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94" r:id="rId1"/>
  </p:sldMasterIdLst>
  <p:notesMasterIdLst>
    <p:notesMasterId r:id="rId22"/>
  </p:notesMasterIdLst>
  <p:sldIdLst>
    <p:sldId id="256" r:id="rId2"/>
    <p:sldId id="271" r:id="rId3"/>
    <p:sldId id="270" r:id="rId4"/>
    <p:sldId id="268" r:id="rId5"/>
    <p:sldId id="274" r:id="rId6"/>
    <p:sldId id="272" r:id="rId7"/>
    <p:sldId id="276" r:id="rId8"/>
    <p:sldId id="277" r:id="rId9"/>
    <p:sldId id="260" r:id="rId10"/>
    <p:sldId id="275" r:id="rId11"/>
    <p:sldId id="259" r:id="rId12"/>
    <p:sldId id="263" r:id="rId13"/>
    <p:sldId id="264" r:id="rId14"/>
    <p:sldId id="278" r:id="rId15"/>
    <p:sldId id="262" r:id="rId16"/>
    <p:sldId id="280" r:id="rId17"/>
    <p:sldId id="279" r:id="rId18"/>
    <p:sldId id="281" r:id="rId19"/>
    <p:sldId id="283" r:id="rId20"/>
    <p:sldId id="284" r:id="rId2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7204014-9EC6-4DCC-B421-965D915A144F}" v="1" dt="2025-01-12T12:31:36.14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1849" autoAdjust="0"/>
    <p:restoredTop sz="94660"/>
  </p:normalViewPr>
  <p:slideViewPr>
    <p:cSldViewPr snapToGrid="0">
      <p:cViewPr varScale="1">
        <p:scale>
          <a:sx n="47" d="100"/>
          <a:sy n="47" d="100"/>
        </p:scale>
        <p:origin x="562" y="4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microsoft.com/office/2015/10/relationships/revisionInfo" Target="revisionInfo.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876AFE4-97EF-49D3-B617-C00328D016E9}" type="datetimeFigureOut">
              <a:rPr lang="en-GB" smtClean="0"/>
              <a:t>12/01/2025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E56A017-D833-4E62-AD10-4F67623B98C9}" type="slidenum">
              <a:rPr lang="en-GB" smtClean="0"/>
              <a:t>‹#›</a:t>
            </a:fld>
            <a:endParaRPr lang="en-GB"/>
          </a:p>
        </p:txBody>
      </p:sp>
    </p:spTree>
    <p:extLst>
      <p:ext uri="{BB962C8B-B14F-4D97-AF65-F5344CB8AC3E}">
        <p14:creationId xmlns:p14="http://schemas.microsoft.com/office/powerpoint/2010/main" val="186407202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E56A017-D833-4E62-AD10-4F67623B98C9}" type="slidenum">
              <a:rPr lang="en-GB" smtClean="0"/>
              <a:t>13</a:t>
            </a:fld>
            <a:endParaRPr lang="en-GB"/>
          </a:p>
        </p:txBody>
      </p:sp>
    </p:spTree>
    <p:extLst>
      <p:ext uri="{BB962C8B-B14F-4D97-AF65-F5344CB8AC3E}">
        <p14:creationId xmlns:p14="http://schemas.microsoft.com/office/powerpoint/2010/main" val="23022066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F6432078-FF9F-43E6-AEE8-6F52DFD7E6B0}" type="datetimeFigureOut">
              <a:rPr lang="en-GB" smtClean="0"/>
              <a:t>12/01/2025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C987687-6255-4C71-A641-E10B4CA08B90}" type="slidenum">
              <a:rPr lang="en-GB" smtClean="0"/>
              <a:t>‹#›</a:t>
            </a:fld>
            <a:endParaRPr lang="en-GB"/>
          </a:p>
        </p:txBody>
      </p:sp>
    </p:spTree>
    <p:extLst>
      <p:ext uri="{BB962C8B-B14F-4D97-AF65-F5344CB8AC3E}">
        <p14:creationId xmlns:p14="http://schemas.microsoft.com/office/powerpoint/2010/main" val="32109077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F6432078-FF9F-43E6-AEE8-6F52DFD7E6B0}" type="datetimeFigureOut">
              <a:rPr lang="en-GB" smtClean="0"/>
              <a:t>12/01/2025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C987687-6255-4C71-A641-E10B4CA08B90}" type="slidenum">
              <a:rPr lang="en-GB" smtClean="0"/>
              <a:t>‹#›</a:t>
            </a:fld>
            <a:endParaRPr lang="en-GB"/>
          </a:p>
        </p:txBody>
      </p:sp>
    </p:spTree>
    <p:extLst>
      <p:ext uri="{BB962C8B-B14F-4D97-AF65-F5344CB8AC3E}">
        <p14:creationId xmlns:p14="http://schemas.microsoft.com/office/powerpoint/2010/main" val="18770590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F6432078-FF9F-43E6-AEE8-6F52DFD7E6B0}" type="datetimeFigureOut">
              <a:rPr lang="en-GB" smtClean="0"/>
              <a:t>12/01/2025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C987687-6255-4C71-A641-E10B4CA08B90}" type="slidenum">
              <a:rPr lang="en-GB" smtClean="0"/>
              <a:t>‹#›</a:t>
            </a:fld>
            <a:endParaRPr lang="en-GB"/>
          </a:p>
        </p:txBody>
      </p:sp>
    </p:spTree>
    <p:extLst>
      <p:ext uri="{BB962C8B-B14F-4D97-AF65-F5344CB8AC3E}">
        <p14:creationId xmlns:p14="http://schemas.microsoft.com/office/powerpoint/2010/main" val="38376799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F6432078-FF9F-43E6-AEE8-6F52DFD7E6B0}" type="datetimeFigureOut">
              <a:rPr lang="en-GB" smtClean="0"/>
              <a:t>12/01/2025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C987687-6255-4C71-A641-E10B4CA08B90}" type="slidenum">
              <a:rPr lang="en-GB" smtClean="0"/>
              <a:t>‹#›</a:t>
            </a:fld>
            <a:endParaRPr lang="en-GB"/>
          </a:p>
        </p:txBody>
      </p:sp>
    </p:spTree>
    <p:extLst>
      <p:ext uri="{BB962C8B-B14F-4D97-AF65-F5344CB8AC3E}">
        <p14:creationId xmlns:p14="http://schemas.microsoft.com/office/powerpoint/2010/main" val="24516605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F6432078-FF9F-43E6-AEE8-6F52DFD7E6B0}" type="datetimeFigureOut">
              <a:rPr lang="en-GB" smtClean="0"/>
              <a:t>12/01/2025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C987687-6255-4C71-A641-E10B4CA08B90}" type="slidenum">
              <a:rPr lang="en-GB" smtClean="0"/>
              <a:t>‹#›</a:t>
            </a:fld>
            <a:endParaRPr lang="en-GB"/>
          </a:p>
        </p:txBody>
      </p:sp>
    </p:spTree>
    <p:extLst>
      <p:ext uri="{BB962C8B-B14F-4D97-AF65-F5344CB8AC3E}">
        <p14:creationId xmlns:p14="http://schemas.microsoft.com/office/powerpoint/2010/main" val="5934719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F6432078-FF9F-43E6-AEE8-6F52DFD7E6B0}" type="datetimeFigureOut">
              <a:rPr lang="en-GB" smtClean="0"/>
              <a:t>12/01/2025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C987687-6255-4C71-A641-E10B4CA08B90}" type="slidenum">
              <a:rPr lang="en-GB" smtClean="0"/>
              <a:t>‹#›</a:t>
            </a:fld>
            <a:endParaRPr lang="en-GB"/>
          </a:p>
        </p:txBody>
      </p:sp>
    </p:spTree>
    <p:extLst>
      <p:ext uri="{BB962C8B-B14F-4D97-AF65-F5344CB8AC3E}">
        <p14:creationId xmlns:p14="http://schemas.microsoft.com/office/powerpoint/2010/main" val="14925039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6432078-FF9F-43E6-AEE8-6F52DFD7E6B0}" type="datetimeFigureOut">
              <a:rPr lang="en-GB" smtClean="0"/>
              <a:t>12/01/2025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C987687-6255-4C71-A641-E10B4CA08B90}" type="slidenum">
              <a:rPr lang="en-GB" smtClean="0"/>
              <a:t>‹#›</a:t>
            </a:fld>
            <a:endParaRPr lang="en-GB"/>
          </a:p>
        </p:txBody>
      </p:sp>
    </p:spTree>
    <p:extLst>
      <p:ext uri="{BB962C8B-B14F-4D97-AF65-F5344CB8AC3E}">
        <p14:creationId xmlns:p14="http://schemas.microsoft.com/office/powerpoint/2010/main" val="572087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F6432078-FF9F-43E6-AEE8-6F52DFD7E6B0}" type="datetimeFigureOut">
              <a:rPr lang="en-GB" smtClean="0"/>
              <a:t>12/01/2025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C987687-6255-4C71-A641-E10B4CA08B90}" type="slidenum">
              <a:rPr lang="en-GB" smtClean="0"/>
              <a:t>‹#›</a:t>
            </a:fld>
            <a:endParaRPr lang="en-GB"/>
          </a:p>
        </p:txBody>
      </p:sp>
    </p:spTree>
    <p:extLst>
      <p:ext uri="{BB962C8B-B14F-4D97-AF65-F5344CB8AC3E}">
        <p14:creationId xmlns:p14="http://schemas.microsoft.com/office/powerpoint/2010/main" val="25432431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F6432078-FF9F-43E6-AEE8-6F52DFD7E6B0}" type="datetimeFigureOut">
              <a:rPr lang="en-GB" smtClean="0"/>
              <a:t>12/01/2025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C987687-6255-4C71-A641-E10B4CA08B90}" type="slidenum">
              <a:rPr lang="en-GB" smtClean="0"/>
              <a:t>‹#›</a:t>
            </a:fld>
            <a:endParaRPr lang="en-GB"/>
          </a:p>
        </p:txBody>
      </p:sp>
    </p:spTree>
    <p:extLst>
      <p:ext uri="{BB962C8B-B14F-4D97-AF65-F5344CB8AC3E}">
        <p14:creationId xmlns:p14="http://schemas.microsoft.com/office/powerpoint/2010/main" val="3636207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F6432078-FF9F-43E6-AEE8-6F52DFD7E6B0}" type="datetimeFigureOut">
              <a:rPr lang="en-GB" smtClean="0"/>
              <a:t>12/01/2025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C987687-6255-4C71-A641-E10B4CA08B90}" type="slidenum">
              <a:rPr lang="en-GB" smtClean="0"/>
              <a:t>‹#›</a:t>
            </a:fld>
            <a:endParaRPr lang="en-GB"/>
          </a:p>
        </p:txBody>
      </p:sp>
    </p:spTree>
    <p:extLst>
      <p:ext uri="{BB962C8B-B14F-4D97-AF65-F5344CB8AC3E}">
        <p14:creationId xmlns:p14="http://schemas.microsoft.com/office/powerpoint/2010/main" val="18747455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F6432078-FF9F-43E6-AEE8-6F52DFD7E6B0}" type="datetimeFigureOut">
              <a:rPr lang="en-GB" smtClean="0"/>
              <a:t>12/01/2025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C987687-6255-4C71-A641-E10B4CA08B90}" type="slidenum">
              <a:rPr lang="en-GB" smtClean="0"/>
              <a:t>‹#›</a:t>
            </a:fld>
            <a:endParaRPr lang="en-GB"/>
          </a:p>
        </p:txBody>
      </p:sp>
    </p:spTree>
    <p:extLst>
      <p:ext uri="{BB962C8B-B14F-4D97-AF65-F5344CB8AC3E}">
        <p14:creationId xmlns:p14="http://schemas.microsoft.com/office/powerpoint/2010/main" val="7744575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6432078-FF9F-43E6-AEE8-6F52DFD7E6B0}" type="datetimeFigureOut">
              <a:rPr lang="en-GB" smtClean="0"/>
              <a:t>12/01/2025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C987687-6255-4C71-A641-E10B4CA08B90}" type="slidenum">
              <a:rPr lang="en-GB" smtClean="0"/>
              <a:t>‹#›</a:t>
            </a:fld>
            <a:endParaRPr lang="en-GB"/>
          </a:p>
        </p:txBody>
      </p:sp>
    </p:spTree>
    <p:extLst>
      <p:ext uri="{BB962C8B-B14F-4D97-AF65-F5344CB8AC3E}">
        <p14:creationId xmlns:p14="http://schemas.microsoft.com/office/powerpoint/2010/main" val="553630347"/>
      </p:ext>
    </p:extLst>
  </p:cSld>
  <p:clrMap bg1="lt1" tx1="dk1" bg2="lt2" tx2="dk2" accent1="accent1" accent2="accent2" accent3="accent3" accent4="accent4" accent5="accent5" accent6="accent6" hlink="hlink" folHlink="folHlink"/>
  <p:sldLayoutIdLst>
    <p:sldLayoutId id="2147483895" r:id="rId1"/>
    <p:sldLayoutId id="2147483896" r:id="rId2"/>
    <p:sldLayoutId id="2147483897" r:id="rId3"/>
    <p:sldLayoutId id="2147483898" r:id="rId4"/>
    <p:sldLayoutId id="2147483899" r:id="rId5"/>
    <p:sldLayoutId id="2147483900" r:id="rId6"/>
    <p:sldLayoutId id="2147483901" r:id="rId7"/>
    <p:sldLayoutId id="2147483902" r:id="rId8"/>
    <p:sldLayoutId id="2147483903" r:id="rId9"/>
    <p:sldLayoutId id="2147483904" r:id="rId10"/>
    <p:sldLayoutId id="214748390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hyperlink" Target="https://pluralpedia.org/w/Diagnostic_and_Statistical_Manual_of_Mental_Disorders" TargetMode="External"/><Relationship Id="rId2" Type="http://schemas.openxmlformats.org/officeDocument/2006/relationships/image" Target="../media/image3.png"/><Relationship Id="rId1" Type="http://schemas.openxmlformats.org/officeDocument/2006/relationships/slideLayout" Target="../slideLayouts/slideLayout7.xml"/><Relationship Id="rId4" Type="http://schemas.openxmlformats.org/officeDocument/2006/relationships/hyperlink" Target="https://creativecommons.org/licenses/by-sa/3.0/"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hyperlink" Target="https://www.wallpaperflare.com/search?wallpaper=vr" TargetMode="External"/><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hyperlink" Target="https://www.britannica.com/science/psychopharmacology/" TargetMode="External"/><Relationship Id="rId7" Type="http://schemas.openxmlformats.org/officeDocument/2006/relationships/hyperlink" Target="http://neurolaunch.com/new-ptsd-law/" TargetMode="External"/><Relationship Id="rId2" Type="http://schemas.openxmlformats.org/officeDocument/2006/relationships/hyperlink" Target="https://www.bacp.co.uk/about-us/about-bacp/" TargetMode="External"/><Relationship Id="rId1" Type="http://schemas.openxmlformats.org/officeDocument/2006/relationships/slideLayout" Target="../slideLayouts/slideLayout7.xml"/><Relationship Id="rId6" Type="http://schemas.openxmlformats.org/officeDocument/2006/relationships/hyperlink" Target="https://neurolaunch.com/how-was-ptsd-treated-in-the-past/" TargetMode="External"/><Relationship Id="rId5" Type="http://schemas.openxmlformats.org/officeDocument/2006/relationships/hyperlink" Target="http://neurolaunch.com/history-of-ptsd/" TargetMode="External"/><Relationship Id="rId4" Type="http://schemas.openxmlformats.org/officeDocument/2006/relationships/hyperlink" Target="https://doi.org/10.1007/s10615-021-00816-w" TargetMode="External"/></Relationships>
</file>

<file path=ppt/slides/_rels/slide15.xml.rels><?xml version="1.0" encoding="UTF-8" standalone="yes"?>
<Relationships xmlns="http://schemas.openxmlformats.org/package/2006/relationships"><Relationship Id="rId3" Type="http://schemas.openxmlformats.org/officeDocument/2006/relationships/hyperlink" Target="https://carelearning.org.uk/qualifications/level-2-cyp-mental-health/unit-01-cyp-context/3-2-describe-how-social-and-cultural-attitudes-towards-mental-health-have-changed-over-time/" TargetMode="External"/><Relationship Id="rId2" Type="http://schemas.openxmlformats.org/officeDocument/2006/relationships/hyperlink" Target="http://neurorehabvr.com/?form=MGOAV3" TargetMode="External"/><Relationship Id="rId1" Type="http://schemas.openxmlformats.org/officeDocument/2006/relationships/slideLayout" Target="../slideLayouts/slideLayout7.xml"/><Relationship Id="rId5" Type="http://schemas.openxmlformats.org/officeDocument/2006/relationships/hyperlink" Target="https://www.hhrjournal.org/2021/06/16/disrupting-legacies-of-trauma-interdisciplinaryinterventions-for-health-and-human-rights/" TargetMode="External"/><Relationship Id="rId4" Type="http://schemas.openxmlformats.org/officeDocument/2006/relationships/hyperlink" Target="https://www.nhs.uk/mental-health/conditions/post-traumatic-stress-disorder-ptsed/treatment/" TargetMode="Externa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60A2D9-7511-04F1-90FB-900E25996BF4}"/>
              </a:ext>
            </a:extLst>
          </p:cNvPr>
          <p:cNvSpPr>
            <a:spLocks noGrp="1"/>
          </p:cNvSpPr>
          <p:nvPr>
            <p:ph type="ctrTitle"/>
          </p:nvPr>
        </p:nvSpPr>
        <p:spPr>
          <a:xfrm>
            <a:off x="8251141" y="648931"/>
            <a:ext cx="3636059" cy="3883638"/>
          </a:xfrm>
          <a:noFill/>
          <a:ln w="19050">
            <a:noFill/>
            <a:prstDash val="dash"/>
          </a:ln>
        </p:spPr>
        <p:txBody>
          <a:bodyPr>
            <a:normAutofit/>
          </a:bodyPr>
          <a:lstStyle/>
          <a:p>
            <a:pPr algn="l">
              <a:spcAft>
                <a:spcPts val="800"/>
              </a:spcAft>
            </a:pPr>
            <a:r>
              <a:rPr lang="en-GB" sz="2000" u="sng" kern="100" dirty="0">
                <a:effectLst/>
                <a:latin typeface="Calibri" panose="020F0502020204030204" pitchFamily="34" charset="0"/>
                <a:ea typeface="Calibri" panose="020F0502020204030204" pitchFamily="34" charset="0"/>
                <a:cs typeface="Calibri" panose="020F0502020204030204" pitchFamily="34" charset="0"/>
              </a:rPr>
              <a:t>Counselling PTSD Presentation</a:t>
            </a:r>
            <a:br>
              <a:rPr lang="en-GB" sz="2000" kern="100" dirty="0">
                <a:effectLst/>
                <a:latin typeface="Calibri" panose="020F0502020204030204" pitchFamily="34" charset="0"/>
                <a:ea typeface="Calibri" panose="020F0502020204030204" pitchFamily="34" charset="0"/>
                <a:cs typeface="Times New Roman" panose="02020603050405020304" pitchFamily="18" charset="0"/>
              </a:rPr>
            </a:br>
            <a:r>
              <a:rPr lang="en-GB" sz="2000" kern="100" dirty="0">
                <a:effectLst/>
                <a:latin typeface="Calibri" panose="020F0502020204030204" pitchFamily="34" charset="0"/>
                <a:ea typeface="Calibri" panose="020F0502020204030204" pitchFamily="34" charset="0"/>
                <a:cs typeface="Calibri" panose="020F0502020204030204" pitchFamily="34" charset="0"/>
              </a:rPr>
              <a:t>Discuss how the treatment and care of patients/clients has developed throughout the centuries. Consider changes in societal attitudes and our understanding of interdisciplinary practice.</a:t>
            </a:r>
            <a:br>
              <a:rPr lang="en-GB" sz="1600" kern="100" dirty="0">
                <a:effectLst/>
                <a:latin typeface="Calibri" panose="020F0502020204030204" pitchFamily="34" charset="0"/>
                <a:ea typeface="Calibri" panose="020F0502020204030204" pitchFamily="34" charset="0"/>
                <a:cs typeface="Times New Roman" panose="02020603050405020304" pitchFamily="18" charset="0"/>
              </a:rPr>
            </a:br>
            <a:endParaRPr lang="en-GB" sz="1600" dirty="0">
              <a:latin typeface="Calibri" panose="020F0502020204030204" pitchFamily="34" charset="0"/>
              <a:ea typeface="Calibri" panose="020F0502020204030204" pitchFamily="34" charset="0"/>
              <a:cs typeface="Calibri" panose="020F0502020204030204" pitchFamily="34" charset="0"/>
            </a:endParaRPr>
          </a:p>
        </p:txBody>
      </p:sp>
      <p:pic>
        <p:nvPicPr>
          <p:cNvPr id="7" name="Picture 6" descr="Scan of a human brain in a neurology clinic">
            <a:extLst>
              <a:ext uri="{FF2B5EF4-FFF2-40B4-BE49-F238E27FC236}">
                <a16:creationId xmlns:a16="http://schemas.microsoft.com/office/drawing/2014/main" id="{3C50DB3F-FF16-B739-8526-E20557C222F6}"/>
              </a:ext>
            </a:extLst>
          </p:cNvPr>
          <p:cNvPicPr>
            <a:picLocks noChangeAspect="1"/>
          </p:cNvPicPr>
          <p:nvPr/>
        </p:nvPicPr>
        <p:blipFill>
          <a:blip r:embed="rId2">
            <a:extLst>
              <a:ext uri="{28A0092B-C50C-407E-A947-70E740481C1C}">
                <a14:useLocalDpi xmlns:a14="http://schemas.microsoft.com/office/drawing/2010/main" val="0"/>
              </a:ext>
            </a:extLst>
          </a:blip>
          <a:srcRect l="14761"/>
          <a:stretch/>
        </p:blipFill>
        <p:spPr>
          <a:xfrm>
            <a:off x="0" y="10"/>
            <a:ext cx="7794245" cy="6857990"/>
          </a:xfrm>
          <a:prstGeom prst="rect">
            <a:avLst/>
          </a:prstGeom>
        </p:spPr>
      </p:pic>
    </p:spTree>
    <p:extLst>
      <p:ext uri="{BB962C8B-B14F-4D97-AF65-F5344CB8AC3E}">
        <p14:creationId xmlns:p14="http://schemas.microsoft.com/office/powerpoint/2010/main" val="16268033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9BB35BC-D5C2-4C8B-A22A-A71E619191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Person in military uniform saluting">
            <a:extLst>
              <a:ext uri="{FF2B5EF4-FFF2-40B4-BE49-F238E27FC236}">
                <a16:creationId xmlns:a16="http://schemas.microsoft.com/office/drawing/2014/main" id="{B3FCCD5E-9044-40F6-E474-EE4566939E32}"/>
              </a:ext>
            </a:extLst>
          </p:cNvPr>
          <p:cNvPicPr>
            <a:picLocks noChangeAspect="1"/>
          </p:cNvPicPr>
          <p:nvPr/>
        </p:nvPicPr>
        <p:blipFill>
          <a:blip r:embed="rId2">
            <a:extLst>
              <a:ext uri="{28A0092B-C50C-407E-A947-70E740481C1C}">
                <a14:useLocalDpi xmlns:a14="http://schemas.microsoft.com/office/drawing/2010/main" val="0"/>
              </a:ext>
            </a:extLst>
          </a:blip>
          <a:srcRect l="12159" r="28530"/>
          <a:stretch/>
        </p:blipFill>
        <p:spPr>
          <a:xfrm>
            <a:off x="20" y="10"/>
            <a:ext cx="6116549" cy="6857990"/>
          </a:xfrm>
          <a:custGeom>
            <a:avLst/>
            <a:gdLst/>
            <a:ahLst/>
            <a:cxnLst/>
            <a:rect l="l" t="t" r="r" b="b"/>
            <a:pathLst>
              <a:path w="6116569" h="6879321">
                <a:moveTo>
                  <a:pt x="0" y="0"/>
                </a:moveTo>
                <a:lnTo>
                  <a:pt x="2935851" y="0"/>
                </a:lnTo>
                <a:cubicBezTo>
                  <a:pt x="3035710" y="10660"/>
                  <a:pt x="3138421" y="17767"/>
                  <a:pt x="3238280" y="31980"/>
                </a:cubicBezTo>
                <a:cubicBezTo>
                  <a:pt x="3817462" y="106602"/>
                  <a:pt x="3127009" y="277163"/>
                  <a:pt x="3660541" y="550772"/>
                </a:cubicBezTo>
                <a:cubicBezTo>
                  <a:pt x="3706191" y="575645"/>
                  <a:pt x="3757546" y="579199"/>
                  <a:pt x="3808902" y="589860"/>
                </a:cubicBezTo>
                <a:cubicBezTo>
                  <a:pt x="4008620" y="625393"/>
                  <a:pt x="4211192" y="618286"/>
                  <a:pt x="4413762" y="625393"/>
                </a:cubicBezTo>
                <a:cubicBezTo>
                  <a:pt x="4465118" y="628946"/>
                  <a:pt x="4525033" y="625393"/>
                  <a:pt x="4567830" y="721333"/>
                </a:cubicBezTo>
                <a:cubicBezTo>
                  <a:pt x="4425175" y="724888"/>
                  <a:pt x="4305344" y="731994"/>
                  <a:pt x="4171247" y="792401"/>
                </a:cubicBezTo>
                <a:cubicBezTo>
                  <a:pt x="4239722" y="859916"/>
                  <a:pt x="4322462" y="795955"/>
                  <a:pt x="4376671" y="842148"/>
                </a:cubicBezTo>
                <a:cubicBezTo>
                  <a:pt x="4428027" y="888342"/>
                  <a:pt x="4470824" y="891896"/>
                  <a:pt x="4527887" y="813722"/>
                </a:cubicBezTo>
                <a:cubicBezTo>
                  <a:pt x="4556417" y="774634"/>
                  <a:pt x="4604920" y="778187"/>
                  <a:pt x="4633452" y="799508"/>
                </a:cubicBezTo>
                <a:cubicBezTo>
                  <a:pt x="4781813" y="913216"/>
                  <a:pt x="4778960" y="909662"/>
                  <a:pt x="4947293" y="870576"/>
                </a:cubicBezTo>
                <a:cubicBezTo>
                  <a:pt x="5055712" y="845701"/>
                  <a:pt x="5166983" y="806615"/>
                  <a:pt x="5263988" y="820828"/>
                </a:cubicBezTo>
                <a:cubicBezTo>
                  <a:pt x="5275401" y="867022"/>
                  <a:pt x="5263988" y="888342"/>
                  <a:pt x="5249723" y="895449"/>
                </a:cubicBezTo>
                <a:cubicBezTo>
                  <a:pt x="5021475" y="1005604"/>
                  <a:pt x="4975825" y="1122864"/>
                  <a:pt x="4744723" y="1197485"/>
                </a:cubicBezTo>
                <a:cubicBezTo>
                  <a:pt x="4724751" y="1268552"/>
                  <a:pt x="4807491" y="1275660"/>
                  <a:pt x="4767548" y="1346727"/>
                </a:cubicBezTo>
                <a:cubicBezTo>
                  <a:pt x="4693367" y="1407134"/>
                  <a:pt x="4610627" y="1346727"/>
                  <a:pt x="4539299" y="1421348"/>
                </a:cubicBezTo>
                <a:cubicBezTo>
                  <a:pt x="4550712" y="1471094"/>
                  <a:pt x="4610627" y="1432008"/>
                  <a:pt x="4607773" y="1485309"/>
                </a:cubicBezTo>
                <a:cubicBezTo>
                  <a:pt x="4604920" y="1517288"/>
                  <a:pt x="4593508" y="1527948"/>
                  <a:pt x="4579242" y="1535055"/>
                </a:cubicBezTo>
                <a:cubicBezTo>
                  <a:pt x="4776107" y="1538608"/>
                  <a:pt x="5383820" y="1574142"/>
                  <a:pt x="5278255" y="1609676"/>
                </a:cubicBezTo>
                <a:cubicBezTo>
                  <a:pt x="5418057" y="1698511"/>
                  <a:pt x="5623481" y="1609676"/>
                  <a:pt x="5771843" y="1630997"/>
                </a:cubicBezTo>
                <a:cubicBezTo>
                  <a:pt x="5925911" y="1652316"/>
                  <a:pt x="6171278" y="1719830"/>
                  <a:pt x="6105656" y="1748257"/>
                </a:cubicBezTo>
                <a:cubicBezTo>
                  <a:pt x="6031475" y="1780238"/>
                  <a:pt x="5766136" y="2146235"/>
                  <a:pt x="5691955" y="2167555"/>
                </a:cubicBezTo>
                <a:cubicBezTo>
                  <a:pt x="5606362" y="2188875"/>
                  <a:pt x="5589243" y="2217302"/>
                  <a:pt x="5475118" y="2348776"/>
                </a:cubicBezTo>
                <a:cubicBezTo>
                  <a:pt x="5398085" y="2437610"/>
                  <a:pt x="5709074" y="2238623"/>
                  <a:pt x="5826051" y="2291922"/>
                </a:cubicBezTo>
                <a:cubicBezTo>
                  <a:pt x="5868848" y="2309690"/>
                  <a:pt x="5552153" y="2554872"/>
                  <a:pt x="5552153" y="2597513"/>
                </a:cubicBezTo>
                <a:cubicBezTo>
                  <a:pt x="5549300" y="2640153"/>
                  <a:pt x="5577831" y="2647260"/>
                  <a:pt x="5603508" y="2647260"/>
                </a:cubicBezTo>
                <a:cubicBezTo>
                  <a:pt x="5660571" y="2647260"/>
                  <a:pt x="5640599" y="2686346"/>
                  <a:pt x="5700515" y="2679240"/>
                </a:cubicBezTo>
                <a:cubicBezTo>
                  <a:pt x="5523622" y="2800055"/>
                  <a:pt x="5418057" y="2778734"/>
                  <a:pt x="5246870" y="2888889"/>
                </a:cubicBezTo>
                <a:cubicBezTo>
                  <a:pt x="5164130" y="2942189"/>
                  <a:pt x="4921615" y="3119857"/>
                  <a:pt x="4836022" y="3169605"/>
                </a:cubicBezTo>
                <a:cubicBezTo>
                  <a:pt x="4801785" y="3187371"/>
                  <a:pt x="4758988" y="3173158"/>
                  <a:pt x="4736163" y="3233565"/>
                </a:cubicBezTo>
                <a:cubicBezTo>
                  <a:pt x="4770400" y="3279759"/>
                  <a:pt x="4816050" y="3254885"/>
                  <a:pt x="4853141" y="3233565"/>
                </a:cubicBezTo>
                <a:cubicBezTo>
                  <a:pt x="4944440" y="3176711"/>
                  <a:pt x="4935881" y="3190925"/>
                  <a:pt x="4944440" y="3226459"/>
                </a:cubicBezTo>
                <a:cubicBezTo>
                  <a:pt x="4972972" y="3350827"/>
                  <a:pt x="5044300" y="3308186"/>
                  <a:pt x="5109921" y="3283313"/>
                </a:cubicBezTo>
                <a:cubicBezTo>
                  <a:pt x="5303932" y="3208692"/>
                  <a:pt x="5500797" y="3215799"/>
                  <a:pt x="5694809" y="3141178"/>
                </a:cubicBezTo>
                <a:cubicBezTo>
                  <a:pt x="5714781" y="3134070"/>
                  <a:pt x="5612068" y="3283313"/>
                  <a:pt x="5566419" y="3301079"/>
                </a:cubicBezTo>
                <a:cubicBezTo>
                  <a:pt x="5515063" y="3322399"/>
                  <a:pt x="5452294" y="3311739"/>
                  <a:pt x="5415203" y="3397020"/>
                </a:cubicBezTo>
                <a:cubicBezTo>
                  <a:pt x="5477972" y="3414787"/>
                  <a:pt x="5552153" y="3372147"/>
                  <a:pt x="5612068" y="3432554"/>
                </a:cubicBezTo>
                <a:cubicBezTo>
                  <a:pt x="5469413" y="3528494"/>
                  <a:pt x="5329610" y="3535601"/>
                  <a:pt x="5206927" y="3599562"/>
                </a:cubicBezTo>
                <a:cubicBezTo>
                  <a:pt x="5192661" y="3706163"/>
                  <a:pt x="5272548" y="3663523"/>
                  <a:pt x="5301079" y="3723930"/>
                </a:cubicBezTo>
                <a:cubicBezTo>
                  <a:pt x="5072830" y="3844745"/>
                  <a:pt x="4564977" y="4232062"/>
                  <a:pt x="4507915" y="4306683"/>
                </a:cubicBezTo>
                <a:cubicBezTo>
                  <a:pt x="4390937" y="4463031"/>
                  <a:pt x="3900202" y="4562525"/>
                  <a:pt x="3982942" y="4587399"/>
                </a:cubicBezTo>
                <a:cubicBezTo>
                  <a:pt x="4051417" y="4608719"/>
                  <a:pt x="4119891" y="4587399"/>
                  <a:pt x="4185513" y="4541205"/>
                </a:cubicBezTo>
                <a:cubicBezTo>
                  <a:pt x="4291078" y="4466584"/>
                  <a:pt x="5010062" y="4523438"/>
                  <a:pt x="5212633" y="4455924"/>
                </a:cubicBezTo>
                <a:cubicBezTo>
                  <a:pt x="5241164" y="4445264"/>
                  <a:pt x="5283960" y="4409730"/>
                  <a:pt x="5312492" y="4473691"/>
                </a:cubicBezTo>
                <a:cubicBezTo>
                  <a:pt x="5098508" y="4704659"/>
                  <a:pt x="4833169" y="4654913"/>
                  <a:pt x="4596361" y="4818368"/>
                </a:cubicBezTo>
                <a:cubicBezTo>
                  <a:pt x="4684807" y="4917861"/>
                  <a:pt x="4776107" y="4907202"/>
                  <a:pt x="4873113" y="4885882"/>
                </a:cubicBezTo>
                <a:cubicBezTo>
                  <a:pt x="4895938" y="4878775"/>
                  <a:pt x="4930175" y="4871668"/>
                  <a:pt x="4935881" y="4914309"/>
                </a:cubicBezTo>
                <a:cubicBezTo>
                  <a:pt x="4941587" y="4967609"/>
                  <a:pt x="4898790" y="4978270"/>
                  <a:pt x="4873113" y="5003143"/>
                </a:cubicBezTo>
                <a:cubicBezTo>
                  <a:pt x="4833169" y="5038676"/>
                  <a:pt x="4773254" y="4999590"/>
                  <a:pt x="4721898" y="5095530"/>
                </a:cubicBezTo>
                <a:cubicBezTo>
                  <a:pt x="4873113" y="5067104"/>
                  <a:pt x="4998650" y="5020910"/>
                  <a:pt x="5132745" y="4949842"/>
                </a:cubicBezTo>
                <a:cubicBezTo>
                  <a:pt x="5121333" y="5006696"/>
                  <a:pt x="5081390" y="5035123"/>
                  <a:pt x="5101362" y="5081317"/>
                </a:cubicBezTo>
                <a:cubicBezTo>
                  <a:pt x="5118480" y="5116850"/>
                  <a:pt x="5164130" y="5131063"/>
                  <a:pt x="5138452" y="5198578"/>
                </a:cubicBezTo>
                <a:cubicBezTo>
                  <a:pt x="5067125" y="5273199"/>
                  <a:pt x="4967265" y="5258986"/>
                  <a:pt x="4904497" y="5362033"/>
                </a:cubicBezTo>
                <a:cubicBezTo>
                  <a:pt x="4818903" y="5507721"/>
                  <a:pt x="4684807" y="5564575"/>
                  <a:pt x="4579242" y="5674729"/>
                </a:cubicBezTo>
                <a:cubicBezTo>
                  <a:pt x="4545005" y="5713816"/>
                  <a:pt x="4313903" y="5841738"/>
                  <a:pt x="4253988" y="5884379"/>
                </a:cubicBezTo>
                <a:cubicBezTo>
                  <a:pt x="4168395" y="5944786"/>
                  <a:pt x="4071389" y="5966106"/>
                  <a:pt x="3985795" y="6069153"/>
                </a:cubicBezTo>
                <a:cubicBezTo>
                  <a:pt x="4065682" y="6086921"/>
                  <a:pt x="4134157" y="5990979"/>
                  <a:pt x="4231163" y="6030066"/>
                </a:cubicBezTo>
                <a:cubicBezTo>
                  <a:pt x="4074242" y="6133114"/>
                  <a:pt x="3931586" y="6182861"/>
                  <a:pt x="3814609" y="6317889"/>
                </a:cubicBezTo>
                <a:cubicBezTo>
                  <a:pt x="3800343" y="6335656"/>
                  <a:pt x="3771812" y="6332102"/>
                  <a:pt x="3751840" y="6339209"/>
                </a:cubicBezTo>
                <a:cubicBezTo>
                  <a:pt x="3529298" y="6406723"/>
                  <a:pt x="3309608" y="6467130"/>
                  <a:pt x="3089919" y="6563071"/>
                </a:cubicBezTo>
                <a:cubicBezTo>
                  <a:pt x="3041416" y="6584392"/>
                  <a:pt x="2955823" y="6595052"/>
                  <a:pt x="2961529" y="6662566"/>
                </a:cubicBezTo>
                <a:cubicBezTo>
                  <a:pt x="2972941" y="6765613"/>
                  <a:pt x="3055681" y="6687439"/>
                  <a:pt x="3107038" y="6673226"/>
                </a:cubicBezTo>
                <a:cubicBezTo>
                  <a:pt x="3269664" y="6634138"/>
                  <a:pt x="3432292" y="6570178"/>
                  <a:pt x="3594919" y="6591499"/>
                </a:cubicBezTo>
                <a:cubicBezTo>
                  <a:pt x="3483648" y="6637693"/>
                  <a:pt x="3372376" y="6680332"/>
                  <a:pt x="3261106" y="6726527"/>
                </a:cubicBezTo>
                <a:cubicBezTo>
                  <a:pt x="3386642" y="6705206"/>
                  <a:pt x="3495061" y="6786934"/>
                  <a:pt x="3620597" y="6740740"/>
                </a:cubicBezTo>
                <a:cubicBezTo>
                  <a:pt x="3660541" y="6726527"/>
                  <a:pt x="3700484" y="6765613"/>
                  <a:pt x="3703337" y="6826020"/>
                </a:cubicBezTo>
                <a:cubicBezTo>
                  <a:pt x="3706191" y="6847340"/>
                  <a:pt x="3700484" y="6865108"/>
                  <a:pt x="3689072" y="6879321"/>
                </a:cubicBezTo>
                <a:lnTo>
                  <a:pt x="0" y="6879321"/>
                </a:lnTo>
                <a:close/>
              </a:path>
            </a:pathLst>
          </a:custGeom>
        </p:spPr>
      </p:pic>
      <p:sp>
        <p:nvSpPr>
          <p:cNvPr id="3" name="TextBox 2">
            <a:extLst>
              <a:ext uri="{FF2B5EF4-FFF2-40B4-BE49-F238E27FC236}">
                <a16:creationId xmlns:a16="http://schemas.microsoft.com/office/drawing/2014/main" id="{49A79B52-A4FE-1E85-673D-54684CC415F3}"/>
              </a:ext>
            </a:extLst>
          </p:cNvPr>
          <p:cNvSpPr txBox="1"/>
          <p:nvPr/>
        </p:nvSpPr>
        <p:spPr>
          <a:xfrm>
            <a:off x="6562918" y="451790"/>
            <a:ext cx="4939910" cy="6151485"/>
          </a:xfrm>
          <a:prstGeom prst="rect">
            <a:avLst/>
          </a:prstGeom>
        </p:spPr>
        <p:txBody>
          <a:bodyPr vert="horz" lIns="91440" tIns="45720" rIns="91440" bIns="45720" rtlCol="0">
            <a:noAutofit/>
          </a:bodyPr>
          <a:lstStyle/>
          <a:p>
            <a:pPr defTabSz="914400">
              <a:lnSpc>
                <a:spcPct val="90000"/>
              </a:lnSpc>
              <a:spcAft>
                <a:spcPts val="800"/>
              </a:spcAft>
            </a:pPr>
            <a:r>
              <a:rPr lang="en-US" sz="2000" dirty="0">
                <a:effectLst/>
              </a:rPr>
              <a:t>The understanding of PTSD greatly evolved after World War Two with advances in neuroscience and psychology that have led to many new and improved evidence-based therapies medications and treatments. </a:t>
            </a:r>
          </a:p>
          <a:p>
            <a:pPr defTabSz="914400">
              <a:lnSpc>
                <a:spcPct val="90000"/>
              </a:lnSpc>
              <a:spcAft>
                <a:spcPts val="800"/>
              </a:spcAft>
            </a:pPr>
            <a:endParaRPr lang="en-US" sz="2000" dirty="0"/>
          </a:p>
          <a:p>
            <a:pPr defTabSz="914400">
              <a:lnSpc>
                <a:spcPct val="90000"/>
              </a:lnSpc>
              <a:spcAft>
                <a:spcPts val="800"/>
              </a:spcAft>
            </a:pPr>
            <a:r>
              <a:rPr lang="en-US" sz="2000" dirty="0">
                <a:effectLst/>
              </a:rPr>
              <a:t>The official diagnosis of PTSD is relatively recent, the condition itself is as old as human conflict and disaster. </a:t>
            </a:r>
          </a:p>
          <a:p>
            <a:pPr indent="-228600" defTabSz="914400">
              <a:lnSpc>
                <a:spcPct val="90000"/>
              </a:lnSpc>
              <a:spcAft>
                <a:spcPts val="800"/>
              </a:spcAft>
              <a:buFont typeface="Arial" panose="020B0604020202020204" pitchFamily="34" charset="0"/>
              <a:buChar char="•"/>
            </a:pPr>
            <a:endParaRPr lang="en-US" sz="2000" dirty="0">
              <a:effectLst/>
            </a:endParaRPr>
          </a:p>
          <a:p>
            <a:pPr defTabSz="914400">
              <a:lnSpc>
                <a:spcPct val="90000"/>
              </a:lnSpc>
              <a:spcAft>
                <a:spcPts val="800"/>
              </a:spcAft>
            </a:pPr>
            <a:r>
              <a:rPr lang="en-US" sz="2000" dirty="0">
                <a:effectLst/>
              </a:rPr>
              <a:t>Societal attitudes have changed greatly, war veterans are no longer seen as weak or cowards, but rather greatly respected and treated with compassion. </a:t>
            </a:r>
          </a:p>
          <a:p>
            <a:pPr defTabSz="914400">
              <a:lnSpc>
                <a:spcPct val="90000"/>
              </a:lnSpc>
              <a:spcAft>
                <a:spcPts val="800"/>
              </a:spcAft>
            </a:pPr>
            <a:r>
              <a:rPr lang="en-GB" sz="2000" b="0" i="0" dirty="0">
                <a:solidFill>
                  <a:srgbClr val="242424"/>
                </a:solidFill>
                <a:effectLst/>
                <a:latin typeface="Segoe UI" panose="020B0502040204020203" pitchFamily="34" charset="0"/>
              </a:rPr>
              <a:t>PTSD today is recognised as a mental health condition and is viewed with understanding and acceptance. </a:t>
            </a:r>
          </a:p>
          <a:p>
            <a:pPr defTabSz="914400">
              <a:lnSpc>
                <a:spcPct val="90000"/>
              </a:lnSpc>
              <a:spcAft>
                <a:spcPts val="800"/>
              </a:spcAft>
            </a:pPr>
            <a:endParaRPr lang="en-GB" sz="2000" dirty="0">
              <a:solidFill>
                <a:srgbClr val="242424"/>
              </a:solidFill>
              <a:latin typeface="Segoe UI" panose="020B0502040204020203" pitchFamily="34" charset="0"/>
            </a:endParaRPr>
          </a:p>
          <a:p>
            <a:pPr defTabSz="914400">
              <a:lnSpc>
                <a:spcPct val="90000"/>
              </a:lnSpc>
              <a:spcAft>
                <a:spcPts val="800"/>
              </a:spcAft>
            </a:pPr>
            <a:r>
              <a:rPr lang="en-US" sz="2000" dirty="0">
                <a:effectLst/>
              </a:rPr>
              <a:t>(NeuroLaunch editorial team, 2024b) </a:t>
            </a:r>
          </a:p>
        </p:txBody>
      </p:sp>
    </p:spTree>
    <p:extLst>
      <p:ext uri="{BB962C8B-B14F-4D97-AF65-F5344CB8AC3E}">
        <p14:creationId xmlns:p14="http://schemas.microsoft.com/office/powerpoint/2010/main" val="12394317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460B0EFB-53ED-4F35-B05D-F658EA021C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4" name="Picture 3" descr="A purple and white cover&#10;&#10;Description automatically generated">
            <a:extLst>
              <a:ext uri="{FF2B5EF4-FFF2-40B4-BE49-F238E27FC236}">
                <a16:creationId xmlns:a16="http://schemas.microsoft.com/office/drawing/2014/main" id="{6FC4D65C-5A2C-886C-530C-59192462247E}"/>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t="3604"/>
          <a:stretch/>
        </p:blipFill>
        <p:spPr>
          <a:xfrm>
            <a:off x="-7366" y="10"/>
            <a:ext cx="4855591" cy="6857990"/>
          </a:xfrm>
          <a:custGeom>
            <a:avLst/>
            <a:gdLst/>
            <a:ahLst/>
            <a:cxnLst/>
            <a:rect l="l" t="t" r="r" b="b"/>
            <a:pathLst>
              <a:path w="4636517" h="6858000">
                <a:moveTo>
                  <a:pt x="0" y="0"/>
                </a:moveTo>
                <a:lnTo>
                  <a:pt x="4636517" y="0"/>
                </a:lnTo>
                <a:lnTo>
                  <a:pt x="4636517" y="6858000"/>
                </a:lnTo>
                <a:lnTo>
                  <a:pt x="0" y="6858000"/>
                </a:lnTo>
                <a:close/>
              </a:path>
            </a:pathLst>
          </a:custGeom>
        </p:spPr>
      </p:pic>
      <p:sp>
        <p:nvSpPr>
          <p:cNvPr id="12" name="!!Arc">
            <a:extLst>
              <a:ext uri="{FF2B5EF4-FFF2-40B4-BE49-F238E27FC236}">
                <a16:creationId xmlns:a16="http://schemas.microsoft.com/office/drawing/2014/main" id="{835EF3DD-7D43-4A27-8967-A92FD8CC93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73531" y="407987"/>
            <a:ext cx="2987899" cy="2987899"/>
          </a:xfrm>
          <a:prstGeom prst="arc">
            <a:avLst>
              <a:gd name="adj1" fmla="val 16200000"/>
              <a:gd name="adj2" fmla="val 2563720"/>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2E803C2C-333A-FA7A-E408-1555CE083541}"/>
              </a:ext>
            </a:extLst>
          </p:cNvPr>
          <p:cNvSpPr txBox="1"/>
          <p:nvPr/>
        </p:nvSpPr>
        <p:spPr>
          <a:xfrm>
            <a:off x="5455464" y="407988"/>
            <a:ext cx="6093068" cy="5811838"/>
          </a:xfrm>
          <a:prstGeom prst="rect">
            <a:avLst/>
          </a:prstGeom>
        </p:spPr>
        <p:txBody>
          <a:bodyPr vert="horz" lIns="91440" tIns="45720" rIns="91440" bIns="45720" rtlCol="0">
            <a:normAutofit/>
          </a:bodyPr>
          <a:lstStyle/>
          <a:p>
            <a:pPr marL="114300" defTabSz="914400">
              <a:lnSpc>
                <a:spcPct val="90000"/>
              </a:lnSpc>
              <a:spcAft>
                <a:spcPts val="800"/>
              </a:spcAft>
            </a:pPr>
            <a:r>
              <a:rPr lang="en-US" sz="2000" dirty="0">
                <a:effectLst/>
              </a:rPr>
              <a:t>Post-Traumatic Stress Disorder (PTSD), as we know it today, is the culmination of centuries of observations, theories, and evolution.</a:t>
            </a:r>
          </a:p>
          <a:p>
            <a:pPr marL="342900" indent="-228600" defTabSz="914400">
              <a:lnSpc>
                <a:spcPct val="90000"/>
              </a:lnSpc>
              <a:buFont typeface="Arial" panose="020B0604020202020204" pitchFamily="34" charset="0"/>
              <a:buChar char="•"/>
            </a:pPr>
            <a:endParaRPr lang="en-US" sz="2000" dirty="0">
              <a:effectLst/>
            </a:endParaRPr>
          </a:p>
          <a:p>
            <a:pPr marL="114300" defTabSz="914400">
              <a:lnSpc>
                <a:spcPct val="90000"/>
              </a:lnSpc>
            </a:pPr>
            <a:r>
              <a:rPr lang="en-US" sz="2000" dirty="0">
                <a:effectLst/>
              </a:rPr>
              <a:t>The term "Post-Traumatic Stress Disorder" was officially recognised in the DSM-III in 1980 by the American Psychiatric Association. PTSD. This recognition spurred extensive research and the development of more effective treatments. </a:t>
            </a:r>
          </a:p>
          <a:p>
            <a:pPr marL="114300" defTabSz="914400">
              <a:lnSpc>
                <a:spcPct val="90000"/>
              </a:lnSpc>
            </a:pPr>
            <a:endParaRPr lang="en-US" sz="2000" dirty="0">
              <a:effectLst/>
            </a:endParaRPr>
          </a:p>
          <a:p>
            <a:pPr marL="114300" defTabSz="914400">
              <a:lnSpc>
                <a:spcPct val="90000"/>
              </a:lnSpc>
            </a:pPr>
            <a:r>
              <a:rPr lang="en-US" sz="2000" dirty="0">
                <a:effectLst/>
              </a:rPr>
              <a:t>(NeuroLaunch editorial team, 2024a) </a:t>
            </a:r>
            <a:endParaRPr lang="en-US" sz="2000" dirty="0"/>
          </a:p>
          <a:p>
            <a:pPr indent="-228600" defTabSz="914400">
              <a:lnSpc>
                <a:spcPct val="90000"/>
              </a:lnSpc>
              <a:spcAft>
                <a:spcPts val="800"/>
              </a:spcAft>
              <a:buFont typeface="Arial" panose="020B0604020202020204" pitchFamily="34" charset="0"/>
              <a:buChar char="•"/>
            </a:pPr>
            <a:endParaRPr lang="en-US" sz="1500" dirty="0">
              <a:effectLst/>
            </a:endParaRPr>
          </a:p>
          <a:p>
            <a:pPr indent="-228600" defTabSz="914400">
              <a:lnSpc>
                <a:spcPct val="90000"/>
              </a:lnSpc>
              <a:spcAft>
                <a:spcPts val="800"/>
              </a:spcAft>
              <a:buFont typeface="Arial" panose="020B0604020202020204" pitchFamily="34" charset="0"/>
              <a:buChar char="•"/>
            </a:pPr>
            <a:endParaRPr lang="en-US" sz="1500" dirty="0"/>
          </a:p>
          <a:p>
            <a:pPr indent="-228600" defTabSz="914400">
              <a:lnSpc>
                <a:spcPct val="90000"/>
              </a:lnSpc>
              <a:spcAft>
                <a:spcPts val="800"/>
              </a:spcAft>
              <a:buFont typeface="Arial" panose="020B0604020202020204" pitchFamily="34" charset="0"/>
              <a:buChar char="•"/>
            </a:pPr>
            <a:endParaRPr lang="en-US" sz="1500" dirty="0">
              <a:effectLst/>
            </a:endParaRPr>
          </a:p>
        </p:txBody>
      </p:sp>
      <p:sp>
        <p:nvSpPr>
          <p:cNvPr id="5" name="TextBox 4">
            <a:extLst>
              <a:ext uri="{FF2B5EF4-FFF2-40B4-BE49-F238E27FC236}">
                <a16:creationId xmlns:a16="http://schemas.microsoft.com/office/drawing/2014/main" id="{4710B063-3A61-D6A8-DF58-A41395017706}"/>
              </a:ext>
            </a:extLst>
          </p:cNvPr>
          <p:cNvSpPr txBox="1"/>
          <p:nvPr/>
        </p:nvSpPr>
        <p:spPr>
          <a:xfrm>
            <a:off x="9884958" y="6657945"/>
            <a:ext cx="2307042"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3" tooltip="https://pluralpedia.org/w/Diagnostic_and_Statistical_Manual_of_Mental_Disorders">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4" tooltip="https://creativecommons.org/licenses/by-sa/3.0/">
                  <a:extLst>
                    <a:ext uri="{A12FA001-AC4F-418D-AE19-62706E023703}">
                      <ahyp:hlinkClr xmlns:ahyp="http://schemas.microsoft.com/office/drawing/2018/hyperlinkcolor" val="tx"/>
                    </a:ext>
                  </a:extLst>
                </a:hlinkClick>
              </a:rPr>
              <a:t>CC BY-SA</a:t>
            </a:r>
            <a:endParaRPr lang="en-GB" sz="700">
              <a:solidFill>
                <a:srgbClr val="FFFFFF"/>
              </a:solidFill>
            </a:endParaRPr>
          </a:p>
        </p:txBody>
      </p:sp>
      <p:sp>
        <p:nvSpPr>
          <p:cNvPr id="6" name="TextBox 5">
            <a:extLst>
              <a:ext uri="{FF2B5EF4-FFF2-40B4-BE49-F238E27FC236}">
                <a16:creationId xmlns:a16="http://schemas.microsoft.com/office/drawing/2014/main" id="{39AC75EC-2866-090E-1215-1EA215EFFB26}"/>
              </a:ext>
            </a:extLst>
          </p:cNvPr>
          <p:cNvSpPr txBox="1"/>
          <p:nvPr/>
        </p:nvSpPr>
        <p:spPr>
          <a:xfrm>
            <a:off x="5626997" y="3803873"/>
            <a:ext cx="6093068" cy="2483757"/>
          </a:xfrm>
          <a:prstGeom prst="rect">
            <a:avLst/>
          </a:prstGeom>
          <a:noFill/>
        </p:spPr>
        <p:txBody>
          <a:bodyPr wrap="square">
            <a:spAutoFit/>
          </a:bodyPr>
          <a:lstStyle/>
          <a:p>
            <a:pPr defTabSz="914400">
              <a:lnSpc>
                <a:spcPct val="90000"/>
              </a:lnSpc>
              <a:spcAft>
                <a:spcPts val="600"/>
              </a:spcAft>
            </a:pPr>
            <a:endParaRPr lang="en-US" sz="2000" b="0" i="0" dirty="0">
              <a:solidFill>
                <a:srgbClr val="242424"/>
              </a:solidFill>
              <a:effectLst/>
              <a:latin typeface="Calibri" panose="020F0502020204030204" pitchFamily="34" charset="0"/>
              <a:ea typeface="Calibri" panose="020F0502020204030204" pitchFamily="34" charset="0"/>
              <a:cs typeface="Calibri" panose="020F0502020204030204" pitchFamily="34" charset="0"/>
            </a:endParaRPr>
          </a:p>
          <a:p>
            <a:pPr defTabSz="914400">
              <a:lnSpc>
                <a:spcPct val="90000"/>
              </a:lnSpc>
              <a:spcAft>
                <a:spcPts val="600"/>
              </a:spcAft>
            </a:pPr>
            <a:r>
              <a:rPr lang="en-GB" sz="2000" b="0" i="0" dirty="0">
                <a:solidFill>
                  <a:srgbClr val="242424"/>
                </a:solidFill>
                <a:effectLst/>
                <a:latin typeface="Calibri" panose="020F0502020204030204" pitchFamily="34" charset="0"/>
                <a:ea typeface="Calibri" panose="020F0502020204030204" pitchFamily="34" charset="0"/>
                <a:cs typeface="Calibri" panose="020F0502020204030204" pitchFamily="34" charset="0"/>
              </a:rPr>
              <a:t>Mental health professionals now have greater flexibility in assessing and diagnosing PTSD. They recognize that trauma can manifest in various ways, not just in war casualties. This change enables earlier intervention and more accurate diagnoses.</a:t>
            </a:r>
          </a:p>
          <a:p>
            <a:pPr defTabSz="914400">
              <a:lnSpc>
                <a:spcPct val="90000"/>
              </a:lnSpc>
              <a:spcAft>
                <a:spcPts val="600"/>
              </a:spcAft>
            </a:pPr>
            <a:endParaRPr lang="en-GB" dirty="0">
              <a:solidFill>
                <a:srgbClr val="242424"/>
              </a:solidFill>
              <a:latin typeface="Segoe UI" panose="020B0502040204020203" pitchFamily="34" charset="0"/>
            </a:endParaRPr>
          </a:p>
          <a:p>
            <a:pPr defTabSz="914400">
              <a:lnSpc>
                <a:spcPct val="90000"/>
              </a:lnSpc>
              <a:spcAft>
                <a:spcPts val="600"/>
              </a:spcAft>
            </a:pPr>
            <a:r>
              <a:rPr lang="en-GB" dirty="0">
                <a:solidFill>
                  <a:srgbClr val="242424"/>
                </a:solidFill>
                <a:latin typeface="Segoe UI" panose="020B0502040204020203" pitchFamily="34" charset="0"/>
              </a:rPr>
              <a:t>(NHS, 2022) </a:t>
            </a:r>
            <a:endParaRPr lang="en-GB" sz="1800" b="0" i="0" dirty="0">
              <a:solidFill>
                <a:srgbClr val="242424"/>
              </a:solidFill>
              <a:effectLst/>
              <a:latin typeface="Segoe UI" panose="020B0502040204020203" pitchFamily="34" charset="0"/>
            </a:endParaRPr>
          </a:p>
        </p:txBody>
      </p:sp>
    </p:spTree>
    <p:extLst>
      <p:ext uri="{BB962C8B-B14F-4D97-AF65-F5344CB8AC3E}">
        <p14:creationId xmlns:p14="http://schemas.microsoft.com/office/powerpoint/2010/main" val="4149662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67" name="Rectangle 2066">
            <a:extLst>
              <a:ext uri="{FF2B5EF4-FFF2-40B4-BE49-F238E27FC236}">
                <a16:creationId xmlns:a16="http://schemas.microsoft.com/office/drawing/2014/main" id="{149FB5C3-7336-4FE0-A30C-CC0A3646D4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069" name="Group 2068">
            <a:extLst>
              <a:ext uri="{FF2B5EF4-FFF2-40B4-BE49-F238E27FC236}">
                <a16:creationId xmlns:a16="http://schemas.microsoft.com/office/drawing/2014/main" id="{19A6B5CE-CB1D-48EE-8B43-E952235C837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2340441" y="2666183"/>
            <a:ext cx="5860051" cy="527712"/>
            <a:chOff x="6081624" y="1998368"/>
            <a:chExt cx="5613457" cy="782175"/>
          </a:xfrm>
          <a:solidFill>
            <a:schemeClr val="accent4"/>
          </a:solidFill>
        </p:grpSpPr>
        <p:sp>
          <p:nvSpPr>
            <p:cNvPr id="2081" name="Rectangle 2080">
              <a:extLst>
                <a:ext uri="{FF2B5EF4-FFF2-40B4-BE49-F238E27FC236}">
                  <a16:creationId xmlns:a16="http://schemas.microsoft.com/office/drawing/2014/main" id="{E3F3EAA5-4E15-400B-BBA3-82B3F49A217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82" name="Rectangle 2081">
              <a:extLst>
                <a:ext uri="{FF2B5EF4-FFF2-40B4-BE49-F238E27FC236}">
                  <a16:creationId xmlns:a16="http://schemas.microsoft.com/office/drawing/2014/main" id="{72BA2E40-BE9B-4C54-9CDD-40EE804CCE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6081624" y="1998844"/>
              <a:ext cx="5372968" cy="781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083" name="Rectangle 2082">
            <a:extLst>
              <a:ext uri="{FF2B5EF4-FFF2-40B4-BE49-F238E27FC236}">
                <a16:creationId xmlns:a16="http://schemas.microsoft.com/office/drawing/2014/main" id="{0DA909B4-15FF-46A6-8A7F-7AEF977FE9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528" y="517897"/>
            <a:ext cx="11111729" cy="585796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84" name="Rectangle 2083">
            <a:extLst>
              <a:ext uri="{FF2B5EF4-FFF2-40B4-BE49-F238E27FC236}">
                <a16:creationId xmlns:a16="http://schemas.microsoft.com/office/drawing/2014/main" id="{1382A32C-5B0C-4B1C-A074-76C6DBCC9F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55714" y="2263365"/>
            <a:ext cx="493776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00B4A9A-3DB7-4004-A054-8274D0CA21AB}"/>
              </a:ext>
            </a:extLst>
          </p:cNvPr>
          <p:cNvSpPr txBox="1"/>
          <p:nvPr/>
        </p:nvSpPr>
        <p:spPr>
          <a:xfrm>
            <a:off x="1055714" y="46627"/>
            <a:ext cx="6628762" cy="6121684"/>
          </a:xfrm>
          <a:prstGeom prst="rect">
            <a:avLst/>
          </a:prstGeom>
        </p:spPr>
        <p:txBody>
          <a:bodyPr vert="horz" lIns="91440" tIns="45720" rIns="91440" bIns="45720" rtlCol="0" anchor="ctr">
            <a:normAutofit/>
          </a:bodyPr>
          <a:lstStyle/>
          <a:p>
            <a:pPr defTabSz="914400">
              <a:lnSpc>
                <a:spcPct val="90000"/>
              </a:lnSpc>
              <a:spcAft>
                <a:spcPts val="600"/>
              </a:spcAft>
            </a:pPr>
            <a:r>
              <a:rPr lang="en-US" sz="2000" dirty="0"/>
              <a:t>The British Psychological Society (BPS) was established in 1901 as a professional body for Psychologists</a:t>
            </a:r>
          </a:p>
          <a:p>
            <a:pPr indent="-228600" defTabSz="914400">
              <a:lnSpc>
                <a:spcPct val="90000"/>
              </a:lnSpc>
              <a:spcAft>
                <a:spcPts val="600"/>
              </a:spcAft>
              <a:buFont typeface="Arial" panose="020B0604020202020204" pitchFamily="34" charset="0"/>
              <a:buChar char="•"/>
            </a:pPr>
            <a:endParaRPr lang="en-US" sz="2000" dirty="0"/>
          </a:p>
          <a:p>
            <a:pPr defTabSz="914400">
              <a:lnSpc>
                <a:spcPct val="90000"/>
              </a:lnSpc>
              <a:spcAft>
                <a:spcPts val="600"/>
              </a:spcAft>
            </a:pPr>
            <a:r>
              <a:rPr lang="en-US" sz="2000" dirty="0"/>
              <a:t>(BPS, </a:t>
            </a:r>
            <a:r>
              <a:rPr lang="en-US" sz="2000" dirty="0" err="1"/>
              <a:t>n.d</a:t>
            </a:r>
            <a:r>
              <a:rPr lang="en-US" sz="2000" dirty="0"/>
              <a:t>) </a:t>
            </a:r>
          </a:p>
          <a:p>
            <a:pPr indent="-228600" defTabSz="914400">
              <a:lnSpc>
                <a:spcPct val="90000"/>
              </a:lnSpc>
              <a:spcAft>
                <a:spcPts val="600"/>
              </a:spcAft>
              <a:buFont typeface="Arial" panose="020B0604020202020204" pitchFamily="34" charset="0"/>
              <a:buChar char="•"/>
            </a:pPr>
            <a:endParaRPr lang="en-US" sz="2000" dirty="0"/>
          </a:p>
          <a:p>
            <a:pPr defTabSz="914400">
              <a:lnSpc>
                <a:spcPct val="90000"/>
              </a:lnSpc>
              <a:spcAft>
                <a:spcPts val="600"/>
              </a:spcAft>
            </a:pPr>
            <a:r>
              <a:rPr lang="en-US" sz="2000" dirty="0">
                <a:effectLst/>
              </a:rPr>
              <a:t>The British Association for Counselling and Psychotherapy</a:t>
            </a:r>
          </a:p>
          <a:p>
            <a:pPr defTabSz="914400">
              <a:lnSpc>
                <a:spcPct val="90000"/>
              </a:lnSpc>
              <a:spcAft>
                <a:spcPts val="600"/>
              </a:spcAft>
            </a:pPr>
            <a:r>
              <a:rPr lang="en-US" sz="2000" dirty="0"/>
              <a:t>(</a:t>
            </a:r>
            <a:r>
              <a:rPr lang="en-US" sz="2000" dirty="0">
                <a:effectLst/>
              </a:rPr>
              <a:t> BACP)  was established in 1977</a:t>
            </a:r>
          </a:p>
          <a:p>
            <a:pPr indent="-228600" defTabSz="914400">
              <a:lnSpc>
                <a:spcPct val="90000"/>
              </a:lnSpc>
              <a:spcAft>
                <a:spcPts val="600"/>
              </a:spcAft>
              <a:buFont typeface="Arial" panose="020B0604020202020204" pitchFamily="34" charset="0"/>
              <a:buChar char="•"/>
            </a:pPr>
            <a:endParaRPr lang="en-US" sz="2000" dirty="0">
              <a:effectLst/>
            </a:endParaRPr>
          </a:p>
          <a:p>
            <a:pPr defTabSz="914400">
              <a:lnSpc>
                <a:spcPct val="90000"/>
              </a:lnSpc>
              <a:spcAft>
                <a:spcPts val="600"/>
              </a:spcAft>
            </a:pPr>
            <a:r>
              <a:rPr lang="en-US" sz="2000" dirty="0">
                <a:effectLst/>
              </a:rPr>
              <a:t>Professional body</a:t>
            </a:r>
            <a:r>
              <a:rPr lang="en-US" sz="2000" dirty="0"/>
              <a:t> to </a:t>
            </a:r>
            <a:r>
              <a:rPr lang="en-US" sz="2000" dirty="0">
                <a:effectLst/>
              </a:rPr>
              <a:t>provide training, and research development to raise the standards and ethics </a:t>
            </a:r>
            <a:r>
              <a:rPr lang="en-US" sz="2000" dirty="0"/>
              <a:t>within </a:t>
            </a:r>
            <a:r>
              <a:rPr lang="en-US" sz="2000" dirty="0">
                <a:effectLst/>
              </a:rPr>
              <a:t>the profession.</a:t>
            </a:r>
          </a:p>
          <a:p>
            <a:pPr indent="-228600" defTabSz="914400">
              <a:lnSpc>
                <a:spcPct val="90000"/>
              </a:lnSpc>
              <a:spcAft>
                <a:spcPts val="600"/>
              </a:spcAft>
              <a:buFont typeface="Arial" panose="020B0604020202020204" pitchFamily="34" charset="0"/>
              <a:buChar char="•"/>
            </a:pPr>
            <a:endParaRPr lang="en-US" sz="2000" dirty="0">
              <a:effectLst/>
            </a:endParaRPr>
          </a:p>
          <a:p>
            <a:pPr defTabSz="914400">
              <a:lnSpc>
                <a:spcPct val="90000"/>
              </a:lnSpc>
              <a:spcAft>
                <a:spcPts val="600"/>
              </a:spcAft>
            </a:pPr>
            <a:r>
              <a:rPr lang="en-US" sz="2000" dirty="0">
                <a:effectLst/>
              </a:rPr>
              <a:t>(BACP, 2025)</a:t>
            </a:r>
          </a:p>
          <a:p>
            <a:pPr indent="-228600" defTabSz="914400">
              <a:lnSpc>
                <a:spcPct val="90000"/>
              </a:lnSpc>
              <a:spcAft>
                <a:spcPts val="600"/>
              </a:spcAft>
              <a:buFont typeface="Arial" panose="020B0604020202020204" pitchFamily="34" charset="0"/>
              <a:buChar char="•"/>
            </a:pPr>
            <a:endParaRPr lang="en-US" sz="2000" dirty="0">
              <a:effectLst/>
            </a:endParaRPr>
          </a:p>
        </p:txBody>
      </p:sp>
      <p:pic>
        <p:nvPicPr>
          <p:cNvPr id="2050" name="Picture 2" descr="The DMC Clinic - Counselling - Psychotherapy - Wexford">
            <a:extLst>
              <a:ext uri="{FF2B5EF4-FFF2-40B4-BE49-F238E27FC236}">
                <a16:creationId xmlns:a16="http://schemas.microsoft.com/office/drawing/2014/main" id="{A29F214F-0A47-81D2-29E2-7EBEE024169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661" r="48670" b="-1"/>
          <a:stretch/>
        </p:blipFill>
        <p:spPr bwMode="auto">
          <a:xfrm>
            <a:off x="7899605" y="-8865"/>
            <a:ext cx="3436181" cy="3364324"/>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A purple and white logo&#10;&#10;Description automatically generated">
            <a:extLst>
              <a:ext uri="{FF2B5EF4-FFF2-40B4-BE49-F238E27FC236}">
                <a16:creationId xmlns:a16="http://schemas.microsoft.com/office/drawing/2014/main" id="{3C9B8F6B-8837-10E3-6840-7C836D11F338}"/>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7110968" y="2804512"/>
            <a:ext cx="4389120" cy="32549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6878027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06DA9DF9-31F7-4056-B42E-878CC92417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C69E8A4-5808-8971-3235-20D00DFBED42}"/>
              </a:ext>
            </a:extLst>
          </p:cNvPr>
          <p:cNvSpPr>
            <a:spLocks noGrp="1"/>
          </p:cNvSpPr>
          <p:nvPr>
            <p:ph type="ctrTitle"/>
          </p:nvPr>
        </p:nvSpPr>
        <p:spPr>
          <a:xfrm>
            <a:off x="294968" y="68827"/>
            <a:ext cx="7413522" cy="7305366"/>
          </a:xfrm>
        </p:spPr>
        <p:txBody>
          <a:bodyPr>
            <a:normAutofit fontScale="90000"/>
          </a:bodyPr>
          <a:lstStyle/>
          <a:p>
            <a:pPr algn="l"/>
            <a:r>
              <a:rPr lang="en-US" sz="2200" u="sng" dirty="0">
                <a:latin typeface="+mn-lt"/>
              </a:rPr>
              <a:t>Societal Attitudes</a:t>
            </a:r>
            <a:br>
              <a:rPr lang="en-US" sz="2200" u="sng" dirty="0">
                <a:latin typeface="+mn-lt"/>
              </a:rPr>
            </a:br>
            <a:br>
              <a:rPr lang="en-US" sz="2200" u="sng" dirty="0">
                <a:latin typeface="+mn-lt"/>
              </a:rPr>
            </a:br>
            <a:r>
              <a:rPr lang="en-GB" sz="2200" kern="100" dirty="0">
                <a:latin typeface="Calibri" panose="020F0502020204030204" pitchFamily="34" charset="0"/>
                <a:ea typeface="Calibri" panose="020F0502020204030204" pitchFamily="34" charset="0"/>
                <a:cs typeface="Calibri" panose="020F0502020204030204" pitchFamily="34" charset="0"/>
              </a:rPr>
              <a:t>Society used to view individuals with mental health conditions as morally inferior and something to be feared and excluded from society. Today society is educated to recognise, help and integrate these individuals into society. </a:t>
            </a:r>
            <a:br>
              <a:rPr lang="en-GB" sz="2200" kern="100" dirty="0">
                <a:latin typeface="Calibri" panose="020F0502020204030204" pitchFamily="34" charset="0"/>
                <a:ea typeface="Calibri" panose="020F0502020204030204" pitchFamily="34" charset="0"/>
                <a:cs typeface="Calibri" panose="020F0502020204030204" pitchFamily="34" charset="0"/>
              </a:rPr>
            </a:br>
            <a:br>
              <a:rPr lang="en-GB" sz="2200" kern="100" dirty="0">
                <a:latin typeface="Calibri" panose="020F0502020204030204" pitchFamily="34" charset="0"/>
                <a:ea typeface="Calibri" panose="020F0502020204030204" pitchFamily="34" charset="0"/>
                <a:cs typeface="Calibri" panose="020F0502020204030204" pitchFamily="34" charset="0"/>
              </a:rPr>
            </a:br>
            <a:r>
              <a:rPr lang="en-GB" sz="2200" kern="100" dirty="0">
                <a:latin typeface="Calibri" panose="020F0502020204030204" pitchFamily="34" charset="0"/>
                <a:ea typeface="Calibri" panose="020F0502020204030204" pitchFamily="34" charset="0"/>
                <a:cs typeface="Calibri" panose="020F0502020204030204" pitchFamily="34" charset="0"/>
              </a:rPr>
              <a:t>(NHS, 2024)</a:t>
            </a:r>
            <a:br>
              <a:rPr lang="en-GB" sz="2200" kern="100" dirty="0">
                <a:latin typeface="Calibri" panose="020F0502020204030204" pitchFamily="34" charset="0"/>
                <a:ea typeface="Calibri" panose="020F0502020204030204" pitchFamily="34" charset="0"/>
                <a:cs typeface="Times New Roman" panose="02020603050405020304" pitchFamily="18" charset="0"/>
              </a:rPr>
            </a:br>
            <a:br>
              <a:rPr lang="en-US" sz="2200" dirty="0">
                <a:latin typeface="+mn-lt"/>
              </a:rPr>
            </a:br>
            <a:r>
              <a:rPr lang="en-US" sz="2200" dirty="0">
                <a:latin typeface="+mn-lt"/>
              </a:rPr>
              <a:t>In previous centuries, people suffering from PTSD  were often considered casualties of war. Understanding of the condition and treatment was very limited.</a:t>
            </a:r>
            <a:br>
              <a:rPr lang="en-US" sz="2200" dirty="0">
                <a:latin typeface="+mn-lt"/>
              </a:rPr>
            </a:br>
            <a:br>
              <a:rPr lang="en-US" sz="2200" dirty="0">
                <a:latin typeface="+mn-lt"/>
              </a:rPr>
            </a:br>
            <a:r>
              <a:rPr lang="en-US" sz="2200" dirty="0">
                <a:latin typeface="+mn-lt"/>
              </a:rPr>
              <a:t> ( Simalchik, J. 2021).</a:t>
            </a:r>
            <a:br>
              <a:rPr lang="en-US" sz="2200" dirty="0">
                <a:latin typeface="+mn-lt"/>
              </a:rPr>
            </a:br>
            <a:br>
              <a:rPr lang="en-US" sz="2200" dirty="0">
                <a:latin typeface="+mn-lt"/>
              </a:rPr>
            </a:br>
            <a:r>
              <a:rPr lang="en-GB" sz="2200" dirty="0">
                <a:effectLst/>
                <a:latin typeface="+mn-lt"/>
                <a:ea typeface="Times New Roman" panose="02020603050405020304" pitchFamily="18" charset="0"/>
              </a:rPr>
              <a:t>Advocacy groups are working</a:t>
            </a:r>
            <a:r>
              <a:rPr lang="en-GB" sz="2200" dirty="0">
                <a:effectLst/>
                <a:latin typeface="+mn-lt"/>
                <a:ea typeface="Calibri" panose="020F0502020204030204" pitchFamily="34" charset="0"/>
              </a:rPr>
              <a:t> to address remaining gaps in care and support, with a focus on further reducing stigma and improving public awareness of PTSD. </a:t>
            </a:r>
            <a:br>
              <a:rPr lang="en-GB" sz="2200" dirty="0">
                <a:effectLst/>
                <a:latin typeface="+mn-lt"/>
                <a:ea typeface="Calibri" panose="020F0502020204030204" pitchFamily="34" charset="0"/>
              </a:rPr>
            </a:br>
            <a:br>
              <a:rPr lang="en-GB" sz="2200" dirty="0">
                <a:effectLst/>
                <a:latin typeface="+mn-lt"/>
                <a:ea typeface="Calibri" panose="020F0502020204030204" pitchFamily="34" charset="0"/>
              </a:rPr>
            </a:br>
            <a:r>
              <a:rPr lang="en-GB" sz="2200" dirty="0">
                <a:effectLst/>
                <a:latin typeface="+mn-lt"/>
                <a:ea typeface="Times New Roman" panose="02020603050405020304" pitchFamily="18" charset="0"/>
              </a:rPr>
              <a:t>Specialised programs and resources have been developed to support veterans and first responders, who are often at higher risk of developing PTSD.</a:t>
            </a:r>
            <a:br>
              <a:rPr lang="en-GB" sz="2200" dirty="0">
                <a:effectLst/>
                <a:latin typeface="+mn-lt"/>
                <a:ea typeface="Times New Roman" panose="02020603050405020304" pitchFamily="18" charset="0"/>
              </a:rPr>
            </a:br>
            <a:br>
              <a:rPr lang="en-GB" sz="2200" dirty="0">
                <a:effectLst/>
                <a:latin typeface="+mn-lt"/>
                <a:ea typeface="Times New Roman" panose="02020603050405020304" pitchFamily="18" charset="0"/>
              </a:rPr>
            </a:br>
            <a:r>
              <a:rPr lang="en-GB" sz="2200" dirty="0">
                <a:effectLst/>
                <a:latin typeface="+mn-lt"/>
                <a:ea typeface="Times New Roman" panose="02020603050405020304" pitchFamily="18" charset="0"/>
              </a:rPr>
              <a:t> (Neuro Rehab VR, 2024). </a:t>
            </a:r>
            <a:br>
              <a:rPr lang="en-GB" sz="2000" b="1" dirty="0">
                <a:effectLst/>
                <a:latin typeface="Times New Roman" panose="02020603050405020304" pitchFamily="18" charset="0"/>
                <a:ea typeface="Times New Roman" panose="02020603050405020304" pitchFamily="18" charset="0"/>
              </a:rPr>
            </a:br>
            <a:br>
              <a:rPr lang="en-US" sz="2000" b="1" dirty="0"/>
            </a:br>
            <a:br>
              <a:rPr lang="en-US" sz="1400" b="1" dirty="0"/>
            </a:br>
            <a:endParaRPr lang="en-GB" sz="1400" dirty="0"/>
          </a:p>
        </p:txBody>
      </p:sp>
      <p:pic>
        <p:nvPicPr>
          <p:cNvPr id="12" name="Picture 11" descr="Hands holding heart">
            <a:extLst>
              <a:ext uri="{FF2B5EF4-FFF2-40B4-BE49-F238E27FC236}">
                <a16:creationId xmlns:a16="http://schemas.microsoft.com/office/drawing/2014/main" id="{E9D50F4A-66E1-47B6-B88B-10FA87E50E3C}"/>
              </a:ext>
            </a:extLst>
          </p:cNvPr>
          <p:cNvPicPr>
            <a:picLocks noChangeAspect="1"/>
          </p:cNvPicPr>
          <p:nvPr/>
        </p:nvPicPr>
        <p:blipFill>
          <a:blip r:embed="rId2">
            <a:extLst>
              <a:ext uri="{28A0092B-C50C-407E-A947-70E740481C1C}">
                <a14:useLocalDpi xmlns:a14="http://schemas.microsoft.com/office/drawing/2010/main" val="0"/>
              </a:ext>
            </a:extLst>
          </a:blip>
          <a:srcRect r="41962" b="-1"/>
          <a:stretch/>
        </p:blipFill>
        <p:spPr>
          <a:xfrm>
            <a:off x="7890501" y="68827"/>
            <a:ext cx="4940595"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Tree>
    <p:extLst>
      <p:ext uri="{BB962C8B-B14F-4D97-AF65-F5344CB8AC3E}">
        <p14:creationId xmlns:p14="http://schemas.microsoft.com/office/powerpoint/2010/main" val="30807280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8" name="Rectangle 37">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0184698-8CCF-785F-D9A8-9E5A9A5E0247}"/>
              </a:ext>
            </a:extLst>
          </p:cNvPr>
          <p:cNvSpPr txBox="1"/>
          <p:nvPr/>
        </p:nvSpPr>
        <p:spPr>
          <a:xfrm>
            <a:off x="74428" y="148856"/>
            <a:ext cx="5752214" cy="6709144"/>
          </a:xfrm>
          <a:prstGeom prst="rect">
            <a:avLst/>
          </a:prstGeom>
        </p:spPr>
        <p:txBody>
          <a:bodyPr vert="horz" lIns="91440" tIns="45720" rIns="91440" bIns="45720" rtlCol="0">
            <a:normAutofit/>
          </a:bodyPr>
          <a:lstStyle/>
          <a:p>
            <a:pPr defTabSz="914400">
              <a:lnSpc>
                <a:spcPct val="90000"/>
              </a:lnSpc>
              <a:spcAft>
                <a:spcPts val="600"/>
              </a:spcAft>
            </a:pPr>
            <a:r>
              <a:rPr lang="en-US" sz="2000" u="sng" dirty="0">
                <a:effectLst/>
              </a:rPr>
              <a:t>Interdisciplinary practice </a:t>
            </a:r>
          </a:p>
          <a:p>
            <a:pPr indent="-228600" defTabSz="914400">
              <a:lnSpc>
                <a:spcPct val="90000"/>
              </a:lnSpc>
              <a:spcAft>
                <a:spcPts val="600"/>
              </a:spcAft>
              <a:buFont typeface="Arial" panose="020B0604020202020204" pitchFamily="34" charset="0"/>
              <a:buChar char="•"/>
            </a:pPr>
            <a:endParaRPr lang="en-US" sz="2000" u="sng" dirty="0">
              <a:highlight>
                <a:srgbClr val="FFFF00"/>
              </a:highlight>
            </a:endParaRPr>
          </a:p>
          <a:p>
            <a:pPr defTabSz="914400">
              <a:lnSpc>
                <a:spcPct val="90000"/>
              </a:lnSpc>
              <a:spcAft>
                <a:spcPts val="600"/>
              </a:spcAft>
            </a:pPr>
            <a:r>
              <a:rPr lang="en-US" sz="2000" dirty="0">
                <a:effectLst/>
              </a:rPr>
              <a:t>PTSD treatment requires professionals to collaborate to address clients' needs. </a:t>
            </a:r>
            <a:r>
              <a:rPr lang="en-US" sz="2000" dirty="0"/>
              <a:t>P</a:t>
            </a:r>
            <a:r>
              <a:rPr lang="en-US" sz="2000" dirty="0">
                <a:effectLst/>
              </a:rPr>
              <a:t>sychologists, psychiatrists, social workers, occupational therapists, counsellors, and other specialists work together to create a comprehensive treatment plan.</a:t>
            </a:r>
          </a:p>
          <a:p>
            <a:pPr defTabSz="914400">
              <a:lnSpc>
                <a:spcPct val="90000"/>
              </a:lnSpc>
              <a:spcAft>
                <a:spcPts val="600"/>
              </a:spcAft>
            </a:pPr>
            <a:endParaRPr lang="en-US" sz="2000" dirty="0"/>
          </a:p>
          <a:p>
            <a:pPr defTabSz="914400">
              <a:lnSpc>
                <a:spcPct val="90000"/>
              </a:lnSpc>
              <a:spcAft>
                <a:spcPts val="600"/>
              </a:spcAft>
            </a:pPr>
            <a:r>
              <a:rPr lang="en-US" sz="2000" dirty="0">
                <a:effectLst/>
              </a:rPr>
              <a:t> The goal is to provide care that addresses the psychological, physical, social, and emotional aspects of PTSD.</a:t>
            </a:r>
            <a:r>
              <a:rPr lang="en-US" sz="2000" dirty="0"/>
              <a:t> </a:t>
            </a:r>
          </a:p>
          <a:p>
            <a:pPr defTabSz="914400">
              <a:lnSpc>
                <a:spcPct val="90000"/>
              </a:lnSpc>
              <a:spcAft>
                <a:spcPts val="600"/>
              </a:spcAft>
            </a:pPr>
            <a:endParaRPr lang="en-US" sz="2000" dirty="0"/>
          </a:p>
          <a:p>
            <a:pPr defTabSz="914400">
              <a:lnSpc>
                <a:spcPct val="90000"/>
              </a:lnSpc>
              <a:spcAft>
                <a:spcPts val="600"/>
              </a:spcAft>
            </a:pPr>
            <a:r>
              <a:rPr lang="en-US" sz="2000" dirty="0"/>
              <a:t>Modern treatments use an interdisciplinary approach; talking therapies, medications and complementary treatments</a:t>
            </a:r>
          </a:p>
          <a:p>
            <a:pPr defTabSz="914400">
              <a:lnSpc>
                <a:spcPct val="90000"/>
              </a:lnSpc>
              <a:spcAft>
                <a:spcPts val="600"/>
              </a:spcAft>
            </a:pPr>
            <a:r>
              <a:rPr lang="en-US" sz="2000" dirty="0"/>
              <a:t> </a:t>
            </a:r>
            <a:r>
              <a:rPr lang="en-US" sz="2000" dirty="0">
                <a:effectLst/>
              </a:rPr>
              <a:t>(Simalchik, J, 2021).</a:t>
            </a:r>
            <a:r>
              <a:rPr lang="en-US" sz="2000" dirty="0"/>
              <a:t> </a:t>
            </a:r>
          </a:p>
          <a:p>
            <a:pPr indent="-228600" defTabSz="914400">
              <a:lnSpc>
                <a:spcPct val="90000"/>
              </a:lnSpc>
              <a:spcAft>
                <a:spcPts val="600"/>
              </a:spcAft>
              <a:buFont typeface="Arial" panose="020B0604020202020204" pitchFamily="34" charset="0"/>
              <a:buChar char="•"/>
            </a:pPr>
            <a:endParaRPr lang="en-US" sz="900" b="1" dirty="0"/>
          </a:p>
          <a:p>
            <a:pPr indent="-228600" defTabSz="914400">
              <a:lnSpc>
                <a:spcPct val="90000"/>
              </a:lnSpc>
              <a:spcAft>
                <a:spcPts val="600"/>
              </a:spcAft>
              <a:buFont typeface="Arial" panose="020B0604020202020204" pitchFamily="34" charset="0"/>
              <a:buChar char="•"/>
            </a:pPr>
            <a:endParaRPr lang="en-US" sz="900" b="1" dirty="0"/>
          </a:p>
          <a:p>
            <a:pPr indent="-228600" defTabSz="914400">
              <a:lnSpc>
                <a:spcPct val="90000"/>
              </a:lnSpc>
              <a:spcAft>
                <a:spcPts val="600"/>
              </a:spcAft>
              <a:buFont typeface="Arial" panose="020B0604020202020204" pitchFamily="34" charset="0"/>
              <a:buChar char="•"/>
            </a:pPr>
            <a:endParaRPr lang="en-US" sz="900" dirty="0"/>
          </a:p>
          <a:p>
            <a:pPr indent="-228600" defTabSz="914400">
              <a:lnSpc>
                <a:spcPct val="90000"/>
              </a:lnSpc>
              <a:spcAft>
                <a:spcPts val="600"/>
              </a:spcAft>
              <a:buFont typeface="Arial" panose="020B0604020202020204" pitchFamily="34" charset="0"/>
              <a:buChar char="•"/>
            </a:pPr>
            <a:endParaRPr lang="en-US" sz="900" b="1" dirty="0">
              <a:effectLst/>
            </a:endParaRPr>
          </a:p>
          <a:p>
            <a:pPr indent="-228600" defTabSz="914400">
              <a:lnSpc>
                <a:spcPct val="90000"/>
              </a:lnSpc>
              <a:spcAft>
                <a:spcPts val="600"/>
              </a:spcAft>
              <a:buFont typeface="Arial" panose="020B0604020202020204" pitchFamily="34" charset="0"/>
              <a:buChar char="•"/>
            </a:pPr>
            <a:endParaRPr lang="en-US" sz="900" b="1" dirty="0"/>
          </a:p>
          <a:p>
            <a:pPr indent="-228600" defTabSz="914400">
              <a:lnSpc>
                <a:spcPct val="90000"/>
              </a:lnSpc>
              <a:spcAft>
                <a:spcPts val="600"/>
              </a:spcAft>
              <a:buFont typeface="Arial" panose="020B0604020202020204" pitchFamily="34" charset="0"/>
              <a:buChar char="•"/>
            </a:pPr>
            <a:endParaRPr lang="en-US" sz="900" b="1" dirty="0">
              <a:effectLst/>
            </a:endParaRPr>
          </a:p>
        </p:txBody>
      </p:sp>
      <p:pic>
        <p:nvPicPr>
          <p:cNvPr id="7" name="Picture 6" descr="Healthcare colleagues meeting">
            <a:extLst>
              <a:ext uri="{FF2B5EF4-FFF2-40B4-BE49-F238E27FC236}">
                <a16:creationId xmlns:a16="http://schemas.microsoft.com/office/drawing/2014/main" id="{1B7F594F-548A-0296-2894-BEC56721AF18}"/>
              </a:ext>
            </a:extLst>
          </p:cNvPr>
          <p:cNvPicPr>
            <a:picLocks noChangeAspect="1"/>
          </p:cNvPicPr>
          <p:nvPr/>
        </p:nvPicPr>
        <p:blipFill>
          <a:blip r:embed="rId2">
            <a:extLst>
              <a:ext uri="{28A0092B-C50C-407E-A947-70E740481C1C}">
                <a14:useLocalDpi xmlns:a14="http://schemas.microsoft.com/office/drawing/2010/main" val="0"/>
              </a:ext>
            </a:extLst>
          </a:blip>
          <a:srcRect l="13104" r="28970" b="-1"/>
          <a:stretch/>
        </p:blipFill>
        <p:spPr>
          <a:xfrm>
            <a:off x="5901070" y="10"/>
            <a:ext cx="6289407"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176192664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D009D6D5-DAC2-4A8B-A17A-E206B9012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6EE5C71-C571-3115-ADB7-973CAECDA36F}"/>
              </a:ext>
            </a:extLst>
          </p:cNvPr>
          <p:cNvSpPr txBox="1"/>
          <p:nvPr/>
        </p:nvSpPr>
        <p:spPr>
          <a:xfrm>
            <a:off x="846532" y="619513"/>
            <a:ext cx="5382683" cy="5618974"/>
          </a:xfrm>
          <a:prstGeom prst="rect">
            <a:avLst/>
          </a:prstGeom>
        </p:spPr>
        <p:txBody>
          <a:bodyPr vert="horz" lIns="91440" tIns="45720" rIns="91440" bIns="45720" rtlCol="0">
            <a:normAutofit fontScale="85000" lnSpcReduction="20000"/>
          </a:bodyPr>
          <a:lstStyle/>
          <a:p>
            <a:pPr defTabSz="914400">
              <a:lnSpc>
                <a:spcPct val="90000"/>
              </a:lnSpc>
              <a:spcAft>
                <a:spcPts val="600"/>
              </a:spcAft>
            </a:pPr>
            <a:r>
              <a:rPr lang="en-US" sz="2400" u="sng" dirty="0">
                <a:effectLst/>
              </a:rPr>
              <a:t>Conventional Approaches</a:t>
            </a:r>
          </a:p>
          <a:p>
            <a:pPr marL="342900" indent="-342900" defTabSz="914400">
              <a:lnSpc>
                <a:spcPct val="90000"/>
              </a:lnSpc>
              <a:spcAft>
                <a:spcPts val="600"/>
              </a:spcAft>
              <a:buFont typeface="Arial" panose="020B0604020202020204" pitchFamily="34" charset="0"/>
              <a:buChar char="•"/>
            </a:pPr>
            <a:endParaRPr lang="en-US" sz="2400" u="sng" dirty="0">
              <a:effectLst/>
            </a:endParaRPr>
          </a:p>
          <a:p>
            <a:pPr defTabSz="914400">
              <a:lnSpc>
                <a:spcPct val="90000"/>
              </a:lnSpc>
              <a:spcAft>
                <a:spcPts val="600"/>
              </a:spcAft>
            </a:pPr>
            <a:r>
              <a:rPr lang="en-US" sz="2400" dirty="0">
                <a:effectLst/>
              </a:rPr>
              <a:t>Eye Movement Desensitization and Reprocessing (EMDR): This technique uses guided eye movements to help process and reduce the impact of traumatic memories. </a:t>
            </a:r>
          </a:p>
          <a:p>
            <a:pPr defTabSz="914400">
              <a:lnSpc>
                <a:spcPct val="90000"/>
              </a:lnSpc>
              <a:spcAft>
                <a:spcPts val="600"/>
              </a:spcAft>
            </a:pPr>
            <a:endParaRPr lang="en-US" sz="2400" dirty="0"/>
          </a:p>
          <a:p>
            <a:pPr defTabSz="914400">
              <a:lnSpc>
                <a:spcPct val="90000"/>
              </a:lnSpc>
              <a:spcAft>
                <a:spcPts val="600"/>
              </a:spcAft>
            </a:pPr>
            <a:r>
              <a:rPr lang="en-US" sz="2400" dirty="0">
                <a:effectLst/>
              </a:rPr>
              <a:t>Exposure Therapy: Involves repeated, detailed imagining of the trauma or exposure to trauma reminders to reduce the power they have over the individual.</a:t>
            </a:r>
            <a:r>
              <a:rPr lang="en-GB" sz="2400" kern="0" dirty="0">
                <a:effectLst/>
                <a:latin typeface="+mn-lt"/>
                <a:ea typeface="Times New Roman" panose="02020603050405020304" pitchFamily="18" charset="0"/>
                <a:cs typeface="Calibri" panose="020F0502020204030204" pitchFamily="34" charset="0"/>
              </a:rPr>
              <a:t> </a:t>
            </a:r>
          </a:p>
          <a:p>
            <a:pPr defTabSz="914400">
              <a:lnSpc>
                <a:spcPct val="90000"/>
              </a:lnSpc>
              <a:spcAft>
                <a:spcPts val="600"/>
              </a:spcAft>
            </a:pPr>
            <a:endParaRPr lang="en-GB" sz="2400" kern="0" dirty="0">
              <a:effectLst/>
              <a:latin typeface="+mn-lt"/>
              <a:ea typeface="Times New Roman" panose="02020603050405020304" pitchFamily="18" charset="0"/>
              <a:cs typeface="Calibri" panose="020F0502020204030204" pitchFamily="34" charset="0"/>
            </a:endParaRPr>
          </a:p>
          <a:p>
            <a:pPr defTabSz="914400">
              <a:lnSpc>
                <a:spcPct val="90000"/>
              </a:lnSpc>
              <a:spcAft>
                <a:spcPts val="600"/>
              </a:spcAft>
            </a:pPr>
            <a:r>
              <a:rPr lang="en-GB" sz="2400" kern="0" dirty="0">
                <a:effectLst/>
                <a:latin typeface="+mn-lt"/>
                <a:ea typeface="Times New Roman" panose="02020603050405020304" pitchFamily="18" charset="0"/>
                <a:cs typeface="Calibri" panose="020F0502020204030204" pitchFamily="34" charset="0"/>
              </a:rPr>
              <a:t>Cognitive Behavioural Therapy (CBT): Focuses on changing negative thought patterns and behaviours.</a:t>
            </a:r>
            <a:br>
              <a:rPr lang="en-GB" sz="2400" kern="0" dirty="0">
                <a:effectLst/>
                <a:latin typeface="+mn-lt"/>
                <a:ea typeface="Times New Roman" panose="02020603050405020304" pitchFamily="18" charset="0"/>
                <a:cs typeface="Calibri" panose="020F0502020204030204" pitchFamily="34" charset="0"/>
              </a:rPr>
            </a:br>
            <a:endParaRPr lang="en-GB" sz="2400" kern="0" dirty="0">
              <a:effectLst/>
              <a:latin typeface="+mn-lt"/>
              <a:ea typeface="Times New Roman" panose="02020603050405020304" pitchFamily="18" charset="0"/>
              <a:cs typeface="Calibri" panose="020F0502020204030204" pitchFamily="34" charset="0"/>
            </a:endParaRPr>
          </a:p>
          <a:p>
            <a:pPr defTabSz="914400">
              <a:lnSpc>
                <a:spcPct val="90000"/>
              </a:lnSpc>
              <a:spcAft>
                <a:spcPts val="600"/>
              </a:spcAft>
            </a:pPr>
            <a:br>
              <a:rPr lang="en-GB" sz="2400" kern="0" dirty="0">
                <a:effectLst/>
                <a:latin typeface="+mn-lt"/>
                <a:ea typeface="Times New Roman" panose="02020603050405020304" pitchFamily="18" charset="0"/>
                <a:cs typeface="Calibri" panose="020F0502020204030204" pitchFamily="34" charset="0"/>
              </a:rPr>
            </a:br>
            <a:r>
              <a:rPr lang="en-GB" sz="2400" kern="0" dirty="0">
                <a:effectLst/>
                <a:latin typeface="+mn-lt"/>
                <a:ea typeface="Times New Roman" panose="02020603050405020304" pitchFamily="18" charset="0"/>
                <a:cs typeface="Calibri" panose="020F0502020204030204" pitchFamily="34" charset="0"/>
              </a:rPr>
              <a:t>Dialectical Behavioural Therapy (DBT): Combines CBT with mindfulness techniques to manage emotions and improve relationships.</a:t>
            </a:r>
            <a:endParaRPr lang="en-US" sz="2000" dirty="0">
              <a:effectLst/>
            </a:endParaRPr>
          </a:p>
          <a:p>
            <a:pPr defTabSz="914400">
              <a:lnSpc>
                <a:spcPct val="90000"/>
              </a:lnSpc>
              <a:spcAft>
                <a:spcPts val="600"/>
              </a:spcAft>
            </a:pPr>
            <a:r>
              <a:rPr lang="en-US" sz="2000" dirty="0">
                <a:effectLst/>
              </a:rPr>
              <a:t> </a:t>
            </a:r>
          </a:p>
          <a:p>
            <a:pPr defTabSz="914400">
              <a:lnSpc>
                <a:spcPct val="90000"/>
              </a:lnSpc>
              <a:spcAft>
                <a:spcPts val="600"/>
              </a:spcAft>
            </a:pPr>
            <a:r>
              <a:rPr lang="en-US" sz="2000" dirty="0"/>
              <a:t>(Lee et al., 2022)</a:t>
            </a:r>
            <a:endParaRPr lang="en-US" sz="2000" dirty="0">
              <a:effectLst/>
            </a:endParaRPr>
          </a:p>
          <a:p>
            <a:pPr marL="342900" indent="-342900" defTabSz="914400">
              <a:lnSpc>
                <a:spcPct val="90000"/>
              </a:lnSpc>
              <a:spcAft>
                <a:spcPts val="600"/>
              </a:spcAft>
              <a:buFont typeface="Arial" panose="020B0604020202020204" pitchFamily="34" charset="0"/>
              <a:buChar char="•"/>
            </a:pPr>
            <a:endParaRPr lang="en-US" sz="2200" dirty="0"/>
          </a:p>
          <a:p>
            <a:pPr marL="342900" indent="-342900" defTabSz="914400">
              <a:lnSpc>
                <a:spcPct val="90000"/>
              </a:lnSpc>
              <a:spcAft>
                <a:spcPts val="600"/>
              </a:spcAft>
              <a:buFont typeface="Arial" panose="020B0604020202020204" pitchFamily="34" charset="0"/>
              <a:buChar char="•"/>
            </a:pPr>
            <a:endParaRPr lang="en-US" sz="2200" dirty="0">
              <a:effectLst/>
            </a:endParaRPr>
          </a:p>
          <a:p>
            <a:pPr marL="342900" indent="-342900" defTabSz="914400">
              <a:lnSpc>
                <a:spcPct val="90000"/>
              </a:lnSpc>
              <a:spcAft>
                <a:spcPts val="600"/>
              </a:spcAft>
              <a:buFont typeface="Arial" panose="020B0604020202020204" pitchFamily="34" charset="0"/>
              <a:buChar char="•"/>
            </a:pPr>
            <a:endParaRPr lang="en-US" sz="2200" dirty="0"/>
          </a:p>
          <a:p>
            <a:pPr marL="342900" indent="-342900" defTabSz="914400">
              <a:lnSpc>
                <a:spcPct val="90000"/>
              </a:lnSpc>
              <a:spcAft>
                <a:spcPts val="600"/>
              </a:spcAft>
              <a:buFont typeface="Arial" panose="020B0604020202020204" pitchFamily="34" charset="0"/>
              <a:buChar char="•"/>
            </a:pPr>
            <a:endParaRPr lang="en-US" sz="2200" dirty="0">
              <a:effectLst/>
            </a:endParaRPr>
          </a:p>
          <a:p>
            <a:pPr marL="342900" indent="-342900" defTabSz="914400">
              <a:lnSpc>
                <a:spcPct val="90000"/>
              </a:lnSpc>
              <a:spcAft>
                <a:spcPts val="600"/>
              </a:spcAft>
              <a:buFont typeface="Arial" panose="020B0604020202020204" pitchFamily="34" charset="0"/>
              <a:buChar char="•"/>
            </a:pPr>
            <a:endParaRPr lang="en-US" sz="2200" dirty="0">
              <a:effectLst/>
            </a:endParaRPr>
          </a:p>
          <a:p>
            <a:pPr indent="-228600" defTabSz="914400">
              <a:lnSpc>
                <a:spcPct val="90000"/>
              </a:lnSpc>
              <a:spcAft>
                <a:spcPts val="600"/>
              </a:spcAft>
              <a:buFont typeface="Arial" panose="020B0604020202020204" pitchFamily="34" charset="0"/>
              <a:buChar char="•"/>
            </a:pPr>
            <a:endParaRPr lang="en-US" sz="1400" b="1" dirty="0"/>
          </a:p>
          <a:p>
            <a:pPr indent="-228600" defTabSz="914400">
              <a:lnSpc>
                <a:spcPct val="90000"/>
              </a:lnSpc>
              <a:spcAft>
                <a:spcPts val="600"/>
              </a:spcAft>
              <a:buFont typeface="Arial" panose="020B0604020202020204" pitchFamily="34" charset="0"/>
              <a:buChar char="•"/>
            </a:pPr>
            <a:endParaRPr lang="en-US" sz="1400" b="1" dirty="0">
              <a:effectLst/>
            </a:endParaRPr>
          </a:p>
          <a:p>
            <a:pPr indent="-228600" defTabSz="914400">
              <a:lnSpc>
                <a:spcPct val="90000"/>
              </a:lnSpc>
              <a:spcAft>
                <a:spcPts val="600"/>
              </a:spcAft>
              <a:buFont typeface="Arial" panose="020B0604020202020204" pitchFamily="34" charset="0"/>
              <a:buChar char="•"/>
            </a:pPr>
            <a:endParaRPr lang="en-US" sz="1400" b="1" dirty="0"/>
          </a:p>
          <a:p>
            <a:pPr indent="-228600" defTabSz="914400">
              <a:lnSpc>
                <a:spcPct val="90000"/>
              </a:lnSpc>
              <a:spcAft>
                <a:spcPts val="600"/>
              </a:spcAft>
              <a:buFont typeface="Arial" panose="020B0604020202020204" pitchFamily="34" charset="0"/>
              <a:buChar char="•"/>
            </a:pPr>
            <a:endParaRPr lang="en-US" sz="1400" dirty="0"/>
          </a:p>
        </p:txBody>
      </p:sp>
      <p:pic>
        <p:nvPicPr>
          <p:cNvPr id="7" name="Picture 6">
            <a:extLst>
              <a:ext uri="{FF2B5EF4-FFF2-40B4-BE49-F238E27FC236}">
                <a16:creationId xmlns:a16="http://schemas.microsoft.com/office/drawing/2014/main" id="{825603BC-1581-8CC8-6D9D-0D031C64ED84}"/>
              </a:ext>
            </a:extLst>
          </p:cNvPr>
          <p:cNvPicPr>
            <a:picLocks noChangeAspect="1"/>
          </p:cNvPicPr>
          <p:nvPr/>
        </p:nvPicPr>
        <p:blipFill>
          <a:blip r:embed="rId2"/>
          <a:srcRect l="27555" r="23538"/>
          <a:stretch/>
        </p:blipFill>
        <p:spPr>
          <a:xfrm>
            <a:off x="6229215" y="10"/>
            <a:ext cx="5962785"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Tree>
    <p:extLst>
      <p:ext uri="{BB962C8B-B14F-4D97-AF65-F5344CB8AC3E}">
        <p14:creationId xmlns:p14="http://schemas.microsoft.com/office/powerpoint/2010/main" val="16499640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9" name="Rectangle 38">
            <a:extLst>
              <a:ext uri="{FF2B5EF4-FFF2-40B4-BE49-F238E27FC236}">
                <a16:creationId xmlns:a16="http://schemas.microsoft.com/office/drawing/2014/main" id="{D1D34770-47A8-402C-AF23-2B653F2D88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073AD6B-C78D-7B58-14C5-45E2425501C2}"/>
              </a:ext>
            </a:extLst>
          </p:cNvPr>
          <p:cNvSpPr txBox="1"/>
          <p:nvPr/>
        </p:nvSpPr>
        <p:spPr>
          <a:xfrm>
            <a:off x="584791" y="287079"/>
            <a:ext cx="6253999" cy="5549310"/>
          </a:xfrm>
          <a:prstGeom prst="rect">
            <a:avLst/>
          </a:prstGeom>
        </p:spPr>
        <p:txBody>
          <a:bodyPr vert="horz" lIns="91440" tIns="45720" rIns="91440" bIns="45720" rtlCol="0">
            <a:noAutofit/>
          </a:bodyPr>
          <a:lstStyle/>
          <a:p>
            <a:pPr defTabSz="914400">
              <a:lnSpc>
                <a:spcPct val="90000"/>
              </a:lnSpc>
              <a:spcAft>
                <a:spcPts val="600"/>
              </a:spcAft>
            </a:pPr>
            <a:r>
              <a:rPr lang="en-US" sz="2000" u="sng" dirty="0">
                <a:effectLst/>
              </a:rPr>
              <a:t>Conventional approaches:</a:t>
            </a:r>
            <a:br>
              <a:rPr lang="en-US" sz="2000" dirty="0">
                <a:effectLst/>
              </a:rPr>
            </a:br>
            <a:endParaRPr lang="en-US" sz="2000" dirty="0">
              <a:effectLst/>
            </a:endParaRPr>
          </a:p>
          <a:p>
            <a:pPr defTabSz="914400">
              <a:lnSpc>
                <a:spcPct val="90000"/>
              </a:lnSpc>
              <a:spcAft>
                <a:spcPts val="600"/>
              </a:spcAft>
            </a:pPr>
            <a:r>
              <a:rPr lang="en-US" sz="2000" dirty="0">
                <a:effectLst/>
              </a:rPr>
              <a:t>Narrative Exposure Therapy: Helps individuals create a coherent life story to process traumatic experiences. It is known for its use in group treatment for refugees.</a:t>
            </a:r>
            <a:br>
              <a:rPr lang="en-US" sz="2000" dirty="0">
                <a:effectLst/>
              </a:rPr>
            </a:br>
            <a:endParaRPr lang="en-US" sz="2000" dirty="0">
              <a:effectLst/>
            </a:endParaRPr>
          </a:p>
          <a:p>
            <a:pPr defTabSz="914400">
              <a:lnSpc>
                <a:spcPct val="90000"/>
              </a:lnSpc>
              <a:spcAft>
                <a:spcPts val="600"/>
              </a:spcAft>
            </a:pPr>
            <a:r>
              <a:rPr lang="en-US" sz="2000" dirty="0">
                <a:effectLst/>
              </a:rPr>
              <a:t>Emotion Processing Therapy (EPT): Helps individuals explore and modify their emotional responses and narrative techniques</a:t>
            </a:r>
            <a:br>
              <a:rPr lang="en-US" sz="2000" dirty="0">
                <a:effectLst/>
              </a:rPr>
            </a:br>
            <a:endParaRPr lang="en-US" sz="2000" dirty="0">
              <a:effectLst/>
            </a:endParaRPr>
          </a:p>
          <a:p>
            <a:pPr defTabSz="914400">
              <a:lnSpc>
                <a:spcPct val="90000"/>
              </a:lnSpc>
              <a:spcAft>
                <a:spcPts val="600"/>
              </a:spcAft>
            </a:pPr>
            <a:r>
              <a:rPr lang="en-US" sz="2000" dirty="0">
                <a:effectLst/>
              </a:rPr>
              <a:t>Imaginary Rehearsal Therapy: Visualising and mentally practising new positive responses to stressful situations. It helps reframe reactions and </a:t>
            </a:r>
            <a:r>
              <a:rPr lang="en-GB" sz="2000" dirty="0">
                <a:effectLst/>
              </a:rPr>
              <a:t>emotions</a:t>
            </a:r>
          </a:p>
          <a:p>
            <a:pPr defTabSz="914400">
              <a:lnSpc>
                <a:spcPct val="90000"/>
              </a:lnSpc>
              <a:spcAft>
                <a:spcPts val="600"/>
              </a:spcAft>
            </a:pPr>
            <a:endParaRPr lang="en-GB" sz="2000" dirty="0">
              <a:effectLst/>
            </a:endParaRPr>
          </a:p>
          <a:p>
            <a:pPr defTabSz="914400">
              <a:lnSpc>
                <a:spcPct val="90000"/>
              </a:lnSpc>
              <a:spcAft>
                <a:spcPts val="600"/>
              </a:spcAft>
            </a:pPr>
            <a:r>
              <a:rPr lang="en-GB" sz="2000" kern="0" dirty="0">
                <a:latin typeface="+mn-lt"/>
                <a:ea typeface="Calibri" panose="020F0502020204030204" pitchFamily="34" charset="0"/>
                <a:cs typeface="Calibri" panose="020F0502020204030204" pitchFamily="34" charset="0"/>
              </a:rPr>
              <a:t>Hypnotherapy: Guided relaxation used to heighten a state of awareness to explore thoughts </a:t>
            </a:r>
            <a:br>
              <a:rPr lang="en-GB" sz="2000" kern="0" dirty="0">
                <a:latin typeface="+mn-lt"/>
                <a:ea typeface="Calibri" panose="020F0502020204030204" pitchFamily="34" charset="0"/>
                <a:cs typeface="Calibri" panose="020F0502020204030204" pitchFamily="34" charset="0"/>
              </a:rPr>
            </a:br>
            <a:r>
              <a:rPr lang="en-GB" sz="2000" kern="0" dirty="0">
                <a:latin typeface="+mn-lt"/>
                <a:ea typeface="Calibri" panose="020F0502020204030204" pitchFamily="34" charset="0"/>
                <a:cs typeface="Calibri" panose="020F0502020204030204" pitchFamily="34" charset="0"/>
              </a:rPr>
              <a:t>feelings and memories</a:t>
            </a:r>
            <a:br>
              <a:rPr lang="en-GB" sz="2000" dirty="0">
                <a:latin typeface="+mn-lt"/>
              </a:rPr>
            </a:br>
            <a:endParaRPr lang="en-US" sz="2000" dirty="0">
              <a:effectLst/>
            </a:endParaRPr>
          </a:p>
          <a:p>
            <a:pPr defTabSz="914400">
              <a:lnSpc>
                <a:spcPct val="90000"/>
              </a:lnSpc>
              <a:spcAft>
                <a:spcPts val="600"/>
              </a:spcAft>
            </a:pPr>
            <a:endParaRPr lang="en-US" sz="2000" dirty="0"/>
          </a:p>
          <a:p>
            <a:pPr defTabSz="914400">
              <a:lnSpc>
                <a:spcPct val="90000"/>
              </a:lnSpc>
              <a:spcAft>
                <a:spcPts val="600"/>
              </a:spcAft>
            </a:pPr>
            <a:endParaRPr lang="en-US" sz="2000" dirty="0">
              <a:effectLst/>
            </a:endParaRPr>
          </a:p>
          <a:p>
            <a:pPr defTabSz="914400">
              <a:lnSpc>
                <a:spcPct val="90000"/>
              </a:lnSpc>
              <a:spcAft>
                <a:spcPts val="600"/>
              </a:spcAft>
            </a:pPr>
            <a:endParaRPr lang="en-US" sz="2000" dirty="0"/>
          </a:p>
          <a:p>
            <a:pPr defTabSz="914400">
              <a:lnSpc>
                <a:spcPct val="90000"/>
              </a:lnSpc>
              <a:spcAft>
                <a:spcPts val="600"/>
              </a:spcAft>
            </a:pPr>
            <a:br>
              <a:rPr lang="en-US" sz="2000" dirty="0">
                <a:effectLst/>
              </a:rPr>
            </a:br>
            <a:br>
              <a:rPr lang="en-US" sz="2000" dirty="0">
                <a:effectLst/>
              </a:rPr>
            </a:br>
            <a:r>
              <a:rPr lang="en-US" sz="2000" dirty="0">
                <a:effectLst/>
              </a:rPr>
              <a:t>(Lee et al., 2022) </a:t>
            </a:r>
            <a:endParaRPr lang="en-US" sz="2000" dirty="0"/>
          </a:p>
        </p:txBody>
      </p:sp>
      <p:pic>
        <p:nvPicPr>
          <p:cNvPr id="6" name="Picture 5" descr="Man consulting with psychiatrist">
            <a:extLst>
              <a:ext uri="{FF2B5EF4-FFF2-40B4-BE49-F238E27FC236}">
                <a16:creationId xmlns:a16="http://schemas.microsoft.com/office/drawing/2014/main" id="{9FEA4830-0BC1-7021-DD0E-3C3B5E393D2F}"/>
              </a:ext>
            </a:extLst>
          </p:cNvPr>
          <p:cNvPicPr>
            <a:picLocks noChangeAspect="1"/>
          </p:cNvPicPr>
          <p:nvPr/>
        </p:nvPicPr>
        <p:blipFill>
          <a:blip r:embed="rId2">
            <a:extLst>
              <a:ext uri="{28A0092B-C50C-407E-A947-70E740481C1C}">
                <a14:useLocalDpi xmlns:a14="http://schemas.microsoft.com/office/drawing/2010/main" val="0"/>
              </a:ext>
            </a:extLst>
          </a:blip>
          <a:srcRect l="29525" r="29525"/>
          <a:stretch/>
        </p:blipFill>
        <p:spPr>
          <a:xfrm>
            <a:off x="7199440" y="10"/>
            <a:ext cx="4992560" cy="6857990"/>
          </a:xfrm>
          <a:prstGeom prst="rect">
            <a:avLst/>
          </a:prstGeom>
          <a:effectLst/>
        </p:spPr>
      </p:pic>
    </p:spTree>
    <p:extLst>
      <p:ext uri="{BB962C8B-B14F-4D97-AF65-F5344CB8AC3E}">
        <p14:creationId xmlns:p14="http://schemas.microsoft.com/office/powerpoint/2010/main" val="72538616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2" name="Rectangle 71">
            <a:extLst>
              <a:ext uri="{FF2B5EF4-FFF2-40B4-BE49-F238E27FC236}">
                <a16:creationId xmlns:a16="http://schemas.microsoft.com/office/drawing/2014/main" id="{D009D6D5-DAC2-4A8B-A17A-E206B9012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BB02825-AA88-DE18-2E88-C18FBC6F0ACE}"/>
              </a:ext>
            </a:extLst>
          </p:cNvPr>
          <p:cNvSpPr txBox="1"/>
          <p:nvPr/>
        </p:nvSpPr>
        <p:spPr>
          <a:xfrm>
            <a:off x="335575" y="109870"/>
            <a:ext cx="7152873" cy="6035291"/>
          </a:xfrm>
          <a:prstGeom prst="rect">
            <a:avLst/>
          </a:prstGeom>
        </p:spPr>
        <p:txBody>
          <a:bodyPr vert="horz" lIns="91440" tIns="45720" rIns="91440" bIns="45720" rtlCol="0">
            <a:noAutofit/>
          </a:bodyPr>
          <a:lstStyle/>
          <a:p>
            <a:pPr defTabSz="914400">
              <a:lnSpc>
                <a:spcPct val="90000"/>
              </a:lnSpc>
              <a:spcAft>
                <a:spcPts val="800"/>
              </a:spcAft>
            </a:pPr>
            <a:r>
              <a:rPr lang="en-US" sz="2000" u="sng" dirty="0">
                <a:effectLst/>
              </a:rPr>
              <a:t>Virtuality Reality Therapy PTSD: 21</a:t>
            </a:r>
            <a:r>
              <a:rPr lang="en-US" sz="2000" u="sng" baseline="30000" dirty="0">
                <a:effectLst/>
              </a:rPr>
              <a:t>st</a:t>
            </a:r>
            <a:r>
              <a:rPr lang="en-US" sz="2000" u="sng" dirty="0">
                <a:effectLst/>
              </a:rPr>
              <a:t> </a:t>
            </a:r>
            <a:r>
              <a:rPr lang="en-US" sz="2000" u="sng" dirty="0"/>
              <a:t>C</a:t>
            </a:r>
            <a:r>
              <a:rPr lang="en-US" sz="2000" u="sng" dirty="0">
                <a:effectLst/>
              </a:rPr>
              <a:t>entury </a:t>
            </a:r>
            <a:r>
              <a:rPr lang="en-US" sz="2000" u="sng" dirty="0"/>
              <a:t>T</a:t>
            </a:r>
            <a:r>
              <a:rPr lang="en-US" sz="2000" u="sng" dirty="0">
                <a:effectLst/>
              </a:rPr>
              <a:t>reatment</a:t>
            </a:r>
            <a:endParaRPr lang="en-US" sz="2000" u="sng" dirty="0"/>
          </a:p>
          <a:p>
            <a:pPr defTabSz="914400">
              <a:lnSpc>
                <a:spcPct val="90000"/>
              </a:lnSpc>
              <a:spcAft>
                <a:spcPts val="800"/>
              </a:spcAft>
            </a:pPr>
            <a:endParaRPr lang="en-US" sz="2000" dirty="0">
              <a:effectLst/>
            </a:endParaRPr>
          </a:p>
          <a:p>
            <a:pPr defTabSz="914400">
              <a:lnSpc>
                <a:spcPct val="90000"/>
              </a:lnSpc>
              <a:spcAft>
                <a:spcPts val="800"/>
              </a:spcAft>
            </a:pPr>
            <a:r>
              <a:rPr lang="en-US" sz="2000" dirty="0">
                <a:effectLst/>
              </a:rPr>
              <a:t>Virtual Reality Exposure Therapy (VRET) uses advanced technology to create realistic, controlled virtual environments where patients can confront their fears and traumatic experiences without real-world risks. VRET has three stages:</a:t>
            </a:r>
          </a:p>
          <a:p>
            <a:pPr defTabSz="914400">
              <a:lnSpc>
                <a:spcPct val="90000"/>
              </a:lnSpc>
              <a:spcAft>
                <a:spcPts val="800"/>
              </a:spcAft>
            </a:pPr>
            <a:endParaRPr lang="en-US" sz="2000" dirty="0">
              <a:effectLst/>
            </a:endParaRPr>
          </a:p>
          <a:p>
            <a:pPr marL="571500" lvl="0" indent="-457200" defTabSz="914400">
              <a:lnSpc>
                <a:spcPct val="90000"/>
              </a:lnSpc>
              <a:spcAft>
                <a:spcPts val="800"/>
              </a:spcAft>
              <a:buFont typeface="+mj-lt"/>
              <a:buAutoNum type="arabicPeriod"/>
              <a:tabLst>
                <a:tab pos="457200" algn="l"/>
              </a:tabLst>
            </a:pPr>
            <a:r>
              <a:rPr lang="en-US" sz="2000" dirty="0">
                <a:effectLst/>
              </a:rPr>
              <a:t>Immersive Experience: Patients wear a VR headset and are transported into a computer-generated peaceful setting such as a tropical forest or a relaxing beach</a:t>
            </a:r>
            <a:r>
              <a:rPr lang="en-US" sz="2000" dirty="0"/>
              <a:t>.</a:t>
            </a:r>
            <a:endParaRPr lang="en-US" sz="2000" dirty="0">
              <a:effectLst/>
            </a:endParaRPr>
          </a:p>
          <a:p>
            <a:pPr marL="571500" lvl="0" indent="-457200" defTabSz="914400">
              <a:lnSpc>
                <a:spcPct val="90000"/>
              </a:lnSpc>
              <a:spcAft>
                <a:spcPts val="800"/>
              </a:spcAft>
              <a:buFont typeface="+mj-lt"/>
              <a:buAutoNum type="arabicPeriod"/>
              <a:tabLst>
                <a:tab pos="457200" algn="l"/>
              </a:tabLst>
            </a:pPr>
            <a:r>
              <a:rPr lang="en-US" sz="2000" dirty="0">
                <a:effectLst/>
              </a:rPr>
              <a:t>Controlled Exposure: Under the guidance of a therapist, patients are gradually exposed to their traumatic memories in a safe and controlled manner</a:t>
            </a:r>
            <a:r>
              <a:rPr lang="en-US" sz="2000" dirty="0"/>
              <a:t>.</a:t>
            </a:r>
          </a:p>
          <a:p>
            <a:pPr marL="571500" lvl="0" indent="-457200" defTabSz="914400">
              <a:lnSpc>
                <a:spcPct val="90000"/>
              </a:lnSpc>
              <a:spcAft>
                <a:spcPts val="800"/>
              </a:spcAft>
              <a:buFont typeface="+mj-lt"/>
              <a:buAutoNum type="arabicPeriod"/>
              <a:tabLst>
                <a:tab pos="457200" algn="l"/>
              </a:tabLst>
            </a:pPr>
            <a:r>
              <a:rPr lang="en-US" sz="2000" dirty="0">
                <a:effectLst/>
              </a:rPr>
              <a:t>Reduced Emotional Intensity: Studies have shown that VRET can significantly reduce PTSD symptoms by allowing patients to engage with their triggers in a less emotionally intense way compared to traditional exposure therapy.</a:t>
            </a:r>
          </a:p>
          <a:p>
            <a:pPr lvl="0" defTabSz="914400">
              <a:lnSpc>
                <a:spcPct val="90000"/>
              </a:lnSpc>
              <a:spcAft>
                <a:spcPts val="800"/>
              </a:spcAft>
              <a:tabLst>
                <a:tab pos="457200" algn="l"/>
              </a:tabLst>
            </a:pPr>
            <a:r>
              <a:rPr lang="en-US" sz="2000" dirty="0">
                <a:effectLst/>
              </a:rPr>
              <a:t>      (Neuro Rehab VR, n.d). </a:t>
            </a:r>
          </a:p>
        </p:txBody>
      </p:sp>
      <p:pic>
        <p:nvPicPr>
          <p:cNvPr id="6" name="Picture 5" descr="A black and white headset with blue light&#10;&#10;Description automatically generated">
            <a:extLst>
              <a:ext uri="{FF2B5EF4-FFF2-40B4-BE49-F238E27FC236}">
                <a16:creationId xmlns:a16="http://schemas.microsoft.com/office/drawing/2014/main" id="{D5D98800-1C3F-5E34-90CB-AFDF648D668B}"/>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24351" r="24350" b="-1"/>
          <a:stretch/>
        </p:blipFill>
        <p:spPr>
          <a:xfrm>
            <a:off x="7488448" y="10"/>
            <a:ext cx="4685414"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Tree>
    <p:extLst>
      <p:ext uri="{BB962C8B-B14F-4D97-AF65-F5344CB8AC3E}">
        <p14:creationId xmlns:p14="http://schemas.microsoft.com/office/powerpoint/2010/main" val="175508060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5340109-B979-22A0-35CC-86010BC00ADA}"/>
              </a:ext>
            </a:extLst>
          </p:cNvPr>
          <p:cNvSpPr txBox="1"/>
          <p:nvPr/>
        </p:nvSpPr>
        <p:spPr>
          <a:xfrm>
            <a:off x="640080" y="2769944"/>
            <a:ext cx="4384204" cy="2485989"/>
          </a:xfrm>
          <a:prstGeom prst="rect">
            <a:avLst/>
          </a:prstGeom>
        </p:spPr>
        <p:txBody>
          <a:bodyPr vert="horz" lIns="91440" tIns="45720" rIns="91440" bIns="45720" rtlCol="0">
            <a:noAutofit/>
          </a:bodyPr>
          <a:lstStyle/>
          <a:p>
            <a:pPr defTabSz="914400">
              <a:lnSpc>
                <a:spcPct val="90000"/>
              </a:lnSpc>
              <a:spcAft>
                <a:spcPts val="600"/>
              </a:spcAft>
            </a:pPr>
            <a:r>
              <a:rPr lang="en-US" sz="2000" dirty="0">
                <a:effectLst/>
              </a:rPr>
              <a:t>Alternative therapies in PTSD treatment are a progressive area introduced in the last century. It has been recognised that traditional talk therapy and medication alone may not be effective in treating all individuals.</a:t>
            </a:r>
          </a:p>
          <a:p>
            <a:pPr defTabSz="914400">
              <a:lnSpc>
                <a:spcPct val="90000"/>
              </a:lnSpc>
              <a:spcAft>
                <a:spcPts val="600"/>
              </a:spcAft>
            </a:pPr>
            <a:r>
              <a:rPr lang="en-US" sz="2000" dirty="0">
                <a:effectLst/>
              </a:rPr>
              <a:t> (Neuro Rehab VR, 2024). </a:t>
            </a:r>
          </a:p>
        </p:txBody>
      </p:sp>
      <p:pic>
        <p:nvPicPr>
          <p:cNvPr id="5" name="Picture 4" descr="Person doing relaxing exercises on a mat">
            <a:extLst>
              <a:ext uri="{FF2B5EF4-FFF2-40B4-BE49-F238E27FC236}">
                <a16:creationId xmlns:a16="http://schemas.microsoft.com/office/drawing/2014/main" id="{2E391E7C-B4C6-29E0-8DB2-8AC61E3D629A}"/>
              </a:ext>
            </a:extLst>
          </p:cNvPr>
          <p:cNvPicPr>
            <a:picLocks noChangeAspect="1"/>
          </p:cNvPicPr>
          <p:nvPr/>
        </p:nvPicPr>
        <p:blipFill>
          <a:blip r:embed="rId2">
            <a:extLst>
              <a:ext uri="{28A0092B-C50C-407E-A947-70E740481C1C}">
                <a14:useLocalDpi xmlns:a14="http://schemas.microsoft.com/office/drawing/2010/main" val="0"/>
              </a:ext>
            </a:extLst>
          </a:blip>
          <a:srcRect l="6810" r="30751"/>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292320780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D009D6D5-DAC2-4A8B-A17A-E206B9012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D1777FFB-5049-308E-25B0-CF536EA0A821}"/>
              </a:ext>
            </a:extLst>
          </p:cNvPr>
          <p:cNvSpPr>
            <a:spLocks noGrp="1"/>
          </p:cNvSpPr>
          <p:nvPr>
            <p:ph idx="1"/>
          </p:nvPr>
        </p:nvSpPr>
        <p:spPr>
          <a:xfrm>
            <a:off x="292110" y="408268"/>
            <a:ext cx="6815469" cy="5847354"/>
          </a:xfrm>
        </p:spPr>
        <p:txBody>
          <a:bodyPr>
            <a:normAutofit/>
          </a:bodyPr>
          <a:lstStyle/>
          <a:p>
            <a:pPr marL="0" indent="0">
              <a:spcAft>
                <a:spcPts val="800"/>
              </a:spcAft>
              <a:buNone/>
            </a:pPr>
            <a:r>
              <a:rPr lang="en-GB" sz="2200" u="sng" kern="0" dirty="0">
                <a:effectLst/>
                <a:latin typeface="Calibri" panose="020F0502020204030204" pitchFamily="34" charset="0"/>
                <a:ea typeface="Times New Roman" panose="02020603050405020304" pitchFamily="18" charset="0"/>
                <a:cs typeface="Calibri" panose="020F0502020204030204" pitchFamily="34" charset="0"/>
              </a:rPr>
              <a:t>Non-Conventional Approaches:</a:t>
            </a:r>
            <a:endParaRPr lang="en-GB" sz="22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spcAft>
                <a:spcPts val="800"/>
              </a:spcAft>
              <a:buNone/>
            </a:pPr>
            <a:r>
              <a:rPr lang="en-GB" sz="2200" kern="0" dirty="0">
                <a:effectLst/>
                <a:latin typeface="Calibri" panose="020F0502020204030204" pitchFamily="34" charset="0"/>
                <a:ea typeface="Times New Roman" panose="02020603050405020304" pitchFamily="18" charset="0"/>
                <a:cs typeface="Calibri" panose="020F0502020204030204" pitchFamily="34" charset="0"/>
              </a:rPr>
              <a:t>Yoga: Combines physical postures, breathing exercises, and meditation to improve mental and physical well-being.</a:t>
            </a:r>
            <a:endParaRPr lang="en-GB" sz="22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spcAft>
                <a:spcPts val="800"/>
              </a:spcAft>
              <a:buNone/>
            </a:pPr>
            <a:r>
              <a:rPr lang="en-GB" sz="2200" kern="0" dirty="0">
                <a:effectLst/>
                <a:latin typeface="Calibri" panose="020F0502020204030204" pitchFamily="34" charset="0"/>
                <a:ea typeface="Times New Roman" panose="02020603050405020304" pitchFamily="18" charset="0"/>
                <a:cs typeface="Calibri" panose="020F0502020204030204" pitchFamily="34" charset="0"/>
              </a:rPr>
              <a:t>Music Therapy: Uses music to address individuals' emotional, cognitive, and social needs.</a:t>
            </a:r>
            <a:endParaRPr lang="en-GB" sz="22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spcAft>
                <a:spcPts val="800"/>
              </a:spcAft>
              <a:buNone/>
            </a:pPr>
            <a:r>
              <a:rPr lang="en-GB" sz="2200" kern="0" dirty="0">
                <a:effectLst/>
                <a:latin typeface="Calibri" panose="020F0502020204030204" pitchFamily="34" charset="0"/>
                <a:ea typeface="Times New Roman" panose="02020603050405020304" pitchFamily="18" charset="0"/>
                <a:cs typeface="Calibri" panose="020F0502020204030204" pitchFamily="34" charset="0"/>
              </a:rPr>
              <a:t>Art Therapy: Uses </a:t>
            </a:r>
            <a:r>
              <a:rPr lang="en-GB" sz="2200" kern="0" dirty="0">
                <a:latin typeface="Calibri" panose="020F0502020204030204" pitchFamily="34" charset="0"/>
                <a:ea typeface="Times New Roman" panose="02020603050405020304" pitchFamily="18" charset="0"/>
                <a:cs typeface="Calibri" panose="020F0502020204030204" pitchFamily="34" charset="0"/>
              </a:rPr>
              <a:t>art</a:t>
            </a:r>
            <a:r>
              <a:rPr lang="en-GB" sz="2200" kern="0" dirty="0">
                <a:effectLst/>
                <a:latin typeface="Calibri" panose="020F0502020204030204" pitchFamily="34" charset="0"/>
                <a:ea typeface="Times New Roman" panose="02020603050405020304" pitchFamily="18" charset="0"/>
                <a:cs typeface="Calibri" panose="020F0502020204030204" pitchFamily="34" charset="0"/>
              </a:rPr>
              <a:t> to address individuals' emotional, cognitive, and social needs.</a:t>
            </a:r>
            <a:endParaRPr lang="en-GB" sz="22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spcAft>
                <a:spcPts val="800"/>
              </a:spcAft>
              <a:buNone/>
            </a:pPr>
            <a:r>
              <a:rPr lang="en-GB" sz="2200" kern="0" dirty="0">
                <a:effectLst/>
                <a:latin typeface="Calibri" panose="020F0502020204030204" pitchFamily="34" charset="0"/>
                <a:ea typeface="Times New Roman" panose="02020603050405020304" pitchFamily="18" charset="0"/>
                <a:cs typeface="Calibri" panose="020F0502020204030204" pitchFamily="34" charset="0"/>
              </a:rPr>
              <a:t>Acupuncture: Involves inserting thin needles into specific points on the body to alleviate pain and treat various physical, mental, and emotional conditions.</a:t>
            </a:r>
            <a:endParaRPr lang="en-GB" sz="22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spcAft>
                <a:spcPts val="800"/>
              </a:spcAft>
              <a:buNone/>
            </a:pPr>
            <a:r>
              <a:rPr lang="en-GB" sz="2200" kern="0" dirty="0">
                <a:effectLst/>
                <a:latin typeface="Calibri" panose="020F0502020204030204" pitchFamily="34" charset="0"/>
                <a:ea typeface="Times New Roman" panose="02020603050405020304" pitchFamily="18" charset="0"/>
                <a:cs typeface="Calibri" panose="020F0502020204030204" pitchFamily="34" charset="0"/>
              </a:rPr>
              <a:t>Emotional Freedom Techniques: Fingertips are used to stimulate different energy points on the body by tapping.</a:t>
            </a:r>
            <a:endParaRPr lang="en-GB" sz="2200" kern="100" dirty="0">
              <a:effectLst/>
              <a:latin typeface="Calibri" panose="020F0502020204030204" pitchFamily="34" charset="0"/>
              <a:ea typeface="Calibri" panose="020F0502020204030204" pitchFamily="34" charset="0"/>
              <a:cs typeface="Calibri" panose="020F0502020204030204" pitchFamily="34" charset="0"/>
            </a:endParaRPr>
          </a:p>
          <a:p>
            <a:pPr marL="0" indent="0">
              <a:spcAft>
                <a:spcPts val="800"/>
              </a:spcAft>
              <a:buNone/>
            </a:pPr>
            <a:r>
              <a:rPr lang="en-GB" sz="2200" kern="100" dirty="0">
                <a:effectLst/>
                <a:latin typeface="Calibri" panose="020F0502020204030204" pitchFamily="34" charset="0"/>
                <a:ea typeface="Calibri" panose="020F0502020204030204" pitchFamily="34" charset="0"/>
                <a:cs typeface="Calibri" panose="020F0502020204030204" pitchFamily="34" charset="0"/>
              </a:rPr>
              <a:t>(Lee et al., 2022) </a:t>
            </a:r>
            <a:endParaRPr lang="en-GB" sz="22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sz="800" dirty="0"/>
          </a:p>
        </p:txBody>
      </p:sp>
      <p:pic>
        <p:nvPicPr>
          <p:cNvPr id="5" name="Picture 4" descr="Yoga mats in a room">
            <a:extLst>
              <a:ext uri="{FF2B5EF4-FFF2-40B4-BE49-F238E27FC236}">
                <a16:creationId xmlns:a16="http://schemas.microsoft.com/office/drawing/2014/main" id="{DCDF4DA0-0D92-932A-AD2C-487A6A85E7B7}"/>
              </a:ext>
            </a:extLst>
          </p:cNvPr>
          <p:cNvPicPr>
            <a:picLocks noChangeAspect="1"/>
          </p:cNvPicPr>
          <p:nvPr/>
        </p:nvPicPr>
        <p:blipFill>
          <a:blip r:embed="rId2"/>
          <a:srcRect l="19777" r="22185" b="-1"/>
          <a:stretch/>
        </p:blipFill>
        <p:spPr>
          <a:xfrm>
            <a:off x="6762307" y="10"/>
            <a:ext cx="5429693"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Tree>
    <p:extLst>
      <p:ext uri="{BB962C8B-B14F-4D97-AF65-F5344CB8AC3E}">
        <p14:creationId xmlns:p14="http://schemas.microsoft.com/office/powerpoint/2010/main" val="27223129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C61293E-6EBE-43EF-A52C-9BEBFD767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Smiley face made from capsules">
            <a:extLst>
              <a:ext uri="{FF2B5EF4-FFF2-40B4-BE49-F238E27FC236}">
                <a16:creationId xmlns:a16="http://schemas.microsoft.com/office/drawing/2014/main" id="{B8575D4D-740D-7016-4EA0-F36D55FD9C4A}"/>
              </a:ext>
            </a:extLst>
          </p:cNvPr>
          <p:cNvPicPr>
            <a:picLocks noChangeAspect="1"/>
          </p:cNvPicPr>
          <p:nvPr/>
        </p:nvPicPr>
        <p:blipFill>
          <a:blip r:embed="rId2">
            <a:extLst>
              <a:ext uri="{28A0092B-C50C-407E-A947-70E740481C1C}">
                <a14:useLocalDpi xmlns:a14="http://schemas.microsoft.com/office/drawing/2010/main" val="0"/>
              </a:ext>
            </a:extLst>
          </a:blip>
          <a:srcRect l="22583" r="28690" b="-2"/>
          <a:stretch/>
        </p:blipFill>
        <p:spPr>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sp>
        <p:nvSpPr>
          <p:cNvPr id="11" name="sketchy line">
            <a:extLst>
              <a:ext uri="{FF2B5EF4-FFF2-40B4-BE49-F238E27FC236}">
                <a16:creationId xmlns:a16="http://schemas.microsoft.com/office/drawing/2014/main" id="{21540236-BFD5-4A9D-8840-4703E7F768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97762" y="2374947"/>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3859842-0FE1-D2C2-542B-78B41E86658D}"/>
              </a:ext>
            </a:extLst>
          </p:cNvPr>
          <p:cNvSpPr txBox="1"/>
          <p:nvPr/>
        </p:nvSpPr>
        <p:spPr>
          <a:xfrm>
            <a:off x="4880344" y="744279"/>
            <a:ext cx="6804837" cy="5446209"/>
          </a:xfrm>
          <a:prstGeom prst="rect">
            <a:avLst/>
          </a:prstGeom>
        </p:spPr>
        <p:txBody>
          <a:bodyPr vert="horz" lIns="91440" tIns="45720" rIns="91440" bIns="45720" rtlCol="0">
            <a:normAutofit lnSpcReduction="10000"/>
          </a:bodyPr>
          <a:lstStyle/>
          <a:p>
            <a:pPr defTabSz="914400">
              <a:lnSpc>
                <a:spcPct val="90000"/>
              </a:lnSpc>
              <a:spcAft>
                <a:spcPts val="600"/>
              </a:spcAft>
            </a:pPr>
            <a:r>
              <a:rPr lang="en-US" sz="2000" u="sng" dirty="0">
                <a:effectLst/>
              </a:rPr>
              <a:t>Psychopharmacology: </a:t>
            </a:r>
          </a:p>
          <a:p>
            <a:pPr defTabSz="914400">
              <a:lnSpc>
                <a:spcPct val="90000"/>
              </a:lnSpc>
              <a:spcAft>
                <a:spcPts val="600"/>
              </a:spcAft>
            </a:pPr>
            <a:endParaRPr lang="en-US" sz="2000" u="sng" dirty="0"/>
          </a:p>
          <a:p>
            <a:pPr defTabSz="914400">
              <a:lnSpc>
                <a:spcPct val="90000"/>
              </a:lnSpc>
              <a:spcAft>
                <a:spcPts val="600"/>
              </a:spcAft>
            </a:pPr>
            <a:r>
              <a:rPr lang="en-US" sz="2000" dirty="0">
                <a:effectLst/>
              </a:rPr>
              <a:t>Modern Psychotherapy </a:t>
            </a:r>
            <a:r>
              <a:rPr lang="en-US" sz="2000" dirty="0"/>
              <a:t>was established in the 1950s and radically changed the treatment of mental illness.</a:t>
            </a:r>
            <a:endParaRPr lang="en-US" sz="2000" dirty="0">
              <a:effectLst/>
            </a:endParaRPr>
          </a:p>
          <a:p>
            <a:pPr indent="-228600" defTabSz="914400">
              <a:lnSpc>
                <a:spcPct val="90000"/>
              </a:lnSpc>
              <a:spcAft>
                <a:spcPts val="600"/>
              </a:spcAft>
              <a:buFont typeface="Arial" panose="020B0604020202020204" pitchFamily="34" charset="0"/>
              <a:buChar char="•"/>
            </a:pPr>
            <a:endParaRPr lang="en-US" sz="2000" u="sng" dirty="0">
              <a:effectLst/>
            </a:endParaRPr>
          </a:p>
          <a:p>
            <a:pPr defTabSz="914400">
              <a:lnSpc>
                <a:spcPct val="90000"/>
              </a:lnSpc>
              <a:spcAft>
                <a:spcPts val="600"/>
              </a:spcAft>
            </a:pPr>
            <a:endParaRPr lang="en-US" sz="2000" dirty="0">
              <a:effectLst/>
            </a:endParaRPr>
          </a:p>
          <a:p>
            <a:pPr defTabSz="914400">
              <a:lnSpc>
                <a:spcPct val="90000"/>
              </a:lnSpc>
              <a:spcAft>
                <a:spcPts val="600"/>
              </a:spcAft>
            </a:pPr>
            <a:r>
              <a:rPr lang="en-US" sz="2000" dirty="0">
                <a:effectLst/>
              </a:rPr>
              <a:t>Current drug therapies recommended by the NHS to treat the symptoms of PTSD are Paroxetine and Sertraline. (SSRIs)</a:t>
            </a:r>
          </a:p>
          <a:p>
            <a:pPr indent="-228600" defTabSz="914400">
              <a:lnSpc>
                <a:spcPct val="90000"/>
              </a:lnSpc>
              <a:spcAft>
                <a:spcPts val="600"/>
              </a:spcAft>
              <a:buFont typeface="Arial" panose="020B0604020202020204" pitchFamily="34" charset="0"/>
              <a:buChar char="•"/>
            </a:pPr>
            <a:endParaRPr lang="en-US" sz="2000" dirty="0">
              <a:effectLst/>
            </a:endParaRPr>
          </a:p>
          <a:p>
            <a:pPr defTabSz="914400">
              <a:lnSpc>
                <a:spcPct val="90000"/>
              </a:lnSpc>
              <a:spcAft>
                <a:spcPts val="600"/>
              </a:spcAft>
            </a:pPr>
            <a:r>
              <a:rPr lang="en-US" sz="2000" dirty="0">
                <a:effectLst/>
              </a:rPr>
              <a:t> They are types of antidepressants known as selective serotonin reuptake inhibitors. They work by increasing the levels of a mood-enhancing chemical called serotonin in the brain. (NHS, 2022)</a:t>
            </a:r>
          </a:p>
          <a:p>
            <a:pPr indent="-228600" defTabSz="914400">
              <a:lnSpc>
                <a:spcPct val="90000"/>
              </a:lnSpc>
              <a:spcAft>
                <a:spcPts val="600"/>
              </a:spcAft>
              <a:buFont typeface="Arial" panose="020B0604020202020204" pitchFamily="34" charset="0"/>
              <a:buChar char="•"/>
            </a:pPr>
            <a:endParaRPr lang="en-US" sz="2000" dirty="0">
              <a:effectLst/>
            </a:endParaRPr>
          </a:p>
          <a:p>
            <a:pPr defTabSz="914400">
              <a:lnSpc>
                <a:spcPct val="90000"/>
              </a:lnSpc>
              <a:spcAft>
                <a:spcPts val="600"/>
              </a:spcAft>
            </a:pPr>
            <a:r>
              <a:rPr lang="en-US" sz="2000" dirty="0">
                <a:effectLst/>
              </a:rPr>
              <a:t>S</a:t>
            </a:r>
            <a:r>
              <a:rPr lang="en-US" sz="2000" dirty="0"/>
              <a:t>SRIs were first </a:t>
            </a:r>
            <a:r>
              <a:rPr lang="en-US" sz="2000" dirty="0">
                <a:effectLst/>
              </a:rPr>
              <a:t>introduced in the 1980s and have greatly improved the treatment of mental health conditions.</a:t>
            </a:r>
          </a:p>
          <a:p>
            <a:pPr indent="-228600" defTabSz="914400">
              <a:lnSpc>
                <a:spcPct val="90000"/>
              </a:lnSpc>
              <a:spcAft>
                <a:spcPts val="600"/>
              </a:spcAft>
              <a:buFont typeface="Arial" panose="020B0604020202020204" pitchFamily="34" charset="0"/>
              <a:buChar char="•"/>
            </a:pPr>
            <a:endParaRPr lang="en-US" sz="2000" dirty="0"/>
          </a:p>
          <a:p>
            <a:pPr defTabSz="914400">
              <a:lnSpc>
                <a:spcPct val="90000"/>
              </a:lnSpc>
              <a:spcAft>
                <a:spcPts val="600"/>
              </a:spcAft>
            </a:pPr>
            <a:r>
              <a:rPr lang="en-US" sz="2000" dirty="0">
                <a:effectLst/>
              </a:rPr>
              <a:t>(Encyclopaedia Britannia, n.d)</a:t>
            </a:r>
          </a:p>
          <a:p>
            <a:pPr indent="-228600" defTabSz="914400">
              <a:lnSpc>
                <a:spcPct val="90000"/>
              </a:lnSpc>
              <a:spcAft>
                <a:spcPts val="600"/>
              </a:spcAft>
              <a:buFont typeface="Arial" panose="020B0604020202020204" pitchFamily="34" charset="0"/>
              <a:buChar char="•"/>
            </a:pPr>
            <a:endParaRPr lang="en-US" sz="1200" b="1" dirty="0">
              <a:effectLst/>
            </a:endParaRPr>
          </a:p>
        </p:txBody>
      </p:sp>
    </p:spTree>
    <p:extLst>
      <p:ext uri="{BB962C8B-B14F-4D97-AF65-F5344CB8AC3E}">
        <p14:creationId xmlns:p14="http://schemas.microsoft.com/office/powerpoint/2010/main" val="189522864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58B6CB6-7FF1-3D19-511C-15F7C65E5322}"/>
              </a:ext>
            </a:extLst>
          </p:cNvPr>
          <p:cNvSpPr txBox="1"/>
          <p:nvPr/>
        </p:nvSpPr>
        <p:spPr>
          <a:xfrm>
            <a:off x="226141" y="-10"/>
            <a:ext cx="7601479" cy="6188149"/>
          </a:xfrm>
          <a:prstGeom prst="rect">
            <a:avLst/>
          </a:prstGeom>
        </p:spPr>
        <p:txBody>
          <a:bodyPr vert="horz" lIns="91440" tIns="45720" rIns="91440" bIns="45720" rtlCol="0">
            <a:noAutofit/>
          </a:bodyPr>
          <a:lstStyle/>
          <a:p>
            <a:pPr defTabSz="914400">
              <a:lnSpc>
                <a:spcPct val="90000"/>
              </a:lnSpc>
              <a:spcAft>
                <a:spcPts val="600"/>
              </a:spcAft>
            </a:pPr>
            <a:r>
              <a:rPr lang="en-US" sz="2000" b="1" dirty="0">
                <a:effectLst/>
              </a:rPr>
              <a:t> </a:t>
            </a:r>
            <a:endParaRPr lang="en-US" sz="2000" u="sng" dirty="0">
              <a:effectLst/>
            </a:endParaRPr>
          </a:p>
          <a:p>
            <a:pPr defTabSz="914400">
              <a:lnSpc>
                <a:spcPct val="90000"/>
              </a:lnSpc>
              <a:spcAft>
                <a:spcPts val="600"/>
              </a:spcAft>
            </a:pPr>
            <a:r>
              <a:rPr lang="en-US" sz="2000" dirty="0">
                <a:effectLst/>
              </a:rPr>
              <a:t>Serotonin-norepinephrine reuptake Inhibitors (SNRIs)</a:t>
            </a:r>
          </a:p>
          <a:p>
            <a:pPr defTabSz="914400">
              <a:lnSpc>
                <a:spcPct val="90000"/>
              </a:lnSpc>
              <a:spcAft>
                <a:spcPts val="600"/>
              </a:spcAft>
            </a:pPr>
            <a:r>
              <a:rPr lang="en-US" sz="2000" dirty="0">
                <a:effectLst/>
              </a:rPr>
              <a:t>Venlafaxine and duloxetine work similarly to SSRIs but also affect norephedrine levels, helping to alleviate depressive a</a:t>
            </a:r>
            <a:r>
              <a:rPr lang="en-US" sz="2000" dirty="0"/>
              <a:t>nd </a:t>
            </a:r>
            <a:r>
              <a:rPr lang="en-US" sz="2000" dirty="0">
                <a:effectLst/>
              </a:rPr>
              <a:t>anxiety symptoms. </a:t>
            </a:r>
          </a:p>
          <a:p>
            <a:pPr defTabSz="914400">
              <a:lnSpc>
                <a:spcPct val="90000"/>
              </a:lnSpc>
              <a:spcAft>
                <a:spcPts val="600"/>
              </a:spcAft>
            </a:pPr>
            <a:endParaRPr lang="en-US" sz="2000" dirty="0">
              <a:effectLst/>
            </a:endParaRPr>
          </a:p>
          <a:p>
            <a:pPr defTabSz="914400">
              <a:lnSpc>
                <a:spcPct val="90000"/>
              </a:lnSpc>
              <a:spcAft>
                <a:spcPts val="600"/>
              </a:spcAft>
            </a:pPr>
            <a:r>
              <a:rPr lang="en-US" sz="2000" dirty="0">
                <a:effectLst/>
              </a:rPr>
              <a:t>Prazosin is </a:t>
            </a:r>
            <a:r>
              <a:rPr lang="en-US" sz="2000" dirty="0"/>
              <a:t>often </a:t>
            </a:r>
            <a:r>
              <a:rPr lang="en-US" sz="2000" dirty="0">
                <a:effectLst/>
              </a:rPr>
              <a:t>prescribed to treat nightmares associated with PTSD by blocking receptors in the brain that contribute to sleep disturbances.</a:t>
            </a:r>
          </a:p>
          <a:p>
            <a:pPr defTabSz="914400">
              <a:lnSpc>
                <a:spcPct val="90000"/>
              </a:lnSpc>
              <a:spcAft>
                <a:spcPts val="600"/>
              </a:spcAft>
            </a:pPr>
            <a:endParaRPr lang="en-US" sz="2000" dirty="0">
              <a:effectLst/>
            </a:endParaRPr>
          </a:p>
          <a:p>
            <a:pPr defTabSz="914400">
              <a:lnSpc>
                <a:spcPct val="90000"/>
              </a:lnSpc>
              <a:spcAft>
                <a:spcPts val="600"/>
              </a:spcAft>
            </a:pPr>
            <a:r>
              <a:rPr lang="en-US" sz="2000" dirty="0">
                <a:effectLst/>
              </a:rPr>
              <a:t>Benzodiazepines such as Diazepam may also be prescribed to treat severe anxiety.</a:t>
            </a:r>
          </a:p>
          <a:p>
            <a:pPr indent="-228600" defTabSz="914400">
              <a:lnSpc>
                <a:spcPct val="90000"/>
              </a:lnSpc>
              <a:spcAft>
                <a:spcPts val="600"/>
              </a:spcAft>
              <a:buFont typeface="Arial" panose="020B0604020202020204" pitchFamily="34" charset="0"/>
              <a:buChar char="•"/>
            </a:pPr>
            <a:endParaRPr lang="en-US" sz="2000" dirty="0"/>
          </a:p>
          <a:p>
            <a:pPr defTabSz="914400">
              <a:lnSpc>
                <a:spcPct val="90000"/>
              </a:lnSpc>
              <a:spcAft>
                <a:spcPts val="600"/>
              </a:spcAft>
            </a:pPr>
            <a:r>
              <a:rPr lang="en-US" sz="2000" dirty="0">
                <a:effectLst/>
              </a:rPr>
              <a:t>Medications are recommended to manage chemical imbalances and symptoms alongside psychotherapy to teach coping strategies. </a:t>
            </a:r>
          </a:p>
          <a:p>
            <a:pPr defTabSz="914400">
              <a:lnSpc>
                <a:spcPct val="90000"/>
              </a:lnSpc>
              <a:spcAft>
                <a:spcPts val="600"/>
              </a:spcAft>
            </a:pPr>
            <a:r>
              <a:rPr lang="en-US" sz="2000" dirty="0">
                <a:effectLst/>
              </a:rPr>
              <a:t>A combined approach is important.</a:t>
            </a:r>
          </a:p>
          <a:p>
            <a:pPr indent="-228600" defTabSz="914400">
              <a:lnSpc>
                <a:spcPct val="90000"/>
              </a:lnSpc>
              <a:spcAft>
                <a:spcPts val="600"/>
              </a:spcAft>
              <a:buFont typeface="Arial" panose="020B0604020202020204" pitchFamily="34" charset="0"/>
              <a:buChar char="•"/>
            </a:pPr>
            <a:endParaRPr lang="en-US" sz="2000" dirty="0">
              <a:effectLst/>
            </a:endParaRPr>
          </a:p>
          <a:p>
            <a:pPr defTabSz="914400">
              <a:lnSpc>
                <a:spcPct val="90000"/>
              </a:lnSpc>
              <a:spcAft>
                <a:spcPts val="600"/>
              </a:spcAft>
            </a:pPr>
            <a:r>
              <a:rPr lang="en-US" sz="2000" dirty="0">
                <a:effectLst/>
              </a:rPr>
              <a:t>(Well Wisp, 2024) </a:t>
            </a:r>
          </a:p>
        </p:txBody>
      </p:sp>
      <p:pic>
        <p:nvPicPr>
          <p:cNvPr id="4" name="Picture 3" descr="Capsules and pills inside a glass bowl">
            <a:extLst>
              <a:ext uri="{FF2B5EF4-FFF2-40B4-BE49-F238E27FC236}">
                <a16:creationId xmlns:a16="http://schemas.microsoft.com/office/drawing/2014/main" id="{CA3D61B3-4BEE-F34E-7ED2-DEF496BB571D}"/>
              </a:ext>
            </a:extLst>
          </p:cNvPr>
          <p:cNvPicPr>
            <a:picLocks noChangeAspect="1"/>
          </p:cNvPicPr>
          <p:nvPr/>
        </p:nvPicPr>
        <p:blipFill>
          <a:blip r:embed="rId3">
            <a:extLst>
              <a:ext uri="{28A0092B-C50C-407E-A947-70E740481C1C}">
                <a14:useLocalDpi xmlns:a14="http://schemas.microsoft.com/office/drawing/2010/main" val="0"/>
              </a:ext>
            </a:extLst>
          </a:blip>
          <a:srcRect r="24773"/>
          <a:stretch/>
        </p:blipFill>
        <p:spPr>
          <a:xfrm>
            <a:off x="7827620" y="0"/>
            <a:ext cx="6595694"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414129593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D4505CF-3875-C89A-AC5F-6FDFB5D491B7}"/>
              </a:ext>
            </a:extLst>
          </p:cNvPr>
          <p:cNvSpPr txBox="1"/>
          <p:nvPr/>
        </p:nvSpPr>
        <p:spPr>
          <a:xfrm>
            <a:off x="597877" y="228600"/>
            <a:ext cx="11348317" cy="6477000"/>
          </a:xfrm>
          <a:prstGeom prst="rect">
            <a:avLst/>
          </a:prstGeom>
        </p:spPr>
        <p:txBody>
          <a:bodyPr vert="horz" lIns="91440" tIns="45720" rIns="91440" bIns="45720" rtlCol="0">
            <a:noAutofit/>
          </a:bodyPr>
          <a:lstStyle/>
          <a:p>
            <a:pPr defTabSz="914400">
              <a:lnSpc>
                <a:spcPct val="90000"/>
              </a:lnSpc>
              <a:spcAft>
                <a:spcPts val="800"/>
              </a:spcAft>
            </a:pPr>
            <a:r>
              <a:rPr lang="en-US" sz="2000" u="sng" dirty="0">
                <a:effectLst/>
              </a:rPr>
              <a:t>References </a:t>
            </a:r>
          </a:p>
          <a:p>
            <a:pPr defTabSz="914400">
              <a:lnSpc>
                <a:spcPct val="90000"/>
              </a:lnSpc>
              <a:spcAft>
                <a:spcPts val="800"/>
              </a:spcAft>
            </a:pPr>
            <a:r>
              <a:rPr lang="en-US" sz="2000" dirty="0"/>
              <a:t>British Association for Counselling and Psychotherapy.(2025) </a:t>
            </a:r>
            <a:r>
              <a:rPr lang="en-US" sz="2000" i="1" dirty="0"/>
              <a:t>About BACP</a:t>
            </a:r>
            <a:r>
              <a:rPr lang="en-US" sz="2000" dirty="0"/>
              <a:t>. Retrieved from: </a:t>
            </a:r>
            <a:r>
              <a:rPr lang="en-US" sz="2000" dirty="0">
                <a:hlinkClick r:id="rId2"/>
              </a:rPr>
              <a:t>https://www.bacp.co.uk/about-us/about-bacp/</a:t>
            </a:r>
            <a:r>
              <a:rPr lang="en-US" sz="2000" dirty="0"/>
              <a:t> </a:t>
            </a:r>
          </a:p>
          <a:p>
            <a:pPr defTabSz="914400">
              <a:lnSpc>
                <a:spcPct val="90000"/>
              </a:lnSpc>
              <a:spcAft>
                <a:spcPts val="800"/>
              </a:spcAft>
            </a:pPr>
            <a:endParaRPr lang="en-US" sz="2000" b="0" i="0" dirty="0">
              <a:solidFill>
                <a:srgbClr val="242424"/>
              </a:solidFill>
              <a:effectLst/>
              <a:latin typeface="Segoe UI" panose="020B0502040204020203" pitchFamily="34" charset="0"/>
            </a:endParaRPr>
          </a:p>
          <a:p>
            <a:pPr defTabSz="914400">
              <a:lnSpc>
                <a:spcPct val="90000"/>
              </a:lnSpc>
              <a:spcAft>
                <a:spcPts val="800"/>
              </a:spcAft>
            </a:pPr>
            <a:r>
              <a:rPr lang="en-GB" sz="2000" b="0" i="0" dirty="0">
                <a:solidFill>
                  <a:srgbClr val="242424"/>
                </a:solidFill>
                <a:effectLst/>
              </a:rPr>
              <a:t>British Psychological Society. (n.d.). </a:t>
            </a:r>
            <a:r>
              <a:rPr lang="en-GB" sz="2000" b="0" i="1" dirty="0">
                <a:solidFill>
                  <a:srgbClr val="242424"/>
                </a:solidFill>
                <a:effectLst/>
              </a:rPr>
              <a:t>History of Psychology Centre</a:t>
            </a:r>
            <a:r>
              <a:rPr lang="en-GB" sz="2000" b="0" i="0" dirty="0">
                <a:solidFill>
                  <a:srgbClr val="242424"/>
                </a:solidFill>
                <a:effectLst/>
              </a:rPr>
              <a:t>. Retrieved January 9, 2025, from https://www.bps.org.uk/history-psychology-centre</a:t>
            </a:r>
            <a:endParaRPr lang="en-US" sz="2000" dirty="0"/>
          </a:p>
          <a:p>
            <a:pPr defTabSz="914400">
              <a:lnSpc>
                <a:spcPct val="90000"/>
              </a:lnSpc>
              <a:spcAft>
                <a:spcPts val="800"/>
              </a:spcAft>
            </a:pPr>
            <a:endParaRPr lang="en-US" sz="2000" dirty="0">
              <a:effectLst/>
            </a:endParaRPr>
          </a:p>
          <a:p>
            <a:pPr defTabSz="914400">
              <a:lnSpc>
                <a:spcPct val="90000"/>
              </a:lnSpc>
              <a:spcAft>
                <a:spcPts val="800"/>
              </a:spcAft>
            </a:pPr>
            <a:r>
              <a:rPr lang="en-US" sz="2000" dirty="0">
                <a:effectLst/>
              </a:rPr>
              <a:t>Encyclopaedia Brittanica. (n.d). </a:t>
            </a:r>
            <a:r>
              <a:rPr lang="en-US" sz="2000" i="1" dirty="0">
                <a:effectLst/>
              </a:rPr>
              <a:t>Psychopharmacology medicine. </a:t>
            </a:r>
            <a:r>
              <a:rPr lang="en-US" sz="2000" dirty="0">
                <a:effectLst/>
              </a:rPr>
              <a:t>Retrieved from: </a:t>
            </a:r>
            <a:r>
              <a:rPr lang="en-US" sz="2000" u="sng" dirty="0">
                <a:effectLst/>
                <a:hlinkClick r:id="rId3"/>
              </a:rPr>
              <a:t>https://www.britannica.com/science/psychopharmacology/</a:t>
            </a:r>
            <a:endParaRPr lang="en-US" sz="2000" u="sng" dirty="0">
              <a:effectLst/>
            </a:endParaRPr>
          </a:p>
          <a:p>
            <a:pPr defTabSz="914400">
              <a:lnSpc>
                <a:spcPct val="90000"/>
              </a:lnSpc>
              <a:spcAft>
                <a:spcPts val="800"/>
              </a:spcAft>
            </a:pPr>
            <a:endParaRPr lang="en-US" sz="2000" dirty="0">
              <a:effectLst/>
            </a:endParaRPr>
          </a:p>
          <a:p>
            <a:pPr defTabSz="914400">
              <a:lnSpc>
                <a:spcPct val="90000"/>
              </a:lnSpc>
              <a:spcAft>
                <a:spcPts val="800"/>
              </a:spcAft>
            </a:pPr>
            <a:r>
              <a:rPr lang="en-US" sz="2000" dirty="0">
                <a:effectLst/>
              </a:rPr>
              <a:t>Lee, E., Faber, J. &amp; Bowles, K. </a:t>
            </a:r>
            <a:r>
              <a:rPr lang="en-US" sz="2000" i="1" dirty="0">
                <a:effectLst/>
              </a:rPr>
              <a:t>A Review of Trauma Specific Treatments</a:t>
            </a:r>
            <a:r>
              <a:rPr lang="en-US" sz="2000" dirty="0">
                <a:effectLst/>
              </a:rPr>
              <a:t> (</a:t>
            </a:r>
            <a:r>
              <a:rPr lang="en-US" sz="2000" i="1" dirty="0">
                <a:effectLst/>
              </a:rPr>
              <a:t>TSTs) for Post-Traumatic Stress Disorder (PTSD</a:t>
            </a:r>
            <a:r>
              <a:rPr lang="en-US" sz="2000" dirty="0">
                <a:effectLst/>
              </a:rPr>
              <a:t>). </a:t>
            </a:r>
            <a:r>
              <a:rPr lang="en-US" sz="2000" i="1" dirty="0">
                <a:effectLst/>
              </a:rPr>
              <a:t>Clin Soc Work J</a:t>
            </a:r>
            <a:r>
              <a:rPr lang="en-US" sz="2000" dirty="0">
                <a:effectLst/>
              </a:rPr>
              <a:t> 50, 147–159 (2022). Retrieved from: </a:t>
            </a:r>
            <a:r>
              <a:rPr lang="en-US" sz="2000" u="sng" dirty="0">
                <a:effectLst/>
                <a:hlinkClick r:id="rId4"/>
              </a:rPr>
              <a:t>https://doi.org/10.1007/s10615-021-00816-w</a:t>
            </a:r>
            <a:endParaRPr lang="en-US" sz="2000" u="sng" dirty="0">
              <a:effectLst/>
            </a:endParaRPr>
          </a:p>
          <a:p>
            <a:pPr defTabSz="914400">
              <a:lnSpc>
                <a:spcPct val="90000"/>
              </a:lnSpc>
              <a:spcAft>
                <a:spcPts val="800"/>
              </a:spcAft>
            </a:pPr>
            <a:endParaRPr lang="en-US" sz="2000" dirty="0">
              <a:effectLst/>
            </a:endParaRPr>
          </a:p>
          <a:p>
            <a:pPr defTabSz="914400">
              <a:lnSpc>
                <a:spcPct val="90000"/>
              </a:lnSpc>
              <a:spcAft>
                <a:spcPts val="800"/>
              </a:spcAft>
            </a:pPr>
            <a:r>
              <a:rPr lang="en-US" sz="2000" dirty="0">
                <a:effectLst/>
              </a:rPr>
              <a:t>NeuroLaunch editorial team (2024a).</a:t>
            </a:r>
            <a:r>
              <a:rPr lang="en-US" sz="2000" i="1" dirty="0">
                <a:effectLst/>
              </a:rPr>
              <a:t>History of PTSD: Ancient Times to Modern Diagnosis</a:t>
            </a:r>
            <a:r>
              <a:rPr lang="en-US" sz="2000" dirty="0">
                <a:effectLst/>
              </a:rPr>
              <a:t>: Retrieved from: </a:t>
            </a:r>
            <a:r>
              <a:rPr lang="en-US" sz="2000" u="sng" dirty="0">
                <a:effectLst/>
                <a:hlinkClick r:id="rId5"/>
              </a:rPr>
              <a:t>http://neurolaunch.com/history-of-ptsd/</a:t>
            </a:r>
            <a:r>
              <a:rPr lang="en-US" sz="2000" dirty="0">
                <a:effectLst/>
              </a:rPr>
              <a:t> </a:t>
            </a:r>
          </a:p>
          <a:p>
            <a:pPr defTabSz="914400">
              <a:lnSpc>
                <a:spcPct val="90000"/>
              </a:lnSpc>
              <a:spcAft>
                <a:spcPts val="800"/>
              </a:spcAft>
            </a:pPr>
            <a:endParaRPr lang="en-US" sz="2000" dirty="0">
              <a:effectLst/>
            </a:endParaRPr>
          </a:p>
          <a:p>
            <a:pPr defTabSz="914400">
              <a:lnSpc>
                <a:spcPct val="90000"/>
              </a:lnSpc>
              <a:spcAft>
                <a:spcPts val="800"/>
              </a:spcAft>
            </a:pPr>
            <a:r>
              <a:rPr lang="en-US" sz="2000" dirty="0">
                <a:effectLst/>
              </a:rPr>
              <a:t>NeuroLaunch editorial team. (2024b). </a:t>
            </a:r>
            <a:r>
              <a:rPr lang="en-US" sz="2000" i="1" dirty="0">
                <a:effectLst/>
              </a:rPr>
              <a:t>PTSD Treatment Evolution: A Journey Through Time.</a:t>
            </a:r>
            <a:r>
              <a:rPr lang="en-US" sz="2000" dirty="0">
                <a:effectLst/>
              </a:rPr>
              <a:t> Retrieved from:  </a:t>
            </a:r>
            <a:r>
              <a:rPr lang="en-US" sz="2000" dirty="0">
                <a:effectLst/>
                <a:hlinkClick r:id="rId6"/>
              </a:rPr>
              <a:t>https://neurolaunch.com/how-was-ptsd-treated-in-the-past/</a:t>
            </a:r>
            <a:endParaRPr lang="en-US" sz="2000" dirty="0">
              <a:effectLst/>
            </a:endParaRPr>
          </a:p>
          <a:p>
            <a:pPr defTabSz="914400">
              <a:lnSpc>
                <a:spcPct val="90000"/>
              </a:lnSpc>
              <a:spcAft>
                <a:spcPts val="800"/>
              </a:spcAft>
            </a:pPr>
            <a:endParaRPr lang="en-US" sz="2000" dirty="0">
              <a:effectLst/>
            </a:endParaRPr>
          </a:p>
          <a:p>
            <a:pPr defTabSz="914400">
              <a:lnSpc>
                <a:spcPct val="90000"/>
              </a:lnSpc>
            </a:pPr>
            <a:r>
              <a:rPr lang="en-US" sz="2000" dirty="0">
                <a:effectLst/>
              </a:rPr>
              <a:t>Neuro Rehab VR. (2024). </a:t>
            </a:r>
            <a:r>
              <a:rPr lang="en-US" sz="2000" i="1" dirty="0">
                <a:effectLst/>
              </a:rPr>
              <a:t>PTSD Law Changes: A Comprehensive Guide to Recent Legislation Updates</a:t>
            </a:r>
            <a:r>
              <a:rPr lang="en-US" sz="2000" dirty="0">
                <a:effectLst/>
              </a:rPr>
              <a:t>. Retrieved from: </a:t>
            </a:r>
            <a:r>
              <a:rPr lang="en-US" sz="2000" u="sng" dirty="0">
                <a:effectLst/>
                <a:hlinkClick r:id="rId7"/>
              </a:rPr>
              <a:t>http://neurolaunch.com/new-ptsd-law/</a:t>
            </a:r>
            <a:r>
              <a:rPr lang="en-US" sz="2000" dirty="0">
                <a:effectLst/>
              </a:rPr>
              <a:t> </a:t>
            </a:r>
          </a:p>
        </p:txBody>
      </p:sp>
    </p:spTree>
    <p:extLst>
      <p:ext uri="{BB962C8B-B14F-4D97-AF65-F5344CB8AC3E}">
        <p14:creationId xmlns:p14="http://schemas.microsoft.com/office/powerpoint/2010/main" val="162620061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FFCCC6B-A4A1-AB19-5939-AF458E85B133}"/>
              </a:ext>
            </a:extLst>
          </p:cNvPr>
          <p:cNvSpPr txBox="1"/>
          <p:nvPr/>
        </p:nvSpPr>
        <p:spPr>
          <a:xfrm>
            <a:off x="616384" y="826303"/>
            <a:ext cx="11572568" cy="5205393"/>
          </a:xfrm>
          <a:prstGeom prst="rect">
            <a:avLst/>
          </a:prstGeom>
        </p:spPr>
        <p:txBody>
          <a:bodyPr vert="horz" lIns="91440" tIns="45720" rIns="91440" bIns="45720" rtlCol="0">
            <a:normAutofit fontScale="92500" lnSpcReduction="10000"/>
          </a:bodyPr>
          <a:lstStyle/>
          <a:p>
            <a:pPr defTabSz="914400">
              <a:lnSpc>
                <a:spcPct val="90000"/>
              </a:lnSpc>
              <a:spcAft>
                <a:spcPts val="800"/>
              </a:spcAft>
            </a:pPr>
            <a:r>
              <a:rPr lang="en-US" sz="2200" dirty="0">
                <a:effectLst/>
              </a:rPr>
              <a:t>Neuro Rehab VR. (n.d.). </a:t>
            </a:r>
            <a:r>
              <a:rPr lang="en-US" sz="2200" i="1" dirty="0">
                <a:effectLst/>
              </a:rPr>
              <a:t>Virtual Reality for Rehab Specialists.</a:t>
            </a:r>
            <a:r>
              <a:rPr lang="en-US" sz="2200" dirty="0">
                <a:effectLst/>
              </a:rPr>
              <a:t> Retrieved from: </a:t>
            </a:r>
            <a:r>
              <a:rPr lang="en-US" sz="2200" u="sng" dirty="0">
                <a:effectLst/>
                <a:hlinkClick r:id="rId2"/>
              </a:rPr>
              <a:t>http://neurorehabvr.com?form=MGOAV3</a:t>
            </a:r>
            <a:endParaRPr lang="en-US" sz="2200" u="sng" dirty="0">
              <a:effectLst/>
            </a:endParaRPr>
          </a:p>
          <a:p>
            <a:pPr defTabSz="914400">
              <a:lnSpc>
                <a:spcPct val="90000"/>
              </a:lnSpc>
              <a:spcAft>
                <a:spcPts val="800"/>
              </a:spcAft>
            </a:pPr>
            <a:endParaRPr lang="en-US" sz="2200" dirty="0">
              <a:effectLst/>
            </a:endParaRPr>
          </a:p>
          <a:p>
            <a:pPr defTabSz="914400">
              <a:lnSpc>
                <a:spcPct val="90000"/>
              </a:lnSpc>
              <a:spcAft>
                <a:spcPts val="800"/>
              </a:spcAft>
            </a:pPr>
            <a:r>
              <a:rPr lang="en-US" sz="2200" dirty="0">
                <a:effectLst/>
              </a:rPr>
              <a:t>NHS (2024). 3.2.</a:t>
            </a:r>
            <a:r>
              <a:rPr lang="en-US" sz="2200" i="1" dirty="0">
                <a:effectLst/>
              </a:rPr>
              <a:t>Care Learning. Describe how social and cultural attitudes towards mental health have changed over time.</a:t>
            </a:r>
            <a:r>
              <a:rPr lang="en-US" sz="2200" dirty="0">
                <a:effectLst/>
              </a:rPr>
              <a:t> Retrieved from: </a:t>
            </a:r>
            <a:r>
              <a:rPr lang="en-US" sz="2200" dirty="0">
                <a:effectLst/>
                <a:hlinkClick r:id="rId3"/>
              </a:rPr>
              <a:t>https://carelearning.org.uk/qualifications/level-2-cyp-mental-health/unit-01-cyp-context/3-2-describe-how-social-and-cultural-attitudes-towards-mental-health-have-changed-over-time/</a:t>
            </a:r>
            <a:endParaRPr lang="en-US" sz="2200" dirty="0">
              <a:effectLst/>
            </a:endParaRPr>
          </a:p>
          <a:p>
            <a:pPr defTabSz="914400">
              <a:lnSpc>
                <a:spcPct val="90000"/>
              </a:lnSpc>
              <a:spcAft>
                <a:spcPts val="800"/>
              </a:spcAft>
            </a:pPr>
            <a:endParaRPr lang="en-US" sz="2200" dirty="0">
              <a:effectLst/>
            </a:endParaRPr>
          </a:p>
          <a:p>
            <a:pPr defTabSz="914400">
              <a:lnSpc>
                <a:spcPct val="90000"/>
              </a:lnSpc>
              <a:spcAft>
                <a:spcPts val="800"/>
              </a:spcAft>
            </a:pPr>
            <a:r>
              <a:rPr lang="en-US" sz="2200" dirty="0">
                <a:effectLst/>
              </a:rPr>
              <a:t>NHS (2022</a:t>
            </a:r>
            <a:r>
              <a:rPr lang="en-US" sz="2200" i="1" dirty="0">
                <a:effectLst/>
              </a:rPr>
              <a:t>). Treatment - Post-traumatic stress disorder (PTSD).</a:t>
            </a:r>
            <a:r>
              <a:rPr lang="en-US" sz="2200" dirty="0">
                <a:effectLst/>
              </a:rPr>
              <a:t> NHS. Retrieved from: </a:t>
            </a:r>
            <a:r>
              <a:rPr lang="en-US" sz="2200" u="sng" dirty="0">
                <a:effectLst/>
                <a:hlinkClick r:id="rId4"/>
              </a:rPr>
              <a:t>https://www.nhs.uk/mental-health/conditions/post-traumatic-stress-disorder-ptsed/treatment/</a:t>
            </a:r>
            <a:r>
              <a:rPr lang="en-US" sz="2200" dirty="0">
                <a:effectLst/>
              </a:rPr>
              <a:t> </a:t>
            </a:r>
          </a:p>
          <a:p>
            <a:pPr defTabSz="914400">
              <a:lnSpc>
                <a:spcPct val="90000"/>
              </a:lnSpc>
              <a:spcAft>
                <a:spcPts val="800"/>
              </a:spcAft>
            </a:pPr>
            <a:endParaRPr lang="en-US" sz="2200" dirty="0">
              <a:effectLst/>
            </a:endParaRPr>
          </a:p>
          <a:p>
            <a:pPr defTabSz="914400">
              <a:lnSpc>
                <a:spcPct val="90000"/>
              </a:lnSpc>
              <a:spcAft>
                <a:spcPts val="800"/>
              </a:spcAft>
            </a:pPr>
            <a:r>
              <a:rPr lang="en-US" sz="2200" dirty="0">
                <a:effectLst/>
              </a:rPr>
              <a:t>Simalchik, J. (2021).</a:t>
            </a:r>
            <a:r>
              <a:rPr lang="en-US" sz="2200" i="1" dirty="0">
                <a:effectLst/>
              </a:rPr>
              <a:t>Disrupting legacies of trauma: Interdisciplinary interventions for health and human rights. Health and Human Rights Journal</a:t>
            </a:r>
            <a:r>
              <a:rPr lang="en-US" sz="2200" dirty="0">
                <a:effectLst/>
              </a:rPr>
              <a:t>, 23(1), 11-25. Retrieved from: </a:t>
            </a:r>
            <a:r>
              <a:rPr lang="en-US" sz="2200" u="sng" dirty="0">
                <a:effectLst/>
                <a:hlinkClick r:id="rId5"/>
              </a:rPr>
              <a:t>https://www.hhrjournal.org/2021/06/16/disrupting-legacies-of-trauma-interdisciplinaryinterventions-for-health-and-human-rights/</a:t>
            </a:r>
            <a:r>
              <a:rPr lang="en-US" sz="2200" dirty="0">
                <a:effectLst/>
              </a:rPr>
              <a:t> </a:t>
            </a:r>
          </a:p>
          <a:p>
            <a:pPr defTabSz="914400">
              <a:lnSpc>
                <a:spcPct val="90000"/>
              </a:lnSpc>
              <a:spcAft>
                <a:spcPts val="800"/>
              </a:spcAft>
            </a:pPr>
            <a:endParaRPr lang="en-US" sz="2200" dirty="0">
              <a:effectLst/>
            </a:endParaRPr>
          </a:p>
          <a:p>
            <a:pPr defTabSz="914400">
              <a:lnSpc>
                <a:spcPct val="90000"/>
              </a:lnSpc>
              <a:spcAft>
                <a:spcPts val="800"/>
              </a:spcAft>
            </a:pPr>
            <a:r>
              <a:rPr lang="en-US" sz="2200" dirty="0">
                <a:effectLst/>
              </a:rPr>
              <a:t>Well Wisp (2024) </a:t>
            </a:r>
            <a:r>
              <a:rPr lang="en-US" sz="2200" i="1" dirty="0">
                <a:effectLst/>
              </a:rPr>
              <a:t>What Drugs Treat PTSD? </a:t>
            </a:r>
            <a:r>
              <a:rPr lang="en-US" sz="2200" dirty="0">
                <a:effectLst/>
              </a:rPr>
              <a:t>Retrieved from: https://wellwisp.com/what-drugs-treat-ptsd/</a:t>
            </a:r>
          </a:p>
          <a:p>
            <a:pPr defTabSz="914400">
              <a:lnSpc>
                <a:spcPct val="90000"/>
              </a:lnSpc>
              <a:spcAft>
                <a:spcPts val="800"/>
              </a:spcAft>
            </a:pPr>
            <a:r>
              <a:rPr lang="en-US" sz="1700" dirty="0">
                <a:effectLst/>
              </a:rPr>
              <a:t> </a:t>
            </a:r>
          </a:p>
        </p:txBody>
      </p:sp>
    </p:spTree>
    <p:extLst>
      <p:ext uri="{BB962C8B-B14F-4D97-AF65-F5344CB8AC3E}">
        <p14:creationId xmlns:p14="http://schemas.microsoft.com/office/powerpoint/2010/main" val="173115689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D2BEE68-10FC-BAD4-53A7-65D1B8F91518}"/>
              </a:ext>
            </a:extLst>
          </p:cNvPr>
          <p:cNvSpPr txBox="1"/>
          <p:nvPr/>
        </p:nvSpPr>
        <p:spPr>
          <a:xfrm>
            <a:off x="281354" y="211015"/>
            <a:ext cx="11693769" cy="7673704"/>
          </a:xfrm>
          <a:prstGeom prst="rect">
            <a:avLst/>
          </a:prstGeom>
          <a:noFill/>
        </p:spPr>
        <p:txBody>
          <a:bodyPr wrap="square">
            <a:spAutoFit/>
          </a:bodyPr>
          <a:lstStyle/>
          <a:p>
            <a:pPr>
              <a:lnSpc>
                <a:spcPct val="107000"/>
              </a:lnSpc>
              <a:spcAft>
                <a:spcPts val="1200"/>
              </a:spcAft>
            </a:pPr>
            <a:r>
              <a:rPr lang="en-GB" sz="2000" u="sng" kern="0" dirty="0">
                <a:solidFill>
                  <a:srgbClr val="242424"/>
                </a:solidFill>
                <a:effectLst/>
                <a:latin typeface="Calibri" panose="020F0502020204030204" pitchFamily="34" charset="0"/>
                <a:ea typeface="Times New Roman" panose="02020603050405020304" pitchFamily="18" charset="0"/>
                <a:cs typeface="Calibri" panose="020F0502020204030204" pitchFamily="34" charset="0"/>
              </a:rPr>
              <a:t>AI Acknowledgement</a:t>
            </a:r>
            <a:endParaRPr lang="en-GB" sz="2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1200"/>
              </a:spcAft>
            </a:pPr>
            <a:r>
              <a:rPr lang="en-GB" sz="2000" kern="0" dirty="0">
                <a:solidFill>
                  <a:srgbClr val="242424"/>
                </a:solidFill>
                <a:effectLst/>
                <a:latin typeface="Calibri" panose="020F0502020204030204" pitchFamily="34" charset="0"/>
                <a:ea typeface="Times New Roman" panose="02020603050405020304" pitchFamily="18" charset="0"/>
                <a:cs typeface="Calibri" panose="020F0502020204030204" pitchFamily="34" charset="0"/>
              </a:rPr>
              <a:t>I acknowledge the use of ChatGPT (https://chatgpt.com/) on 28</a:t>
            </a:r>
            <a:r>
              <a:rPr lang="en-GB" sz="2000" kern="0" baseline="30000" dirty="0">
                <a:solidFill>
                  <a:srgbClr val="242424"/>
                </a:solidFill>
                <a:effectLst/>
                <a:latin typeface="Calibri" panose="020F0502020204030204" pitchFamily="34" charset="0"/>
                <a:ea typeface="Times New Roman" panose="02020603050405020304" pitchFamily="18" charset="0"/>
                <a:cs typeface="Calibri" panose="020F0502020204030204" pitchFamily="34" charset="0"/>
              </a:rPr>
              <a:t>th</a:t>
            </a:r>
            <a:r>
              <a:rPr lang="en-GB" sz="2000" kern="0" dirty="0">
                <a:solidFill>
                  <a:srgbClr val="242424"/>
                </a:solidFill>
                <a:effectLst/>
                <a:latin typeface="Calibri" panose="020F0502020204030204" pitchFamily="34" charset="0"/>
                <a:ea typeface="Times New Roman" panose="02020603050405020304" pitchFamily="18" charset="0"/>
                <a:cs typeface="Calibri" panose="020F0502020204030204" pitchFamily="34" charset="0"/>
              </a:rPr>
              <a:t> December 2024 using the following prompts:</a:t>
            </a:r>
            <a:endParaRPr lang="en-GB"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tabLst>
                <a:tab pos="457200" algn="l"/>
              </a:tabLst>
            </a:pPr>
            <a:r>
              <a:rPr lang="en-GB" sz="2000" kern="0" dirty="0">
                <a:solidFill>
                  <a:srgbClr val="242424"/>
                </a:solidFill>
                <a:effectLst/>
                <a:latin typeface="Calibri" panose="020F0502020204030204" pitchFamily="34" charset="0"/>
                <a:ea typeface="Times New Roman" panose="02020603050405020304" pitchFamily="18" charset="0"/>
                <a:cs typeface="Calibri" panose="020F0502020204030204" pitchFamily="34" charset="0"/>
              </a:rPr>
              <a:t>Please find articles about the changing societal attitudes towards mental health conditions and PTSD in the 20th and 21st centuries and summarise the main points.</a:t>
            </a:r>
            <a:endParaRPr lang="en-GB"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tabLst>
                <a:tab pos="457200" algn="l"/>
              </a:tabLst>
            </a:pPr>
            <a:r>
              <a:rPr lang="en-GB" sz="2000" kern="0" dirty="0">
                <a:solidFill>
                  <a:srgbClr val="242424"/>
                </a:solidFill>
                <a:effectLst/>
                <a:latin typeface="Calibri" panose="020F0502020204030204" pitchFamily="34" charset="0"/>
                <a:ea typeface="Times New Roman" panose="02020603050405020304" pitchFamily="18" charset="0"/>
                <a:cs typeface="Calibri" panose="020F0502020204030204" pitchFamily="34" charset="0"/>
              </a:rPr>
              <a:t>What are the most common treatments for PTSD? Please find articles about the changing treatment methods and care of PTSD in the 20th and 21st centuries.</a:t>
            </a:r>
            <a:endParaRPr lang="en-GB"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tabLst>
                <a:tab pos="457200" algn="l"/>
              </a:tabLst>
            </a:pPr>
            <a:r>
              <a:rPr lang="en-GB" sz="2000" kern="0" dirty="0">
                <a:solidFill>
                  <a:srgbClr val="242424"/>
                </a:solidFill>
                <a:effectLst/>
                <a:latin typeface="Calibri" panose="020F0502020204030204" pitchFamily="34" charset="0"/>
                <a:ea typeface="Times New Roman" panose="02020603050405020304" pitchFamily="18" charset="0"/>
                <a:cs typeface="Calibri" panose="020F0502020204030204" pitchFamily="34" charset="0"/>
              </a:rPr>
              <a:t>What does interdisciplinary practice mean? Please find articles on modern interdisciplinary practices for mental health conditions with examples.</a:t>
            </a:r>
            <a:endParaRPr lang="en-GB"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tabLst>
                <a:tab pos="457200" algn="l"/>
              </a:tabLst>
            </a:pPr>
            <a:r>
              <a:rPr lang="en-GB" sz="2000" kern="0" dirty="0">
                <a:solidFill>
                  <a:srgbClr val="242424"/>
                </a:solidFill>
                <a:effectLst/>
                <a:latin typeface="Calibri" panose="020F0502020204030204" pitchFamily="34" charset="0"/>
                <a:ea typeface="Times New Roman" panose="02020603050405020304" pitchFamily="18" charset="0"/>
                <a:cs typeface="Calibri" panose="020F0502020204030204" pitchFamily="34" charset="0"/>
              </a:rPr>
              <a:t>Please find articles about the development of psychopharmacology and medicines recommended for PTSD.</a:t>
            </a:r>
            <a:endParaRPr lang="en-GB"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tabLst>
                <a:tab pos="457200" algn="l"/>
              </a:tabLst>
            </a:pPr>
            <a:r>
              <a:rPr lang="en-GB" sz="2000" kern="0" dirty="0">
                <a:solidFill>
                  <a:srgbClr val="242424"/>
                </a:solidFill>
                <a:effectLst/>
                <a:latin typeface="Calibri" panose="020F0502020204030204" pitchFamily="34" charset="0"/>
                <a:ea typeface="Times New Roman" panose="02020603050405020304" pitchFamily="18" charset="0"/>
                <a:cs typeface="Calibri" panose="020F0502020204030204" pitchFamily="34" charset="0"/>
              </a:rPr>
              <a:t>Please find articles about conventional, non-conventional, and holistic treatments for PTSD.</a:t>
            </a:r>
            <a:endParaRPr lang="en-GB" sz="2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2000" kern="100" dirty="0">
                <a:effectLst/>
                <a:latin typeface="Calibri" panose="020F0502020204030204" pitchFamily="34" charset="0"/>
                <a:ea typeface="Calibri" panose="020F0502020204030204" pitchFamily="34" charset="0"/>
                <a:cs typeface="Calibri" panose="020F0502020204030204" pitchFamily="34" charset="0"/>
              </a:rPr>
              <a:t>I acknowledge the use of Grammarly (https://www.grammarly.com/) on 28</a:t>
            </a:r>
            <a:r>
              <a:rPr lang="en-GB" sz="2000" kern="100" baseline="30000" dirty="0">
                <a:effectLst/>
                <a:latin typeface="Calibri" panose="020F0502020204030204" pitchFamily="34" charset="0"/>
                <a:ea typeface="Calibri" panose="020F0502020204030204" pitchFamily="34" charset="0"/>
                <a:cs typeface="Calibri" panose="020F0502020204030204" pitchFamily="34" charset="0"/>
              </a:rPr>
              <a:t>th</a:t>
            </a:r>
            <a:r>
              <a:rPr lang="en-GB" sz="2000" kern="100" dirty="0">
                <a:effectLst/>
                <a:latin typeface="Calibri" panose="020F0502020204030204" pitchFamily="34" charset="0"/>
                <a:ea typeface="Calibri" panose="020F0502020204030204" pitchFamily="34" charset="0"/>
                <a:cs typeface="Calibri" panose="020F0502020204030204" pitchFamily="34" charset="0"/>
              </a:rPr>
              <a:t> December 2024 to check my work using the prompt:</a:t>
            </a:r>
            <a:endParaRPr lang="en-GB" sz="2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2000" kern="100" dirty="0">
                <a:effectLst/>
                <a:latin typeface="Calibri" panose="020F0502020204030204" pitchFamily="34" charset="0"/>
                <a:ea typeface="Calibri" panose="020F0502020204030204" pitchFamily="34" charset="0"/>
                <a:cs typeface="Calibri" panose="020F0502020204030204" pitchFamily="34" charset="0"/>
              </a:rPr>
              <a:t>1. Please use APA style to check my work for grammar, paragraphs, syntax, readability, and citations.</a:t>
            </a:r>
            <a:endParaRPr lang="en-GB" sz="2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2000" kern="100" dirty="0">
                <a:effectLst/>
                <a:latin typeface="Calibri" panose="020F0502020204030204" pitchFamily="34" charset="0"/>
                <a:ea typeface="Calibri" panose="020F0502020204030204" pitchFamily="34" charset="0"/>
                <a:cs typeface="Calibri" panose="020F0502020204030204" pitchFamily="34" charset="0"/>
              </a:rPr>
              <a:t>I confirm that I have not presented any AI-generated text as my work. I confirm that I have copies of my notes and other resources I used before and after using AI tools, which I may be asked to provide in evidence.</a:t>
            </a:r>
            <a:endParaRPr lang="en-GB" sz="2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2000" u="none" strike="noStrike" kern="100" dirty="0">
                <a:effectLst/>
                <a:latin typeface="Calibri" panose="020F0502020204030204" pitchFamily="34" charset="0"/>
                <a:ea typeface="Calibri" panose="020F0502020204030204" pitchFamily="34" charset="0"/>
                <a:cs typeface="Calibri" panose="020F0502020204030204" pitchFamily="34" charset="0"/>
              </a:rPr>
              <a:t> </a:t>
            </a:r>
            <a:endParaRPr lang="en-GB" sz="2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u="none" strike="noStrike" kern="100" dirty="0">
                <a:effectLst/>
                <a:latin typeface="Calibri" panose="020F0502020204030204" pitchFamily="34" charset="0"/>
                <a:ea typeface="Calibri" panose="020F0502020204030204" pitchFamily="34" charset="0"/>
                <a:cs typeface="Calibri" panose="020F0502020204030204" pitchFamily="34" charset="0"/>
              </a:rPr>
              <a:t> </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u="none" strike="noStrike" kern="100" dirty="0">
                <a:effectLst/>
                <a:latin typeface="Calibri" panose="020F0502020204030204" pitchFamily="34" charset="0"/>
                <a:ea typeface="Calibri" panose="020F0502020204030204" pitchFamily="34" charset="0"/>
                <a:cs typeface="Calibri" panose="020F0502020204030204" pitchFamily="34" charset="0"/>
              </a:rPr>
              <a:t> </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u="none" strike="noStrike" kern="100" dirty="0">
                <a:effectLst/>
                <a:latin typeface="Calibri" panose="020F0502020204030204" pitchFamily="34" charset="0"/>
                <a:ea typeface="Calibri" panose="020F0502020204030204" pitchFamily="34" charset="0"/>
                <a:cs typeface="Calibri" panose="020F0502020204030204" pitchFamily="34" charset="0"/>
              </a:rPr>
              <a:t> </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33028775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083A662-8159-6995-B832-EC4E481F1678}"/>
              </a:ext>
            </a:extLst>
          </p:cNvPr>
          <p:cNvSpPr txBox="1"/>
          <p:nvPr/>
        </p:nvSpPr>
        <p:spPr>
          <a:xfrm>
            <a:off x="407377" y="831357"/>
            <a:ext cx="11585331" cy="5837367"/>
          </a:xfrm>
          <a:prstGeom prst="rect">
            <a:avLst/>
          </a:prstGeom>
          <a:noFill/>
        </p:spPr>
        <p:txBody>
          <a:bodyPr wrap="square">
            <a:spAutoFit/>
          </a:bodyPr>
          <a:lstStyle/>
          <a:p>
            <a:pPr>
              <a:lnSpc>
                <a:spcPct val="107000"/>
              </a:lnSpc>
              <a:spcAft>
                <a:spcPts val="800"/>
              </a:spcAft>
            </a:pPr>
            <a:r>
              <a:rPr lang="en-GB" sz="1800" u="sng" kern="100" dirty="0">
                <a:effectLst/>
                <a:latin typeface="Calibri" panose="020F0502020204030204" pitchFamily="34" charset="0"/>
                <a:ea typeface="Calibri" panose="020F0502020204030204" pitchFamily="34" charset="0"/>
                <a:cs typeface="Calibri" panose="020F0502020204030204" pitchFamily="34" charset="0"/>
              </a:rPr>
              <a:t>Counselling PTSD Presentation notes:</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u="sng" kern="100" dirty="0">
                <a:effectLst/>
                <a:latin typeface="Calibri" panose="020F0502020204030204" pitchFamily="34" charset="0"/>
                <a:ea typeface="Calibri" panose="020F0502020204030204" pitchFamily="34" charset="0"/>
                <a:cs typeface="Calibri" panose="020F0502020204030204" pitchFamily="34" charset="0"/>
              </a:rPr>
              <a:t>Discuss how the treatment and care of patients/clients with PTSD  has developed throughout the centuries. Consider changes in societal attitudes and our understanding of interdisciplinary practice.</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kern="100" dirty="0">
                <a:effectLst/>
                <a:latin typeface="Calibri" panose="020F0502020204030204" pitchFamily="34" charset="0"/>
                <a:ea typeface="Calibri" panose="020F0502020204030204" pitchFamily="34" charset="0"/>
                <a:cs typeface="Calibri" panose="020F0502020204030204" pitchFamily="34" charset="0"/>
              </a:rPr>
              <a:t>Post-traumatic stress disorder is a serious mental health condition resulting from experiencing a </a:t>
            </a:r>
            <a:r>
              <a:rPr lang="en-GB" sz="1800" kern="1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traumatic event. Experiences can be shocking, frightening, or dangerous, affecting individuals emotionally and physically. In previous centuries, people suffering from PTSD  were often considered casualties of war, and understanding of the condition and treatments were very limited. Modern treatments however use an interdisciplinary approach; talking therapies, medications and complementary treatments are combined to treat the body. During the 20th and 21st centuries, increased awareness of different causes,  and methods of treating  PTSD have greatly improved.( </a:t>
            </a:r>
            <a:r>
              <a:rPr lang="en-GB" sz="1800" kern="100" dirty="0" err="1">
                <a:effectLst/>
                <a:latin typeface="Calibri" panose="020F0502020204030204" pitchFamily="34" charset="0"/>
                <a:ea typeface="Calibri" panose="020F0502020204030204" pitchFamily="34" charset="0"/>
                <a:cs typeface="Calibri" panose="020F0502020204030204" pitchFamily="34" charset="0"/>
              </a:rPr>
              <a:t>Simalchik</a:t>
            </a:r>
            <a:r>
              <a:rPr lang="en-GB" sz="1800" kern="100" dirty="0">
                <a:effectLst/>
                <a:latin typeface="Calibri" panose="020F0502020204030204" pitchFamily="34" charset="0"/>
                <a:ea typeface="Calibri" panose="020F0502020204030204" pitchFamily="34" charset="0"/>
                <a:cs typeface="Calibri" panose="020F0502020204030204" pitchFamily="34" charset="0"/>
              </a:rPr>
              <a:t>, J. 2021).</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r>
              <a:rPr lang="en-GB" sz="1800" dirty="0">
                <a:effectLst/>
                <a:latin typeface="Calibri" panose="020F0502020204030204" pitchFamily="34" charset="0"/>
                <a:ea typeface="Times New Roman" panose="02020603050405020304" pitchFamily="18" charset="0"/>
              </a:rPr>
              <a:t>The criteria for diagnosing PTSD has broadened greatly to include a wider range of traumatic experiences beyond solely wartime experiences, such as childhood abuse and repeated exposure to trauma in high-risk professions</a:t>
            </a:r>
            <a:r>
              <a:rPr lang="en-GB" sz="1800" dirty="0">
                <a:solidFill>
                  <a:srgbClr val="333333"/>
                </a:solidFill>
                <a:effectLst/>
                <a:latin typeface="Calibri" panose="020F0502020204030204" pitchFamily="34" charset="0"/>
                <a:ea typeface="Calibri" panose="020F0502020204030204" pitchFamily="34" charset="0"/>
              </a:rPr>
              <a:t>, first responders, survivors of parental and spousal abuse, and individuals who have experienced or witnessed</a:t>
            </a:r>
            <a:r>
              <a:rPr lang="en-GB" sz="1800" dirty="0">
                <a:solidFill>
                  <a:srgbClr val="333333"/>
                </a:solidFill>
                <a:effectLst/>
                <a:latin typeface="Calibri" panose="020F0502020204030204" pitchFamily="34" charset="0"/>
                <a:ea typeface="Times New Roman" panose="02020603050405020304" pitchFamily="18" charset="0"/>
              </a:rPr>
              <a:t> a</a:t>
            </a:r>
            <a:r>
              <a:rPr lang="en-GB" sz="1800" dirty="0">
                <a:solidFill>
                  <a:srgbClr val="333333"/>
                </a:solidFill>
                <a:effectLst/>
                <a:latin typeface="Calibri" panose="020F0502020204030204" pitchFamily="34" charset="0"/>
                <a:ea typeface="Calibri" panose="020F0502020204030204" pitchFamily="34" charset="0"/>
              </a:rPr>
              <a:t> life-threatening </a:t>
            </a:r>
            <a:r>
              <a:rPr lang="en-GB" sz="1800" dirty="0">
                <a:solidFill>
                  <a:srgbClr val="333333"/>
                </a:solidFill>
                <a:effectLst/>
                <a:latin typeface="Calibri" panose="020F0502020204030204" pitchFamily="34" charset="0"/>
                <a:ea typeface="Times New Roman" panose="02020603050405020304" pitchFamily="18" charset="0"/>
              </a:rPr>
              <a:t>situation or natural disaster. (</a:t>
            </a:r>
            <a:r>
              <a:rPr lang="en-GB" sz="1800" dirty="0" err="1">
                <a:effectLst/>
                <a:latin typeface="Calibri" panose="020F0502020204030204" pitchFamily="34" charset="0"/>
                <a:ea typeface="Times New Roman" panose="02020603050405020304" pitchFamily="18" charset="0"/>
              </a:rPr>
              <a:t>NeuroLaunch</a:t>
            </a:r>
            <a:r>
              <a:rPr lang="en-GB" sz="1800" dirty="0">
                <a:effectLst/>
                <a:latin typeface="Calibri" panose="020F0502020204030204" pitchFamily="34" charset="0"/>
                <a:ea typeface="Times New Roman" panose="02020603050405020304" pitchFamily="18" charset="0"/>
              </a:rPr>
              <a:t> editorial team, 2024a) </a:t>
            </a:r>
          </a:p>
          <a:p>
            <a:endParaRPr lang="en-GB" dirty="0">
              <a:solidFill>
                <a:srgbClr val="333333"/>
              </a:solidFill>
              <a:latin typeface="Calibri" panose="020F0502020204030204" pitchFamily="34" charset="0"/>
              <a:ea typeface="Calibri" panose="020F0502020204030204" pitchFamily="34" charset="0"/>
            </a:endParaRPr>
          </a:p>
          <a:p>
            <a:r>
              <a:rPr lang="en-GB" sz="1800" dirty="0">
                <a:solidFill>
                  <a:srgbClr val="333333"/>
                </a:solidFill>
                <a:effectLst/>
                <a:latin typeface="Calibri" panose="020F0502020204030204" pitchFamily="34" charset="0"/>
                <a:ea typeface="Calibri" panose="020F0502020204030204" pitchFamily="34" charset="0"/>
              </a:rPr>
              <a:t>Mental health professionals today have more flexibility in assessing and diagnosing PTSD, taking into account the diverse ways in which trauma can manifest. This shift allows for earlier intervention and more accurate diagnoses, potentially preventing the escalation of symptoms. Increased funding for PTSD research and treatment programs is currently available. There are currently more resources for scientific studies and clinical trials, aiming to advance our understanding of PTSD and develop more effective interventions</a:t>
            </a:r>
            <a:endParaRPr lang="en-GB" sz="1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0254753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E372D01-285A-B854-82BC-D72FB8BA47D9}"/>
              </a:ext>
            </a:extLst>
          </p:cNvPr>
          <p:cNvSpPr txBox="1"/>
          <p:nvPr/>
        </p:nvSpPr>
        <p:spPr>
          <a:xfrm>
            <a:off x="246186" y="334108"/>
            <a:ext cx="11605846" cy="5111015"/>
          </a:xfrm>
          <a:prstGeom prst="rect">
            <a:avLst/>
          </a:prstGeom>
          <a:noFill/>
        </p:spPr>
        <p:txBody>
          <a:bodyPr wrap="square">
            <a:spAutoFit/>
          </a:bodyPr>
          <a:lstStyle/>
          <a:p>
            <a:r>
              <a:rPr lang="en-GB" sz="1800" dirty="0">
                <a:solidFill>
                  <a:srgbClr val="333333"/>
                </a:solidFill>
                <a:effectLst/>
                <a:latin typeface="Calibri" panose="020F0502020204030204" pitchFamily="34" charset="0"/>
                <a:ea typeface="Times New Roman" panose="02020603050405020304" pitchFamily="18" charset="0"/>
              </a:rPr>
              <a:t>Alternative therapies in PTSD treatment are a progressive area introduced in the last century. It has been recognised that traditional talk therapy and medication alone may not be effective in treating all individuals, modern treatments support the incorporation of complementary approaches such as mindfulness-based stress reduction, yoga, and art therapy. (</a:t>
            </a:r>
            <a:r>
              <a:rPr lang="en-GB" sz="1800" dirty="0">
                <a:effectLst/>
                <a:latin typeface="Calibri" panose="020F0502020204030204" pitchFamily="34" charset="0"/>
                <a:ea typeface="Times New Roman" panose="02020603050405020304" pitchFamily="18" charset="0"/>
              </a:rPr>
              <a:t>Neuro Rehab VR, 2024). </a:t>
            </a:r>
            <a:endParaRPr lang="en-GB" sz="1800" dirty="0">
              <a:effectLst/>
              <a:latin typeface="Times New Roman" panose="02020603050405020304" pitchFamily="18" charset="0"/>
              <a:ea typeface="Times New Roman" panose="02020603050405020304" pitchFamily="18" charset="0"/>
            </a:endParaRPr>
          </a:p>
          <a:p>
            <a:pPr>
              <a:lnSpc>
                <a:spcPct val="107000"/>
              </a:lnSpc>
              <a:spcAft>
                <a:spcPts val="800"/>
              </a:spcAft>
            </a:pPr>
            <a:r>
              <a:rPr lang="en-GB" sz="1800" kern="100" dirty="0">
                <a:solidFill>
                  <a:srgbClr val="333333"/>
                </a:solidFill>
                <a:effectLst/>
                <a:latin typeface="Calibri" panose="020F0502020204030204" pitchFamily="34" charset="0"/>
                <a:ea typeface="Calibri" panose="020F0502020204030204" pitchFamily="34" charset="0"/>
                <a:cs typeface="Calibri" panose="020F0502020204030204" pitchFamily="34" charset="0"/>
              </a:rPr>
              <a:t> Updated legislation for PTSD sufferers acknowledges the evolving understanding of trauma and its effects on mental health. </a:t>
            </a:r>
            <a:r>
              <a:rPr lang="en-GB" sz="1800" kern="100" dirty="0">
                <a:effectLst/>
                <a:latin typeface="Calibri" panose="020F0502020204030204" pitchFamily="34" charset="0"/>
                <a:ea typeface="Calibri" panose="020F0502020204030204" pitchFamily="34" charset="0"/>
                <a:cs typeface="Calibri" panose="020F0502020204030204" pitchFamily="34" charset="0"/>
              </a:rPr>
              <a:t>PTSD is now widely recognized as a legitimate mental health condition, rather than a sign of weakness or moral failing.</a:t>
            </a:r>
            <a:r>
              <a:rPr lang="en-GB" sz="1800" kern="100" dirty="0">
                <a:solidFill>
                  <a:srgbClr val="333333"/>
                </a:solidFill>
                <a:effectLst/>
                <a:latin typeface="Calibri" panose="020F0502020204030204" pitchFamily="34" charset="0"/>
                <a:ea typeface="Calibri" panose="020F0502020204030204" pitchFamily="34" charset="0"/>
                <a:cs typeface="Calibri" panose="020F0502020204030204" pitchFamily="34" charset="0"/>
              </a:rPr>
              <a:t> Modern diagnosis is a testament to humanity’s evolving understanding of the mind’s response to trauma. The 21</a:t>
            </a:r>
            <a:r>
              <a:rPr lang="en-GB" sz="1800" kern="100" baseline="30000" dirty="0">
                <a:solidFill>
                  <a:srgbClr val="333333"/>
                </a:solidFill>
                <a:effectLst/>
                <a:latin typeface="Calibri" panose="020F0502020204030204" pitchFamily="34" charset="0"/>
                <a:ea typeface="Calibri" panose="020F0502020204030204" pitchFamily="34" charset="0"/>
                <a:cs typeface="Calibri" panose="020F0502020204030204" pitchFamily="34" charset="0"/>
              </a:rPr>
              <a:t>st</a:t>
            </a:r>
            <a:r>
              <a:rPr lang="en-GB" sz="1800" kern="100" dirty="0">
                <a:solidFill>
                  <a:srgbClr val="333333"/>
                </a:solidFill>
                <a:effectLst/>
                <a:latin typeface="Calibri" panose="020F0502020204030204" pitchFamily="34" charset="0"/>
                <a:ea typeface="Calibri" panose="020F0502020204030204" pitchFamily="34" charset="0"/>
                <a:cs typeface="Calibri" panose="020F0502020204030204" pitchFamily="34" charset="0"/>
              </a:rPr>
              <a:t> century reflects advancements in medical and psychological knowledge and changes in societal attitudes. Post-Traumatic Stress Disorder (PTSD), as we know it today, is the culmination of centuries of observations, theories, and evolution. </a:t>
            </a:r>
            <a:r>
              <a:rPr lang="en-GB" sz="1800" kern="100" dirty="0">
                <a:solidFill>
                  <a:srgbClr val="242424"/>
                </a:solidFill>
                <a:effectLst/>
                <a:latin typeface="Calibri" panose="020F0502020204030204" pitchFamily="34" charset="0"/>
                <a:ea typeface="Calibri" panose="020F0502020204030204" pitchFamily="34" charset="0"/>
                <a:cs typeface="Calibri" panose="020F0502020204030204" pitchFamily="34" charset="0"/>
              </a:rPr>
              <a:t>(</a:t>
            </a:r>
            <a:r>
              <a:rPr lang="en-GB" sz="1800" kern="100" dirty="0" err="1">
                <a:solidFill>
                  <a:srgbClr val="242424"/>
                </a:solidFill>
                <a:effectLst/>
                <a:latin typeface="Calibri" panose="020F0502020204030204" pitchFamily="34" charset="0"/>
                <a:ea typeface="Calibri" panose="020F0502020204030204" pitchFamily="34" charset="0"/>
                <a:cs typeface="Calibri" panose="020F0502020204030204" pitchFamily="34" charset="0"/>
              </a:rPr>
              <a:t>NeuroLaunch</a:t>
            </a:r>
            <a:r>
              <a:rPr lang="en-GB" sz="1800" kern="100" dirty="0">
                <a:solidFill>
                  <a:srgbClr val="242424"/>
                </a:solidFill>
                <a:effectLst/>
                <a:latin typeface="Calibri" panose="020F0502020204030204" pitchFamily="34" charset="0"/>
                <a:ea typeface="Calibri" panose="020F0502020204030204" pitchFamily="34" charset="0"/>
                <a:cs typeface="Calibri" panose="020F0502020204030204" pitchFamily="34" charset="0"/>
              </a:rPr>
              <a:t> editorial team, 2024)</a:t>
            </a:r>
            <a:r>
              <a:rPr lang="en-GB" sz="1800" kern="100" dirty="0">
                <a:solidFill>
                  <a:srgbClr val="333333"/>
                </a:solidFill>
                <a:effectLst/>
                <a:latin typeface="Calibri" panose="020F0502020204030204" pitchFamily="34" charset="0"/>
                <a:ea typeface="Calibri" panose="020F0502020204030204" pitchFamily="34" charset="0"/>
                <a:cs typeface="Calibri" panose="020F0502020204030204" pitchFamily="34" charset="0"/>
              </a:rPr>
              <a:t> Modern diagnosis is a testament to humanity’s evolving understanding of the mind’s response to trauma.</a:t>
            </a:r>
            <a:r>
              <a:rPr lang="en-GB" sz="1800" kern="0" dirty="0">
                <a:effectLst/>
                <a:latin typeface="Calibri" panose="020F0502020204030204" pitchFamily="34" charset="0"/>
                <a:ea typeface="Times New Roman" panose="02020603050405020304" pitchFamily="18" charset="0"/>
                <a:cs typeface="Calibri" panose="020F0502020204030204" pitchFamily="34" charset="0"/>
              </a:rPr>
              <a:t> PTSD was officially recognized as a mental health condition in 1980 by the American Psychiatric Association in the DSM-III. This recognition spurred extensive research and the development of more effective treatments. </a:t>
            </a:r>
            <a:r>
              <a:rPr lang="en-GB" sz="1800" kern="100" dirty="0">
                <a:solidFill>
                  <a:srgbClr val="333333"/>
                </a:solidFill>
                <a:effectLst/>
                <a:latin typeface="Calibri" panose="020F0502020204030204" pitchFamily="34" charset="0"/>
                <a:ea typeface="Calibri" panose="020F0502020204030204" pitchFamily="34" charset="0"/>
                <a:cs typeface="Calibri" panose="020F0502020204030204" pitchFamily="34" charset="0"/>
              </a:rPr>
              <a:t> The 21</a:t>
            </a:r>
            <a:r>
              <a:rPr lang="en-GB" sz="1800" kern="100" baseline="30000" dirty="0">
                <a:solidFill>
                  <a:srgbClr val="333333"/>
                </a:solidFill>
                <a:effectLst/>
                <a:latin typeface="Calibri" panose="020F0502020204030204" pitchFamily="34" charset="0"/>
                <a:ea typeface="Calibri" panose="020F0502020204030204" pitchFamily="34" charset="0"/>
                <a:cs typeface="Calibri" panose="020F0502020204030204" pitchFamily="34" charset="0"/>
              </a:rPr>
              <a:t>st</a:t>
            </a:r>
            <a:r>
              <a:rPr lang="en-GB" sz="1800" kern="100" dirty="0">
                <a:solidFill>
                  <a:srgbClr val="333333"/>
                </a:solidFill>
                <a:effectLst/>
                <a:latin typeface="Calibri" panose="020F0502020204030204" pitchFamily="34" charset="0"/>
                <a:ea typeface="Calibri" panose="020F0502020204030204" pitchFamily="34" charset="0"/>
                <a:cs typeface="Calibri" panose="020F0502020204030204" pitchFamily="34" charset="0"/>
              </a:rPr>
              <a:t> century reflects advancements in medical and psychological knowledge and changes in societal attitudes. Post-Traumatic Stress Disorder (PTSD), as we know it today, is the culmination of centuries of observations, theories, and evolution. The official diagnosis of PTSD is relatively recent, the condition itself is as old as human conflict and disaster. Understanding of the human psyche. </a:t>
            </a:r>
            <a:r>
              <a:rPr lang="en-GB" sz="1800" kern="100" dirty="0">
                <a:solidFill>
                  <a:srgbClr val="242424"/>
                </a:solidFill>
                <a:effectLst/>
                <a:latin typeface="Calibri" panose="020F0502020204030204" pitchFamily="34" charset="0"/>
                <a:ea typeface="Calibri" panose="020F0502020204030204" pitchFamily="34" charset="0"/>
                <a:cs typeface="Calibri" panose="020F0502020204030204" pitchFamily="34" charset="0"/>
              </a:rPr>
              <a:t>(</a:t>
            </a:r>
            <a:r>
              <a:rPr lang="en-GB" sz="1800" kern="100" dirty="0" err="1">
                <a:solidFill>
                  <a:srgbClr val="242424"/>
                </a:solidFill>
                <a:effectLst/>
                <a:latin typeface="Calibri" panose="020F0502020204030204" pitchFamily="34" charset="0"/>
                <a:ea typeface="Calibri" panose="020F0502020204030204" pitchFamily="34" charset="0"/>
                <a:cs typeface="Calibri" panose="020F0502020204030204" pitchFamily="34" charset="0"/>
              </a:rPr>
              <a:t>NeuroLaunch</a:t>
            </a:r>
            <a:r>
              <a:rPr lang="en-GB" sz="1800" kern="100" dirty="0">
                <a:solidFill>
                  <a:srgbClr val="242424"/>
                </a:solidFill>
                <a:effectLst/>
                <a:latin typeface="Calibri" panose="020F0502020204030204" pitchFamily="34" charset="0"/>
                <a:ea typeface="Calibri" panose="020F0502020204030204" pitchFamily="34" charset="0"/>
                <a:cs typeface="Calibri" panose="020F0502020204030204" pitchFamily="34" charset="0"/>
              </a:rPr>
              <a:t> editorial team, 2024a)</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16915208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C8F3EE3-3F01-2BEA-2975-174FF552402A}"/>
              </a:ext>
            </a:extLst>
          </p:cNvPr>
          <p:cNvSpPr txBox="1"/>
          <p:nvPr/>
        </p:nvSpPr>
        <p:spPr>
          <a:xfrm>
            <a:off x="334108" y="1018499"/>
            <a:ext cx="11605845" cy="4222053"/>
          </a:xfrm>
          <a:prstGeom prst="rect">
            <a:avLst/>
          </a:prstGeom>
          <a:noFill/>
        </p:spPr>
        <p:txBody>
          <a:bodyPr wrap="square">
            <a:spAutoFit/>
          </a:bodyPr>
          <a:lstStyle/>
          <a:p>
            <a:r>
              <a:rPr lang="en-GB" sz="1800" kern="100" dirty="0">
                <a:solidFill>
                  <a:srgbClr val="222222"/>
                </a:solidFill>
                <a:effectLst/>
                <a:latin typeface="Calibri" panose="020F0502020204030204" pitchFamily="34" charset="0"/>
                <a:ea typeface="Calibri" panose="020F0502020204030204" pitchFamily="34" charset="0"/>
                <a:cs typeface="Calibri" panose="020F0502020204030204" pitchFamily="34" charset="0"/>
              </a:rPr>
              <a:t>There are nineteen conventional and seven non-conventional treatments currently recognised and available to treat PTSD. Thirty-four Empirically supported studies found the following most beneficial to treat trauma patients: Conventional therapies include; cognitive behavioural therapy (CBT), sleep-specific CBT, trauma-focused CBT, internet CBT, virtual reality exposure therapy, prolonged exposure, narrative exposure therapy, cognitive processing therapy, eye movement desensitisation and reprocessing (EMDR), hypnotherapy, emotion-focused therapy, skills training in effect and interpersonal regulations (STAIR), interpersonal psychotherapy (IPT), dialectical behavioural therapy (DBT), accelerated resolution therapy (ART), metacognitive therapy, and imaginary rehearsal therapy. Non-conventional approaches included yoga, physical activities, emotion freedom techniques, acupuncture, mind-body therapy, and music therapy. </a:t>
            </a:r>
            <a:r>
              <a:rPr lang="en-GB" sz="1800" kern="1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(Lee et al., 2022)</a:t>
            </a:r>
            <a:r>
              <a:rPr lang="en-GB" sz="1800" kern="100" dirty="0">
                <a:solidFill>
                  <a:srgbClr val="222222"/>
                </a:solidFill>
                <a:effectLst/>
                <a:latin typeface="Calibri" panose="020F0502020204030204" pitchFamily="34" charset="0"/>
                <a:ea typeface="Calibri" panose="020F0502020204030204" pitchFamily="34" charset="0"/>
                <a:cs typeface="Calibri" panose="020F0502020204030204" pitchFamily="34" charset="0"/>
              </a:rPr>
              <a:t> </a:t>
            </a:r>
            <a:r>
              <a:rPr lang="en-GB" sz="1800" kern="100" dirty="0">
                <a:effectLst/>
                <a:latin typeface="Calibri" panose="020F0502020204030204" pitchFamily="34" charset="0"/>
                <a:ea typeface="Calibri" panose="020F0502020204030204" pitchFamily="34" charset="0"/>
                <a:cs typeface="Calibri" panose="020F0502020204030204" pitchFamily="34" charset="0"/>
              </a:rPr>
              <a:t>According to the </a:t>
            </a:r>
            <a:r>
              <a:rPr lang="en-GB" sz="1800" kern="100" dirty="0" err="1">
                <a:effectLst/>
                <a:latin typeface="Calibri" panose="020F0502020204030204" pitchFamily="34" charset="0"/>
                <a:ea typeface="Calibri" panose="020F0502020204030204" pitchFamily="34" charset="0"/>
                <a:cs typeface="Calibri" panose="020F0502020204030204" pitchFamily="34" charset="0"/>
              </a:rPr>
              <a:t>Neurolaunch</a:t>
            </a:r>
            <a:r>
              <a:rPr lang="en-GB" sz="1800" kern="100" dirty="0">
                <a:effectLst/>
                <a:latin typeface="Calibri" panose="020F0502020204030204" pitchFamily="34" charset="0"/>
                <a:ea typeface="Calibri" panose="020F0502020204030204" pitchFamily="34" charset="0"/>
                <a:cs typeface="Calibri" panose="020F0502020204030204" pitchFamily="34" charset="0"/>
              </a:rPr>
              <a:t> editorial team (2024</a:t>
            </a:r>
            <a:r>
              <a:rPr lang="en-GB" sz="1800" dirty="0">
                <a:solidFill>
                  <a:srgbClr val="333333"/>
                </a:solidFill>
                <a:effectLst/>
                <a:latin typeface="Calibri" panose="020F0502020204030204" pitchFamily="34" charset="0"/>
                <a:ea typeface="Times New Roman" panose="02020603050405020304" pitchFamily="18" charset="0"/>
              </a:rPr>
              <a:t>Psychopharmacology: Current drug therapies recommended by the NHS to treat the symptoms of PTSD are Paroxetine and Sertraline. They are types of antidepressants known as selective serotonin reuptake inhibitors (SSRIs).They work by increasing the levels of a mood-enhancing chemical called serotonin in the brain. (NHS, 2022)</a:t>
            </a:r>
            <a:endParaRPr lang="en-GB" sz="1800" dirty="0">
              <a:effectLst/>
              <a:latin typeface="Times New Roman" panose="02020603050405020304" pitchFamily="18" charset="0"/>
              <a:ea typeface="Times New Roman" panose="02020603050405020304" pitchFamily="18" charset="0"/>
            </a:endParaRPr>
          </a:p>
          <a:p>
            <a:r>
              <a:rPr lang="en-GB" sz="1800" dirty="0">
                <a:solidFill>
                  <a:srgbClr val="333333"/>
                </a:solidFill>
                <a:effectLst/>
                <a:latin typeface="Calibri" panose="020F0502020204030204" pitchFamily="34" charset="0"/>
                <a:ea typeface="Times New Roman" panose="02020603050405020304" pitchFamily="18" charset="0"/>
              </a:rPr>
              <a:t> Since the introduction of SSRIs in the 1980s and antipsychotics in the 1990s mental health conditions have greatly improved (Encyclopaedia Britannia, </a:t>
            </a:r>
            <a:r>
              <a:rPr lang="en-GB" sz="1800" dirty="0" err="1">
                <a:solidFill>
                  <a:srgbClr val="333333"/>
                </a:solidFill>
                <a:effectLst/>
                <a:latin typeface="Calibri" panose="020F0502020204030204" pitchFamily="34" charset="0"/>
                <a:ea typeface="Times New Roman" panose="02020603050405020304" pitchFamily="18" charset="0"/>
              </a:rPr>
              <a:t>n.d</a:t>
            </a:r>
            <a:r>
              <a:rPr lang="en-GB" sz="1800" dirty="0">
                <a:solidFill>
                  <a:srgbClr val="333333"/>
                </a:solidFill>
                <a:effectLst/>
                <a:latin typeface="Calibri" panose="020F0502020204030204" pitchFamily="34" charset="0"/>
                <a:ea typeface="Times New Roman" panose="02020603050405020304" pitchFamily="18" charset="0"/>
              </a:rPr>
              <a:t>)</a:t>
            </a:r>
            <a:endParaRPr lang="en-GB" sz="1800" dirty="0">
              <a:effectLst/>
              <a:latin typeface="Times New Roman" panose="02020603050405020304" pitchFamily="18" charset="0"/>
              <a:ea typeface="Times New Roman" panose="02020603050405020304" pitchFamily="18" charset="0"/>
            </a:endParaRPr>
          </a:p>
          <a:p>
            <a:pPr>
              <a:lnSpc>
                <a:spcPct val="107000"/>
              </a:lnSpc>
              <a:spcAft>
                <a:spcPts val="800"/>
              </a:spcAft>
            </a:pP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90369682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37BBDCB-5CF1-63C0-6E39-238F557EF01B}"/>
              </a:ext>
            </a:extLst>
          </p:cNvPr>
          <p:cNvSpPr txBox="1"/>
          <p:nvPr/>
        </p:nvSpPr>
        <p:spPr>
          <a:xfrm>
            <a:off x="140678" y="580292"/>
            <a:ext cx="11394830" cy="3029227"/>
          </a:xfrm>
          <a:prstGeom prst="rect">
            <a:avLst/>
          </a:prstGeom>
          <a:noFill/>
        </p:spPr>
        <p:txBody>
          <a:bodyPr wrap="square">
            <a:spAutoFit/>
          </a:bodyPr>
          <a:lstStyle/>
          <a:p>
            <a:r>
              <a:rPr lang="en-GB" sz="1800" dirty="0">
                <a:solidFill>
                  <a:srgbClr val="333333"/>
                </a:solidFill>
                <a:effectLst/>
                <a:latin typeface="Calibri" panose="020F0502020204030204" pitchFamily="34" charset="0"/>
                <a:ea typeface="Times New Roman" panose="02020603050405020304" pitchFamily="18" charset="0"/>
              </a:rPr>
              <a:t> Serotonin-norepinephrine reuptake Inhibitors (SNRIs) Venlafaxine and duloxetine work similarly to SSRIs but also affect norephedrine levels, helping to alleviate depressive and anxiety symptoms. Prazosin is an alpha-blocker prescribed to treat nightmares associated with PTSD by blocking receptors in the brain that contribute to sleep disturbances. Benzodiazepines such as Diazepam may also be prescribed to treat severe anxiety. Medications are recommended to manage chemical imbalances and symptoms alongside psychotherapy to teach coping strategies. A combined approach is important. (Well Wisp, 2024) </a:t>
            </a:r>
            <a:endParaRPr lang="en-GB" sz="1800" dirty="0">
              <a:effectLst/>
              <a:latin typeface="Times New Roman" panose="02020603050405020304" pitchFamily="18" charset="0"/>
              <a:ea typeface="Times New Roman" panose="02020603050405020304" pitchFamily="18" charset="0"/>
            </a:endParaRPr>
          </a:p>
          <a:p>
            <a:pPr>
              <a:lnSpc>
                <a:spcPct val="107000"/>
              </a:lnSpc>
              <a:spcAft>
                <a:spcPts val="800"/>
              </a:spcAft>
            </a:pPr>
            <a:r>
              <a:rPr lang="en-GB" sz="1800" kern="100" dirty="0">
                <a:effectLst/>
                <a:latin typeface="Calibri" panose="020F0502020204030204" pitchFamily="34" charset="0"/>
                <a:ea typeface="Calibri" panose="020F0502020204030204" pitchFamily="34" charset="0"/>
                <a:cs typeface="Calibri" panose="020F0502020204030204" pitchFamily="34" charset="0"/>
              </a:rPr>
              <a:t>Society used to view individuals with mental health conditions as morally inferior and something to be feared and excluded from society. Today society is educated to recognise, help and integrate these individuals into society. Laws such as The Equality Act 2010 protect individuals from discrimination. (NHS, 2024)</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u="none" strike="noStrike" kern="0" dirty="0">
                <a:effectLst/>
                <a:latin typeface="Calibri" panose="020F0502020204030204" pitchFamily="34" charset="0"/>
                <a:ea typeface="Times New Roman" panose="02020603050405020304" pitchFamily="18" charset="0"/>
                <a:cs typeface="Calibri" panose="020F0502020204030204" pitchFamily="34" charset="0"/>
              </a:rPr>
              <a:t> </a:t>
            </a:r>
            <a:endParaRPr lang="en-GB"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987719591"/>
      </p:ext>
    </p:extLst>
  </p:cSld>
  <p:clrMapOvr>
    <a:masterClrMapping/>
  </p:clrMapOvr>
</p:sld>
</file>

<file path=ppt/theme/theme1.xml><?xml version="1.0" encoding="utf-8"?>
<a:theme xmlns:a="http://schemas.openxmlformats.org/drawingml/2006/main" name="Office 2013 - 2022 Theme">
  <a:themeElements>
    <a:clrScheme name="Office 2013 - 2022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2013 - 2022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2013 - 2022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2013 - 2022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2013 - 2022 Theme</Template>
  <TotalTime>0</TotalTime>
  <Words>2799</Words>
  <Application>Microsoft Office PowerPoint</Application>
  <PresentationFormat>Widescreen</PresentationFormat>
  <Paragraphs>163</Paragraphs>
  <Slides>20</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20</vt:i4>
      </vt:variant>
    </vt:vector>
  </HeadingPairs>
  <TitlesOfParts>
    <vt:vector size="27" baseType="lpstr">
      <vt:lpstr>Aptos</vt:lpstr>
      <vt:lpstr>Arial</vt:lpstr>
      <vt:lpstr>Calibri</vt:lpstr>
      <vt:lpstr>Calibri Light</vt:lpstr>
      <vt:lpstr>Segoe UI</vt:lpstr>
      <vt:lpstr>Times New Roman</vt:lpstr>
      <vt:lpstr>Office 2013 - 2022 Theme</vt:lpstr>
      <vt:lpstr>Counselling PTSD Presentation Discuss how the treatment and care of patients/clients has developed throughout the centuries. Consider changes in societal attitudes and our understanding of interdisciplinary practice. </vt:lpstr>
      <vt:lpstr>PowerPoint Presentation</vt:lpstr>
      <vt:lpstr>PowerPoint Presentation</vt:lpstr>
      <vt:lpstr>PowerPoint Presentation</vt:lpstr>
      <vt:lpstr>Societal Attitudes  Society used to view individuals with mental health conditions as morally inferior and something to be feared and excluded from society. Today society is educated to recognise, help and integrate these individuals into society.   (NHS, 2024)  In previous centuries, people suffering from PTSD  were often considered casualties of war. Understanding of the condition and treatment was very limited.   ( Simalchik, J. 2021).  Advocacy groups are working to address remaining gaps in care and support, with a focus on further reducing stigma and improving public awareness of PTSD.   Specialised programs and resources have been developed to support veterans and first responders, who are often at higher risk of developing PTSD.   (Neuro Rehab VR, 2024).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rebecca rebecca</dc:creator>
  <cp:lastModifiedBy>rebecca rebecca</cp:lastModifiedBy>
  <cp:revision>8</cp:revision>
  <dcterms:created xsi:type="dcterms:W3CDTF">2024-12-29T19:14:34Z</dcterms:created>
  <dcterms:modified xsi:type="dcterms:W3CDTF">2025-01-12T16:10:32Z</dcterms:modified>
</cp:coreProperties>
</file>