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1" r:id="rId5"/>
    <p:sldId id="260" r:id="rId6"/>
    <p:sldId id="262" r:id="rId7"/>
    <p:sldId id="266" r:id="rId8"/>
    <p:sldId id="264" r:id="rId9"/>
    <p:sldId id="265" r:id="rId10"/>
    <p:sldId id="269" r:id="rId11"/>
    <p:sldId id="270" r:id="rId12"/>
    <p:sldId id="268" r:id="rId13"/>
    <p:sldId id="271" r:id="rId14"/>
    <p:sldId id="274" r:id="rId15"/>
    <p:sldId id="272"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0" autoAdjust="0"/>
    <p:restoredTop sz="94660"/>
  </p:normalViewPr>
  <p:slideViewPr>
    <p:cSldViewPr snapToGrid="0">
      <p:cViewPr varScale="1">
        <p:scale>
          <a:sx n="100" d="100"/>
          <a:sy n="100" d="100"/>
        </p:scale>
        <p:origin x="108"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24.svg"/><Relationship Id="rId1" Type="http://schemas.openxmlformats.org/officeDocument/2006/relationships/image" Target="../media/image14.png"/><Relationship Id="rId6" Type="http://schemas.openxmlformats.org/officeDocument/2006/relationships/image" Target="../media/image26.svg"/><Relationship Id="rId5" Type="http://schemas.openxmlformats.org/officeDocument/2006/relationships/image" Target="../media/image18.png"/><Relationship Id="rId10" Type="http://schemas.openxmlformats.org/officeDocument/2006/relationships/image" Target="../media/image28.svg"/><Relationship Id="rId4" Type="http://schemas.openxmlformats.org/officeDocument/2006/relationships/image" Target="../media/image25.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693DF6-3839-4108-B6D0-471A9F2C9CE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5C53FF8-E104-481B-B20F-932DC8104D0C}">
      <dgm:prSet/>
      <dgm:spPr>
        <a:xfrm>
          <a:off x="839" y="2180260"/>
          <a:ext cx="1777148" cy="710859"/>
        </a:xfrm>
        <a:prstGeom prst="rect">
          <a:avLst/>
        </a:prstGeom>
        <a:noFill/>
        <a:ln>
          <a:noFill/>
        </a:ln>
        <a:effectLst/>
      </dgm:spPr>
      <dgm:t>
        <a:bodyPr/>
        <a:lstStyle/>
        <a:p>
          <a:pPr>
            <a:buNone/>
            <a:defRPr cap="all"/>
          </a:pPr>
          <a:r>
            <a:rPr lang="en-US" cap="all" dirty="0">
              <a:solidFill>
                <a:schemeClr val="tx1"/>
              </a:solidFill>
              <a:latin typeface="Calibri" panose="020F0502020204030204"/>
              <a:ea typeface="+mn-ea"/>
              <a:cs typeface="+mn-cs"/>
            </a:rPr>
            <a:t>Competing</a:t>
          </a:r>
          <a:r>
            <a:rPr lang="en-US" cap="all" dirty="0">
              <a:solidFill>
                <a:sysClr val="windowText" lastClr="000000">
                  <a:hueOff val="0"/>
                  <a:satOff val="0"/>
                  <a:lumOff val="0"/>
                  <a:alphaOff val="0"/>
                </a:sysClr>
              </a:solidFill>
              <a:latin typeface="Calibri" panose="020F0502020204030204"/>
              <a:ea typeface="+mn-ea"/>
              <a:cs typeface="+mn-cs"/>
            </a:rPr>
            <a:t> </a:t>
          </a:r>
        </a:p>
      </dgm:t>
    </dgm:pt>
    <dgm:pt modelId="{0FF043B5-A217-4A0F-AA41-B667BF603382}" type="parTrans" cxnId="{7DB57194-422F-4D19-A569-FA291FA6C659}">
      <dgm:prSet/>
      <dgm:spPr/>
      <dgm:t>
        <a:bodyPr/>
        <a:lstStyle/>
        <a:p>
          <a:endParaRPr lang="en-US"/>
        </a:p>
      </dgm:t>
    </dgm:pt>
    <dgm:pt modelId="{A61A4307-DAC3-493C-8112-36D820A19674}" type="sibTrans" cxnId="{7DB57194-422F-4D19-A569-FA291FA6C659}">
      <dgm:prSet/>
      <dgm:spPr/>
      <dgm:t>
        <a:bodyPr/>
        <a:lstStyle/>
        <a:p>
          <a:endParaRPr lang="en-US"/>
        </a:p>
      </dgm:t>
    </dgm:pt>
    <dgm:pt modelId="{B503F4C0-BA5D-4E93-941A-6443CBFAC967}">
      <dgm:prSet/>
      <dgm:spPr>
        <a:xfrm>
          <a:off x="2088988" y="2180260"/>
          <a:ext cx="1777148" cy="710859"/>
        </a:xfrm>
        <a:prstGeom prst="rect">
          <a:avLst/>
        </a:prstGeom>
        <a:noFill/>
        <a:ln>
          <a:noFill/>
        </a:ln>
        <a:effectLst/>
      </dgm:spPr>
      <dgm:t>
        <a:bodyPr/>
        <a:lstStyle/>
        <a:p>
          <a:pPr>
            <a:buNone/>
            <a:defRPr cap="all"/>
          </a:pPr>
          <a:r>
            <a:rPr lang="en-US" cap="all" dirty="0">
              <a:solidFill>
                <a:schemeClr val="tx1"/>
              </a:solidFill>
              <a:latin typeface="Calibri" panose="020F0502020204030204"/>
              <a:ea typeface="+mn-ea"/>
              <a:cs typeface="+mn-cs"/>
            </a:rPr>
            <a:t>Accommodating</a:t>
          </a:r>
          <a:r>
            <a:rPr lang="en-US" cap="all" dirty="0">
              <a:solidFill>
                <a:sysClr val="windowText" lastClr="000000">
                  <a:hueOff val="0"/>
                  <a:satOff val="0"/>
                  <a:lumOff val="0"/>
                  <a:alphaOff val="0"/>
                </a:sysClr>
              </a:solidFill>
              <a:latin typeface="Calibri" panose="020F0502020204030204"/>
              <a:ea typeface="+mn-ea"/>
              <a:cs typeface="+mn-cs"/>
            </a:rPr>
            <a:t> </a:t>
          </a:r>
        </a:p>
      </dgm:t>
    </dgm:pt>
    <dgm:pt modelId="{CBEBBE70-1DAD-4ED0-9059-404F71A80F84}" type="parTrans" cxnId="{6BE1CF46-F6D0-4FFA-AA00-922C60023063}">
      <dgm:prSet/>
      <dgm:spPr/>
      <dgm:t>
        <a:bodyPr/>
        <a:lstStyle/>
        <a:p>
          <a:endParaRPr lang="en-US"/>
        </a:p>
      </dgm:t>
    </dgm:pt>
    <dgm:pt modelId="{F6AF6351-2603-4E82-BA08-BCE641BC7FD4}" type="sibTrans" cxnId="{6BE1CF46-F6D0-4FFA-AA00-922C60023063}">
      <dgm:prSet/>
      <dgm:spPr/>
      <dgm:t>
        <a:bodyPr/>
        <a:lstStyle/>
        <a:p>
          <a:endParaRPr lang="en-US"/>
        </a:p>
      </dgm:t>
    </dgm:pt>
    <dgm:pt modelId="{D117EFBA-DA65-467D-AA00-6529207B90AF}">
      <dgm:prSet/>
      <dgm:spPr>
        <a:xfrm>
          <a:off x="4177138" y="2180260"/>
          <a:ext cx="1777148" cy="710859"/>
        </a:xfrm>
        <a:prstGeom prst="rect">
          <a:avLst/>
        </a:prstGeom>
        <a:noFill/>
        <a:ln>
          <a:noFill/>
        </a:ln>
        <a:effectLst/>
      </dgm:spPr>
      <dgm:t>
        <a:bodyPr/>
        <a:lstStyle/>
        <a:p>
          <a:pPr>
            <a:buNone/>
            <a:defRPr cap="all"/>
          </a:pPr>
          <a:r>
            <a:rPr lang="en-US" cap="all" dirty="0">
              <a:solidFill>
                <a:schemeClr val="tx1"/>
              </a:solidFill>
              <a:latin typeface="Calibri" panose="020F0502020204030204"/>
              <a:ea typeface="+mn-ea"/>
              <a:cs typeface="+mn-cs"/>
            </a:rPr>
            <a:t>Avoiding</a:t>
          </a:r>
        </a:p>
      </dgm:t>
    </dgm:pt>
    <dgm:pt modelId="{DB7FA4DB-4A13-4BCF-A551-2464980745D3}" type="parTrans" cxnId="{94072BFA-EFCC-41BD-BBAB-3BA81988AC47}">
      <dgm:prSet/>
      <dgm:spPr/>
      <dgm:t>
        <a:bodyPr/>
        <a:lstStyle/>
        <a:p>
          <a:endParaRPr lang="en-US"/>
        </a:p>
      </dgm:t>
    </dgm:pt>
    <dgm:pt modelId="{3DFF82E6-5FFD-411C-B41A-E32E6C0E74D6}" type="sibTrans" cxnId="{94072BFA-EFCC-41BD-BBAB-3BA81988AC47}">
      <dgm:prSet/>
      <dgm:spPr/>
      <dgm:t>
        <a:bodyPr/>
        <a:lstStyle/>
        <a:p>
          <a:endParaRPr lang="en-US"/>
        </a:p>
      </dgm:t>
    </dgm:pt>
    <dgm:pt modelId="{A7474F41-2BCE-4A63-B455-4E0F2192A3FC}">
      <dgm:prSet/>
      <dgm:spPr>
        <a:xfrm>
          <a:off x="6265287" y="2180260"/>
          <a:ext cx="1777148" cy="710859"/>
        </a:xfrm>
        <a:prstGeom prst="rect">
          <a:avLst/>
        </a:prstGeom>
        <a:noFill/>
        <a:ln>
          <a:noFill/>
        </a:ln>
        <a:effectLst/>
      </dgm:spPr>
      <dgm:t>
        <a:bodyPr/>
        <a:lstStyle/>
        <a:p>
          <a:pPr>
            <a:buNone/>
            <a:defRPr cap="all"/>
          </a:pPr>
          <a:r>
            <a:rPr lang="en-US" cap="all" dirty="0">
              <a:solidFill>
                <a:schemeClr val="tx1"/>
              </a:solidFill>
              <a:latin typeface="Calibri" panose="020F0502020204030204"/>
              <a:ea typeface="+mn-ea"/>
              <a:cs typeface="+mn-cs"/>
            </a:rPr>
            <a:t>Collaborating</a:t>
          </a:r>
        </a:p>
      </dgm:t>
    </dgm:pt>
    <dgm:pt modelId="{A02A58AF-8801-4890-A067-14AD04027303}" type="parTrans" cxnId="{CBD58954-83B8-4189-8386-2806CEA3F14B}">
      <dgm:prSet/>
      <dgm:spPr/>
      <dgm:t>
        <a:bodyPr/>
        <a:lstStyle/>
        <a:p>
          <a:endParaRPr lang="en-US"/>
        </a:p>
      </dgm:t>
    </dgm:pt>
    <dgm:pt modelId="{9AFE6E24-E324-450F-AFB9-74D1118C95C3}" type="sibTrans" cxnId="{CBD58954-83B8-4189-8386-2806CEA3F14B}">
      <dgm:prSet/>
      <dgm:spPr/>
      <dgm:t>
        <a:bodyPr/>
        <a:lstStyle/>
        <a:p>
          <a:endParaRPr lang="en-US"/>
        </a:p>
      </dgm:t>
    </dgm:pt>
    <dgm:pt modelId="{8C88ACF3-557C-431D-9925-219898DD605E}">
      <dgm:prSet/>
      <dgm:spPr>
        <a:xfrm>
          <a:off x="8353437" y="2180260"/>
          <a:ext cx="1777148" cy="710859"/>
        </a:xfrm>
        <a:prstGeom prst="rect">
          <a:avLst/>
        </a:prstGeom>
        <a:noFill/>
        <a:ln>
          <a:noFill/>
        </a:ln>
        <a:effectLst/>
      </dgm:spPr>
      <dgm:t>
        <a:bodyPr/>
        <a:lstStyle/>
        <a:p>
          <a:pPr>
            <a:buNone/>
            <a:defRPr cap="all"/>
          </a:pPr>
          <a:r>
            <a:rPr lang="en-US" cap="all" dirty="0">
              <a:solidFill>
                <a:schemeClr val="tx1"/>
              </a:solidFill>
              <a:latin typeface="Calibri" panose="020F0502020204030204"/>
              <a:ea typeface="+mn-ea"/>
              <a:cs typeface="+mn-cs"/>
            </a:rPr>
            <a:t>Compromise</a:t>
          </a:r>
        </a:p>
      </dgm:t>
    </dgm:pt>
    <dgm:pt modelId="{2235F242-03FA-4284-B409-A21495BDA2E6}" type="parTrans" cxnId="{CB8C3290-F143-41E3-8864-B18A831DCAB3}">
      <dgm:prSet/>
      <dgm:spPr/>
      <dgm:t>
        <a:bodyPr/>
        <a:lstStyle/>
        <a:p>
          <a:endParaRPr lang="en-US"/>
        </a:p>
      </dgm:t>
    </dgm:pt>
    <dgm:pt modelId="{6C730CA3-7F6F-4E8F-B6ED-E25E36287EC6}" type="sibTrans" cxnId="{CB8C3290-F143-41E3-8864-B18A831DCAB3}">
      <dgm:prSet/>
      <dgm:spPr/>
      <dgm:t>
        <a:bodyPr/>
        <a:lstStyle/>
        <a:p>
          <a:endParaRPr lang="en-US"/>
        </a:p>
      </dgm:t>
    </dgm:pt>
    <dgm:pt modelId="{5122DE5B-54B7-48C6-AE96-B6CDD73067E2}" type="pres">
      <dgm:prSet presAssocID="{89693DF6-3839-4108-B6D0-471A9F2C9CED}" presName="root" presStyleCnt="0">
        <dgm:presLayoutVars>
          <dgm:dir/>
          <dgm:resizeHandles val="exact"/>
        </dgm:presLayoutVars>
      </dgm:prSet>
      <dgm:spPr/>
    </dgm:pt>
    <dgm:pt modelId="{9E77D07C-56CD-4608-BBAE-5A027D6DB50A}" type="pres">
      <dgm:prSet presAssocID="{55C53FF8-E104-481B-B20F-932DC8104D0C}" presName="compNode" presStyleCnt="0"/>
      <dgm:spPr/>
    </dgm:pt>
    <dgm:pt modelId="{02404FA4-24A3-4059-B719-4617B5E55EC8}" type="pres">
      <dgm:prSet presAssocID="{55C53FF8-E104-481B-B20F-932DC8104D0C}" presName="iconBgRect" presStyleLbl="bgShp" presStyleIdx="0" presStyleCnt="5"/>
      <dgm:spPr>
        <a:xfrm>
          <a:off x="347383" y="758541"/>
          <a:ext cx="1084060" cy="1084060"/>
        </a:xfrm>
        <a:prstGeom prst="ellipse">
          <a:avLst/>
        </a:prstGeom>
        <a:solidFill>
          <a:srgbClr val="ED7D31">
            <a:hueOff val="0"/>
            <a:satOff val="0"/>
            <a:lumOff val="0"/>
            <a:alphaOff val="0"/>
          </a:srgbClr>
        </a:solidFill>
        <a:ln>
          <a:noFill/>
        </a:ln>
        <a:effectLst/>
      </dgm:spPr>
    </dgm:pt>
    <dgm:pt modelId="{50C1776F-5B3E-455A-B5D3-21A6F1FABCF9}" type="pres">
      <dgm:prSet presAssocID="{55C53FF8-E104-481B-B20F-932DC8104D0C}" presName="iconRect" presStyleLbl="node1" presStyleIdx="0" presStyleCnt="5"/>
      <dgm:spPr>
        <a:xfrm>
          <a:off x="578412" y="989571"/>
          <a:ext cx="622001" cy="6220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gm:spPr>
      <dgm:extLst>
        <a:ext uri="{E40237B7-FDA0-4F09-8148-C483321AD2D9}">
          <dgm14:cNvPr xmlns:dgm14="http://schemas.microsoft.com/office/drawing/2010/diagram" id="0" name="" descr="Downward trend"/>
        </a:ext>
      </dgm:extLst>
    </dgm:pt>
    <dgm:pt modelId="{1555257D-701E-4023-80CD-1C5FED00C22D}" type="pres">
      <dgm:prSet presAssocID="{55C53FF8-E104-481B-B20F-932DC8104D0C}" presName="spaceRect" presStyleCnt="0"/>
      <dgm:spPr/>
    </dgm:pt>
    <dgm:pt modelId="{E1539CA3-85D5-4C44-B7F2-E5FD1A64741F}" type="pres">
      <dgm:prSet presAssocID="{55C53FF8-E104-481B-B20F-932DC8104D0C}" presName="textRect" presStyleLbl="revTx" presStyleIdx="0" presStyleCnt="5">
        <dgm:presLayoutVars>
          <dgm:chMax val="1"/>
          <dgm:chPref val="1"/>
        </dgm:presLayoutVars>
      </dgm:prSet>
      <dgm:spPr/>
    </dgm:pt>
    <dgm:pt modelId="{830E29E6-A3D1-435C-B8FF-3A708C987927}" type="pres">
      <dgm:prSet presAssocID="{A61A4307-DAC3-493C-8112-36D820A19674}" presName="sibTrans" presStyleCnt="0"/>
      <dgm:spPr/>
    </dgm:pt>
    <dgm:pt modelId="{370766A6-B909-4356-BF22-D45E03F97946}" type="pres">
      <dgm:prSet presAssocID="{B503F4C0-BA5D-4E93-941A-6443CBFAC967}" presName="compNode" presStyleCnt="0"/>
      <dgm:spPr/>
    </dgm:pt>
    <dgm:pt modelId="{1E842B3E-5FAD-473C-B770-D4380290AD6A}" type="pres">
      <dgm:prSet presAssocID="{B503F4C0-BA5D-4E93-941A-6443CBFAC967}" presName="iconBgRect" presStyleLbl="bgShp" presStyleIdx="1" presStyleCnt="5"/>
      <dgm:spPr>
        <a:xfrm>
          <a:off x="2435532" y="758541"/>
          <a:ext cx="1084060" cy="1084060"/>
        </a:xfrm>
        <a:prstGeom prst="ellipse">
          <a:avLst/>
        </a:prstGeom>
        <a:solidFill>
          <a:srgbClr val="A5A5A5">
            <a:hueOff val="0"/>
            <a:satOff val="0"/>
            <a:lumOff val="0"/>
            <a:alphaOff val="0"/>
          </a:srgbClr>
        </a:solidFill>
        <a:ln>
          <a:noFill/>
        </a:ln>
        <a:effectLst/>
      </dgm:spPr>
    </dgm:pt>
    <dgm:pt modelId="{705DC682-4C74-489A-A8FC-FE32B20E4130}" type="pres">
      <dgm:prSet presAssocID="{B503F4C0-BA5D-4E93-941A-6443CBFAC967}" presName="iconRect" presStyleLbl="node1" presStyleIdx="1" presStyleCnt="5"/>
      <dgm:spPr>
        <a:xfrm>
          <a:off x="2666562" y="989571"/>
          <a:ext cx="622001" cy="6220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gm:spPr>
      <dgm:extLst>
        <a:ext uri="{E40237B7-FDA0-4F09-8148-C483321AD2D9}">
          <dgm14:cNvPr xmlns:dgm14="http://schemas.microsoft.com/office/drawing/2010/diagram" id="0" name="" descr="Checkmark"/>
        </a:ext>
      </dgm:extLst>
    </dgm:pt>
    <dgm:pt modelId="{B500BF09-55DA-4ECD-888B-F6C4983821DB}" type="pres">
      <dgm:prSet presAssocID="{B503F4C0-BA5D-4E93-941A-6443CBFAC967}" presName="spaceRect" presStyleCnt="0"/>
      <dgm:spPr/>
    </dgm:pt>
    <dgm:pt modelId="{3A953CC9-E613-4C42-85A9-97EB3B390C64}" type="pres">
      <dgm:prSet presAssocID="{B503F4C0-BA5D-4E93-941A-6443CBFAC967}" presName="textRect" presStyleLbl="revTx" presStyleIdx="1" presStyleCnt="5">
        <dgm:presLayoutVars>
          <dgm:chMax val="1"/>
          <dgm:chPref val="1"/>
        </dgm:presLayoutVars>
      </dgm:prSet>
      <dgm:spPr/>
    </dgm:pt>
    <dgm:pt modelId="{F3A92ADA-42B5-4B24-85DC-C03BDAFF2586}" type="pres">
      <dgm:prSet presAssocID="{F6AF6351-2603-4E82-BA08-BCE641BC7FD4}" presName="sibTrans" presStyleCnt="0"/>
      <dgm:spPr/>
    </dgm:pt>
    <dgm:pt modelId="{97B27784-40E3-49DD-AB05-6CAD507DCE50}" type="pres">
      <dgm:prSet presAssocID="{D117EFBA-DA65-467D-AA00-6529207B90AF}" presName="compNode" presStyleCnt="0"/>
      <dgm:spPr/>
    </dgm:pt>
    <dgm:pt modelId="{3EF3882F-BE20-40EE-BAF3-C2785D38C6F0}" type="pres">
      <dgm:prSet presAssocID="{D117EFBA-DA65-467D-AA00-6529207B90AF}" presName="iconBgRect" presStyleLbl="bgShp" presStyleIdx="2" presStyleCnt="5"/>
      <dgm:spPr>
        <a:xfrm>
          <a:off x="4523682" y="758541"/>
          <a:ext cx="1084060" cy="1084060"/>
        </a:xfrm>
        <a:prstGeom prst="ellipse">
          <a:avLst/>
        </a:prstGeom>
        <a:solidFill>
          <a:srgbClr val="FFC000">
            <a:hueOff val="0"/>
            <a:satOff val="0"/>
            <a:lumOff val="0"/>
            <a:alphaOff val="0"/>
          </a:srgbClr>
        </a:solidFill>
        <a:ln>
          <a:noFill/>
        </a:ln>
        <a:effectLst/>
      </dgm:spPr>
    </dgm:pt>
    <dgm:pt modelId="{D35CFC4A-1FE2-4B95-A548-6346B1255511}" type="pres">
      <dgm:prSet presAssocID="{D117EFBA-DA65-467D-AA00-6529207B90AF}" presName="iconRect" presStyleLbl="node1" presStyleIdx="2" presStyleCnt="5"/>
      <dgm:spPr>
        <a:xfrm>
          <a:off x="4754711" y="989571"/>
          <a:ext cx="622001" cy="6220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gm:spPr>
      <dgm:extLst>
        <a:ext uri="{E40237B7-FDA0-4F09-8148-C483321AD2D9}">
          <dgm14:cNvPr xmlns:dgm14="http://schemas.microsoft.com/office/drawing/2010/diagram" id="0" name="" descr="No sign"/>
        </a:ext>
      </dgm:extLst>
    </dgm:pt>
    <dgm:pt modelId="{BD7914B6-4722-4654-8C9C-F2DFF8751CB4}" type="pres">
      <dgm:prSet presAssocID="{D117EFBA-DA65-467D-AA00-6529207B90AF}" presName="spaceRect" presStyleCnt="0"/>
      <dgm:spPr/>
    </dgm:pt>
    <dgm:pt modelId="{DE44062B-6ABA-4D1D-BA06-A5EE1ADF6E39}" type="pres">
      <dgm:prSet presAssocID="{D117EFBA-DA65-467D-AA00-6529207B90AF}" presName="textRect" presStyleLbl="revTx" presStyleIdx="2" presStyleCnt="5">
        <dgm:presLayoutVars>
          <dgm:chMax val="1"/>
          <dgm:chPref val="1"/>
        </dgm:presLayoutVars>
      </dgm:prSet>
      <dgm:spPr/>
    </dgm:pt>
    <dgm:pt modelId="{13A6C286-A592-4C21-BF98-7B87ADB29865}" type="pres">
      <dgm:prSet presAssocID="{3DFF82E6-5FFD-411C-B41A-E32E6C0E74D6}" presName="sibTrans" presStyleCnt="0"/>
      <dgm:spPr/>
    </dgm:pt>
    <dgm:pt modelId="{DF7A0FA6-798C-4FFE-8ECB-691DCD936784}" type="pres">
      <dgm:prSet presAssocID="{A7474F41-2BCE-4A63-B455-4E0F2192A3FC}" presName="compNode" presStyleCnt="0"/>
      <dgm:spPr/>
    </dgm:pt>
    <dgm:pt modelId="{7C196FE0-5FF8-4AE5-90C1-B04EFBF57F16}" type="pres">
      <dgm:prSet presAssocID="{A7474F41-2BCE-4A63-B455-4E0F2192A3FC}" presName="iconBgRect" presStyleLbl="bgShp" presStyleIdx="3" presStyleCnt="5"/>
      <dgm:spPr>
        <a:xfrm>
          <a:off x="6611831" y="758541"/>
          <a:ext cx="1084060" cy="1084060"/>
        </a:xfrm>
        <a:prstGeom prst="ellipse">
          <a:avLst/>
        </a:prstGeom>
        <a:solidFill>
          <a:srgbClr val="5B9BD5">
            <a:hueOff val="0"/>
            <a:satOff val="0"/>
            <a:lumOff val="0"/>
            <a:alphaOff val="0"/>
          </a:srgbClr>
        </a:solidFill>
        <a:ln>
          <a:noFill/>
        </a:ln>
        <a:effectLst/>
      </dgm:spPr>
    </dgm:pt>
    <dgm:pt modelId="{A747DFF4-1A8C-40F7-AE63-AFB82B78D29E}" type="pres">
      <dgm:prSet presAssocID="{A7474F41-2BCE-4A63-B455-4E0F2192A3FC}" presName="iconRect" presStyleLbl="node1" presStyleIdx="3" presStyleCnt="5"/>
      <dgm:spPr>
        <a:xfrm>
          <a:off x="6842860" y="989571"/>
          <a:ext cx="622001" cy="6220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gm:spPr>
      <dgm:extLst>
        <a:ext uri="{E40237B7-FDA0-4F09-8148-C483321AD2D9}">
          <dgm14:cNvPr xmlns:dgm14="http://schemas.microsoft.com/office/drawing/2010/diagram" id="0" name="" descr="Handshake"/>
        </a:ext>
      </dgm:extLst>
    </dgm:pt>
    <dgm:pt modelId="{D5FA7C27-D5CE-486E-9CB5-7CBDB0E5A417}" type="pres">
      <dgm:prSet presAssocID="{A7474F41-2BCE-4A63-B455-4E0F2192A3FC}" presName="spaceRect" presStyleCnt="0"/>
      <dgm:spPr/>
    </dgm:pt>
    <dgm:pt modelId="{71E4F2A3-73FE-43C1-8CF2-DCD125AECDBE}" type="pres">
      <dgm:prSet presAssocID="{A7474F41-2BCE-4A63-B455-4E0F2192A3FC}" presName="textRect" presStyleLbl="revTx" presStyleIdx="3" presStyleCnt="5">
        <dgm:presLayoutVars>
          <dgm:chMax val="1"/>
          <dgm:chPref val="1"/>
        </dgm:presLayoutVars>
      </dgm:prSet>
      <dgm:spPr/>
    </dgm:pt>
    <dgm:pt modelId="{9A5AA9C0-EAFF-44AB-A8DC-AF2B3DAA975E}" type="pres">
      <dgm:prSet presAssocID="{9AFE6E24-E324-450F-AFB9-74D1118C95C3}" presName="sibTrans" presStyleCnt="0"/>
      <dgm:spPr/>
    </dgm:pt>
    <dgm:pt modelId="{DD7BB915-229D-46AD-89A0-79EC577BCFDD}" type="pres">
      <dgm:prSet presAssocID="{8C88ACF3-557C-431D-9925-219898DD605E}" presName="compNode" presStyleCnt="0"/>
      <dgm:spPr/>
    </dgm:pt>
    <dgm:pt modelId="{CCD13C20-F2A8-4E48-83D7-1D6F528FC611}" type="pres">
      <dgm:prSet presAssocID="{8C88ACF3-557C-431D-9925-219898DD605E}" presName="iconBgRect" presStyleLbl="bgShp" presStyleIdx="4" presStyleCnt="5"/>
      <dgm:spPr>
        <a:xfrm>
          <a:off x="8699981" y="758541"/>
          <a:ext cx="1084060" cy="1084060"/>
        </a:xfrm>
        <a:prstGeom prst="ellipse">
          <a:avLst/>
        </a:prstGeom>
        <a:solidFill>
          <a:srgbClr val="70AD47">
            <a:hueOff val="0"/>
            <a:satOff val="0"/>
            <a:lumOff val="0"/>
            <a:alphaOff val="0"/>
          </a:srgbClr>
        </a:solidFill>
        <a:ln>
          <a:noFill/>
        </a:ln>
        <a:effectLst/>
      </dgm:spPr>
    </dgm:pt>
    <dgm:pt modelId="{5C91A1B6-3AFF-4DBA-B4B6-67C68F57D8CA}" type="pres">
      <dgm:prSet presAssocID="{8C88ACF3-557C-431D-9925-219898DD605E}" presName="iconRect" presStyleLbl="node1" presStyleIdx="4" presStyleCnt="5"/>
      <dgm:spPr>
        <a:xfrm>
          <a:off x="8931010" y="989571"/>
          <a:ext cx="622001" cy="62200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gm:spPr>
      <dgm:extLst>
        <a:ext uri="{E40237B7-FDA0-4F09-8148-C483321AD2D9}">
          <dgm14:cNvPr xmlns:dgm14="http://schemas.microsoft.com/office/drawing/2010/diagram" id="0" name="" descr="Scales of Justice"/>
        </a:ext>
      </dgm:extLst>
    </dgm:pt>
    <dgm:pt modelId="{66143E29-31E9-40F3-A065-5398F7355589}" type="pres">
      <dgm:prSet presAssocID="{8C88ACF3-557C-431D-9925-219898DD605E}" presName="spaceRect" presStyleCnt="0"/>
      <dgm:spPr/>
    </dgm:pt>
    <dgm:pt modelId="{9E34833D-693D-4B0D-96E1-986DC8C7F135}" type="pres">
      <dgm:prSet presAssocID="{8C88ACF3-557C-431D-9925-219898DD605E}" presName="textRect" presStyleLbl="revTx" presStyleIdx="4" presStyleCnt="5">
        <dgm:presLayoutVars>
          <dgm:chMax val="1"/>
          <dgm:chPref val="1"/>
        </dgm:presLayoutVars>
      </dgm:prSet>
      <dgm:spPr/>
    </dgm:pt>
  </dgm:ptLst>
  <dgm:cxnLst>
    <dgm:cxn modelId="{7844A72B-CD7A-41CF-9A86-722730E61A80}" type="presOf" srcId="{A7474F41-2BCE-4A63-B455-4E0F2192A3FC}" destId="{71E4F2A3-73FE-43C1-8CF2-DCD125AECDBE}" srcOrd="0" destOrd="0" presId="urn:microsoft.com/office/officeart/2018/5/layout/IconCircleLabelList"/>
    <dgm:cxn modelId="{6BE1CF46-F6D0-4FFA-AA00-922C60023063}" srcId="{89693DF6-3839-4108-B6D0-471A9F2C9CED}" destId="{B503F4C0-BA5D-4E93-941A-6443CBFAC967}" srcOrd="1" destOrd="0" parTransId="{CBEBBE70-1DAD-4ED0-9059-404F71A80F84}" sibTransId="{F6AF6351-2603-4E82-BA08-BCE641BC7FD4}"/>
    <dgm:cxn modelId="{FDD6124A-0592-4076-8723-41EB66A2A48F}" type="presOf" srcId="{89693DF6-3839-4108-B6D0-471A9F2C9CED}" destId="{5122DE5B-54B7-48C6-AE96-B6CDD73067E2}" srcOrd="0" destOrd="0" presId="urn:microsoft.com/office/officeart/2018/5/layout/IconCircleLabelList"/>
    <dgm:cxn modelId="{8BE18A50-E7AB-451C-8419-849D81461635}" type="presOf" srcId="{8C88ACF3-557C-431D-9925-219898DD605E}" destId="{9E34833D-693D-4B0D-96E1-986DC8C7F135}" srcOrd="0" destOrd="0" presId="urn:microsoft.com/office/officeart/2018/5/layout/IconCircleLabelList"/>
    <dgm:cxn modelId="{CBD58954-83B8-4189-8386-2806CEA3F14B}" srcId="{89693DF6-3839-4108-B6D0-471A9F2C9CED}" destId="{A7474F41-2BCE-4A63-B455-4E0F2192A3FC}" srcOrd="3" destOrd="0" parTransId="{A02A58AF-8801-4890-A067-14AD04027303}" sibTransId="{9AFE6E24-E324-450F-AFB9-74D1118C95C3}"/>
    <dgm:cxn modelId="{2375EA58-CA82-4F5C-ADBC-07344B68E94D}" type="presOf" srcId="{B503F4C0-BA5D-4E93-941A-6443CBFAC967}" destId="{3A953CC9-E613-4C42-85A9-97EB3B390C64}" srcOrd="0" destOrd="0" presId="urn:microsoft.com/office/officeart/2018/5/layout/IconCircleLabelList"/>
    <dgm:cxn modelId="{CB8C3290-F143-41E3-8864-B18A831DCAB3}" srcId="{89693DF6-3839-4108-B6D0-471A9F2C9CED}" destId="{8C88ACF3-557C-431D-9925-219898DD605E}" srcOrd="4" destOrd="0" parTransId="{2235F242-03FA-4284-B409-A21495BDA2E6}" sibTransId="{6C730CA3-7F6F-4E8F-B6ED-E25E36287EC6}"/>
    <dgm:cxn modelId="{7DB57194-422F-4D19-A569-FA291FA6C659}" srcId="{89693DF6-3839-4108-B6D0-471A9F2C9CED}" destId="{55C53FF8-E104-481B-B20F-932DC8104D0C}" srcOrd="0" destOrd="0" parTransId="{0FF043B5-A217-4A0F-AA41-B667BF603382}" sibTransId="{A61A4307-DAC3-493C-8112-36D820A19674}"/>
    <dgm:cxn modelId="{27BE54A0-EC78-4E4A-AEA0-DE26ABC73F16}" type="presOf" srcId="{D117EFBA-DA65-467D-AA00-6529207B90AF}" destId="{DE44062B-6ABA-4D1D-BA06-A5EE1ADF6E39}" srcOrd="0" destOrd="0" presId="urn:microsoft.com/office/officeart/2018/5/layout/IconCircleLabelList"/>
    <dgm:cxn modelId="{C529E2D4-15B0-4A91-B3D3-15909D87B628}" type="presOf" srcId="{55C53FF8-E104-481B-B20F-932DC8104D0C}" destId="{E1539CA3-85D5-4C44-B7F2-E5FD1A64741F}" srcOrd="0" destOrd="0" presId="urn:microsoft.com/office/officeart/2018/5/layout/IconCircleLabelList"/>
    <dgm:cxn modelId="{94072BFA-EFCC-41BD-BBAB-3BA81988AC47}" srcId="{89693DF6-3839-4108-B6D0-471A9F2C9CED}" destId="{D117EFBA-DA65-467D-AA00-6529207B90AF}" srcOrd="2" destOrd="0" parTransId="{DB7FA4DB-4A13-4BCF-A551-2464980745D3}" sibTransId="{3DFF82E6-5FFD-411C-B41A-E32E6C0E74D6}"/>
    <dgm:cxn modelId="{B836663B-75E6-4F25-9E39-9582E7746595}" type="presParOf" srcId="{5122DE5B-54B7-48C6-AE96-B6CDD73067E2}" destId="{9E77D07C-56CD-4608-BBAE-5A027D6DB50A}" srcOrd="0" destOrd="0" presId="urn:microsoft.com/office/officeart/2018/5/layout/IconCircleLabelList"/>
    <dgm:cxn modelId="{8E7CC3BC-4E03-4286-9DCF-A5AE2FA0219B}" type="presParOf" srcId="{9E77D07C-56CD-4608-BBAE-5A027D6DB50A}" destId="{02404FA4-24A3-4059-B719-4617B5E55EC8}" srcOrd="0" destOrd="0" presId="urn:microsoft.com/office/officeart/2018/5/layout/IconCircleLabelList"/>
    <dgm:cxn modelId="{40EA177A-449E-4694-8B3A-CABB1598C7DA}" type="presParOf" srcId="{9E77D07C-56CD-4608-BBAE-5A027D6DB50A}" destId="{50C1776F-5B3E-455A-B5D3-21A6F1FABCF9}" srcOrd="1" destOrd="0" presId="urn:microsoft.com/office/officeart/2018/5/layout/IconCircleLabelList"/>
    <dgm:cxn modelId="{7D7E62FF-5996-40AB-8F8B-EB0F0FFF7B70}" type="presParOf" srcId="{9E77D07C-56CD-4608-BBAE-5A027D6DB50A}" destId="{1555257D-701E-4023-80CD-1C5FED00C22D}" srcOrd="2" destOrd="0" presId="urn:microsoft.com/office/officeart/2018/5/layout/IconCircleLabelList"/>
    <dgm:cxn modelId="{DA14DF84-F118-4155-A818-6B4EF26FB0A6}" type="presParOf" srcId="{9E77D07C-56CD-4608-BBAE-5A027D6DB50A}" destId="{E1539CA3-85D5-4C44-B7F2-E5FD1A64741F}" srcOrd="3" destOrd="0" presId="urn:microsoft.com/office/officeart/2018/5/layout/IconCircleLabelList"/>
    <dgm:cxn modelId="{E98C3F8B-8428-490B-9F58-2331B8A72473}" type="presParOf" srcId="{5122DE5B-54B7-48C6-AE96-B6CDD73067E2}" destId="{830E29E6-A3D1-435C-B8FF-3A708C987927}" srcOrd="1" destOrd="0" presId="urn:microsoft.com/office/officeart/2018/5/layout/IconCircleLabelList"/>
    <dgm:cxn modelId="{661B63B3-302E-4675-A1B0-75F3767D3905}" type="presParOf" srcId="{5122DE5B-54B7-48C6-AE96-B6CDD73067E2}" destId="{370766A6-B909-4356-BF22-D45E03F97946}" srcOrd="2" destOrd="0" presId="urn:microsoft.com/office/officeart/2018/5/layout/IconCircleLabelList"/>
    <dgm:cxn modelId="{16D53C13-D1EE-4A11-8532-0F856FA33F0F}" type="presParOf" srcId="{370766A6-B909-4356-BF22-D45E03F97946}" destId="{1E842B3E-5FAD-473C-B770-D4380290AD6A}" srcOrd="0" destOrd="0" presId="urn:microsoft.com/office/officeart/2018/5/layout/IconCircleLabelList"/>
    <dgm:cxn modelId="{854D8B3C-2030-4CB7-98BA-74418D81106E}" type="presParOf" srcId="{370766A6-B909-4356-BF22-D45E03F97946}" destId="{705DC682-4C74-489A-A8FC-FE32B20E4130}" srcOrd="1" destOrd="0" presId="urn:microsoft.com/office/officeart/2018/5/layout/IconCircleLabelList"/>
    <dgm:cxn modelId="{E932B29B-C44B-4DA2-90B6-A9302BE30CDC}" type="presParOf" srcId="{370766A6-B909-4356-BF22-D45E03F97946}" destId="{B500BF09-55DA-4ECD-888B-F6C4983821DB}" srcOrd="2" destOrd="0" presId="urn:microsoft.com/office/officeart/2018/5/layout/IconCircleLabelList"/>
    <dgm:cxn modelId="{A404C491-8549-4E47-9175-45F753B6A4B6}" type="presParOf" srcId="{370766A6-B909-4356-BF22-D45E03F97946}" destId="{3A953CC9-E613-4C42-85A9-97EB3B390C64}" srcOrd="3" destOrd="0" presId="urn:microsoft.com/office/officeart/2018/5/layout/IconCircleLabelList"/>
    <dgm:cxn modelId="{34C1DCBC-7E3F-421B-B162-DBF18233D016}" type="presParOf" srcId="{5122DE5B-54B7-48C6-AE96-B6CDD73067E2}" destId="{F3A92ADA-42B5-4B24-85DC-C03BDAFF2586}" srcOrd="3" destOrd="0" presId="urn:microsoft.com/office/officeart/2018/5/layout/IconCircleLabelList"/>
    <dgm:cxn modelId="{2EA2F460-0E09-48D3-83FB-EBEDFE1A2432}" type="presParOf" srcId="{5122DE5B-54B7-48C6-AE96-B6CDD73067E2}" destId="{97B27784-40E3-49DD-AB05-6CAD507DCE50}" srcOrd="4" destOrd="0" presId="urn:microsoft.com/office/officeart/2018/5/layout/IconCircleLabelList"/>
    <dgm:cxn modelId="{166C5591-9933-47E8-A425-637FFE532FE6}" type="presParOf" srcId="{97B27784-40E3-49DD-AB05-6CAD507DCE50}" destId="{3EF3882F-BE20-40EE-BAF3-C2785D38C6F0}" srcOrd="0" destOrd="0" presId="urn:microsoft.com/office/officeart/2018/5/layout/IconCircleLabelList"/>
    <dgm:cxn modelId="{4E435824-C519-43E6-B46B-CE53CE549E06}" type="presParOf" srcId="{97B27784-40E3-49DD-AB05-6CAD507DCE50}" destId="{D35CFC4A-1FE2-4B95-A548-6346B1255511}" srcOrd="1" destOrd="0" presId="urn:microsoft.com/office/officeart/2018/5/layout/IconCircleLabelList"/>
    <dgm:cxn modelId="{FC385A39-2481-46FB-A2BE-94E188CE2190}" type="presParOf" srcId="{97B27784-40E3-49DD-AB05-6CAD507DCE50}" destId="{BD7914B6-4722-4654-8C9C-F2DFF8751CB4}" srcOrd="2" destOrd="0" presId="urn:microsoft.com/office/officeart/2018/5/layout/IconCircleLabelList"/>
    <dgm:cxn modelId="{B64F4695-2353-4B5E-BA8F-A55AB90A261A}" type="presParOf" srcId="{97B27784-40E3-49DD-AB05-6CAD507DCE50}" destId="{DE44062B-6ABA-4D1D-BA06-A5EE1ADF6E39}" srcOrd="3" destOrd="0" presId="urn:microsoft.com/office/officeart/2018/5/layout/IconCircleLabelList"/>
    <dgm:cxn modelId="{13C95BBE-EF4D-4DE6-806F-E3A379CBACD2}" type="presParOf" srcId="{5122DE5B-54B7-48C6-AE96-B6CDD73067E2}" destId="{13A6C286-A592-4C21-BF98-7B87ADB29865}" srcOrd="5" destOrd="0" presId="urn:microsoft.com/office/officeart/2018/5/layout/IconCircleLabelList"/>
    <dgm:cxn modelId="{EC6CE096-08BC-4EBA-AC04-04E0F716DD93}" type="presParOf" srcId="{5122DE5B-54B7-48C6-AE96-B6CDD73067E2}" destId="{DF7A0FA6-798C-4FFE-8ECB-691DCD936784}" srcOrd="6" destOrd="0" presId="urn:microsoft.com/office/officeart/2018/5/layout/IconCircleLabelList"/>
    <dgm:cxn modelId="{56CFA57A-A36C-4150-9112-3E9407EA818D}" type="presParOf" srcId="{DF7A0FA6-798C-4FFE-8ECB-691DCD936784}" destId="{7C196FE0-5FF8-4AE5-90C1-B04EFBF57F16}" srcOrd="0" destOrd="0" presId="urn:microsoft.com/office/officeart/2018/5/layout/IconCircleLabelList"/>
    <dgm:cxn modelId="{B1984CC6-AEBE-4823-A7F2-70D7EA465DE8}" type="presParOf" srcId="{DF7A0FA6-798C-4FFE-8ECB-691DCD936784}" destId="{A747DFF4-1A8C-40F7-AE63-AFB82B78D29E}" srcOrd="1" destOrd="0" presId="urn:microsoft.com/office/officeart/2018/5/layout/IconCircleLabelList"/>
    <dgm:cxn modelId="{54EC487C-9CDE-4A29-AA66-F0EBAD24A2D3}" type="presParOf" srcId="{DF7A0FA6-798C-4FFE-8ECB-691DCD936784}" destId="{D5FA7C27-D5CE-486E-9CB5-7CBDB0E5A417}" srcOrd="2" destOrd="0" presId="urn:microsoft.com/office/officeart/2018/5/layout/IconCircleLabelList"/>
    <dgm:cxn modelId="{6355F5F8-54AC-410C-87CC-06D5DBADFFEF}" type="presParOf" srcId="{DF7A0FA6-798C-4FFE-8ECB-691DCD936784}" destId="{71E4F2A3-73FE-43C1-8CF2-DCD125AECDBE}" srcOrd="3" destOrd="0" presId="urn:microsoft.com/office/officeart/2018/5/layout/IconCircleLabelList"/>
    <dgm:cxn modelId="{4624D0A6-67D1-4C11-8036-04E2F453A59A}" type="presParOf" srcId="{5122DE5B-54B7-48C6-AE96-B6CDD73067E2}" destId="{9A5AA9C0-EAFF-44AB-A8DC-AF2B3DAA975E}" srcOrd="7" destOrd="0" presId="urn:microsoft.com/office/officeart/2018/5/layout/IconCircleLabelList"/>
    <dgm:cxn modelId="{B6CE1EF2-B6A8-4C30-B450-DF0376486C5C}" type="presParOf" srcId="{5122DE5B-54B7-48C6-AE96-B6CDD73067E2}" destId="{DD7BB915-229D-46AD-89A0-79EC577BCFDD}" srcOrd="8" destOrd="0" presId="urn:microsoft.com/office/officeart/2018/5/layout/IconCircleLabelList"/>
    <dgm:cxn modelId="{517101CB-6A26-4667-AF89-D83CAB7D03F1}" type="presParOf" srcId="{DD7BB915-229D-46AD-89A0-79EC577BCFDD}" destId="{CCD13C20-F2A8-4E48-83D7-1D6F528FC611}" srcOrd="0" destOrd="0" presId="urn:microsoft.com/office/officeart/2018/5/layout/IconCircleLabelList"/>
    <dgm:cxn modelId="{E1067204-D3F6-4107-A446-30DFA1D95693}" type="presParOf" srcId="{DD7BB915-229D-46AD-89A0-79EC577BCFDD}" destId="{5C91A1B6-3AFF-4DBA-B4B6-67C68F57D8CA}" srcOrd="1" destOrd="0" presId="urn:microsoft.com/office/officeart/2018/5/layout/IconCircleLabelList"/>
    <dgm:cxn modelId="{18F79244-E572-439C-BF41-AEF46DBE1FEE}" type="presParOf" srcId="{DD7BB915-229D-46AD-89A0-79EC577BCFDD}" destId="{66143E29-31E9-40F3-A065-5398F7355589}" srcOrd="2" destOrd="0" presId="urn:microsoft.com/office/officeart/2018/5/layout/IconCircleLabelList"/>
    <dgm:cxn modelId="{4DE72AFE-511F-4F1D-855F-A70185006D7F}" type="presParOf" srcId="{DD7BB915-229D-46AD-89A0-79EC577BCFDD}" destId="{9E34833D-693D-4B0D-96E1-986DC8C7F13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404FA4-24A3-4059-B719-4617B5E55EC8}">
      <dsp:nvSpPr>
        <dsp:cNvPr id="0" name=""/>
        <dsp:cNvSpPr/>
      </dsp:nvSpPr>
      <dsp:spPr>
        <a:xfrm>
          <a:off x="347383" y="758541"/>
          <a:ext cx="1084060" cy="1084060"/>
        </a:xfrm>
        <a:prstGeom prst="ellipse">
          <a:avLst/>
        </a:prstGeom>
        <a:solidFill>
          <a:srgbClr val="ED7D31">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50C1776F-5B3E-455A-B5D3-21A6F1FABCF9}">
      <dsp:nvSpPr>
        <dsp:cNvPr id="0" name=""/>
        <dsp:cNvSpPr/>
      </dsp:nvSpPr>
      <dsp:spPr>
        <a:xfrm>
          <a:off x="578412" y="989571"/>
          <a:ext cx="622001" cy="6220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539CA3-85D5-4C44-B7F2-E5FD1A64741F}">
      <dsp:nvSpPr>
        <dsp:cNvPr id="0" name=""/>
        <dsp:cNvSpPr/>
      </dsp:nvSpPr>
      <dsp:spPr>
        <a:xfrm>
          <a:off x="839" y="2180260"/>
          <a:ext cx="1777148" cy="710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cap="all" dirty="0">
              <a:solidFill>
                <a:schemeClr val="tx1"/>
              </a:solidFill>
              <a:latin typeface="Calibri" panose="020F0502020204030204"/>
              <a:ea typeface="+mn-ea"/>
              <a:cs typeface="+mn-cs"/>
            </a:rPr>
            <a:t>Competing</a:t>
          </a:r>
          <a:r>
            <a:rPr lang="en-US" sz="1700" kern="1200" cap="all" dirty="0">
              <a:solidFill>
                <a:sysClr val="windowText" lastClr="000000">
                  <a:hueOff val="0"/>
                  <a:satOff val="0"/>
                  <a:lumOff val="0"/>
                  <a:alphaOff val="0"/>
                </a:sysClr>
              </a:solidFill>
              <a:latin typeface="Calibri" panose="020F0502020204030204"/>
              <a:ea typeface="+mn-ea"/>
              <a:cs typeface="+mn-cs"/>
            </a:rPr>
            <a:t> </a:t>
          </a:r>
        </a:p>
      </dsp:txBody>
      <dsp:txXfrm>
        <a:off x="839" y="2180260"/>
        <a:ext cx="1777148" cy="710859"/>
      </dsp:txXfrm>
    </dsp:sp>
    <dsp:sp modelId="{1E842B3E-5FAD-473C-B770-D4380290AD6A}">
      <dsp:nvSpPr>
        <dsp:cNvPr id="0" name=""/>
        <dsp:cNvSpPr/>
      </dsp:nvSpPr>
      <dsp:spPr>
        <a:xfrm>
          <a:off x="2435532" y="758541"/>
          <a:ext cx="1084060" cy="1084060"/>
        </a:xfrm>
        <a:prstGeom prst="ellipse">
          <a:avLst/>
        </a:prstGeom>
        <a:solidFill>
          <a:srgbClr val="A5A5A5">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705DC682-4C74-489A-A8FC-FE32B20E4130}">
      <dsp:nvSpPr>
        <dsp:cNvPr id="0" name=""/>
        <dsp:cNvSpPr/>
      </dsp:nvSpPr>
      <dsp:spPr>
        <a:xfrm>
          <a:off x="2666562" y="989571"/>
          <a:ext cx="622001" cy="6220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953CC9-E613-4C42-85A9-97EB3B390C64}">
      <dsp:nvSpPr>
        <dsp:cNvPr id="0" name=""/>
        <dsp:cNvSpPr/>
      </dsp:nvSpPr>
      <dsp:spPr>
        <a:xfrm>
          <a:off x="2088988" y="2180260"/>
          <a:ext cx="1777148" cy="710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cap="all" dirty="0">
              <a:solidFill>
                <a:schemeClr val="tx1"/>
              </a:solidFill>
              <a:latin typeface="Calibri" panose="020F0502020204030204"/>
              <a:ea typeface="+mn-ea"/>
              <a:cs typeface="+mn-cs"/>
            </a:rPr>
            <a:t>Accommodating</a:t>
          </a:r>
          <a:r>
            <a:rPr lang="en-US" sz="1700" kern="1200" cap="all" dirty="0">
              <a:solidFill>
                <a:sysClr val="windowText" lastClr="000000">
                  <a:hueOff val="0"/>
                  <a:satOff val="0"/>
                  <a:lumOff val="0"/>
                  <a:alphaOff val="0"/>
                </a:sysClr>
              </a:solidFill>
              <a:latin typeface="Calibri" panose="020F0502020204030204"/>
              <a:ea typeface="+mn-ea"/>
              <a:cs typeface="+mn-cs"/>
            </a:rPr>
            <a:t> </a:t>
          </a:r>
        </a:p>
      </dsp:txBody>
      <dsp:txXfrm>
        <a:off x="2088988" y="2180260"/>
        <a:ext cx="1777148" cy="710859"/>
      </dsp:txXfrm>
    </dsp:sp>
    <dsp:sp modelId="{3EF3882F-BE20-40EE-BAF3-C2785D38C6F0}">
      <dsp:nvSpPr>
        <dsp:cNvPr id="0" name=""/>
        <dsp:cNvSpPr/>
      </dsp:nvSpPr>
      <dsp:spPr>
        <a:xfrm>
          <a:off x="4523682" y="758541"/>
          <a:ext cx="1084060" cy="1084060"/>
        </a:xfrm>
        <a:prstGeom prst="ellipse">
          <a:avLst/>
        </a:prstGeom>
        <a:solidFill>
          <a:srgbClr val="FFC000">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D35CFC4A-1FE2-4B95-A548-6346B1255511}">
      <dsp:nvSpPr>
        <dsp:cNvPr id="0" name=""/>
        <dsp:cNvSpPr/>
      </dsp:nvSpPr>
      <dsp:spPr>
        <a:xfrm>
          <a:off x="4754711" y="989571"/>
          <a:ext cx="622001" cy="6220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44062B-6ABA-4D1D-BA06-A5EE1ADF6E39}">
      <dsp:nvSpPr>
        <dsp:cNvPr id="0" name=""/>
        <dsp:cNvSpPr/>
      </dsp:nvSpPr>
      <dsp:spPr>
        <a:xfrm>
          <a:off x="4177138" y="2180260"/>
          <a:ext cx="1777148" cy="710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cap="all" dirty="0">
              <a:solidFill>
                <a:schemeClr val="tx1"/>
              </a:solidFill>
              <a:latin typeface="Calibri" panose="020F0502020204030204"/>
              <a:ea typeface="+mn-ea"/>
              <a:cs typeface="+mn-cs"/>
            </a:rPr>
            <a:t>Avoiding</a:t>
          </a:r>
        </a:p>
      </dsp:txBody>
      <dsp:txXfrm>
        <a:off x="4177138" y="2180260"/>
        <a:ext cx="1777148" cy="710859"/>
      </dsp:txXfrm>
    </dsp:sp>
    <dsp:sp modelId="{7C196FE0-5FF8-4AE5-90C1-B04EFBF57F16}">
      <dsp:nvSpPr>
        <dsp:cNvPr id="0" name=""/>
        <dsp:cNvSpPr/>
      </dsp:nvSpPr>
      <dsp:spPr>
        <a:xfrm>
          <a:off x="6611831" y="758541"/>
          <a:ext cx="1084060" cy="1084060"/>
        </a:xfrm>
        <a:prstGeom prst="ellipse">
          <a:avLst/>
        </a:prstGeom>
        <a:solidFill>
          <a:srgbClr val="5B9BD5">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A747DFF4-1A8C-40F7-AE63-AFB82B78D29E}">
      <dsp:nvSpPr>
        <dsp:cNvPr id="0" name=""/>
        <dsp:cNvSpPr/>
      </dsp:nvSpPr>
      <dsp:spPr>
        <a:xfrm>
          <a:off x="6842860" y="989571"/>
          <a:ext cx="622001" cy="6220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E4F2A3-73FE-43C1-8CF2-DCD125AECDBE}">
      <dsp:nvSpPr>
        <dsp:cNvPr id="0" name=""/>
        <dsp:cNvSpPr/>
      </dsp:nvSpPr>
      <dsp:spPr>
        <a:xfrm>
          <a:off x="6265287" y="2180260"/>
          <a:ext cx="1777148" cy="710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cap="all" dirty="0">
              <a:solidFill>
                <a:schemeClr val="tx1"/>
              </a:solidFill>
              <a:latin typeface="Calibri" panose="020F0502020204030204"/>
              <a:ea typeface="+mn-ea"/>
              <a:cs typeface="+mn-cs"/>
            </a:rPr>
            <a:t>Collaborating</a:t>
          </a:r>
        </a:p>
      </dsp:txBody>
      <dsp:txXfrm>
        <a:off x="6265287" y="2180260"/>
        <a:ext cx="1777148" cy="710859"/>
      </dsp:txXfrm>
    </dsp:sp>
    <dsp:sp modelId="{CCD13C20-F2A8-4E48-83D7-1D6F528FC611}">
      <dsp:nvSpPr>
        <dsp:cNvPr id="0" name=""/>
        <dsp:cNvSpPr/>
      </dsp:nvSpPr>
      <dsp:spPr>
        <a:xfrm>
          <a:off x="8699981" y="758541"/>
          <a:ext cx="1084060" cy="1084060"/>
        </a:xfrm>
        <a:prstGeom prst="ellipse">
          <a:avLst/>
        </a:prstGeom>
        <a:solidFill>
          <a:srgbClr val="70AD47">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5C91A1B6-3AFF-4DBA-B4B6-67C68F57D8CA}">
      <dsp:nvSpPr>
        <dsp:cNvPr id="0" name=""/>
        <dsp:cNvSpPr/>
      </dsp:nvSpPr>
      <dsp:spPr>
        <a:xfrm>
          <a:off x="8931010" y="989571"/>
          <a:ext cx="622001" cy="62200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34833D-693D-4B0D-96E1-986DC8C7F135}">
      <dsp:nvSpPr>
        <dsp:cNvPr id="0" name=""/>
        <dsp:cNvSpPr/>
      </dsp:nvSpPr>
      <dsp:spPr>
        <a:xfrm>
          <a:off x="8353437" y="2180260"/>
          <a:ext cx="1777148" cy="710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cap="all" dirty="0">
              <a:solidFill>
                <a:schemeClr val="tx1"/>
              </a:solidFill>
              <a:latin typeface="Calibri" panose="020F0502020204030204"/>
              <a:ea typeface="+mn-ea"/>
              <a:cs typeface="+mn-cs"/>
            </a:rPr>
            <a:t>Compromise</a:t>
          </a:r>
        </a:p>
      </dsp:txBody>
      <dsp:txXfrm>
        <a:off x="8353437" y="2180260"/>
        <a:ext cx="1777148" cy="710859"/>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12/17/2019</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12/17/2019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12/17/2019</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7551-CB62-484F-A045-436F0CED9A9E}"/>
              </a:ext>
            </a:extLst>
          </p:cNvPr>
          <p:cNvSpPr>
            <a:spLocks noGrp="1"/>
          </p:cNvSpPr>
          <p:nvPr>
            <p:ph type="ctrTitle"/>
          </p:nvPr>
        </p:nvSpPr>
        <p:spPr>
          <a:xfrm>
            <a:off x="3962399" y="1066801"/>
            <a:ext cx="7197726" cy="2421464"/>
          </a:xfrm>
        </p:spPr>
        <p:txBody>
          <a:bodyPr/>
          <a:lstStyle/>
          <a:p>
            <a:r>
              <a:rPr lang="en-GB" dirty="0"/>
              <a:t>Effective team work an communication</a:t>
            </a:r>
          </a:p>
        </p:txBody>
      </p:sp>
      <p:sp>
        <p:nvSpPr>
          <p:cNvPr id="3" name="Subtitle 2">
            <a:extLst>
              <a:ext uri="{FF2B5EF4-FFF2-40B4-BE49-F238E27FC236}">
                <a16:creationId xmlns:a16="http://schemas.microsoft.com/office/drawing/2014/main" id="{EB9ED7D2-8508-4C9D-BEC4-8C4C9E2BCE59}"/>
              </a:ext>
            </a:extLst>
          </p:cNvPr>
          <p:cNvSpPr>
            <a:spLocks noGrp="1"/>
          </p:cNvSpPr>
          <p:nvPr>
            <p:ph type="subTitle" idx="1"/>
          </p:nvPr>
        </p:nvSpPr>
        <p:spPr>
          <a:xfrm>
            <a:off x="3962399" y="3674378"/>
            <a:ext cx="7197726" cy="2116821"/>
          </a:xfrm>
        </p:spPr>
        <p:txBody>
          <a:bodyPr>
            <a:normAutofit fontScale="92500" lnSpcReduction="20000"/>
          </a:bodyPr>
          <a:lstStyle/>
          <a:p>
            <a:r>
              <a:rPr lang="en-GB" dirty="0"/>
              <a:t>Sofiya Tupovicharska (1817125)</a:t>
            </a:r>
          </a:p>
          <a:p>
            <a:r>
              <a:rPr lang="en-GB" dirty="0"/>
              <a:t>Simeon Yunakov (1816555)</a:t>
            </a:r>
          </a:p>
          <a:p>
            <a:r>
              <a:rPr lang="en-GB" dirty="0"/>
              <a:t>Rosen Agushev (1818403)</a:t>
            </a:r>
          </a:p>
          <a:p>
            <a:r>
              <a:rPr lang="en-GB" dirty="0"/>
              <a:t>Vanya Petrova (1817743)</a:t>
            </a:r>
          </a:p>
          <a:p>
            <a:r>
              <a:rPr lang="en-GB" dirty="0"/>
              <a:t>Silviya Spasova (1817128)</a:t>
            </a:r>
          </a:p>
          <a:p>
            <a:r>
              <a:rPr lang="en-GB" dirty="0"/>
              <a:t>Maria Stavrou (1817745)</a:t>
            </a:r>
          </a:p>
          <a:p>
            <a:endParaRPr lang="en-GB" dirty="0"/>
          </a:p>
        </p:txBody>
      </p:sp>
      <p:pic>
        <p:nvPicPr>
          <p:cNvPr id="5" name="Picture 4">
            <a:extLst>
              <a:ext uri="{FF2B5EF4-FFF2-40B4-BE49-F238E27FC236}">
                <a16:creationId xmlns:a16="http://schemas.microsoft.com/office/drawing/2014/main" id="{42CE7D5F-7B28-492D-BBFA-DD7809F9BA23}"/>
              </a:ext>
            </a:extLst>
          </p:cNvPr>
          <p:cNvPicPr>
            <a:picLocks noChangeAspect="1"/>
          </p:cNvPicPr>
          <p:nvPr/>
        </p:nvPicPr>
        <p:blipFill>
          <a:blip r:embed="rId2"/>
          <a:stretch>
            <a:fillRect/>
          </a:stretch>
        </p:blipFill>
        <p:spPr>
          <a:xfrm rot="20862254">
            <a:off x="1649699" y="3280793"/>
            <a:ext cx="4446301" cy="2903990"/>
          </a:xfrm>
          <a:prstGeom prst="rect">
            <a:avLst/>
          </a:prstGeom>
        </p:spPr>
      </p:pic>
    </p:spTree>
    <p:extLst>
      <p:ext uri="{BB962C8B-B14F-4D97-AF65-F5344CB8AC3E}">
        <p14:creationId xmlns:p14="http://schemas.microsoft.com/office/powerpoint/2010/main" val="20830539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CC45D-AE4E-4C96-9C84-22BC8CA07D67}"/>
              </a:ext>
            </a:extLst>
          </p:cNvPr>
          <p:cNvSpPr>
            <a:spLocks noGrp="1"/>
          </p:cNvSpPr>
          <p:nvPr>
            <p:ph type="title"/>
          </p:nvPr>
        </p:nvSpPr>
        <p:spPr/>
        <p:txBody>
          <a:bodyPr/>
          <a:lstStyle/>
          <a:p>
            <a:r>
              <a:rPr lang="en-GB" dirty="0"/>
              <a:t>Benefits of team working </a:t>
            </a:r>
            <a:br>
              <a:rPr lang="en-GB" dirty="0"/>
            </a:br>
            <a:endParaRPr lang="en-GB" dirty="0"/>
          </a:p>
        </p:txBody>
      </p:sp>
      <p:sp>
        <p:nvSpPr>
          <p:cNvPr id="3" name="Content Placeholder 2">
            <a:extLst>
              <a:ext uri="{FF2B5EF4-FFF2-40B4-BE49-F238E27FC236}">
                <a16:creationId xmlns:a16="http://schemas.microsoft.com/office/drawing/2014/main" id="{BACECB1B-070D-4421-AE57-2D54A2B9731B}"/>
              </a:ext>
            </a:extLst>
          </p:cNvPr>
          <p:cNvSpPr>
            <a:spLocks noGrp="1"/>
          </p:cNvSpPr>
          <p:nvPr>
            <p:ph idx="1"/>
          </p:nvPr>
        </p:nvSpPr>
        <p:spPr/>
        <p:txBody>
          <a:bodyPr>
            <a:normAutofit/>
          </a:bodyPr>
          <a:lstStyle/>
          <a:p>
            <a:r>
              <a:rPr lang="en-GB" dirty="0"/>
              <a:t>•	Opportunity to learn from each other </a:t>
            </a:r>
          </a:p>
          <a:p>
            <a:r>
              <a:rPr lang="en-GB" dirty="0"/>
              <a:t>•	New approaches to tasks may be discovered </a:t>
            </a:r>
          </a:p>
          <a:p>
            <a:r>
              <a:rPr lang="en-GB" dirty="0"/>
              <a:t>•	Build trust </a:t>
            </a:r>
          </a:p>
          <a:p>
            <a:r>
              <a:rPr lang="en-GB" dirty="0"/>
              <a:t>•	Increase in performance </a:t>
            </a:r>
          </a:p>
          <a:p>
            <a:r>
              <a:rPr lang="en-GB" dirty="0"/>
              <a:t>•	Increase in efficiency </a:t>
            </a:r>
          </a:p>
          <a:p>
            <a:r>
              <a:rPr lang="en-GB" dirty="0"/>
              <a:t>•	Idea generation </a:t>
            </a:r>
          </a:p>
          <a:p>
            <a:r>
              <a:rPr lang="en-GB" dirty="0"/>
              <a:t>•	Sharing the workload </a:t>
            </a:r>
          </a:p>
          <a:p>
            <a:r>
              <a:rPr lang="en-GB" dirty="0"/>
              <a:t>•	It makes work more fun</a:t>
            </a:r>
          </a:p>
          <a:p>
            <a:endParaRPr lang="en-GB" dirty="0"/>
          </a:p>
          <a:p>
            <a:endParaRPr lang="en-GB" dirty="0"/>
          </a:p>
        </p:txBody>
      </p:sp>
      <p:pic>
        <p:nvPicPr>
          <p:cNvPr id="4" name="Picture 3">
            <a:extLst>
              <a:ext uri="{FF2B5EF4-FFF2-40B4-BE49-F238E27FC236}">
                <a16:creationId xmlns:a16="http://schemas.microsoft.com/office/drawing/2014/main" id="{46FDA302-A01A-481E-BA50-C63432D28283}"/>
              </a:ext>
            </a:extLst>
          </p:cNvPr>
          <p:cNvPicPr>
            <a:picLocks noChangeAspect="1"/>
          </p:cNvPicPr>
          <p:nvPr/>
        </p:nvPicPr>
        <p:blipFill>
          <a:blip r:embed="rId2"/>
          <a:stretch>
            <a:fillRect/>
          </a:stretch>
        </p:blipFill>
        <p:spPr>
          <a:xfrm>
            <a:off x="4231647" y="2837391"/>
            <a:ext cx="5416153" cy="3649133"/>
          </a:xfrm>
          <a:prstGeom prst="rect">
            <a:avLst/>
          </a:prstGeom>
        </p:spPr>
      </p:pic>
    </p:spTree>
    <p:extLst>
      <p:ext uri="{BB962C8B-B14F-4D97-AF65-F5344CB8AC3E}">
        <p14:creationId xmlns:p14="http://schemas.microsoft.com/office/powerpoint/2010/main" val="308115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4A0316-1F7F-4C6B-B91F-4E5274176FBB}"/>
              </a:ext>
            </a:extLst>
          </p:cNvPr>
          <p:cNvSpPr>
            <a:spLocks noGrp="1"/>
          </p:cNvSpPr>
          <p:nvPr>
            <p:ph idx="1"/>
          </p:nvPr>
        </p:nvSpPr>
        <p:spPr>
          <a:xfrm>
            <a:off x="495301" y="1604433"/>
            <a:ext cx="10131425" cy="3649133"/>
          </a:xfrm>
        </p:spPr>
        <p:txBody>
          <a:bodyPr/>
          <a:lstStyle/>
          <a:p>
            <a:r>
              <a:rPr lang="en-GB" dirty="0"/>
              <a:t>•	Better service </a:t>
            </a:r>
          </a:p>
          <a:p>
            <a:r>
              <a:rPr lang="en-GB" dirty="0"/>
              <a:t>•	Boosts productivity </a:t>
            </a:r>
          </a:p>
          <a:p>
            <a:r>
              <a:rPr lang="en-GB" dirty="0"/>
              <a:t>•	Increases team spirit </a:t>
            </a:r>
          </a:p>
          <a:p>
            <a:r>
              <a:rPr lang="en-GB" dirty="0"/>
              <a:t>•	Makes tasks easier to complete </a:t>
            </a:r>
          </a:p>
          <a:p>
            <a:r>
              <a:rPr lang="en-GB" dirty="0"/>
              <a:t>•	It provides support network </a:t>
            </a:r>
          </a:p>
          <a:p>
            <a:r>
              <a:rPr lang="en-GB" dirty="0"/>
              <a:t>•	It establishes strong relationships </a:t>
            </a:r>
          </a:p>
          <a:p>
            <a:r>
              <a:rPr lang="en-GB" dirty="0"/>
              <a:t>•	It allows flexibility </a:t>
            </a:r>
          </a:p>
          <a:p>
            <a:endParaRPr lang="en-GB" dirty="0"/>
          </a:p>
        </p:txBody>
      </p:sp>
      <p:pic>
        <p:nvPicPr>
          <p:cNvPr id="5" name="Picture 4">
            <a:extLst>
              <a:ext uri="{FF2B5EF4-FFF2-40B4-BE49-F238E27FC236}">
                <a16:creationId xmlns:a16="http://schemas.microsoft.com/office/drawing/2014/main" id="{24C62DA0-B0F8-4699-8B62-2193E6730AA5}"/>
              </a:ext>
            </a:extLst>
          </p:cNvPr>
          <p:cNvPicPr>
            <a:picLocks noChangeAspect="1"/>
          </p:cNvPicPr>
          <p:nvPr/>
        </p:nvPicPr>
        <p:blipFill>
          <a:blip r:embed="rId2"/>
          <a:stretch>
            <a:fillRect/>
          </a:stretch>
        </p:blipFill>
        <p:spPr>
          <a:xfrm>
            <a:off x="4419601" y="2085975"/>
            <a:ext cx="5157215" cy="2686050"/>
          </a:xfrm>
          <a:prstGeom prst="rect">
            <a:avLst/>
          </a:prstGeom>
        </p:spPr>
      </p:pic>
    </p:spTree>
    <p:extLst>
      <p:ext uri="{BB962C8B-B14F-4D97-AF65-F5344CB8AC3E}">
        <p14:creationId xmlns:p14="http://schemas.microsoft.com/office/powerpoint/2010/main" val="1105740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DBA87-C2BB-4B18-9671-B458FCBB4D73}"/>
              </a:ext>
            </a:extLst>
          </p:cNvPr>
          <p:cNvSpPr>
            <a:spLocks noGrp="1"/>
          </p:cNvSpPr>
          <p:nvPr>
            <p:ph type="title"/>
          </p:nvPr>
        </p:nvSpPr>
        <p:spPr/>
        <p:txBody>
          <a:bodyPr/>
          <a:lstStyle/>
          <a:p>
            <a:r>
              <a:rPr lang="en-GB" dirty="0"/>
              <a:t>Stages of team development</a:t>
            </a:r>
          </a:p>
        </p:txBody>
      </p:sp>
      <p:sp>
        <p:nvSpPr>
          <p:cNvPr id="3" name="Content Placeholder 2">
            <a:extLst>
              <a:ext uri="{FF2B5EF4-FFF2-40B4-BE49-F238E27FC236}">
                <a16:creationId xmlns:a16="http://schemas.microsoft.com/office/drawing/2014/main" id="{8A39FDC3-F36A-4F74-AC30-FBD4D3B5480B}"/>
              </a:ext>
            </a:extLst>
          </p:cNvPr>
          <p:cNvSpPr>
            <a:spLocks noGrp="1"/>
          </p:cNvSpPr>
          <p:nvPr>
            <p:ph idx="1"/>
          </p:nvPr>
        </p:nvSpPr>
        <p:spPr/>
        <p:txBody>
          <a:bodyPr>
            <a:normAutofit/>
          </a:bodyPr>
          <a:lstStyle/>
          <a:p>
            <a:r>
              <a:rPr lang="en-GB" dirty="0"/>
              <a:t>Forming:</a:t>
            </a:r>
          </a:p>
          <a:p>
            <a:r>
              <a:rPr lang="en-GB" dirty="0"/>
              <a:t>Storming:</a:t>
            </a:r>
          </a:p>
          <a:p>
            <a:r>
              <a:rPr lang="en-GB" dirty="0"/>
              <a:t>Norming:</a:t>
            </a:r>
          </a:p>
          <a:p>
            <a:r>
              <a:rPr lang="en-GB" dirty="0"/>
              <a:t>Performing:</a:t>
            </a:r>
          </a:p>
          <a:p>
            <a:r>
              <a:rPr lang="en-GB" dirty="0"/>
              <a:t>Mourning:</a:t>
            </a:r>
          </a:p>
          <a:p>
            <a:endParaRPr lang="en-GB" dirty="0"/>
          </a:p>
        </p:txBody>
      </p:sp>
      <p:pic>
        <p:nvPicPr>
          <p:cNvPr id="4" name="Picture 3">
            <a:extLst>
              <a:ext uri="{FF2B5EF4-FFF2-40B4-BE49-F238E27FC236}">
                <a16:creationId xmlns:a16="http://schemas.microsoft.com/office/drawing/2014/main" id="{69E146FE-A584-4DC5-8AF1-78889D442771}"/>
              </a:ext>
            </a:extLst>
          </p:cNvPr>
          <p:cNvPicPr>
            <a:picLocks noChangeAspect="1"/>
          </p:cNvPicPr>
          <p:nvPr/>
        </p:nvPicPr>
        <p:blipFill>
          <a:blip r:embed="rId2"/>
          <a:stretch>
            <a:fillRect/>
          </a:stretch>
        </p:blipFill>
        <p:spPr>
          <a:xfrm rot="663296">
            <a:off x="2783063" y="2544495"/>
            <a:ext cx="2921416" cy="2686782"/>
          </a:xfrm>
          <a:prstGeom prst="rect">
            <a:avLst/>
          </a:prstGeom>
        </p:spPr>
      </p:pic>
      <p:pic>
        <p:nvPicPr>
          <p:cNvPr id="5" name="Picture 4">
            <a:extLst>
              <a:ext uri="{FF2B5EF4-FFF2-40B4-BE49-F238E27FC236}">
                <a16:creationId xmlns:a16="http://schemas.microsoft.com/office/drawing/2014/main" id="{7E7CC488-D27C-47CA-AD60-7ECC40BE2BC5}"/>
              </a:ext>
            </a:extLst>
          </p:cNvPr>
          <p:cNvPicPr>
            <a:picLocks noChangeAspect="1"/>
          </p:cNvPicPr>
          <p:nvPr/>
        </p:nvPicPr>
        <p:blipFill>
          <a:blip r:embed="rId3"/>
          <a:stretch>
            <a:fillRect/>
          </a:stretch>
        </p:blipFill>
        <p:spPr>
          <a:xfrm rot="20753470">
            <a:off x="6585399" y="2487710"/>
            <a:ext cx="3581400" cy="2800351"/>
          </a:xfrm>
          <a:prstGeom prst="rect">
            <a:avLst/>
          </a:prstGeom>
        </p:spPr>
      </p:pic>
    </p:spTree>
    <p:extLst>
      <p:ext uri="{BB962C8B-B14F-4D97-AF65-F5344CB8AC3E}">
        <p14:creationId xmlns:p14="http://schemas.microsoft.com/office/powerpoint/2010/main" val="3332609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ECC83-08AA-4E04-9BED-D32BD2D67FC5}"/>
              </a:ext>
            </a:extLst>
          </p:cNvPr>
          <p:cNvSpPr>
            <a:spLocks noGrp="1"/>
          </p:cNvSpPr>
          <p:nvPr>
            <p:ph type="title"/>
          </p:nvPr>
        </p:nvSpPr>
        <p:spPr/>
        <p:txBody>
          <a:bodyPr/>
          <a:lstStyle/>
          <a:p>
            <a:r>
              <a:rPr lang="en-GB" dirty="0"/>
              <a:t>Team roles</a:t>
            </a:r>
          </a:p>
        </p:txBody>
      </p:sp>
      <p:sp>
        <p:nvSpPr>
          <p:cNvPr id="3" name="Content Placeholder 2">
            <a:extLst>
              <a:ext uri="{FF2B5EF4-FFF2-40B4-BE49-F238E27FC236}">
                <a16:creationId xmlns:a16="http://schemas.microsoft.com/office/drawing/2014/main" id="{B96F94E9-8E25-4CE1-83EF-10987E86EDB4}"/>
              </a:ext>
            </a:extLst>
          </p:cNvPr>
          <p:cNvSpPr>
            <a:spLocks noGrp="1"/>
          </p:cNvSpPr>
          <p:nvPr>
            <p:ph idx="1"/>
          </p:nvPr>
        </p:nvSpPr>
        <p:spPr>
          <a:xfrm>
            <a:off x="685801" y="1932517"/>
            <a:ext cx="3809999" cy="3649133"/>
          </a:xfrm>
        </p:spPr>
        <p:txBody>
          <a:bodyPr/>
          <a:lstStyle/>
          <a:p>
            <a:r>
              <a:rPr lang="en-GB" dirty="0"/>
              <a:t>Today we are going  to talk about the roles in the Belbin theory team, how each individual  helps in the development  and success  of each type of work. they are nine in number The secret of success is that each employs unique  personalities  with  their own traits, situations  and ambitions </a:t>
            </a:r>
          </a:p>
        </p:txBody>
      </p:sp>
      <p:pic>
        <p:nvPicPr>
          <p:cNvPr id="4" name="Picture 3">
            <a:extLst>
              <a:ext uri="{FF2B5EF4-FFF2-40B4-BE49-F238E27FC236}">
                <a16:creationId xmlns:a16="http://schemas.microsoft.com/office/drawing/2014/main" id="{3FA42640-D65E-4E96-9529-205E559711F2}"/>
              </a:ext>
            </a:extLst>
          </p:cNvPr>
          <p:cNvPicPr>
            <a:picLocks noChangeAspect="1"/>
          </p:cNvPicPr>
          <p:nvPr/>
        </p:nvPicPr>
        <p:blipFill>
          <a:blip r:embed="rId2"/>
          <a:stretch>
            <a:fillRect/>
          </a:stretch>
        </p:blipFill>
        <p:spPr>
          <a:xfrm rot="957547">
            <a:off x="4886325" y="2311767"/>
            <a:ext cx="5153025" cy="2890633"/>
          </a:xfrm>
          <a:prstGeom prst="rect">
            <a:avLst/>
          </a:prstGeom>
        </p:spPr>
      </p:pic>
    </p:spTree>
    <p:extLst>
      <p:ext uri="{BB962C8B-B14F-4D97-AF65-F5344CB8AC3E}">
        <p14:creationId xmlns:p14="http://schemas.microsoft.com/office/powerpoint/2010/main" val="669206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21107-8F64-45E2-963B-A1E3920D7DDE}"/>
              </a:ext>
            </a:extLst>
          </p:cNvPr>
          <p:cNvSpPr>
            <a:spLocks noGrp="1"/>
          </p:cNvSpPr>
          <p:nvPr>
            <p:ph type="title"/>
          </p:nvPr>
        </p:nvSpPr>
        <p:spPr/>
        <p:txBody>
          <a:bodyPr/>
          <a:lstStyle/>
          <a:p>
            <a:r>
              <a:rPr lang="en-GB" dirty="0"/>
              <a:t>Team roles</a:t>
            </a:r>
          </a:p>
        </p:txBody>
      </p:sp>
      <p:sp>
        <p:nvSpPr>
          <p:cNvPr id="3" name="Content Placeholder 2">
            <a:extLst>
              <a:ext uri="{FF2B5EF4-FFF2-40B4-BE49-F238E27FC236}">
                <a16:creationId xmlns:a16="http://schemas.microsoft.com/office/drawing/2014/main" id="{7F25E6FC-B13F-477C-9178-7A4BA48F9244}"/>
              </a:ext>
            </a:extLst>
          </p:cNvPr>
          <p:cNvSpPr>
            <a:spLocks noGrp="1"/>
          </p:cNvSpPr>
          <p:nvPr>
            <p:ph idx="1"/>
          </p:nvPr>
        </p:nvSpPr>
        <p:spPr>
          <a:xfrm>
            <a:off x="685802" y="1885951"/>
            <a:ext cx="3819524" cy="3905250"/>
          </a:xfrm>
        </p:spPr>
        <p:txBody>
          <a:bodyPr/>
          <a:lstStyle/>
          <a:p>
            <a:r>
              <a:rPr lang="en-GB" dirty="0"/>
              <a:t>Resource Investigator: Believes  in searching  for new opportunities  and developing  new contacts Co-</a:t>
            </a:r>
          </a:p>
          <a:p>
            <a:r>
              <a:rPr lang="en-GB" dirty="0"/>
              <a:t>Co-Ordinator: Believes in every  one to achieve  the teams shared  goals </a:t>
            </a:r>
          </a:p>
          <a:p>
            <a:r>
              <a:rPr lang="en-GB" dirty="0"/>
              <a:t>The Team worker: The team worker  believes  that he helps the team members achieve  their  goals </a:t>
            </a:r>
          </a:p>
          <a:p>
            <a:r>
              <a:rPr lang="en-GB" dirty="0"/>
              <a:t>The plant: Believes in overcoming  complex intellectual  challenges with creative solution </a:t>
            </a:r>
          </a:p>
        </p:txBody>
      </p:sp>
      <p:pic>
        <p:nvPicPr>
          <p:cNvPr id="4" name="Picture 3">
            <a:extLst>
              <a:ext uri="{FF2B5EF4-FFF2-40B4-BE49-F238E27FC236}">
                <a16:creationId xmlns:a16="http://schemas.microsoft.com/office/drawing/2014/main" id="{4559563C-4822-4B93-87E0-634FAA7C1753}"/>
              </a:ext>
            </a:extLst>
          </p:cNvPr>
          <p:cNvPicPr>
            <a:picLocks noChangeAspect="1"/>
          </p:cNvPicPr>
          <p:nvPr/>
        </p:nvPicPr>
        <p:blipFill>
          <a:blip r:embed="rId2"/>
          <a:stretch>
            <a:fillRect/>
          </a:stretch>
        </p:blipFill>
        <p:spPr>
          <a:xfrm>
            <a:off x="5029200" y="2324100"/>
            <a:ext cx="4514850" cy="2209800"/>
          </a:xfrm>
          <a:prstGeom prst="rect">
            <a:avLst/>
          </a:prstGeom>
        </p:spPr>
      </p:pic>
    </p:spTree>
    <p:extLst>
      <p:ext uri="{BB962C8B-B14F-4D97-AF65-F5344CB8AC3E}">
        <p14:creationId xmlns:p14="http://schemas.microsoft.com/office/powerpoint/2010/main" val="2050364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6086D-8D51-4BB4-B1B5-14DBABF7C5D3}"/>
              </a:ext>
            </a:extLst>
          </p:cNvPr>
          <p:cNvSpPr>
            <a:spLocks noGrp="1"/>
          </p:cNvSpPr>
          <p:nvPr>
            <p:ph type="title"/>
          </p:nvPr>
        </p:nvSpPr>
        <p:spPr/>
        <p:txBody>
          <a:bodyPr/>
          <a:lstStyle/>
          <a:p>
            <a:r>
              <a:rPr lang="en-GB" dirty="0"/>
              <a:t>Team roles</a:t>
            </a:r>
          </a:p>
        </p:txBody>
      </p:sp>
      <p:sp>
        <p:nvSpPr>
          <p:cNvPr id="3" name="Content Placeholder 2">
            <a:extLst>
              <a:ext uri="{FF2B5EF4-FFF2-40B4-BE49-F238E27FC236}">
                <a16:creationId xmlns:a16="http://schemas.microsoft.com/office/drawing/2014/main" id="{AB452765-E952-4921-8D1F-43565A6E3777}"/>
              </a:ext>
            </a:extLst>
          </p:cNvPr>
          <p:cNvSpPr>
            <a:spLocks noGrp="1"/>
          </p:cNvSpPr>
          <p:nvPr>
            <p:ph idx="1"/>
          </p:nvPr>
        </p:nvSpPr>
        <p:spPr>
          <a:xfrm>
            <a:off x="600076" y="2390775"/>
            <a:ext cx="5495924" cy="3857625"/>
          </a:xfrm>
        </p:spPr>
        <p:txBody>
          <a:bodyPr>
            <a:normAutofit fontScale="92500"/>
          </a:bodyPr>
          <a:lstStyle/>
          <a:p>
            <a:r>
              <a:rPr lang="en-GB" dirty="0"/>
              <a:t>monitor evaluator: there should always be someone who will evaluate your work and look at improvement and make you give up on mistakes you made.</a:t>
            </a:r>
          </a:p>
          <a:p>
            <a:r>
              <a:rPr lang="en-GB" dirty="0"/>
              <a:t>Specialist: is  the man who knows everything about the job that can help with any information he has.</a:t>
            </a:r>
          </a:p>
          <a:p>
            <a:r>
              <a:rPr lang="en-GB" dirty="0"/>
              <a:t>Shaper: is the person who will take the risk will put you under pressure and manage to get the result you need from you.</a:t>
            </a:r>
          </a:p>
          <a:p>
            <a:r>
              <a:rPr lang="en-GB" dirty="0"/>
              <a:t>Implementer: is the man who realizes what he has in mind by putting everything in order to achieve his goal.</a:t>
            </a:r>
          </a:p>
          <a:p>
            <a:r>
              <a:rPr lang="en-GB" dirty="0"/>
              <a:t>Completer\ finisher: it can fill all the gaps it has and can help you become better at work is to get the best results.</a:t>
            </a:r>
          </a:p>
          <a:p>
            <a:endParaRPr lang="en-GB" dirty="0"/>
          </a:p>
          <a:p>
            <a:endParaRPr lang="en-GB" dirty="0"/>
          </a:p>
        </p:txBody>
      </p:sp>
      <p:pic>
        <p:nvPicPr>
          <p:cNvPr id="4" name="Picture 3">
            <a:extLst>
              <a:ext uri="{FF2B5EF4-FFF2-40B4-BE49-F238E27FC236}">
                <a16:creationId xmlns:a16="http://schemas.microsoft.com/office/drawing/2014/main" id="{DFF85C16-16CF-4A0A-9D71-4B22CC5EF101}"/>
              </a:ext>
            </a:extLst>
          </p:cNvPr>
          <p:cNvPicPr>
            <a:picLocks noChangeAspect="1"/>
          </p:cNvPicPr>
          <p:nvPr/>
        </p:nvPicPr>
        <p:blipFill>
          <a:blip r:embed="rId2"/>
          <a:stretch>
            <a:fillRect/>
          </a:stretch>
        </p:blipFill>
        <p:spPr>
          <a:xfrm>
            <a:off x="6438900" y="1337733"/>
            <a:ext cx="4600575" cy="4600575"/>
          </a:xfrm>
          <a:prstGeom prst="rect">
            <a:avLst/>
          </a:prstGeom>
        </p:spPr>
      </p:pic>
    </p:spTree>
    <p:extLst>
      <p:ext uri="{BB962C8B-B14F-4D97-AF65-F5344CB8AC3E}">
        <p14:creationId xmlns:p14="http://schemas.microsoft.com/office/powerpoint/2010/main" val="329629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59275-DB94-4C51-96A5-B1C4682D5568}"/>
              </a:ext>
            </a:extLst>
          </p:cNvPr>
          <p:cNvSpPr>
            <a:spLocks noGrp="1"/>
          </p:cNvSpPr>
          <p:nvPr>
            <p:ph type="title"/>
          </p:nvPr>
        </p:nvSpPr>
        <p:spPr/>
        <p:txBody>
          <a:bodyPr/>
          <a:lstStyle/>
          <a:p>
            <a:r>
              <a:rPr lang="en-GB" dirty="0"/>
              <a:t>Team roles</a:t>
            </a:r>
          </a:p>
        </p:txBody>
      </p:sp>
      <p:sp>
        <p:nvSpPr>
          <p:cNvPr id="3" name="Content Placeholder 2">
            <a:extLst>
              <a:ext uri="{FF2B5EF4-FFF2-40B4-BE49-F238E27FC236}">
                <a16:creationId xmlns:a16="http://schemas.microsoft.com/office/drawing/2014/main" id="{DC7CFF65-7A4E-4AF9-ADD8-516C36CF358F}"/>
              </a:ext>
            </a:extLst>
          </p:cNvPr>
          <p:cNvSpPr>
            <a:spLocks noGrp="1"/>
          </p:cNvSpPr>
          <p:nvPr>
            <p:ph idx="1"/>
          </p:nvPr>
        </p:nvSpPr>
        <p:spPr>
          <a:xfrm>
            <a:off x="685802" y="2065867"/>
            <a:ext cx="4772024" cy="3725333"/>
          </a:xfrm>
        </p:spPr>
        <p:txBody>
          <a:bodyPr/>
          <a:lstStyle/>
          <a:p>
            <a:r>
              <a:rPr lang="en-GB" dirty="0"/>
              <a:t>Not every team role will  be necessary in every team ,but Belbin theory suggest that the more the team reflects all the team roles, the better the team performance is likely to be. the rules are designed to help them, are just guidelines that can change depending on the person and the character.</a:t>
            </a:r>
          </a:p>
          <a:p>
            <a:r>
              <a:rPr lang="en-GB" dirty="0"/>
              <a:t>A good team can always win.</a:t>
            </a:r>
          </a:p>
        </p:txBody>
      </p:sp>
      <p:pic>
        <p:nvPicPr>
          <p:cNvPr id="4" name="Picture 3">
            <a:extLst>
              <a:ext uri="{FF2B5EF4-FFF2-40B4-BE49-F238E27FC236}">
                <a16:creationId xmlns:a16="http://schemas.microsoft.com/office/drawing/2014/main" id="{05373D11-9A9E-45F3-884C-98A1FCBBC1EF}"/>
              </a:ext>
            </a:extLst>
          </p:cNvPr>
          <p:cNvPicPr>
            <a:picLocks noChangeAspect="1"/>
          </p:cNvPicPr>
          <p:nvPr/>
        </p:nvPicPr>
        <p:blipFill>
          <a:blip r:embed="rId2"/>
          <a:stretch>
            <a:fillRect/>
          </a:stretch>
        </p:blipFill>
        <p:spPr>
          <a:xfrm rot="1104007">
            <a:off x="5758827" y="1982847"/>
            <a:ext cx="4514850" cy="2638425"/>
          </a:xfrm>
          <a:prstGeom prst="rect">
            <a:avLst/>
          </a:prstGeom>
        </p:spPr>
      </p:pic>
    </p:spTree>
    <p:extLst>
      <p:ext uri="{BB962C8B-B14F-4D97-AF65-F5344CB8AC3E}">
        <p14:creationId xmlns:p14="http://schemas.microsoft.com/office/powerpoint/2010/main" val="3977401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3A158-961B-4765-ACEF-2B94C4C0AD9F}"/>
              </a:ext>
            </a:extLst>
          </p:cNvPr>
          <p:cNvSpPr>
            <a:spLocks noGrp="1"/>
          </p:cNvSpPr>
          <p:nvPr>
            <p:ph type="title"/>
          </p:nvPr>
        </p:nvSpPr>
        <p:spPr/>
        <p:txBody>
          <a:bodyPr/>
          <a:lstStyle/>
          <a:p>
            <a:r>
              <a:rPr lang="en-GB" dirty="0"/>
              <a:t>Managing conflict </a:t>
            </a:r>
          </a:p>
        </p:txBody>
      </p:sp>
      <p:sp>
        <p:nvSpPr>
          <p:cNvPr id="3" name="Content Placeholder 2">
            <a:extLst>
              <a:ext uri="{FF2B5EF4-FFF2-40B4-BE49-F238E27FC236}">
                <a16:creationId xmlns:a16="http://schemas.microsoft.com/office/drawing/2014/main" id="{D84E43E6-9DB4-4994-BAC9-3EE96B0C14AC}"/>
              </a:ext>
            </a:extLst>
          </p:cNvPr>
          <p:cNvSpPr>
            <a:spLocks noGrp="1"/>
          </p:cNvSpPr>
          <p:nvPr>
            <p:ph idx="1"/>
          </p:nvPr>
        </p:nvSpPr>
        <p:spPr>
          <a:xfrm>
            <a:off x="685802" y="2142067"/>
            <a:ext cx="3952874" cy="3649133"/>
          </a:xfrm>
        </p:spPr>
        <p:txBody>
          <a:bodyPr/>
          <a:lstStyle/>
          <a:p>
            <a:r>
              <a:rPr lang="en-GB" dirty="0"/>
              <a:t>What is conflict? – Competing differences between two or more people </a:t>
            </a:r>
          </a:p>
          <a:p>
            <a:endParaRPr lang="en-GB" dirty="0"/>
          </a:p>
          <a:p>
            <a:r>
              <a:rPr lang="en-GB" dirty="0"/>
              <a:t>What causes conflicts? - Attitude, personalities, poor communication, styles, values.</a:t>
            </a:r>
          </a:p>
          <a:p>
            <a:endParaRPr lang="en-GB" dirty="0"/>
          </a:p>
          <a:p>
            <a:endParaRPr lang="en-GB" dirty="0"/>
          </a:p>
        </p:txBody>
      </p:sp>
      <p:pic>
        <p:nvPicPr>
          <p:cNvPr id="4" name="Picture 3">
            <a:extLst>
              <a:ext uri="{FF2B5EF4-FFF2-40B4-BE49-F238E27FC236}">
                <a16:creationId xmlns:a16="http://schemas.microsoft.com/office/drawing/2014/main" id="{BC8A9EFB-EB11-4300-91CC-2C4812C6868D}"/>
              </a:ext>
            </a:extLst>
          </p:cNvPr>
          <p:cNvPicPr>
            <a:picLocks noChangeAspect="1"/>
          </p:cNvPicPr>
          <p:nvPr/>
        </p:nvPicPr>
        <p:blipFill>
          <a:blip r:embed="rId2"/>
          <a:stretch>
            <a:fillRect/>
          </a:stretch>
        </p:blipFill>
        <p:spPr>
          <a:xfrm>
            <a:off x="5438774" y="1757362"/>
            <a:ext cx="3333750" cy="3343275"/>
          </a:xfrm>
          <a:prstGeom prst="rect">
            <a:avLst/>
          </a:prstGeom>
        </p:spPr>
      </p:pic>
    </p:spTree>
    <p:extLst>
      <p:ext uri="{BB962C8B-B14F-4D97-AF65-F5344CB8AC3E}">
        <p14:creationId xmlns:p14="http://schemas.microsoft.com/office/powerpoint/2010/main" val="477686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09C5E-4D6F-4432-B9B9-BF3E8410CB66}"/>
              </a:ext>
            </a:extLst>
          </p:cNvPr>
          <p:cNvSpPr>
            <a:spLocks noGrp="1"/>
          </p:cNvSpPr>
          <p:nvPr>
            <p:ph type="title"/>
          </p:nvPr>
        </p:nvSpPr>
        <p:spPr/>
        <p:txBody>
          <a:bodyPr>
            <a:normAutofit fontScale="90000"/>
          </a:bodyPr>
          <a:lstStyle/>
          <a:p>
            <a:r>
              <a:rPr lang="en-GB" dirty="0"/>
              <a:t>How can conflict be resolved ?</a:t>
            </a:r>
            <a:br>
              <a:rPr lang="en-GB" dirty="0"/>
            </a:br>
            <a:br>
              <a:rPr lang="en-GB" dirty="0"/>
            </a:br>
            <a:r>
              <a:rPr lang="en-GB" dirty="0"/>
              <a:t>Thomas Kilmann Conflict Mode Instrument </a:t>
            </a:r>
            <a:br>
              <a:rPr lang="en-GB" dirty="0"/>
            </a:br>
            <a:endParaRPr lang="en-GB" dirty="0"/>
          </a:p>
        </p:txBody>
      </p:sp>
      <p:graphicFrame>
        <p:nvGraphicFramePr>
          <p:cNvPr id="4" name="Content Placeholder 2">
            <a:extLst>
              <a:ext uri="{FF2B5EF4-FFF2-40B4-BE49-F238E27FC236}">
                <a16:creationId xmlns:a16="http://schemas.microsoft.com/office/drawing/2014/main" id="{F6E128F2-C56D-400B-B321-FB50F123BE63}"/>
              </a:ext>
            </a:extLst>
          </p:cNvPr>
          <p:cNvGraphicFramePr>
            <a:graphicFrameLocks noGrp="1"/>
          </p:cNvGraphicFramePr>
          <p:nvPr>
            <p:ph idx="1"/>
            <p:extLst>
              <p:ext uri="{D42A27DB-BD31-4B8C-83A1-F6EECF244321}">
                <p14:modId xmlns:p14="http://schemas.microsoft.com/office/powerpoint/2010/main" val="2017063619"/>
              </p:ext>
            </p:extLst>
          </p:nvPr>
        </p:nvGraphicFramePr>
        <p:xfrm>
          <a:off x="685800" y="2141538"/>
          <a:ext cx="10131425" cy="364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8280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03BE-C154-4AC6-B5E4-90E2273C5C1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E9D51B9-58D9-41C9-95B8-ABC5336A6975}"/>
              </a:ext>
            </a:extLst>
          </p:cNvPr>
          <p:cNvSpPr>
            <a:spLocks noGrp="1"/>
          </p:cNvSpPr>
          <p:nvPr>
            <p:ph idx="1"/>
          </p:nvPr>
        </p:nvSpPr>
        <p:spPr>
          <a:xfrm>
            <a:off x="685802" y="2142067"/>
            <a:ext cx="2600324" cy="3649133"/>
          </a:xfrm>
        </p:spPr>
        <p:txBody>
          <a:bodyPr/>
          <a:lstStyle/>
          <a:p>
            <a:r>
              <a:rPr lang="en-GB" dirty="0"/>
              <a:t>For individuals to work effectively in teams they must be able to clearly communicate their ideas, to listen, and be willing to disagree. </a:t>
            </a:r>
          </a:p>
          <a:p>
            <a:endParaRPr lang="en-GB" dirty="0"/>
          </a:p>
        </p:txBody>
      </p:sp>
      <p:pic>
        <p:nvPicPr>
          <p:cNvPr id="4" name="Picture 3">
            <a:extLst>
              <a:ext uri="{FF2B5EF4-FFF2-40B4-BE49-F238E27FC236}">
                <a16:creationId xmlns:a16="http://schemas.microsoft.com/office/drawing/2014/main" id="{1706E2D0-4D91-44B9-BD86-F26F7A78F139}"/>
              </a:ext>
            </a:extLst>
          </p:cNvPr>
          <p:cNvPicPr>
            <a:picLocks noChangeAspect="1"/>
          </p:cNvPicPr>
          <p:nvPr/>
        </p:nvPicPr>
        <p:blipFill>
          <a:blip r:embed="rId2"/>
          <a:stretch>
            <a:fillRect/>
          </a:stretch>
        </p:blipFill>
        <p:spPr>
          <a:xfrm>
            <a:off x="4292563" y="1857375"/>
            <a:ext cx="4613313" cy="3829050"/>
          </a:xfrm>
          <a:prstGeom prst="rect">
            <a:avLst/>
          </a:prstGeom>
        </p:spPr>
      </p:pic>
    </p:spTree>
    <p:extLst>
      <p:ext uri="{BB962C8B-B14F-4D97-AF65-F5344CB8AC3E}">
        <p14:creationId xmlns:p14="http://schemas.microsoft.com/office/powerpoint/2010/main" val="3551591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E01D6-7B24-4190-980E-B006EA764A78}"/>
              </a:ext>
            </a:extLst>
          </p:cNvPr>
          <p:cNvSpPr>
            <a:spLocks noGrp="1"/>
          </p:cNvSpPr>
          <p:nvPr>
            <p:ph type="title"/>
          </p:nvPr>
        </p:nvSpPr>
        <p:spPr/>
        <p:txBody>
          <a:bodyPr/>
          <a:lstStyle/>
          <a:p>
            <a:r>
              <a:rPr lang="en-GB" dirty="0"/>
              <a:t>Successful team development</a:t>
            </a:r>
          </a:p>
        </p:txBody>
      </p:sp>
      <p:pic>
        <p:nvPicPr>
          <p:cNvPr id="4" name="Content Placeholder 3">
            <a:extLst>
              <a:ext uri="{FF2B5EF4-FFF2-40B4-BE49-F238E27FC236}">
                <a16:creationId xmlns:a16="http://schemas.microsoft.com/office/drawing/2014/main" id="{2BA74BF7-0045-46BD-9376-1309DB355B06}"/>
              </a:ext>
            </a:extLst>
          </p:cNvPr>
          <p:cNvPicPr>
            <a:picLocks noGrp="1" noChangeAspect="1"/>
          </p:cNvPicPr>
          <p:nvPr>
            <p:ph idx="1"/>
          </p:nvPr>
        </p:nvPicPr>
        <p:blipFill>
          <a:blip r:embed="rId2"/>
          <a:stretch>
            <a:fillRect/>
          </a:stretch>
        </p:blipFill>
        <p:spPr>
          <a:xfrm>
            <a:off x="3014266" y="2141538"/>
            <a:ext cx="5474493" cy="3649662"/>
          </a:xfrm>
          <a:prstGeom prst="rect">
            <a:avLst/>
          </a:prstGeom>
        </p:spPr>
      </p:pic>
    </p:spTree>
    <p:extLst>
      <p:ext uri="{BB962C8B-B14F-4D97-AF65-F5344CB8AC3E}">
        <p14:creationId xmlns:p14="http://schemas.microsoft.com/office/powerpoint/2010/main" val="23195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7D763-A95D-42CA-959C-1669C64637ED}"/>
              </a:ext>
            </a:extLst>
          </p:cNvPr>
          <p:cNvSpPr>
            <a:spLocks noGrp="1"/>
          </p:cNvSpPr>
          <p:nvPr>
            <p:ph type="title"/>
          </p:nvPr>
        </p:nvSpPr>
        <p:spPr/>
        <p:txBody>
          <a:bodyPr/>
          <a:lstStyle/>
          <a:p>
            <a:r>
              <a:rPr lang="en-GB" dirty="0"/>
              <a:t>Successful team development</a:t>
            </a:r>
          </a:p>
        </p:txBody>
      </p:sp>
      <p:sp>
        <p:nvSpPr>
          <p:cNvPr id="3" name="Content Placeholder 2">
            <a:extLst>
              <a:ext uri="{FF2B5EF4-FFF2-40B4-BE49-F238E27FC236}">
                <a16:creationId xmlns:a16="http://schemas.microsoft.com/office/drawing/2014/main" id="{36C10A1C-0554-47CA-80DF-6411EFAB00E6}"/>
              </a:ext>
            </a:extLst>
          </p:cNvPr>
          <p:cNvSpPr>
            <a:spLocks noGrp="1"/>
          </p:cNvSpPr>
          <p:nvPr>
            <p:ph idx="1"/>
          </p:nvPr>
        </p:nvSpPr>
        <p:spPr/>
        <p:txBody>
          <a:bodyPr/>
          <a:lstStyle/>
          <a:p>
            <a:r>
              <a:rPr lang="en-GB" dirty="0"/>
              <a:t>Consider each employee’s ideas as valuable</a:t>
            </a:r>
          </a:p>
          <a:p>
            <a:r>
              <a:rPr lang="en-GB" dirty="0"/>
              <a:t>Act as a harmonizing influence </a:t>
            </a:r>
          </a:p>
          <a:p>
            <a:r>
              <a:rPr lang="en-GB" dirty="0"/>
              <a:t>Encourage TRUST and Cooperation</a:t>
            </a:r>
          </a:p>
          <a:p>
            <a:r>
              <a:rPr lang="en-GB" dirty="0"/>
              <a:t>Establish team values and goals; evaluate team performance.</a:t>
            </a:r>
          </a:p>
          <a:p>
            <a:r>
              <a:rPr lang="en-GB" dirty="0"/>
              <a:t>Encourage listening and brainstorming.</a:t>
            </a:r>
          </a:p>
          <a:p>
            <a:r>
              <a:rPr lang="en-GB" dirty="0"/>
              <a:t>Facilitate communication</a:t>
            </a:r>
          </a:p>
          <a:p>
            <a:r>
              <a:rPr lang="en-GB" dirty="0"/>
              <a:t>Set rules for the team.</a:t>
            </a:r>
          </a:p>
        </p:txBody>
      </p:sp>
      <p:pic>
        <p:nvPicPr>
          <p:cNvPr id="4" name="Picture 3">
            <a:extLst>
              <a:ext uri="{FF2B5EF4-FFF2-40B4-BE49-F238E27FC236}">
                <a16:creationId xmlns:a16="http://schemas.microsoft.com/office/drawing/2014/main" id="{D50498DF-E285-47E2-817D-2F21A051F24B}"/>
              </a:ext>
            </a:extLst>
          </p:cNvPr>
          <p:cNvPicPr>
            <a:picLocks noChangeAspect="1"/>
          </p:cNvPicPr>
          <p:nvPr/>
        </p:nvPicPr>
        <p:blipFill>
          <a:blip r:embed="rId2"/>
          <a:stretch>
            <a:fillRect/>
          </a:stretch>
        </p:blipFill>
        <p:spPr>
          <a:xfrm rot="1236386">
            <a:off x="6939669" y="3023132"/>
            <a:ext cx="3823657" cy="2636755"/>
          </a:xfrm>
          <a:prstGeom prst="rect">
            <a:avLst/>
          </a:prstGeom>
        </p:spPr>
      </p:pic>
    </p:spTree>
    <p:extLst>
      <p:ext uri="{BB962C8B-B14F-4D97-AF65-F5344CB8AC3E}">
        <p14:creationId xmlns:p14="http://schemas.microsoft.com/office/powerpoint/2010/main" val="1180734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8D057-C575-42AA-8291-8837302A466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FB496F4-8354-48C0-A52E-501619636554}"/>
              </a:ext>
            </a:extLst>
          </p:cNvPr>
          <p:cNvSpPr>
            <a:spLocks noGrp="1"/>
          </p:cNvSpPr>
          <p:nvPr>
            <p:ph idx="1"/>
          </p:nvPr>
        </p:nvSpPr>
        <p:spPr/>
        <p:txBody>
          <a:bodyPr/>
          <a:lstStyle/>
          <a:p>
            <a:r>
              <a:rPr lang="en-GB" dirty="0"/>
              <a:t>West, M.A.(2012) Effective Teamwork. 3</a:t>
            </a:r>
            <a:r>
              <a:rPr lang="en-GB" baseline="30000" dirty="0"/>
              <a:t>rd</a:t>
            </a:r>
            <a:r>
              <a:rPr lang="en-GB" dirty="0"/>
              <a:t> edition. BSP Blackwell, London</a:t>
            </a:r>
          </a:p>
          <a:p>
            <a:r>
              <a:rPr lang="en-GB" dirty="0"/>
              <a:t>Proksch, S. (2016) Conflict Management, Springer, London</a:t>
            </a:r>
          </a:p>
          <a:p>
            <a:r>
              <a:rPr lang="en-GB" dirty="0"/>
              <a:t>Cook, S.L. (2009) Building a high-performance team. IT Governance Publishing, London</a:t>
            </a:r>
          </a:p>
        </p:txBody>
      </p:sp>
      <p:pic>
        <p:nvPicPr>
          <p:cNvPr id="4" name="Picture 3">
            <a:extLst>
              <a:ext uri="{FF2B5EF4-FFF2-40B4-BE49-F238E27FC236}">
                <a16:creationId xmlns:a16="http://schemas.microsoft.com/office/drawing/2014/main" id="{D99D7C6F-EBDE-4B7E-98B7-90C0E2E026B8}"/>
              </a:ext>
            </a:extLst>
          </p:cNvPr>
          <p:cNvPicPr>
            <a:picLocks noChangeAspect="1"/>
          </p:cNvPicPr>
          <p:nvPr/>
        </p:nvPicPr>
        <p:blipFill>
          <a:blip r:embed="rId2"/>
          <a:stretch>
            <a:fillRect/>
          </a:stretch>
        </p:blipFill>
        <p:spPr>
          <a:xfrm rot="731418">
            <a:off x="4456819" y="750039"/>
            <a:ext cx="4719428" cy="1976115"/>
          </a:xfrm>
          <a:prstGeom prst="rect">
            <a:avLst/>
          </a:prstGeom>
        </p:spPr>
      </p:pic>
    </p:spTree>
    <p:extLst>
      <p:ext uri="{BB962C8B-B14F-4D97-AF65-F5344CB8AC3E}">
        <p14:creationId xmlns:p14="http://schemas.microsoft.com/office/powerpoint/2010/main" val="25427149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4A21A-E4FB-477A-BBA0-B24246FEFB7B}"/>
              </a:ext>
            </a:extLst>
          </p:cNvPr>
          <p:cNvSpPr>
            <a:spLocks noGrp="1"/>
          </p:cNvSpPr>
          <p:nvPr>
            <p:ph type="title"/>
          </p:nvPr>
        </p:nvSpPr>
        <p:spPr/>
        <p:txBody>
          <a:bodyPr/>
          <a:lstStyle/>
          <a:p>
            <a:r>
              <a:rPr lang="en-GB" dirty="0"/>
              <a:t>Questions?</a:t>
            </a:r>
          </a:p>
        </p:txBody>
      </p:sp>
      <p:pic>
        <p:nvPicPr>
          <p:cNvPr id="4" name="Content Placeholder 3">
            <a:extLst>
              <a:ext uri="{FF2B5EF4-FFF2-40B4-BE49-F238E27FC236}">
                <a16:creationId xmlns:a16="http://schemas.microsoft.com/office/drawing/2014/main" id="{2DD0E414-48ED-4466-8467-26C453129A5F}"/>
              </a:ext>
            </a:extLst>
          </p:cNvPr>
          <p:cNvPicPr>
            <a:picLocks noGrp="1" noChangeAspect="1"/>
          </p:cNvPicPr>
          <p:nvPr>
            <p:ph idx="1"/>
          </p:nvPr>
        </p:nvPicPr>
        <p:blipFill>
          <a:blip r:embed="rId2"/>
          <a:stretch>
            <a:fillRect/>
          </a:stretch>
        </p:blipFill>
        <p:spPr>
          <a:xfrm>
            <a:off x="3009696" y="2141538"/>
            <a:ext cx="5483632" cy="3649662"/>
          </a:xfrm>
          <a:prstGeom prst="rect">
            <a:avLst/>
          </a:prstGeom>
        </p:spPr>
      </p:pic>
    </p:spTree>
    <p:extLst>
      <p:ext uri="{BB962C8B-B14F-4D97-AF65-F5344CB8AC3E}">
        <p14:creationId xmlns:p14="http://schemas.microsoft.com/office/powerpoint/2010/main" val="17834605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31633-899A-470A-8019-865A79966836}"/>
              </a:ext>
            </a:extLst>
          </p:cNvPr>
          <p:cNvSpPr>
            <a:spLocks noGrp="1"/>
          </p:cNvSpPr>
          <p:nvPr>
            <p:ph type="title"/>
          </p:nvPr>
        </p:nvSpPr>
        <p:spPr/>
        <p:txBody>
          <a:bodyPr/>
          <a:lstStyle/>
          <a:p>
            <a:r>
              <a:rPr lang="en-GB" dirty="0"/>
              <a:t>Thank you for listening!</a:t>
            </a:r>
          </a:p>
        </p:txBody>
      </p:sp>
      <p:pic>
        <p:nvPicPr>
          <p:cNvPr id="6" name="Content Placeholder 5">
            <a:extLst>
              <a:ext uri="{FF2B5EF4-FFF2-40B4-BE49-F238E27FC236}">
                <a16:creationId xmlns:a16="http://schemas.microsoft.com/office/drawing/2014/main" id="{CA434981-8EBF-4662-B827-2E2950697C41}"/>
              </a:ext>
            </a:extLst>
          </p:cNvPr>
          <p:cNvPicPr>
            <a:picLocks noGrp="1" noChangeAspect="1"/>
          </p:cNvPicPr>
          <p:nvPr>
            <p:ph idx="1"/>
          </p:nvPr>
        </p:nvPicPr>
        <p:blipFill>
          <a:blip r:embed="rId2"/>
          <a:stretch>
            <a:fillRect/>
          </a:stretch>
        </p:blipFill>
        <p:spPr>
          <a:xfrm>
            <a:off x="3322453" y="2141538"/>
            <a:ext cx="4858119" cy="3649662"/>
          </a:xfrm>
          <a:prstGeom prst="rect">
            <a:avLst/>
          </a:prstGeom>
        </p:spPr>
      </p:pic>
    </p:spTree>
    <p:extLst>
      <p:ext uri="{BB962C8B-B14F-4D97-AF65-F5344CB8AC3E}">
        <p14:creationId xmlns:p14="http://schemas.microsoft.com/office/powerpoint/2010/main" val="37681677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84</TotalTime>
  <Words>619</Words>
  <Application>Microsoft Office PowerPoint</Application>
  <PresentationFormat>Widescreen</PresentationFormat>
  <Paragraphs>72</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Celestial</vt:lpstr>
      <vt:lpstr>Effective team work an communication</vt:lpstr>
      <vt:lpstr>Benefits of team working  </vt:lpstr>
      <vt:lpstr>PowerPoint Presentation</vt:lpstr>
      <vt:lpstr>Stages of team development</vt:lpstr>
      <vt:lpstr>Team roles</vt:lpstr>
      <vt:lpstr>Team roles</vt:lpstr>
      <vt:lpstr>Team roles</vt:lpstr>
      <vt:lpstr>Team roles</vt:lpstr>
      <vt:lpstr>Managing conflict </vt:lpstr>
      <vt:lpstr>How can conflict be resolved ?  Thomas Kilmann Conflict Mode Instrument  </vt:lpstr>
      <vt:lpstr>conclusion</vt:lpstr>
      <vt:lpstr>Successful team development</vt:lpstr>
      <vt:lpstr>Successful team development</vt:lpstr>
      <vt:lpstr>references</vt:lpstr>
      <vt:lpstr>Questions?</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 an communication</dc:title>
  <dc:creator>Sofiya Tupovicharska</dc:creator>
  <cp:lastModifiedBy>Sofiya Tupovicharska</cp:lastModifiedBy>
  <cp:revision>8</cp:revision>
  <dcterms:created xsi:type="dcterms:W3CDTF">2019-12-17T16:43:33Z</dcterms:created>
  <dcterms:modified xsi:type="dcterms:W3CDTF">2019-12-17T18:08:29Z</dcterms:modified>
</cp:coreProperties>
</file>