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7" r:id="rId2"/>
    <p:sldId id="269" r:id="rId3"/>
    <p:sldId id="260" r:id="rId4"/>
    <p:sldId id="261" r:id="rId5"/>
    <p:sldId id="270" r:id="rId6"/>
    <p:sldId id="262" r:id="rId7"/>
    <p:sldId id="263" r:id="rId8"/>
    <p:sldId id="264" r:id="rId9"/>
    <p:sldId id="265" r:id="rId10"/>
    <p:sldId id="267" r:id="rId11"/>
    <p:sldId id="268" r:id="rId12"/>
    <p:sldId id="266" r:id="rId13"/>
  </p:sldIdLst>
  <p:sldSz cx="12192000" cy="6858000"/>
  <p:notesSz cx="6858000" cy="9144000"/>
  <p:custShowLst>
    <p:custShow name="Custom Show 1" id="0">
      <p:sldLst>
        <p:sld r:id="rId2"/>
        <p:sld r:id="rId3"/>
        <p:sld r:id="rId4"/>
        <p:sld r:id="rId5"/>
        <p:sld r:id="rId6"/>
        <p:sld r:id="rId7"/>
        <p:sld r:id="rId8"/>
        <p:sld r:id="rId9"/>
        <p:sld r:id="rId10"/>
        <p:sld r:id="rId11"/>
        <p:sld r:id="rId12"/>
        <p:sld r:id="rId13"/>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B4C276-2909-4F5C-BD40-61E803F8BF59}" v="75" dt="2023-03-25T21:03:07.5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535" autoAdjust="0"/>
  </p:normalViewPr>
  <p:slideViewPr>
    <p:cSldViewPr snapToGrid="0">
      <p:cViewPr varScale="1">
        <p:scale>
          <a:sx n="52" d="100"/>
          <a:sy n="52" d="100"/>
        </p:scale>
        <p:origin x="12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ca Voinea" userId="0d27ef0e-8cc5-4025-b9f9-f92537bb1eb4" providerId="ADAL" clId="{CAB4C276-2909-4F5C-BD40-61E803F8BF59}"/>
    <pc:docChg chg="undo custSel addSld delSld modSld sldOrd">
      <pc:chgData name="Vasilica Voinea" userId="0d27ef0e-8cc5-4025-b9f9-f92537bb1eb4" providerId="ADAL" clId="{CAB4C276-2909-4F5C-BD40-61E803F8BF59}" dt="2023-03-25T21:03:07.511" v="1228"/>
      <pc:docMkLst>
        <pc:docMk/>
      </pc:docMkLst>
      <pc:sldChg chg="modSp mod modTransition">
        <pc:chgData name="Vasilica Voinea" userId="0d27ef0e-8cc5-4025-b9f9-f92537bb1eb4" providerId="ADAL" clId="{CAB4C276-2909-4F5C-BD40-61E803F8BF59}" dt="2023-03-24T15:11:13.697" v="1073"/>
        <pc:sldMkLst>
          <pc:docMk/>
          <pc:sldMk cId="0" sldId="257"/>
        </pc:sldMkLst>
        <pc:spChg chg="mod">
          <ac:chgData name="Vasilica Voinea" userId="0d27ef0e-8cc5-4025-b9f9-f92537bb1eb4" providerId="ADAL" clId="{CAB4C276-2909-4F5C-BD40-61E803F8BF59}" dt="2023-03-24T14:33:48.598" v="866" actId="14100"/>
          <ac:spMkLst>
            <pc:docMk/>
            <pc:sldMk cId="0" sldId="257"/>
            <ac:spMk id="2" creationId="{00000000-0000-0000-0000-000000000000}"/>
          </ac:spMkLst>
        </pc:spChg>
        <pc:spChg chg="mod">
          <ac:chgData name="Vasilica Voinea" userId="0d27ef0e-8cc5-4025-b9f9-f92537bb1eb4" providerId="ADAL" clId="{CAB4C276-2909-4F5C-BD40-61E803F8BF59}" dt="2023-03-24T14:33:43.912" v="865" actId="14100"/>
          <ac:spMkLst>
            <pc:docMk/>
            <pc:sldMk cId="0" sldId="257"/>
            <ac:spMk id="3" creationId="{00000000-0000-0000-0000-000000000000}"/>
          </ac:spMkLst>
        </pc:spChg>
      </pc:sldChg>
      <pc:sldChg chg="del">
        <pc:chgData name="Vasilica Voinea" userId="0d27ef0e-8cc5-4025-b9f9-f92537bb1eb4" providerId="ADAL" clId="{CAB4C276-2909-4F5C-BD40-61E803F8BF59}" dt="2023-03-24T13:47:01.801" v="101" actId="2696"/>
        <pc:sldMkLst>
          <pc:docMk/>
          <pc:sldMk cId="0" sldId="258"/>
        </pc:sldMkLst>
      </pc:sldChg>
      <pc:sldChg chg="addSp delSp modSp del modTransition modAnim">
        <pc:chgData name="Vasilica Voinea" userId="0d27ef0e-8cc5-4025-b9f9-f92537bb1eb4" providerId="ADAL" clId="{CAB4C276-2909-4F5C-BD40-61E803F8BF59}" dt="2023-03-25T20:58:40.426" v="1225" actId="2696"/>
        <pc:sldMkLst>
          <pc:docMk/>
          <pc:sldMk cId="0" sldId="259"/>
        </pc:sldMkLst>
        <pc:spChg chg="mod">
          <ac:chgData name="Vasilica Voinea" userId="0d27ef0e-8cc5-4025-b9f9-f92537bb1eb4" providerId="ADAL" clId="{CAB4C276-2909-4F5C-BD40-61E803F8BF59}" dt="2023-03-24T15:09:49.081" v="1071" actId="20577"/>
          <ac:spMkLst>
            <pc:docMk/>
            <pc:sldMk cId="0" sldId="259"/>
            <ac:spMk id="3" creationId="{00000000-0000-0000-0000-000000000000}"/>
          </ac:spMkLst>
        </pc:spChg>
        <pc:picChg chg="add del mod">
          <ac:chgData name="Vasilica Voinea" userId="0d27ef0e-8cc5-4025-b9f9-f92537bb1eb4" providerId="ADAL" clId="{CAB4C276-2909-4F5C-BD40-61E803F8BF59}" dt="2023-03-24T15:01:36.121" v="991" actId="478"/>
          <ac:picMkLst>
            <pc:docMk/>
            <pc:sldMk cId="0" sldId="259"/>
            <ac:picMk id="2050" creationId="{8291BBCE-28FA-BBAB-50C3-AA5A067E5CE5}"/>
          </ac:picMkLst>
        </pc:picChg>
      </pc:sldChg>
      <pc:sldChg chg="addSp delSp modSp mod modTransition delAnim modAnim">
        <pc:chgData name="Vasilica Voinea" userId="0d27ef0e-8cc5-4025-b9f9-f92537bb1eb4" providerId="ADAL" clId="{CAB4C276-2909-4F5C-BD40-61E803F8BF59}" dt="2023-03-24T15:14:10.211" v="1094"/>
        <pc:sldMkLst>
          <pc:docMk/>
          <pc:sldMk cId="0" sldId="260"/>
        </pc:sldMkLst>
        <pc:spChg chg="del mod">
          <ac:chgData name="Vasilica Voinea" userId="0d27ef0e-8cc5-4025-b9f9-f92537bb1eb4" providerId="ADAL" clId="{CAB4C276-2909-4F5C-BD40-61E803F8BF59}" dt="2023-03-24T15:12:59.172" v="1087" actId="478"/>
          <ac:spMkLst>
            <pc:docMk/>
            <pc:sldMk cId="0" sldId="260"/>
            <ac:spMk id="2" creationId="{00000000-0000-0000-0000-000000000000}"/>
          </ac:spMkLst>
        </pc:spChg>
        <pc:spChg chg="mod">
          <ac:chgData name="Vasilica Voinea" userId="0d27ef0e-8cc5-4025-b9f9-f92537bb1eb4" providerId="ADAL" clId="{CAB4C276-2909-4F5C-BD40-61E803F8BF59}" dt="2023-03-24T15:05:23.646" v="1027" actId="1076"/>
          <ac:spMkLst>
            <pc:docMk/>
            <pc:sldMk cId="0" sldId="260"/>
            <ac:spMk id="6" creationId="{00000000-0000-0000-0000-000000000000}"/>
          </ac:spMkLst>
        </pc:spChg>
        <pc:spChg chg="add mod">
          <ac:chgData name="Vasilica Voinea" userId="0d27ef0e-8cc5-4025-b9f9-f92537bb1eb4" providerId="ADAL" clId="{CAB4C276-2909-4F5C-BD40-61E803F8BF59}" dt="2023-03-24T15:12:59.172" v="1087" actId="478"/>
          <ac:spMkLst>
            <pc:docMk/>
            <pc:sldMk cId="0" sldId="260"/>
            <ac:spMk id="7" creationId="{ECF9297C-965B-91F3-0BD0-CB0C292636F7}"/>
          </ac:spMkLst>
        </pc:spChg>
        <pc:spChg chg="add mod">
          <ac:chgData name="Vasilica Voinea" userId="0d27ef0e-8cc5-4025-b9f9-f92537bb1eb4" providerId="ADAL" clId="{CAB4C276-2909-4F5C-BD40-61E803F8BF59}" dt="2023-03-24T15:13:05.265" v="1088" actId="767"/>
          <ac:spMkLst>
            <pc:docMk/>
            <pc:sldMk cId="0" sldId="260"/>
            <ac:spMk id="8" creationId="{C5116CA2-D64E-7292-3DB3-6E2B9592DEC1}"/>
          </ac:spMkLst>
        </pc:spChg>
        <pc:spChg chg="add mod">
          <ac:chgData name="Vasilica Voinea" userId="0d27ef0e-8cc5-4025-b9f9-f92537bb1eb4" providerId="ADAL" clId="{CAB4C276-2909-4F5C-BD40-61E803F8BF59}" dt="2023-03-24T15:13:46.950" v="1092" actId="1076"/>
          <ac:spMkLst>
            <pc:docMk/>
            <pc:sldMk cId="0" sldId="260"/>
            <ac:spMk id="9" creationId="{B92379C9-58B5-B51F-E63A-1B4042C18B77}"/>
          </ac:spMkLst>
        </pc:spChg>
        <pc:picChg chg="mod">
          <ac:chgData name="Vasilica Voinea" userId="0d27ef0e-8cc5-4025-b9f9-f92537bb1eb4" providerId="ADAL" clId="{CAB4C276-2909-4F5C-BD40-61E803F8BF59}" dt="2023-03-24T13:51:30.019" v="122" actId="14100"/>
          <ac:picMkLst>
            <pc:docMk/>
            <pc:sldMk cId="0" sldId="260"/>
            <ac:picMk id="5" creationId="{00000000-0000-0000-0000-000000000000}"/>
          </ac:picMkLst>
        </pc:picChg>
      </pc:sldChg>
      <pc:sldChg chg="addSp delSp modSp mod modTransition delAnim modAnim">
        <pc:chgData name="Vasilica Voinea" userId="0d27ef0e-8cc5-4025-b9f9-f92537bb1eb4" providerId="ADAL" clId="{CAB4C276-2909-4F5C-BD40-61E803F8BF59}" dt="2023-03-25T20:36:08.828" v="1195" actId="20577"/>
        <pc:sldMkLst>
          <pc:docMk/>
          <pc:sldMk cId="0" sldId="261"/>
        </pc:sldMkLst>
        <pc:spChg chg="del mod">
          <ac:chgData name="Vasilica Voinea" userId="0d27ef0e-8cc5-4025-b9f9-f92537bb1eb4" providerId="ADAL" clId="{CAB4C276-2909-4F5C-BD40-61E803F8BF59}" dt="2023-03-24T15:16:15.220" v="1100" actId="478"/>
          <ac:spMkLst>
            <pc:docMk/>
            <pc:sldMk cId="0" sldId="261"/>
            <ac:spMk id="2" creationId="{00000000-0000-0000-0000-000000000000}"/>
          </ac:spMkLst>
        </pc:spChg>
        <pc:spChg chg="mod">
          <ac:chgData name="Vasilica Voinea" userId="0d27ef0e-8cc5-4025-b9f9-f92537bb1eb4" providerId="ADAL" clId="{CAB4C276-2909-4F5C-BD40-61E803F8BF59}" dt="2023-03-25T20:36:08.828" v="1195" actId="20577"/>
          <ac:spMkLst>
            <pc:docMk/>
            <pc:sldMk cId="0" sldId="261"/>
            <ac:spMk id="3" creationId="{00000000-0000-0000-0000-000000000000}"/>
          </ac:spMkLst>
        </pc:spChg>
        <pc:spChg chg="del mod">
          <ac:chgData name="Vasilica Voinea" userId="0d27ef0e-8cc5-4025-b9f9-f92537bb1eb4" providerId="ADAL" clId="{CAB4C276-2909-4F5C-BD40-61E803F8BF59}" dt="2023-03-24T13:53:23.998" v="144" actId="478"/>
          <ac:spMkLst>
            <pc:docMk/>
            <pc:sldMk cId="0" sldId="261"/>
            <ac:spMk id="4" creationId="{F03D4B9E-8253-6C2F-638A-8BCD71035647}"/>
          </ac:spMkLst>
        </pc:spChg>
        <pc:spChg chg="add mod">
          <ac:chgData name="Vasilica Voinea" userId="0d27ef0e-8cc5-4025-b9f9-f92537bb1eb4" providerId="ADAL" clId="{CAB4C276-2909-4F5C-BD40-61E803F8BF59}" dt="2023-03-24T15:16:15.220" v="1100" actId="478"/>
          <ac:spMkLst>
            <pc:docMk/>
            <pc:sldMk cId="0" sldId="261"/>
            <ac:spMk id="6" creationId="{A3FDB494-8937-9005-463A-4C96719617C4}"/>
          </ac:spMkLst>
        </pc:spChg>
        <pc:spChg chg="add mod">
          <ac:chgData name="Vasilica Voinea" userId="0d27ef0e-8cc5-4025-b9f9-f92537bb1eb4" providerId="ADAL" clId="{CAB4C276-2909-4F5C-BD40-61E803F8BF59}" dt="2023-03-24T15:16:40.042" v="1104" actId="1076"/>
          <ac:spMkLst>
            <pc:docMk/>
            <pc:sldMk cId="0" sldId="261"/>
            <ac:spMk id="7" creationId="{2748AB57-33ED-C8CC-D9E0-723E9793FB54}"/>
          </ac:spMkLst>
        </pc:spChg>
        <pc:picChg chg="add mod">
          <ac:chgData name="Vasilica Voinea" userId="0d27ef0e-8cc5-4025-b9f9-f92537bb1eb4" providerId="ADAL" clId="{CAB4C276-2909-4F5C-BD40-61E803F8BF59}" dt="2023-03-24T15:15:12.558" v="1099" actId="1076"/>
          <ac:picMkLst>
            <pc:docMk/>
            <pc:sldMk cId="0" sldId="261"/>
            <ac:picMk id="3074" creationId="{174DEDB5-E2EE-8A8F-8E04-2D792D47E00C}"/>
          </ac:picMkLst>
        </pc:picChg>
      </pc:sldChg>
      <pc:sldChg chg="modSp modTransition">
        <pc:chgData name="Vasilica Voinea" userId="0d27ef0e-8cc5-4025-b9f9-f92537bb1eb4" providerId="ADAL" clId="{CAB4C276-2909-4F5C-BD40-61E803F8BF59}" dt="2023-03-24T15:11:34.167" v="1080"/>
        <pc:sldMkLst>
          <pc:docMk/>
          <pc:sldMk cId="0" sldId="262"/>
        </pc:sldMkLst>
        <pc:spChg chg="mod">
          <ac:chgData name="Vasilica Voinea" userId="0d27ef0e-8cc5-4025-b9f9-f92537bb1eb4" providerId="ADAL" clId="{CAB4C276-2909-4F5C-BD40-61E803F8BF59}" dt="2023-03-24T15:07:54.385" v="1036" actId="12"/>
          <ac:spMkLst>
            <pc:docMk/>
            <pc:sldMk cId="0" sldId="262"/>
            <ac:spMk id="4" creationId="{EF4FC529-E432-3AF9-3972-204BFBA4ABE8}"/>
          </ac:spMkLst>
        </pc:spChg>
      </pc:sldChg>
      <pc:sldChg chg="modTransition modAnim">
        <pc:chgData name="Vasilica Voinea" userId="0d27ef0e-8cc5-4025-b9f9-f92537bb1eb4" providerId="ADAL" clId="{CAB4C276-2909-4F5C-BD40-61E803F8BF59}" dt="2023-03-24T15:18:08.921" v="1111"/>
        <pc:sldMkLst>
          <pc:docMk/>
          <pc:sldMk cId="0" sldId="263"/>
        </pc:sldMkLst>
      </pc:sldChg>
      <pc:sldChg chg="modSp mod modTransition modAnim">
        <pc:chgData name="Vasilica Voinea" userId="0d27ef0e-8cc5-4025-b9f9-f92537bb1eb4" providerId="ADAL" clId="{CAB4C276-2909-4F5C-BD40-61E803F8BF59}" dt="2023-03-24T15:19:01.739" v="1120"/>
        <pc:sldMkLst>
          <pc:docMk/>
          <pc:sldMk cId="0" sldId="264"/>
        </pc:sldMkLst>
        <pc:spChg chg="mod">
          <ac:chgData name="Vasilica Voinea" userId="0d27ef0e-8cc5-4025-b9f9-f92537bb1eb4" providerId="ADAL" clId="{CAB4C276-2909-4F5C-BD40-61E803F8BF59}" dt="2023-03-24T14:11:45.687" v="252" actId="255"/>
          <ac:spMkLst>
            <pc:docMk/>
            <pc:sldMk cId="0" sldId="264"/>
            <ac:spMk id="6" creationId="{39CF9944-261E-268E-E32F-9D9F790523FE}"/>
          </ac:spMkLst>
        </pc:spChg>
        <pc:spChg chg="mod">
          <ac:chgData name="Vasilica Voinea" userId="0d27ef0e-8cc5-4025-b9f9-f92537bb1eb4" providerId="ADAL" clId="{CAB4C276-2909-4F5C-BD40-61E803F8BF59}" dt="2023-03-24T14:12:25.932" v="301" actId="20577"/>
          <ac:spMkLst>
            <pc:docMk/>
            <pc:sldMk cId="0" sldId="264"/>
            <ac:spMk id="12" creationId="{87931E40-658F-A1AC-DE9C-82DB221F56AF}"/>
          </ac:spMkLst>
        </pc:spChg>
        <pc:spChg chg="mod">
          <ac:chgData name="Vasilica Voinea" userId="0d27ef0e-8cc5-4025-b9f9-f92537bb1eb4" providerId="ADAL" clId="{CAB4C276-2909-4F5C-BD40-61E803F8BF59}" dt="2023-03-24T14:13:21.018" v="366" actId="20577"/>
          <ac:spMkLst>
            <pc:docMk/>
            <pc:sldMk cId="0" sldId="264"/>
            <ac:spMk id="15" creationId="{B8297DB5-2FDA-19B6-1394-20F58BAA6661}"/>
          </ac:spMkLst>
        </pc:spChg>
        <pc:spChg chg="mod">
          <ac:chgData name="Vasilica Voinea" userId="0d27ef0e-8cc5-4025-b9f9-f92537bb1eb4" providerId="ADAL" clId="{CAB4C276-2909-4F5C-BD40-61E803F8BF59}" dt="2023-03-24T14:14:06.524" v="427" actId="20577"/>
          <ac:spMkLst>
            <pc:docMk/>
            <pc:sldMk cId="0" sldId="264"/>
            <ac:spMk id="18" creationId="{9CCB17CB-26B6-86BD-F0BA-14C91C7A0867}"/>
          </ac:spMkLst>
        </pc:spChg>
      </pc:sldChg>
      <pc:sldChg chg="addSp delSp modSp mod modTransition delAnim modAnim">
        <pc:chgData name="Vasilica Voinea" userId="0d27ef0e-8cc5-4025-b9f9-f92537bb1eb4" providerId="ADAL" clId="{CAB4C276-2909-4F5C-BD40-61E803F8BF59}" dt="2023-03-25T21:03:07.511" v="1228"/>
        <pc:sldMkLst>
          <pc:docMk/>
          <pc:sldMk cId="0" sldId="265"/>
        </pc:sldMkLst>
        <pc:spChg chg="del mod">
          <ac:chgData name="Vasilica Voinea" userId="0d27ef0e-8cc5-4025-b9f9-f92537bb1eb4" providerId="ADAL" clId="{CAB4C276-2909-4F5C-BD40-61E803F8BF59}" dt="2023-03-24T15:21:24.235" v="1131" actId="478"/>
          <ac:spMkLst>
            <pc:docMk/>
            <pc:sldMk cId="0" sldId="265"/>
            <ac:spMk id="2" creationId="{00000000-0000-0000-0000-000000000000}"/>
          </ac:spMkLst>
        </pc:spChg>
        <pc:spChg chg="add del mod">
          <ac:chgData name="Vasilica Voinea" userId="0d27ef0e-8cc5-4025-b9f9-f92537bb1eb4" providerId="ADAL" clId="{CAB4C276-2909-4F5C-BD40-61E803F8BF59}" dt="2023-03-24T15:21:24.240" v="1133"/>
          <ac:spMkLst>
            <pc:docMk/>
            <pc:sldMk cId="0" sldId="265"/>
            <ac:spMk id="4" creationId="{0A251989-2106-A3D4-64FF-A742B4FFE385}"/>
          </ac:spMkLst>
        </pc:spChg>
        <pc:spChg chg="add del mod">
          <ac:chgData name="Vasilica Voinea" userId="0d27ef0e-8cc5-4025-b9f9-f92537bb1eb4" providerId="ADAL" clId="{CAB4C276-2909-4F5C-BD40-61E803F8BF59}" dt="2023-03-24T15:21:24.272" v="1135"/>
          <ac:spMkLst>
            <pc:docMk/>
            <pc:sldMk cId="0" sldId="265"/>
            <ac:spMk id="5" creationId="{68BBE92C-2260-6E59-4E05-2C4E731686A3}"/>
          </ac:spMkLst>
        </pc:spChg>
        <pc:spChg chg="add mod">
          <ac:chgData name="Vasilica Voinea" userId="0d27ef0e-8cc5-4025-b9f9-f92537bb1eb4" providerId="ADAL" clId="{CAB4C276-2909-4F5C-BD40-61E803F8BF59}" dt="2023-03-25T20:35:36.899" v="1192" actId="113"/>
          <ac:spMkLst>
            <pc:docMk/>
            <pc:sldMk cId="0" sldId="265"/>
            <ac:spMk id="6" creationId="{0F409E67-15A2-7988-EF5D-948523F0DA3C}"/>
          </ac:spMkLst>
        </pc:spChg>
      </pc:sldChg>
      <pc:sldChg chg="ord">
        <pc:chgData name="Vasilica Voinea" userId="0d27ef0e-8cc5-4025-b9f9-f92537bb1eb4" providerId="ADAL" clId="{CAB4C276-2909-4F5C-BD40-61E803F8BF59}" dt="2023-03-24T14:33:14.083" v="862"/>
        <pc:sldMkLst>
          <pc:docMk/>
          <pc:sldMk cId="0" sldId="266"/>
        </pc:sldMkLst>
      </pc:sldChg>
      <pc:sldChg chg="addSp delSp modSp mod modTransition modAnim">
        <pc:chgData name="Vasilica Voinea" userId="0d27ef0e-8cc5-4025-b9f9-f92537bb1eb4" providerId="ADAL" clId="{CAB4C276-2909-4F5C-BD40-61E803F8BF59}" dt="2023-03-24T15:11:50.997" v="1084"/>
        <pc:sldMkLst>
          <pc:docMk/>
          <pc:sldMk cId="3366183819" sldId="267"/>
        </pc:sldMkLst>
        <pc:spChg chg="del mod">
          <ac:chgData name="Vasilica Voinea" userId="0d27ef0e-8cc5-4025-b9f9-f92537bb1eb4" providerId="ADAL" clId="{CAB4C276-2909-4F5C-BD40-61E803F8BF59}" dt="2023-03-24T14:24:01.092" v="840" actId="26606"/>
          <ac:spMkLst>
            <pc:docMk/>
            <pc:sldMk cId="3366183819" sldId="267"/>
            <ac:spMk id="2" creationId="{C7421EE8-2254-39BC-8E57-608BCE87FC4C}"/>
          </ac:spMkLst>
        </pc:spChg>
        <pc:graphicFrameChg chg="add">
          <ac:chgData name="Vasilica Voinea" userId="0d27ef0e-8cc5-4025-b9f9-f92537bb1eb4" providerId="ADAL" clId="{CAB4C276-2909-4F5C-BD40-61E803F8BF59}" dt="2023-03-24T14:24:01.092" v="840" actId="26606"/>
          <ac:graphicFrameMkLst>
            <pc:docMk/>
            <pc:sldMk cId="3366183819" sldId="267"/>
            <ac:graphicFrameMk id="5" creationId="{16F6DE90-E59D-CBF7-75E4-2A7B53681B63}"/>
          </ac:graphicFrameMkLst>
        </pc:graphicFrameChg>
      </pc:sldChg>
      <pc:sldChg chg="addSp delSp modSp mod modTransition">
        <pc:chgData name="Vasilica Voinea" userId="0d27ef0e-8cc5-4025-b9f9-f92537bb1eb4" providerId="ADAL" clId="{CAB4C276-2909-4F5C-BD40-61E803F8BF59}" dt="2023-03-24T15:29:38.193" v="1176" actId="27636"/>
        <pc:sldMkLst>
          <pc:docMk/>
          <pc:sldMk cId="3383609331" sldId="268"/>
        </pc:sldMkLst>
        <pc:spChg chg="mod">
          <ac:chgData name="Vasilica Voinea" userId="0d27ef0e-8cc5-4025-b9f9-f92537bb1eb4" providerId="ADAL" clId="{CAB4C276-2909-4F5C-BD40-61E803F8BF59}" dt="2023-03-24T15:29:10.563" v="1168" actId="20577"/>
          <ac:spMkLst>
            <pc:docMk/>
            <pc:sldMk cId="3383609331" sldId="268"/>
            <ac:spMk id="2" creationId="{C11BD78D-64B8-AEAC-B113-9438DD1C853A}"/>
          </ac:spMkLst>
        </pc:spChg>
        <pc:spChg chg="mod">
          <ac:chgData name="Vasilica Voinea" userId="0d27ef0e-8cc5-4025-b9f9-f92537bb1eb4" providerId="ADAL" clId="{CAB4C276-2909-4F5C-BD40-61E803F8BF59}" dt="2023-03-24T15:29:38.193" v="1176" actId="27636"/>
          <ac:spMkLst>
            <pc:docMk/>
            <pc:sldMk cId="3383609331" sldId="268"/>
            <ac:spMk id="3" creationId="{A8963DE5-8561-3BB5-EFE1-579003D4BC96}"/>
          </ac:spMkLst>
        </pc:spChg>
        <pc:picChg chg="add del mod">
          <ac:chgData name="Vasilica Voinea" userId="0d27ef0e-8cc5-4025-b9f9-f92537bb1eb4" providerId="ADAL" clId="{CAB4C276-2909-4F5C-BD40-61E803F8BF59}" dt="2023-03-24T15:27:58.733" v="1160" actId="478"/>
          <ac:picMkLst>
            <pc:docMk/>
            <pc:sldMk cId="3383609331" sldId="268"/>
            <ac:picMk id="5122" creationId="{4A0827D6-7292-835B-A9E2-BE117CC54B9D}"/>
          </ac:picMkLst>
        </pc:picChg>
        <pc:picChg chg="add mod">
          <ac:chgData name="Vasilica Voinea" userId="0d27ef0e-8cc5-4025-b9f9-f92537bb1eb4" providerId="ADAL" clId="{CAB4C276-2909-4F5C-BD40-61E803F8BF59}" dt="2023-03-24T15:29:14.327" v="1169" actId="1076"/>
          <ac:picMkLst>
            <pc:docMk/>
            <pc:sldMk cId="3383609331" sldId="268"/>
            <ac:picMk id="5124" creationId="{E322E235-7A00-7AFD-1030-58A928644BFE}"/>
          </ac:picMkLst>
        </pc:picChg>
      </pc:sldChg>
      <pc:sldChg chg="addSp delSp modSp mod modTransition delAnim modAnim">
        <pc:chgData name="Vasilica Voinea" userId="0d27ef0e-8cc5-4025-b9f9-f92537bb1eb4" providerId="ADAL" clId="{CAB4C276-2909-4F5C-BD40-61E803F8BF59}" dt="2023-03-24T15:11:15.991" v="1074"/>
        <pc:sldMkLst>
          <pc:docMk/>
          <pc:sldMk cId="259155861" sldId="269"/>
        </pc:sldMkLst>
        <pc:spChg chg="del mod">
          <ac:chgData name="Vasilica Voinea" userId="0d27ef0e-8cc5-4025-b9f9-f92537bb1eb4" providerId="ADAL" clId="{CAB4C276-2909-4F5C-BD40-61E803F8BF59}" dt="2023-03-24T13:49:21.829" v="115" actId="26606"/>
          <ac:spMkLst>
            <pc:docMk/>
            <pc:sldMk cId="259155861" sldId="269"/>
            <ac:spMk id="2" creationId="{DE96DC57-7F49-C020-F8F8-3E978393B2FF}"/>
          </ac:spMkLst>
        </pc:spChg>
        <pc:spChg chg="add del mod">
          <ac:chgData name="Vasilica Voinea" userId="0d27ef0e-8cc5-4025-b9f9-f92537bb1eb4" providerId="ADAL" clId="{CAB4C276-2909-4F5C-BD40-61E803F8BF59}" dt="2023-03-24T14:59:11.150" v="980"/>
          <ac:spMkLst>
            <pc:docMk/>
            <pc:sldMk cId="259155861" sldId="269"/>
            <ac:spMk id="5" creationId="{6D429CD9-98C6-07EF-F806-D2C6E89A9C72}"/>
          </ac:spMkLst>
        </pc:spChg>
        <pc:spChg chg="add mod">
          <ac:chgData name="Vasilica Voinea" userId="0d27ef0e-8cc5-4025-b9f9-f92537bb1eb4" providerId="ADAL" clId="{CAB4C276-2909-4F5C-BD40-61E803F8BF59}" dt="2023-03-24T15:02:37.787" v="997" actId="12"/>
          <ac:spMkLst>
            <pc:docMk/>
            <pc:sldMk cId="259155861" sldId="269"/>
            <ac:spMk id="6" creationId="{C7C87D3F-084E-C363-5D2D-4376527FEB5C}"/>
          </ac:spMkLst>
        </pc:spChg>
        <pc:graphicFrameChg chg="add del mod">
          <ac:chgData name="Vasilica Voinea" userId="0d27ef0e-8cc5-4025-b9f9-f92537bb1eb4" providerId="ADAL" clId="{CAB4C276-2909-4F5C-BD40-61E803F8BF59}" dt="2023-03-24T14:52:50.763" v="954" actId="478"/>
          <ac:graphicFrameMkLst>
            <pc:docMk/>
            <pc:sldMk cId="259155861" sldId="269"/>
            <ac:graphicFrameMk id="1028" creationId="{8F575C9B-AB9C-B6D2-4055-6170F4DFA9DB}"/>
          </ac:graphicFrameMkLst>
        </pc:graphicFrameChg>
        <pc:picChg chg="add mod">
          <ac:chgData name="Vasilica Voinea" userId="0d27ef0e-8cc5-4025-b9f9-f92537bb1eb4" providerId="ADAL" clId="{CAB4C276-2909-4F5C-BD40-61E803F8BF59}" dt="2023-03-24T15:05:12.948" v="1026" actId="1076"/>
          <ac:picMkLst>
            <pc:docMk/>
            <pc:sldMk cId="259155861" sldId="269"/>
            <ac:picMk id="7" creationId="{33F0EA03-8345-93B7-4493-016F113002FF}"/>
          </ac:picMkLst>
        </pc:picChg>
        <pc:picChg chg="add del mod">
          <ac:chgData name="Vasilica Voinea" userId="0d27ef0e-8cc5-4025-b9f9-f92537bb1eb4" providerId="ADAL" clId="{CAB4C276-2909-4F5C-BD40-61E803F8BF59}" dt="2023-03-24T14:57:01.867" v="979" actId="478"/>
          <ac:picMkLst>
            <pc:docMk/>
            <pc:sldMk cId="259155861" sldId="269"/>
            <ac:picMk id="1026" creationId="{53EE8E9C-4CFC-5F5E-B3E5-4EECDFF29422}"/>
          </ac:picMkLst>
        </pc:picChg>
      </pc:sldChg>
      <pc:sldChg chg="addSp modSp new mod modTransition modAnim">
        <pc:chgData name="Vasilica Voinea" userId="0d27ef0e-8cc5-4025-b9f9-f92537bb1eb4" providerId="ADAL" clId="{CAB4C276-2909-4F5C-BD40-61E803F8BF59}" dt="2023-03-25T20:36:37.439" v="1224" actId="122"/>
        <pc:sldMkLst>
          <pc:docMk/>
          <pc:sldMk cId="3528089862" sldId="270"/>
        </pc:sldMkLst>
        <pc:spChg chg="mod">
          <ac:chgData name="Vasilica Voinea" userId="0d27ef0e-8cc5-4025-b9f9-f92537bb1eb4" providerId="ADAL" clId="{CAB4C276-2909-4F5C-BD40-61E803F8BF59}" dt="2023-03-25T20:36:23.920" v="1214" actId="20577"/>
          <ac:spMkLst>
            <pc:docMk/>
            <pc:sldMk cId="3528089862" sldId="270"/>
            <ac:spMk id="2" creationId="{9C1F108E-7332-9E58-C3E5-D13DC45BB16C}"/>
          </ac:spMkLst>
        </pc:spChg>
        <pc:spChg chg="mod">
          <ac:chgData name="Vasilica Voinea" userId="0d27ef0e-8cc5-4025-b9f9-f92537bb1eb4" providerId="ADAL" clId="{CAB4C276-2909-4F5C-BD40-61E803F8BF59}" dt="2023-03-25T20:36:37.439" v="1224" actId="122"/>
          <ac:spMkLst>
            <pc:docMk/>
            <pc:sldMk cId="3528089862" sldId="270"/>
            <ac:spMk id="3" creationId="{8E917AF8-1D5F-9E8B-0C69-ABDC6EEAD3EE}"/>
          </ac:spMkLst>
        </pc:spChg>
        <pc:picChg chg="add mod">
          <ac:chgData name="Vasilica Voinea" userId="0d27ef0e-8cc5-4025-b9f9-f92537bb1eb4" providerId="ADAL" clId="{CAB4C276-2909-4F5C-BD40-61E803F8BF59}" dt="2023-03-25T20:36:27.654" v="1215" actId="1076"/>
          <ac:picMkLst>
            <pc:docMk/>
            <pc:sldMk cId="3528089862" sldId="270"/>
            <ac:picMk id="4098" creationId="{CCCA6B0A-E902-D8C4-CF77-760AF977170D}"/>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2A7486-00B2-4DC9-B3F1-7918DF6319C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90A1145-55AD-488A-A975-22C5256614B1}">
      <dgm:prSet/>
      <dgm:spPr/>
      <dgm:t>
        <a:bodyPr/>
        <a:lstStyle/>
        <a:p>
          <a:pPr>
            <a:lnSpc>
              <a:spcPct val="100000"/>
            </a:lnSpc>
          </a:pPr>
          <a:r>
            <a:rPr lang="en-GB" dirty="0"/>
            <a:t>In this document, I have discussed about a business idea and how different factors can help.</a:t>
          </a:r>
          <a:endParaRPr lang="en-US" dirty="0"/>
        </a:p>
      </dgm:t>
    </dgm:pt>
    <dgm:pt modelId="{BA159C50-378C-48D9-B7CF-62C79D33EFFA}" type="parTrans" cxnId="{20EB3008-1A19-465D-95D6-F6C1C7F0BC22}">
      <dgm:prSet/>
      <dgm:spPr/>
      <dgm:t>
        <a:bodyPr/>
        <a:lstStyle/>
        <a:p>
          <a:endParaRPr lang="en-US"/>
        </a:p>
      </dgm:t>
    </dgm:pt>
    <dgm:pt modelId="{100523C6-7A13-4E92-B104-F5E0F420CF35}" type="sibTrans" cxnId="{20EB3008-1A19-465D-95D6-F6C1C7F0BC22}">
      <dgm:prSet/>
      <dgm:spPr/>
      <dgm:t>
        <a:bodyPr/>
        <a:lstStyle/>
        <a:p>
          <a:endParaRPr lang="en-US"/>
        </a:p>
      </dgm:t>
    </dgm:pt>
    <dgm:pt modelId="{57D3DE39-ED13-4BC8-BFF0-2D111373809F}">
      <dgm:prSet/>
      <dgm:spPr/>
      <dgm:t>
        <a:bodyPr/>
        <a:lstStyle/>
        <a:p>
          <a:pPr>
            <a:lnSpc>
              <a:spcPct val="100000"/>
            </a:lnSpc>
          </a:pPr>
          <a:r>
            <a:rPr lang="en-GB" dirty="0"/>
            <a:t>Using different analyses, we can identify potential factors that can help develop further.</a:t>
          </a:r>
          <a:endParaRPr lang="en-US" dirty="0"/>
        </a:p>
      </dgm:t>
    </dgm:pt>
    <dgm:pt modelId="{1BAC737F-C9EE-470C-BAE4-37B34955A977}" type="parTrans" cxnId="{DA7D857C-BA47-40AB-85A7-458D01E0FD28}">
      <dgm:prSet/>
      <dgm:spPr/>
      <dgm:t>
        <a:bodyPr/>
        <a:lstStyle/>
        <a:p>
          <a:endParaRPr lang="en-US"/>
        </a:p>
      </dgm:t>
    </dgm:pt>
    <dgm:pt modelId="{C7028C4D-5BC8-4D56-9F7A-AB05D7AC4F01}" type="sibTrans" cxnId="{DA7D857C-BA47-40AB-85A7-458D01E0FD28}">
      <dgm:prSet/>
      <dgm:spPr/>
      <dgm:t>
        <a:bodyPr/>
        <a:lstStyle/>
        <a:p>
          <a:endParaRPr lang="en-US"/>
        </a:p>
      </dgm:t>
    </dgm:pt>
    <dgm:pt modelId="{253B88D8-2996-4555-BC2F-12DCBB99D858}">
      <dgm:prSet/>
      <dgm:spPr/>
      <dgm:t>
        <a:bodyPr/>
        <a:lstStyle/>
        <a:p>
          <a:pPr>
            <a:lnSpc>
              <a:spcPct val="100000"/>
            </a:lnSpc>
          </a:pPr>
          <a:r>
            <a:rPr lang="en-GB" dirty="0"/>
            <a:t>In this document, I have also discussed legal and managerial activities.</a:t>
          </a:r>
          <a:endParaRPr lang="en-US" dirty="0"/>
        </a:p>
      </dgm:t>
    </dgm:pt>
    <dgm:pt modelId="{036FC2C7-4E1C-4110-95F8-FB8EAC4DEF5E}" type="parTrans" cxnId="{D04B5580-1B00-49EA-9D8A-28FDFD914761}">
      <dgm:prSet/>
      <dgm:spPr/>
      <dgm:t>
        <a:bodyPr/>
        <a:lstStyle/>
        <a:p>
          <a:endParaRPr lang="en-US"/>
        </a:p>
      </dgm:t>
    </dgm:pt>
    <dgm:pt modelId="{615D8D3C-B4D9-4F3F-AEB0-A027901F963C}" type="sibTrans" cxnId="{D04B5580-1B00-49EA-9D8A-28FDFD914761}">
      <dgm:prSet/>
      <dgm:spPr/>
      <dgm:t>
        <a:bodyPr/>
        <a:lstStyle/>
        <a:p>
          <a:endParaRPr lang="en-US"/>
        </a:p>
      </dgm:t>
    </dgm:pt>
    <dgm:pt modelId="{23B3D7D8-563F-4A36-BF6E-E7C648AD2C1B}" type="pres">
      <dgm:prSet presAssocID="{F02A7486-00B2-4DC9-B3F1-7918DF6319C8}" presName="root" presStyleCnt="0">
        <dgm:presLayoutVars>
          <dgm:dir/>
          <dgm:resizeHandles val="exact"/>
        </dgm:presLayoutVars>
      </dgm:prSet>
      <dgm:spPr/>
    </dgm:pt>
    <dgm:pt modelId="{89728287-3394-473C-A44A-C0D398831385}" type="pres">
      <dgm:prSet presAssocID="{490A1145-55AD-488A-A975-22C5256614B1}" presName="compNode" presStyleCnt="0"/>
      <dgm:spPr/>
    </dgm:pt>
    <dgm:pt modelId="{ED89DDD1-4051-4ED8-B4FF-5F3719701B09}" type="pres">
      <dgm:prSet presAssocID="{490A1145-55AD-488A-A975-22C5256614B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 Bulb and Gear"/>
        </a:ext>
      </dgm:extLst>
    </dgm:pt>
    <dgm:pt modelId="{3AE704ED-ACBB-40F9-95A2-550CDF2FD8AD}" type="pres">
      <dgm:prSet presAssocID="{490A1145-55AD-488A-A975-22C5256614B1}" presName="spaceRect" presStyleCnt="0"/>
      <dgm:spPr/>
    </dgm:pt>
    <dgm:pt modelId="{C7820A7B-08A2-4B54-A811-3725AFA37E30}" type="pres">
      <dgm:prSet presAssocID="{490A1145-55AD-488A-A975-22C5256614B1}" presName="textRect" presStyleLbl="revTx" presStyleIdx="0" presStyleCnt="3">
        <dgm:presLayoutVars>
          <dgm:chMax val="1"/>
          <dgm:chPref val="1"/>
        </dgm:presLayoutVars>
      </dgm:prSet>
      <dgm:spPr/>
    </dgm:pt>
    <dgm:pt modelId="{BC49E419-9FF5-48EC-9737-AC3EA7F5A1B7}" type="pres">
      <dgm:prSet presAssocID="{100523C6-7A13-4E92-B104-F5E0F420CF35}" presName="sibTrans" presStyleCnt="0"/>
      <dgm:spPr/>
    </dgm:pt>
    <dgm:pt modelId="{328AC333-A61F-4CE6-8D0A-1E39E1E2B070}" type="pres">
      <dgm:prSet presAssocID="{57D3DE39-ED13-4BC8-BFF0-2D111373809F}" presName="compNode" presStyleCnt="0"/>
      <dgm:spPr/>
    </dgm:pt>
    <dgm:pt modelId="{3F088735-4E27-4E80-BC44-263DA29F0FE0}" type="pres">
      <dgm:prSet presAssocID="{57D3DE39-ED13-4BC8-BFF0-2D111373809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atistics"/>
        </a:ext>
      </dgm:extLst>
    </dgm:pt>
    <dgm:pt modelId="{13A905BE-F1BD-44E2-B416-56D6B5A117C5}" type="pres">
      <dgm:prSet presAssocID="{57D3DE39-ED13-4BC8-BFF0-2D111373809F}" presName="spaceRect" presStyleCnt="0"/>
      <dgm:spPr/>
    </dgm:pt>
    <dgm:pt modelId="{8055A12A-84AB-475D-AE3A-3637A480BCB2}" type="pres">
      <dgm:prSet presAssocID="{57D3DE39-ED13-4BC8-BFF0-2D111373809F}" presName="textRect" presStyleLbl="revTx" presStyleIdx="1" presStyleCnt="3">
        <dgm:presLayoutVars>
          <dgm:chMax val="1"/>
          <dgm:chPref val="1"/>
        </dgm:presLayoutVars>
      </dgm:prSet>
      <dgm:spPr/>
    </dgm:pt>
    <dgm:pt modelId="{EEE32445-4E2C-4796-A640-0D08D5FCFF20}" type="pres">
      <dgm:prSet presAssocID="{C7028C4D-5BC8-4D56-9F7A-AB05D7AC4F01}" presName="sibTrans" presStyleCnt="0"/>
      <dgm:spPr/>
    </dgm:pt>
    <dgm:pt modelId="{CD9697CA-1CC8-4C37-AE40-EB6C8FB531DF}" type="pres">
      <dgm:prSet presAssocID="{253B88D8-2996-4555-BC2F-12DCBB99D858}" presName="compNode" presStyleCnt="0"/>
      <dgm:spPr/>
    </dgm:pt>
    <dgm:pt modelId="{6391CDF3-8498-4DC7-81F7-EBCA9C5D4F3A}" type="pres">
      <dgm:prSet presAssocID="{253B88D8-2996-4555-BC2F-12DCBB99D85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1D2EC8D6-498B-46AB-B57B-0A7EA5176F09}" type="pres">
      <dgm:prSet presAssocID="{253B88D8-2996-4555-BC2F-12DCBB99D858}" presName="spaceRect" presStyleCnt="0"/>
      <dgm:spPr/>
    </dgm:pt>
    <dgm:pt modelId="{E13D8AAC-A4DC-4FE2-BA92-F4423D846777}" type="pres">
      <dgm:prSet presAssocID="{253B88D8-2996-4555-BC2F-12DCBB99D858}" presName="textRect" presStyleLbl="revTx" presStyleIdx="2" presStyleCnt="3">
        <dgm:presLayoutVars>
          <dgm:chMax val="1"/>
          <dgm:chPref val="1"/>
        </dgm:presLayoutVars>
      </dgm:prSet>
      <dgm:spPr/>
    </dgm:pt>
  </dgm:ptLst>
  <dgm:cxnLst>
    <dgm:cxn modelId="{5AA81205-037A-4D35-BD38-2A150C0C26FB}" type="presOf" srcId="{253B88D8-2996-4555-BC2F-12DCBB99D858}" destId="{E13D8AAC-A4DC-4FE2-BA92-F4423D846777}" srcOrd="0" destOrd="0" presId="urn:microsoft.com/office/officeart/2018/2/layout/IconLabelList"/>
    <dgm:cxn modelId="{20EB3008-1A19-465D-95D6-F6C1C7F0BC22}" srcId="{F02A7486-00B2-4DC9-B3F1-7918DF6319C8}" destId="{490A1145-55AD-488A-A975-22C5256614B1}" srcOrd="0" destOrd="0" parTransId="{BA159C50-378C-48D9-B7CF-62C79D33EFFA}" sibTransId="{100523C6-7A13-4E92-B104-F5E0F420CF35}"/>
    <dgm:cxn modelId="{4E9EB74B-AC3D-4206-932C-217808C45BC8}" type="presOf" srcId="{57D3DE39-ED13-4BC8-BFF0-2D111373809F}" destId="{8055A12A-84AB-475D-AE3A-3637A480BCB2}" srcOrd="0" destOrd="0" presId="urn:microsoft.com/office/officeart/2018/2/layout/IconLabelList"/>
    <dgm:cxn modelId="{51E81272-687E-48F3-8A26-66E905FFF6C4}" type="presOf" srcId="{490A1145-55AD-488A-A975-22C5256614B1}" destId="{C7820A7B-08A2-4B54-A811-3725AFA37E30}" srcOrd="0" destOrd="0" presId="urn:microsoft.com/office/officeart/2018/2/layout/IconLabelList"/>
    <dgm:cxn modelId="{DA7D857C-BA47-40AB-85A7-458D01E0FD28}" srcId="{F02A7486-00B2-4DC9-B3F1-7918DF6319C8}" destId="{57D3DE39-ED13-4BC8-BFF0-2D111373809F}" srcOrd="1" destOrd="0" parTransId="{1BAC737F-C9EE-470C-BAE4-37B34955A977}" sibTransId="{C7028C4D-5BC8-4D56-9F7A-AB05D7AC4F01}"/>
    <dgm:cxn modelId="{D04B5580-1B00-49EA-9D8A-28FDFD914761}" srcId="{F02A7486-00B2-4DC9-B3F1-7918DF6319C8}" destId="{253B88D8-2996-4555-BC2F-12DCBB99D858}" srcOrd="2" destOrd="0" parTransId="{036FC2C7-4E1C-4110-95F8-FB8EAC4DEF5E}" sibTransId="{615D8D3C-B4D9-4F3F-AEB0-A027901F963C}"/>
    <dgm:cxn modelId="{D06855C7-5543-4ADC-9EA2-73E87B2DAC0E}" type="presOf" srcId="{F02A7486-00B2-4DC9-B3F1-7918DF6319C8}" destId="{23B3D7D8-563F-4A36-BF6E-E7C648AD2C1B}" srcOrd="0" destOrd="0" presId="urn:microsoft.com/office/officeart/2018/2/layout/IconLabelList"/>
    <dgm:cxn modelId="{83B9E4F9-CA78-494D-9431-48BF81570EA1}" type="presParOf" srcId="{23B3D7D8-563F-4A36-BF6E-E7C648AD2C1B}" destId="{89728287-3394-473C-A44A-C0D398831385}" srcOrd="0" destOrd="0" presId="urn:microsoft.com/office/officeart/2018/2/layout/IconLabelList"/>
    <dgm:cxn modelId="{AD3D7D4F-30DE-423B-A854-82D4343C8A2B}" type="presParOf" srcId="{89728287-3394-473C-A44A-C0D398831385}" destId="{ED89DDD1-4051-4ED8-B4FF-5F3719701B09}" srcOrd="0" destOrd="0" presId="urn:microsoft.com/office/officeart/2018/2/layout/IconLabelList"/>
    <dgm:cxn modelId="{ABCCDE2D-F1D2-46C4-AB16-2F8886F3823F}" type="presParOf" srcId="{89728287-3394-473C-A44A-C0D398831385}" destId="{3AE704ED-ACBB-40F9-95A2-550CDF2FD8AD}" srcOrd="1" destOrd="0" presId="urn:microsoft.com/office/officeart/2018/2/layout/IconLabelList"/>
    <dgm:cxn modelId="{FDD43E2B-91EE-4537-BE6B-5654B49E4CE0}" type="presParOf" srcId="{89728287-3394-473C-A44A-C0D398831385}" destId="{C7820A7B-08A2-4B54-A811-3725AFA37E30}" srcOrd="2" destOrd="0" presId="urn:microsoft.com/office/officeart/2018/2/layout/IconLabelList"/>
    <dgm:cxn modelId="{F0C51FE8-FC3D-4613-8F8A-A25FF9C1E51E}" type="presParOf" srcId="{23B3D7D8-563F-4A36-BF6E-E7C648AD2C1B}" destId="{BC49E419-9FF5-48EC-9737-AC3EA7F5A1B7}" srcOrd="1" destOrd="0" presId="urn:microsoft.com/office/officeart/2018/2/layout/IconLabelList"/>
    <dgm:cxn modelId="{0173A6DE-2085-4114-BC10-FEAEE77D642A}" type="presParOf" srcId="{23B3D7D8-563F-4A36-BF6E-E7C648AD2C1B}" destId="{328AC333-A61F-4CE6-8D0A-1E39E1E2B070}" srcOrd="2" destOrd="0" presId="urn:microsoft.com/office/officeart/2018/2/layout/IconLabelList"/>
    <dgm:cxn modelId="{6D3D64BC-7B49-4383-9D76-D97891B574A9}" type="presParOf" srcId="{328AC333-A61F-4CE6-8D0A-1E39E1E2B070}" destId="{3F088735-4E27-4E80-BC44-263DA29F0FE0}" srcOrd="0" destOrd="0" presId="urn:microsoft.com/office/officeart/2018/2/layout/IconLabelList"/>
    <dgm:cxn modelId="{5CD4D8F4-A00E-4515-B7BB-5CE55B7C8D3D}" type="presParOf" srcId="{328AC333-A61F-4CE6-8D0A-1E39E1E2B070}" destId="{13A905BE-F1BD-44E2-B416-56D6B5A117C5}" srcOrd="1" destOrd="0" presId="urn:microsoft.com/office/officeart/2018/2/layout/IconLabelList"/>
    <dgm:cxn modelId="{564220B7-64A1-4CB0-93C6-E1F632AC0C43}" type="presParOf" srcId="{328AC333-A61F-4CE6-8D0A-1E39E1E2B070}" destId="{8055A12A-84AB-475D-AE3A-3637A480BCB2}" srcOrd="2" destOrd="0" presId="urn:microsoft.com/office/officeart/2018/2/layout/IconLabelList"/>
    <dgm:cxn modelId="{90F06E26-6500-416E-9348-20A1A1F2BFB5}" type="presParOf" srcId="{23B3D7D8-563F-4A36-BF6E-E7C648AD2C1B}" destId="{EEE32445-4E2C-4796-A640-0D08D5FCFF20}" srcOrd="3" destOrd="0" presId="urn:microsoft.com/office/officeart/2018/2/layout/IconLabelList"/>
    <dgm:cxn modelId="{417688F0-AA33-469E-93F4-1108F52780A6}" type="presParOf" srcId="{23B3D7D8-563F-4A36-BF6E-E7C648AD2C1B}" destId="{CD9697CA-1CC8-4C37-AE40-EB6C8FB531DF}" srcOrd="4" destOrd="0" presId="urn:microsoft.com/office/officeart/2018/2/layout/IconLabelList"/>
    <dgm:cxn modelId="{56819B9D-4433-483B-88A8-421FA8CBBA11}" type="presParOf" srcId="{CD9697CA-1CC8-4C37-AE40-EB6C8FB531DF}" destId="{6391CDF3-8498-4DC7-81F7-EBCA9C5D4F3A}" srcOrd="0" destOrd="0" presId="urn:microsoft.com/office/officeart/2018/2/layout/IconLabelList"/>
    <dgm:cxn modelId="{9B8F9E49-BF1A-4F59-8CF6-31F49E9E595E}" type="presParOf" srcId="{CD9697CA-1CC8-4C37-AE40-EB6C8FB531DF}" destId="{1D2EC8D6-498B-46AB-B57B-0A7EA5176F09}" srcOrd="1" destOrd="0" presId="urn:microsoft.com/office/officeart/2018/2/layout/IconLabelList"/>
    <dgm:cxn modelId="{77E8AD67-B93C-43D7-81D5-DABDB0190943}" type="presParOf" srcId="{CD9697CA-1CC8-4C37-AE40-EB6C8FB531DF}" destId="{E13D8AAC-A4DC-4FE2-BA92-F4423D84677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89DDD1-4051-4ED8-B4FF-5F3719701B09}">
      <dsp:nvSpPr>
        <dsp:cNvPr id="0" name=""/>
        <dsp:cNvSpPr/>
      </dsp:nvSpPr>
      <dsp:spPr>
        <a:xfrm>
          <a:off x="959850" y="983500"/>
          <a:ext cx="1454962" cy="14549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820A7B-08A2-4B54-A811-3725AFA37E30}">
      <dsp:nvSpPr>
        <dsp:cNvPr id="0" name=""/>
        <dsp:cNvSpPr/>
      </dsp:nvSpPr>
      <dsp:spPr>
        <a:xfrm>
          <a:off x="70706" y="2822462"/>
          <a:ext cx="32332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In this document, I have discussed about a business idea and how different factors can help.</a:t>
          </a:r>
          <a:endParaRPr lang="en-US" sz="1200" kern="1200" dirty="0"/>
        </a:p>
      </dsp:txBody>
      <dsp:txXfrm>
        <a:off x="70706" y="2822462"/>
        <a:ext cx="3233249" cy="720000"/>
      </dsp:txXfrm>
    </dsp:sp>
    <dsp:sp modelId="{3F088735-4E27-4E80-BC44-263DA29F0FE0}">
      <dsp:nvSpPr>
        <dsp:cNvPr id="0" name=""/>
        <dsp:cNvSpPr/>
      </dsp:nvSpPr>
      <dsp:spPr>
        <a:xfrm>
          <a:off x="4758918" y="983500"/>
          <a:ext cx="1454962" cy="14549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55A12A-84AB-475D-AE3A-3637A480BCB2}">
      <dsp:nvSpPr>
        <dsp:cNvPr id="0" name=""/>
        <dsp:cNvSpPr/>
      </dsp:nvSpPr>
      <dsp:spPr>
        <a:xfrm>
          <a:off x="3869775" y="2822462"/>
          <a:ext cx="32332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Using different analyses, we can identify potential factors that can help develop further.</a:t>
          </a:r>
          <a:endParaRPr lang="en-US" sz="1200" kern="1200" dirty="0"/>
        </a:p>
      </dsp:txBody>
      <dsp:txXfrm>
        <a:off x="3869775" y="2822462"/>
        <a:ext cx="3233249" cy="720000"/>
      </dsp:txXfrm>
    </dsp:sp>
    <dsp:sp modelId="{6391CDF3-8498-4DC7-81F7-EBCA9C5D4F3A}">
      <dsp:nvSpPr>
        <dsp:cNvPr id="0" name=""/>
        <dsp:cNvSpPr/>
      </dsp:nvSpPr>
      <dsp:spPr>
        <a:xfrm>
          <a:off x="8557987" y="983500"/>
          <a:ext cx="1454962" cy="14549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3D8AAC-A4DC-4FE2-BA92-F4423D846777}">
      <dsp:nvSpPr>
        <dsp:cNvPr id="0" name=""/>
        <dsp:cNvSpPr/>
      </dsp:nvSpPr>
      <dsp:spPr>
        <a:xfrm>
          <a:off x="7668843" y="2822462"/>
          <a:ext cx="32332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t>In this document, I have also discussed legal and managerial activities.</a:t>
          </a:r>
          <a:endParaRPr lang="en-US" sz="1200" kern="1200" dirty="0"/>
        </a:p>
      </dsp:txBody>
      <dsp:txXfrm>
        <a:off x="7668843" y="2822462"/>
        <a:ext cx="3233249"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EAC6F4-4BA5-4FF6-9520-FDB6525612A9}" type="datetimeFigureOut">
              <a:rPr lang="en-GB" smtClean="0"/>
              <a:t>25/03/2023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8E1F94-5FE0-4F94-9B12-E34B43CD1508}" type="slidenum">
              <a:rPr lang="en-GB" smtClean="0"/>
              <a:t>‹#›</a:t>
            </a:fld>
            <a:endParaRPr lang="en-GB"/>
          </a:p>
        </p:txBody>
      </p:sp>
    </p:spTree>
    <p:extLst>
      <p:ext uri="{BB962C8B-B14F-4D97-AF65-F5344CB8AC3E}">
        <p14:creationId xmlns:p14="http://schemas.microsoft.com/office/powerpoint/2010/main" val="2571197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450EA7-77EC-457F-B8A5-EB520F0CA99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142707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Together with meals, Grecian eateries might also serve a selection of wines, beers, and desserts like baklava. Grecian restaurants can have a variety of settings, but they typically include cheerful, bright furnishings that contain cultural influences, such blue and white colours, paintings of scenes from legends or landscapes, and even live music and dance.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450EA7-77EC-457F-B8A5-EB520F0CA99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314730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Beneficial</a:t>
            </a:r>
            <a:r>
              <a:rPr lang="en-US" baseline="0" dirty="0"/>
              <a:t> business legal structure for sole proprietorship are:</a:t>
            </a:r>
          </a:p>
          <a:p>
            <a:pPr>
              <a:buFont typeface="Arial" pitchFamily="34" charset="0"/>
              <a:buChar char="•"/>
            </a:pPr>
            <a:r>
              <a:rPr lang="en-US" baseline="0" dirty="0"/>
              <a:t> Simplicity </a:t>
            </a:r>
          </a:p>
          <a:p>
            <a:pPr>
              <a:buFont typeface="Arial" pitchFamily="34" charset="0"/>
              <a:buChar char="•"/>
            </a:pPr>
            <a:r>
              <a:rPr lang="en-US" baseline="0" dirty="0"/>
              <a:t>Tax benefits </a:t>
            </a:r>
          </a:p>
          <a:p>
            <a:pPr>
              <a:buFont typeface="Arial" pitchFamily="34" charset="0"/>
              <a:buChar char="•"/>
            </a:pPr>
            <a:r>
              <a:rPr lang="en-US" baseline="0" dirty="0"/>
              <a:t>Flexibility</a:t>
            </a:r>
          </a:p>
          <a:p>
            <a:pPr>
              <a:buFont typeface="Arial" pitchFamily="34" charset="0"/>
              <a:buChar char="•"/>
            </a:pPr>
            <a:r>
              <a:rPr lang="en-US" baseline="0" dirty="0"/>
              <a:t>Liability protection  </a:t>
            </a:r>
          </a:p>
          <a:p>
            <a:pPr>
              <a:buFont typeface="Arial" pitchFamily="34" charset="0"/>
              <a:buChar char="•"/>
            </a:pPr>
            <a:endParaRPr lang="en-US" baseline="0" dirty="0"/>
          </a:p>
          <a:p>
            <a:pPr>
              <a:buFont typeface="Arial" pitchFamily="34" charset="0"/>
              <a:buChar cha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450EA7-77EC-457F-B8A5-EB520F0CA99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05120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There are several things that has to</a:t>
            </a:r>
            <a:r>
              <a:rPr lang="en-US" baseline="0" dirty="0"/>
              <a:t> handle by owner of the company as he/ she has to hire experience chefs and expertise that can be beneficial for the business. </a:t>
            </a:r>
          </a:p>
          <a:p>
            <a:r>
              <a:rPr lang="en-US" sz="1200" kern="1200" dirty="0">
                <a:solidFill>
                  <a:schemeClr val="tx1"/>
                </a:solidFill>
                <a:latin typeface="+mn-lt"/>
                <a:ea typeface="+mn-ea"/>
                <a:cs typeface="+mn-cs"/>
              </a:rPr>
              <a:t>For the Grecian restaurant to be managed successfully, it is crucial to have staff with relevant experience in the restaurant business. To guarantee an authentic and high-quality menu, the </a:t>
            </a:r>
            <a:r>
              <a:rPr lang="en-US" sz="1200" b="0" kern="1200" dirty="0">
                <a:solidFill>
                  <a:schemeClr val="tx1"/>
                </a:solidFill>
                <a:latin typeface="+mn-lt"/>
                <a:ea typeface="+mn-ea"/>
                <a:cs typeface="+mn-cs"/>
              </a:rPr>
              <a:t>Head Chef </a:t>
            </a:r>
            <a:r>
              <a:rPr lang="en-US" sz="1200" kern="1200" dirty="0">
                <a:solidFill>
                  <a:schemeClr val="tx1"/>
                </a:solidFill>
                <a:latin typeface="+mn-lt"/>
                <a:ea typeface="+mn-ea"/>
                <a:cs typeface="+mn-cs"/>
              </a:rPr>
              <a:t>should have familiarity in food. For the restaurant  to efficiently reach and keep customers, </a:t>
            </a:r>
            <a:r>
              <a:rPr lang="en-US" sz="1200" b="0" kern="1200" dirty="0">
                <a:solidFill>
                  <a:schemeClr val="tx1"/>
                </a:solidFill>
                <a:latin typeface="+mn-lt"/>
                <a:ea typeface="+mn-ea"/>
                <a:cs typeface="+mn-cs"/>
              </a:rPr>
              <a:t>the marketing consultant </a:t>
            </a:r>
            <a:r>
              <a:rPr lang="en-US" sz="1200" kern="1200" dirty="0">
                <a:solidFill>
                  <a:schemeClr val="tx1"/>
                </a:solidFill>
                <a:latin typeface="+mn-lt"/>
                <a:ea typeface="+mn-ea"/>
                <a:cs typeface="+mn-cs"/>
              </a:rPr>
              <a:t>should have experience in the restaurant business</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450EA7-77EC-457F-B8A5-EB520F0CA99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839926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US" dirty="0"/>
              <a:t>SWOT</a:t>
            </a:r>
            <a:r>
              <a:rPr lang="en-US" baseline="0" dirty="0"/>
              <a:t> Analysis </a:t>
            </a:r>
          </a:p>
          <a:p>
            <a:pPr algn="just"/>
            <a:r>
              <a:rPr lang="en-US" b="1" baseline="0" dirty="0"/>
              <a:t>Strength </a:t>
            </a:r>
          </a:p>
          <a:p>
            <a:pPr algn="just">
              <a:buFont typeface="Arial" pitchFamily="34" charset="0"/>
              <a:buChar char="•"/>
            </a:pPr>
            <a:r>
              <a:rPr lang="en-US" b="0" baseline="0" dirty="0"/>
              <a:t>Experienced Chefs </a:t>
            </a:r>
          </a:p>
          <a:p>
            <a:pPr marL="0" marR="0" lvl="0" indent="0" algn="just" defTabSz="914400" rtl="0" eaLnBrk="1" fontAlgn="auto" latinLnBrk="0" hangingPunct="1">
              <a:lnSpc>
                <a:spcPct val="100000"/>
              </a:lnSpc>
              <a:spcBef>
                <a:spcPts val="0"/>
              </a:spcBef>
              <a:spcAft>
                <a:spcPts val="0"/>
              </a:spcAft>
              <a:buClrTx/>
              <a:buSzTx/>
              <a:buFont typeface="Arial" pitchFamily="34" charset="0"/>
              <a:buChar char="•"/>
              <a:tabLst/>
              <a:defRPr/>
            </a:pPr>
            <a:r>
              <a:rPr lang="en-US" sz="1200" kern="1200" dirty="0">
                <a:solidFill>
                  <a:schemeClr val="tx1"/>
                </a:solidFill>
                <a:latin typeface="+mn-lt"/>
                <a:ea typeface="+mn-ea"/>
                <a:cs typeface="+mn-cs"/>
              </a:rPr>
              <a:t>distinctive flavors and recipes.</a:t>
            </a:r>
          </a:p>
          <a:p>
            <a:pPr algn="just">
              <a:buFont typeface="Arial" pitchFamily="34" charset="0"/>
              <a:buNone/>
            </a:pPr>
            <a:r>
              <a:rPr lang="en-US" b="1" dirty="0"/>
              <a:t>Weakness </a:t>
            </a:r>
          </a:p>
          <a:p>
            <a:pPr algn="just">
              <a:buFont typeface="Arial" pitchFamily="34" charset="0"/>
              <a:buChar char="•"/>
            </a:pPr>
            <a:r>
              <a:rPr lang="en-US" b="0" dirty="0"/>
              <a:t>High</a:t>
            </a:r>
            <a:r>
              <a:rPr lang="en-US" b="0" baseline="0" dirty="0"/>
              <a:t> competition </a:t>
            </a:r>
          </a:p>
          <a:p>
            <a:pPr algn="just">
              <a:buFont typeface="Arial" pitchFamily="34" charset="0"/>
              <a:buNone/>
            </a:pPr>
            <a:r>
              <a:rPr lang="en-US" b="1" baseline="0" dirty="0"/>
              <a:t>Opportunity</a:t>
            </a:r>
          </a:p>
          <a:p>
            <a:pPr algn="just">
              <a:buFont typeface="Arial" pitchFamily="34" charset="0"/>
              <a:buChar char="•"/>
            </a:pPr>
            <a:r>
              <a:rPr lang="en-US" b="0" baseline="0" dirty="0"/>
              <a:t>Collaboration </a:t>
            </a:r>
          </a:p>
          <a:p>
            <a:pPr algn="just">
              <a:buFont typeface="Arial" pitchFamily="34" charset="0"/>
              <a:buChar char="•"/>
            </a:pPr>
            <a:r>
              <a:rPr lang="en-US" b="1" baseline="0" dirty="0"/>
              <a:t> </a:t>
            </a:r>
            <a:r>
              <a:rPr lang="en-US" b="0" baseline="0" dirty="0"/>
              <a:t>Mediterranean cuisine</a:t>
            </a:r>
          </a:p>
          <a:p>
            <a:pPr algn="just">
              <a:buFont typeface="Arial" pitchFamily="34" charset="0"/>
              <a:buNone/>
            </a:pPr>
            <a:r>
              <a:rPr lang="en-US" b="1" baseline="0" dirty="0"/>
              <a:t>Threat </a:t>
            </a:r>
          </a:p>
          <a:p>
            <a:pPr algn="just">
              <a:buFont typeface="Arial" pitchFamily="34" charset="0"/>
              <a:buChar char="•"/>
            </a:pPr>
            <a:r>
              <a:rPr lang="en-US" b="0" baseline="0" dirty="0"/>
              <a:t>Changing customer preferences </a:t>
            </a:r>
          </a:p>
          <a:p>
            <a:pPr algn="just">
              <a:buFont typeface="Arial" pitchFamily="34" charset="0"/>
              <a:buChar char="•"/>
            </a:pPr>
            <a:r>
              <a:rPr lang="en-US" b="0" baseline="0" dirty="0"/>
              <a:t>Health concerns (</a:t>
            </a:r>
            <a:r>
              <a:rPr lang="en-US" sz="1200" kern="1200" dirty="0">
                <a:solidFill>
                  <a:schemeClr val="tx1"/>
                </a:solidFill>
                <a:latin typeface="+mn-lt"/>
                <a:ea typeface="+mn-ea"/>
                <a:cs typeface="+mn-cs"/>
              </a:rPr>
              <a:t>Fitzpatrick,2021).</a:t>
            </a:r>
            <a:endParaRPr lang="en-US" b="0" baseline="0" dirty="0"/>
          </a:p>
          <a:p>
            <a:pPr algn="just">
              <a:buFont typeface="Arial" pitchFamily="34" charset="0"/>
              <a:buNone/>
            </a:pPr>
            <a:endParaRPr lang="en-US" b="0" dirty="0"/>
          </a:p>
          <a:p>
            <a:pPr algn="just">
              <a:buFont typeface="Arial" pitchFamily="34" charset="0"/>
              <a:buChar char="•"/>
            </a:pPr>
            <a:endParaRPr lang="en-US" b="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450EA7-77EC-457F-B8A5-EB520F0CA99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418213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marketing mix of</a:t>
            </a:r>
            <a:r>
              <a:rPr lang="en-US" baseline="0" dirty="0"/>
              <a:t> Grecian restaurant are as follows:</a:t>
            </a:r>
          </a:p>
          <a:p>
            <a:pPr>
              <a:buFont typeface="Arial" pitchFamily="34" charset="0"/>
              <a:buNone/>
            </a:pPr>
            <a:r>
              <a:rPr lang="en-US" b="1" baseline="0" dirty="0"/>
              <a:t>Product: </a:t>
            </a:r>
            <a:r>
              <a:rPr lang="en-US" b="0" baseline="0" dirty="0"/>
              <a:t>It refer to the menu options from various restaurants. This covers the starters, entrées, desserts, and beverages.</a:t>
            </a:r>
          </a:p>
          <a:p>
            <a:pPr>
              <a:buFont typeface="Arial" pitchFamily="34" charset="0"/>
              <a:buNone/>
            </a:pPr>
            <a:r>
              <a:rPr lang="en-US" b="1" baseline="0" dirty="0"/>
              <a:t>Price: </a:t>
            </a:r>
            <a:r>
              <a:rPr lang="en-US" b="0" baseline="0" dirty="0"/>
              <a:t>The target market and local competitors will influence the </a:t>
            </a:r>
            <a:r>
              <a:rPr lang="en-US" baseline="0" dirty="0"/>
              <a:t>Grecian</a:t>
            </a:r>
            <a:r>
              <a:rPr lang="en-US" b="0" baseline="0" dirty="0"/>
              <a:t> restaurant's pricing strategy.</a:t>
            </a:r>
          </a:p>
          <a:p>
            <a:pPr>
              <a:buFont typeface="Arial" pitchFamily="34" charset="0"/>
              <a:buNone/>
            </a:pPr>
            <a:r>
              <a:rPr lang="en-US" b="1" baseline="0" dirty="0"/>
              <a:t>Promotion: </a:t>
            </a:r>
            <a:r>
              <a:rPr lang="en-US" b="0" baseline="0" dirty="0"/>
              <a:t>This could involve word-of-mouth marketing, social media marketing, hosting events and promotions, and local media advertising.</a:t>
            </a:r>
          </a:p>
          <a:p>
            <a:pPr>
              <a:buFont typeface="Arial" pitchFamily="34" charset="0"/>
              <a:buNone/>
            </a:pPr>
            <a:r>
              <a:rPr lang="en-US" b="1" baseline="0" dirty="0"/>
              <a:t>Place: </a:t>
            </a:r>
            <a:r>
              <a:rPr lang="en-US" b="0" baseline="0" dirty="0"/>
              <a:t>The </a:t>
            </a:r>
            <a:r>
              <a:rPr lang="en-US" baseline="0" dirty="0"/>
              <a:t>Grecian</a:t>
            </a:r>
            <a:r>
              <a:rPr lang="en-US" b="0" baseline="0" dirty="0"/>
              <a:t> restaurant should be situated in a busy, easily accessible area with a large number of passing customers (</a:t>
            </a:r>
            <a:r>
              <a:rPr lang="en-US" sz="1200" kern="1200" dirty="0">
                <a:solidFill>
                  <a:schemeClr val="tx1"/>
                </a:solidFill>
                <a:latin typeface="+mn-lt"/>
                <a:ea typeface="+mn-ea"/>
                <a:cs typeface="+mn-cs"/>
              </a:rPr>
              <a:t>Krasniak, Zimmerman</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and Ng,2021).</a:t>
            </a:r>
            <a:endParaRPr lang="en-US" b="0" baseline="0" dirty="0"/>
          </a:p>
          <a:p>
            <a:pPr>
              <a:buFont typeface="Arial" pitchFamily="34" charset="0"/>
              <a:buNone/>
            </a:pPr>
            <a:endParaRPr lang="en-US" b="1" baseline="0" dirty="0"/>
          </a:p>
          <a:p>
            <a:pPr>
              <a:buFont typeface="Arial" pitchFamily="34" charset="0"/>
              <a:buNone/>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450EA7-77EC-457F-B8A5-EB520F0CA99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092583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target market refer</a:t>
            </a:r>
            <a:r>
              <a:rPr lang="en-US" baseline="0" dirty="0"/>
              <a:t> to attract the customers by using the marketing strategies. This method can increase the sale and achieve the target of the business or goal of the company. Customers will be of various ages because the restaurant will cater to all types of patrons, including adults, children, and the elderly. The ages range from 20 to 24, 24 to 40, and 40 to 56. Visitors to the restaurant may include families, working people, tourists, and culinary lovers.</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A450EA7-77EC-457F-B8A5-EB520F0CA993}"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346800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9" name="Title 8"/>
          <p:cNvSpPr>
            <a:spLocks noGrp="1"/>
          </p:cNvSpPr>
          <p:nvPr>
            <p:ph type="ctrTitle"/>
          </p:nvPr>
        </p:nvSpPr>
        <p:spPr>
          <a:xfrm>
            <a:off x="914400" y="1752602"/>
            <a:ext cx="103632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5019" y="4953000"/>
            <a:ext cx="12197020"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sz="1800"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sz="1800"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sz="1800"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FD7C2152-25E0-4E3C-A64C-407DACA47B78}" type="datetimeFigureOut">
              <a:rPr lang="en-US" smtClean="0"/>
              <a:t>3/25/2023</a:t>
            </a:fld>
            <a:endParaRPr lang="en-US"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09424FE4-00A1-41B1-A410-E2D2E6E58C7F}" type="slidenum">
              <a:rPr lang="en-US" smtClean="0"/>
              <a:t>‹#›</a:t>
            </a:fld>
            <a:endParaRPr lang="en-US" dirty="0"/>
          </a:p>
        </p:txBody>
      </p:sp>
    </p:spTree>
    <p:extLst>
      <p:ext uri="{BB962C8B-B14F-4D97-AF65-F5344CB8AC3E}">
        <p14:creationId xmlns:p14="http://schemas.microsoft.com/office/powerpoint/2010/main" val="3200393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D7C2152-25E0-4E3C-A64C-407DACA47B78}" type="datetimeFigureOut">
              <a:rPr lang="en-US" smtClean="0"/>
              <a:t>3/25/2023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9424FE4-00A1-41B1-A410-E2D2E6E58C7F}" type="slidenum">
              <a:rPr lang="en-US" smtClean="0"/>
              <a:t>‹#›</a:t>
            </a:fld>
            <a:endParaRPr lang="en-US" dirty="0"/>
          </a:p>
        </p:txBody>
      </p:sp>
      <p:sp>
        <p:nvSpPr>
          <p:cNvPr id="7" name="Title 6"/>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1358473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168" y="1059712"/>
            <a:ext cx="103632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5230284" y="2931712"/>
            <a:ext cx="6096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FD7C2152-25E0-4E3C-A64C-407DACA47B78}" type="datetimeFigureOut">
              <a:rPr lang="en-US" smtClean="0"/>
              <a:t>3/25/2023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9424FE4-00A1-41B1-A410-E2D2E6E58C7F}" type="slidenum">
              <a:rPr lang="en-US" smtClean="0"/>
              <a:t>‹#›</a:t>
            </a:fld>
            <a:endParaRPr lang="en-US" dirty="0"/>
          </a:p>
        </p:txBody>
      </p:sp>
      <p:sp>
        <p:nvSpPr>
          <p:cNvPr id="7" name="Chevron 6"/>
          <p:cNvSpPr/>
          <p:nvPr/>
        </p:nvSpPr>
        <p:spPr>
          <a:xfrm>
            <a:off x="4848907" y="3005472"/>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sz="1800" dirty="0"/>
          </a:p>
        </p:txBody>
      </p:sp>
      <p:sp>
        <p:nvSpPr>
          <p:cNvPr id="8" name="Chevron 7"/>
          <p:cNvSpPr/>
          <p:nvPr/>
        </p:nvSpPr>
        <p:spPr>
          <a:xfrm>
            <a:off x="4600352" y="3005472"/>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sz="1800" dirty="0"/>
          </a:p>
        </p:txBody>
      </p:sp>
    </p:spTree>
    <p:extLst>
      <p:ext uri="{BB962C8B-B14F-4D97-AF65-F5344CB8AC3E}">
        <p14:creationId xmlns:p14="http://schemas.microsoft.com/office/powerpoint/2010/main" val="2088703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FD7C2152-25E0-4E3C-A64C-407DACA47B78}" type="datetimeFigureOut">
              <a:rPr lang="en-US" smtClean="0"/>
              <a:t>3/25/2023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9424FE4-00A1-41B1-A410-E2D2E6E58C7F}" type="slidenum">
              <a:rPr lang="en-US" smtClean="0"/>
              <a:t>‹#›</a:t>
            </a:fld>
            <a:endParaRPr lang="en-US" dirty="0"/>
          </a:p>
        </p:txBody>
      </p:sp>
      <p:sp>
        <p:nvSpPr>
          <p:cNvPr id="8" name="Title 7"/>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697675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FD7C2152-25E0-4E3C-A64C-407DACA47B78}" type="datetimeFigureOut">
              <a:rPr lang="en-US" smtClean="0"/>
              <a:t>3/25/2023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9424FE4-00A1-41B1-A410-E2D2E6E58C7F}" type="slidenum">
              <a:rPr lang="en-US" smtClean="0"/>
              <a:t>‹#›</a:t>
            </a:fld>
            <a:endParaRPr lang="en-US" dirty="0"/>
          </a:p>
        </p:txBody>
      </p:sp>
    </p:spTree>
    <p:extLst>
      <p:ext uri="{BB962C8B-B14F-4D97-AF65-F5344CB8AC3E}">
        <p14:creationId xmlns:p14="http://schemas.microsoft.com/office/powerpoint/2010/main" val="1987876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D7C2152-25E0-4E3C-A64C-407DACA47B78}" type="datetimeFigureOut">
              <a:rPr lang="en-US" smtClean="0"/>
              <a:t>3/25/2023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09424FE4-00A1-41B1-A410-E2D2E6E58C7F}" type="slidenum">
              <a:rPr lang="en-US" smtClean="0"/>
              <a:t>‹#›</a:t>
            </a:fld>
            <a:endParaRPr lang="en-US" dirty="0"/>
          </a:p>
        </p:txBody>
      </p:sp>
      <p:sp>
        <p:nvSpPr>
          <p:cNvPr id="6" name="Title 5"/>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2553509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7C2152-25E0-4E3C-A64C-407DACA47B78}" type="datetimeFigureOut">
              <a:rPr lang="en-US" smtClean="0"/>
              <a:t>3/25/2023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09424FE4-00A1-41B1-A410-E2D2E6E58C7F}" type="slidenum">
              <a:rPr lang="en-US" smtClean="0"/>
              <a:t>‹#›</a:t>
            </a:fld>
            <a:endParaRPr lang="en-US" dirty="0"/>
          </a:p>
        </p:txBody>
      </p:sp>
    </p:spTree>
    <p:extLst>
      <p:ext uri="{BB962C8B-B14F-4D97-AF65-F5344CB8AC3E}">
        <p14:creationId xmlns:p14="http://schemas.microsoft.com/office/powerpoint/2010/main" val="2796599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8969376" y="6407944"/>
            <a:ext cx="2560320" cy="365760"/>
          </a:xfrm>
        </p:spPr>
        <p:txBody>
          <a:bodyPr/>
          <a:lstStyle/>
          <a:p>
            <a:fld id="{FD7C2152-25E0-4E3C-A64C-407DACA47B78}" type="datetimeFigureOut">
              <a:rPr lang="en-US" smtClean="0"/>
              <a:t>3/25/2023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9424FE4-00A1-41B1-A410-E2D2E6E58C7F}" type="slidenum">
              <a:rPr lang="en-US" smtClean="0"/>
              <a:t>‹#›</a:t>
            </a:fld>
            <a:endParaRPr lang="en-US" dirty="0"/>
          </a:p>
        </p:txBody>
      </p:sp>
    </p:spTree>
    <p:extLst>
      <p:ext uri="{BB962C8B-B14F-4D97-AF65-F5344CB8AC3E}">
        <p14:creationId xmlns:p14="http://schemas.microsoft.com/office/powerpoint/2010/main" val="3505371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521643" y="5443402"/>
            <a:ext cx="95504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a:t>Click icon to add picture</a:t>
            </a:r>
          </a:p>
        </p:txBody>
      </p:sp>
      <p:sp>
        <p:nvSpPr>
          <p:cNvPr id="5" name="Date Placeholder 4"/>
          <p:cNvSpPr>
            <a:spLocks noGrp="1"/>
          </p:cNvSpPr>
          <p:nvPr>
            <p:ph type="dt" sz="half" idx="10"/>
          </p:nvPr>
        </p:nvSpPr>
        <p:spPr/>
        <p:txBody>
          <a:bodyPr/>
          <a:lstStyle>
            <a:lvl1pPr>
              <a:defRPr>
                <a:solidFill>
                  <a:schemeClr val="tx1"/>
                </a:solidFill>
              </a:defRPr>
            </a:lvl1pPr>
            <a:extLst/>
          </a:lstStyle>
          <a:p>
            <a:fld id="{FD7C2152-25E0-4E3C-A64C-407DACA47B78}" type="datetimeFigureOut">
              <a:rPr lang="en-US" smtClean="0"/>
              <a:t>3/25/2023</a:t>
            </a:fld>
            <a:endParaRPr lang="en-US" dirty="0"/>
          </a:p>
        </p:txBody>
      </p:sp>
      <p:sp>
        <p:nvSpPr>
          <p:cNvPr id="6" name="Footer Placeholder 5"/>
          <p:cNvSpPr>
            <a:spLocks noGrp="1"/>
          </p:cNvSpPr>
          <p:nvPr>
            <p:ph type="ftr" sz="quarter" idx="11"/>
          </p:nvPr>
        </p:nvSpPr>
        <p:spPr>
          <a:xfrm>
            <a:off x="5840097" y="6407945"/>
            <a:ext cx="3134241" cy="365125"/>
          </a:xfrm>
        </p:spPr>
        <p:txBody>
          <a:bodyPr/>
          <a:lstStyle>
            <a:lvl1pPr>
              <a:defRPr>
                <a:solidFill>
                  <a:schemeClr val="tx1"/>
                </a:solidFill>
              </a:defRPr>
            </a:lvl1pPr>
            <a:extLst/>
          </a:lstStyle>
          <a:p>
            <a:endParaRPr lang="en-US"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09424FE4-00A1-41B1-A410-E2D2E6E58C7F}" type="slidenum">
              <a:rPr lang="en-US" smtClean="0"/>
              <a:t>‹#›</a:t>
            </a:fld>
            <a:endParaRPr lang="en-US"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665697" y="5944936"/>
            <a:ext cx="6587499"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sz="1800" dirty="0"/>
          </a:p>
        </p:txBody>
      </p:sp>
      <p:sp>
        <p:nvSpPr>
          <p:cNvPr id="9" name="Freeform 8"/>
          <p:cNvSpPr>
            <a:spLocks/>
          </p:cNvSpPr>
          <p:nvPr/>
        </p:nvSpPr>
        <p:spPr bwMode="auto">
          <a:xfrm>
            <a:off x="647623" y="5939011"/>
            <a:ext cx="492060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sz="1800" dirty="0"/>
          </a:p>
        </p:txBody>
      </p:sp>
      <p:sp>
        <p:nvSpPr>
          <p:cNvPr id="10" name="Right Triangle 9"/>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sz="1800" dirty="0"/>
          </a:p>
        </p:txBody>
      </p:sp>
      <p:cxnSp>
        <p:nvCxnSpPr>
          <p:cNvPr id="11" name="Straight Connector 10"/>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11552149" y="4988440"/>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sz="1800" dirty="0"/>
          </a:p>
        </p:txBody>
      </p:sp>
      <p:sp>
        <p:nvSpPr>
          <p:cNvPr id="13" name="Chevron 12"/>
          <p:cNvSpPr/>
          <p:nvPr/>
        </p:nvSpPr>
        <p:spPr>
          <a:xfrm>
            <a:off x="11303595" y="4988440"/>
            <a:ext cx="24384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sz="1800" dirty="0"/>
          </a:p>
        </p:txBody>
      </p:sp>
    </p:spTree>
    <p:extLst>
      <p:ext uri="{BB962C8B-B14F-4D97-AF65-F5344CB8AC3E}">
        <p14:creationId xmlns:p14="http://schemas.microsoft.com/office/powerpoint/2010/main" val="2857475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D7C2152-25E0-4E3C-A64C-407DACA47B78}" type="datetimeFigureOut">
              <a:rPr lang="en-US" smtClean="0"/>
              <a:t>3/25/2023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9424FE4-00A1-41B1-A410-E2D2E6E58C7F}" type="slidenum">
              <a:rPr lang="en-US" smtClean="0"/>
              <a:t>‹#›</a:t>
            </a:fld>
            <a:endParaRPr lang="en-US" dirty="0"/>
          </a:p>
        </p:txBody>
      </p:sp>
    </p:spTree>
    <p:extLst>
      <p:ext uri="{BB962C8B-B14F-4D97-AF65-F5344CB8AC3E}">
        <p14:creationId xmlns:p14="http://schemas.microsoft.com/office/powerpoint/2010/main" val="639544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D7C2152-25E0-4E3C-A64C-407DACA47B78}" type="datetimeFigureOut">
              <a:rPr lang="en-US" smtClean="0"/>
              <a:t>3/25/2023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9424FE4-00A1-41B1-A410-E2D2E6E58C7F}" type="slidenum">
              <a:rPr lang="en-US" smtClean="0"/>
              <a:t>‹#›</a:t>
            </a:fld>
            <a:endParaRPr lang="en-US" dirty="0"/>
          </a:p>
        </p:txBody>
      </p:sp>
    </p:spTree>
    <p:extLst>
      <p:ext uri="{BB962C8B-B14F-4D97-AF65-F5344CB8AC3E}">
        <p14:creationId xmlns:p14="http://schemas.microsoft.com/office/powerpoint/2010/main" val="464321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12"/>
          <p:cNvSpPr>
            <a:spLocks/>
          </p:cNvSpPr>
          <p:nvPr/>
        </p:nvSpPr>
        <p:spPr bwMode="auto">
          <a:xfrm>
            <a:off x="665697" y="5944936"/>
            <a:ext cx="6587499"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sz="1800" dirty="0"/>
          </a:p>
        </p:txBody>
      </p:sp>
      <p:sp>
        <p:nvSpPr>
          <p:cNvPr id="12" name="Freeform 11"/>
          <p:cNvSpPr>
            <a:spLocks/>
          </p:cNvSpPr>
          <p:nvPr/>
        </p:nvSpPr>
        <p:spPr bwMode="auto">
          <a:xfrm>
            <a:off x="647623" y="5939011"/>
            <a:ext cx="492060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sz="1800" dirty="0"/>
          </a:p>
        </p:txBody>
      </p:sp>
      <p:sp>
        <p:nvSpPr>
          <p:cNvPr id="14" name="Right Triangle 13"/>
          <p:cNvSpPr>
            <a:spLocks/>
          </p:cNvSpPr>
          <p:nvPr/>
        </p:nvSpPr>
        <p:spPr bwMode="auto">
          <a:xfrm>
            <a:off x="-8056" y="5791253"/>
            <a:ext cx="4536419"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sz="1800" dirty="0"/>
          </a:p>
        </p:txBody>
      </p:sp>
      <p:cxnSp>
        <p:nvCxnSpPr>
          <p:cNvPr id="15" name="Straight Connector 14"/>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609600" y="1481329"/>
            <a:ext cx="109728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8969376" y="6407944"/>
            <a:ext cx="2560320" cy="365760"/>
          </a:xfrm>
          <a:prstGeom prst="rect">
            <a:avLst/>
          </a:prstGeom>
        </p:spPr>
        <p:txBody>
          <a:bodyPr vert="horz" anchor="b"/>
          <a:lstStyle>
            <a:lvl1pPr algn="l" eaLnBrk="1" latinLnBrk="0" hangingPunct="1">
              <a:defRPr kumimoji="0" sz="1000">
                <a:solidFill>
                  <a:schemeClr val="tx1"/>
                </a:solidFill>
              </a:defRPr>
            </a:lvl1pPr>
            <a:extLst/>
          </a:lstStyle>
          <a:p>
            <a:fld id="{FD7C2152-25E0-4E3C-A64C-407DACA47B78}" type="datetimeFigureOut">
              <a:rPr lang="en-US" smtClean="0"/>
              <a:t>3/25/2023</a:t>
            </a:fld>
            <a:endParaRPr lang="en-US" dirty="0"/>
          </a:p>
        </p:txBody>
      </p:sp>
      <p:sp>
        <p:nvSpPr>
          <p:cNvPr id="22" name="Footer Placeholder 21"/>
          <p:cNvSpPr>
            <a:spLocks noGrp="1"/>
          </p:cNvSpPr>
          <p:nvPr>
            <p:ph type="ftr" sz="quarter" idx="3"/>
          </p:nvPr>
        </p:nvSpPr>
        <p:spPr>
          <a:xfrm>
            <a:off x="5840097" y="6407945"/>
            <a:ext cx="3134241" cy="365125"/>
          </a:xfrm>
          <a:prstGeom prst="rect">
            <a:avLst/>
          </a:prstGeom>
        </p:spPr>
        <p:txBody>
          <a:bodyPr vert="horz" anchor="b"/>
          <a:lstStyle>
            <a:lvl1pPr algn="r" eaLnBrk="1" latinLnBrk="0" hangingPunct="1">
              <a:defRPr kumimoji="0" sz="1000">
                <a:solidFill>
                  <a:schemeClr val="tx1"/>
                </a:solidFill>
              </a:defRPr>
            </a:lvl1pPr>
            <a:extLst/>
          </a:lstStyle>
          <a:p>
            <a:endParaRPr lang="en-US" dirty="0"/>
          </a:p>
        </p:txBody>
      </p:sp>
      <p:sp>
        <p:nvSpPr>
          <p:cNvPr id="18" name="Slide Number Placeholder 17"/>
          <p:cNvSpPr>
            <a:spLocks noGrp="1"/>
          </p:cNvSpPr>
          <p:nvPr>
            <p:ph type="sldNum" sz="quarter" idx="4"/>
          </p:nvPr>
        </p:nvSpPr>
        <p:spPr>
          <a:xfrm>
            <a:off x="11529696" y="6407945"/>
            <a:ext cx="487680" cy="365125"/>
          </a:xfrm>
          <a:prstGeom prst="rect">
            <a:avLst/>
          </a:prstGeom>
        </p:spPr>
        <p:txBody>
          <a:bodyPr vert="horz" anchor="b"/>
          <a:lstStyle>
            <a:lvl1pPr algn="r" eaLnBrk="1" latinLnBrk="0" hangingPunct="1">
              <a:defRPr kumimoji="0" sz="1000" b="0">
                <a:solidFill>
                  <a:schemeClr val="tx1"/>
                </a:solidFill>
              </a:defRPr>
            </a:lvl1pPr>
            <a:extLst/>
          </a:lstStyle>
          <a:p>
            <a:fld id="{09424FE4-00A1-41B1-A410-E2D2E6E58C7F}" type="slidenum">
              <a:rPr lang="en-US" smtClean="0"/>
              <a:t>‹#›</a:t>
            </a:fld>
            <a:endParaRPr lang="en-US" dirty="0"/>
          </a:p>
        </p:txBody>
      </p:sp>
    </p:spTree>
    <p:extLst>
      <p:ext uri="{BB962C8B-B14F-4D97-AF65-F5344CB8AC3E}">
        <p14:creationId xmlns:p14="http://schemas.microsoft.com/office/powerpoint/2010/main" val="104348170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64602" y="1066800"/>
            <a:ext cx="7788998" cy="1894362"/>
          </a:xfrm>
        </p:spPr>
        <p:txBody>
          <a:bodyPr/>
          <a:lstStyle/>
          <a:p>
            <a:pPr algn="ctr"/>
            <a:r>
              <a:rPr lang="en-US" dirty="0"/>
              <a:t>Business Plan </a:t>
            </a:r>
          </a:p>
        </p:txBody>
      </p:sp>
      <p:sp>
        <p:nvSpPr>
          <p:cNvPr id="3" name="Subtitle 2"/>
          <p:cNvSpPr>
            <a:spLocks noGrp="1"/>
          </p:cNvSpPr>
          <p:nvPr>
            <p:ph type="subTitle" idx="1"/>
          </p:nvPr>
        </p:nvSpPr>
        <p:spPr>
          <a:xfrm>
            <a:off x="851025" y="3124200"/>
            <a:ext cx="10746463" cy="1371600"/>
          </a:xfrm>
        </p:spPr>
        <p:txBody>
          <a:bodyPr>
            <a:noAutofit/>
          </a:bodyPr>
          <a:lstStyle/>
          <a:p>
            <a:pPr algn="ctr"/>
            <a:r>
              <a:rPr lang="en-US" sz="5400" dirty="0" err="1"/>
              <a:t>Tros</a:t>
            </a:r>
            <a:r>
              <a:rPr lang="en-US" sz="5400" dirty="0"/>
              <a:t> Greek Restaurant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EA1BB5A-5633-CB79-504C-94D2DAFF2CE6}"/>
              </a:ext>
            </a:extLst>
          </p:cNvPr>
          <p:cNvSpPr>
            <a:spLocks noGrp="1"/>
          </p:cNvSpPr>
          <p:nvPr>
            <p:ph type="title"/>
          </p:nvPr>
        </p:nvSpPr>
        <p:spPr/>
        <p:txBody>
          <a:bodyPr/>
          <a:lstStyle/>
          <a:p>
            <a:r>
              <a:rPr lang="en-US" dirty="0"/>
              <a:t>TABLE OF CONTENT </a:t>
            </a:r>
            <a:endParaRPr lang="en-GB" dirty="0"/>
          </a:p>
        </p:txBody>
      </p:sp>
      <p:sp>
        <p:nvSpPr>
          <p:cNvPr id="6" name="TextBox 5">
            <a:extLst>
              <a:ext uri="{FF2B5EF4-FFF2-40B4-BE49-F238E27FC236}">
                <a16:creationId xmlns:a16="http://schemas.microsoft.com/office/drawing/2014/main" id="{C7C87D3F-084E-C363-5D2D-4376527FEB5C}"/>
              </a:ext>
            </a:extLst>
          </p:cNvPr>
          <p:cNvSpPr txBox="1"/>
          <p:nvPr/>
        </p:nvSpPr>
        <p:spPr>
          <a:xfrm>
            <a:off x="895350" y="1905000"/>
            <a:ext cx="6591300" cy="3323987"/>
          </a:xfrm>
          <a:prstGeom prst="rect">
            <a:avLst/>
          </a:prstGeom>
          <a:noFill/>
        </p:spPr>
        <p:txBody>
          <a:bodyPr wrap="square" rtlCol="0">
            <a:spAutoFit/>
          </a:bodyPr>
          <a:lstStyle/>
          <a:p>
            <a:pPr marL="342900" lvl="0" indent="-342900">
              <a:buFont typeface="Arial" panose="020B0604020202020204" pitchFamily="34" charset="0"/>
              <a:buChar char="•"/>
            </a:pPr>
            <a:r>
              <a:rPr lang="en-US" sz="2400" dirty="0"/>
              <a:t>Overview of the Business</a:t>
            </a:r>
            <a:endParaRPr lang="en-US" sz="2800" b="1" u="sng" dirty="0"/>
          </a:p>
          <a:p>
            <a:pPr marL="285750" lvl="0" indent="-285750">
              <a:buFont typeface="Arial" panose="020B0604020202020204" pitchFamily="34" charset="0"/>
              <a:buChar char="•"/>
            </a:pPr>
            <a:r>
              <a:rPr lang="en-GB" sz="2400" dirty="0"/>
              <a:t>Components and the plan provide an extensive explanation of the organisation.</a:t>
            </a:r>
            <a:endParaRPr lang="en-US" sz="2400" dirty="0"/>
          </a:p>
          <a:p>
            <a:pPr marL="285750" lvl="0" indent="-285750">
              <a:buFont typeface="Arial" panose="020B0604020202020204" pitchFamily="34" charset="0"/>
              <a:buChar char="•"/>
            </a:pPr>
            <a:r>
              <a:rPr lang="en-GB" sz="2400" dirty="0"/>
              <a:t>Ownership, legal format and Management of business</a:t>
            </a:r>
            <a:endParaRPr lang="en-US" sz="2400" dirty="0"/>
          </a:p>
          <a:p>
            <a:pPr marL="285750" lvl="0" indent="-285750">
              <a:buFont typeface="Arial" panose="020B0604020202020204" pitchFamily="34" charset="0"/>
              <a:buChar char="•"/>
            </a:pPr>
            <a:r>
              <a:rPr lang="en-GB" sz="2400" dirty="0"/>
              <a:t>SWOT and the 4P’s analysis</a:t>
            </a:r>
            <a:endParaRPr lang="en-US" sz="2400" dirty="0"/>
          </a:p>
          <a:p>
            <a:pPr marL="285750" lvl="0" indent="-285750">
              <a:buFont typeface="Arial" panose="020B0604020202020204" pitchFamily="34" charset="0"/>
              <a:buChar char="•"/>
            </a:pPr>
            <a:r>
              <a:rPr lang="en-GB" sz="2400" dirty="0"/>
              <a:t>Target market and Conclusion</a:t>
            </a:r>
            <a:endParaRPr lang="en-US" sz="2400" dirty="0"/>
          </a:p>
          <a:p>
            <a:endParaRPr lang="en-GB" dirty="0"/>
          </a:p>
        </p:txBody>
      </p:sp>
      <p:pic>
        <p:nvPicPr>
          <p:cNvPr id="7" name="Picture 4" descr="image">
            <a:extLst>
              <a:ext uri="{FF2B5EF4-FFF2-40B4-BE49-F238E27FC236}">
                <a16:creationId xmlns:a16="http://schemas.microsoft.com/office/drawing/2014/main" id="{33F0EA03-8345-93B7-4493-016F113002F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915151" y="1578275"/>
            <a:ext cx="5181409" cy="3977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1558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ownload (51).jpeg"/>
          <p:cNvPicPr>
            <a:picLocks noGrp="1" noChangeAspect="1"/>
          </p:cNvPicPr>
          <p:nvPr>
            <p:ph sz="half" idx="2"/>
          </p:nvPr>
        </p:nvPicPr>
        <p:blipFill>
          <a:blip r:embed="rId3" cstate="print"/>
          <a:stretch>
            <a:fillRect/>
          </a:stretch>
        </p:blipFill>
        <p:spPr>
          <a:xfrm>
            <a:off x="7010401" y="1828800"/>
            <a:ext cx="3477207" cy="3793084"/>
          </a:xfrm>
          <a:prstGeom prst="rect">
            <a:avLst/>
          </a:prstGeom>
          <a:ln>
            <a:noFill/>
          </a:ln>
          <a:effectLst>
            <a:outerShdw blurRad="292100" dist="139700" dir="2700000" algn="tl" rotWithShape="0">
              <a:srgbClr val="333333">
                <a:alpha val="65000"/>
              </a:srgbClr>
            </a:outerShdw>
          </a:effectLst>
        </p:spPr>
      </p:pic>
      <p:sp>
        <p:nvSpPr>
          <p:cNvPr id="3" name="Title 2"/>
          <p:cNvSpPr>
            <a:spLocks noGrp="1"/>
          </p:cNvSpPr>
          <p:nvPr>
            <p:ph type="title"/>
          </p:nvPr>
        </p:nvSpPr>
        <p:spPr/>
        <p:txBody>
          <a:bodyPr>
            <a:normAutofit fontScale="90000"/>
          </a:bodyPr>
          <a:lstStyle/>
          <a:p>
            <a:pPr algn="ctr"/>
            <a:r>
              <a:rPr lang="en-US" dirty="0"/>
              <a:t>Overview of business idea, product/services</a:t>
            </a:r>
          </a:p>
        </p:txBody>
      </p:sp>
      <p:sp>
        <p:nvSpPr>
          <p:cNvPr id="6" name="TextBox 5"/>
          <p:cNvSpPr txBox="1"/>
          <p:nvPr/>
        </p:nvSpPr>
        <p:spPr>
          <a:xfrm>
            <a:off x="6572250" y="5663714"/>
            <a:ext cx="4495800" cy="369332"/>
          </a:xfrm>
          <a:prstGeom prst="rect">
            <a:avLst/>
          </a:prstGeom>
          <a:noFill/>
        </p:spPr>
        <p:txBody>
          <a:bodyPr wrap="square" rtlCol="0">
            <a:spAutoFit/>
          </a:bodyPr>
          <a:lstStyle/>
          <a:p>
            <a:pPr algn="ctr"/>
            <a:r>
              <a:rPr lang="en-US" dirty="0">
                <a:solidFill>
                  <a:prstClr val="black"/>
                </a:solidFill>
                <a:latin typeface="Lucida Sans Unicode"/>
              </a:rPr>
              <a:t>(Source: Grecian resturant,2023)</a:t>
            </a:r>
          </a:p>
        </p:txBody>
      </p:sp>
      <p:sp>
        <p:nvSpPr>
          <p:cNvPr id="7" name="Content Placeholder 6">
            <a:extLst>
              <a:ext uri="{FF2B5EF4-FFF2-40B4-BE49-F238E27FC236}">
                <a16:creationId xmlns:a16="http://schemas.microsoft.com/office/drawing/2014/main" id="{ECF9297C-965B-91F3-0BD0-CB0C292636F7}"/>
              </a:ext>
            </a:extLst>
          </p:cNvPr>
          <p:cNvSpPr>
            <a:spLocks noGrp="1"/>
          </p:cNvSpPr>
          <p:nvPr>
            <p:ph sz="half" idx="1"/>
          </p:nvPr>
        </p:nvSpPr>
        <p:spPr/>
        <p:txBody>
          <a:bodyPr/>
          <a:lstStyle/>
          <a:p>
            <a:endParaRPr lang="en-GB" dirty="0"/>
          </a:p>
        </p:txBody>
      </p:sp>
      <p:sp>
        <p:nvSpPr>
          <p:cNvPr id="8" name="TextBox 7">
            <a:extLst>
              <a:ext uri="{FF2B5EF4-FFF2-40B4-BE49-F238E27FC236}">
                <a16:creationId xmlns:a16="http://schemas.microsoft.com/office/drawing/2014/main" id="{C5116CA2-D64E-7292-3DB3-6E2B9592DEC1}"/>
              </a:ext>
            </a:extLst>
          </p:cNvPr>
          <p:cNvSpPr txBox="1"/>
          <p:nvPr/>
        </p:nvSpPr>
        <p:spPr>
          <a:xfrm>
            <a:off x="1450428" y="1671145"/>
            <a:ext cx="184731" cy="369332"/>
          </a:xfrm>
          <a:prstGeom prst="rect">
            <a:avLst/>
          </a:prstGeom>
          <a:noFill/>
        </p:spPr>
        <p:txBody>
          <a:bodyPr wrap="none" rtlCol="0">
            <a:spAutoFit/>
          </a:bodyPr>
          <a:lstStyle/>
          <a:p>
            <a:endParaRPr lang="en-GB" dirty="0"/>
          </a:p>
        </p:txBody>
      </p:sp>
      <p:sp>
        <p:nvSpPr>
          <p:cNvPr id="9" name="TextBox 8">
            <a:extLst>
              <a:ext uri="{FF2B5EF4-FFF2-40B4-BE49-F238E27FC236}">
                <a16:creationId xmlns:a16="http://schemas.microsoft.com/office/drawing/2014/main" id="{B92379C9-58B5-B51F-E63A-1B4042C18B77}"/>
              </a:ext>
            </a:extLst>
          </p:cNvPr>
          <p:cNvSpPr txBox="1"/>
          <p:nvPr/>
        </p:nvSpPr>
        <p:spPr>
          <a:xfrm>
            <a:off x="595586" y="1918995"/>
            <a:ext cx="5370786" cy="4062651"/>
          </a:xfrm>
          <a:prstGeom prst="rect">
            <a:avLst/>
          </a:prstGeom>
          <a:noFill/>
        </p:spPr>
        <p:txBody>
          <a:bodyPr wrap="square" rtlCol="0">
            <a:spAutoFit/>
          </a:bodyPr>
          <a:lstStyle/>
          <a:p>
            <a:pPr>
              <a:buFont typeface="Arial" panose="020B0604020202020204" pitchFamily="34" charset="0"/>
              <a:buChar char="•"/>
            </a:pPr>
            <a:r>
              <a:rPr lang="en-US" sz="2400" dirty="0"/>
              <a:t>Grecian restaurants often serve various meals from the country’s culinary tradition, </a:t>
            </a:r>
            <a:r>
              <a:rPr lang="en-GB" sz="2400" dirty="0"/>
              <a:t>renowned for its use of fragrant herbs and spices and </a:t>
            </a:r>
            <a:r>
              <a:rPr lang="en-US" sz="2400" dirty="0"/>
              <a:t>fresh, straightforward ingredients.</a:t>
            </a:r>
          </a:p>
          <a:p>
            <a:pPr>
              <a:buFont typeface="Arial" panose="020B0604020202020204" pitchFamily="34" charset="0"/>
              <a:buChar char="•"/>
            </a:pPr>
            <a:r>
              <a:rPr lang="en-US" sz="2400" dirty="0"/>
              <a:t>The product and services will be good food, a better atmosphere and lots more than can attract the customers (Hammond,2023). </a:t>
            </a:r>
          </a:p>
          <a:p>
            <a:endParaRPr lang="en-GB"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fade">
                                      <p:cBhvr>
                                        <p:cTn id="12"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dirty="0"/>
              <a:t>Ownership of business </a:t>
            </a:r>
          </a:p>
        </p:txBody>
      </p:sp>
      <p:pic>
        <p:nvPicPr>
          <p:cNvPr id="3074" name="Picture 2" descr="Greek Waiter Stock Illustrations – 38 Greek Waiter Stock Illustrations,  Vectors &amp; Clipart - Dreamstime">
            <a:extLst>
              <a:ext uri="{FF2B5EF4-FFF2-40B4-BE49-F238E27FC236}">
                <a16:creationId xmlns:a16="http://schemas.microsoft.com/office/drawing/2014/main" id="{174DEDB5-E2EE-8A8F-8E04-2D792D47E0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643"/>
          <a:stretch/>
        </p:blipFill>
        <p:spPr bwMode="auto">
          <a:xfrm>
            <a:off x="8511909" y="2653034"/>
            <a:ext cx="1683125" cy="2356351"/>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A3FDB494-8937-9005-463A-4C96719617C4}"/>
              </a:ext>
            </a:extLst>
          </p:cNvPr>
          <p:cNvSpPr>
            <a:spLocks noGrp="1"/>
          </p:cNvSpPr>
          <p:nvPr>
            <p:ph idx="1"/>
          </p:nvPr>
        </p:nvSpPr>
        <p:spPr/>
        <p:txBody>
          <a:bodyPr/>
          <a:lstStyle/>
          <a:p>
            <a:endParaRPr lang="en-GB" dirty="0"/>
          </a:p>
        </p:txBody>
      </p:sp>
      <p:sp>
        <p:nvSpPr>
          <p:cNvPr id="7" name="TextBox 6">
            <a:extLst>
              <a:ext uri="{FF2B5EF4-FFF2-40B4-BE49-F238E27FC236}">
                <a16:creationId xmlns:a16="http://schemas.microsoft.com/office/drawing/2014/main" id="{2748AB57-33ED-C8CC-D9E0-723E9793FB54}"/>
              </a:ext>
            </a:extLst>
          </p:cNvPr>
          <p:cNvSpPr txBox="1"/>
          <p:nvPr/>
        </p:nvSpPr>
        <p:spPr>
          <a:xfrm>
            <a:off x="767255" y="1951672"/>
            <a:ext cx="5675586" cy="2954655"/>
          </a:xfrm>
          <a:prstGeom prst="rect">
            <a:avLst/>
          </a:prstGeom>
          <a:noFill/>
        </p:spPr>
        <p:txBody>
          <a:bodyPr wrap="square" rtlCol="0">
            <a:spAutoFit/>
          </a:bodyPr>
          <a:lstStyle/>
          <a:p>
            <a:pPr>
              <a:buNone/>
            </a:pPr>
            <a:r>
              <a:rPr lang="en-US" sz="2400" b="1" dirty="0"/>
              <a:t>Ownership </a:t>
            </a:r>
          </a:p>
          <a:p>
            <a:pPr>
              <a:buNone/>
            </a:pPr>
            <a:endParaRPr lang="en-US" sz="2400" b="1" dirty="0"/>
          </a:p>
          <a:p>
            <a:pPr>
              <a:buFont typeface="Arial" panose="020B0604020202020204" pitchFamily="34" charset="0"/>
              <a:buChar char="•"/>
            </a:pPr>
            <a:endParaRPr lang="en-US" sz="2400" b="1" dirty="0"/>
          </a:p>
          <a:p>
            <a:pPr>
              <a:buFont typeface="Arial" panose="020B0604020202020204" pitchFamily="34" charset="0"/>
              <a:buChar char="•"/>
            </a:pPr>
            <a:r>
              <a:rPr lang="en-US" sz="2400" dirty="0"/>
              <a:t>The ownership and legal format of the restaurant is Sole proprietorship because the company that is run and owned by one individual. </a:t>
            </a:r>
          </a:p>
          <a:p>
            <a:endParaRPr lang="en-GB" dirty="0"/>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2" presetClass="entr" presetSubtype="2" fill="hold" nodeType="withEffect">
                                  <p:stCondLst>
                                    <p:cond delay="0"/>
                                  </p:stCondLst>
                                  <p:childTnLst>
                                    <p:set>
                                      <p:cBhvr>
                                        <p:cTn id="9" dur="1" fill="hold">
                                          <p:stCondLst>
                                            <p:cond delay="0"/>
                                          </p:stCondLst>
                                        </p:cTn>
                                        <p:tgtEl>
                                          <p:spTgt spid="3074"/>
                                        </p:tgtEl>
                                        <p:attrNameLst>
                                          <p:attrName>style.visibility</p:attrName>
                                        </p:attrNameLst>
                                      </p:cBhvr>
                                      <p:to>
                                        <p:strVal val="visible"/>
                                      </p:to>
                                    </p:set>
                                    <p:anim calcmode="lin" valueType="num">
                                      <p:cBhvr additive="base">
                                        <p:cTn id="10" dur="500" fill="hold"/>
                                        <p:tgtEl>
                                          <p:spTgt spid="3074"/>
                                        </p:tgtEl>
                                        <p:attrNameLst>
                                          <p:attrName>ppt_x</p:attrName>
                                        </p:attrNameLst>
                                      </p:cBhvr>
                                      <p:tavLst>
                                        <p:tav tm="0">
                                          <p:val>
                                            <p:strVal val="1+#ppt_w/2"/>
                                          </p:val>
                                        </p:tav>
                                        <p:tav tm="100000">
                                          <p:val>
                                            <p:strVal val="#ppt_x"/>
                                          </p:val>
                                        </p:tav>
                                      </p:tavLst>
                                    </p:anim>
                                    <p:anim calcmode="lin" valueType="num">
                                      <p:cBhvr additive="base">
                                        <p:cTn id="11" dur="500" fill="hold"/>
                                        <p:tgtEl>
                                          <p:spTgt spid="307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C1F108E-7332-9E58-C3E5-D13DC45BB16C}"/>
              </a:ext>
            </a:extLst>
          </p:cNvPr>
          <p:cNvSpPr>
            <a:spLocks noGrp="1"/>
          </p:cNvSpPr>
          <p:nvPr>
            <p:ph idx="1"/>
          </p:nvPr>
        </p:nvSpPr>
        <p:spPr>
          <a:xfrm>
            <a:off x="609600" y="1483566"/>
            <a:ext cx="10972800" cy="5099795"/>
          </a:xfrm>
        </p:spPr>
        <p:txBody>
          <a:bodyPr/>
          <a:lstStyle/>
          <a:p>
            <a:pPr marL="365760" marR="0" lvl="0" indent="-256032" algn="l" defTabSz="914400" rtl="0" eaLnBrk="1" fontAlgn="auto" latinLnBrk="0" hangingPunct="1">
              <a:lnSpc>
                <a:spcPct val="100000"/>
              </a:lnSpc>
              <a:spcBef>
                <a:spcPts val="400"/>
              </a:spcBef>
              <a:spcAft>
                <a:spcPts val="0"/>
              </a:spcAft>
              <a:buClr>
                <a:srgbClr val="2DA2BF"/>
              </a:buClr>
              <a:buSzPct val="68000"/>
              <a:buFont typeface="Wingdings 3"/>
              <a:buNone/>
              <a:tabLst/>
              <a:defRPr/>
            </a:pPr>
            <a:endParaRPr kumimoji="0" lang="en-US" sz="2800" b="1" i="0" u="none" strike="noStrike" kern="1200" cap="none" spc="0" normalizeH="0" baseline="0" noProof="0" dirty="0">
              <a:ln>
                <a:noFill/>
              </a:ln>
              <a:solidFill>
                <a:prstClr val="black"/>
              </a:solidFill>
              <a:effectLst/>
              <a:uLnTx/>
              <a:uFillTx/>
              <a:latin typeface="Lucida Sans Unicode"/>
              <a:ea typeface="+mn-ea"/>
              <a:cs typeface="+mn-cs"/>
            </a:endParaRPr>
          </a:p>
          <a:p>
            <a:pPr marL="365760" marR="0" lvl="0" indent="-256032" algn="l" defTabSz="914400" rtl="0" eaLnBrk="1" fontAlgn="auto" latinLnBrk="0" hangingPunct="1">
              <a:lnSpc>
                <a:spcPct val="100000"/>
              </a:lnSpc>
              <a:spcBef>
                <a:spcPts val="400"/>
              </a:spcBef>
              <a:spcAft>
                <a:spcPts val="0"/>
              </a:spcAft>
              <a:buClr>
                <a:srgbClr val="2DA2BF"/>
              </a:buClr>
              <a:buSzPct val="68000"/>
              <a:buFont typeface="Wingdings 3"/>
              <a:buChar char=""/>
              <a:tabLst/>
              <a:defRPr/>
            </a:pPr>
            <a:r>
              <a:rPr kumimoji="0" lang="en-US" sz="2800" b="0" i="0" u="none" strike="noStrike" kern="1200" cap="none" spc="0" normalizeH="0" baseline="0" noProof="0" dirty="0">
                <a:ln>
                  <a:noFill/>
                </a:ln>
                <a:solidFill>
                  <a:prstClr val="black"/>
                </a:solidFill>
                <a:effectLst/>
                <a:uLnTx/>
                <a:uFillTx/>
                <a:latin typeface="Lucida Sans Unicode"/>
                <a:ea typeface="+mn-ea"/>
                <a:cs typeface="+mn-cs"/>
              </a:rPr>
              <a:t>The simplest legal structure for a small business is a sole proprietorship because of the ownership. </a:t>
            </a:r>
          </a:p>
          <a:p>
            <a:pPr marL="365760" marR="0" lvl="0" indent="-256032" algn="l" defTabSz="914400" rtl="0" eaLnBrk="1" fontAlgn="auto" latinLnBrk="0" hangingPunct="1">
              <a:lnSpc>
                <a:spcPct val="100000"/>
              </a:lnSpc>
              <a:spcBef>
                <a:spcPts val="400"/>
              </a:spcBef>
              <a:spcAft>
                <a:spcPts val="0"/>
              </a:spcAft>
              <a:buClr>
                <a:srgbClr val="2DA2BF"/>
              </a:buClr>
              <a:buSzPct val="68000"/>
              <a:buFont typeface="Wingdings 3"/>
              <a:buChar char=""/>
              <a:tabLst/>
              <a:defRPr/>
            </a:pPr>
            <a:r>
              <a:rPr kumimoji="0" lang="en-US" sz="2800" b="0" i="0" u="none" strike="noStrike" kern="1200" cap="none" spc="0" normalizeH="0" baseline="0" noProof="0" dirty="0">
                <a:ln>
                  <a:noFill/>
                </a:ln>
                <a:solidFill>
                  <a:prstClr val="black"/>
                </a:solidFill>
                <a:effectLst/>
                <a:uLnTx/>
                <a:uFillTx/>
                <a:latin typeface="Lucida Sans Unicode"/>
                <a:ea typeface="+mn-ea"/>
                <a:cs typeface="+mn-cs"/>
              </a:rPr>
              <a:t>A lawyer or accountant should be consulted to identify the best legal structure for launching a Grecian restaurant.</a:t>
            </a:r>
          </a:p>
          <a:p>
            <a:pPr marL="365760" marR="0" lvl="0" indent="-256032" algn="l" defTabSz="914400" rtl="0" eaLnBrk="1" fontAlgn="auto" latinLnBrk="0" hangingPunct="1">
              <a:lnSpc>
                <a:spcPct val="100000"/>
              </a:lnSpc>
              <a:spcBef>
                <a:spcPts val="400"/>
              </a:spcBef>
              <a:spcAft>
                <a:spcPts val="0"/>
              </a:spcAft>
              <a:buClr>
                <a:srgbClr val="2DA2BF"/>
              </a:buClr>
              <a:buSzPct val="68000"/>
              <a:buFont typeface="Wingdings 3"/>
              <a:buChar char=""/>
              <a:tabLst/>
              <a:defRPr/>
            </a:pPr>
            <a:endParaRPr kumimoji="0" lang="en-US" sz="2800" b="0" i="0" u="none" strike="noStrike" kern="1200" cap="none" spc="0" normalizeH="0" baseline="0" noProof="0" dirty="0">
              <a:ln>
                <a:noFill/>
              </a:ln>
              <a:solidFill>
                <a:prstClr val="black"/>
              </a:solidFill>
              <a:effectLst/>
              <a:uLnTx/>
              <a:uFillTx/>
              <a:latin typeface="Lucida Sans Unicode"/>
              <a:ea typeface="+mn-ea"/>
              <a:cs typeface="+mn-cs"/>
            </a:endParaRPr>
          </a:p>
          <a:p>
            <a:endParaRPr lang="en-GB" dirty="0"/>
          </a:p>
        </p:txBody>
      </p:sp>
      <p:sp>
        <p:nvSpPr>
          <p:cNvPr id="3" name="Title 2">
            <a:extLst>
              <a:ext uri="{FF2B5EF4-FFF2-40B4-BE49-F238E27FC236}">
                <a16:creationId xmlns:a16="http://schemas.microsoft.com/office/drawing/2014/main" id="{8E917AF8-1D5F-9E8B-0C69-ABDC6EEAD3EE}"/>
              </a:ext>
            </a:extLst>
          </p:cNvPr>
          <p:cNvSpPr>
            <a:spLocks noGrp="1"/>
          </p:cNvSpPr>
          <p:nvPr>
            <p:ph type="title"/>
          </p:nvPr>
        </p:nvSpPr>
        <p:spPr/>
        <p:txBody>
          <a:bodyPr>
            <a:normAutofit fontScale="90000"/>
          </a:bodyPr>
          <a:lstStyle/>
          <a:p>
            <a:pPr algn="ctr"/>
            <a:r>
              <a:rPr kumimoji="0" lang="en-US" sz="4400" b="1" i="0" u="none" strike="noStrike" kern="1200" cap="none" spc="0" normalizeH="0" baseline="0" noProof="0" dirty="0">
                <a:ln>
                  <a:noFill/>
                </a:ln>
                <a:solidFill>
                  <a:prstClr val="black"/>
                </a:solidFill>
                <a:effectLst/>
                <a:uLnTx/>
                <a:uFillTx/>
                <a:latin typeface="Lucida Sans Unicode"/>
                <a:ea typeface="+mn-ea"/>
                <a:cs typeface="+mn-cs"/>
              </a:rPr>
              <a:t>Legal format of the business</a:t>
            </a:r>
            <a:br>
              <a:rPr kumimoji="0" lang="en-US" sz="4400" b="1" i="0" u="none" strike="noStrike" kern="1200" cap="none" spc="0" normalizeH="0" baseline="0" noProof="0" dirty="0">
                <a:ln>
                  <a:noFill/>
                </a:ln>
                <a:solidFill>
                  <a:prstClr val="black"/>
                </a:solidFill>
                <a:effectLst/>
                <a:uLnTx/>
                <a:uFillTx/>
                <a:latin typeface="Lucida Sans Unicode"/>
                <a:ea typeface="+mn-ea"/>
                <a:cs typeface="+mn-cs"/>
              </a:rPr>
            </a:br>
            <a:endParaRPr lang="en-GB" dirty="0"/>
          </a:p>
        </p:txBody>
      </p:sp>
      <p:pic>
        <p:nvPicPr>
          <p:cNvPr id="4098" name="Picture 2" descr="How To Best Prepare A Restaurant Budget To Control Costs - Sling">
            <a:extLst>
              <a:ext uri="{FF2B5EF4-FFF2-40B4-BE49-F238E27FC236}">
                <a16:creationId xmlns:a16="http://schemas.microsoft.com/office/drawing/2014/main" id="{CCCA6B0A-E902-D8C4-CF77-760AF97717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58583" y="3874117"/>
            <a:ext cx="6562725"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80898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5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4098"/>
                                        </p:tgtEl>
                                        <p:attrNameLst>
                                          <p:attrName>style.visibility</p:attrName>
                                        </p:attrNameLst>
                                      </p:cBhvr>
                                      <p:to>
                                        <p:strVal val="visible"/>
                                      </p:to>
                                    </p:set>
                                    <p:animEffect transition="in" filter="fade">
                                      <p:cBhvr>
                                        <p:cTn id="17" dur="1000"/>
                                        <p:tgtEl>
                                          <p:spTgt spid="4098"/>
                                        </p:tgtEl>
                                      </p:cBhvr>
                                    </p:animEffect>
                                    <p:anim calcmode="lin" valueType="num">
                                      <p:cBhvr>
                                        <p:cTn id="18" dur="1000" fill="hold"/>
                                        <p:tgtEl>
                                          <p:spTgt spid="4098"/>
                                        </p:tgtEl>
                                        <p:attrNameLst>
                                          <p:attrName>ppt_x</p:attrName>
                                        </p:attrNameLst>
                                      </p:cBhvr>
                                      <p:tavLst>
                                        <p:tav tm="0">
                                          <p:val>
                                            <p:strVal val="#ppt_x"/>
                                          </p:val>
                                        </p:tav>
                                        <p:tav tm="100000">
                                          <p:val>
                                            <p:strVal val="#ppt_x"/>
                                          </p:val>
                                        </p:tav>
                                      </p:tavLst>
                                    </p:anim>
                                    <p:anim calcmode="lin" valueType="num">
                                      <p:cBhvr>
                                        <p:cTn id="19" dur="1000" fill="hold"/>
                                        <p:tgtEl>
                                          <p:spTgt spid="409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609600" y="1481330"/>
            <a:ext cx="10972800" cy="1588930"/>
          </a:xfrm>
        </p:spPr>
        <p:txBody>
          <a:bodyPr>
            <a:normAutofit fontScale="92500" lnSpcReduction="10000"/>
          </a:bodyPr>
          <a:lstStyle/>
          <a:p>
            <a:pPr>
              <a:buNone/>
            </a:pPr>
            <a:r>
              <a:rPr lang="en-US" dirty="0"/>
              <a:t>  The owner, staff, and outside experts all have different roles and responsibilities when it comes to managing a Grecian restaurant. The following are some essential elements of managing a restaurant:</a:t>
            </a:r>
          </a:p>
          <a:p>
            <a:endParaRPr lang="en-US" dirty="0"/>
          </a:p>
        </p:txBody>
      </p:sp>
      <p:pic>
        <p:nvPicPr>
          <p:cNvPr id="5" name="Content Placeholder 4" descr="images (29).jpeg"/>
          <p:cNvPicPr>
            <a:picLocks noGrp="1" noChangeAspect="1"/>
          </p:cNvPicPr>
          <p:nvPr>
            <p:ph sz="half" idx="2"/>
          </p:nvPr>
        </p:nvPicPr>
        <p:blipFill>
          <a:blip r:embed="rId3" cstate="print"/>
          <a:stretch>
            <a:fillRect/>
          </a:stretch>
        </p:blipFill>
        <p:spPr>
          <a:xfrm>
            <a:off x="6609708" y="3070260"/>
            <a:ext cx="4236803" cy="2819400"/>
          </a:xfrm>
          <a:prstGeom prst="rect">
            <a:avLst/>
          </a:prstGeom>
          <a:ln>
            <a:noFill/>
          </a:ln>
          <a:effectLst>
            <a:outerShdw blurRad="292100" dist="139700" dir="2700000" algn="tl" rotWithShape="0">
              <a:srgbClr val="333333">
                <a:alpha val="65000"/>
              </a:srgbClr>
            </a:outerShdw>
          </a:effectLst>
        </p:spPr>
      </p:pic>
      <p:sp>
        <p:nvSpPr>
          <p:cNvPr id="3" name="Title 2"/>
          <p:cNvSpPr>
            <a:spLocks noGrp="1"/>
          </p:cNvSpPr>
          <p:nvPr>
            <p:ph type="title"/>
          </p:nvPr>
        </p:nvSpPr>
        <p:spPr/>
        <p:txBody>
          <a:bodyPr/>
          <a:lstStyle/>
          <a:p>
            <a:pPr algn="ctr"/>
            <a:r>
              <a:rPr lang="en-US" dirty="0"/>
              <a:t>Management of the Company </a:t>
            </a:r>
          </a:p>
        </p:txBody>
      </p:sp>
      <p:sp>
        <p:nvSpPr>
          <p:cNvPr id="6" name="TextBox 5"/>
          <p:cNvSpPr txBox="1"/>
          <p:nvPr/>
        </p:nvSpPr>
        <p:spPr>
          <a:xfrm>
            <a:off x="6609708" y="6061231"/>
            <a:ext cx="3962400" cy="381000"/>
          </a:xfrm>
          <a:prstGeom prst="rect">
            <a:avLst/>
          </a:prstGeom>
          <a:noFill/>
        </p:spPr>
        <p:txBody>
          <a:bodyPr wrap="square" rtlCol="0">
            <a:spAutoFit/>
          </a:bodyPr>
          <a:lstStyle/>
          <a:p>
            <a:pPr algn="ctr"/>
            <a:r>
              <a:rPr lang="en-US" dirty="0">
                <a:solidFill>
                  <a:prstClr val="black"/>
                </a:solidFill>
                <a:latin typeface="Lucida Sans Unicode"/>
              </a:rPr>
              <a:t>(Source: Unsplash,2023)</a:t>
            </a:r>
          </a:p>
        </p:txBody>
      </p:sp>
      <p:sp>
        <p:nvSpPr>
          <p:cNvPr id="4" name="TextBox 3">
            <a:extLst>
              <a:ext uri="{FF2B5EF4-FFF2-40B4-BE49-F238E27FC236}">
                <a16:creationId xmlns:a16="http://schemas.microsoft.com/office/drawing/2014/main" id="{EF4FC529-E432-3AF9-3972-204BFBA4ABE8}"/>
              </a:ext>
            </a:extLst>
          </p:cNvPr>
          <p:cNvSpPr txBox="1"/>
          <p:nvPr/>
        </p:nvSpPr>
        <p:spPr>
          <a:xfrm>
            <a:off x="866454" y="3078821"/>
            <a:ext cx="5486400" cy="2298065"/>
          </a:xfrm>
          <a:prstGeom prst="rect">
            <a:avLst/>
          </a:prstGeom>
          <a:noFill/>
        </p:spPr>
        <p:txBody>
          <a:bodyPr wrap="square" rtlCol="0">
            <a:spAutoFit/>
          </a:bodyPr>
          <a:lstStyle/>
          <a:p>
            <a:pPr marL="566928" marR="0" lvl="0" indent="-457200" algn="l" defTabSz="914400" rtl="0" eaLnBrk="1" fontAlgn="auto" latinLnBrk="0" hangingPunct="1">
              <a:lnSpc>
                <a:spcPct val="100000"/>
              </a:lnSpc>
              <a:spcBef>
                <a:spcPts val="400"/>
              </a:spcBef>
              <a:spcAft>
                <a:spcPts val="0"/>
              </a:spcAft>
              <a:buClr>
                <a:srgbClr val="2DA2BF"/>
              </a:buClr>
              <a:buSzPct val="68000"/>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uLnTx/>
                <a:uFillTx/>
                <a:latin typeface="Lucida Sans Unicode"/>
                <a:ea typeface="+mn-ea"/>
                <a:cs typeface="+mn-cs"/>
              </a:rPr>
              <a:t>Owner;</a:t>
            </a:r>
          </a:p>
          <a:p>
            <a:pPr marL="566928" marR="0" lvl="0" indent="-457200" algn="l" defTabSz="914400" rtl="0" eaLnBrk="1" fontAlgn="auto" latinLnBrk="0" hangingPunct="1">
              <a:lnSpc>
                <a:spcPct val="100000"/>
              </a:lnSpc>
              <a:spcBef>
                <a:spcPts val="400"/>
              </a:spcBef>
              <a:spcAft>
                <a:spcPts val="0"/>
              </a:spcAft>
              <a:buClr>
                <a:srgbClr val="2DA2BF"/>
              </a:buClr>
              <a:buSzPct val="68000"/>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uLnTx/>
                <a:uFillTx/>
                <a:latin typeface="Lucida Sans Unicode"/>
                <a:ea typeface="+mn-ea"/>
                <a:cs typeface="+mn-cs"/>
              </a:rPr>
              <a:t>Employees;</a:t>
            </a:r>
          </a:p>
          <a:p>
            <a:pPr marL="566928" marR="0" lvl="0" indent="-457200" algn="l" defTabSz="914400" rtl="0" eaLnBrk="1" fontAlgn="auto" latinLnBrk="0" hangingPunct="1">
              <a:lnSpc>
                <a:spcPct val="100000"/>
              </a:lnSpc>
              <a:spcBef>
                <a:spcPts val="400"/>
              </a:spcBef>
              <a:spcAft>
                <a:spcPts val="0"/>
              </a:spcAft>
              <a:buClr>
                <a:srgbClr val="2DA2BF"/>
              </a:buClr>
              <a:buSzPct val="68000"/>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uLnTx/>
                <a:uFillTx/>
                <a:latin typeface="Lucida Sans Unicode"/>
                <a:ea typeface="+mn-ea"/>
                <a:cs typeface="+mn-cs"/>
              </a:rPr>
              <a:t>External Professional;</a:t>
            </a:r>
          </a:p>
          <a:p>
            <a:pPr marL="566928" marR="0" lvl="0" indent="-457200" algn="l" defTabSz="914400" rtl="0" eaLnBrk="1" fontAlgn="auto" latinLnBrk="0" hangingPunct="1">
              <a:lnSpc>
                <a:spcPct val="100000"/>
              </a:lnSpc>
              <a:spcBef>
                <a:spcPts val="400"/>
              </a:spcBef>
              <a:spcAft>
                <a:spcPts val="0"/>
              </a:spcAft>
              <a:buClr>
                <a:srgbClr val="2DA2BF"/>
              </a:buClr>
              <a:buSzPct val="68000"/>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uLnTx/>
                <a:uFillTx/>
                <a:latin typeface="Lucida Sans Unicode"/>
                <a:ea typeface="+mn-ea"/>
                <a:cs typeface="+mn-cs"/>
              </a:rPr>
              <a:t>Head chef;</a:t>
            </a:r>
          </a:p>
          <a:p>
            <a:pPr marL="566928" marR="0" lvl="0" indent="-457200" algn="l" defTabSz="914400" rtl="0" eaLnBrk="1" fontAlgn="auto" latinLnBrk="0" hangingPunct="1">
              <a:lnSpc>
                <a:spcPct val="100000"/>
              </a:lnSpc>
              <a:spcBef>
                <a:spcPts val="400"/>
              </a:spcBef>
              <a:spcAft>
                <a:spcPts val="0"/>
              </a:spcAft>
              <a:buClr>
                <a:srgbClr val="2DA2BF"/>
              </a:buClr>
              <a:buSzPct val="68000"/>
              <a:buFont typeface="Arial" panose="020B0604020202020204" pitchFamily="34" charset="0"/>
              <a:buChar char="•"/>
              <a:tabLst/>
              <a:defRPr/>
            </a:pPr>
            <a:r>
              <a:rPr kumimoji="0" lang="en-US" sz="2600" b="0" i="0" u="none" strike="noStrike" kern="1200" cap="none" spc="0" normalizeH="0" baseline="0" noProof="0" dirty="0">
                <a:ln>
                  <a:noFill/>
                </a:ln>
                <a:solidFill>
                  <a:prstClr val="black"/>
                </a:solidFill>
                <a:effectLst/>
                <a:uLnTx/>
                <a:uFillTx/>
                <a:latin typeface="Lucida Sans Unicode"/>
                <a:ea typeface="+mn-ea"/>
                <a:cs typeface="+mn-cs"/>
              </a:rPr>
              <a:t>Accountant.</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gn="ctr">
              <a:buNone/>
            </a:pPr>
            <a:r>
              <a:rPr lang="en-US" dirty="0"/>
              <a:t>The SWOT Analysis of Grecian restaurant:</a:t>
            </a:r>
          </a:p>
          <a:p>
            <a:pPr>
              <a:buNone/>
            </a:pPr>
            <a:endParaRPr lang="en-US" b="1" dirty="0"/>
          </a:p>
        </p:txBody>
      </p:sp>
      <p:sp>
        <p:nvSpPr>
          <p:cNvPr id="3" name="Title 2"/>
          <p:cNvSpPr>
            <a:spLocks noGrp="1"/>
          </p:cNvSpPr>
          <p:nvPr>
            <p:ph type="title"/>
          </p:nvPr>
        </p:nvSpPr>
        <p:spPr/>
        <p:txBody>
          <a:bodyPr/>
          <a:lstStyle/>
          <a:p>
            <a:pPr algn="ctr"/>
            <a:r>
              <a:rPr lang="en-US" dirty="0"/>
              <a:t>SWOT Analysis </a:t>
            </a:r>
          </a:p>
        </p:txBody>
      </p:sp>
      <p:graphicFrame>
        <p:nvGraphicFramePr>
          <p:cNvPr id="7" name="Table 6">
            <a:extLst>
              <a:ext uri="{FF2B5EF4-FFF2-40B4-BE49-F238E27FC236}">
                <a16:creationId xmlns:a16="http://schemas.microsoft.com/office/drawing/2014/main" id="{2597C67E-DDB8-D45B-60EB-BC8EC8CE1E2E}"/>
              </a:ext>
            </a:extLst>
          </p:cNvPr>
          <p:cNvGraphicFramePr>
            <a:graphicFrameLocks noGrp="1"/>
          </p:cNvGraphicFramePr>
          <p:nvPr>
            <p:extLst>
              <p:ext uri="{D42A27DB-BD31-4B8C-83A1-F6EECF244321}">
                <p14:modId xmlns:p14="http://schemas.microsoft.com/office/powerpoint/2010/main" val="4036751271"/>
              </p:ext>
            </p:extLst>
          </p:nvPr>
        </p:nvGraphicFramePr>
        <p:xfrm>
          <a:off x="2057400" y="2756792"/>
          <a:ext cx="2019300" cy="1782850"/>
        </p:xfrm>
        <a:graphic>
          <a:graphicData uri="http://schemas.openxmlformats.org/drawingml/2006/table">
            <a:tbl>
              <a:tblPr firstRow="1" bandRow="1">
                <a:tableStyleId>{775DCB02-9BB8-47FD-8907-85C794F793BA}</a:tableStyleId>
              </a:tblPr>
              <a:tblGrid>
                <a:gridCol w="2019300">
                  <a:extLst>
                    <a:ext uri="{9D8B030D-6E8A-4147-A177-3AD203B41FA5}">
                      <a16:colId xmlns:a16="http://schemas.microsoft.com/office/drawing/2014/main" val="4206139185"/>
                    </a:ext>
                  </a:extLst>
                </a:gridCol>
              </a:tblGrid>
              <a:tr h="868450">
                <a:tc>
                  <a:txBody>
                    <a:bodyPr/>
                    <a:lstStyle/>
                    <a:p>
                      <a:pPr algn="ctr"/>
                      <a:endParaRPr lang="en-US" dirty="0"/>
                    </a:p>
                    <a:p>
                      <a:pPr algn="ctr"/>
                      <a:r>
                        <a:rPr lang="en-US" dirty="0"/>
                        <a:t>Strength </a:t>
                      </a:r>
                    </a:p>
                  </a:txBody>
                  <a:tcPr/>
                </a:tc>
                <a:extLst>
                  <a:ext uri="{0D108BD9-81ED-4DB2-BD59-A6C34878D82A}">
                    <a16:rowId xmlns:a16="http://schemas.microsoft.com/office/drawing/2014/main" val="197038735"/>
                  </a:ext>
                </a:extLst>
              </a:tr>
              <a:tr h="503150">
                <a:tc>
                  <a:txBody>
                    <a:bodyPr/>
                    <a:lstStyle/>
                    <a:p>
                      <a:pPr algn="ctr">
                        <a:buFont typeface="Arial" pitchFamily="34" charset="0"/>
                        <a:buChar char="•"/>
                      </a:pPr>
                      <a:r>
                        <a:rPr lang="en-US" dirty="0"/>
                        <a:t>Unique</a:t>
                      </a:r>
                      <a:r>
                        <a:rPr lang="en-US" baseline="0" dirty="0"/>
                        <a:t> cuisine</a:t>
                      </a:r>
                    </a:p>
                    <a:p>
                      <a:pPr algn="ctr">
                        <a:buFont typeface="Arial" pitchFamily="34" charset="0"/>
                        <a:buChar char="•"/>
                      </a:pPr>
                      <a:r>
                        <a:rPr lang="en-US" baseline="0" dirty="0"/>
                        <a:t>Heath options</a:t>
                      </a:r>
                    </a:p>
                    <a:p>
                      <a:pPr algn="ctr">
                        <a:buFont typeface="Arial" pitchFamily="34" charset="0"/>
                        <a:buNone/>
                      </a:pPr>
                      <a:r>
                        <a:rPr lang="en-US" baseline="0" dirty="0"/>
                        <a:t> </a:t>
                      </a:r>
                      <a:endParaRPr lang="en-US" dirty="0"/>
                    </a:p>
                  </a:txBody>
                  <a:tcPr/>
                </a:tc>
                <a:extLst>
                  <a:ext uri="{0D108BD9-81ED-4DB2-BD59-A6C34878D82A}">
                    <a16:rowId xmlns:a16="http://schemas.microsoft.com/office/drawing/2014/main" val="3395950885"/>
                  </a:ext>
                </a:extLst>
              </a:tr>
            </a:tbl>
          </a:graphicData>
        </a:graphic>
      </p:graphicFrame>
      <p:graphicFrame>
        <p:nvGraphicFramePr>
          <p:cNvPr id="8" name="Table 7">
            <a:extLst>
              <a:ext uri="{FF2B5EF4-FFF2-40B4-BE49-F238E27FC236}">
                <a16:creationId xmlns:a16="http://schemas.microsoft.com/office/drawing/2014/main" id="{289137BE-5D76-2FCD-CA15-C13030A0075C}"/>
              </a:ext>
            </a:extLst>
          </p:cNvPr>
          <p:cNvGraphicFramePr>
            <a:graphicFrameLocks noGrp="1"/>
          </p:cNvGraphicFramePr>
          <p:nvPr>
            <p:extLst>
              <p:ext uri="{D42A27DB-BD31-4B8C-83A1-F6EECF244321}">
                <p14:modId xmlns:p14="http://schemas.microsoft.com/office/powerpoint/2010/main" val="54704893"/>
              </p:ext>
            </p:extLst>
          </p:nvPr>
        </p:nvGraphicFramePr>
        <p:xfrm>
          <a:off x="4076700" y="2755133"/>
          <a:ext cx="2019300" cy="1782850"/>
        </p:xfrm>
        <a:graphic>
          <a:graphicData uri="http://schemas.openxmlformats.org/drawingml/2006/table">
            <a:tbl>
              <a:tblPr firstRow="1" bandRow="1">
                <a:tableStyleId>{775DCB02-9BB8-47FD-8907-85C794F793BA}</a:tableStyleId>
              </a:tblPr>
              <a:tblGrid>
                <a:gridCol w="2019300">
                  <a:extLst>
                    <a:ext uri="{9D8B030D-6E8A-4147-A177-3AD203B41FA5}">
                      <a16:colId xmlns:a16="http://schemas.microsoft.com/office/drawing/2014/main" val="2459492552"/>
                    </a:ext>
                  </a:extLst>
                </a:gridCol>
              </a:tblGrid>
              <a:tr h="868450">
                <a:tc>
                  <a:txBody>
                    <a:bodyPr/>
                    <a:lstStyle/>
                    <a:p>
                      <a:pPr algn="ctr"/>
                      <a:endParaRPr lang="en-US" dirty="0"/>
                    </a:p>
                    <a:p>
                      <a:pPr algn="ctr"/>
                      <a:r>
                        <a:rPr lang="en-US" dirty="0"/>
                        <a:t>Weakness </a:t>
                      </a:r>
                    </a:p>
                  </a:txBody>
                  <a:tcPr/>
                </a:tc>
                <a:extLst>
                  <a:ext uri="{0D108BD9-81ED-4DB2-BD59-A6C34878D82A}">
                    <a16:rowId xmlns:a16="http://schemas.microsoft.com/office/drawing/2014/main" val="273054926"/>
                  </a:ext>
                </a:extLst>
              </a:tr>
              <a:tr h="503150">
                <a:tc>
                  <a:txBody>
                    <a:bodyPr/>
                    <a:lstStyle/>
                    <a:p>
                      <a:pPr algn="ctr">
                        <a:buFont typeface="Arial" pitchFamily="34" charset="0"/>
                        <a:buChar char="•"/>
                      </a:pPr>
                      <a:r>
                        <a:rPr lang="en-US" dirty="0"/>
                        <a:t>Price point </a:t>
                      </a:r>
                    </a:p>
                    <a:p>
                      <a:pPr algn="ctr">
                        <a:buFont typeface="Arial" pitchFamily="34" charset="0"/>
                        <a:buChar char="•"/>
                      </a:pPr>
                      <a:r>
                        <a:rPr lang="en-US" dirty="0"/>
                        <a:t>Competition</a:t>
                      </a:r>
                    </a:p>
                    <a:p>
                      <a:pPr algn="ctr">
                        <a:buFont typeface="Arial" pitchFamily="34" charset="0"/>
                        <a:buNone/>
                      </a:pPr>
                      <a:r>
                        <a:rPr lang="en-US" baseline="0" dirty="0"/>
                        <a:t> </a:t>
                      </a:r>
                      <a:endParaRPr lang="en-US" dirty="0"/>
                    </a:p>
                  </a:txBody>
                  <a:tcPr/>
                </a:tc>
                <a:extLst>
                  <a:ext uri="{0D108BD9-81ED-4DB2-BD59-A6C34878D82A}">
                    <a16:rowId xmlns:a16="http://schemas.microsoft.com/office/drawing/2014/main" val="200998581"/>
                  </a:ext>
                </a:extLst>
              </a:tr>
            </a:tbl>
          </a:graphicData>
        </a:graphic>
      </p:graphicFrame>
      <p:graphicFrame>
        <p:nvGraphicFramePr>
          <p:cNvPr id="9" name="Table 8">
            <a:extLst>
              <a:ext uri="{FF2B5EF4-FFF2-40B4-BE49-F238E27FC236}">
                <a16:creationId xmlns:a16="http://schemas.microsoft.com/office/drawing/2014/main" id="{E2F37957-4ED8-66DB-CE61-EB81665D1CD1}"/>
              </a:ext>
            </a:extLst>
          </p:cNvPr>
          <p:cNvGraphicFramePr>
            <a:graphicFrameLocks noGrp="1"/>
          </p:cNvGraphicFramePr>
          <p:nvPr>
            <p:extLst>
              <p:ext uri="{D42A27DB-BD31-4B8C-83A1-F6EECF244321}">
                <p14:modId xmlns:p14="http://schemas.microsoft.com/office/powerpoint/2010/main" val="3150841645"/>
              </p:ext>
            </p:extLst>
          </p:nvPr>
        </p:nvGraphicFramePr>
        <p:xfrm>
          <a:off x="6096000" y="2755133"/>
          <a:ext cx="2019300" cy="1782850"/>
        </p:xfrm>
        <a:graphic>
          <a:graphicData uri="http://schemas.openxmlformats.org/drawingml/2006/table">
            <a:tbl>
              <a:tblPr firstRow="1" bandRow="1">
                <a:tableStyleId>{775DCB02-9BB8-47FD-8907-85C794F793BA}</a:tableStyleId>
              </a:tblPr>
              <a:tblGrid>
                <a:gridCol w="2019300">
                  <a:extLst>
                    <a:ext uri="{9D8B030D-6E8A-4147-A177-3AD203B41FA5}">
                      <a16:colId xmlns:a16="http://schemas.microsoft.com/office/drawing/2014/main" val="307410370"/>
                    </a:ext>
                  </a:extLst>
                </a:gridCol>
              </a:tblGrid>
              <a:tr h="868450">
                <a:tc>
                  <a:txBody>
                    <a:bodyPr/>
                    <a:lstStyle/>
                    <a:p>
                      <a:pPr algn="ctr"/>
                      <a:endParaRPr lang="en-US" dirty="0"/>
                    </a:p>
                    <a:p>
                      <a:pPr algn="ctr"/>
                      <a:r>
                        <a:rPr lang="en-US" dirty="0"/>
                        <a:t>Opportunity</a:t>
                      </a:r>
                      <a:r>
                        <a:rPr lang="en-US" baseline="0" dirty="0"/>
                        <a:t> </a:t>
                      </a:r>
                      <a:endParaRPr lang="en-US" dirty="0"/>
                    </a:p>
                  </a:txBody>
                  <a:tcPr/>
                </a:tc>
                <a:extLst>
                  <a:ext uri="{0D108BD9-81ED-4DB2-BD59-A6C34878D82A}">
                    <a16:rowId xmlns:a16="http://schemas.microsoft.com/office/drawing/2014/main" val="2855931808"/>
                  </a:ext>
                </a:extLst>
              </a:tr>
              <a:tr h="503150">
                <a:tc>
                  <a:txBody>
                    <a:bodyPr/>
                    <a:lstStyle/>
                    <a:p>
                      <a:pPr algn="ctr">
                        <a:buFont typeface="Arial" pitchFamily="34" charset="0"/>
                        <a:buChar char="•"/>
                      </a:pPr>
                      <a:r>
                        <a:rPr lang="en-US" dirty="0"/>
                        <a:t>Social</a:t>
                      </a:r>
                      <a:r>
                        <a:rPr lang="en-US" baseline="0" dirty="0"/>
                        <a:t> media marketing </a:t>
                      </a:r>
                    </a:p>
                    <a:p>
                      <a:pPr algn="ctr">
                        <a:buFont typeface="Arial" pitchFamily="34" charset="0"/>
                        <a:buChar char="•"/>
                      </a:pPr>
                      <a:r>
                        <a:rPr lang="en-US" baseline="0" dirty="0"/>
                        <a:t>Expansion </a:t>
                      </a:r>
                    </a:p>
                  </a:txBody>
                  <a:tcPr/>
                </a:tc>
                <a:extLst>
                  <a:ext uri="{0D108BD9-81ED-4DB2-BD59-A6C34878D82A}">
                    <a16:rowId xmlns:a16="http://schemas.microsoft.com/office/drawing/2014/main" val="2180186217"/>
                  </a:ext>
                </a:extLst>
              </a:tr>
            </a:tbl>
          </a:graphicData>
        </a:graphic>
      </p:graphicFrame>
      <p:graphicFrame>
        <p:nvGraphicFramePr>
          <p:cNvPr id="10" name="Table 9">
            <a:extLst>
              <a:ext uri="{FF2B5EF4-FFF2-40B4-BE49-F238E27FC236}">
                <a16:creationId xmlns:a16="http://schemas.microsoft.com/office/drawing/2014/main" id="{F3C41260-B59D-9D7F-F7A0-549B2808B1C8}"/>
              </a:ext>
            </a:extLst>
          </p:cNvPr>
          <p:cNvGraphicFramePr>
            <a:graphicFrameLocks noGrp="1"/>
          </p:cNvGraphicFramePr>
          <p:nvPr>
            <p:extLst>
              <p:ext uri="{D42A27DB-BD31-4B8C-83A1-F6EECF244321}">
                <p14:modId xmlns:p14="http://schemas.microsoft.com/office/powerpoint/2010/main" val="3226046767"/>
              </p:ext>
            </p:extLst>
          </p:nvPr>
        </p:nvGraphicFramePr>
        <p:xfrm>
          <a:off x="8115300" y="2755133"/>
          <a:ext cx="2019300" cy="1782850"/>
        </p:xfrm>
        <a:graphic>
          <a:graphicData uri="http://schemas.openxmlformats.org/drawingml/2006/table">
            <a:tbl>
              <a:tblPr firstRow="1" bandRow="1">
                <a:tableStyleId>{775DCB02-9BB8-47FD-8907-85C794F793BA}</a:tableStyleId>
              </a:tblPr>
              <a:tblGrid>
                <a:gridCol w="2019300">
                  <a:extLst>
                    <a:ext uri="{9D8B030D-6E8A-4147-A177-3AD203B41FA5}">
                      <a16:colId xmlns:a16="http://schemas.microsoft.com/office/drawing/2014/main" val="912610203"/>
                    </a:ext>
                  </a:extLst>
                </a:gridCol>
              </a:tblGrid>
              <a:tr h="868450">
                <a:tc>
                  <a:txBody>
                    <a:bodyPr/>
                    <a:lstStyle/>
                    <a:p>
                      <a:pPr algn="ctr"/>
                      <a:endParaRPr lang="en-US" dirty="0"/>
                    </a:p>
                    <a:p>
                      <a:pPr algn="ctr"/>
                      <a:r>
                        <a:rPr lang="en-US" dirty="0"/>
                        <a:t>Threat </a:t>
                      </a:r>
                    </a:p>
                  </a:txBody>
                  <a:tcPr/>
                </a:tc>
                <a:extLst>
                  <a:ext uri="{0D108BD9-81ED-4DB2-BD59-A6C34878D82A}">
                    <a16:rowId xmlns:a16="http://schemas.microsoft.com/office/drawing/2014/main" val="1765382003"/>
                  </a:ext>
                </a:extLst>
              </a:tr>
              <a:tr h="503150">
                <a:tc>
                  <a:txBody>
                    <a:bodyPr/>
                    <a:lstStyle/>
                    <a:p>
                      <a:pPr algn="ctr">
                        <a:buFont typeface="Arial" pitchFamily="34" charset="0"/>
                        <a:buChar char="•"/>
                      </a:pPr>
                      <a:r>
                        <a:rPr lang="en-US" dirty="0"/>
                        <a:t>Economic downturns</a:t>
                      </a:r>
                      <a:r>
                        <a:rPr lang="en-US" baseline="0" dirty="0"/>
                        <a:t> </a:t>
                      </a:r>
                    </a:p>
                    <a:p>
                      <a:pPr algn="ctr">
                        <a:buFont typeface="Arial" pitchFamily="34" charset="0"/>
                        <a:buChar char="•"/>
                      </a:pPr>
                      <a:r>
                        <a:rPr lang="en-US" baseline="0" dirty="0"/>
                        <a:t>Regulations </a:t>
                      </a:r>
                      <a:endParaRPr lang="en-US" dirty="0"/>
                    </a:p>
                  </a:txBody>
                  <a:tcPr/>
                </a:tc>
                <a:extLst>
                  <a:ext uri="{0D108BD9-81ED-4DB2-BD59-A6C34878D82A}">
                    <a16:rowId xmlns:a16="http://schemas.microsoft.com/office/drawing/2014/main" val="635572533"/>
                  </a:ext>
                </a:extLst>
              </a:tr>
            </a:tbl>
          </a:graphicData>
        </a:graphic>
      </p:graphicFrame>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US" dirty="0"/>
              <a:t>Marketing Mix </a:t>
            </a:r>
          </a:p>
        </p:txBody>
      </p:sp>
      <p:grpSp>
        <p:nvGrpSpPr>
          <p:cNvPr id="2" name="Group 1">
            <a:extLst>
              <a:ext uri="{FF2B5EF4-FFF2-40B4-BE49-F238E27FC236}">
                <a16:creationId xmlns:a16="http://schemas.microsoft.com/office/drawing/2014/main" id="{FB3C1B13-3EB1-1033-92A7-F2B11520E10B}"/>
              </a:ext>
            </a:extLst>
          </p:cNvPr>
          <p:cNvGrpSpPr/>
          <p:nvPr/>
        </p:nvGrpSpPr>
        <p:grpSpPr>
          <a:xfrm>
            <a:off x="2464149" y="1587555"/>
            <a:ext cx="3154040" cy="1898440"/>
            <a:chOff x="457193" y="0"/>
            <a:chExt cx="3154040" cy="1898440"/>
          </a:xfrm>
        </p:grpSpPr>
        <p:sp>
          <p:nvSpPr>
            <p:cNvPr id="5" name="Rectangle 4">
              <a:extLst>
                <a:ext uri="{FF2B5EF4-FFF2-40B4-BE49-F238E27FC236}">
                  <a16:creationId xmlns:a16="http://schemas.microsoft.com/office/drawing/2014/main" id="{12E7479F-6DB3-BE73-5FA8-EA225CE1544A}"/>
                </a:ext>
              </a:extLst>
            </p:cNvPr>
            <p:cNvSpPr/>
            <p:nvPr/>
          </p:nvSpPr>
          <p:spPr>
            <a:xfrm>
              <a:off x="457193" y="0"/>
              <a:ext cx="3154040" cy="1892424"/>
            </a:xfrm>
            <a:prstGeom prst="rect">
              <a:avLst/>
            </a:pr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sp>
          <p:nvSpPr>
            <p:cNvPr id="6" name="TextBox 5">
              <a:extLst>
                <a:ext uri="{FF2B5EF4-FFF2-40B4-BE49-F238E27FC236}">
                  <a16:creationId xmlns:a16="http://schemas.microsoft.com/office/drawing/2014/main" id="{39CF9944-261E-268E-E32F-9D9F790523FE}"/>
                </a:ext>
              </a:extLst>
            </p:cNvPr>
            <p:cNvSpPr txBox="1"/>
            <p:nvPr/>
          </p:nvSpPr>
          <p:spPr>
            <a:xfrm>
              <a:off x="457193" y="6016"/>
              <a:ext cx="3154040" cy="189242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US" sz="2800" kern="1200" dirty="0"/>
                <a:t>Product</a:t>
              </a:r>
            </a:p>
            <a:p>
              <a:pPr marL="0" lvl="0" indent="0" algn="ctr" defTabSz="1955800">
                <a:lnSpc>
                  <a:spcPct val="90000"/>
                </a:lnSpc>
                <a:spcBef>
                  <a:spcPct val="0"/>
                </a:spcBef>
                <a:spcAft>
                  <a:spcPct val="35000"/>
                </a:spcAft>
                <a:buNone/>
              </a:pPr>
              <a:r>
                <a:rPr lang="en-US" sz="4400" kern="1200" dirty="0"/>
                <a:t> </a:t>
              </a:r>
              <a:r>
                <a:rPr lang="en-US" sz="1400" kern="1200" dirty="0"/>
                <a:t>Creating it, who needs it and why?</a:t>
              </a:r>
            </a:p>
          </p:txBody>
        </p:sp>
      </p:grpSp>
      <p:grpSp>
        <p:nvGrpSpPr>
          <p:cNvPr id="10" name="Group 9">
            <a:extLst>
              <a:ext uri="{FF2B5EF4-FFF2-40B4-BE49-F238E27FC236}">
                <a16:creationId xmlns:a16="http://schemas.microsoft.com/office/drawing/2014/main" id="{AADCA4C8-877A-330B-3518-B51FEC9269D4}"/>
              </a:ext>
            </a:extLst>
          </p:cNvPr>
          <p:cNvGrpSpPr/>
          <p:nvPr/>
        </p:nvGrpSpPr>
        <p:grpSpPr>
          <a:xfrm>
            <a:off x="6573812" y="1587555"/>
            <a:ext cx="3154040" cy="1892424"/>
            <a:chOff x="3886203" y="0"/>
            <a:chExt cx="3154040" cy="1892424"/>
          </a:xfrm>
        </p:grpSpPr>
        <p:sp>
          <p:nvSpPr>
            <p:cNvPr id="11" name="Rectangle 10">
              <a:extLst>
                <a:ext uri="{FF2B5EF4-FFF2-40B4-BE49-F238E27FC236}">
                  <a16:creationId xmlns:a16="http://schemas.microsoft.com/office/drawing/2014/main" id="{86D87A41-FED2-5403-6537-A08FA5AB93AD}"/>
                </a:ext>
              </a:extLst>
            </p:cNvPr>
            <p:cNvSpPr/>
            <p:nvPr/>
          </p:nvSpPr>
          <p:spPr>
            <a:xfrm>
              <a:off x="3886203" y="0"/>
              <a:ext cx="3154040" cy="1892424"/>
            </a:xfrm>
            <a:prstGeom prst="rect">
              <a:avLst/>
            </a:prstGeom>
          </p:spPr>
          <p:style>
            <a:lnRef idx="2">
              <a:schemeClr val="lt1">
                <a:hueOff val="0"/>
                <a:satOff val="0"/>
                <a:lumOff val="0"/>
                <a:alphaOff val="0"/>
              </a:schemeClr>
            </a:lnRef>
            <a:fillRef idx="1">
              <a:schemeClr val="accent5">
                <a:hueOff val="2239519"/>
                <a:satOff val="3160"/>
                <a:lumOff val="-392"/>
                <a:alphaOff val="0"/>
              </a:schemeClr>
            </a:fillRef>
            <a:effectRef idx="0">
              <a:schemeClr val="accent5">
                <a:hueOff val="2239519"/>
                <a:satOff val="3160"/>
                <a:lumOff val="-392"/>
                <a:alphaOff val="0"/>
              </a:schemeClr>
            </a:effectRef>
            <a:fontRef idx="minor">
              <a:schemeClr val="lt1"/>
            </a:fontRef>
          </p:style>
        </p:sp>
        <p:sp>
          <p:nvSpPr>
            <p:cNvPr id="12" name="TextBox 11">
              <a:extLst>
                <a:ext uri="{FF2B5EF4-FFF2-40B4-BE49-F238E27FC236}">
                  <a16:creationId xmlns:a16="http://schemas.microsoft.com/office/drawing/2014/main" id="{87931E40-658F-A1AC-DE9C-82DB221F56AF}"/>
                </a:ext>
              </a:extLst>
            </p:cNvPr>
            <p:cNvSpPr txBox="1"/>
            <p:nvPr/>
          </p:nvSpPr>
          <p:spPr>
            <a:xfrm>
              <a:off x="3886203" y="0"/>
              <a:ext cx="3154040" cy="189242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US" sz="2800" kern="1200" dirty="0"/>
                <a:t>Price </a:t>
              </a:r>
            </a:p>
            <a:p>
              <a:pPr marL="0" lvl="0" indent="0" algn="ctr" defTabSz="1955800">
                <a:lnSpc>
                  <a:spcPct val="90000"/>
                </a:lnSpc>
                <a:spcBef>
                  <a:spcPct val="0"/>
                </a:spcBef>
                <a:spcAft>
                  <a:spcPct val="35000"/>
                </a:spcAft>
                <a:buNone/>
              </a:pPr>
              <a:r>
                <a:rPr lang="en-US" sz="1400" dirty="0"/>
                <a:t>What will the consumer pay?</a:t>
              </a:r>
              <a:endParaRPr lang="en-US" sz="1400" kern="1200" dirty="0"/>
            </a:p>
          </p:txBody>
        </p:sp>
      </p:grpSp>
      <p:grpSp>
        <p:nvGrpSpPr>
          <p:cNvPr id="13" name="Group 12">
            <a:extLst>
              <a:ext uri="{FF2B5EF4-FFF2-40B4-BE49-F238E27FC236}">
                <a16:creationId xmlns:a16="http://schemas.microsoft.com/office/drawing/2014/main" id="{E095E7FE-86C9-2020-D4B4-44F7DB70690B}"/>
              </a:ext>
            </a:extLst>
          </p:cNvPr>
          <p:cNvGrpSpPr/>
          <p:nvPr/>
        </p:nvGrpSpPr>
        <p:grpSpPr>
          <a:xfrm>
            <a:off x="2464148" y="3962268"/>
            <a:ext cx="3154041" cy="1892424"/>
            <a:chOff x="422056" y="2208752"/>
            <a:chExt cx="3154041" cy="1892424"/>
          </a:xfrm>
        </p:grpSpPr>
        <p:sp>
          <p:nvSpPr>
            <p:cNvPr id="14" name="Rectangle 13">
              <a:extLst>
                <a:ext uri="{FF2B5EF4-FFF2-40B4-BE49-F238E27FC236}">
                  <a16:creationId xmlns:a16="http://schemas.microsoft.com/office/drawing/2014/main" id="{E15BCB6E-5E62-AAB5-725B-FB49FF515D61}"/>
                </a:ext>
              </a:extLst>
            </p:cNvPr>
            <p:cNvSpPr/>
            <p:nvPr/>
          </p:nvSpPr>
          <p:spPr>
            <a:xfrm>
              <a:off x="422057" y="2208752"/>
              <a:ext cx="3154040" cy="1892424"/>
            </a:xfrm>
            <a:prstGeom prst="rect">
              <a:avLst/>
            </a:prstGeom>
          </p:spPr>
          <p:style>
            <a:lnRef idx="2">
              <a:schemeClr val="lt1">
                <a:hueOff val="0"/>
                <a:satOff val="0"/>
                <a:lumOff val="0"/>
                <a:alphaOff val="0"/>
              </a:schemeClr>
            </a:lnRef>
            <a:fillRef idx="1">
              <a:schemeClr val="accent5">
                <a:hueOff val="4479037"/>
                <a:satOff val="6319"/>
                <a:lumOff val="-784"/>
                <a:alphaOff val="0"/>
              </a:schemeClr>
            </a:fillRef>
            <a:effectRef idx="0">
              <a:schemeClr val="accent5">
                <a:hueOff val="4479037"/>
                <a:satOff val="6319"/>
                <a:lumOff val="-784"/>
                <a:alphaOff val="0"/>
              </a:schemeClr>
            </a:effectRef>
            <a:fontRef idx="minor">
              <a:schemeClr val="lt1"/>
            </a:fontRef>
          </p:style>
        </p:sp>
        <p:sp>
          <p:nvSpPr>
            <p:cNvPr id="15" name="TextBox 14">
              <a:extLst>
                <a:ext uri="{FF2B5EF4-FFF2-40B4-BE49-F238E27FC236}">
                  <a16:creationId xmlns:a16="http://schemas.microsoft.com/office/drawing/2014/main" id="{B8297DB5-2FDA-19B6-1394-20F58BAA6661}"/>
                </a:ext>
              </a:extLst>
            </p:cNvPr>
            <p:cNvSpPr txBox="1"/>
            <p:nvPr/>
          </p:nvSpPr>
          <p:spPr>
            <a:xfrm>
              <a:off x="422056" y="2208752"/>
              <a:ext cx="3154040" cy="189242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US" sz="2800" kern="1200" dirty="0"/>
                <a:t>Promotion</a:t>
              </a:r>
            </a:p>
            <a:p>
              <a:pPr marL="0" lvl="0" indent="0" algn="ctr" defTabSz="1955800">
                <a:lnSpc>
                  <a:spcPct val="90000"/>
                </a:lnSpc>
                <a:spcBef>
                  <a:spcPct val="0"/>
                </a:spcBef>
                <a:spcAft>
                  <a:spcPct val="35000"/>
                </a:spcAft>
                <a:buNone/>
              </a:pPr>
              <a:r>
                <a:rPr lang="en-US" sz="1400" kern="1200" dirty="0"/>
                <a:t>How to communicate your products to the consumers?</a:t>
              </a:r>
              <a:r>
                <a:rPr lang="en-US" sz="4400" kern="1200" dirty="0"/>
                <a:t> </a:t>
              </a:r>
            </a:p>
          </p:txBody>
        </p:sp>
      </p:grpSp>
      <p:grpSp>
        <p:nvGrpSpPr>
          <p:cNvPr id="16" name="Group 15">
            <a:extLst>
              <a:ext uri="{FF2B5EF4-FFF2-40B4-BE49-F238E27FC236}">
                <a16:creationId xmlns:a16="http://schemas.microsoft.com/office/drawing/2014/main" id="{E5B3E618-30AE-896D-438F-D87C98B476BF}"/>
              </a:ext>
            </a:extLst>
          </p:cNvPr>
          <p:cNvGrpSpPr/>
          <p:nvPr/>
        </p:nvGrpSpPr>
        <p:grpSpPr>
          <a:xfrm>
            <a:off x="6573812" y="3962268"/>
            <a:ext cx="3154040" cy="1892424"/>
            <a:chOff x="3891502" y="2208752"/>
            <a:chExt cx="3154040" cy="1892424"/>
          </a:xfrm>
        </p:grpSpPr>
        <p:sp>
          <p:nvSpPr>
            <p:cNvPr id="17" name="Rectangle 16">
              <a:extLst>
                <a:ext uri="{FF2B5EF4-FFF2-40B4-BE49-F238E27FC236}">
                  <a16:creationId xmlns:a16="http://schemas.microsoft.com/office/drawing/2014/main" id="{C736B9A4-11F8-D331-F504-56D8FC31D931}"/>
                </a:ext>
              </a:extLst>
            </p:cNvPr>
            <p:cNvSpPr/>
            <p:nvPr/>
          </p:nvSpPr>
          <p:spPr>
            <a:xfrm>
              <a:off x="3891502" y="2208752"/>
              <a:ext cx="3154040" cy="1892424"/>
            </a:xfrm>
            <a:prstGeom prst="rect">
              <a:avLst/>
            </a:prstGeom>
          </p:spPr>
          <p:style>
            <a:lnRef idx="2">
              <a:schemeClr val="lt1">
                <a:hueOff val="0"/>
                <a:satOff val="0"/>
                <a:lumOff val="0"/>
                <a:alphaOff val="0"/>
              </a:schemeClr>
            </a:lnRef>
            <a:fillRef idx="1">
              <a:schemeClr val="accent5">
                <a:hueOff val="6718555"/>
                <a:satOff val="9479"/>
                <a:lumOff val="-1176"/>
                <a:alphaOff val="0"/>
              </a:schemeClr>
            </a:fillRef>
            <a:effectRef idx="0">
              <a:schemeClr val="accent5">
                <a:hueOff val="6718555"/>
                <a:satOff val="9479"/>
                <a:lumOff val="-1176"/>
                <a:alphaOff val="0"/>
              </a:schemeClr>
            </a:effectRef>
            <a:fontRef idx="minor">
              <a:schemeClr val="lt1"/>
            </a:fontRef>
          </p:style>
        </p:sp>
        <p:sp>
          <p:nvSpPr>
            <p:cNvPr id="18" name="TextBox 17">
              <a:extLst>
                <a:ext uri="{FF2B5EF4-FFF2-40B4-BE49-F238E27FC236}">
                  <a16:creationId xmlns:a16="http://schemas.microsoft.com/office/drawing/2014/main" id="{9CCB17CB-26B6-86BD-F0BA-14C91C7A0867}"/>
                </a:ext>
              </a:extLst>
            </p:cNvPr>
            <p:cNvSpPr txBox="1"/>
            <p:nvPr/>
          </p:nvSpPr>
          <p:spPr>
            <a:xfrm>
              <a:off x="3891502" y="2208752"/>
              <a:ext cx="3154040" cy="189242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US" sz="2800" kern="1200" dirty="0"/>
                <a:t>Place</a:t>
              </a:r>
            </a:p>
            <a:p>
              <a:pPr marL="0" lvl="0" indent="0" algn="ctr" defTabSz="1955800">
                <a:lnSpc>
                  <a:spcPct val="90000"/>
                </a:lnSpc>
                <a:spcBef>
                  <a:spcPct val="0"/>
                </a:spcBef>
                <a:spcAft>
                  <a:spcPct val="35000"/>
                </a:spcAft>
                <a:buNone/>
              </a:pPr>
              <a:r>
                <a:rPr lang="en-US" sz="1400" dirty="0"/>
                <a:t>Where is the product available?</a:t>
              </a:r>
            </a:p>
            <a:p>
              <a:pPr marL="0" lvl="0" indent="0" algn="ctr" defTabSz="1955800">
                <a:lnSpc>
                  <a:spcPct val="90000"/>
                </a:lnSpc>
                <a:spcBef>
                  <a:spcPct val="0"/>
                </a:spcBef>
                <a:spcAft>
                  <a:spcPct val="35000"/>
                </a:spcAft>
                <a:buNone/>
              </a:pPr>
              <a:r>
                <a:rPr lang="en-US" sz="1400" kern="1200" dirty="0"/>
                <a:t>On-line, store, restaurant?</a:t>
              </a:r>
              <a:r>
                <a:rPr lang="en-US" sz="4400" kern="1200" dirty="0"/>
                <a:t> </a:t>
              </a:r>
            </a:p>
          </p:txBody>
        </p:sp>
      </p:gr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1+#ppt_w/2"/>
                                          </p:val>
                                        </p:tav>
                                        <p:tav tm="100000">
                                          <p:val>
                                            <p:strVal val="#ppt_x"/>
                                          </p:val>
                                        </p:tav>
                                      </p:tavLst>
                                    </p:anim>
                                    <p:anim calcmode="lin" valueType="num">
                                      <p:cBhvr additive="base">
                                        <p:cTn id="14" dur="500" fill="hold"/>
                                        <p:tgtEl>
                                          <p:spTgt spid="10"/>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0-#ppt_w/2"/>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6" fill="hold" nodeType="click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500" fill="hold"/>
                                        <p:tgtEl>
                                          <p:spTgt spid="16"/>
                                        </p:tgtEl>
                                        <p:attrNameLst>
                                          <p:attrName>ppt_x</p:attrName>
                                        </p:attrNameLst>
                                      </p:cBhvr>
                                      <p:tavLst>
                                        <p:tav tm="0">
                                          <p:val>
                                            <p:strVal val="1+#ppt_w/2"/>
                                          </p:val>
                                        </p:tav>
                                        <p:tav tm="100000">
                                          <p:val>
                                            <p:strVal val="#ppt_x"/>
                                          </p:val>
                                        </p:tav>
                                      </p:tavLst>
                                    </p:anim>
                                    <p:anim calcmode="lin" valueType="num">
                                      <p:cBhvr additive="base">
                                        <p:cTn id="2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dirty="0"/>
              <a:t>Target Market and Marketing Strategies </a:t>
            </a:r>
          </a:p>
        </p:txBody>
      </p:sp>
      <p:sp>
        <p:nvSpPr>
          <p:cNvPr id="6" name="TextBox 5">
            <a:extLst>
              <a:ext uri="{FF2B5EF4-FFF2-40B4-BE49-F238E27FC236}">
                <a16:creationId xmlns:a16="http://schemas.microsoft.com/office/drawing/2014/main" id="{0F409E67-15A2-7988-EF5D-948523F0DA3C}"/>
              </a:ext>
            </a:extLst>
          </p:cNvPr>
          <p:cNvSpPr txBox="1"/>
          <p:nvPr/>
        </p:nvSpPr>
        <p:spPr>
          <a:xfrm>
            <a:off x="987972" y="1344066"/>
            <a:ext cx="9669517" cy="3693319"/>
          </a:xfrm>
          <a:prstGeom prst="rect">
            <a:avLst/>
          </a:prstGeom>
          <a:noFill/>
        </p:spPr>
        <p:txBody>
          <a:bodyPr wrap="square" rtlCol="0">
            <a:spAutoFit/>
          </a:bodyPr>
          <a:lstStyle/>
          <a:p>
            <a:pPr>
              <a:buFont typeface="Arial" panose="020B0604020202020204" pitchFamily="34" charset="0"/>
              <a:buChar char="•"/>
            </a:pPr>
            <a:r>
              <a:rPr lang="en-US" sz="2400" b="1" dirty="0"/>
              <a:t>Target Market</a:t>
            </a:r>
          </a:p>
          <a:p>
            <a:pPr>
              <a:buFont typeface="Arial" panose="020B0604020202020204" pitchFamily="34" charset="0"/>
              <a:buChar char="•"/>
            </a:pPr>
            <a:r>
              <a:rPr lang="en-US" sz="2400" dirty="0"/>
              <a:t>Ethnic and cultural communities;</a:t>
            </a:r>
          </a:p>
          <a:p>
            <a:pPr>
              <a:buFont typeface="Arial" panose="020B0604020202020204" pitchFamily="34" charset="0"/>
              <a:buChar char="•"/>
            </a:pPr>
            <a:r>
              <a:rPr lang="en-US" sz="2400" dirty="0"/>
              <a:t>Young adults and families;</a:t>
            </a:r>
          </a:p>
          <a:p>
            <a:pPr>
              <a:buFont typeface="Arial" panose="020B0604020202020204" pitchFamily="34" charset="0"/>
              <a:buChar char="•"/>
            </a:pPr>
            <a:r>
              <a:rPr lang="en-US" sz="2400" dirty="0"/>
              <a:t>Health conscious.</a:t>
            </a:r>
          </a:p>
          <a:p>
            <a:pPr marL="109728" indent="0">
              <a:buNone/>
            </a:pPr>
            <a:endParaRPr lang="en-US" sz="2400" dirty="0"/>
          </a:p>
          <a:p>
            <a:pPr>
              <a:buFont typeface="Arial" panose="020B0604020202020204" pitchFamily="34" charset="0"/>
              <a:buChar char="•"/>
            </a:pPr>
            <a:r>
              <a:rPr lang="en-US" sz="2400" b="1" dirty="0"/>
              <a:t>Marketing Strategies </a:t>
            </a:r>
          </a:p>
          <a:p>
            <a:pPr>
              <a:buFont typeface="Arial" panose="020B0604020202020204" pitchFamily="34" charset="0"/>
              <a:buChar char="•"/>
            </a:pPr>
            <a:r>
              <a:rPr lang="en-US" sz="2400" dirty="0"/>
              <a:t>Social media marketing;</a:t>
            </a:r>
          </a:p>
          <a:p>
            <a:pPr>
              <a:buFont typeface="Arial" panose="020B0604020202020204" pitchFamily="34" charset="0"/>
              <a:buChar char="•"/>
            </a:pPr>
            <a:r>
              <a:rPr lang="en-US" sz="2400" dirty="0"/>
              <a:t>Email marketing;</a:t>
            </a:r>
          </a:p>
          <a:p>
            <a:pPr>
              <a:buFont typeface="Arial" panose="020B0604020202020204" pitchFamily="34" charset="0"/>
              <a:buChar char="•"/>
            </a:pPr>
            <a:r>
              <a:rPr lang="en-US" sz="2400" dirty="0"/>
              <a:t>Referral programs (Chatzopoulou,2023).</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6">
                                            <p:txEl>
                                              <p:pRg st="5" end="5"/>
                                            </p:txEl>
                                          </p:spTgt>
                                        </p:tgtEl>
                                        <p:attrNameLst>
                                          <p:attrName>style.visibility</p:attrName>
                                        </p:attrNameLst>
                                      </p:cBhvr>
                                      <p:to>
                                        <p:strVal val="visible"/>
                                      </p:to>
                                    </p:set>
                                    <p:animEffect transition="in" filter="fade">
                                      <p:cBhvr>
                                        <p:cTn id="35" dur="1000"/>
                                        <p:tgtEl>
                                          <p:spTgt spid="6">
                                            <p:txEl>
                                              <p:pRg st="5" end="5"/>
                                            </p:txEl>
                                          </p:spTgt>
                                        </p:tgtEl>
                                      </p:cBhvr>
                                    </p:animEffect>
                                    <p:anim calcmode="lin" valueType="num">
                                      <p:cBhvr>
                                        <p:cTn id="36"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6">
                                            <p:txEl>
                                              <p:pRg st="6" end="6"/>
                                            </p:txEl>
                                          </p:spTgt>
                                        </p:tgtEl>
                                        <p:attrNameLst>
                                          <p:attrName>style.visibility</p:attrName>
                                        </p:attrNameLst>
                                      </p:cBhvr>
                                      <p:to>
                                        <p:strVal val="visible"/>
                                      </p:to>
                                    </p:set>
                                    <p:animEffect transition="in" filter="fade">
                                      <p:cBhvr>
                                        <p:cTn id="42" dur="1000"/>
                                        <p:tgtEl>
                                          <p:spTgt spid="6">
                                            <p:txEl>
                                              <p:pRg st="6" end="6"/>
                                            </p:txEl>
                                          </p:spTgt>
                                        </p:tgtEl>
                                      </p:cBhvr>
                                    </p:animEffect>
                                    <p:anim calcmode="lin" valueType="num">
                                      <p:cBhvr>
                                        <p:cTn id="43"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Effect transition="in" filter="fade">
                                      <p:cBhvr>
                                        <p:cTn id="49" dur="1000"/>
                                        <p:tgtEl>
                                          <p:spTgt spid="6">
                                            <p:txEl>
                                              <p:pRg st="7" end="7"/>
                                            </p:txEl>
                                          </p:spTgt>
                                        </p:tgtEl>
                                      </p:cBhvr>
                                    </p:animEffect>
                                    <p:anim calcmode="lin" valueType="num">
                                      <p:cBhvr>
                                        <p:cTn id="50"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6">
                                            <p:txEl>
                                              <p:pRg st="8" end="8"/>
                                            </p:txEl>
                                          </p:spTgt>
                                        </p:tgtEl>
                                        <p:attrNameLst>
                                          <p:attrName>style.visibility</p:attrName>
                                        </p:attrNameLst>
                                      </p:cBhvr>
                                      <p:to>
                                        <p:strVal val="visible"/>
                                      </p:to>
                                    </p:set>
                                    <p:animEffect transition="in" filter="fade">
                                      <p:cBhvr>
                                        <p:cTn id="56" dur="1000"/>
                                        <p:tgtEl>
                                          <p:spTgt spid="6">
                                            <p:txEl>
                                              <p:pRg st="8" end="8"/>
                                            </p:txEl>
                                          </p:spTgt>
                                        </p:tgtEl>
                                      </p:cBhvr>
                                    </p:animEffect>
                                    <p:anim calcmode="lin" valueType="num">
                                      <p:cBhvr>
                                        <p:cTn id="57"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1">
            <a:extLst>
              <a:ext uri="{FF2B5EF4-FFF2-40B4-BE49-F238E27FC236}">
                <a16:creationId xmlns:a16="http://schemas.microsoft.com/office/drawing/2014/main" id="{16F6DE90-E59D-CBF7-75E4-2A7B53681B63}"/>
              </a:ext>
            </a:extLst>
          </p:cNvPr>
          <p:cNvGraphicFramePr>
            <a:graphicFrameLocks noGrp="1"/>
          </p:cNvGraphicFramePr>
          <p:nvPr>
            <p:ph idx="1"/>
          </p:nvPr>
        </p:nvGraphicFramePr>
        <p:xfrm>
          <a:off x="609600" y="1481329"/>
          <a:ext cx="109728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2276F4DC-E225-AD3A-6EF7-7DC014EB68FF}"/>
              </a:ext>
            </a:extLst>
          </p:cNvPr>
          <p:cNvSpPr>
            <a:spLocks noGrp="1"/>
          </p:cNvSpPr>
          <p:nvPr>
            <p:ph type="title"/>
          </p:nvPr>
        </p:nvSpPr>
        <p:spPr/>
        <p:txBody>
          <a:bodyPr/>
          <a:lstStyle/>
          <a:p>
            <a:r>
              <a:rPr lang="en-GB" dirty="0"/>
              <a:t>Conclusion</a:t>
            </a:r>
          </a:p>
        </p:txBody>
      </p:sp>
    </p:spTree>
    <p:extLst>
      <p:ext uri="{BB962C8B-B14F-4D97-AF65-F5344CB8AC3E}">
        <p14:creationId xmlns:p14="http://schemas.microsoft.com/office/powerpoint/2010/main" val="33661838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11BD78D-64B8-AEAC-B113-9438DD1C853A}"/>
              </a:ext>
            </a:extLst>
          </p:cNvPr>
          <p:cNvSpPr>
            <a:spLocks noGrp="1"/>
          </p:cNvSpPr>
          <p:nvPr>
            <p:ph idx="1"/>
          </p:nvPr>
        </p:nvSpPr>
        <p:spPr>
          <a:xfrm>
            <a:off x="579203" y="1521082"/>
            <a:ext cx="11003197" cy="4549584"/>
          </a:xfrm>
        </p:spPr>
        <p:txBody>
          <a:bodyPr>
            <a:normAutofit/>
          </a:bodyPr>
          <a:lstStyle/>
          <a:p>
            <a:pPr marL="109728" indent="0" algn="ctr">
              <a:buNone/>
            </a:pPr>
            <a:endParaRPr lang="en-GB" sz="8000" dirty="0"/>
          </a:p>
        </p:txBody>
      </p:sp>
      <p:sp>
        <p:nvSpPr>
          <p:cNvPr id="3" name="Title 2">
            <a:extLst>
              <a:ext uri="{FF2B5EF4-FFF2-40B4-BE49-F238E27FC236}">
                <a16:creationId xmlns:a16="http://schemas.microsoft.com/office/drawing/2014/main" id="{A8963DE5-8561-3BB5-EFE1-579003D4BC96}"/>
              </a:ext>
            </a:extLst>
          </p:cNvPr>
          <p:cNvSpPr>
            <a:spLocks noGrp="1"/>
          </p:cNvSpPr>
          <p:nvPr>
            <p:ph type="title"/>
          </p:nvPr>
        </p:nvSpPr>
        <p:spPr>
          <a:xfrm>
            <a:off x="609600" y="274638"/>
            <a:ext cx="10972800" cy="1985086"/>
          </a:xfrm>
        </p:spPr>
        <p:txBody>
          <a:bodyPr>
            <a:normAutofit/>
          </a:bodyPr>
          <a:lstStyle/>
          <a:p>
            <a:pPr algn="ctr"/>
            <a:r>
              <a:rPr lang="en-GB" sz="6700" dirty="0"/>
              <a:t>Thank you</a:t>
            </a:r>
            <a:br>
              <a:rPr lang="en-GB" sz="4400" dirty="0"/>
            </a:br>
            <a:endParaRPr lang="en-GB" dirty="0"/>
          </a:p>
        </p:txBody>
      </p:sp>
      <p:pic>
        <p:nvPicPr>
          <p:cNvPr id="5124" name="Picture 4" descr="image">
            <a:extLst>
              <a:ext uri="{FF2B5EF4-FFF2-40B4-BE49-F238E27FC236}">
                <a16:creationId xmlns:a16="http://schemas.microsoft.com/office/drawing/2014/main" id="{E322E235-7A00-7AFD-1030-58A928644B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1462" y="1726029"/>
            <a:ext cx="7345746" cy="41396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36093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US" dirty="0"/>
              <a:t>Chatzopoulou, E., 2023. </a:t>
            </a:r>
            <a:r>
              <a:rPr lang="en-US" i="1" dirty="0"/>
              <a:t>Ethnic Hospitality Marketing: Authenticity and Quality Constructions in the Greek Food Industry</a:t>
            </a:r>
            <a:r>
              <a:rPr lang="en-US" dirty="0"/>
              <a:t>. Taylor &amp; Francis.</a:t>
            </a:r>
          </a:p>
          <a:p>
            <a:r>
              <a:rPr lang="en-US" dirty="0"/>
              <a:t>Crick, J.M., Crick, D. and Chaudhry, S., 2021. Interfirm collaboration as a performance-enhancing survival strategy within the business models of ethnic minority-owned urban restaurants affected by COVID-19. </a:t>
            </a:r>
            <a:r>
              <a:rPr lang="en-US" i="1" dirty="0"/>
              <a:t>International Journal of Entrepreneurial Behavior &amp; Research</a:t>
            </a:r>
            <a:r>
              <a:rPr lang="en-US" dirty="0"/>
              <a:t>, (ahead-of-print).</a:t>
            </a:r>
          </a:p>
          <a:p>
            <a:r>
              <a:rPr lang="en-US" dirty="0"/>
              <a:t>Fitzpatrick, M.K., 2021. REVIVING THE CULT OF DIONYSUS: LEVERAGING STORYTELLING CAPABILITIES OF AFIANES WINES TO AN INTERNATIONAL AUDIENCE.</a:t>
            </a:r>
          </a:p>
          <a:p>
            <a:r>
              <a:rPr lang="en-US" dirty="0"/>
              <a:t>Hammond, D., 2023. FLAMING SAGANAKI. </a:t>
            </a:r>
            <a:r>
              <a:rPr lang="en-US" i="1" dirty="0"/>
              <a:t>Made in Chicago: Stories Behind 30 Great Hometown Bites</a:t>
            </a:r>
            <a:r>
              <a:rPr lang="en-US" dirty="0"/>
              <a:t>, p.48.</a:t>
            </a:r>
          </a:p>
          <a:p>
            <a:r>
              <a:rPr lang="en-US" dirty="0"/>
              <a:t>Krasniak, M., Zimmerman, J. and Ng, D., 2021. </a:t>
            </a:r>
            <a:r>
              <a:rPr lang="en-US" i="1" dirty="0"/>
              <a:t>Social media marketing all-in-one for dummies</a:t>
            </a:r>
            <a:r>
              <a:rPr lang="en-US" dirty="0"/>
              <a:t>. John Wiley &amp; Sons.</a:t>
            </a:r>
          </a:p>
          <a:p>
            <a:r>
              <a:rPr lang="en-US" dirty="0"/>
              <a:t>Pelton, J.N. and Pelton, J.N., 2019. We Need Better Planet Management Skills. </a:t>
            </a:r>
            <a:r>
              <a:rPr lang="en-US" i="1" dirty="0"/>
              <a:t>Preparing for the Next Cyber Revolution: How Our World Will Be Radically Transformed—Again!</a:t>
            </a:r>
            <a:r>
              <a:rPr lang="en-US" dirty="0"/>
              <a:t>, pp.19-41.</a:t>
            </a:r>
          </a:p>
          <a:p>
            <a:endParaRPr lang="en-US" dirty="0"/>
          </a:p>
        </p:txBody>
      </p:sp>
      <p:sp>
        <p:nvSpPr>
          <p:cNvPr id="3" name="Title 2"/>
          <p:cNvSpPr>
            <a:spLocks noGrp="1"/>
          </p:cNvSpPr>
          <p:nvPr>
            <p:ph type="title"/>
          </p:nvPr>
        </p:nvSpPr>
        <p:spPr/>
        <p:txBody>
          <a:bodyPr/>
          <a:lstStyle/>
          <a:p>
            <a:pPr algn="ctr"/>
            <a:r>
              <a:rPr lang="en-US" dirty="0"/>
              <a:t>References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648</TotalTime>
  <Words>990</Words>
  <Application>Microsoft Office PowerPoint</Application>
  <PresentationFormat>Widescreen</PresentationFormat>
  <Paragraphs>114</Paragraphs>
  <Slides>12</Slides>
  <Notes>7</Notes>
  <HiddenSlides>0</HiddenSlides>
  <MMClips>0</MMClips>
  <ScaleCrop>false</ScaleCrop>
  <HeadingPairs>
    <vt:vector size="8" baseType="variant">
      <vt:variant>
        <vt:lpstr>Fonts Used</vt:lpstr>
      </vt:variant>
      <vt:variant>
        <vt:i4>6</vt:i4>
      </vt:variant>
      <vt:variant>
        <vt:lpstr>Theme</vt:lpstr>
      </vt:variant>
      <vt:variant>
        <vt:i4>1</vt:i4>
      </vt:variant>
      <vt:variant>
        <vt:lpstr>Slide Titles</vt:lpstr>
      </vt:variant>
      <vt:variant>
        <vt:i4>12</vt:i4>
      </vt:variant>
      <vt:variant>
        <vt:lpstr>Custom Shows</vt:lpstr>
      </vt:variant>
      <vt:variant>
        <vt:i4>1</vt:i4>
      </vt:variant>
    </vt:vector>
  </HeadingPairs>
  <TitlesOfParts>
    <vt:vector size="20" baseType="lpstr">
      <vt:lpstr>Arial</vt:lpstr>
      <vt:lpstr>Calibri</vt:lpstr>
      <vt:lpstr>Lucida Sans Unicode</vt:lpstr>
      <vt:lpstr>Verdana</vt:lpstr>
      <vt:lpstr>Wingdings 2</vt:lpstr>
      <vt:lpstr>Wingdings 3</vt:lpstr>
      <vt:lpstr>Concourse</vt:lpstr>
      <vt:lpstr>Business Plan </vt:lpstr>
      <vt:lpstr>TABLE OF CONTENT </vt:lpstr>
      <vt:lpstr>Overview of business idea, product/services</vt:lpstr>
      <vt:lpstr>Ownership of business </vt:lpstr>
      <vt:lpstr>Legal format of the business </vt:lpstr>
      <vt:lpstr>Management of the Company </vt:lpstr>
      <vt:lpstr>SWOT Analysis </vt:lpstr>
      <vt:lpstr>Marketing Mix </vt:lpstr>
      <vt:lpstr>Target Market and Marketing Strategies </vt:lpstr>
      <vt:lpstr>Conclusion</vt:lpstr>
      <vt:lpstr>Thank you </vt:lpstr>
      <vt:lpstr>References </vt:lpstr>
      <vt:lpstr>Custom Show 1</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Gabriel Vulcu</dc:creator>
  <cp:lastModifiedBy>Vasilica Voinea</cp:lastModifiedBy>
  <cp:revision>4</cp:revision>
  <dcterms:created xsi:type="dcterms:W3CDTF">2023-03-24T09:49:43Z</dcterms:created>
  <dcterms:modified xsi:type="dcterms:W3CDTF">2023-03-25T21:03:13Z</dcterms:modified>
</cp:coreProperties>
</file>