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6"/>
  </p:sldMasterIdLst>
  <p:notesMasterIdLst>
    <p:notesMasterId r:id="rId26"/>
  </p:notesMasterIdLst>
  <p:handoutMasterIdLst>
    <p:handoutMasterId r:id="rId27"/>
  </p:handoutMasterIdLst>
  <p:sldIdLst>
    <p:sldId id="256" r:id="rId7"/>
    <p:sldId id="399" r:id="rId8"/>
    <p:sldId id="454" r:id="rId9"/>
    <p:sldId id="455" r:id="rId10"/>
    <p:sldId id="453" r:id="rId11"/>
    <p:sldId id="452" r:id="rId12"/>
    <p:sldId id="457" r:id="rId13"/>
    <p:sldId id="458" r:id="rId14"/>
    <p:sldId id="459" r:id="rId15"/>
    <p:sldId id="460" r:id="rId16"/>
    <p:sldId id="456" r:id="rId17"/>
    <p:sldId id="461" r:id="rId18"/>
    <p:sldId id="462" r:id="rId19"/>
    <p:sldId id="463" r:id="rId20"/>
    <p:sldId id="465" r:id="rId21"/>
    <p:sldId id="468" r:id="rId22"/>
    <p:sldId id="467" r:id="rId23"/>
    <p:sldId id="466" r:id="rId24"/>
    <p:sldId id="451" r:id="rId25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683" autoAdjust="0"/>
  </p:normalViewPr>
  <p:slideViewPr>
    <p:cSldViewPr>
      <p:cViewPr varScale="1">
        <p:scale>
          <a:sx n="73" d="100"/>
          <a:sy n="73" d="100"/>
        </p:scale>
        <p:origin x="1482" y="7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ableStyles" Target="tableStyles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commentAuthors" Target="commentAuthor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oracle.com/cd/B19306_01/appdev.102/b14261/overview.htm#BABEABGF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ev.mysql.com/doc/refman/8.0/en/declare-local-variable.html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if-else-transact-sql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if.html" TargetMode="External"/><Relationship Id="rId4" Type="http://schemas.openxmlformats.org/officeDocument/2006/relationships/hyperlink" Target="https://docs.oracle.com/cd/B19306_01/appdev.102/b14261/controlstructures.htm#BABGBDCB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case-transact-sql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ase.html" TargetMode="External"/><Relationship Id="rId4" Type="http://schemas.openxmlformats.org/officeDocument/2006/relationships/hyperlink" Target="https://docs.oracle.com/cd/B19306_01/appdev.102/b14261/case_statement.htm#LNPLS01304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while-transact-sql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while.html" TargetMode="External"/><Relationship Id="rId4" Type="http://schemas.openxmlformats.org/officeDocument/2006/relationships/hyperlink" Target="https://docs.oracle.com/cd/B19306_01/appdev.102/b14261/controlstructures.htm#sthref942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cursors-transact-sql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ursors.html" TargetMode="External"/><Relationship Id="rId4" Type="http://schemas.openxmlformats.org/officeDocument/2006/relationships/hyperlink" Target="https://docs.oracle.com/cd/B19306_01/appdev.102/b14261/sqloperations.htm#BABHEBAI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function-transact-sql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reate-function-udf.html" TargetMode="External"/><Relationship Id="rId4" Type="http://schemas.openxmlformats.org/officeDocument/2006/relationships/hyperlink" Target="https://docs.oracle.com/cd/B19306_01/appdev.102/b14261/subprograms.htm#LNPLS00804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tored-procedures/stored-procedures-database-engine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reate-function-udf.html" TargetMode="External"/><Relationship Id="rId4" Type="http://schemas.openxmlformats.org/officeDocument/2006/relationships/hyperlink" Target="https://docs.oracle.com/cd/B19306_01/appdev.102/b14261/subprograms.htm#LNPLS00804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Most DBMSs use the declare keyword</a:t>
            </a:r>
            <a:r>
              <a:rPr lang="en-GB" baseline="0" dirty="0"/>
              <a:t> for variable declaration, but do not use the @ symbol in variable names.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See more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/>
              <a:t>Oracle: </a:t>
            </a:r>
            <a:r>
              <a:rPr lang="en-GB" dirty="0">
                <a:hlinkClick r:id="rId3"/>
              </a:rPr>
              <a:t>https://docs.oracle.com/cd/B19306_01/appdev.102/b14261/overview.htm#BABEABGF</a:t>
            </a:r>
            <a:endParaRPr lang="en-GB" baseline="0" dirty="0"/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dirty="0"/>
              <a:t>MySQL:</a:t>
            </a:r>
            <a:r>
              <a:rPr lang="en-GB" baseline="0" dirty="0"/>
              <a:t> </a:t>
            </a:r>
            <a:r>
              <a:rPr lang="en-GB" dirty="0">
                <a:hlinkClick r:id="rId4"/>
              </a:rPr>
              <a:t>https://dev.mysql.com/doc/refman/8.0/en/declare-local-variable.html</a:t>
            </a:r>
            <a:endParaRPr lang="en-GB" baseline="0" dirty="0"/>
          </a:p>
          <a:p>
            <a:pPr marL="168347" indent="-168347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0374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MS SQL Server: </a:t>
            </a:r>
            <a:r>
              <a:rPr lang="en-GB" dirty="0">
                <a:hlinkClick r:id="rId3"/>
              </a:rPr>
              <a:t>https://docs.microsoft.com/en-us/sql/t-sql/language-elements/if-else-transact-sql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Oracle: </a:t>
            </a:r>
            <a:r>
              <a:rPr lang="en-GB" dirty="0">
                <a:hlinkClick r:id="rId4"/>
              </a:rPr>
              <a:t>https://docs.oracle.com/cd/B19306_01/appdev.102/b14261/controlstructures.htm#BABGBDCB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My</a:t>
            </a:r>
            <a:r>
              <a:rPr lang="en-GB" baseline="0" dirty="0"/>
              <a:t>SQL: </a:t>
            </a:r>
            <a:r>
              <a:rPr lang="en-GB" dirty="0">
                <a:hlinkClick r:id="rId5"/>
              </a:rPr>
              <a:t>https://dev.mysql.com/doc/refman/8.0/en/if.html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4101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MS SQL Server: </a:t>
            </a:r>
            <a:r>
              <a:rPr lang="en-GB" dirty="0">
                <a:hlinkClick r:id="rId3"/>
              </a:rPr>
              <a:t>https://docs.microsoft.com/en-us/sql/t-sql/language-elements/case-transact-sql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Oracle: </a:t>
            </a:r>
            <a:r>
              <a:rPr lang="en-GB" dirty="0">
                <a:hlinkClick r:id="rId4"/>
              </a:rPr>
              <a:t>https://docs.oracle.com/cd/B19306_01/appdev.102/b14261/case_statement.htm#LNPLS01304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My SQL:</a:t>
            </a:r>
            <a:r>
              <a:rPr lang="en-GB" baseline="0" dirty="0"/>
              <a:t> </a:t>
            </a:r>
            <a:r>
              <a:rPr lang="en-GB" dirty="0">
                <a:hlinkClick r:id="rId5"/>
              </a:rPr>
              <a:t>https://dev.mysql.com/doc/refman/8.0/en/case.html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4078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MS SQL</a:t>
            </a:r>
            <a:r>
              <a:rPr lang="en-GB" baseline="0" dirty="0"/>
              <a:t> Server: </a:t>
            </a:r>
            <a:r>
              <a:rPr lang="en-GB" dirty="0">
                <a:hlinkClick r:id="rId3"/>
              </a:rPr>
              <a:t>https://docs.microsoft.com/en-us/sql/t-sql/language-elements/while-transact-sql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Oracle: </a:t>
            </a:r>
            <a:r>
              <a:rPr lang="en-GB" dirty="0">
                <a:hlinkClick r:id="rId4"/>
              </a:rPr>
              <a:t>https://docs.oracle.com/cd/B19306_01/appdev.102/b14261/controlstructures.htm#sthref942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MySQL</a:t>
            </a:r>
            <a:r>
              <a:rPr lang="en-GB" baseline="0" dirty="0"/>
              <a:t>: </a:t>
            </a:r>
            <a:r>
              <a:rPr lang="en-GB" dirty="0">
                <a:hlinkClick r:id="rId5"/>
              </a:rPr>
              <a:t>https://dev.mysql.com/doc/refman/8.0/en/while.html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38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</a:t>
            </a:r>
            <a:r>
              <a:rPr lang="en-GB" baseline="0" dirty="0"/>
              <a:t> more: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MS SQL Server: </a:t>
            </a:r>
            <a:r>
              <a:rPr lang="en-GB" dirty="0">
                <a:hlinkClick r:id="rId3"/>
              </a:rPr>
              <a:t>https://docs.microsoft.com/en-us/sql/t-sql/language-elements/cursors-transact-sql</a:t>
            </a:r>
            <a:endParaRPr lang="en-GB" baseline="0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Oracle: </a:t>
            </a:r>
            <a:r>
              <a:rPr lang="en-GB" dirty="0">
                <a:hlinkClick r:id="rId4"/>
              </a:rPr>
              <a:t>https://docs.oracle.com/cd/B19306_01/appdev.102/b14261/sqloperations.htm#BABHEBAI</a:t>
            </a:r>
            <a:endParaRPr lang="en-GB" baseline="0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MySQL: </a:t>
            </a:r>
            <a:r>
              <a:rPr lang="en-GB" dirty="0">
                <a:hlinkClick r:id="rId5"/>
              </a:rPr>
              <a:t>https://dev.mysql.com/doc/refman/8.0/en/cursors.html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2904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MS</a:t>
            </a:r>
            <a:r>
              <a:rPr lang="en-GB" baseline="0" dirty="0"/>
              <a:t> SQL Server: </a:t>
            </a:r>
            <a:r>
              <a:rPr lang="en-GB" dirty="0">
                <a:hlinkClick r:id="rId3"/>
              </a:rPr>
              <a:t>https://docs.microsoft.com/en-us/sql/t-sql/statements/create-function-transact-sql</a:t>
            </a:r>
            <a:endParaRPr lang="en-GB" baseline="0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Oracle: </a:t>
            </a:r>
            <a:r>
              <a:rPr lang="en-GB" dirty="0">
                <a:hlinkClick r:id="rId4"/>
              </a:rPr>
              <a:t>https://docs.oracle.com/cd/B19306_01/appdev.102/b14261/subprograms.htm#LNPLS00804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MySQL: </a:t>
            </a:r>
            <a:r>
              <a:rPr lang="en-GB" dirty="0">
                <a:hlinkClick r:id="rId5"/>
              </a:rPr>
              <a:t>https://dev.mysql.com/doc/refman/8.0/en/create-function-udf.html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9225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MS</a:t>
            </a:r>
            <a:r>
              <a:rPr lang="en-GB" baseline="0" dirty="0"/>
              <a:t> SQL Server: </a:t>
            </a:r>
            <a:r>
              <a:rPr lang="en-GB" dirty="0">
                <a:hlinkClick r:id="rId3"/>
              </a:rPr>
              <a:t>https://docs.microsoft.com/en-us/sql/relational-databases/stored-procedures/stored-procedures-database-engine</a:t>
            </a:r>
            <a:endParaRPr lang="en-GB" baseline="0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Oracle: </a:t>
            </a:r>
            <a:r>
              <a:rPr lang="en-GB" dirty="0">
                <a:hlinkClick r:id="rId4"/>
              </a:rPr>
              <a:t>https://docs.oracle.com/cd/B19306_01/appdev.102/b14261/subprograms.htm#LNPLS00804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MySQL: </a:t>
            </a:r>
            <a:r>
              <a:rPr lang="en-GB" dirty="0">
                <a:hlinkClick r:id="rId5"/>
              </a:rPr>
              <a:t>https://dev.mysql.com/doc/refman/8.0/en/create-function-udf.html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8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242A524-8002-4320-9D07-171F7483914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7C972790-4C3A-45DD-824F-016FAEEF85F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904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73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251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016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223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414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298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417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134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411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14700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596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57002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5653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1862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914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74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sql%2Fpsm+examples" TargetMode="External"/><Relationship Id="rId2" Type="http://schemas.openxmlformats.org/officeDocument/2006/relationships/hyperlink" Target="https://www.google.com/search?q=declarative+languag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variables-transact-sq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oracle.com/cd/B19306_01/appdev.102/b14261/overview.htm#BABCBICG" TargetMode="External"/><Relationship Id="rId2" Type="http://schemas.openxmlformats.org/officeDocument/2006/relationships/hyperlink" Target="https://docs.microsoft.com/en-us/sql/t-sql/language-elements/control-of-flo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.mysql.com/doc/refman/8.0/en/flow-control-statements.htm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Advanced SQL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237311"/>
            <a:ext cx="6705600" cy="498525"/>
          </a:xfrm>
        </p:spPr>
        <p:txBody>
          <a:bodyPr>
            <a:normAutofit/>
          </a:bodyPr>
          <a:lstStyle/>
          <a:p>
            <a:r>
              <a:rPr lang="en-GB" dirty="0"/>
              <a:t>Lecture 12: 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4C1AF7-F822-4DF6-8BFB-1B7129F6415A}"/>
              </a:ext>
            </a:extLst>
          </p:cNvPr>
          <p:cNvSpPr txBox="1"/>
          <p:nvPr/>
        </p:nvSpPr>
        <p:spPr>
          <a:xfrm>
            <a:off x="251520" y="6276833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SQL Programming Language</a:t>
            </a:r>
          </a:p>
          <a:p>
            <a:r>
              <a:rPr lang="en-GB" dirty="0"/>
              <a:t>Stored Procedures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3678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Programming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was originally only a </a:t>
            </a:r>
            <a:r>
              <a:rPr lang="en-GB" dirty="0">
                <a:hlinkClick r:id="rId2"/>
              </a:rPr>
              <a:t>declarative language</a:t>
            </a:r>
            <a:r>
              <a:rPr lang="en-GB" dirty="0"/>
              <a:t>, but has been extended to include programming constructs.</a:t>
            </a:r>
          </a:p>
          <a:p>
            <a:r>
              <a:rPr lang="en-GB" dirty="0"/>
              <a:t>The programming extensions are known as </a:t>
            </a:r>
            <a:r>
              <a:rPr lang="en-GB" dirty="0">
                <a:hlinkClick r:id="rId3"/>
              </a:rPr>
              <a:t>SQL/PSM</a:t>
            </a:r>
            <a:r>
              <a:rPr lang="en-GB" dirty="0"/>
              <a:t> (Persistent Stored Modules).</a:t>
            </a:r>
          </a:p>
          <a:p>
            <a:pPr lvl="1"/>
            <a:r>
              <a:rPr lang="en-GB" dirty="0"/>
              <a:t>An ISO standard for defining an extension of SQL with a procedural language for use in stored procedures.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64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Programming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RDBMSs have their own SQL/PSM  extensions: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Oracle PL/SQL (Procedural Language SQL)</a:t>
            </a:r>
          </a:p>
          <a:p>
            <a:pPr lvl="1"/>
            <a:r>
              <a:rPr lang="en-GB" dirty="0"/>
              <a:t>Microsoft and Sybase T-SQL (Transact-SQL)</a:t>
            </a:r>
          </a:p>
          <a:p>
            <a:pPr lvl="1"/>
            <a:r>
              <a:rPr lang="en-GB" dirty="0"/>
              <a:t>PostgreSQL PL/</a:t>
            </a:r>
            <a:r>
              <a:rPr lang="en-GB" dirty="0" err="1"/>
              <a:t>pgSQL</a:t>
            </a:r>
            <a:endParaRPr lang="en-GB" dirty="0"/>
          </a:p>
          <a:p>
            <a:pPr lvl="1"/>
            <a:r>
              <a:rPr lang="en-GB" dirty="0"/>
              <a:t>MySQL/</a:t>
            </a:r>
            <a:r>
              <a:rPr lang="en-GB" dirty="0" err="1"/>
              <a:t>MariaDB</a:t>
            </a:r>
            <a:r>
              <a:rPr lang="en-GB" dirty="0"/>
              <a:t> stored procedures</a:t>
            </a:r>
          </a:p>
          <a:p>
            <a:pPr lvl="1"/>
            <a:r>
              <a:rPr lang="en-GB" dirty="0"/>
              <a:t>HSQLDB stored procedures and functions</a:t>
            </a:r>
          </a:p>
          <a:p>
            <a:r>
              <a:rPr lang="en-GB" dirty="0"/>
              <a:t>We will look at T-SQL examples</a:t>
            </a:r>
          </a:p>
        </p:txBody>
      </p:sp>
    </p:spTree>
    <p:extLst>
      <p:ext uri="{BB962C8B-B14F-4D97-AF65-F5344CB8AC3E}">
        <p14:creationId xmlns:p14="http://schemas.microsoft.com/office/powerpoint/2010/main" val="99318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Declarations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Variables are declared using the </a:t>
            </a:r>
            <a:r>
              <a:rPr lang="en-GB" dirty="0">
                <a:hlinkClick r:id="rId3"/>
              </a:rPr>
              <a:t>DECLARE</a:t>
            </a:r>
            <a:r>
              <a:rPr lang="en-GB" dirty="0"/>
              <a:t> keyword.</a:t>
            </a:r>
          </a:p>
          <a:p>
            <a:r>
              <a:rPr lang="en-GB" dirty="0"/>
              <a:t>Variable names in SQL Server must start with a single @ symbol.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@Counter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@Counter2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10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@Surname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),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FindString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's%'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724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Assigning Values to Variable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methods</a:t>
            </a:r>
          </a:p>
          <a:p>
            <a:r>
              <a:rPr lang="en-GB" dirty="0"/>
              <a:t>Using SET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@Counter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0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>
              <a:solidFill>
                <a:srgbClr val="0000FF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@Surname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'Smith'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Using SQL SELECT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@Surname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Surname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'S29004'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StaffCount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COUNT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(*)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53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Statements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Examples include:</a:t>
            </a:r>
          </a:p>
          <a:p>
            <a:pPr lvl="1"/>
            <a:r>
              <a:rPr lang="en-GB" dirty="0"/>
              <a:t>IF…ELSE</a:t>
            </a:r>
          </a:p>
          <a:p>
            <a:pPr lvl="1"/>
            <a:r>
              <a:rPr lang="en-GB" dirty="0"/>
              <a:t>CASE</a:t>
            </a:r>
          </a:p>
          <a:p>
            <a:pPr lvl="1"/>
            <a:r>
              <a:rPr lang="en-GB" dirty="0"/>
              <a:t>WHILE</a:t>
            </a:r>
          </a:p>
          <a:p>
            <a:pPr lvl="1"/>
            <a:r>
              <a:rPr lang="en-GB" dirty="0"/>
              <a:t>TRY…CATCH</a:t>
            </a:r>
          </a:p>
          <a:p>
            <a:r>
              <a:rPr lang="en-GB" dirty="0"/>
              <a:t>See more</a:t>
            </a:r>
          </a:p>
          <a:p>
            <a:pPr lvl="1"/>
            <a:r>
              <a:rPr lang="en-GB" dirty="0">
                <a:hlinkClick r:id="rId2"/>
              </a:rPr>
              <a:t>Microsoft T-SQL Control-of-Flow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Oracle’s PL/SQL Control Structures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MySQL Flow Control Statements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12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Conditional IF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Syntax</a:t>
            </a:r>
          </a:p>
          <a:p>
            <a:pPr marL="640080" lvl="2" indent="0">
              <a:buNone/>
            </a:pPr>
            <a:r>
              <a:rPr lang="en-GB" dirty="0"/>
              <a:t>IF </a:t>
            </a:r>
            <a:r>
              <a:rPr lang="en-GB" dirty="0" err="1"/>
              <a:t>Boolean_Expression</a:t>
            </a:r>
            <a:endParaRPr lang="en-GB" dirty="0"/>
          </a:p>
          <a:p>
            <a:pPr marL="640080" lvl="2" indent="0">
              <a:buNone/>
            </a:pPr>
            <a:r>
              <a:rPr lang="en-GB" dirty="0"/>
              <a:t>	{ </a:t>
            </a:r>
            <a:r>
              <a:rPr lang="en-GB" dirty="0" err="1"/>
              <a:t>SQL_Statement</a:t>
            </a:r>
            <a:r>
              <a:rPr lang="en-GB" dirty="0"/>
              <a:t> | </a:t>
            </a:r>
            <a:r>
              <a:rPr lang="en-GB" dirty="0" err="1"/>
              <a:t>Statement_Block</a:t>
            </a:r>
            <a:r>
              <a:rPr lang="en-GB" dirty="0"/>
              <a:t> }</a:t>
            </a:r>
          </a:p>
          <a:p>
            <a:pPr marL="640080" lvl="2" indent="0">
              <a:buNone/>
            </a:pPr>
            <a:r>
              <a:rPr lang="en-GB" dirty="0"/>
              <a:t>ELSE</a:t>
            </a:r>
          </a:p>
          <a:p>
            <a:pPr marL="640080" lvl="2" indent="0">
              <a:buNone/>
            </a:pPr>
            <a:r>
              <a:rPr lang="en-GB" dirty="0"/>
              <a:t>	 { </a:t>
            </a:r>
            <a:r>
              <a:rPr lang="en-GB" dirty="0" err="1"/>
              <a:t>SQL_Statement</a:t>
            </a:r>
            <a:r>
              <a:rPr lang="en-GB" dirty="0"/>
              <a:t> | </a:t>
            </a:r>
            <a:r>
              <a:rPr lang="en-GB" dirty="0" err="1"/>
              <a:t>Statement_Block</a:t>
            </a:r>
            <a:r>
              <a:rPr lang="en-GB" dirty="0"/>
              <a:t> }</a:t>
            </a:r>
          </a:p>
          <a:p>
            <a:r>
              <a:rPr lang="en-GB" dirty="0"/>
              <a:t>Statement Blocks consist of one or more T-SQL Statements enclosed in BEGIN…END block.</a:t>
            </a:r>
          </a:p>
          <a:p>
            <a:pPr marL="685800" lvl="2" indent="0">
              <a:buNone/>
            </a:pPr>
            <a:r>
              <a:rPr lang="en-GB" dirty="0"/>
              <a:t>BEGIN</a:t>
            </a:r>
          </a:p>
          <a:p>
            <a:pPr marL="685800" lvl="2" indent="0">
              <a:buNone/>
            </a:pPr>
            <a:r>
              <a:rPr lang="en-GB" dirty="0"/>
              <a:t>	</a:t>
            </a:r>
            <a:r>
              <a:rPr lang="en-GB" dirty="0" err="1"/>
              <a:t>SQL_Statement</a:t>
            </a:r>
            <a:r>
              <a:rPr lang="en-GB" dirty="0"/>
              <a:t>(s)</a:t>
            </a:r>
          </a:p>
          <a:p>
            <a:pPr marL="685800" lvl="2" indent="0">
              <a:buNone/>
            </a:pPr>
            <a:r>
              <a:rPr lang="en-GB" dirty="0"/>
              <a:t>END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137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Conditional IF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351840" cy="470912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Simple Example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DATENAME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weekday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Saturday'</a:t>
            </a:r>
            <a:r>
              <a:rPr lang="en-GB" sz="2400" dirty="0" err="1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'Sunday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SELECT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'Weekend'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ELSE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SELECT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'Weekday'</a:t>
            </a:r>
            <a:endParaRPr lang="en-GB" sz="2400" dirty="0"/>
          </a:p>
          <a:p>
            <a:r>
              <a:rPr lang="en-GB" dirty="0"/>
              <a:t>Another Example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Declarations (not shown for legibility)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@Position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Position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65760" lvl="1" indent="0">
              <a:buNone/>
            </a:pPr>
            <a:endParaRPr lang="en-GB" sz="2400" dirty="0">
              <a:solidFill>
                <a:srgbClr val="80808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@Position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30000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1.03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-- 3% increase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ELSE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1.025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-- 2.5% increase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54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Conditional CASE Statement</a:t>
            </a:r>
            <a:br>
              <a:rPr lang="en-GB" dirty="0"/>
            </a:br>
            <a:r>
              <a:rPr lang="en-GB" sz="3100" dirty="0"/>
              <a:t>Two 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Simple CASE</a:t>
            </a:r>
            <a:r>
              <a:rPr lang="en-GB" dirty="0"/>
              <a:t>: compares an expression to a set of simple expressions to determine results.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</a:rPr>
              <a:t>CASE</a:t>
            </a:r>
            <a:r>
              <a:rPr lang="en-GB" dirty="0"/>
              <a:t> </a:t>
            </a:r>
            <a:r>
              <a:rPr lang="en-GB" dirty="0" err="1"/>
              <a:t>Input_Expression</a:t>
            </a:r>
            <a:endParaRPr lang="en-GB" dirty="0"/>
          </a:p>
          <a:p>
            <a:pPr marL="640080" lvl="2" indent="0">
              <a:buNone/>
            </a:pPr>
            <a:r>
              <a:rPr lang="en-GB" dirty="0"/>
              <a:t>	</a:t>
            </a:r>
            <a:r>
              <a:rPr lang="en-GB" dirty="0">
                <a:solidFill>
                  <a:srgbClr val="0000FF"/>
                </a:solidFill>
              </a:rPr>
              <a:t>WHEN</a:t>
            </a:r>
            <a:r>
              <a:rPr lang="en-GB" dirty="0"/>
              <a:t> </a:t>
            </a:r>
            <a:r>
              <a:rPr lang="en-GB" dirty="0" err="1"/>
              <a:t>When_Expression</a:t>
            </a:r>
            <a:r>
              <a:rPr lang="en-GB" dirty="0"/>
              <a:t> </a:t>
            </a:r>
            <a:r>
              <a:rPr lang="en-GB" dirty="0">
                <a:solidFill>
                  <a:srgbClr val="0000FF"/>
                </a:solidFill>
              </a:rPr>
              <a:t>THEN</a:t>
            </a:r>
            <a:r>
              <a:rPr lang="en-GB" dirty="0"/>
              <a:t> </a:t>
            </a:r>
            <a:r>
              <a:rPr lang="en-GB" dirty="0" err="1"/>
              <a:t>Result_Expression</a:t>
            </a:r>
            <a:r>
              <a:rPr lang="en-GB" dirty="0"/>
              <a:t> [ …n]</a:t>
            </a:r>
          </a:p>
          <a:p>
            <a:pPr marL="640080" lvl="2" indent="0">
              <a:buNone/>
            </a:pPr>
            <a:r>
              <a:rPr lang="en-GB" dirty="0"/>
              <a:t>	</a:t>
            </a:r>
            <a:r>
              <a:rPr lang="en-GB" dirty="0">
                <a:solidFill>
                  <a:srgbClr val="0000FF"/>
                </a:solidFill>
              </a:rPr>
              <a:t>ELSE</a:t>
            </a:r>
            <a:r>
              <a:rPr lang="en-GB" dirty="0"/>
              <a:t> </a:t>
            </a:r>
            <a:r>
              <a:rPr lang="en-GB" dirty="0" err="1"/>
              <a:t>Else_Result_Expression</a:t>
            </a:r>
            <a:r>
              <a:rPr lang="en-GB" dirty="0"/>
              <a:t> 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</a:rPr>
              <a:t>END</a:t>
            </a:r>
          </a:p>
          <a:p>
            <a:r>
              <a:rPr lang="en-GB" b="1" dirty="0"/>
              <a:t>Searched CASE</a:t>
            </a:r>
            <a:r>
              <a:rPr lang="en-GB" dirty="0"/>
              <a:t>: evaluates a set of Boolean expressions and chooses first one that is true.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</a:rPr>
              <a:t>CASE</a:t>
            </a:r>
            <a:r>
              <a:rPr lang="en-GB" dirty="0"/>
              <a:t> </a:t>
            </a:r>
          </a:p>
          <a:p>
            <a:pPr marL="640080" lvl="2" indent="0">
              <a:buNone/>
            </a:pPr>
            <a:r>
              <a:rPr lang="en-GB" dirty="0"/>
              <a:t>	</a:t>
            </a:r>
            <a:r>
              <a:rPr lang="en-GB" dirty="0">
                <a:solidFill>
                  <a:srgbClr val="0000FF"/>
                </a:solidFill>
              </a:rPr>
              <a:t>WHEN</a:t>
            </a:r>
            <a:r>
              <a:rPr lang="en-GB" dirty="0"/>
              <a:t> </a:t>
            </a:r>
            <a:r>
              <a:rPr lang="en-GB" dirty="0" err="1"/>
              <a:t>When_Expression</a:t>
            </a:r>
            <a:r>
              <a:rPr lang="en-GB" dirty="0"/>
              <a:t> </a:t>
            </a:r>
            <a:r>
              <a:rPr lang="en-GB" dirty="0">
                <a:solidFill>
                  <a:srgbClr val="0000FF"/>
                </a:solidFill>
              </a:rPr>
              <a:t>THEN</a:t>
            </a:r>
            <a:r>
              <a:rPr lang="en-GB" dirty="0"/>
              <a:t> </a:t>
            </a:r>
            <a:r>
              <a:rPr lang="en-GB" dirty="0" err="1"/>
              <a:t>Result_Expression</a:t>
            </a:r>
            <a:r>
              <a:rPr lang="en-GB" dirty="0"/>
              <a:t> [ …n]</a:t>
            </a:r>
          </a:p>
          <a:p>
            <a:pPr marL="640080" lvl="2" indent="0">
              <a:buNone/>
            </a:pPr>
            <a:r>
              <a:rPr lang="en-GB" dirty="0"/>
              <a:t>	</a:t>
            </a:r>
            <a:r>
              <a:rPr lang="en-GB" dirty="0">
                <a:solidFill>
                  <a:srgbClr val="0000FF"/>
                </a:solidFill>
              </a:rPr>
              <a:t>ELSE</a:t>
            </a:r>
            <a:r>
              <a:rPr lang="en-GB" dirty="0"/>
              <a:t> </a:t>
            </a:r>
            <a:r>
              <a:rPr lang="en-GB" dirty="0" err="1"/>
              <a:t>Else_Result_Expression</a:t>
            </a:r>
            <a:r>
              <a:rPr lang="en-GB" dirty="0"/>
              <a:t> 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</a:rPr>
              <a:t>END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028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Conditional CASE Statement</a:t>
            </a:r>
            <a:br>
              <a:rPr lang="en-GB" dirty="0"/>
            </a:br>
            <a:r>
              <a:rPr lang="en-GB" sz="3100" dirty="0"/>
              <a:t>Simple CASE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Compares an expression to a set of simple expressions to determine results.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BookingNo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CheckInDate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CheckIn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DATENAME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weekday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CheckInDate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'Saturday'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'Weekend'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'Sunday'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'Weekend'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ELSE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'Weekday'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Booking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CheckInDate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BETWEEN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'31-Dec-2019'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ORDER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CheckInDate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223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Conditional CASE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Evaluates a set of Boolean expressions and chooses first one that is true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SalaryBand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CASE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Salary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20000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'Band D'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Salary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BETWEEN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20000 </a:t>
            </a:r>
            <a:b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	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25000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'Band C'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Salary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25000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	Salary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&lt;=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30000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'Band B'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Salary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30000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'Band A'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68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Iteration Statement WHILE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Sets a condition for repeated execution of a SQL statement or statement block.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</a:rPr>
              <a:t>WHILE</a:t>
            </a:r>
            <a:r>
              <a:rPr lang="en-GB" sz="2000" dirty="0"/>
              <a:t> </a:t>
            </a:r>
            <a:r>
              <a:rPr lang="en-GB" sz="2000" dirty="0" err="1"/>
              <a:t>Boolean_Expression</a:t>
            </a:r>
            <a:endParaRPr lang="en-GB" sz="2000" dirty="0"/>
          </a:p>
          <a:p>
            <a:pPr marL="365760" lvl="1" indent="0">
              <a:buNone/>
            </a:pPr>
            <a:r>
              <a:rPr lang="en-GB" sz="2000" dirty="0"/>
              <a:t>	{ </a:t>
            </a:r>
            <a:r>
              <a:rPr lang="en-GB" sz="2000" dirty="0" err="1"/>
              <a:t>SQL_Statement</a:t>
            </a:r>
            <a:r>
              <a:rPr lang="en-GB" sz="2000" dirty="0"/>
              <a:t> | </a:t>
            </a:r>
            <a:r>
              <a:rPr lang="en-GB" sz="2000" dirty="0" err="1"/>
              <a:t>Statement_Block</a:t>
            </a:r>
            <a:r>
              <a:rPr lang="en-GB" sz="2000" dirty="0"/>
              <a:t> | Break | Continue }</a:t>
            </a:r>
          </a:p>
          <a:p>
            <a:r>
              <a:rPr lang="en-GB" dirty="0"/>
              <a:t>Example: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StaffNum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29010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WHILE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'S'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+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CAST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StaffNum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)))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'S'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CAST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StaffNum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StaffNum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StaffNum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endParaRPr lang="en-GB" sz="2100" dirty="0"/>
          </a:p>
          <a:p>
            <a:r>
              <a:rPr lang="en-GB" dirty="0"/>
              <a:t>Other DBMSs support other iteration statements e.g. FOR loop</a:t>
            </a:r>
          </a:p>
        </p:txBody>
      </p:sp>
    </p:spTree>
    <p:extLst>
      <p:ext uri="{BB962C8B-B14F-4D97-AF65-F5344CB8AC3E}">
        <p14:creationId xmlns:p14="http://schemas.microsoft.com/office/powerpoint/2010/main" val="1873473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Cursors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 you to process query results </a:t>
            </a:r>
            <a:r>
              <a:rPr lang="en-GB" b="1" dirty="0"/>
              <a:t>one row at a time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That is perform some action on the rows returned one row at a time.</a:t>
            </a:r>
          </a:p>
          <a:p>
            <a:r>
              <a:rPr lang="en-GB" dirty="0"/>
              <a:t>Cursors must be:</a:t>
            </a:r>
          </a:p>
          <a:p>
            <a:pPr lvl="1"/>
            <a:r>
              <a:rPr lang="en-GB" dirty="0"/>
              <a:t>Declared and opened before use.</a:t>
            </a:r>
          </a:p>
          <a:p>
            <a:pPr lvl="1"/>
            <a:r>
              <a:rPr lang="en-GB" dirty="0"/>
              <a:t>Closed to deactivate after the cursor is no longer required.</a:t>
            </a:r>
          </a:p>
        </p:txBody>
      </p:sp>
    </p:spTree>
    <p:extLst>
      <p:ext uri="{BB962C8B-B14F-4D97-AF65-F5344CB8AC3E}">
        <p14:creationId xmlns:p14="http://schemas.microsoft.com/office/powerpoint/2010/main" val="1430957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Subprograms</a:t>
            </a:r>
            <a:br>
              <a:rPr lang="en-GB" dirty="0"/>
            </a:br>
            <a:r>
              <a:rPr lang="en-GB" sz="3100" dirty="0"/>
              <a:t>Stored Procedures &amp;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Subprograms are named user-defined SQL/PSM blocks that can accept parameters and be invoked.</a:t>
            </a:r>
          </a:p>
          <a:p>
            <a:pPr lvl="1"/>
            <a:r>
              <a:rPr lang="en-GB" dirty="0"/>
              <a:t>Similar to methods/functions in programming.</a:t>
            </a:r>
          </a:p>
          <a:p>
            <a:r>
              <a:rPr lang="en-GB" dirty="0"/>
              <a:t>Two types:</a:t>
            </a:r>
          </a:p>
          <a:p>
            <a:pPr lvl="1"/>
            <a:r>
              <a:rPr lang="en-GB" b="1" dirty="0"/>
              <a:t>Stored Procedures</a:t>
            </a:r>
            <a:r>
              <a:rPr lang="en-GB" dirty="0"/>
              <a:t>: generally used to perform some database action(s).</a:t>
            </a:r>
          </a:p>
          <a:p>
            <a:pPr lvl="1"/>
            <a:r>
              <a:rPr lang="en-GB" b="1" dirty="0"/>
              <a:t>Functions</a:t>
            </a:r>
            <a:r>
              <a:rPr lang="en-GB" dirty="0"/>
              <a:t>: typically used to compute a value.</a:t>
            </a:r>
          </a:p>
        </p:txBody>
      </p:sp>
    </p:spTree>
    <p:extLst>
      <p:ext uri="{BB962C8B-B14F-4D97-AF65-F5344CB8AC3E}">
        <p14:creationId xmlns:p14="http://schemas.microsoft.com/office/powerpoint/2010/main" val="274204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Subprograms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allow modular programming</a:t>
            </a:r>
          </a:p>
          <a:p>
            <a:r>
              <a:rPr lang="en-GB" dirty="0"/>
              <a:t>Reuse of code</a:t>
            </a:r>
          </a:p>
          <a:p>
            <a:r>
              <a:rPr lang="en-GB" dirty="0"/>
              <a:t>Easier maintenance</a:t>
            </a:r>
          </a:p>
          <a:p>
            <a:r>
              <a:rPr lang="en-GB" dirty="0"/>
              <a:t>Improve performance: allow faster execution by caching plans and reusing them for repeated executions.</a:t>
            </a:r>
          </a:p>
          <a:p>
            <a:r>
              <a:rPr lang="en-GB" dirty="0"/>
              <a:t>They can reduce network traffic.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845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/>
          </a:bodyPr>
          <a:lstStyle/>
          <a:p>
            <a:r>
              <a:rPr lang="en-GB" dirty="0"/>
              <a:t>Functions are user-defined routines (code blocks) that:</a:t>
            </a:r>
          </a:p>
          <a:p>
            <a:pPr lvl="1"/>
            <a:r>
              <a:rPr lang="en-GB" dirty="0"/>
              <a:t>Accept parameters</a:t>
            </a:r>
          </a:p>
          <a:p>
            <a:pPr lvl="1"/>
            <a:r>
              <a:rPr lang="en-GB" dirty="0"/>
              <a:t>Perform an action e.g. a complex calculation</a:t>
            </a:r>
          </a:p>
          <a:p>
            <a:pPr lvl="1"/>
            <a:r>
              <a:rPr lang="en-GB" dirty="0"/>
              <a:t>Return a single value to the caller. </a:t>
            </a:r>
          </a:p>
          <a:p>
            <a:r>
              <a:rPr lang="en-GB" dirty="0"/>
              <a:t>MS SQL Server offers three types of functions:</a:t>
            </a:r>
          </a:p>
          <a:p>
            <a:pPr lvl="1"/>
            <a:r>
              <a:rPr lang="en-GB" b="1" dirty="0"/>
              <a:t>Scalar Function</a:t>
            </a:r>
            <a:r>
              <a:rPr lang="en-GB" dirty="0"/>
              <a:t>: returns a single data value of a specified type.</a:t>
            </a:r>
          </a:p>
          <a:p>
            <a:pPr lvl="1"/>
            <a:r>
              <a:rPr lang="en-GB" b="1" dirty="0"/>
              <a:t>Table-Valued functions</a:t>
            </a:r>
            <a:r>
              <a:rPr lang="en-GB" dirty="0"/>
              <a:t>: returns a table data type i.e. result set of a SELECT statement.</a:t>
            </a:r>
          </a:p>
          <a:p>
            <a:pPr lvl="1"/>
            <a:r>
              <a:rPr lang="en-GB" b="1" dirty="0"/>
              <a:t>System Functions</a:t>
            </a:r>
            <a:r>
              <a:rPr lang="en-GB" dirty="0"/>
              <a:t>: functions provided by MS SQL Server.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6381328"/>
            <a:ext cx="861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Note: A function cannot typically call a stored procedure but it can call other functions.</a:t>
            </a:r>
          </a:p>
        </p:txBody>
      </p:sp>
    </p:spTree>
    <p:extLst>
      <p:ext uri="{BB962C8B-B14F-4D97-AF65-F5344CB8AC3E}">
        <p14:creationId xmlns:p14="http://schemas.microsoft.com/office/powerpoint/2010/main" val="2844492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Stored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stored procedure is a group of one or more SQL statements that:</a:t>
            </a:r>
          </a:p>
          <a:p>
            <a:pPr lvl="1"/>
            <a:r>
              <a:rPr lang="en-GB" dirty="0"/>
              <a:t>Accepts input parameters</a:t>
            </a:r>
          </a:p>
          <a:p>
            <a:pPr lvl="1"/>
            <a:r>
              <a:rPr lang="en-GB" dirty="0"/>
              <a:t>May return values in the form of output parameters to the caller (</a:t>
            </a:r>
            <a:r>
              <a:rPr lang="en-GB" u="sng" dirty="0"/>
              <a:t>not</a:t>
            </a:r>
            <a:r>
              <a:rPr lang="en-GB" dirty="0"/>
              <a:t> via the return statement).</a:t>
            </a:r>
          </a:p>
          <a:p>
            <a:pPr lvl="1"/>
            <a:r>
              <a:rPr lang="en-GB" dirty="0"/>
              <a:t>Contain statements that perform actions on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1061741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0029749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33" ma:contentTypeDescription="Create a new document." ma:contentTypeScope="" ma:versionID="a5d6e2598cff869572a9595d5ac52e21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f24c655d11c392e6da1b9f72ac42176c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Math_Settings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Distribution_Groups" minOccurs="0"/>
                <xsd:element ref="ns4:LMS_Mapping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Teams_Channel_Section_Location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NotebookType" ma:index="15" nillable="true" ma:displayName="Notebook Type" ma:internalName="NotebookType">
      <xsd:simpleType>
        <xsd:restriction base="dms:Text"/>
      </xsd:simpleType>
    </xsd:element>
    <xsd:element name="FolderType" ma:index="16" nillable="true" ma:displayName="Folder Type" ma:internalName="FolderType">
      <xsd:simpleType>
        <xsd:restriction base="dms:Text"/>
      </xsd:simpleType>
    </xsd:element>
    <xsd:element name="CultureName" ma:index="17" nillable="true" ma:displayName="Culture Name" ma:internalName="CultureName">
      <xsd:simpleType>
        <xsd:restriction base="dms:Text"/>
      </xsd:simpleType>
    </xsd:element>
    <xsd:element name="AppVersion" ma:index="18" nillable="true" ma:displayName="App Version" ma:internalName="AppVersion">
      <xsd:simpleType>
        <xsd:restriction base="dms:Text"/>
      </xsd:simpleType>
    </xsd:element>
    <xsd:element name="TeamsChannelId" ma:index="19" nillable="true" ma:displayName="Teams Channel Id" ma:internalName="TeamsChannelId">
      <xsd:simpleType>
        <xsd:restriction base="dms:Text"/>
      </xsd:simpleType>
    </xsd:element>
    <xsd:element name="Owner" ma:index="2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1" nillable="true" ma:displayName="Math Settings" ma:internalName="Math_Settings">
      <xsd:simpleType>
        <xsd:restriction base="dms:Text"/>
      </xsd:simpleType>
    </xsd:element>
    <xsd:element name="DefaultSectionNames" ma:index="22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3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4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5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6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7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8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29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0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1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2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3" nillable="true" ma:displayName="Is Collaboration Space Locked" ma:internalName="Is_Collaboration_Space_Locked">
      <xsd:simpleType>
        <xsd:restriction base="dms:Boolean"/>
      </xsd:simpleType>
    </xsd:element>
    <xsd:element name="IsNotebookLocked" ma:index="34" nillable="true" ma:displayName="Is Notebook Locked" ma:internalName="IsNotebookLocked">
      <xsd:simpleType>
        <xsd:restriction base="dms:Boolean"/>
      </xsd:simpleType>
    </xsd:element>
    <xsd:element name="Teams_Channel_Section_Location" ma:index="35" nillable="true" ma:displayName="Teams Channel Section Location" ma:internalName="Teams_Channel_Section_Location">
      <xsd:simpleType>
        <xsd:restriction base="dms:Text"/>
      </xsd:simpleType>
    </xsd:element>
    <xsd:element name="MediaServiceDateTaken" ma:index="36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37" nillable="true" ma:displayName="Tags" ma:internalName="MediaServiceAutoTags" ma:readOnly="true">
      <xsd:simpleType>
        <xsd:restriction base="dms:Text"/>
      </xsd:simpleType>
    </xsd:element>
    <xsd:element name="MediaServiceGenerationTime" ma:index="3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4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olderType xmlns="696490a5-0429-499a-a254-a60426c02ef0" xsi:nil="true"/>
    <Has_Teacher_Only_SectionGroup xmlns="696490a5-0429-499a-a254-a60426c02ef0" xsi:nil="true"/>
    <DefaultSectionNames xmlns="696490a5-0429-499a-a254-a60426c02ef0" xsi:nil="true"/>
    <TeamsChannelId xmlns="696490a5-0429-499a-a254-a60426c02ef0" xsi:nil="true"/>
    <CultureName xmlns="696490a5-0429-499a-a254-a60426c02ef0" xsi:nil="true"/>
    <Distribution_Groups xmlns="696490a5-0429-499a-a254-a60426c02ef0" xsi:nil="true"/>
    <Owner xmlns="696490a5-0429-499a-a254-a60426c02ef0">
      <UserInfo>
        <DisplayName/>
        <AccountId xsi:nil="true"/>
        <AccountType/>
      </UserInfo>
    </Owner>
    <Teams_Channel_Section_Location xmlns="696490a5-0429-499a-a254-a60426c02ef0" xsi:nil="true"/>
    <Invited_Teachers xmlns="696490a5-0429-499a-a254-a60426c02ef0" xsi:nil="true"/>
    <NotebookType xmlns="696490a5-0429-499a-a254-a60426c02ef0" xsi:nil="true"/>
    <Teachers xmlns="696490a5-0429-499a-a254-a60426c02ef0">
      <UserInfo>
        <DisplayName/>
        <AccountId xsi:nil="true"/>
        <AccountType/>
      </UserInfo>
    </Teachers>
    <Students xmlns="696490a5-0429-499a-a254-a60426c02ef0">
      <UserInfo>
        <DisplayName/>
        <AccountId xsi:nil="true"/>
        <AccountType/>
      </UserInfo>
    </Students>
    <Student_Groups xmlns="696490a5-0429-499a-a254-a60426c02ef0">
      <UserInfo>
        <DisplayName/>
        <AccountId xsi:nil="true"/>
        <AccountType/>
      </UserInfo>
    </Student_Groups>
    <Templates xmlns="696490a5-0429-499a-a254-a60426c02ef0" xsi:nil="true"/>
    <AppVersion xmlns="696490a5-0429-499a-a254-a60426c02ef0" xsi:nil="true"/>
    <Math_Settings xmlns="696490a5-0429-499a-a254-a60426c02ef0" xsi:nil="true"/>
    <Self_Registration_Enabled xmlns="696490a5-0429-499a-a254-a60426c02ef0" xsi:nil="true"/>
    <Is_Collaboration_Space_Locked xmlns="696490a5-0429-499a-a254-a60426c02ef0" xsi:nil="true"/>
    <LMS_Mappings xmlns="696490a5-0429-499a-a254-a60426c02ef0" xsi:nil="true"/>
    <Invited_Students xmlns="696490a5-0429-499a-a254-a60426c02ef0" xsi:nil="true"/>
    <IsNotebookLocked xmlns="696490a5-0429-499a-a254-a60426c02ef0" xsi:nil="true"/>
  </documentManagement>
</p:properties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19AFD719-F802-4D5C-8205-B6D07A6254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700500A7-18C7-4D4C-A59D-2E26E78AA884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F2AC8EA7-538D-485C-9212-F24F6903B267}">
  <ds:schemaRefs>
    <ds:schemaRef ds:uri="http://purl.org/dc/dcmitype/"/>
    <ds:schemaRef ds:uri="http://schemas.microsoft.com/office/2006/metadata/properties"/>
    <ds:schemaRef ds:uri="http://purl.org/dc/terms/"/>
    <ds:schemaRef ds:uri="http://purl.org/dc/elements/1.1/"/>
    <ds:schemaRef ds:uri="http://schemas.microsoft.com/office/2006/documentManagement/types"/>
    <ds:schemaRef ds:uri="696490a5-0429-499a-a254-a60426c02ef0"/>
    <ds:schemaRef ds:uri="http://schemas.openxmlformats.org/package/2006/metadata/core-properties"/>
    <ds:schemaRef ds:uri="http://schemas.microsoft.com/office/infopath/2007/PartnerControls"/>
    <ds:schemaRef ds:uri="d2d6d51c-be45-489c-bfaa-c0c3d4c0c982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25915</TotalTime>
  <Words>1520</Words>
  <Application>Microsoft Office PowerPoint</Application>
  <PresentationFormat>On-screen Show (4:3)</PresentationFormat>
  <Paragraphs>180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Consolas</vt:lpstr>
      <vt:lpstr>Trebuchet MS</vt:lpstr>
      <vt:lpstr>Wingdings 3</vt:lpstr>
      <vt:lpstr>Facet</vt:lpstr>
      <vt:lpstr>Advanced SQL</vt:lpstr>
      <vt:lpstr>Today’s Lecture</vt:lpstr>
      <vt:lpstr>SQL Programming Language</vt:lpstr>
      <vt:lpstr>SQL Programming Language</vt:lpstr>
      <vt:lpstr>Declarations</vt:lpstr>
      <vt:lpstr>Assigning Values to Variable</vt:lpstr>
      <vt:lpstr>Control Statements</vt:lpstr>
      <vt:lpstr>Conditional IF Statement</vt:lpstr>
      <vt:lpstr>Conditional IF Statement</vt:lpstr>
      <vt:lpstr>Conditional CASE Statement Two Forms</vt:lpstr>
      <vt:lpstr>Conditional CASE Statement Simple CASE</vt:lpstr>
      <vt:lpstr>Conditional CASE Statement</vt:lpstr>
      <vt:lpstr>Iteration Statement WHILE</vt:lpstr>
      <vt:lpstr>Cursors</vt:lpstr>
      <vt:lpstr>Subprograms Stored Procedures &amp; Functions</vt:lpstr>
      <vt:lpstr>Advantages of Subprograms</vt:lpstr>
      <vt:lpstr>Functions</vt:lpstr>
      <vt:lpstr>Stored Procedures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1894</cp:revision>
  <cp:lastPrinted>2019-11-22T07:05:34Z</cp:lastPrinted>
  <dcterms:created xsi:type="dcterms:W3CDTF">2013-09-18T07:00:31Z</dcterms:created>
  <dcterms:modified xsi:type="dcterms:W3CDTF">2021-12-02T14:50:53Z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0x010100FB7C8EC3559F764AA080F30F794D2AD4</vt:lpwstr>
  </property>
</Properties>
</file>