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9" r:id="rId3"/>
    <p:sldId id="257" r:id="rId4"/>
    <p:sldId id="258" r:id="rId5"/>
    <p:sldId id="260" r:id="rId6"/>
    <p:sldId id="270" r:id="rId7"/>
    <p:sldId id="271" r:id="rId8"/>
    <p:sldId id="262" r:id="rId9"/>
    <p:sldId id="263" r:id="rId10"/>
    <p:sldId id="265" r:id="rId11"/>
    <p:sldId id="264" r:id="rId12"/>
    <p:sldId id="266" r:id="rId13"/>
    <p:sldId id="267" r:id="rId14"/>
    <p:sldId id="272" r:id="rId15"/>
    <p:sldId id="273" r:id="rId16"/>
    <p:sldId id="274" r:id="rId17"/>
    <p:sldId id="275" r:id="rId18"/>
    <p:sldId id="276" r:id="rId19"/>
    <p:sldId id="277" r:id="rId20"/>
    <p:sldId id="27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21"/>
    <p:restoredTop sz="94663"/>
  </p:normalViewPr>
  <p:slideViewPr>
    <p:cSldViewPr snapToGrid="0" snapToObjects="1">
      <p:cViewPr varScale="1">
        <p:scale>
          <a:sx n="115" d="100"/>
          <a:sy n="115" d="100"/>
        </p:scale>
        <p:origin x="24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B3A98-76A6-2346-91CC-B3A8627C84A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27D292-2AAB-E74D-8364-4E5F343D35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29815B4-8795-ED47-8B1F-3A42C2652A15}"/>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5" name="Footer Placeholder 4">
            <a:extLst>
              <a:ext uri="{FF2B5EF4-FFF2-40B4-BE49-F238E27FC236}">
                <a16:creationId xmlns:a16="http://schemas.microsoft.com/office/drawing/2014/main" id="{B48B7D64-0246-E44B-95B4-3351D050BE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EF52C2-5841-4B40-BB7D-966045566818}"/>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3453246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8E8C2-5FDF-9D45-B332-75624044E3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F049998-8626-3743-84E4-0A35B8C52E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AF50E5-9F1C-1F4E-8006-0A85BADE7A8E}"/>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5" name="Footer Placeholder 4">
            <a:extLst>
              <a:ext uri="{FF2B5EF4-FFF2-40B4-BE49-F238E27FC236}">
                <a16:creationId xmlns:a16="http://schemas.microsoft.com/office/drawing/2014/main" id="{C13862E1-0417-FB40-AF8A-EAE6FD7C68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15D2C0-9A4E-4D4A-9CC4-8A741CF8920A}"/>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645227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AB454-1098-ED4D-8DDE-2E9F523D7B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F0A90A0-5A06-4C4D-A74A-E528C5FA57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0A8D82A-3B4D-CC4C-AAEE-1B4F3F1A4A89}"/>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5" name="Footer Placeholder 4">
            <a:extLst>
              <a:ext uri="{FF2B5EF4-FFF2-40B4-BE49-F238E27FC236}">
                <a16:creationId xmlns:a16="http://schemas.microsoft.com/office/drawing/2014/main" id="{88F2F2FA-6411-014C-9A6F-E18905D128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E4A3F3-36CA-2443-AD41-C44ED68140BE}"/>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666863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0CC25-83C2-6144-A00F-D2AC983BB2C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060FFCF-E7BC-1840-B4F0-63E222F35C0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59AF3C-48C8-C14D-86C9-1A978EBA5C3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1F0AE39-9282-AD45-99C7-F6133D435959}"/>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6" name="Footer Placeholder 5">
            <a:extLst>
              <a:ext uri="{FF2B5EF4-FFF2-40B4-BE49-F238E27FC236}">
                <a16:creationId xmlns:a16="http://schemas.microsoft.com/office/drawing/2014/main" id="{2CFDF4D8-08AB-CB48-B05A-4661D8EF22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636A653-5DA0-2D42-A61B-1A1B52151C84}"/>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1364284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B5C92-C6A7-B243-95B9-E224E12462D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3C8BE29-7BE9-964C-97D2-388C35F4A6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3B5BB15-5913-D84B-87B3-95099ED1C9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1F18E3C-6C16-834C-8AE6-37574F8A06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7535BD-FE25-5149-A471-9C7F48C703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930CEE3-8E46-9D45-AF54-E6103DAD2B35}"/>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8" name="Footer Placeholder 7">
            <a:extLst>
              <a:ext uri="{FF2B5EF4-FFF2-40B4-BE49-F238E27FC236}">
                <a16:creationId xmlns:a16="http://schemas.microsoft.com/office/drawing/2014/main" id="{17210D78-DA5E-F345-A1A3-7251BC9627C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144AA57-EA7A-274B-9919-92D3F9D0DD5A}"/>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2099032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B8D01-E52C-2A45-A979-57D6EBF9BC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220F283-A92A-6B48-AC33-D7C411AC359F}"/>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4" name="Footer Placeholder 3">
            <a:extLst>
              <a:ext uri="{FF2B5EF4-FFF2-40B4-BE49-F238E27FC236}">
                <a16:creationId xmlns:a16="http://schemas.microsoft.com/office/drawing/2014/main" id="{0F38DA08-A5C4-8F46-9F47-191675A6CCC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AD48DA1-9AC8-F941-85F4-545AA3EF10CA}"/>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199883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9ABF90-93F7-1441-BDDB-C6AF5F2A2F2C}"/>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3" name="Footer Placeholder 2">
            <a:extLst>
              <a:ext uri="{FF2B5EF4-FFF2-40B4-BE49-F238E27FC236}">
                <a16:creationId xmlns:a16="http://schemas.microsoft.com/office/drawing/2014/main" id="{75653C1F-FCD4-0345-956F-DE09B7F853E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9EC276D-9B4F-B447-8174-2039607B6BE0}"/>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2471548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96EF7-1518-8E4D-B1B8-F6F4EAA871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5B92BE6-7D86-D94B-838F-56904D640F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40B70B5-5741-2D44-B9D9-BDBF9B9265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05C875-EECE-2F44-9E5E-B0F5CC29B961}"/>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6" name="Footer Placeholder 5">
            <a:extLst>
              <a:ext uri="{FF2B5EF4-FFF2-40B4-BE49-F238E27FC236}">
                <a16:creationId xmlns:a16="http://schemas.microsoft.com/office/drawing/2014/main" id="{C1784BF6-FFE0-E447-AC13-D491F663D3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5A1DB06-E096-AD47-8078-E4981A4EAFEE}"/>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1955414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8A2D-BC9E-044B-9F2F-D8076487B9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6F056B6-D150-2644-8543-CD871A18D1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3FFAC60-D0D1-9C4F-A196-3937819C5A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577CBA-231A-DA4A-9D9E-F95B7FCEC959}"/>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6" name="Footer Placeholder 5">
            <a:extLst>
              <a:ext uri="{FF2B5EF4-FFF2-40B4-BE49-F238E27FC236}">
                <a16:creationId xmlns:a16="http://schemas.microsoft.com/office/drawing/2014/main" id="{D28F13CB-8425-AE4E-8DB1-8BDA1D1247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E6EDEB-3054-2143-823D-EF82BE552C2C}"/>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4145527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F151E-8F8B-1D4B-BAF9-73A6ECB5D5F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8D6B6E-F58C-DA4A-A492-1CB685368F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D0F327-40DE-BA4C-B540-676A9ACEE331}"/>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5" name="Footer Placeholder 4">
            <a:extLst>
              <a:ext uri="{FF2B5EF4-FFF2-40B4-BE49-F238E27FC236}">
                <a16:creationId xmlns:a16="http://schemas.microsoft.com/office/drawing/2014/main" id="{4867CE7A-6356-C44E-B654-F297EAAD88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E5E36F-C955-6749-8E5E-4EB5B68D6256}"/>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242119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4AD678-B7F5-9A47-A326-71A087EF85F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0EE458-8CA0-E744-AEF9-B1B2D735FAD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796536-9A13-4747-AB61-52C46B8ABC97}"/>
              </a:ext>
            </a:extLst>
          </p:cNvPr>
          <p:cNvSpPr>
            <a:spLocks noGrp="1"/>
          </p:cNvSpPr>
          <p:nvPr>
            <p:ph type="dt" sz="half" idx="10"/>
          </p:nvPr>
        </p:nvSpPr>
        <p:spPr/>
        <p:txBody>
          <a:bodyPr/>
          <a:lstStyle/>
          <a:p>
            <a:fld id="{535D3698-F20D-594B-9EBA-70DD1DB18826}" type="datetimeFigureOut">
              <a:rPr lang="en-US" smtClean="0"/>
              <a:t>2/1/21</a:t>
            </a:fld>
            <a:endParaRPr lang="en-US"/>
          </a:p>
        </p:txBody>
      </p:sp>
      <p:sp>
        <p:nvSpPr>
          <p:cNvPr id="5" name="Footer Placeholder 4">
            <a:extLst>
              <a:ext uri="{FF2B5EF4-FFF2-40B4-BE49-F238E27FC236}">
                <a16:creationId xmlns:a16="http://schemas.microsoft.com/office/drawing/2014/main" id="{E69E6EA5-88DF-E243-AE46-E63817CDB4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7440C8-F8A5-B546-A62C-72229DFFBDEB}"/>
              </a:ext>
            </a:extLst>
          </p:cNvPr>
          <p:cNvSpPr>
            <a:spLocks noGrp="1"/>
          </p:cNvSpPr>
          <p:nvPr>
            <p:ph type="sldNum" sz="quarter" idx="12"/>
          </p:nvPr>
        </p:nvSpPr>
        <p:spPr/>
        <p:txBody>
          <a:bodyPr/>
          <a:lstStyle/>
          <a:p>
            <a:fld id="{FC1F23D1-EB00-6244-8F68-B35A1336659C}" type="slidenum">
              <a:rPr lang="en-US" smtClean="0"/>
              <a:t>‹#›</a:t>
            </a:fld>
            <a:endParaRPr lang="en-US"/>
          </a:p>
        </p:txBody>
      </p:sp>
    </p:spTree>
    <p:extLst>
      <p:ext uri="{BB962C8B-B14F-4D97-AF65-F5344CB8AC3E}">
        <p14:creationId xmlns:p14="http://schemas.microsoft.com/office/powerpoint/2010/main" val="2695486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3DEB8D-C31B-3041-B030-588BFF24D1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82798E7-E813-B448-9177-20F4585607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1D6648-7E0F-4949-83D5-A6BB52474C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5D3698-F20D-594B-9EBA-70DD1DB18826}" type="datetimeFigureOut">
              <a:rPr lang="en-US" smtClean="0"/>
              <a:t>2/1/21</a:t>
            </a:fld>
            <a:endParaRPr lang="en-US"/>
          </a:p>
        </p:txBody>
      </p:sp>
      <p:sp>
        <p:nvSpPr>
          <p:cNvPr id="5" name="Footer Placeholder 4">
            <a:extLst>
              <a:ext uri="{FF2B5EF4-FFF2-40B4-BE49-F238E27FC236}">
                <a16:creationId xmlns:a16="http://schemas.microsoft.com/office/drawing/2014/main" id="{FCFDEC3D-6E04-E741-854F-554DE00662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97FC10F-5ECF-DB4C-826E-248A4FA3A2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1F23D1-EB00-6244-8F68-B35A1336659C}" type="slidenum">
              <a:rPr lang="en-US" smtClean="0"/>
              <a:t>‹#›</a:t>
            </a:fld>
            <a:endParaRPr lang="en-US"/>
          </a:p>
        </p:txBody>
      </p:sp>
    </p:spTree>
    <p:extLst>
      <p:ext uri="{BB962C8B-B14F-4D97-AF65-F5344CB8AC3E}">
        <p14:creationId xmlns:p14="http://schemas.microsoft.com/office/powerpoint/2010/main" val="2799311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tiff"/><Relationship Id="rId3" Type="http://schemas.openxmlformats.org/officeDocument/2006/relationships/image" Target="../media/image3.tiff"/><Relationship Id="rId7" Type="http://schemas.openxmlformats.org/officeDocument/2006/relationships/image" Target="../media/image7.tiff"/><Relationship Id="rId2" Type="http://schemas.openxmlformats.org/officeDocument/2006/relationships/image" Target="../media/image2.tiff"/><Relationship Id="rId1" Type="http://schemas.openxmlformats.org/officeDocument/2006/relationships/slideLayout" Target="../slideLayouts/slideLayout2.xml"/><Relationship Id="rId6" Type="http://schemas.openxmlformats.org/officeDocument/2006/relationships/image" Target="../media/image6.tiff"/><Relationship Id="rId5" Type="http://schemas.openxmlformats.org/officeDocument/2006/relationships/image" Target="../media/image5.tiff"/><Relationship Id="rId4" Type="http://schemas.openxmlformats.org/officeDocument/2006/relationships/image" Target="../media/image4.tiff"/><Relationship Id="rId9" Type="http://schemas.openxmlformats.org/officeDocument/2006/relationships/image" Target="../media/image9.tiff"/></Relationships>
</file>

<file path=ppt/slides/_rels/slide4.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2FEA2440-E29C-1D4D-B3F2-24CD4C78FE29}"/>
              </a:ext>
            </a:extLst>
          </p:cNvPr>
          <p:cNvSpPr>
            <a:spLocks noGrp="1"/>
          </p:cNvSpPr>
          <p:nvPr>
            <p:ph type="subTitle" idx="1"/>
          </p:nvPr>
        </p:nvSpPr>
        <p:spPr>
          <a:xfrm>
            <a:off x="4439633" y="4518923"/>
            <a:ext cx="3312734" cy="1141851"/>
          </a:xfrm>
          <a:noFill/>
        </p:spPr>
        <p:txBody>
          <a:bodyPr>
            <a:normAutofit/>
          </a:bodyPr>
          <a:lstStyle/>
          <a:p>
            <a:r>
              <a:rPr lang="en-US" sz="3200" dirty="0">
                <a:solidFill>
                  <a:srgbClr val="080808"/>
                </a:solidFill>
              </a:rPr>
              <a:t>Lecture One</a:t>
            </a:r>
          </a:p>
        </p:txBody>
      </p:sp>
      <p:sp>
        <p:nvSpPr>
          <p:cNvPr id="2" name="Title 1">
            <a:extLst>
              <a:ext uri="{FF2B5EF4-FFF2-40B4-BE49-F238E27FC236}">
                <a16:creationId xmlns:a16="http://schemas.microsoft.com/office/drawing/2014/main" id="{41B352BB-4C22-1343-B418-774D7847835E}"/>
              </a:ext>
            </a:extLst>
          </p:cNvPr>
          <p:cNvSpPr>
            <a:spLocks noGrp="1"/>
          </p:cNvSpPr>
          <p:nvPr>
            <p:ph type="ctrTitle"/>
          </p:nvPr>
        </p:nvSpPr>
        <p:spPr>
          <a:xfrm>
            <a:off x="3204642" y="2353641"/>
            <a:ext cx="5782716" cy="2150719"/>
          </a:xfrm>
          <a:noFill/>
        </p:spPr>
        <p:txBody>
          <a:bodyPr anchor="ctr">
            <a:normAutofit/>
          </a:bodyPr>
          <a:lstStyle/>
          <a:p>
            <a:r>
              <a:rPr lang="en-US" sz="4400" dirty="0">
                <a:solidFill>
                  <a:srgbClr val="080808"/>
                </a:solidFill>
              </a:rPr>
              <a:t>Marketing in Practice</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32845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E850C-8E9E-294F-83F5-FEBDE29B6D11}"/>
              </a:ext>
            </a:extLst>
          </p:cNvPr>
          <p:cNvSpPr>
            <a:spLocks noGrp="1"/>
          </p:cNvSpPr>
          <p:nvPr>
            <p:ph type="title"/>
          </p:nvPr>
        </p:nvSpPr>
        <p:spPr>
          <a:xfrm>
            <a:off x="5297762" y="329184"/>
            <a:ext cx="6251110" cy="1783080"/>
          </a:xfrm>
        </p:spPr>
        <p:txBody>
          <a:bodyPr anchor="b">
            <a:normAutofit/>
          </a:bodyPr>
          <a:lstStyle/>
          <a:p>
            <a:r>
              <a:rPr lang="en-US" sz="5400" dirty="0"/>
              <a:t>About me </a:t>
            </a:r>
          </a:p>
        </p:txBody>
      </p:sp>
      <p:pic>
        <p:nvPicPr>
          <p:cNvPr id="4" name="Picture 3">
            <a:extLst>
              <a:ext uri="{FF2B5EF4-FFF2-40B4-BE49-F238E27FC236}">
                <a16:creationId xmlns:a16="http://schemas.microsoft.com/office/drawing/2014/main" id="{5D6E2ADA-AF3F-A64B-8FA2-F6FFBEBCCD28}"/>
              </a:ext>
            </a:extLst>
          </p:cNvPr>
          <p:cNvPicPr>
            <a:picLocks noChangeAspect="1"/>
          </p:cNvPicPr>
          <p:nvPr/>
        </p:nvPicPr>
        <p:blipFill rotWithShape="1">
          <a:blip r:embed="rId2"/>
          <a:srcRect l="975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181CA7-AA99-D14C-81B4-B3180BD99A82}"/>
              </a:ext>
            </a:extLst>
          </p:cNvPr>
          <p:cNvSpPr>
            <a:spLocks noGrp="1"/>
          </p:cNvSpPr>
          <p:nvPr>
            <p:ph idx="1"/>
          </p:nvPr>
        </p:nvSpPr>
        <p:spPr>
          <a:xfrm>
            <a:off x="5297762" y="2706624"/>
            <a:ext cx="6251110" cy="3483864"/>
          </a:xfrm>
        </p:spPr>
        <p:txBody>
          <a:bodyPr>
            <a:normAutofit/>
          </a:bodyPr>
          <a:lstStyle/>
          <a:p>
            <a:r>
              <a:rPr lang="en-US" sz="2200" dirty="0"/>
              <a:t>Marketing Consultant, lecturer and strategist</a:t>
            </a:r>
          </a:p>
          <a:p>
            <a:r>
              <a:rPr lang="en-US" sz="2200" dirty="0"/>
              <a:t>16 years experience</a:t>
            </a:r>
          </a:p>
          <a:p>
            <a:r>
              <a:rPr lang="en-US" sz="2200" dirty="0"/>
              <a:t>Self employed  for the last 8 years</a:t>
            </a:r>
          </a:p>
          <a:p>
            <a:r>
              <a:rPr lang="en-US" sz="2200" dirty="0"/>
              <a:t>Have worked across all channels , from TV to digital</a:t>
            </a:r>
          </a:p>
          <a:p>
            <a:r>
              <a:rPr lang="en-US" sz="2200" dirty="0"/>
              <a:t>Passionate about marketing and believe its one of the best jobs in the world</a:t>
            </a:r>
          </a:p>
          <a:p>
            <a:endParaRPr lang="en-US" sz="2200" dirty="0"/>
          </a:p>
          <a:p>
            <a:endParaRPr lang="en-US" sz="2200" dirty="0"/>
          </a:p>
        </p:txBody>
      </p:sp>
    </p:spTree>
    <p:extLst>
      <p:ext uri="{BB962C8B-B14F-4D97-AF65-F5344CB8AC3E}">
        <p14:creationId xmlns:p14="http://schemas.microsoft.com/office/powerpoint/2010/main" val="2036713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B2DE51D-2708-054C-B786-CA2325A7F89A}"/>
              </a:ext>
            </a:extLst>
          </p:cNvPr>
          <p:cNvPicPr>
            <a:picLocks noChangeAspect="1"/>
          </p:cNvPicPr>
          <p:nvPr/>
        </p:nvPicPr>
        <p:blipFill>
          <a:blip r:embed="rId2"/>
          <a:stretch>
            <a:fillRect/>
          </a:stretch>
        </p:blipFill>
        <p:spPr>
          <a:xfrm>
            <a:off x="1098549" y="2476464"/>
            <a:ext cx="3658508" cy="594968"/>
          </a:xfrm>
          <a:prstGeom prst="rect">
            <a:avLst/>
          </a:prstGeom>
        </p:spPr>
      </p:pic>
      <p:pic>
        <p:nvPicPr>
          <p:cNvPr id="8" name="Picture 7">
            <a:extLst>
              <a:ext uri="{FF2B5EF4-FFF2-40B4-BE49-F238E27FC236}">
                <a16:creationId xmlns:a16="http://schemas.microsoft.com/office/drawing/2014/main" id="{0A89DFD8-0430-F042-80F4-6BFFB987754C}"/>
              </a:ext>
            </a:extLst>
          </p:cNvPr>
          <p:cNvPicPr>
            <a:picLocks noChangeAspect="1"/>
          </p:cNvPicPr>
          <p:nvPr/>
        </p:nvPicPr>
        <p:blipFill>
          <a:blip r:embed="rId3"/>
          <a:stretch>
            <a:fillRect/>
          </a:stretch>
        </p:blipFill>
        <p:spPr>
          <a:xfrm>
            <a:off x="1763486" y="3458563"/>
            <a:ext cx="2798442" cy="1224384"/>
          </a:xfrm>
          <a:prstGeom prst="rect">
            <a:avLst/>
          </a:prstGeom>
        </p:spPr>
      </p:pic>
      <p:pic>
        <p:nvPicPr>
          <p:cNvPr id="10" name="Picture 9">
            <a:extLst>
              <a:ext uri="{FF2B5EF4-FFF2-40B4-BE49-F238E27FC236}">
                <a16:creationId xmlns:a16="http://schemas.microsoft.com/office/drawing/2014/main" id="{6F1681D4-9789-D74B-AE19-7C27D743489E}"/>
              </a:ext>
            </a:extLst>
          </p:cNvPr>
          <p:cNvPicPr>
            <a:picLocks noChangeAspect="1"/>
          </p:cNvPicPr>
          <p:nvPr/>
        </p:nvPicPr>
        <p:blipFill>
          <a:blip r:embed="rId4"/>
          <a:stretch>
            <a:fillRect/>
          </a:stretch>
        </p:blipFill>
        <p:spPr>
          <a:xfrm>
            <a:off x="522514" y="4659868"/>
            <a:ext cx="1866674" cy="1340882"/>
          </a:xfrm>
          <a:prstGeom prst="rect">
            <a:avLst/>
          </a:prstGeom>
        </p:spPr>
      </p:pic>
      <p:pic>
        <p:nvPicPr>
          <p:cNvPr id="7" name="Picture 6">
            <a:extLst>
              <a:ext uri="{FF2B5EF4-FFF2-40B4-BE49-F238E27FC236}">
                <a16:creationId xmlns:a16="http://schemas.microsoft.com/office/drawing/2014/main" id="{C831951F-42D7-E64C-A3CA-E34CFF7DFBF4}"/>
              </a:ext>
            </a:extLst>
          </p:cNvPr>
          <p:cNvPicPr>
            <a:picLocks noChangeAspect="1"/>
          </p:cNvPicPr>
          <p:nvPr/>
        </p:nvPicPr>
        <p:blipFill>
          <a:blip r:embed="rId5"/>
          <a:stretch>
            <a:fillRect/>
          </a:stretch>
        </p:blipFill>
        <p:spPr>
          <a:xfrm>
            <a:off x="2591358" y="4776366"/>
            <a:ext cx="3826201" cy="1224384"/>
          </a:xfrm>
          <a:prstGeom prst="rect">
            <a:avLst/>
          </a:prstGeom>
        </p:spPr>
      </p:pic>
      <p:pic>
        <p:nvPicPr>
          <p:cNvPr id="4" name="Content Placeholder 3">
            <a:extLst>
              <a:ext uri="{FF2B5EF4-FFF2-40B4-BE49-F238E27FC236}">
                <a16:creationId xmlns:a16="http://schemas.microsoft.com/office/drawing/2014/main" id="{C951541D-B61D-1B43-87CE-ADDFE33EFA0D}"/>
              </a:ext>
            </a:extLst>
          </p:cNvPr>
          <p:cNvPicPr>
            <a:picLocks noGrp="1" noChangeAspect="1"/>
          </p:cNvPicPr>
          <p:nvPr>
            <p:ph idx="1"/>
          </p:nvPr>
        </p:nvPicPr>
        <p:blipFill>
          <a:blip r:embed="rId6"/>
          <a:stretch>
            <a:fillRect/>
          </a:stretch>
        </p:blipFill>
        <p:spPr>
          <a:xfrm>
            <a:off x="5109295" y="2711520"/>
            <a:ext cx="4311798" cy="1586007"/>
          </a:xfrm>
          <a:prstGeom prst="rect">
            <a:avLst/>
          </a:prstGeom>
        </p:spPr>
      </p:pic>
      <p:pic>
        <p:nvPicPr>
          <p:cNvPr id="12" name="Picture 11">
            <a:extLst>
              <a:ext uri="{FF2B5EF4-FFF2-40B4-BE49-F238E27FC236}">
                <a16:creationId xmlns:a16="http://schemas.microsoft.com/office/drawing/2014/main" id="{EE9903D1-7332-1E4A-8FA7-E61D3FEDDD8F}"/>
              </a:ext>
            </a:extLst>
          </p:cNvPr>
          <p:cNvPicPr>
            <a:picLocks noChangeAspect="1"/>
          </p:cNvPicPr>
          <p:nvPr/>
        </p:nvPicPr>
        <p:blipFill>
          <a:blip r:embed="rId7"/>
          <a:stretch>
            <a:fillRect/>
          </a:stretch>
        </p:blipFill>
        <p:spPr>
          <a:xfrm>
            <a:off x="9586913" y="2384425"/>
            <a:ext cx="1506538" cy="1506538"/>
          </a:xfrm>
          <a:prstGeom prst="rect">
            <a:avLst/>
          </a:prstGeom>
        </p:spPr>
      </p:pic>
      <p:pic>
        <p:nvPicPr>
          <p:cNvPr id="13" name="Picture 12">
            <a:extLst>
              <a:ext uri="{FF2B5EF4-FFF2-40B4-BE49-F238E27FC236}">
                <a16:creationId xmlns:a16="http://schemas.microsoft.com/office/drawing/2014/main" id="{DD610ACE-3397-464C-B82F-B85A23B6AFED}"/>
              </a:ext>
            </a:extLst>
          </p:cNvPr>
          <p:cNvPicPr>
            <a:picLocks noChangeAspect="1"/>
          </p:cNvPicPr>
          <p:nvPr/>
        </p:nvPicPr>
        <p:blipFill>
          <a:blip r:embed="rId8"/>
          <a:stretch>
            <a:fillRect/>
          </a:stretch>
        </p:blipFill>
        <p:spPr>
          <a:xfrm>
            <a:off x="6650571" y="4901395"/>
            <a:ext cx="2251778" cy="1291032"/>
          </a:xfrm>
          <a:prstGeom prst="rect">
            <a:avLst/>
          </a:prstGeom>
        </p:spPr>
      </p:pic>
      <p:pic>
        <p:nvPicPr>
          <p:cNvPr id="14" name="Picture 13">
            <a:extLst>
              <a:ext uri="{FF2B5EF4-FFF2-40B4-BE49-F238E27FC236}">
                <a16:creationId xmlns:a16="http://schemas.microsoft.com/office/drawing/2014/main" id="{8DDE8A92-7D89-8646-B8A1-042EE596BEDA}"/>
              </a:ext>
            </a:extLst>
          </p:cNvPr>
          <p:cNvPicPr>
            <a:picLocks noChangeAspect="1"/>
          </p:cNvPicPr>
          <p:nvPr/>
        </p:nvPicPr>
        <p:blipFill>
          <a:blip r:embed="rId9"/>
          <a:stretch>
            <a:fillRect/>
          </a:stretch>
        </p:blipFill>
        <p:spPr>
          <a:xfrm>
            <a:off x="9319419" y="4136203"/>
            <a:ext cx="2041525" cy="2041525"/>
          </a:xfrm>
          <a:prstGeom prst="rect">
            <a:avLst/>
          </a:prstGeom>
        </p:spPr>
      </p:pic>
      <p:sp>
        <p:nvSpPr>
          <p:cNvPr id="2" name="Title 1">
            <a:extLst>
              <a:ext uri="{FF2B5EF4-FFF2-40B4-BE49-F238E27FC236}">
                <a16:creationId xmlns:a16="http://schemas.microsoft.com/office/drawing/2014/main" id="{DD1B362E-E656-4347-B917-AD174F23533A}"/>
              </a:ext>
            </a:extLst>
          </p:cNvPr>
          <p:cNvSpPr>
            <a:spLocks noGrp="1"/>
          </p:cNvSpPr>
          <p:nvPr>
            <p:ph type="title"/>
          </p:nvPr>
        </p:nvSpPr>
        <p:spPr>
          <a:xfrm>
            <a:off x="987335" y="320084"/>
            <a:ext cx="10451592" cy="1325563"/>
          </a:xfrm>
        </p:spPr>
        <p:txBody>
          <a:bodyPr anchor="ctr">
            <a:normAutofit/>
          </a:bodyPr>
          <a:lstStyle/>
          <a:p>
            <a:r>
              <a:rPr lang="en-US" dirty="0"/>
              <a:t>Some of the people I have worked for </a:t>
            </a:r>
          </a:p>
        </p:txBody>
      </p:sp>
    </p:spTree>
    <p:extLst>
      <p:ext uri="{BB962C8B-B14F-4D97-AF65-F5344CB8AC3E}">
        <p14:creationId xmlns:p14="http://schemas.microsoft.com/office/powerpoint/2010/main" val="1323940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29FD4-9076-1F4B-904C-C2A73E7448FB}"/>
              </a:ext>
            </a:extLst>
          </p:cNvPr>
          <p:cNvSpPr>
            <a:spLocks noGrp="1"/>
          </p:cNvSpPr>
          <p:nvPr>
            <p:ph type="title"/>
          </p:nvPr>
        </p:nvSpPr>
        <p:spPr>
          <a:xfrm>
            <a:off x="5297762" y="329184"/>
            <a:ext cx="6251110" cy="1783080"/>
          </a:xfrm>
        </p:spPr>
        <p:txBody>
          <a:bodyPr anchor="b">
            <a:normAutofit/>
          </a:bodyPr>
          <a:lstStyle/>
          <a:p>
            <a:r>
              <a:rPr lang="en-US" sz="5400"/>
              <a:t>About the course </a:t>
            </a:r>
          </a:p>
        </p:txBody>
      </p:sp>
      <p:pic>
        <p:nvPicPr>
          <p:cNvPr id="6" name="Picture 5">
            <a:extLst>
              <a:ext uri="{FF2B5EF4-FFF2-40B4-BE49-F238E27FC236}">
                <a16:creationId xmlns:a16="http://schemas.microsoft.com/office/drawing/2014/main" id="{D253ED03-B4D1-9C41-8BC3-C81653406926}"/>
              </a:ext>
            </a:extLst>
          </p:cNvPr>
          <p:cNvPicPr>
            <a:picLocks noChangeAspect="1"/>
          </p:cNvPicPr>
          <p:nvPr/>
        </p:nvPicPr>
        <p:blipFill rotWithShape="1">
          <a:blip r:embed="rId2"/>
          <a:srcRect l="34199" r="2064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E73A3E-D2BB-1541-8FB2-9110295EEF05}"/>
              </a:ext>
            </a:extLst>
          </p:cNvPr>
          <p:cNvSpPr>
            <a:spLocks noGrp="1"/>
          </p:cNvSpPr>
          <p:nvPr>
            <p:ph idx="1"/>
          </p:nvPr>
        </p:nvSpPr>
        <p:spPr>
          <a:xfrm>
            <a:off x="5297762" y="2706624"/>
            <a:ext cx="6251110" cy="3483864"/>
          </a:xfrm>
        </p:spPr>
        <p:txBody>
          <a:bodyPr>
            <a:normAutofit/>
          </a:bodyPr>
          <a:lstStyle/>
          <a:p>
            <a:pPr marL="0" indent="0">
              <a:buNone/>
            </a:pPr>
            <a:r>
              <a:rPr lang="en-US" sz="2200" dirty="0"/>
              <a:t>Course Aims</a:t>
            </a:r>
          </a:p>
          <a:p>
            <a:pPr marL="0" indent="0">
              <a:buNone/>
            </a:pPr>
            <a:endParaRPr lang="en-US" sz="2200" dirty="0"/>
          </a:p>
          <a:p>
            <a:pPr marL="0" indent="0">
              <a:buNone/>
            </a:pPr>
            <a:r>
              <a:rPr lang="en-GB" sz="2200" dirty="0"/>
              <a:t>“To prepare students for the workplace by focusing on the identification and implementation of key marketing responsibilities that add value to the organisation and the customer.”</a:t>
            </a:r>
          </a:p>
          <a:p>
            <a:pPr marL="0" indent="0">
              <a:buNone/>
            </a:pPr>
            <a:endParaRPr lang="en-US" sz="2200" dirty="0"/>
          </a:p>
        </p:txBody>
      </p:sp>
    </p:spTree>
    <p:extLst>
      <p:ext uri="{BB962C8B-B14F-4D97-AF65-F5344CB8AC3E}">
        <p14:creationId xmlns:p14="http://schemas.microsoft.com/office/powerpoint/2010/main" val="979153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ED25C4-494C-7C4A-8F96-B5AA55A06C75}"/>
              </a:ext>
            </a:extLst>
          </p:cNvPr>
          <p:cNvSpPr>
            <a:spLocks noGrp="1"/>
          </p:cNvSpPr>
          <p:nvPr>
            <p:ph type="title"/>
          </p:nvPr>
        </p:nvSpPr>
        <p:spPr>
          <a:xfrm>
            <a:off x="838200" y="365125"/>
            <a:ext cx="10515600" cy="1325563"/>
          </a:xfrm>
        </p:spPr>
        <p:txBody>
          <a:bodyPr>
            <a:normAutofit/>
          </a:bodyPr>
          <a:lstStyle/>
          <a:p>
            <a:r>
              <a:rPr lang="en-GB" sz="5400" b="1"/>
              <a:t>LEARNING OUTCOMES</a:t>
            </a:r>
            <a:r>
              <a:rPr lang="en-GB" sz="5400">
                <a:effectLst/>
              </a:rPr>
              <a:t> </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11CB13-A97E-074A-B9A1-883DA5DABCCA}"/>
              </a:ext>
            </a:extLst>
          </p:cNvPr>
          <p:cNvSpPr>
            <a:spLocks noGrp="1"/>
          </p:cNvSpPr>
          <p:nvPr>
            <p:ph idx="1"/>
          </p:nvPr>
        </p:nvSpPr>
        <p:spPr>
          <a:xfrm>
            <a:off x="838200" y="1929384"/>
            <a:ext cx="10515600" cy="4251960"/>
          </a:xfrm>
        </p:spPr>
        <p:txBody>
          <a:bodyPr>
            <a:normAutofit/>
          </a:bodyPr>
          <a:lstStyle/>
          <a:p>
            <a:pPr marL="0" indent="0">
              <a:buNone/>
            </a:pPr>
            <a:r>
              <a:rPr lang="en-GB" sz="2200" dirty="0"/>
              <a:t>Upon the successful completion of this module, the student should be able to:</a:t>
            </a:r>
          </a:p>
          <a:p>
            <a:pPr marL="0" indent="0">
              <a:buNone/>
            </a:pPr>
            <a:endParaRPr lang="en-GB" sz="2200" dirty="0"/>
          </a:p>
          <a:p>
            <a:pPr lvl="0" fontAlgn="base" hangingPunct="0"/>
            <a:r>
              <a:rPr lang="en-GB" sz="2200" dirty="0"/>
              <a:t>Produce and organise effectively and efficiently marketing outputs that meet key strategic opportunities identified by the business.</a:t>
            </a:r>
          </a:p>
          <a:p>
            <a:pPr lvl="0" fontAlgn="base" hangingPunct="0"/>
            <a:r>
              <a:rPr lang="en-GB" sz="2200" dirty="0"/>
              <a:t>Develop tactical programmes that will impact the organisations positioning in the marketplace positively.</a:t>
            </a:r>
            <a:endParaRPr lang="en-GB" sz="2200" dirty="0">
              <a:effectLst/>
            </a:endParaRPr>
          </a:p>
          <a:p>
            <a:pPr marL="0" indent="0">
              <a:buNone/>
            </a:pPr>
            <a:endParaRPr lang="en-US" sz="2200" dirty="0"/>
          </a:p>
        </p:txBody>
      </p:sp>
    </p:spTree>
    <p:extLst>
      <p:ext uri="{BB962C8B-B14F-4D97-AF65-F5344CB8AC3E}">
        <p14:creationId xmlns:p14="http://schemas.microsoft.com/office/powerpoint/2010/main" val="2248727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FD8ABE-ABDD-4648-8429-C4619BF27278}"/>
              </a:ext>
            </a:extLst>
          </p:cNvPr>
          <p:cNvSpPr>
            <a:spLocks noGrp="1"/>
          </p:cNvSpPr>
          <p:nvPr>
            <p:ph type="title"/>
          </p:nvPr>
        </p:nvSpPr>
        <p:spPr>
          <a:xfrm>
            <a:off x="838200" y="365125"/>
            <a:ext cx="10515600" cy="1325563"/>
          </a:xfrm>
        </p:spPr>
        <p:txBody>
          <a:bodyPr>
            <a:normAutofit/>
          </a:bodyPr>
          <a:lstStyle/>
          <a:p>
            <a:r>
              <a:rPr lang="en-US" sz="5400"/>
              <a:t>What are we going to cover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ontent Placeholder 2">
            <a:extLst>
              <a:ext uri="{FF2B5EF4-FFF2-40B4-BE49-F238E27FC236}">
                <a16:creationId xmlns:a16="http://schemas.microsoft.com/office/drawing/2014/main" id="{D5DFC0C6-324D-B74E-BAF9-7E7FE1434F79}"/>
              </a:ext>
            </a:extLst>
          </p:cNvPr>
          <p:cNvSpPr>
            <a:spLocks noGrp="1"/>
          </p:cNvSpPr>
          <p:nvPr>
            <p:ph idx="1"/>
          </p:nvPr>
        </p:nvSpPr>
        <p:spPr>
          <a:xfrm>
            <a:off x="838200" y="1929384"/>
            <a:ext cx="10515600" cy="4251960"/>
          </a:xfrm>
        </p:spPr>
        <p:txBody>
          <a:bodyPr>
            <a:normAutofit/>
          </a:bodyPr>
          <a:lstStyle/>
          <a:p>
            <a:r>
              <a:rPr lang="en-GB" sz="2200"/>
              <a:t>An overview of modern marketing teams</a:t>
            </a:r>
          </a:p>
          <a:p>
            <a:r>
              <a:rPr lang="en-GB" sz="2200"/>
              <a:t>Proactive Public Relations</a:t>
            </a:r>
          </a:p>
          <a:p>
            <a:r>
              <a:rPr lang="en-GB" sz="2200"/>
              <a:t>Reactive Public Relations</a:t>
            </a:r>
          </a:p>
          <a:p>
            <a:r>
              <a:rPr lang="en-GB" sz="2200"/>
              <a:t>Brand</a:t>
            </a:r>
          </a:p>
          <a:p>
            <a:r>
              <a:rPr lang="en-GB" sz="2200"/>
              <a:t>Marketing strategy and planning</a:t>
            </a:r>
          </a:p>
          <a:p>
            <a:r>
              <a:rPr lang="en-GB" sz="2200"/>
              <a:t>Data at the heart of marketing decisions</a:t>
            </a:r>
          </a:p>
          <a:p>
            <a:r>
              <a:rPr lang="en-GB" sz="2200"/>
              <a:t>Social Media ( Across 2 lectures) </a:t>
            </a:r>
          </a:p>
          <a:p>
            <a:r>
              <a:rPr lang="en-GB" sz="2200"/>
              <a:t>The Customer </a:t>
            </a:r>
          </a:p>
          <a:p>
            <a:r>
              <a:rPr lang="en-GB" sz="2200"/>
              <a:t>ATL Marketing ( TV, Radio, Print)</a:t>
            </a:r>
            <a:endParaRPr lang="en-US" sz="2200"/>
          </a:p>
        </p:txBody>
      </p:sp>
    </p:spTree>
    <p:extLst>
      <p:ext uri="{BB962C8B-B14F-4D97-AF65-F5344CB8AC3E}">
        <p14:creationId xmlns:p14="http://schemas.microsoft.com/office/powerpoint/2010/main" val="4086193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FAFC9-3231-1C45-AA19-9ED074377948}"/>
              </a:ext>
            </a:extLst>
          </p:cNvPr>
          <p:cNvSpPr>
            <a:spLocks noGrp="1"/>
          </p:cNvSpPr>
          <p:nvPr>
            <p:ph type="title"/>
          </p:nvPr>
        </p:nvSpPr>
        <p:spPr>
          <a:xfrm>
            <a:off x="838200" y="365125"/>
            <a:ext cx="10515600" cy="1325563"/>
          </a:xfrm>
        </p:spPr>
        <p:txBody>
          <a:bodyPr>
            <a:normAutofit/>
          </a:bodyPr>
          <a:lstStyle/>
          <a:p>
            <a:r>
              <a:rPr lang="en-US" sz="5400"/>
              <a:t>What are we going to cover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984CE122-E169-F34B-808E-FCC5997773EE}"/>
              </a:ext>
            </a:extLst>
          </p:cNvPr>
          <p:cNvSpPr>
            <a:spLocks noGrp="1"/>
          </p:cNvSpPr>
          <p:nvPr>
            <p:ph idx="1"/>
          </p:nvPr>
        </p:nvSpPr>
        <p:spPr>
          <a:xfrm>
            <a:off x="838200" y="1929384"/>
            <a:ext cx="10515600" cy="4251960"/>
          </a:xfrm>
        </p:spPr>
        <p:txBody>
          <a:bodyPr>
            <a:normAutofit/>
          </a:bodyPr>
          <a:lstStyle/>
          <a:p>
            <a:r>
              <a:rPr lang="en-US" sz="2200"/>
              <a:t>Other digital media channels</a:t>
            </a:r>
          </a:p>
          <a:p>
            <a:r>
              <a:rPr lang="en-US" sz="2200"/>
              <a:t>Media planning</a:t>
            </a:r>
          </a:p>
          <a:p>
            <a:r>
              <a:rPr lang="en-US" sz="2200"/>
              <a:t>Web creation and management</a:t>
            </a:r>
          </a:p>
          <a:p>
            <a:r>
              <a:rPr lang="en-US" sz="2200"/>
              <a:t>Campaigns</a:t>
            </a:r>
          </a:p>
          <a:p>
            <a:r>
              <a:rPr lang="en-US" sz="2200"/>
              <a:t>Creativity, targeting and timings</a:t>
            </a:r>
          </a:p>
          <a:p>
            <a:r>
              <a:rPr lang="en-US" sz="2200"/>
              <a:t>Campaigns in action</a:t>
            </a:r>
          </a:p>
          <a:p>
            <a:r>
              <a:rPr lang="en-US" sz="2200"/>
              <a:t>Q&amp;A with a marketing professionals</a:t>
            </a:r>
          </a:p>
        </p:txBody>
      </p:sp>
    </p:spTree>
    <p:extLst>
      <p:ext uri="{BB962C8B-B14F-4D97-AF65-F5344CB8AC3E}">
        <p14:creationId xmlns:p14="http://schemas.microsoft.com/office/powerpoint/2010/main" val="1034347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E9255-A222-C24A-979E-957B4812A0E1}"/>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Study time allocation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397693AF-9303-E847-A3F1-3817F74CCF95}"/>
              </a:ext>
            </a:extLst>
          </p:cNvPr>
          <p:cNvSpPr>
            <a:spLocks noChangeArrowheads="1"/>
          </p:cNvSpPr>
          <p:nvPr/>
        </p:nvSpPr>
        <p:spPr bwMode="auto">
          <a:xfrm>
            <a:off x="630936" y="2807208"/>
            <a:ext cx="3429000" cy="34107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lvl1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 pos="914400" algn="l"/>
                <a:tab pos="1371600" algn="l"/>
                <a:tab pos="1828800" algn="l"/>
              </a:tabLst>
              <a:defRPr>
                <a:solidFill>
                  <a:schemeClr val="tx1"/>
                </a:solidFill>
                <a:latin typeface="Arial" panose="020B0604020202020204" pitchFamily="34" charset="0"/>
              </a:defRPr>
            </a:lvl9pPr>
          </a:lstStyle>
          <a:p>
            <a:pPr marR="0" lvl="0" eaLnBrk="1" fontAlgn="base" hangingPunct="1">
              <a:lnSpc>
                <a:spcPct val="90000"/>
              </a:lnSpc>
              <a:spcBef>
                <a:spcPct val="0"/>
              </a:spcBef>
              <a:spcAft>
                <a:spcPts val="600"/>
              </a:spcAft>
              <a:buClrTx/>
              <a:buSzTx/>
              <a:tabLst>
                <a:tab pos="457200" algn="l"/>
                <a:tab pos="914400" algn="l"/>
                <a:tab pos="1371600" algn="l"/>
                <a:tab pos="1828800" algn="l"/>
              </a:tabLst>
            </a:pPr>
            <a:r>
              <a:rPr kumimoji="0" lang="en-US" altLang="en-US" sz="2200" b="0" i="0" u="none" strike="noStrike" cap="none" normalizeH="0" baseline="0" dirty="0">
                <a:ln>
                  <a:noFill/>
                </a:ln>
                <a:effectLst/>
                <a:latin typeface="+mn-lt"/>
              </a:rPr>
              <a:t>The study time for the module is divided as follows: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457200" algn="l"/>
                <a:tab pos="914400" algn="l"/>
                <a:tab pos="1371600" algn="l"/>
                <a:tab pos="1828800" algn="l"/>
              </a:tabLst>
            </a:pPr>
            <a:endParaRPr kumimoji="0" lang="en-US" altLang="en-US" sz="2200" b="0" i="0" u="none" strike="noStrike" cap="none" normalizeH="0" baseline="0" dirty="0">
              <a:ln>
                <a:noFill/>
              </a:ln>
              <a:effectLst/>
              <a:latin typeface="+mn-lt"/>
            </a:endParaRPr>
          </a:p>
        </p:txBody>
      </p:sp>
      <p:graphicFrame>
        <p:nvGraphicFramePr>
          <p:cNvPr id="4" name="Content Placeholder 3">
            <a:extLst>
              <a:ext uri="{FF2B5EF4-FFF2-40B4-BE49-F238E27FC236}">
                <a16:creationId xmlns:a16="http://schemas.microsoft.com/office/drawing/2014/main" id="{BAF9B880-1A9F-AA47-AC46-8DE305E1BE08}"/>
              </a:ext>
            </a:extLst>
          </p:cNvPr>
          <p:cNvGraphicFramePr>
            <a:graphicFrameLocks noGrp="1"/>
          </p:cNvGraphicFramePr>
          <p:nvPr>
            <p:ph idx="1"/>
            <p:extLst>
              <p:ext uri="{D42A27DB-BD31-4B8C-83A1-F6EECF244321}">
                <p14:modId xmlns:p14="http://schemas.microsoft.com/office/powerpoint/2010/main" val="2133094027"/>
              </p:ext>
            </p:extLst>
          </p:nvPr>
        </p:nvGraphicFramePr>
        <p:xfrm>
          <a:off x="4654296" y="1777934"/>
          <a:ext cx="6903721" cy="3302133"/>
        </p:xfrm>
        <a:graphic>
          <a:graphicData uri="http://schemas.openxmlformats.org/drawingml/2006/table">
            <a:tbl>
              <a:tblPr firstRow="1" firstCol="1" bandRow="1">
                <a:noFill/>
                <a:tableStyleId>{5C22544A-7EE6-4342-B048-85BDC9FD1C3A}</a:tableStyleId>
              </a:tblPr>
              <a:tblGrid>
                <a:gridCol w="2759870">
                  <a:extLst>
                    <a:ext uri="{9D8B030D-6E8A-4147-A177-3AD203B41FA5}">
                      <a16:colId xmlns:a16="http://schemas.microsoft.com/office/drawing/2014/main" val="4217852280"/>
                    </a:ext>
                  </a:extLst>
                </a:gridCol>
                <a:gridCol w="1588342">
                  <a:extLst>
                    <a:ext uri="{9D8B030D-6E8A-4147-A177-3AD203B41FA5}">
                      <a16:colId xmlns:a16="http://schemas.microsoft.com/office/drawing/2014/main" val="2532361196"/>
                    </a:ext>
                  </a:extLst>
                </a:gridCol>
                <a:gridCol w="2555509">
                  <a:extLst>
                    <a:ext uri="{9D8B030D-6E8A-4147-A177-3AD203B41FA5}">
                      <a16:colId xmlns:a16="http://schemas.microsoft.com/office/drawing/2014/main" val="1769790438"/>
                    </a:ext>
                  </a:extLst>
                </a:gridCol>
              </a:tblGrid>
              <a:tr h="707045">
                <a:tc>
                  <a:txBody>
                    <a:bodyPr/>
                    <a:lstStyle/>
                    <a:p>
                      <a:pPr>
                        <a:spcAft>
                          <a:spcPts val="0"/>
                        </a:spcAft>
                      </a:pPr>
                      <a:r>
                        <a:rPr lang="en-GB" sz="2000" b="0" cap="all" spc="150">
                          <a:solidFill>
                            <a:schemeClr val="lt1"/>
                          </a:solidFill>
                          <a:effectLst/>
                        </a:rPr>
                        <a:t>Activity type</a:t>
                      </a:r>
                      <a:endParaRPr lang="en-GB" sz="2000" b="0" cap="all" spc="150">
                        <a:solidFill>
                          <a:schemeClr val="lt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lnL>
                    <a:lnR w="12700" cmpd="sng">
                      <a:noFill/>
                    </a:lnR>
                    <a:lnT w="12700" cmpd="sng">
                      <a:noFill/>
                    </a:lnT>
                    <a:lnB w="38100" cmpd="sng">
                      <a:noFill/>
                    </a:lnB>
                    <a:solidFill>
                      <a:srgbClr val="505356"/>
                    </a:solidFill>
                  </a:tcPr>
                </a:tc>
                <a:tc>
                  <a:txBody>
                    <a:bodyPr/>
                    <a:lstStyle/>
                    <a:p>
                      <a:pPr algn="ctr">
                        <a:spcAft>
                          <a:spcPts val="0"/>
                        </a:spcAft>
                      </a:pPr>
                      <a:r>
                        <a:rPr lang="en-GB" sz="2000" b="0" cap="all" spc="150">
                          <a:solidFill>
                            <a:schemeClr val="lt1"/>
                          </a:solidFill>
                          <a:effectLst/>
                        </a:rPr>
                        <a:t>Hours</a:t>
                      </a:r>
                      <a:endParaRPr lang="en-GB" sz="2000" b="0" cap="all" spc="150">
                        <a:solidFill>
                          <a:schemeClr val="lt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lnL>
                    <a:lnR w="12700" cmpd="sng">
                      <a:noFill/>
                    </a:lnR>
                    <a:lnT w="12700" cmpd="sng">
                      <a:noFill/>
                    </a:lnT>
                    <a:lnB w="38100" cmpd="sng">
                      <a:noFill/>
                    </a:lnB>
                    <a:solidFill>
                      <a:srgbClr val="505356"/>
                    </a:solidFill>
                  </a:tcPr>
                </a:tc>
                <a:tc>
                  <a:txBody>
                    <a:bodyPr/>
                    <a:lstStyle/>
                    <a:p>
                      <a:pPr algn="ctr">
                        <a:spcAft>
                          <a:spcPts val="0"/>
                        </a:spcAft>
                      </a:pPr>
                      <a:r>
                        <a:rPr lang="en-GB" sz="2000" b="0" cap="all" spc="150">
                          <a:solidFill>
                            <a:schemeClr val="lt1"/>
                          </a:solidFill>
                          <a:effectLst/>
                        </a:rPr>
                        <a:t>Percentage</a:t>
                      </a:r>
                      <a:endParaRPr lang="en-GB" sz="2000" b="0" cap="all" spc="150">
                        <a:solidFill>
                          <a:schemeClr val="lt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711409216"/>
                  </a:ext>
                </a:extLst>
              </a:tr>
              <a:tr h="648772">
                <a:tc>
                  <a:txBody>
                    <a:bodyPr/>
                    <a:lstStyle/>
                    <a:p>
                      <a:pPr>
                        <a:spcAft>
                          <a:spcPts val="0"/>
                        </a:spcAft>
                      </a:pPr>
                      <a:r>
                        <a:rPr lang="en-GB" sz="1700" b="1" cap="none" spc="0">
                          <a:solidFill>
                            <a:schemeClr val="tx1"/>
                          </a:solidFill>
                          <a:effectLst/>
                        </a:rPr>
                        <a:t>Scheduled learning</a:t>
                      </a:r>
                      <a:endParaRPr lang="en-GB" sz="1700" b="1"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38100" cmpd="sng">
                      <a:noFill/>
                    </a:lnT>
                    <a:lnB w="12700" cmpd="sng">
                      <a:noFill/>
                      <a:prstDash val="solid"/>
                    </a:lnB>
                    <a:noFill/>
                  </a:tcPr>
                </a:tc>
                <a:tc>
                  <a:txBody>
                    <a:bodyPr/>
                    <a:lstStyle/>
                    <a:p>
                      <a:pPr algn="ctr">
                        <a:spcAft>
                          <a:spcPts val="0"/>
                        </a:spcAft>
                      </a:pPr>
                      <a:r>
                        <a:rPr lang="en-GB" sz="1700" cap="none" spc="0">
                          <a:solidFill>
                            <a:schemeClr val="tx1"/>
                          </a:solidFill>
                          <a:effectLst/>
                        </a:rPr>
                        <a:t>48</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38100" cmpd="sng">
                      <a:noFill/>
                    </a:lnT>
                    <a:lnB w="12700" cmpd="sng">
                      <a:noFill/>
                      <a:prstDash val="solid"/>
                    </a:lnB>
                    <a:noFill/>
                  </a:tcPr>
                </a:tc>
                <a:tc>
                  <a:txBody>
                    <a:bodyPr/>
                    <a:lstStyle/>
                    <a:p>
                      <a:pPr algn="ctr">
                        <a:spcAft>
                          <a:spcPts val="0"/>
                        </a:spcAft>
                      </a:pPr>
                      <a:r>
                        <a:rPr lang="en-GB" sz="1700" cap="none" spc="0">
                          <a:solidFill>
                            <a:schemeClr val="tx1"/>
                          </a:solidFill>
                          <a:effectLst/>
                        </a:rPr>
                        <a:t>24%</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045118569"/>
                  </a:ext>
                </a:extLst>
              </a:tr>
              <a:tr h="648772">
                <a:tc>
                  <a:txBody>
                    <a:bodyPr/>
                    <a:lstStyle/>
                    <a:p>
                      <a:pPr>
                        <a:spcAft>
                          <a:spcPts val="0"/>
                        </a:spcAft>
                      </a:pPr>
                      <a:r>
                        <a:rPr lang="en-GB" sz="1700" b="1" cap="none" spc="0">
                          <a:solidFill>
                            <a:schemeClr val="tx1"/>
                          </a:solidFill>
                          <a:effectLst/>
                        </a:rPr>
                        <a:t>Independent learning</a:t>
                      </a:r>
                      <a:endParaRPr lang="en-GB" sz="1700" b="1"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spcAft>
                          <a:spcPts val="0"/>
                        </a:spcAft>
                      </a:pPr>
                      <a:r>
                        <a:rPr lang="en-GB" sz="1700" cap="none" spc="0">
                          <a:solidFill>
                            <a:schemeClr val="tx1"/>
                          </a:solidFill>
                          <a:effectLst/>
                        </a:rPr>
                        <a:t>152</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spcAft>
                          <a:spcPts val="0"/>
                        </a:spcAft>
                      </a:pPr>
                      <a:r>
                        <a:rPr lang="en-GB" sz="1700" cap="none" spc="0">
                          <a:solidFill>
                            <a:schemeClr val="tx1"/>
                          </a:solidFill>
                          <a:effectLst/>
                        </a:rPr>
                        <a:t>76%</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994376361"/>
                  </a:ext>
                </a:extLst>
              </a:tr>
              <a:tr h="648772">
                <a:tc>
                  <a:txBody>
                    <a:bodyPr/>
                    <a:lstStyle/>
                    <a:p>
                      <a:pPr>
                        <a:spcAft>
                          <a:spcPts val="0"/>
                        </a:spcAft>
                      </a:pPr>
                      <a:r>
                        <a:rPr lang="en-GB" sz="1700" b="1" cap="none" spc="0">
                          <a:solidFill>
                            <a:schemeClr val="tx1"/>
                          </a:solidFill>
                          <a:effectLst/>
                        </a:rPr>
                        <a:t>Placement learning</a:t>
                      </a:r>
                      <a:endParaRPr lang="en-GB" sz="1700" b="1"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noFill/>
                  </a:tcPr>
                </a:tc>
                <a:tc>
                  <a:txBody>
                    <a:bodyPr/>
                    <a:lstStyle/>
                    <a:p>
                      <a:pPr algn="ctr">
                        <a:spcAft>
                          <a:spcPts val="0"/>
                        </a:spcAft>
                      </a:pPr>
                      <a:r>
                        <a:rPr lang="en-GB" sz="1700" cap="none" spc="0">
                          <a:solidFill>
                            <a:schemeClr val="tx1"/>
                          </a:solidFill>
                          <a:effectLst/>
                        </a:rPr>
                        <a:t>0</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noFill/>
                  </a:tcPr>
                </a:tc>
                <a:tc>
                  <a:txBody>
                    <a:bodyPr/>
                    <a:lstStyle/>
                    <a:p>
                      <a:pPr algn="ctr">
                        <a:spcAft>
                          <a:spcPts val="0"/>
                        </a:spcAft>
                      </a:pPr>
                      <a:r>
                        <a:rPr lang="en-GB" sz="1700" cap="none" spc="0">
                          <a:solidFill>
                            <a:schemeClr val="tx1"/>
                          </a:solidFill>
                          <a:effectLst/>
                        </a:rPr>
                        <a:t>0%</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45655385"/>
                  </a:ext>
                </a:extLst>
              </a:tr>
              <a:tr h="648772">
                <a:tc>
                  <a:txBody>
                    <a:bodyPr/>
                    <a:lstStyle/>
                    <a:p>
                      <a:pPr>
                        <a:spcAft>
                          <a:spcPts val="0"/>
                        </a:spcAft>
                      </a:pPr>
                      <a:r>
                        <a:rPr lang="en-GB" sz="1700" b="1" cap="none" spc="0">
                          <a:solidFill>
                            <a:schemeClr val="tx1"/>
                          </a:solidFill>
                          <a:effectLst/>
                        </a:rPr>
                        <a:t>TOTAL</a:t>
                      </a:r>
                      <a:endParaRPr lang="en-GB" sz="1700" b="1"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spcAft>
                          <a:spcPts val="0"/>
                        </a:spcAft>
                      </a:pPr>
                      <a:r>
                        <a:rPr lang="en-GB" sz="1700" cap="none" spc="0">
                          <a:solidFill>
                            <a:schemeClr val="tx1"/>
                          </a:solidFill>
                          <a:effectLst/>
                        </a:rPr>
                        <a:t>200</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spcAft>
                          <a:spcPts val="0"/>
                        </a:spcAft>
                      </a:pPr>
                      <a:r>
                        <a:rPr lang="en-GB" sz="1700" cap="none" spc="0">
                          <a:solidFill>
                            <a:schemeClr val="tx1"/>
                          </a:solidFill>
                          <a:effectLst/>
                        </a:rPr>
                        <a:t>100%</a:t>
                      </a:r>
                      <a:endParaRPr lang="en-GB" sz="1700" cap="none" spc="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174819" marR="174819" marT="174819" marB="1748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525845855"/>
                  </a:ext>
                </a:extLst>
              </a:tr>
            </a:tbl>
          </a:graphicData>
        </a:graphic>
      </p:graphicFrame>
    </p:spTree>
    <p:extLst>
      <p:ext uri="{BB962C8B-B14F-4D97-AF65-F5344CB8AC3E}">
        <p14:creationId xmlns:p14="http://schemas.microsoft.com/office/powerpoint/2010/main" val="3835859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FF150-6AE7-9547-9EEA-3B84EA196484}"/>
              </a:ext>
            </a:extLst>
          </p:cNvPr>
          <p:cNvSpPr>
            <a:spLocks noGrp="1"/>
          </p:cNvSpPr>
          <p:nvPr>
            <p:ph type="title"/>
          </p:nvPr>
        </p:nvSpPr>
        <p:spPr>
          <a:xfrm>
            <a:off x="589560" y="856180"/>
            <a:ext cx="4560584" cy="1128068"/>
          </a:xfrm>
        </p:spPr>
        <p:txBody>
          <a:bodyPr anchor="ctr">
            <a:normAutofit/>
          </a:bodyPr>
          <a:lstStyle/>
          <a:p>
            <a:r>
              <a:rPr lang="en-US" sz="3700"/>
              <a:t>My promise as a lecturer</a:t>
            </a:r>
          </a:p>
        </p:txBody>
      </p:sp>
      <p:grpSp>
        <p:nvGrpSpPr>
          <p:cNvPr id="16"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294084-C134-B24B-A971-07496A77410A}"/>
              </a:ext>
            </a:extLst>
          </p:cNvPr>
          <p:cNvSpPr>
            <a:spLocks noGrp="1"/>
          </p:cNvSpPr>
          <p:nvPr>
            <p:ph idx="1"/>
          </p:nvPr>
        </p:nvSpPr>
        <p:spPr>
          <a:xfrm>
            <a:off x="590719" y="2330505"/>
            <a:ext cx="4559425" cy="3979585"/>
          </a:xfrm>
        </p:spPr>
        <p:txBody>
          <a:bodyPr anchor="ctr">
            <a:normAutofit/>
          </a:bodyPr>
          <a:lstStyle/>
          <a:p>
            <a:r>
              <a:rPr lang="en-GB" sz="2000" dirty="0"/>
              <a:t>I will make the sessions as lively and interactive as possible</a:t>
            </a:r>
          </a:p>
          <a:p>
            <a:r>
              <a:rPr lang="en-GB" sz="2000" dirty="0"/>
              <a:t>I believe that there is no such thing as a silly question. Please ask away! </a:t>
            </a:r>
          </a:p>
          <a:p>
            <a:r>
              <a:rPr lang="en-GB" sz="2000" dirty="0"/>
              <a:t>The content we cover  will be </a:t>
            </a:r>
            <a:r>
              <a:rPr lang="en-GB" sz="2000" i="1" u="sng" dirty="0"/>
              <a:t>extremely</a:t>
            </a:r>
            <a:r>
              <a:rPr lang="en-GB" sz="2000" dirty="0"/>
              <a:t> useful in the workplace</a:t>
            </a:r>
          </a:p>
          <a:p>
            <a:r>
              <a:rPr lang="en-GB" sz="2000" dirty="0"/>
              <a:t>I will try and give you examples and case studies which relate to industries that you are interested in</a:t>
            </a:r>
          </a:p>
          <a:p>
            <a:endParaRPr lang="en-US"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ED8583F-301F-D24B-8682-500287E270C8}"/>
              </a:ext>
            </a:extLst>
          </p:cNvPr>
          <p:cNvPicPr>
            <a:picLocks noChangeAspect="1"/>
          </p:cNvPicPr>
          <p:nvPr/>
        </p:nvPicPr>
        <p:blipFill rotWithShape="1">
          <a:blip r:embed="rId2"/>
          <a:srcRect l="16466" r="14676" b="1"/>
          <a:stretch/>
        </p:blipFill>
        <p:spPr>
          <a:xfrm>
            <a:off x="5977788" y="799352"/>
            <a:ext cx="5425410" cy="5259296"/>
          </a:xfrm>
          <a:prstGeom prst="rect">
            <a:avLst/>
          </a:prstGeom>
        </p:spPr>
      </p:pic>
    </p:spTree>
    <p:extLst>
      <p:ext uri="{BB962C8B-B14F-4D97-AF65-F5344CB8AC3E}">
        <p14:creationId xmlns:p14="http://schemas.microsoft.com/office/powerpoint/2010/main" val="2135166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2FF3E-F54D-CF46-B7D6-9C1C84EFC944}"/>
              </a:ext>
            </a:extLst>
          </p:cNvPr>
          <p:cNvSpPr>
            <a:spLocks noGrp="1"/>
          </p:cNvSpPr>
          <p:nvPr>
            <p:ph type="title"/>
          </p:nvPr>
        </p:nvSpPr>
        <p:spPr>
          <a:xfrm>
            <a:off x="4965430" y="629268"/>
            <a:ext cx="6586491" cy="1286160"/>
          </a:xfrm>
        </p:spPr>
        <p:txBody>
          <a:bodyPr anchor="b">
            <a:normAutofit/>
          </a:bodyPr>
          <a:lstStyle/>
          <a:p>
            <a:r>
              <a:rPr lang="en-US"/>
              <a:t>Your promise to me</a:t>
            </a:r>
            <a:endParaRPr lang="en-US" dirty="0"/>
          </a:p>
        </p:txBody>
      </p:sp>
      <p:sp>
        <p:nvSpPr>
          <p:cNvPr id="3" name="Content Placeholder 2">
            <a:extLst>
              <a:ext uri="{FF2B5EF4-FFF2-40B4-BE49-F238E27FC236}">
                <a16:creationId xmlns:a16="http://schemas.microsoft.com/office/drawing/2014/main" id="{60E9D51B-717B-BD42-AC6C-282C992BEF53}"/>
              </a:ext>
            </a:extLst>
          </p:cNvPr>
          <p:cNvSpPr>
            <a:spLocks noGrp="1"/>
          </p:cNvSpPr>
          <p:nvPr>
            <p:ph idx="1"/>
          </p:nvPr>
        </p:nvSpPr>
        <p:spPr>
          <a:xfrm>
            <a:off x="4965431" y="2438400"/>
            <a:ext cx="6586489" cy="3785419"/>
          </a:xfrm>
        </p:spPr>
        <p:txBody>
          <a:bodyPr>
            <a:normAutofit/>
          </a:bodyPr>
          <a:lstStyle/>
          <a:p>
            <a:r>
              <a:rPr lang="en-US" sz="2000"/>
              <a:t>‘Be in the room’ even when we can’t ‘be in the same room’ </a:t>
            </a:r>
          </a:p>
          <a:p>
            <a:r>
              <a:rPr lang="en-US" sz="2000"/>
              <a:t>Get involved.  Be creative.  Take risks.</a:t>
            </a:r>
          </a:p>
          <a:p>
            <a:r>
              <a:rPr lang="en-GB" sz="2000"/>
              <a:t>Ask lots of questions</a:t>
            </a:r>
          </a:p>
          <a:p>
            <a:r>
              <a:rPr lang="en-GB" sz="2000"/>
              <a:t>Please attend as many lectures as possible</a:t>
            </a:r>
          </a:p>
          <a:p>
            <a:r>
              <a:rPr lang="en-GB" sz="2000"/>
              <a:t>Do lots of self study</a:t>
            </a:r>
          </a:p>
          <a:p>
            <a:r>
              <a:rPr lang="en-GB" sz="2000"/>
              <a:t>Join in the conversation, both in class and on Moodle</a:t>
            </a:r>
          </a:p>
          <a:p>
            <a:r>
              <a:rPr lang="en-GB" sz="2000"/>
              <a:t>Start your assignments early</a:t>
            </a:r>
          </a:p>
          <a:p>
            <a:endParaRPr lang="en-US" sz="2000"/>
          </a:p>
          <a:p>
            <a:endParaRPr lang="en-US" sz="2000"/>
          </a:p>
          <a:p>
            <a:endParaRPr lang="en-US" sz="2000"/>
          </a:p>
          <a:p>
            <a:endParaRPr lang="en-US" sz="2000"/>
          </a:p>
        </p:txBody>
      </p:sp>
      <p:pic>
        <p:nvPicPr>
          <p:cNvPr id="4" name="Picture 3">
            <a:extLst>
              <a:ext uri="{FF2B5EF4-FFF2-40B4-BE49-F238E27FC236}">
                <a16:creationId xmlns:a16="http://schemas.microsoft.com/office/drawing/2014/main" id="{AA74D6E9-2414-F844-BCB3-5AFB3A7567F5}"/>
              </a:ext>
            </a:extLst>
          </p:cNvPr>
          <p:cNvPicPr>
            <a:picLocks noChangeAspect="1"/>
          </p:cNvPicPr>
          <p:nvPr/>
        </p:nvPicPr>
        <p:blipFill rotWithShape="1">
          <a:blip r:embed="rId2"/>
          <a:srcRect t="420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576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565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E6696-75E4-0241-BB12-410F8EC3AE38}"/>
              </a:ext>
            </a:extLst>
          </p:cNvPr>
          <p:cNvSpPr>
            <a:spLocks noGrp="1"/>
          </p:cNvSpPr>
          <p:nvPr>
            <p:ph type="title"/>
          </p:nvPr>
        </p:nvSpPr>
        <p:spPr>
          <a:xfrm>
            <a:off x="808638" y="386930"/>
            <a:ext cx="9236700" cy="1188950"/>
          </a:xfrm>
        </p:spPr>
        <p:txBody>
          <a:bodyPr anchor="b">
            <a:normAutofit/>
          </a:bodyPr>
          <a:lstStyle/>
          <a:p>
            <a:r>
              <a:rPr lang="en-US" sz="5400"/>
              <a:t>Over to you </a:t>
            </a:r>
          </a:p>
        </p:txBody>
      </p:sp>
      <p:grpSp>
        <p:nvGrpSpPr>
          <p:cNvPr id="21" name="Group 2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30" name="Rectangle 2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16B1B8-B3D3-2E4A-97AB-B7E05BD0FBC8}"/>
              </a:ext>
            </a:extLst>
          </p:cNvPr>
          <p:cNvSpPr>
            <a:spLocks noGrp="1"/>
          </p:cNvSpPr>
          <p:nvPr>
            <p:ph idx="1"/>
          </p:nvPr>
        </p:nvSpPr>
        <p:spPr>
          <a:xfrm>
            <a:off x="793660" y="2599509"/>
            <a:ext cx="10143668" cy="3435531"/>
          </a:xfrm>
        </p:spPr>
        <p:txBody>
          <a:bodyPr anchor="ctr">
            <a:normAutofit/>
          </a:bodyPr>
          <a:lstStyle/>
          <a:p>
            <a:r>
              <a:rPr lang="en-US" sz="2200" dirty="0"/>
              <a:t>Introduce yourself – name and where you are</a:t>
            </a:r>
          </a:p>
          <a:p>
            <a:r>
              <a:rPr lang="en-US" sz="2200" dirty="0"/>
              <a:t>Why did you choose Marketing In Practice?</a:t>
            </a:r>
          </a:p>
          <a:p>
            <a:r>
              <a:rPr lang="en-US" sz="2200" dirty="0"/>
              <a:t>Do you have any marketing work experience?</a:t>
            </a:r>
          </a:p>
          <a:p>
            <a:r>
              <a:rPr lang="en-US" sz="2200" dirty="0"/>
              <a:t>Are there any parts of marketing which particularly interest you?</a:t>
            </a:r>
          </a:p>
          <a:p>
            <a:r>
              <a:rPr lang="en-US" sz="2200" dirty="0"/>
              <a:t>What have you done online with other lectures that you suggest we try here? (games, quizzes </a:t>
            </a:r>
            <a:r>
              <a:rPr lang="en-US" sz="2200" dirty="0" err="1"/>
              <a:t>etc</a:t>
            </a:r>
            <a:r>
              <a:rPr lang="en-US" sz="2200" dirty="0"/>
              <a:t>) </a:t>
            </a:r>
          </a:p>
          <a:p>
            <a:r>
              <a:rPr lang="en-US" sz="2200" dirty="0"/>
              <a:t>Give me one interesting fact about yourself</a:t>
            </a:r>
          </a:p>
        </p:txBody>
      </p:sp>
    </p:spTree>
    <p:extLst>
      <p:ext uri="{BB962C8B-B14F-4D97-AF65-F5344CB8AC3E}">
        <p14:creationId xmlns:p14="http://schemas.microsoft.com/office/powerpoint/2010/main" val="454082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AEE590-9DB0-4047-A1C9-E141A4013CA1}"/>
              </a:ext>
            </a:extLst>
          </p:cNvPr>
          <p:cNvSpPr>
            <a:spLocks noGrp="1"/>
          </p:cNvSpPr>
          <p:nvPr>
            <p:ph type="title"/>
          </p:nvPr>
        </p:nvSpPr>
        <p:spPr>
          <a:xfrm>
            <a:off x="808638" y="386930"/>
            <a:ext cx="9236700" cy="1188950"/>
          </a:xfrm>
        </p:spPr>
        <p:txBody>
          <a:bodyPr anchor="b">
            <a:normAutofit/>
          </a:bodyPr>
          <a:lstStyle/>
          <a:p>
            <a:r>
              <a:rPr lang="en-US" sz="5400"/>
              <a:t>Assessment one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FDA613-6B3B-074D-8813-8D2C82001E69}"/>
              </a:ext>
            </a:extLst>
          </p:cNvPr>
          <p:cNvSpPr>
            <a:spLocks noGrp="1"/>
          </p:cNvSpPr>
          <p:nvPr>
            <p:ph idx="1"/>
          </p:nvPr>
        </p:nvSpPr>
        <p:spPr>
          <a:xfrm>
            <a:off x="793660" y="2599509"/>
            <a:ext cx="10143668" cy="3435531"/>
          </a:xfrm>
        </p:spPr>
        <p:txBody>
          <a:bodyPr anchor="ctr">
            <a:normAutofit/>
          </a:bodyPr>
          <a:lstStyle/>
          <a:p>
            <a:pPr marL="0" indent="0">
              <a:buNone/>
            </a:pPr>
            <a:r>
              <a:rPr lang="en-GB" sz="1100"/>
              <a:t>This assessment will require you to produce a strategy for a fictional business.  You are able to make up any aspect of the business, such as audience, ambitions and values.  You are the Marketing Manager for a new ‘subscription cooking box’ company who will be launching at the end of the year. You have been asked to create an effective 30 second television advertisement and have commissioned a creative agency to help.  </a:t>
            </a:r>
          </a:p>
          <a:p>
            <a:pPr marL="0" indent="0">
              <a:buNone/>
            </a:pPr>
            <a:r>
              <a:rPr lang="en-GB" sz="1100"/>
              <a:t>To ensure the agency produces the most effective advert you have been asked to present your brief to them. This brief should include: </a:t>
            </a:r>
          </a:p>
          <a:p>
            <a:pPr marL="0" indent="0">
              <a:buNone/>
            </a:pPr>
            <a:endParaRPr lang="en-GB" sz="1100"/>
          </a:p>
          <a:p>
            <a:pPr lvl="1"/>
            <a:r>
              <a:rPr lang="en-GB" sz="1100"/>
              <a:t>A comprehensive description of the product </a:t>
            </a:r>
          </a:p>
          <a:p>
            <a:pPr lvl="1"/>
            <a:r>
              <a:rPr lang="en-GB" sz="1100"/>
              <a:t>Key product benefits </a:t>
            </a:r>
          </a:p>
          <a:p>
            <a:pPr lvl="1" fontAlgn="base"/>
            <a:r>
              <a:rPr lang="en-GB" sz="1100"/>
              <a:t>Key messages and tone of voice</a:t>
            </a:r>
          </a:p>
          <a:p>
            <a:pPr lvl="1"/>
            <a:r>
              <a:rPr lang="en-GB" sz="1100"/>
              <a:t>The target audience and what’s important to them</a:t>
            </a:r>
          </a:p>
          <a:p>
            <a:pPr lvl="1" fontAlgn="base"/>
            <a:r>
              <a:rPr lang="en-GB" sz="1100"/>
              <a:t>Market place positioning and main competitors</a:t>
            </a:r>
          </a:p>
          <a:p>
            <a:pPr lvl="1" fontAlgn="base"/>
            <a:r>
              <a:rPr lang="en-GB" sz="1100"/>
              <a:t>The objective of the TV advert  </a:t>
            </a:r>
          </a:p>
          <a:p>
            <a:pPr lvl="1" fontAlgn="base"/>
            <a:r>
              <a:rPr lang="en-GB" sz="1100"/>
              <a:t>Anything else which may be of use to the agency</a:t>
            </a:r>
          </a:p>
          <a:p>
            <a:pPr marL="0" indent="0" fontAlgn="base">
              <a:buNone/>
            </a:pPr>
            <a:endParaRPr lang="en-GB" sz="1100"/>
          </a:p>
          <a:p>
            <a:pPr marL="0" indent="0" fontAlgn="base">
              <a:buNone/>
            </a:pPr>
            <a:r>
              <a:rPr lang="en-GB" sz="1100"/>
              <a:t>The assessment will be in the form of a pre-recorded presentation of no longer than 15 minutes. You will need to submit your video and references in the template provided to Turnitin. Please ensure the link has been checked before submission. </a:t>
            </a:r>
          </a:p>
          <a:p>
            <a:endParaRPr lang="en-GB" sz="1100"/>
          </a:p>
          <a:p>
            <a:pPr marL="0" indent="0">
              <a:buNone/>
            </a:pPr>
            <a:endParaRPr lang="en-US" sz="1100"/>
          </a:p>
        </p:txBody>
      </p:sp>
    </p:spTree>
    <p:extLst>
      <p:ext uri="{BB962C8B-B14F-4D97-AF65-F5344CB8AC3E}">
        <p14:creationId xmlns:p14="http://schemas.microsoft.com/office/powerpoint/2010/main" val="398677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FBB6B-8D27-0E4F-80E3-BF15AA27F91E}"/>
              </a:ext>
            </a:extLst>
          </p:cNvPr>
          <p:cNvSpPr>
            <a:spLocks noGrp="1"/>
          </p:cNvSpPr>
          <p:nvPr>
            <p:ph type="title"/>
          </p:nvPr>
        </p:nvSpPr>
        <p:spPr>
          <a:xfrm>
            <a:off x="808638" y="386930"/>
            <a:ext cx="9236700" cy="1188950"/>
          </a:xfrm>
        </p:spPr>
        <p:txBody>
          <a:bodyPr anchor="b">
            <a:normAutofit/>
          </a:bodyPr>
          <a:lstStyle/>
          <a:p>
            <a:r>
              <a:rPr lang="en-US" sz="5400"/>
              <a:t>Assessment two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371AC1-7C2A-2046-AE47-5BF6B4D3FE3A}"/>
              </a:ext>
            </a:extLst>
          </p:cNvPr>
          <p:cNvSpPr>
            <a:spLocks noGrp="1"/>
          </p:cNvSpPr>
          <p:nvPr>
            <p:ph idx="1"/>
          </p:nvPr>
        </p:nvSpPr>
        <p:spPr>
          <a:xfrm>
            <a:off x="793660" y="2599509"/>
            <a:ext cx="10143668" cy="3435531"/>
          </a:xfrm>
        </p:spPr>
        <p:txBody>
          <a:bodyPr anchor="ctr">
            <a:normAutofit/>
          </a:bodyPr>
          <a:lstStyle/>
          <a:p>
            <a:pPr marL="0" indent="0">
              <a:buNone/>
            </a:pPr>
            <a:r>
              <a:rPr lang="en-GB" sz="1300"/>
              <a:t>The subscription food box company you are working for has developed a new vegan range and is keen to launch a campaign to promote it.  You have a budget of £50,000 and need to sign up 5000 new members. </a:t>
            </a:r>
          </a:p>
          <a:p>
            <a:pPr marL="0" indent="0">
              <a:buNone/>
            </a:pPr>
            <a:endParaRPr lang="en-GB" sz="1300"/>
          </a:p>
          <a:p>
            <a:pPr marL="0" indent="0">
              <a:buNone/>
            </a:pPr>
            <a:r>
              <a:rPr lang="en-GB" sz="1300"/>
              <a:t>Write a campaign proposal and include:</a:t>
            </a:r>
          </a:p>
          <a:p>
            <a:pPr marL="0" indent="0">
              <a:buNone/>
            </a:pPr>
            <a:r>
              <a:rPr lang="en-GB" sz="1300"/>
              <a:t> </a:t>
            </a:r>
          </a:p>
          <a:p>
            <a:pPr lvl="1"/>
            <a:r>
              <a:rPr lang="en-GB" sz="1300"/>
              <a:t>Which communication channels you will be using and details of how you will use them </a:t>
            </a:r>
          </a:p>
          <a:p>
            <a:pPr lvl="1"/>
            <a:r>
              <a:rPr lang="en-GB" sz="1300"/>
              <a:t>Campaign ideas (messaging/offers)</a:t>
            </a:r>
          </a:p>
          <a:p>
            <a:pPr lvl="1"/>
            <a:r>
              <a:rPr lang="en-GB" sz="1300"/>
              <a:t>Budget splits</a:t>
            </a:r>
          </a:p>
          <a:p>
            <a:pPr lvl="1"/>
            <a:r>
              <a:rPr lang="en-GB" sz="1300"/>
              <a:t>How you will be measuring the campaign performance</a:t>
            </a:r>
          </a:p>
          <a:p>
            <a:pPr marL="0" indent="0">
              <a:buNone/>
            </a:pPr>
            <a:r>
              <a:rPr lang="en-GB" sz="1300"/>
              <a:t> </a:t>
            </a:r>
          </a:p>
          <a:p>
            <a:pPr marL="0" indent="0">
              <a:buNone/>
            </a:pPr>
            <a:r>
              <a:rPr lang="en-GB" sz="1300"/>
              <a:t> </a:t>
            </a:r>
          </a:p>
          <a:p>
            <a:pPr marL="0" indent="0">
              <a:buNone/>
            </a:pPr>
            <a:r>
              <a:rPr lang="en-GB" sz="1300"/>
              <a:t>Your proposal will be in the form of a 2000-word report.</a:t>
            </a:r>
          </a:p>
          <a:p>
            <a:pPr marL="0" indent="0">
              <a:buNone/>
            </a:pPr>
            <a:endParaRPr lang="en-US" sz="1300"/>
          </a:p>
        </p:txBody>
      </p:sp>
    </p:spTree>
    <p:extLst>
      <p:ext uri="{BB962C8B-B14F-4D97-AF65-F5344CB8AC3E}">
        <p14:creationId xmlns:p14="http://schemas.microsoft.com/office/powerpoint/2010/main" val="2452005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93D86-3BDE-2344-BAAB-0CB46EA8224A}"/>
              </a:ext>
            </a:extLst>
          </p:cNvPr>
          <p:cNvSpPr>
            <a:spLocks noGrp="1"/>
          </p:cNvSpPr>
          <p:nvPr>
            <p:ph type="title"/>
          </p:nvPr>
        </p:nvSpPr>
        <p:spPr>
          <a:xfrm>
            <a:off x="793662" y="386930"/>
            <a:ext cx="10066122" cy="1298448"/>
          </a:xfrm>
        </p:spPr>
        <p:txBody>
          <a:bodyPr anchor="b">
            <a:normAutofit/>
          </a:bodyPr>
          <a:lstStyle/>
          <a:p>
            <a:r>
              <a:rPr lang="en-US" sz="4800"/>
              <a:t>Marketing teams </a:t>
            </a:r>
          </a:p>
        </p:txBody>
      </p:sp>
      <p:sp>
        <p:nvSpPr>
          <p:cNvPr id="21" name="Rectangle 2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CCED72-375F-094B-99E6-C79343806CFE}"/>
              </a:ext>
            </a:extLst>
          </p:cNvPr>
          <p:cNvSpPr>
            <a:spLocks noGrp="1"/>
          </p:cNvSpPr>
          <p:nvPr>
            <p:ph idx="1"/>
          </p:nvPr>
        </p:nvSpPr>
        <p:spPr>
          <a:xfrm>
            <a:off x="793661" y="2599509"/>
            <a:ext cx="4530898" cy="3639450"/>
          </a:xfrm>
        </p:spPr>
        <p:txBody>
          <a:bodyPr anchor="ctr">
            <a:normAutofit/>
          </a:bodyPr>
          <a:lstStyle/>
          <a:p>
            <a:r>
              <a:rPr lang="en-US" sz="2000"/>
              <a:t>Marketing teams come in different shapes and sizes, from one to one fifty plus people</a:t>
            </a:r>
          </a:p>
          <a:p>
            <a:r>
              <a:rPr lang="en-US" sz="2000"/>
              <a:t>When I started Confused.com  I was one of three, when I left there was 30+ people</a:t>
            </a:r>
          </a:p>
          <a:p>
            <a:r>
              <a:rPr lang="en-US" sz="2000"/>
              <a:t>Teams often include a mixture of generalists, specialists and leaders</a:t>
            </a:r>
          </a:p>
          <a:p>
            <a:r>
              <a:rPr lang="en-US" sz="2000"/>
              <a:t>Many teams also commission agencies and freelancers </a:t>
            </a:r>
          </a:p>
          <a:p>
            <a:endParaRPr lang="en-US" sz="2000"/>
          </a:p>
        </p:txBody>
      </p:sp>
      <p:pic>
        <p:nvPicPr>
          <p:cNvPr id="4" name="Picture 3">
            <a:extLst>
              <a:ext uri="{FF2B5EF4-FFF2-40B4-BE49-F238E27FC236}">
                <a16:creationId xmlns:a16="http://schemas.microsoft.com/office/drawing/2014/main" id="{3E70241D-A7C2-DE4A-91FC-FB35F3156FCC}"/>
              </a:ext>
            </a:extLst>
          </p:cNvPr>
          <p:cNvPicPr>
            <a:picLocks noChangeAspect="1"/>
          </p:cNvPicPr>
          <p:nvPr/>
        </p:nvPicPr>
        <p:blipFill rotWithShape="1">
          <a:blip r:embed="rId2"/>
          <a:srcRect t="3843" r="2" b="2"/>
          <a:stretch/>
        </p:blipFill>
        <p:spPr>
          <a:xfrm>
            <a:off x="5911532" y="2484255"/>
            <a:ext cx="5150277" cy="3714244"/>
          </a:xfrm>
          <a:prstGeom prst="rect">
            <a:avLst/>
          </a:prstGeom>
        </p:spPr>
      </p:pic>
      <p:sp>
        <p:nvSpPr>
          <p:cNvPr id="25" name="Rectangle 2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9353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67AEB-23F5-674E-A3B5-16A0732630F9}"/>
              </a:ext>
            </a:extLst>
          </p:cNvPr>
          <p:cNvSpPr>
            <a:spLocks noGrp="1"/>
          </p:cNvSpPr>
          <p:nvPr>
            <p:ph type="title"/>
          </p:nvPr>
        </p:nvSpPr>
        <p:spPr>
          <a:xfrm>
            <a:off x="1043631" y="809898"/>
            <a:ext cx="9942716" cy="1554480"/>
          </a:xfrm>
        </p:spPr>
        <p:txBody>
          <a:bodyPr anchor="ctr">
            <a:normAutofit/>
          </a:bodyPr>
          <a:lstStyle/>
          <a:p>
            <a:r>
              <a:rPr lang="en-US" sz="4800"/>
              <a:t>Marketing Management /Directors</a:t>
            </a:r>
          </a:p>
        </p:txBody>
      </p:sp>
      <p:sp>
        <p:nvSpPr>
          <p:cNvPr id="3" name="Content Placeholder 2">
            <a:extLst>
              <a:ext uri="{FF2B5EF4-FFF2-40B4-BE49-F238E27FC236}">
                <a16:creationId xmlns:a16="http://schemas.microsoft.com/office/drawing/2014/main" id="{E2574A28-23E3-5F46-A557-FD0AA0557353}"/>
              </a:ext>
            </a:extLst>
          </p:cNvPr>
          <p:cNvSpPr>
            <a:spLocks noGrp="1"/>
          </p:cNvSpPr>
          <p:nvPr>
            <p:ph idx="1"/>
          </p:nvPr>
        </p:nvSpPr>
        <p:spPr>
          <a:xfrm>
            <a:off x="1045028" y="3017522"/>
            <a:ext cx="9941319" cy="3124658"/>
          </a:xfrm>
        </p:spPr>
        <p:txBody>
          <a:bodyPr anchor="ctr">
            <a:normAutofit/>
          </a:bodyPr>
          <a:lstStyle/>
          <a:p>
            <a:pPr marL="0" indent="0">
              <a:buNone/>
            </a:pPr>
            <a:r>
              <a:rPr lang="en-US" sz="1900"/>
              <a:t>Chief Marketing Officer (CMO)</a:t>
            </a:r>
          </a:p>
          <a:p>
            <a:pPr marL="0" indent="0">
              <a:buNone/>
            </a:pPr>
            <a:r>
              <a:rPr lang="en-US" sz="1900"/>
              <a:t>Marketing Director</a:t>
            </a:r>
          </a:p>
          <a:p>
            <a:pPr marL="0" indent="0">
              <a:buNone/>
            </a:pPr>
            <a:r>
              <a:rPr lang="en-US" sz="1900"/>
              <a:t>Marketing Manager</a:t>
            </a:r>
          </a:p>
          <a:p>
            <a:endParaRPr lang="en-US" sz="1900"/>
          </a:p>
          <a:p>
            <a:r>
              <a:rPr lang="en-US" sz="1900"/>
              <a:t>Setting budgets </a:t>
            </a:r>
          </a:p>
          <a:p>
            <a:r>
              <a:rPr lang="en-US" sz="1900"/>
              <a:t>Long term vision and strategy</a:t>
            </a:r>
          </a:p>
          <a:p>
            <a:r>
              <a:rPr lang="en-US" sz="1900"/>
              <a:t>Brand direction</a:t>
            </a:r>
          </a:p>
          <a:p>
            <a:r>
              <a:rPr lang="en-US" sz="1900"/>
              <a:t>Member of senior management team/board member</a:t>
            </a:r>
          </a:p>
          <a:p>
            <a:endParaRPr lang="en-US" sz="1900"/>
          </a:p>
          <a:p>
            <a:endParaRPr lang="en-US"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6016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5416A-1780-A14B-B96C-0A1C0967EA8C}"/>
              </a:ext>
            </a:extLst>
          </p:cNvPr>
          <p:cNvSpPr>
            <a:spLocks noGrp="1"/>
          </p:cNvSpPr>
          <p:nvPr>
            <p:ph type="title"/>
          </p:nvPr>
        </p:nvSpPr>
        <p:spPr>
          <a:xfrm>
            <a:off x="1043631" y="809898"/>
            <a:ext cx="9942716" cy="1554480"/>
          </a:xfrm>
        </p:spPr>
        <p:txBody>
          <a:bodyPr anchor="ctr">
            <a:normAutofit/>
          </a:bodyPr>
          <a:lstStyle/>
          <a:p>
            <a:r>
              <a:rPr lang="en-US" sz="4800"/>
              <a:t>Specialists</a:t>
            </a:r>
          </a:p>
        </p:txBody>
      </p:sp>
      <p:sp>
        <p:nvSpPr>
          <p:cNvPr id="3" name="Content Placeholder 2">
            <a:extLst>
              <a:ext uri="{FF2B5EF4-FFF2-40B4-BE49-F238E27FC236}">
                <a16:creationId xmlns:a16="http://schemas.microsoft.com/office/drawing/2014/main" id="{6BB9BCA3-F8AB-A344-81E5-083516F6B3F1}"/>
              </a:ext>
            </a:extLst>
          </p:cNvPr>
          <p:cNvSpPr>
            <a:spLocks noGrp="1"/>
          </p:cNvSpPr>
          <p:nvPr>
            <p:ph idx="1"/>
          </p:nvPr>
        </p:nvSpPr>
        <p:spPr>
          <a:xfrm>
            <a:off x="1045028" y="3017522"/>
            <a:ext cx="9941319" cy="3124658"/>
          </a:xfrm>
        </p:spPr>
        <p:txBody>
          <a:bodyPr anchor="ctr">
            <a:normAutofit lnSpcReduction="10000"/>
          </a:bodyPr>
          <a:lstStyle/>
          <a:p>
            <a:r>
              <a:rPr lang="en-US" sz="2400" dirty="0"/>
              <a:t>Media buying (TV/Out of home)</a:t>
            </a:r>
          </a:p>
          <a:p>
            <a:r>
              <a:rPr lang="en-US" sz="2400" dirty="0"/>
              <a:t>Digital ( paid search/natural search/email/display)</a:t>
            </a:r>
          </a:p>
          <a:p>
            <a:r>
              <a:rPr lang="en-US" sz="2400" dirty="0"/>
              <a:t>Analyst</a:t>
            </a:r>
          </a:p>
          <a:p>
            <a:r>
              <a:rPr lang="en-US" sz="2400" dirty="0"/>
              <a:t>Customer research </a:t>
            </a:r>
          </a:p>
          <a:p>
            <a:r>
              <a:rPr lang="en-US" sz="2400" dirty="0"/>
              <a:t>Website usability and testing</a:t>
            </a:r>
          </a:p>
          <a:p>
            <a:r>
              <a:rPr lang="en-US" sz="2400" dirty="0"/>
              <a:t>Direct mail/ Print hander</a:t>
            </a:r>
          </a:p>
          <a:p>
            <a:r>
              <a:rPr lang="en-US" sz="2400" dirty="0"/>
              <a:t>Media accounts</a:t>
            </a:r>
          </a:p>
          <a:p>
            <a:endParaRPr lang="en-US" sz="2400" dirty="0"/>
          </a:p>
          <a:p>
            <a:endParaRPr lang="en-US"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5139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C376E5-688A-C446-A44F-7570D05C101D}"/>
              </a:ext>
            </a:extLst>
          </p:cNvPr>
          <p:cNvSpPr>
            <a:spLocks noGrp="1"/>
          </p:cNvSpPr>
          <p:nvPr>
            <p:ph type="title"/>
          </p:nvPr>
        </p:nvSpPr>
        <p:spPr>
          <a:xfrm>
            <a:off x="1043631" y="809898"/>
            <a:ext cx="9942716" cy="1554480"/>
          </a:xfrm>
        </p:spPr>
        <p:txBody>
          <a:bodyPr anchor="ctr">
            <a:normAutofit/>
          </a:bodyPr>
          <a:lstStyle/>
          <a:p>
            <a:r>
              <a:rPr lang="en-US" sz="4800" dirty="0"/>
              <a:t>Assisting  Team Members</a:t>
            </a:r>
          </a:p>
        </p:txBody>
      </p:sp>
      <p:sp>
        <p:nvSpPr>
          <p:cNvPr id="3" name="Content Placeholder 2">
            <a:extLst>
              <a:ext uri="{FF2B5EF4-FFF2-40B4-BE49-F238E27FC236}">
                <a16:creationId xmlns:a16="http://schemas.microsoft.com/office/drawing/2014/main" id="{55AAB779-0158-CF46-BA7D-3FB9CB8087F7}"/>
              </a:ext>
            </a:extLst>
          </p:cNvPr>
          <p:cNvSpPr>
            <a:spLocks noGrp="1"/>
          </p:cNvSpPr>
          <p:nvPr>
            <p:ph idx="1"/>
          </p:nvPr>
        </p:nvSpPr>
        <p:spPr>
          <a:xfrm>
            <a:off x="1045028" y="3017522"/>
            <a:ext cx="9941319" cy="3124658"/>
          </a:xfrm>
        </p:spPr>
        <p:txBody>
          <a:bodyPr anchor="ctr">
            <a:normAutofit/>
          </a:bodyPr>
          <a:lstStyle/>
          <a:p>
            <a:r>
              <a:rPr lang="en-US" sz="2400"/>
              <a:t>Assistant</a:t>
            </a:r>
          </a:p>
          <a:p>
            <a:r>
              <a:rPr lang="en-US" sz="2400"/>
              <a:t>Executives</a:t>
            </a:r>
          </a:p>
          <a:p>
            <a:r>
              <a:rPr lang="en-US" sz="2400"/>
              <a:t>Admin</a:t>
            </a:r>
          </a:p>
          <a:p>
            <a:r>
              <a:rPr lang="en-US" sz="2400"/>
              <a:t>Both general and specialist</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8915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19C69-E5E9-A24F-9FFF-A3BA6AF94598}"/>
              </a:ext>
            </a:extLst>
          </p:cNvPr>
          <p:cNvSpPr>
            <a:spLocks noGrp="1"/>
          </p:cNvSpPr>
          <p:nvPr>
            <p:ph type="title"/>
          </p:nvPr>
        </p:nvSpPr>
        <p:spPr>
          <a:xfrm>
            <a:off x="1043631" y="809898"/>
            <a:ext cx="9942716" cy="1554480"/>
          </a:xfrm>
        </p:spPr>
        <p:txBody>
          <a:bodyPr anchor="ctr">
            <a:normAutofit/>
          </a:bodyPr>
          <a:lstStyle/>
          <a:p>
            <a:r>
              <a:rPr lang="en-US" sz="4800"/>
              <a:t>Creative</a:t>
            </a:r>
          </a:p>
        </p:txBody>
      </p:sp>
      <p:sp>
        <p:nvSpPr>
          <p:cNvPr id="3" name="Content Placeholder 2">
            <a:extLst>
              <a:ext uri="{FF2B5EF4-FFF2-40B4-BE49-F238E27FC236}">
                <a16:creationId xmlns:a16="http://schemas.microsoft.com/office/drawing/2014/main" id="{996DC242-AFBD-8146-A795-73AF607C2DA3}"/>
              </a:ext>
            </a:extLst>
          </p:cNvPr>
          <p:cNvSpPr>
            <a:spLocks noGrp="1"/>
          </p:cNvSpPr>
          <p:nvPr>
            <p:ph idx="1"/>
          </p:nvPr>
        </p:nvSpPr>
        <p:spPr>
          <a:xfrm>
            <a:off x="1045028" y="3017522"/>
            <a:ext cx="9941319" cy="3124658"/>
          </a:xfrm>
        </p:spPr>
        <p:txBody>
          <a:bodyPr anchor="ctr">
            <a:normAutofit/>
          </a:bodyPr>
          <a:lstStyle/>
          <a:p>
            <a:r>
              <a:rPr lang="en-US" sz="2400" dirty="0"/>
              <a:t>Proposition manager</a:t>
            </a:r>
          </a:p>
          <a:p>
            <a:r>
              <a:rPr lang="en-US" sz="2400" dirty="0"/>
              <a:t>Creative/design </a:t>
            </a:r>
          </a:p>
          <a:p>
            <a:r>
              <a:rPr lang="en-US" sz="2400" dirty="0"/>
              <a:t>Brand management</a:t>
            </a:r>
          </a:p>
          <a:p>
            <a:r>
              <a:rPr lang="en-US" sz="2400" dirty="0"/>
              <a:t>Content manager </a:t>
            </a:r>
          </a:p>
          <a:p>
            <a:pPr marL="0" indent="0">
              <a:buNone/>
            </a:pPr>
            <a:endParaRPr lang="en-US" sz="2400" dirty="0"/>
          </a:p>
          <a:p>
            <a:endParaRPr lang="en-US"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0700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54355-603B-8744-BE32-139C29E52732}"/>
              </a:ext>
            </a:extLst>
          </p:cNvPr>
          <p:cNvSpPr>
            <a:spLocks noGrp="1"/>
          </p:cNvSpPr>
          <p:nvPr>
            <p:ph type="title"/>
          </p:nvPr>
        </p:nvSpPr>
        <p:spPr>
          <a:xfrm>
            <a:off x="808638" y="386930"/>
            <a:ext cx="9236700" cy="1188950"/>
          </a:xfrm>
        </p:spPr>
        <p:txBody>
          <a:bodyPr anchor="b">
            <a:normAutofit/>
          </a:bodyPr>
          <a:lstStyle/>
          <a:p>
            <a:r>
              <a:rPr lang="en-US" sz="5400"/>
              <a:t>Now your turn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C0EF50-674C-5F49-8611-96710325FD1E}"/>
              </a:ext>
            </a:extLst>
          </p:cNvPr>
          <p:cNvSpPr>
            <a:spLocks noGrp="1"/>
          </p:cNvSpPr>
          <p:nvPr>
            <p:ph idx="1"/>
          </p:nvPr>
        </p:nvSpPr>
        <p:spPr>
          <a:xfrm>
            <a:off x="793660" y="2599509"/>
            <a:ext cx="10143668" cy="3435531"/>
          </a:xfrm>
        </p:spPr>
        <p:txBody>
          <a:bodyPr anchor="ctr">
            <a:normAutofit/>
          </a:bodyPr>
          <a:lstStyle/>
          <a:p>
            <a:r>
              <a:rPr lang="en-US" sz="2400"/>
              <a:t>Have a look at marketing job roles and find a surpising or interesting  role.  </a:t>
            </a:r>
          </a:p>
          <a:p>
            <a:r>
              <a:rPr lang="en-US" sz="2400"/>
              <a:t>You have 15 minutes, report back your findings.</a:t>
            </a:r>
          </a:p>
        </p:txBody>
      </p:sp>
    </p:spTree>
    <p:extLst>
      <p:ext uri="{BB962C8B-B14F-4D97-AF65-F5344CB8AC3E}">
        <p14:creationId xmlns:p14="http://schemas.microsoft.com/office/powerpoint/2010/main" val="1703148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9A561-E6AD-C14F-AB1C-BF83BA907D9B}"/>
              </a:ext>
            </a:extLst>
          </p:cNvPr>
          <p:cNvSpPr>
            <a:spLocks noGrp="1"/>
          </p:cNvSpPr>
          <p:nvPr>
            <p:ph type="title"/>
          </p:nvPr>
        </p:nvSpPr>
        <p:spPr>
          <a:xfrm>
            <a:off x="1043631" y="809898"/>
            <a:ext cx="9942716" cy="1554480"/>
          </a:xfrm>
        </p:spPr>
        <p:txBody>
          <a:bodyPr anchor="ctr">
            <a:normAutofit/>
          </a:bodyPr>
          <a:lstStyle/>
          <a:p>
            <a:r>
              <a:rPr lang="en-US" sz="4800"/>
              <a:t>Roles and responsibilities</a:t>
            </a:r>
          </a:p>
        </p:txBody>
      </p:sp>
      <p:sp>
        <p:nvSpPr>
          <p:cNvPr id="3" name="Content Placeholder 2">
            <a:extLst>
              <a:ext uri="{FF2B5EF4-FFF2-40B4-BE49-F238E27FC236}">
                <a16:creationId xmlns:a16="http://schemas.microsoft.com/office/drawing/2014/main" id="{D97F472A-EA01-2D41-B04D-F1E231DDE7CF}"/>
              </a:ext>
            </a:extLst>
          </p:cNvPr>
          <p:cNvSpPr>
            <a:spLocks noGrp="1"/>
          </p:cNvSpPr>
          <p:nvPr>
            <p:ph idx="1"/>
          </p:nvPr>
        </p:nvSpPr>
        <p:spPr>
          <a:xfrm>
            <a:off x="1045028" y="3017522"/>
            <a:ext cx="9941319" cy="3124658"/>
          </a:xfrm>
        </p:spPr>
        <p:txBody>
          <a:bodyPr anchor="ctr">
            <a:normAutofit/>
          </a:bodyPr>
          <a:lstStyle/>
          <a:p>
            <a:pPr marL="0" indent="0">
              <a:buNone/>
            </a:pPr>
            <a:r>
              <a:rPr lang="en-US" sz="2400"/>
              <a:t>QUIZ!</a:t>
            </a:r>
          </a:p>
          <a:p>
            <a:pPr marL="0" indent="0">
              <a:buNone/>
            </a:pPr>
            <a:endParaRPr lang="en-US" sz="2400"/>
          </a:p>
          <a:p>
            <a:pPr marL="0" indent="0">
              <a:buNone/>
            </a:pPr>
            <a:r>
              <a:rPr lang="en-US" sz="2400"/>
              <a:t>https://create.kahoot.it/details/d96766ce-0f64-4bfc-9112-f10cf668f50e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38800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878</Words>
  <Application>Microsoft Macintosh PowerPoint</Application>
  <PresentationFormat>Widescreen</PresentationFormat>
  <Paragraphs>139</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Marketing in Practice</vt:lpstr>
      <vt:lpstr>About me </vt:lpstr>
      <vt:lpstr>Some of the people I have worked for </vt:lpstr>
      <vt:lpstr>About the course </vt:lpstr>
      <vt:lpstr>LEARNING OUTCOMES </vt:lpstr>
      <vt:lpstr>What are we going to cover </vt:lpstr>
      <vt:lpstr>What are we going to cover </vt:lpstr>
      <vt:lpstr>Study time allocation </vt:lpstr>
      <vt:lpstr>My promise as a lecturer</vt:lpstr>
      <vt:lpstr>Your promise to me</vt:lpstr>
      <vt:lpstr>Over to you </vt:lpstr>
      <vt:lpstr>Assessment one</vt:lpstr>
      <vt:lpstr>Assessment two </vt:lpstr>
      <vt:lpstr>Marketing teams </vt:lpstr>
      <vt:lpstr>Marketing Management /Directors</vt:lpstr>
      <vt:lpstr>Specialists</vt:lpstr>
      <vt:lpstr>Assisting  Team Members</vt:lpstr>
      <vt:lpstr>Creative</vt:lpstr>
      <vt:lpstr>Now your turn </vt:lpstr>
      <vt:lpstr>Roles and responsibilities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in Practice</dc:title>
  <dc:creator>Sarah Campodonic</dc:creator>
  <cp:lastModifiedBy>Sarah Campodonic</cp:lastModifiedBy>
  <cp:revision>2</cp:revision>
  <dcterms:created xsi:type="dcterms:W3CDTF">2021-01-31T12:10:04Z</dcterms:created>
  <dcterms:modified xsi:type="dcterms:W3CDTF">2021-02-01T21:09:35Z</dcterms:modified>
</cp:coreProperties>
</file>