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1.xml" ContentType="application/vnd.openxmlformats-officedocument.drawingml.chart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09" d="100"/>
          <a:sy n="109" d="100"/>
        </p:scale>
        <p:origin x="100" y="-1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 sz="1800" b="0" i="0" u="none" strike="noStrike">
                <a:solidFill>
                  <a:srgbClr val="000000"/>
                </a:solidFill>
                <a:latin typeface="Arial"/>
              </a:defRPr>
            </a:pPr>
            <a:r>
              <a:rPr lang="en-GB" sz="1800" b="0" i="0" u="none" strike="noStrike">
                <a:solidFill>
                  <a:srgbClr val="000000"/>
                </a:solidFill>
                <a:latin typeface="Arial"/>
              </a:rPr>
              <a:t>Projected revenue (£)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Revenue</c:v>
                </c:pt>
              </c:strCache>
            </c:strRef>
          </c:tx>
          <c:spPr>
            <a:solidFill>
              <a:srgbClr val="C0504D"/>
            </a:solidFill>
            <a:effectLst/>
          </c:spPr>
          <c:invertIfNegative val="0"/>
          <c:cat>
            <c:strRef>
              <c:f>Sheet1!$A$2:$A$7</c:f>
              <c:strCache>
                <c:ptCount val="6"/>
                <c:pt idx="0">
                  <c:v>M1</c:v>
                </c:pt>
                <c:pt idx="1">
                  <c:v>M2</c:v>
                </c:pt>
                <c:pt idx="2">
                  <c:v>M3</c:v>
                </c:pt>
                <c:pt idx="3">
                  <c:v>M4</c:v>
                </c:pt>
                <c:pt idx="4">
                  <c:v>M5</c:v>
                </c:pt>
                <c:pt idx="5">
                  <c:v>M6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3160</c:v>
                </c:pt>
                <c:pt idx="1">
                  <c:v>4345</c:v>
                </c:pt>
                <c:pt idx="2">
                  <c:v>5530</c:v>
                </c:pt>
                <c:pt idx="3">
                  <c:v>7110</c:v>
                </c:pt>
                <c:pt idx="4">
                  <c:v>8295</c:v>
                </c:pt>
                <c:pt idx="5">
                  <c:v>9480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109-43E4-8279-E3D4FD89D8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10000"/>
          <c:min val="0"/>
        </c:scaling>
        <c:delete val="0"/>
        <c:axPos val="l"/>
        <c:majorGridlines>
          <c:spPr>
            <a:ln w="12700" cap="flat">
              <a:solidFill>
                <a:srgbClr val="88888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389361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a_bright_modern_kitchen_interior_scene_with_a_clea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00000">
              <a:alpha val="58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txBody>
          <a:bodyPr/>
          <a:lstStyle/>
          <a:p>
            <a:endParaRPr dirty="0"/>
          </a:p>
        </p:txBody>
      </p:sp>
      <p:sp>
        <p:nvSpPr>
          <p:cNvPr id="4" name="Text 1"/>
          <p:cNvSpPr/>
          <p:nvPr/>
        </p:nvSpPr>
        <p:spPr>
          <a:xfrm>
            <a:off x="621792" y="960120"/>
            <a:ext cx="420624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GreenBite</a:t>
            </a:r>
            <a:endParaRPr lang="en-US" sz="4000" dirty="0"/>
          </a:p>
        </p:txBody>
      </p:sp>
      <p:sp>
        <p:nvSpPr>
          <p:cNvPr id="5" name="Text 2"/>
          <p:cNvSpPr/>
          <p:nvPr/>
        </p:nvSpPr>
        <p:spPr>
          <a:xfrm>
            <a:off x="658368" y="1673352"/>
            <a:ext cx="4754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F2F7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meal prep &amp; local lunch delivery</a:t>
            </a:r>
            <a:endParaRPr lang="en-US" sz="1700" dirty="0"/>
          </a:p>
        </p:txBody>
      </p:sp>
      <p:sp>
        <p:nvSpPr>
          <p:cNvPr id="6" name="Text 3"/>
          <p:cNvSpPr/>
          <p:nvPr/>
        </p:nvSpPr>
        <p:spPr>
          <a:xfrm>
            <a:off x="621792" y="2234418"/>
            <a:ext cx="4389120" cy="1247335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endParaRPr lang="en-US" sz="1150" dirty="0">
              <a:solidFill>
                <a:schemeClr val="bg1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buNone/>
            </a:pPr>
            <a:r>
              <a:rPr lang="en-US" sz="1150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Task 2: Business Plan Presentation</a:t>
            </a:r>
          </a:p>
          <a:p>
            <a:pPr marL="0" indent="0">
              <a:buNone/>
            </a:pPr>
            <a:endParaRPr lang="en-US" sz="115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Student name: Ion Dodon</a:t>
            </a:r>
          </a:p>
          <a:p>
            <a:r>
              <a:rPr lang="nl-NL" dirty="0">
                <a:solidFill>
                  <a:schemeClr val="bg1"/>
                </a:solidFill>
              </a:rPr>
              <a:t>Student ID.: 2315140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Lecture:  </a:t>
            </a:r>
            <a:r>
              <a:rPr lang="en-GB" dirty="0" err="1">
                <a:solidFill>
                  <a:schemeClr val="bg1"/>
                </a:solidFill>
              </a:rPr>
              <a:t>Balendran</a:t>
            </a:r>
            <a:r>
              <a:rPr lang="en-GB" dirty="0">
                <a:solidFill>
                  <a:schemeClr val="bg1"/>
                </a:solidFill>
              </a:rPr>
              <a:t> Kandasamy</a:t>
            </a:r>
          </a:p>
          <a:p>
            <a:pPr marL="0" indent="0">
              <a:buNone/>
            </a:pPr>
            <a:endParaRPr lang="en-US" sz="1150" dirty="0">
              <a:solidFill>
                <a:schemeClr val="bg1"/>
              </a:solidFill>
            </a:endParaRPr>
          </a:p>
        </p:txBody>
      </p:sp>
      <p:pic>
        <p:nvPicPr>
          <p:cNvPr id="9" name="Picture 8" descr="UWTSD (@uwtsd) • Instagram photos and videos">
            <a:extLst>
              <a:ext uri="{FF2B5EF4-FFF2-40B4-BE49-F238E27FC236}">
                <a16:creationId xmlns:a16="http://schemas.microsoft.com/office/drawing/2014/main" id="{F6A640A5-65A4-CF73-F0D0-8F250C7DD8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/>
        </p:blipFill>
        <p:spPr>
          <a:xfrm>
            <a:off x="621792" y="4695092"/>
            <a:ext cx="1780809" cy="178080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411480"/>
            <a:ext cx="6217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The customer problem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594360" y="978408"/>
            <a:ext cx="6217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5B64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Busy London customers want healthier lunches, but time and price shape daily decisions.</a:t>
            </a:r>
            <a:endParaRPr lang="en-US" sz="1250" dirty="0"/>
          </a:p>
        </p:txBody>
      </p:sp>
      <p:sp>
        <p:nvSpPr>
          <p:cNvPr id="4" name="Text 2"/>
          <p:cNvSpPr/>
          <p:nvPr/>
        </p:nvSpPr>
        <p:spPr>
          <a:xfrm>
            <a:off x="685800" y="1920240"/>
            <a:ext cx="23774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+ convenience</a:t>
            </a:r>
            <a:endParaRPr lang="en-US" sz="1700" dirty="0"/>
          </a:p>
        </p:txBody>
      </p:sp>
      <p:sp>
        <p:nvSpPr>
          <p:cNvPr id="5" name="Text 3"/>
          <p:cNvSpPr/>
          <p:nvPr/>
        </p:nvSpPr>
        <p:spPr>
          <a:xfrm>
            <a:off x="685800" y="2450592"/>
            <a:ext cx="28346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meal choices are being shaped by health and convenience trends (AHDB, 2025).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4160520" y="1920240"/>
            <a:ext cx="19202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gap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4160520" y="2450592"/>
            <a:ext cx="2926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Takeaway is fast but can be expensive; recipe boxes are healthier but still require cooking.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7635240" y="1920240"/>
            <a:ext cx="19202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Opportunity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7635240" y="2450592"/>
            <a:ext cx="29718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focused local lunch brand can turn healthy eating into a weekly routine.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325880" y="4617720"/>
            <a:ext cx="95097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Customer insight: “I want a lunch that feels fresh and healthy, but I do not want to cook or overspend.”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457200" y="6528816"/>
            <a:ext cx="2743200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750" dirty="0">
                <a:solidFill>
                  <a:srgbClr val="7782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GreenBite Business Plan | 2</a:t>
            </a:r>
            <a:endParaRPr lang="en-US" sz="750" dirty="0"/>
          </a:p>
        </p:txBody>
      </p:sp>
      <p:pic>
        <p:nvPicPr>
          <p:cNvPr id="13" name="Picture 12" descr="UWTSD (@uwtsd) • Instagram photos and videos">
            <a:extLst>
              <a:ext uri="{FF2B5EF4-FFF2-40B4-BE49-F238E27FC236}">
                <a16:creationId xmlns:a16="http://schemas.microsoft.com/office/drawing/2014/main" id="{722F2B45-6D0B-A0EE-B3DC-34990F587C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93711" y="5079887"/>
            <a:ext cx="1780809" cy="142149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411480"/>
            <a:ext cx="6217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The GreenBite solution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594360" y="978408"/>
            <a:ext cx="6217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5B64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Ready-to-eat healthy meals with clear nutrition and local delivery.</a:t>
            </a:r>
            <a:endParaRPr lang="en-US" sz="1250" dirty="0"/>
          </a:p>
        </p:txBody>
      </p:sp>
      <p:pic>
        <p:nvPicPr>
          <p:cNvPr id="4" name="Image 0" descr="/mnt/data/a_bright_realistic_outdoor_urban_street_food_deli.png"/>
          <p:cNvPicPr>
            <a:picLocks noChangeAspect="1"/>
          </p:cNvPicPr>
          <p:nvPr/>
        </p:nvPicPr>
        <p:blipFill>
          <a:blip r:embed="rId3"/>
          <a:srcRect l="25000" r="33503"/>
          <a:stretch/>
        </p:blipFill>
        <p:spPr>
          <a:xfrm>
            <a:off x="7132320" y="0"/>
            <a:ext cx="5056632" cy="68580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685800" y="1600200"/>
            <a:ext cx="525780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rotating weekly menu of bowls, wraps and snack boxes sold through direct online ordering and selected collection points.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685800" y="3017520"/>
            <a:ext cx="48463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USP: affordable healthy meals with local delivery and transparent nutrition.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685800" y="4160520"/>
            <a:ext cx="50749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5B64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Positioning: quicker than a recipe box, more planned than a takeaway, healthier than many rushed lunch options.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457200" y="6528816"/>
            <a:ext cx="2743200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750" dirty="0">
                <a:solidFill>
                  <a:srgbClr val="7782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GreenBite Business Plan | 3</a:t>
            </a:r>
            <a:endParaRPr lang="en-US" sz="750" dirty="0"/>
          </a:p>
        </p:txBody>
      </p:sp>
      <p:pic>
        <p:nvPicPr>
          <p:cNvPr id="10" name="Picture 9" descr="UWTSD (@uwtsd) • Instagram photos and videos">
            <a:extLst>
              <a:ext uri="{FF2B5EF4-FFF2-40B4-BE49-F238E27FC236}">
                <a16:creationId xmlns:a16="http://schemas.microsoft.com/office/drawing/2014/main" id="{68F09851-CD4A-DB05-BDBB-8A4373BF79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/>
        </p:blipFill>
        <p:spPr>
          <a:xfrm>
            <a:off x="106057" y="5175504"/>
            <a:ext cx="1780809" cy="134611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411480"/>
            <a:ext cx="6217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Target market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594360" y="978408"/>
            <a:ext cx="6217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5B64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Students, young professionals and hybrid workers in selected London zones.</a:t>
            </a:r>
            <a:endParaRPr lang="en-US" sz="1250" dirty="0"/>
          </a:p>
        </p:txBody>
      </p:sp>
      <p:pic>
        <p:nvPicPr>
          <p:cNvPr id="4" name="Image 0" descr="/mnt/data/a_bright_modern_communal_café_office_lounge_inte.png"/>
          <p:cNvPicPr>
            <a:picLocks noChangeAspect="1"/>
          </p:cNvPicPr>
          <p:nvPr/>
        </p:nvPicPr>
        <p:blipFill>
          <a:blip r:embed="rId3"/>
          <a:srcRect r="37603"/>
          <a:stretch/>
        </p:blipFill>
        <p:spPr>
          <a:xfrm>
            <a:off x="0" y="1847088"/>
            <a:ext cx="4663440" cy="420624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5230368" y="1828800"/>
            <a:ext cx="5120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Primary persona: Maya, 24, graduate employee</a:t>
            </a:r>
            <a:endParaRPr lang="en-US" sz="1800" dirty="0"/>
          </a:p>
        </p:txBody>
      </p:sp>
      <p:sp>
        <p:nvSpPr>
          <p:cNvPr id="6" name="Text 3"/>
          <p:cNvSpPr/>
          <p:nvPr/>
        </p:nvSpPr>
        <p:spPr>
          <a:xfrm>
            <a:off x="5257800" y="2423160"/>
            <a:ext cx="566928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Works in London three days a week</a:t>
            </a: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Buys lunch regularly</a:t>
            </a: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Wants transparent calories, allergens and fresh ingredients</a:t>
            </a: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Values convenience but watches her budget</a:t>
            </a:r>
            <a:endParaRPr lang="en-US" sz="1350" dirty="0"/>
          </a:p>
        </p:txBody>
      </p:sp>
      <p:sp>
        <p:nvSpPr>
          <p:cNvPr id="7" name="Text 4"/>
          <p:cNvSpPr/>
          <p:nvPr/>
        </p:nvSpPr>
        <p:spPr>
          <a:xfrm>
            <a:off x="5230368" y="4069080"/>
            <a:ext cx="3291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Segmentation focus</a:t>
            </a:r>
            <a:endParaRPr lang="en-US" sz="1800" dirty="0"/>
          </a:p>
        </p:txBody>
      </p:sp>
      <p:sp>
        <p:nvSpPr>
          <p:cNvPr id="8" name="Text 5"/>
          <p:cNvSpPr/>
          <p:nvPr/>
        </p:nvSpPr>
        <p:spPr>
          <a:xfrm>
            <a:off x="5257800" y="4526280"/>
            <a:ext cx="475488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Demographic: 18–35</a:t>
            </a:r>
            <a:endParaRPr lang="en-US" sz="1320" dirty="0"/>
          </a:p>
          <a:p>
            <a:pPr marL="0" indent="0">
              <a:buNone/>
            </a:pPr>
            <a:r>
              <a:rPr lang="en-US" sz="132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Geographic: East/Central London</a:t>
            </a:r>
            <a:endParaRPr lang="en-US" sz="1320" dirty="0"/>
          </a:p>
          <a:p>
            <a:pPr marL="0" indent="0">
              <a:buNone/>
            </a:pPr>
            <a:r>
              <a:rPr lang="en-US" sz="132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Psychographic: health + convenience</a:t>
            </a:r>
            <a:endParaRPr lang="en-US" sz="1320" dirty="0"/>
          </a:p>
          <a:p>
            <a:pPr marL="0" indent="0">
              <a:buNone/>
            </a:pPr>
            <a:r>
              <a:rPr lang="en-US" sz="132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Behavioural: repeat lunch buyers</a:t>
            </a:r>
            <a:endParaRPr lang="en-US" sz="1320" dirty="0"/>
          </a:p>
        </p:txBody>
      </p:sp>
      <p:sp>
        <p:nvSpPr>
          <p:cNvPr id="9" name="Text 6"/>
          <p:cNvSpPr/>
          <p:nvPr/>
        </p:nvSpPr>
        <p:spPr>
          <a:xfrm>
            <a:off x="457200" y="6528816"/>
            <a:ext cx="2743200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750" dirty="0">
                <a:solidFill>
                  <a:srgbClr val="7782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GreenBite Business Plan | 4</a:t>
            </a:r>
            <a:endParaRPr lang="en-US" sz="750" dirty="0"/>
          </a:p>
        </p:txBody>
      </p:sp>
      <p:pic>
        <p:nvPicPr>
          <p:cNvPr id="11" name="Picture 10" descr="UWTSD (@uwtsd) • Instagram photos and videos">
            <a:extLst>
              <a:ext uri="{FF2B5EF4-FFF2-40B4-BE49-F238E27FC236}">
                <a16:creationId xmlns:a16="http://schemas.microsoft.com/office/drawing/2014/main" id="{5A29793F-E3D7-D637-192A-7F47497A37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/>
        </p:blipFill>
        <p:spPr>
          <a:xfrm>
            <a:off x="10146873" y="4748007"/>
            <a:ext cx="1780809" cy="178080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411480"/>
            <a:ext cx="6217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Business environment: SWOT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594360" y="978408"/>
            <a:ext cx="6217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5B64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launch is realistic, but the business must manage costs and awareness.</a:t>
            </a:r>
            <a:endParaRPr lang="en-US" sz="1250" dirty="0"/>
          </a:p>
        </p:txBody>
      </p:sp>
      <p:sp>
        <p:nvSpPr>
          <p:cNvPr id="4" name="Text 2"/>
          <p:cNvSpPr/>
          <p:nvPr/>
        </p:nvSpPr>
        <p:spPr>
          <a:xfrm>
            <a:off x="777240" y="1600200"/>
            <a:ext cx="2560320" cy="11430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Strengths</a:t>
            </a:r>
            <a:endParaRPr lang="en-US" sz="1600" dirty="0"/>
          </a:p>
          <a:p>
            <a:pPr marL="0" indent="0">
              <a:buNone/>
            </a:pPr>
            <a:r>
              <a:rPr lang="en-US" sz="16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Focused menu</a:t>
            </a:r>
            <a:endParaRPr lang="en-US" sz="1600" dirty="0"/>
          </a:p>
          <a:p>
            <a:pPr marL="0" indent="0">
              <a:buNone/>
            </a:pPr>
            <a:r>
              <a:rPr lang="en-US" sz="16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Clear healthy niche</a:t>
            </a:r>
            <a:endParaRPr lang="en-US" sz="1600" dirty="0"/>
          </a:p>
          <a:p>
            <a:pPr marL="0" indent="0">
              <a:buNone/>
            </a:pPr>
            <a:r>
              <a:rPr lang="en-US" sz="16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Local delivery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3657600" y="1600200"/>
            <a:ext cx="2560320" cy="11430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Weaknesses</a:t>
            </a:r>
            <a:endParaRPr lang="en-US" sz="1600" dirty="0"/>
          </a:p>
          <a:p>
            <a:pPr marL="0" indent="0">
              <a:buNone/>
            </a:pPr>
            <a:r>
              <a:rPr lang="en-US" sz="16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Low awareness</a:t>
            </a:r>
            <a:endParaRPr lang="en-US" sz="1600" dirty="0"/>
          </a:p>
          <a:p>
            <a:pPr marL="0" indent="0">
              <a:buNone/>
            </a:pPr>
            <a:r>
              <a:rPr lang="en-US" sz="16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Limited finance</a:t>
            </a:r>
            <a:endParaRPr lang="en-US" sz="1600" dirty="0"/>
          </a:p>
          <a:p>
            <a:pPr marL="0" indent="0">
              <a:buNone/>
            </a:pPr>
            <a:r>
              <a:rPr lang="en-US" sz="16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Small delivery area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777240" y="3977640"/>
            <a:ext cx="2560320" cy="11430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Opportunities</a:t>
            </a:r>
            <a:endParaRPr lang="en-US" sz="1600" dirty="0"/>
          </a:p>
          <a:p>
            <a:pPr marL="0" indent="0">
              <a:buNone/>
            </a:pPr>
            <a:r>
              <a:rPr lang="en-US" sz="16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trends</a:t>
            </a:r>
            <a:endParaRPr lang="en-US" sz="1600" dirty="0"/>
          </a:p>
          <a:p>
            <a:pPr marL="0" indent="0">
              <a:buNone/>
            </a:pPr>
            <a:r>
              <a:rPr lang="en-US" sz="16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Hybrid work</a:t>
            </a:r>
            <a:endParaRPr lang="en-US" sz="1600" dirty="0"/>
          </a:p>
          <a:p>
            <a:pPr marL="0" indent="0">
              <a:buNone/>
            </a:pPr>
            <a:r>
              <a:rPr lang="en-US" sz="16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Subscriptions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3657600" y="3977640"/>
            <a:ext cx="2560320" cy="11430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Threats</a:t>
            </a:r>
            <a:endParaRPr lang="en-US" sz="1600" dirty="0"/>
          </a:p>
          <a:p>
            <a:pPr marL="0" indent="0">
              <a:buNone/>
            </a:pPr>
            <a:r>
              <a:rPr lang="en-US" sz="16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competitors</a:t>
            </a:r>
            <a:endParaRPr lang="en-US" sz="1600" dirty="0"/>
          </a:p>
          <a:p>
            <a:pPr marL="0" indent="0">
              <a:buNone/>
            </a:pPr>
            <a:r>
              <a:rPr lang="en-US" sz="16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inflation</a:t>
            </a:r>
            <a:endParaRPr lang="en-US" sz="1600" dirty="0"/>
          </a:p>
          <a:p>
            <a:pPr marL="0" indent="0">
              <a:buNone/>
            </a:pPr>
            <a:r>
              <a:rPr lang="en-US" sz="16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Delivery costs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6995160" y="2057400"/>
            <a:ext cx="420624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Strategic priority: start small, test demand, control waste and expand only after repeat orders are proven.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457200" y="6528816"/>
            <a:ext cx="2743200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750" dirty="0">
                <a:solidFill>
                  <a:srgbClr val="7782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GreenBite Business Plan | 5</a:t>
            </a:r>
            <a:endParaRPr lang="en-US" sz="750" dirty="0"/>
          </a:p>
        </p:txBody>
      </p:sp>
      <p:pic>
        <p:nvPicPr>
          <p:cNvPr id="11" name="Picture 10" descr="UWTSD (@uwtsd) • Instagram photos and videos">
            <a:extLst>
              <a:ext uri="{FF2B5EF4-FFF2-40B4-BE49-F238E27FC236}">
                <a16:creationId xmlns:a16="http://schemas.microsoft.com/office/drawing/2014/main" id="{84A6B735-5A59-4357-EA9E-A92085A2C3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0105842" y="4748007"/>
            <a:ext cx="1780809" cy="178080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411480"/>
            <a:ext cx="6217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Competitor position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594360" y="978408"/>
            <a:ext cx="6217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5B64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GreenBite competes between recipe boxes, delivery apps and high-street lunch options.</a:t>
            </a:r>
            <a:endParaRPr lang="en-US" sz="1250" dirty="0"/>
          </a:p>
        </p:txBody>
      </p:sp>
      <p:sp>
        <p:nvSpPr>
          <p:cNvPr id="4" name="Text 2"/>
          <p:cNvSpPr/>
          <p:nvPr/>
        </p:nvSpPr>
        <p:spPr>
          <a:xfrm>
            <a:off x="685800" y="1600200"/>
            <a:ext cx="2743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Direct competitors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685800" y="2148840"/>
            <a:ext cx="46634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Mindful Chef: strong health brand, but requires cooking.</a:t>
            </a:r>
            <a:endParaRPr lang="en-US" sz="1320" dirty="0"/>
          </a:p>
          <a:p>
            <a:pPr marL="0" indent="0">
              <a:buNone/>
            </a:pPr>
            <a:r>
              <a:rPr lang="en-US" sz="132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Gousto: large recipe choice, but focused on home cooking.</a:t>
            </a:r>
            <a:endParaRPr lang="en-US" sz="1320" dirty="0"/>
          </a:p>
        </p:txBody>
      </p:sp>
      <p:sp>
        <p:nvSpPr>
          <p:cNvPr id="6" name="Text 4"/>
          <p:cNvSpPr/>
          <p:nvPr/>
        </p:nvSpPr>
        <p:spPr>
          <a:xfrm>
            <a:off x="685800" y="3822192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Indirect competitors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685800" y="4370832"/>
            <a:ext cx="484632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Deliveroo/Uber Eats: fast and varied, but price and health vary.</a:t>
            </a:r>
            <a:endParaRPr lang="en-US" sz="1320" dirty="0"/>
          </a:p>
          <a:p>
            <a:pPr marL="0" indent="0">
              <a:buNone/>
            </a:pPr>
            <a:r>
              <a:rPr lang="en-US" sz="132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Pret/meal deals: convenient, but less personalised nutrition.</a:t>
            </a:r>
            <a:endParaRPr lang="en-US" sz="1320" dirty="0"/>
          </a:p>
        </p:txBody>
      </p:sp>
      <p:sp>
        <p:nvSpPr>
          <p:cNvPr id="8" name="Text 6"/>
          <p:cNvSpPr/>
          <p:nvPr/>
        </p:nvSpPr>
        <p:spPr>
          <a:xfrm>
            <a:off x="6720840" y="1920240"/>
            <a:ext cx="2743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 gap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6720840" y="2606040"/>
            <a:ext cx="347472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Ready-to-eat + healthier + planned + local.</a:t>
            </a:r>
            <a:endParaRPr lang="en-US" sz="2500" dirty="0"/>
          </a:p>
        </p:txBody>
      </p:sp>
      <p:sp>
        <p:nvSpPr>
          <p:cNvPr id="10" name="Text 8"/>
          <p:cNvSpPr/>
          <p:nvPr/>
        </p:nvSpPr>
        <p:spPr>
          <a:xfrm>
            <a:off x="6720840" y="3977640"/>
            <a:ext cx="3840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5B64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why GreenBite’s subscription model is important: it encourages routine rather than one-off ordering.</a:t>
            </a:r>
            <a:endParaRPr lang="en-US" sz="1350" dirty="0"/>
          </a:p>
        </p:txBody>
      </p:sp>
      <p:sp>
        <p:nvSpPr>
          <p:cNvPr id="11" name="Text 9"/>
          <p:cNvSpPr/>
          <p:nvPr/>
        </p:nvSpPr>
        <p:spPr>
          <a:xfrm>
            <a:off x="457200" y="6528816"/>
            <a:ext cx="2743200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750" dirty="0">
                <a:solidFill>
                  <a:srgbClr val="7782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GreenBite Business Plan | 6</a:t>
            </a:r>
            <a:endParaRPr lang="en-US" sz="750" dirty="0"/>
          </a:p>
        </p:txBody>
      </p:sp>
      <p:pic>
        <p:nvPicPr>
          <p:cNvPr id="15" name="Picture 14" descr="UWTSD (@uwtsd) • Instagram photos and videos">
            <a:extLst>
              <a:ext uri="{FF2B5EF4-FFF2-40B4-BE49-F238E27FC236}">
                <a16:creationId xmlns:a16="http://schemas.microsoft.com/office/drawing/2014/main" id="{DC1DCDF3-22BE-E2AC-163B-8D8271E2D9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0111703" y="4848591"/>
            <a:ext cx="1780809" cy="178080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411480"/>
            <a:ext cx="6217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6. Marketing mix: 4Ps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594360" y="978408"/>
            <a:ext cx="6217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5B64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Each decision supports the same position: healthy, local and affordable.</a:t>
            </a:r>
            <a:endParaRPr lang="en-US" sz="1250" dirty="0"/>
          </a:p>
        </p:txBody>
      </p:sp>
      <p:sp>
        <p:nvSpPr>
          <p:cNvPr id="4" name="Text 2"/>
          <p:cNvSpPr/>
          <p:nvPr/>
        </p:nvSpPr>
        <p:spPr>
          <a:xfrm>
            <a:off x="685800" y="1600200"/>
            <a:ext cx="47548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Product</a:t>
            </a:r>
            <a:endParaRPr lang="en-US" sz="1450" dirty="0"/>
          </a:p>
          <a:p>
            <a:pPr marL="0" indent="0">
              <a:buNone/>
            </a:pPr>
            <a:r>
              <a:rPr lang="en-US" sz="1450" b="1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Ready-to-eat bowls, wraps and snacks with visible nutrition labels.</a:t>
            </a:r>
            <a:endParaRPr lang="en-US" sz="1450" dirty="0"/>
          </a:p>
        </p:txBody>
      </p:sp>
      <p:sp>
        <p:nvSpPr>
          <p:cNvPr id="5" name="Text 3"/>
          <p:cNvSpPr/>
          <p:nvPr/>
        </p:nvSpPr>
        <p:spPr>
          <a:xfrm>
            <a:off x="685800" y="2743200"/>
            <a:ext cx="47548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Price</a:t>
            </a:r>
            <a:endParaRPr lang="en-US" sz="1450" dirty="0"/>
          </a:p>
          <a:p>
            <a:pPr marL="0" indent="0">
              <a:buNone/>
            </a:pPr>
            <a:r>
              <a:rPr lang="en-US" sz="1450" b="1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£7.50 entry meal; bundles reduce unit price for repeat customers.</a:t>
            </a:r>
            <a:endParaRPr lang="en-US" sz="1450" dirty="0"/>
          </a:p>
        </p:txBody>
      </p:sp>
      <p:sp>
        <p:nvSpPr>
          <p:cNvPr id="6" name="Text 4"/>
          <p:cNvSpPr/>
          <p:nvPr/>
        </p:nvSpPr>
        <p:spPr>
          <a:xfrm>
            <a:off x="6492240" y="1600200"/>
            <a:ext cx="47548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Place</a:t>
            </a:r>
            <a:endParaRPr lang="en-US" sz="1450" dirty="0"/>
          </a:p>
          <a:p>
            <a:pPr marL="0" indent="0">
              <a:buNone/>
            </a:pPr>
            <a:r>
              <a:rPr lang="en-US" sz="1450" b="1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Direct website, local delivery and collection points in partner locations.</a:t>
            </a:r>
            <a:endParaRPr lang="en-US" sz="1450" dirty="0"/>
          </a:p>
        </p:txBody>
      </p:sp>
      <p:sp>
        <p:nvSpPr>
          <p:cNvPr id="7" name="Text 5"/>
          <p:cNvSpPr/>
          <p:nvPr/>
        </p:nvSpPr>
        <p:spPr>
          <a:xfrm>
            <a:off x="6492240" y="2743200"/>
            <a:ext cx="47548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Promotion</a:t>
            </a:r>
            <a:endParaRPr lang="en-US" sz="1450" dirty="0"/>
          </a:p>
          <a:p>
            <a:pPr marL="0" indent="0">
              <a:buNone/>
            </a:pPr>
            <a:r>
              <a:rPr lang="en-US" sz="1450" b="1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TikTok, Instagram, sampling, student offers and referral discounts.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1463040" y="4983480"/>
            <a:ext cx="94183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evaluation: paid ads should be judged by orders, repeat rate and customer acquisition cost, not likes alone.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457200" y="6528816"/>
            <a:ext cx="2743200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750" dirty="0">
                <a:solidFill>
                  <a:srgbClr val="7782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GreenBite Business Plan | 7</a:t>
            </a:r>
            <a:endParaRPr lang="en-US" sz="750" dirty="0"/>
          </a:p>
        </p:txBody>
      </p:sp>
      <p:pic>
        <p:nvPicPr>
          <p:cNvPr id="11" name="Picture 10" descr="UWTSD (@uwtsd) • Instagram photos and videos">
            <a:extLst>
              <a:ext uri="{FF2B5EF4-FFF2-40B4-BE49-F238E27FC236}">
                <a16:creationId xmlns:a16="http://schemas.microsoft.com/office/drawing/2014/main" id="{7555CF42-CD1E-05EE-4FC1-CE83B69678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211566" y="5257800"/>
            <a:ext cx="1423804" cy="120895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411480"/>
            <a:ext cx="6217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7. Online marketing strategy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594360" y="978408"/>
            <a:ext cx="6217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5B64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activity must attract customers and bring them back.</a:t>
            </a:r>
            <a:endParaRPr lang="en-US" sz="1250" dirty="0"/>
          </a:p>
        </p:txBody>
      </p:sp>
      <p:sp>
        <p:nvSpPr>
          <p:cNvPr id="4" name="Text 2"/>
          <p:cNvSpPr/>
          <p:nvPr/>
        </p:nvSpPr>
        <p:spPr>
          <a:xfrm>
            <a:off x="777240" y="1600200"/>
            <a:ext cx="2286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Attract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777240" y="2176272"/>
            <a:ext cx="35204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4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SEO for local lunch searches</a:t>
            </a:r>
            <a:endParaRPr lang="en-US" sz="1340" dirty="0"/>
          </a:p>
          <a:p>
            <a:pPr marL="0" indent="0">
              <a:buNone/>
            </a:pPr>
            <a:r>
              <a:rPr lang="en-US" sz="134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Short-form food videos</a:t>
            </a:r>
            <a:endParaRPr lang="en-US" sz="1340" dirty="0"/>
          </a:p>
          <a:p>
            <a:pPr marL="0" indent="0">
              <a:buNone/>
            </a:pPr>
            <a:r>
              <a:rPr lang="en-US" sz="134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Small paid social tests</a:t>
            </a:r>
            <a:endParaRPr lang="en-US" sz="1340" dirty="0"/>
          </a:p>
          <a:p>
            <a:pPr marL="0" indent="0">
              <a:buNone/>
            </a:pPr>
            <a:r>
              <a:rPr lang="en-US" sz="134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Influencer/student sampling</a:t>
            </a:r>
            <a:endParaRPr lang="en-US" sz="1340" dirty="0"/>
          </a:p>
        </p:txBody>
      </p:sp>
      <p:sp>
        <p:nvSpPr>
          <p:cNvPr id="6" name="Text 4"/>
          <p:cNvSpPr/>
          <p:nvPr/>
        </p:nvSpPr>
        <p:spPr>
          <a:xfrm>
            <a:off x="4645152" y="1600200"/>
            <a:ext cx="2286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Convert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4645152" y="2176272"/>
            <a:ext cx="32461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4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Simple mobile ordering</a:t>
            </a:r>
            <a:endParaRPr lang="en-US" sz="1340" dirty="0"/>
          </a:p>
          <a:p>
            <a:pPr marL="0" indent="0">
              <a:buNone/>
            </a:pPr>
            <a:r>
              <a:rPr lang="en-US" sz="134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Weekly menu highlights</a:t>
            </a:r>
            <a:endParaRPr lang="en-US" sz="1340" dirty="0"/>
          </a:p>
          <a:p>
            <a:pPr marL="0" indent="0">
              <a:buNone/>
            </a:pPr>
            <a:r>
              <a:rPr lang="en-US" sz="134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Clear nutrition info</a:t>
            </a:r>
            <a:endParaRPr lang="en-US" sz="1340" dirty="0"/>
          </a:p>
          <a:p>
            <a:pPr marL="0" indent="0">
              <a:buNone/>
            </a:pPr>
            <a:r>
              <a:rPr lang="en-US" sz="134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Introductory bundles</a:t>
            </a:r>
            <a:endParaRPr lang="en-US" sz="1340" dirty="0"/>
          </a:p>
        </p:txBody>
      </p:sp>
      <p:sp>
        <p:nvSpPr>
          <p:cNvPr id="8" name="Text 6"/>
          <p:cNvSpPr/>
          <p:nvPr/>
        </p:nvSpPr>
        <p:spPr>
          <a:xfrm>
            <a:off x="8183880" y="1600200"/>
            <a:ext cx="2286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Retain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8183880" y="2176272"/>
            <a:ext cx="34747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4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 reminders</a:t>
            </a:r>
            <a:endParaRPr lang="en-US" sz="1340" dirty="0"/>
          </a:p>
          <a:p>
            <a:pPr marL="0" indent="0">
              <a:buNone/>
            </a:pPr>
            <a:r>
              <a:rPr lang="en-US" sz="134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stamp card</a:t>
            </a:r>
            <a:endParaRPr lang="en-US" sz="1340" dirty="0"/>
          </a:p>
          <a:p>
            <a:pPr marL="0" indent="0">
              <a:buNone/>
            </a:pPr>
            <a:r>
              <a:rPr lang="en-US" sz="134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Subscription plans</a:t>
            </a:r>
            <a:endParaRPr lang="en-US" sz="1340" dirty="0"/>
          </a:p>
          <a:p>
            <a:pPr marL="0" indent="0">
              <a:buNone/>
            </a:pPr>
            <a:r>
              <a:rPr lang="en-US" sz="134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Customer feedback loops</a:t>
            </a:r>
            <a:endParaRPr lang="en-US" sz="1340" dirty="0"/>
          </a:p>
        </p:txBody>
      </p:sp>
      <p:sp>
        <p:nvSpPr>
          <p:cNvPr id="10" name="Text 8"/>
          <p:cNvSpPr/>
          <p:nvPr/>
        </p:nvSpPr>
        <p:spPr>
          <a:xfrm>
            <a:off x="1920240" y="5074920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KPIs: conversion rate • repeat order rate • average order value • acquisition cost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457200" y="6528816"/>
            <a:ext cx="2743200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750" dirty="0">
                <a:solidFill>
                  <a:srgbClr val="7782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GreenBite Business Plan | 8</a:t>
            </a:r>
            <a:endParaRPr lang="en-US" sz="750" dirty="0"/>
          </a:p>
        </p:txBody>
      </p:sp>
      <p:pic>
        <p:nvPicPr>
          <p:cNvPr id="13" name="Picture 12" descr="UWTSD (@uwtsd) • Instagram photos and videos">
            <a:extLst>
              <a:ext uri="{FF2B5EF4-FFF2-40B4-BE49-F238E27FC236}">
                <a16:creationId xmlns:a16="http://schemas.microsoft.com/office/drawing/2014/main" id="{B7255F78-6B61-2467-583A-DB01311C5F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276042" y="5257800"/>
            <a:ext cx="1324158" cy="118872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411480"/>
            <a:ext cx="6217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8. Financial plan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594360" y="978408"/>
            <a:ext cx="6217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5B64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Cautious launch assumptions show monthly operating break-even around month 6.</a:t>
            </a:r>
            <a:endParaRPr lang="en-US" sz="1250" dirty="0"/>
          </a:p>
        </p:txBody>
      </p:sp>
      <p:graphicFrame>
        <p:nvGraphicFramePr>
          <p:cNvPr id="4" name="Chart 0"/>
          <p:cNvGraphicFramePr/>
          <p:nvPr/>
        </p:nvGraphicFramePr>
        <p:xfrm>
          <a:off x="777240" y="1508760"/>
          <a:ext cx="4937760" cy="31546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 2"/>
          <p:cNvSpPr/>
          <p:nvPr/>
        </p:nvSpPr>
        <p:spPr>
          <a:xfrm>
            <a:off x="6583680" y="1572768"/>
            <a:ext cx="3291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1F4E3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Start-up costs: £14,500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6583680" y="2240280"/>
            <a:ext cx="40233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costs: kitchen deposit, equipment, ingredients, website, branding, insurance and working capital.</a:t>
            </a:r>
            <a:endParaRPr lang="en-US" sz="1320" dirty="0"/>
          </a:p>
        </p:txBody>
      </p:sp>
      <p:sp>
        <p:nvSpPr>
          <p:cNvPr id="7" name="Text 4"/>
          <p:cNvSpPr/>
          <p:nvPr/>
        </p:nvSpPr>
        <p:spPr>
          <a:xfrm>
            <a:off x="6583680" y="3749040"/>
            <a:ext cx="41605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17352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Six-month forecast: £37,920 revenue from 4,800 meals. A small monthly profit appears in month 6, but full start-up payback may take 11–14 months.</a:t>
            </a:r>
            <a:endParaRPr lang="en-US" sz="1320" dirty="0"/>
          </a:p>
        </p:txBody>
      </p:sp>
      <p:sp>
        <p:nvSpPr>
          <p:cNvPr id="8" name="Text 5"/>
          <p:cNvSpPr/>
          <p:nvPr/>
        </p:nvSpPr>
        <p:spPr>
          <a:xfrm>
            <a:off x="457200" y="6528816"/>
            <a:ext cx="2743200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750" dirty="0">
                <a:solidFill>
                  <a:srgbClr val="7782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GreenBite Business Plan | 9</a:t>
            </a:r>
            <a:endParaRPr lang="en-US" sz="750" dirty="0"/>
          </a:p>
        </p:txBody>
      </p:sp>
      <p:pic>
        <p:nvPicPr>
          <p:cNvPr id="10" name="Picture 9" descr="UWTSD (@uwtsd) • Instagram photos and videos">
            <a:extLst>
              <a:ext uri="{FF2B5EF4-FFF2-40B4-BE49-F238E27FC236}">
                <a16:creationId xmlns:a16="http://schemas.microsoft.com/office/drawing/2014/main" id="{5640DB35-2BBA-2B21-AD32-3F0857D74A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/>
        </p:blipFill>
        <p:spPr>
          <a:xfrm>
            <a:off x="457200" y="5158154"/>
            <a:ext cx="1324158" cy="118872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F4E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502920"/>
            <a:ext cx="7132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9. Funding, risks and next steps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777240" y="1600200"/>
            <a:ext cx="452628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Funding mix</a:t>
            </a:r>
            <a:endParaRPr lang="en-US" sz="1450" dirty="0"/>
          </a:p>
          <a:p>
            <a:pPr marL="0" indent="0"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£8,000 personal savings</a:t>
            </a:r>
            <a:endParaRPr lang="en-US" sz="1450" dirty="0"/>
          </a:p>
          <a:p>
            <a:pPr marL="0" indent="0"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£4,000 family loan</a:t>
            </a:r>
            <a:endParaRPr lang="en-US" sz="1450" dirty="0"/>
          </a:p>
          <a:p>
            <a:pPr marL="0" indent="0"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£2,500 grant/enterprise support</a:t>
            </a:r>
            <a:endParaRPr lang="en-US" sz="1450" dirty="0"/>
          </a:p>
          <a:p>
            <a:pPr marL="0" indent="0"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Optional Start Up Loan if sales evidence supports it</a:t>
            </a:r>
            <a:endParaRPr lang="en-US" sz="1450" dirty="0"/>
          </a:p>
        </p:txBody>
      </p:sp>
      <p:sp>
        <p:nvSpPr>
          <p:cNvPr id="4" name="Text 2"/>
          <p:cNvSpPr/>
          <p:nvPr/>
        </p:nvSpPr>
        <p:spPr>
          <a:xfrm>
            <a:off x="777240" y="3794760"/>
            <a:ext cx="4251960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risks</a:t>
            </a:r>
            <a:endParaRPr lang="en-US" sz="1450" dirty="0"/>
          </a:p>
          <a:p>
            <a:pPr marL="0" indent="0"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Lower-than-expected sales</a:t>
            </a:r>
            <a:endParaRPr lang="en-US" sz="1450" dirty="0"/>
          </a:p>
          <a:p>
            <a:pPr marL="0" indent="0"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price increases</a:t>
            </a:r>
            <a:endParaRPr lang="en-US" sz="1450" dirty="0"/>
          </a:p>
          <a:p>
            <a:pPr marL="0" indent="0"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Delivery cost pressure</a:t>
            </a:r>
            <a:endParaRPr lang="en-US" sz="1450" dirty="0"/>
          </a:p>
          <a:p>
            <a:pPr marL="0" indent="0"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Over-expansion before repeat demand</a:t>
            </a:r>
            <a:endParaRPr lang="en-US" sz="1450" dirty="0"/>
          </a:p>
        </p:txBody>
      </p:sp>
      <p:sp>
        <p:nvSpPr>
          <p:cNvPr id="5" name="Text 3"/>
          <p:cNvSpPr/>
          <p:nvPr/>
        </p:nvSpPr>
        <p:spPr>
          <a:xfrm>
            <a:off x="6583680" y="1600200"/>
            <a:ext cx="28346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90 days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6583680" y="2267712"/>
            <a:ext cx="4389120" cy="1691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20" dirty="0">
                <a:solidFill>
                  <a:srgbClr val="F7F4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Survey 100 target customers</a:t>
            </a:r>
            <a:endParaRPr lang="en-US" sz="1520" dirty="0"/>
          </a:p>
          <a:p>
            <a:pPr marL="0" indent="0">
              <a:buNone/>
            </a:pPr>
            <a:r>
              <a:rPr lang="en-US" sz="1520" dirty="0">
                <a:solidFill>
                  <a:srgbClr val="F7F4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Test three meals through a pop-up</a:t>
            </a:r>
            <a:endParaRPr lang="en-US" sz="1520" dirty="0"/>
          </a:p>
          <a:p>
            <a:pPr marL="0" indent="0">
              <a:buNone/>
            </a:pPr>
            <a:r>
              <a:rPr lang="en-US" sz="1520" dirty="0">
                <a:solidFill>
                  <a:srgbClr val="F7F4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Secure two collection partners</a:t>
            </a:r>
            <a:endParaRPr lang="en-US" sz="1520" dirty="0"/>
          </a:p>
          <a:p>
            <a:pPr marL="0" indent="0">
              <a:buNone/>
            </a:pPr>
            <a:r>
              <a:rPr lang="en-US" sz="1520" dirty="0">
                <a:solidFill>
                  <a:srgbClr val="F7F4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Launch limited delivery zone</a:t>
            </a:r>
            <a:endParaRPr lang="en-US" sz="1520" dirty="0"/>
          </a:p>
          <a:p>
            <a:pPr marL="0" indent="0">
              <a:buNone/>
            </a:pPr>
            <a:r>
              <a:rPr lang="en-US" sz="1520" dirty="0">
                <a:solidFill>
                  <a:srgbClr val="F7F4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Review costs weekly</a:t>
            </a:r>
            <a:endParaRPr lang="en-US" sz="1520" dirty="0"/>
          </a:p>
        </p:txBody>
      </p:sp>
      <p:sp>
        <p:nvSpPr>
          <p:cNvPr id="7" name="Text 5"/>
          <p:cNvSpPr/>
          <p:nvPr/>
        </p:nvSpPr>
        <p:spPr>
          <a:xfrm>
            <a:off x="6583680" y="4983480"/>
            <a:ext cx="43891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GreenBite starts small, proves repeat demand, then scales carefully.</a:t>
            </a:r>
            <a:endParaRPr lang="en-US" sz="2000" dirty="0"/>
          </a:p>
        </p:txBody>
      </p:sp>
      <p:pic>
        <p:nvPicPr>
          <p:cNvPr id="9" name="Picture 8" descr="UWTSD (@uwtsd) • Instagram photos and videos">
            <a:extLst>
              <a:ext uri="{FF2B5EF4-FFF2-40B4-BE49-F238E27FC236}">
                <a16:creationId xmlns:a16="http://schemas.microsoft.com/office/drawing/2014/main" id="{3DDB1F9A-08DD-9A30-E40F-DF0AB50218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557121" y="5266944"/>
            <a:ext cx="1324158" cy="118872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4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347472" cy="6858000"/>
          </a:xfrm>
          <a:prstGeom prst="rect">
            <a:avLst/>
          </a:prstGeom>
          <a:solidFill>
            <a:srgbClr val="1E4D2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469880" y="228600"/>
            <a:ext cx="1143000" cy="1143000"/>
          </a:xfrm>
          <a:prstGeom prst="ellipse">
            <a:avLst/>
          </a:prstGeom>
          <a:solidFill>
            <a:srgbClr val="81A66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685800" y="411480"/>
            <a:ext cx="804672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000" b="1">
                <a:solidFill>
                  <a:srgbClr val="18522C"/>
                </a:solidFill>
                <a:latin typeface="Arial"/>
              </a:rPr>
              <a:t>References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04088" y="960120"/>
            <a:ext cx="96012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latin typeface="Arial"/>
              </a:defRPr>
            </a:pPr>
            <a:r>
              <a:rPr sz="1200">
                <a:solidFill>
                  <a:srgbClr val="5B665B"/>
                </a:solidFill>
                <a:latin typeface="Arial"/>
              </a:rPr>
              <a:t>Harvard-style sources used for the business plan, competitor analysis, theory and visuals.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94944" y="1417320"/>
            <a:ext cx="3154680" cy="4892040"/>
          </a:xfrm>
          <a:prstGeom prst="rect">
            <a:avLst/>
          </a:prstGeom>
          <a:noFill/>
        </p:spPr>
        <p:txBody>
          <a:bodyPr wrap="square" lIns="18288" tIns="18288" rIns="18288" bIns="18288">
            <a:noAutofit/>
          </a:bodyPr>
          <a:lstStyle/>
          <a:p>
            <a:pPr>
              <a:lnSpc>
                <a:spcPct val="88000"/>
              </a:lnSpc>
              <a:spcAft>
                <a:spcPts val="600"/>
              </a:spcAft>
              <a:defRPr sz="1200">
                <a:solidFill>
                  <a:srgbClr val="232B23"/>
                </a:solidFill>
                <a:latin typeface="Arial"/>
              </a:defRPr>
            </a:pPr>
            <a:r>
              <a:rPr sz="1200">
                <a:latin typeface="Arial"/>
              </a:rPr>
              <a:t>1. AHDB (2025) Consumer cooking trends: healthy and convenient meals on the rise. Available at: https://ahdb.org.uk/news/consumer-insight-consumer-cooking-trends-healthy-and-convenient-meals-on-the-rise (Accessed: 20 June 2026).</a:t>
            </a:r>
          </a:p>
          <a:p>
            <a:pPr>
              <a:lnSpc>
                <a:spcPct val="88000"/>
              </a:lnSpc>
              <a:spcAft>
                <a:spcPts val="600"/>
              </a:spcAft>
              <a:defRPr sz="1200">
                <a:solidFill>
                  <a:srgbClr val="232B23"/>
                </a:solidFill>
                <a:latin typeface="Arial"/>
              </a:defRPr>
            </a:pPr>
            <a:r>
              <a:rPr sz="1200">
                <a:latin typeface="Arial"/>
              </a:rPr>
              <a:t>2. Deliveroo (2026) About us. Available at: https://deliveroo.co.uk/about-us (Accessed: 20 June 2026).</a:t>
            </a:r>
          </a:p>
          <a:p>
            <a:pPr>
              <a:lnSpc>
                <a:spcPct val="88000"/>
              </a:lnSpc>
              <a:spcAft>
                <a:spcPts val="600"/>
              </a:spcAft>
              <a:defRPr sz="1200">
                <a:solidFill>
                  <a:srgbClr val="232B23"/>
                </a:solidFill>
                <a:latin typeface="Arial"/>
              </a:defRPr>
            </a:pPr>
            <a:r>
              <a:rPr sz="1200">
                <a:latin typeface="Arial"/>
              </a:rPr>
              <a:t>3. Gousto (2026) Recipe Boxes from Gousto: The UK's best food box for choice. Available at: https://www.gousto.co.uk/food-box (Accessed: 20 June 2026).</a:t>
            </a:r>
          </a:p>
          <a:p>
            <a:pPr>
              <a:lnSpc>
                <a:spcPct val="88000"/>
              </a:lnSpc>
              <a:spcAft>
                <a:spcPts val="600"/>
              </a:spcAft>
              <a:defRPr sz="1200">
                <a:solidFill>
                  <a:srgbClr val="232B23"/>
                </a:solidFill>
                <a:latin typeface="Arial"/>
              </a:defRPr>
            </a:pPr>
            <a:r>
              <a:rPr sz="1200">
                <a:latin typeface="Arial"/>
              </a:rPr>
              <a:t>4. Gov.uk (2026) Apply for a Start Up Loan for your business. Available at: https://www.gov.uk/apply-start-up-loan (Accessed: 20 June 2026).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069080" y="1417320"/>
            <a:ext cx="3154680" cy="4892040"/>
          </a:xfrm>
          <a:prstGeom prst="rect">
            <a:avLst/>
          </a:prstGeom>
          <a:noFill/>
        </p:spPr>
        <p:txBody>
          <a:bodyPr wrap="square" lIns="18288" tIns="18288" rIns="18288" bIns="18288">
            <a:noAutofit/>
          </a:bodyPr>
          <a:lstStyle/>
          <a:p>
            <a:pPr>
              <a:lnSpc>
                <a:spcPct val="88000"/>
              </a:lnSpc>
              <a:spcAft>
                <a:spcPts val="600"/>
              </a:spcAft>
              <a:defRPr sz="1200">
                <a:solidFill>
                  <a:srgbClr val="232B23"/>
                </a:solidFill>
                <a:latin typeface="Arial"/>
              </a:defRPr>
            </a:pPr>
            <a:r>
              <a:rPr sz="1200">
                <a:latin typeface="Arial"/>
              </a:rPr>
              <a:t>5. Kotler, P., Armstrong, G., Harris, L. and He, H. (2019) Principles of Marketing. 8th European edn. Harlow: Pearson.</a:t>
            </a:r>
          </a:p>
          <a:p>
            <a:pPr>
              <a:lnSpc>
                <a:spcPct val="88000"/>
              </a:lnSpc>
              <a:spcAft>
                <a:spcPts val="600"/>
              </a:spcAft>
              <a:defRPr sz="1200">
                <a:solidFill>
                  <a:srgbClr val="232B23"/>
                </a:solidFill>
                <a:latin typeface="Arial"/>
              </a:defRPr>
            </a:pPr>
            <a:r>
              <a:rPr sz="1200">
                <a:latin typeface="Arial"/>
              </a:rPr>
              <a:t>6. Mindful Chef (2026) Healthy Recipe Boxes &amp; Meal Kits Delivered UK. Available at: https://www.mindfulchef.com/ (Accessed: 20 June 2026).</a:t>
            </a:r>
          </a:p>
          <a:p>
            <a:pPr>
              <a:lnSpc>
                <a:spcPct val="88000"/>
              </a:lnSpc>
              <a:spcAft>
                <a:spcPts val="600"/>
              </a:spcAft>
              <a:defRPr sz="1200">
                <a:solidFill>
                  <a:srgbClr val="232B23"/>
                </a:solidFill>
                <a:latin typeface="Arial"/>
              </a:defRPr>
            </a:pPr>
            <a:r>
              <a:rPr sz="1200">
                <a:latin typeface="Arial"/>
              </a:rPr>
              <a:t>7. NHS (2026) The Eatwell Guide. Available at: https://www.nhs.uk/live-well/eat-well/food-guidelines-and-food-labels/the-eatwell-guide/ (Accessed: 20 June 2026).</a:t>
            </a:r>
          </a:p>
          <a:p>
            <a:pPr>
              <a:lnSpc>
                <a:spcPct val="88000"/>
              </a:lnSpc>
              <a:spcAft>
                <a:spcPts val="600"/>
              </a:spcAft>
              <a:defRPr sz="1200">
                <a:solidFill>
                  <a:srgbClr val="232B23"/>
                </a:solidFill>
                <a:latin typeface="Arial"/>
              </a:defRPr>
            </a:pPr>
            <a:r>
              <a:rPr sz="1200">
                <a:latin typeface="Arial"/>
              </a:rPr>
              <a:t>8. OpenAI (2026) Concept images generated for the GreenBite business plan using DALL-E. Generated: 20 June 2026.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434072" y="1417320"/>
            <a:ext cx="3154680" cy="4892040"/>
          </a:xfrm>
          <a:prstGeom prst="rect">
            <a:avLst/>
          </a:prstGeom>
          <a:noFill/>
        </p:spPr>
        <p:txBody>
          <a:bodyPr wrap="square" lIns="18288" tIns="18288" rIns="18288" bIns="18288">
            <a:noAutofit/>
          </a:bodyPr>
          <a:lstStyle/>
          <a:p>
            <a:pPr>
              <a:lnSpc>
                <a:spcPct val="88000"/>
              </a:lnSpc>
              <a:spcAft>
                <a:spcPts val="600"/>
              </a:spcAft>
              <a:defRPr sz="1200">
                <a:solidFill>
                  <a:srgbClr val="232B23"/>
                </a:solidFill>
                <a:latin typeface="Arial"/>
              </a:defRPr>
            </a:pPr>
            <a:r>
              <a:rPr sz="1200">
                <a:latin typeface="Arial"/>
              </a:rPr>
              <a:t>9. Pret A Manger (2026) Coffee, Fresh Sandwiches, Snacks &amp; Drinks Menu. Available at: https://www.pret.co.uk/en-GB/our-menu (Accessed: 20 June 2026).</a:t>
            </a:r>
          </a:p>
          <a:p>
            <a:pPr>
              <a:lnSpc>
                <a:spcPct val="88000"/>
              </a:lnSpc>
              <a:spcAft>
                <a:spcPts val="600"/>
              </a:spcAft>
              <a:defRPr sz="1200">
                <a:solidFill>
                  <a:srgbClr val="232B23"/>
                </a:solidFill>
                <a:latin typeface="Arial"/>
              </a:defRPr>
            </a:pPr>
            <a:r>
              <a:rPr sz="1200">
                <a:latin typeface="Arial"/>
              </a:rPr>
              <a:t>10. Start Up Loans (2026) Start Up Business Loans. Available at: https://www.startuploans.co.uk/ (Accessed: 20 June 2026).</a:t>
            </a:r>
          </a:p>
          <a:p>
            <a:pPr>
              <a:lnSpc>
                <a:spcPct val="88000"/>
              </a:lnSpc>
              <a:spcAft>
                <a:spcPts val="600"/>
              </a:spcAft>
              <a:defRPr sz="1200">
                <a:solidFill>
                  <a:srgbClr val="232B23"/>
                </a:solidFill>
                <a:latin typeface="Arial"/>
              </a:defRPr>
            </a:pPr>
            <a:r>
              <a:rPr sz="1200">
                <a:latin typeface="Arial"/>
              </a:rPr>
              <a:t>11. Uber Eats (2026) Food delivery and takeaway. Available at: https://www.ubereats.com/gb (Accessed: 20 June 2026).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098280" y="6446520"/>
            <a:ext cx="20116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900">
                <a:solidFill>
                  <a:srgbClr val="5B665B"/>
                </a:solidFill>
                <a:latin typeface="Arial"/>
              </a:rPr>
              <a:t>GreenBite Business Plan | 11</a:t>
            </a:r>
          </a:p>
        </p:txBody>
      </p:sp>
      <p:pic>
        <p:nvPicPr>
          <p:cNvPr id="6" name="Picture 5" descr="UWTSD (@uwtsd) • Instagram photos and videos">
            <a:extLst>
              <a:ext uri="{FF2B5EF4-FFF2-40B4-BE49-F238E27FC236}">
                <a16:creationId xmlns:a16="http://schemas.microsoft.com/office/drawing/2014/main" id="{F7ACE28B-3397-2B37-09FA-16D0B6509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/>
        </p:blipFill>
        <p:spPr>
          <a:xfrm>
            <a:off x="704088" y="5326380"/>
            <a:ext cx="1324158" cy="118872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1207</Words>
  <Application>Microsoft Office PowerPoint</Application>
  <PresentationFormat>Widescreen</PresentationFormat>
  <Paragraphs>149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3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GreenBite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GreenBite Business Plan Presentation</dc:title>
  <dc:subject>GreenBite Business Plan Presentation</dc:subject>
  <dc:creator>OpenAI</dc:creator>
  <cp:lastModifiedBy>ion dodon</cp:lastModifiedBy>
  <cp:revision>2</cp:revision>
  <dcterms:created xsi:type="dcterms:W3CDTF">2026-06-20T13:34:08Z</dcterms:created>
  <dcterms:modified xsi:type="dcterms:W3CDTF">2026-08-13T20:21:14Z</dcterms:modified>
</cp:coreProperties>
</file>