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31"/>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x="18288000" cy="10287000"/>
  <p:notesSz cx="6858000" cy="9144000"/>
  <p:embeddedFontLst>
    <p:embeddedFont>
      <p:font typeface="Arial MT Pro" charset="1" panose="020B0502020202020204"/>
      <p:regular r:id="rId29"/>
    </p:embeddedFont>
    <p:embeddedFont>
      <p:font typeface="Calibri (MS)" charset="1" panose="020F0502020204030204"/>
      <p:regular r:id="rId30"/>
    </p:embeddedFont>
    <p:embeddedFont>
      <p:font typeface="Calibri (MS) Italics" charset="1" panose="020F05020202040A0204"/>
      <p:regular r:id="rId35"/>
    </p:embeddedFont>
    <p:embeddedFont>
      <p:font typeface="Calibri (MS) Bold" charset="1" panose="020F0702030404030204"/>
      <p:regular r:id="rId37"/>
    </p:embeddedFont>
    <p:embeddedFont>
      <p:font typeface="Calibri (MS) Bold Italics" charset="1" panose="020F07020304040A0204"/>
      <p:regular r:id="rId38"/>
    </p:embeddedFont>
    <p:embeddedFont>
      <p:font typeface="Arial" charset="1" panose="020B0604020202020204"/>
      <p:regular r:id="rId43"/>
    </p:embeddedFont>
    <p:embeddedFont>
      <p:font typeface="Arial Bold" charset="1" panose="020B0704020202020204"/>
      <p:regular r:id="rId44"/>
    </p:embeddedFont>
    <p:embeddedFont>
      <p:font typeface="Arial Italics" charset="1" panose="020B0604020202090204"/>
      <p:regular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notesMasters/notesMaster1.xml" Type="http://schemas.openxmlformats.org/officeDocument/2006/relationships/notesMaster"/><Relationship Id="rId32" Target="theme/theme2.xml" Type="http://schemas.openxmlformats.org/officeDocument/2006/relationships/theme"/><Relationship Id="rId33" Target="notesSlides/notesSlide1.xml" Type="http://schemas.openxmlformats.org/officeDocument/2006/relationships/notesSlide"/><Relationship Id="rId34" Target="notesSlides/notesSlide2.xml" Type="http://schemas.openxmlformats.org/officeDocument/2006/relationships/notesSlide"/><Relationship Id="rId35" Target="fonts/font35.fntdata" Type="http://schemas.openxmlformats.org/officeDocument/2006/relationships/font"/><Relationship Id="rId36" Target="notesSlides/notesSlide3.xml" Type="http://schemas.openxmlformats.org/officeDocument/2006/relationships/notesSlide"/><Relationship Id="rId37" Target="fonts/font37.fntdata" Type="http://schemas.openxmlformats.org/officeDocument/2006/relationships/font"/><Relationship Id="rId38" Target="fonts/font38.fntdata" Type="http://schemas.openxmlformats.org/officeDocument/2006/relationships/font"/><Relationship Id="rId39" Target="notesSlides/notesSlide4.xml" Type="http://schemas.openxmlformats.org/officeDocument/2006/relationships/notesSlide"/><Relationship Id="rId4" Target="theme/theme1.xml" Type="http://schemas.openxmlformats.org/officeDocument/2006/relationships/theme"/><Relationship Id="rId40" Target="notesSlides/notesSlide5.xml" Type="http://schemas.openxmlformats.org/officeDocument/2006/relationships/notesSlide"/><Relationship Id="rId41" Target="notesSlides/notesSlide6.xml" Type="http://schemas.openxmlformats.org/officeDocument/2006/relationships/notesSlide"/><Relationship Id="rId42" Target="notesSlides/notesSlide7.xml" Type="http://schemas.openxmlformats.org/officeDocument/2006/relationships/notesSlide"/><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notesSlides/notesSlide8.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2.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Look at the covers and titles of some of Gatto’s most influential books. What ideas do you think Gatto might have? Think – Pair – Share. </a:t>
            </a:r>
          </a:p>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Open source learning as coined by John Taylor Gatto is based on extending this idea to all learning, to everyone. The underlying premises of open source learning is that learning is available everywhere in life and not restricted to 'places of learning'-namely schools. Open source is happening everywhere.</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Could include: </a:t>
            </a:r>
          </a:p>
          <a:p>
            <a:r>
              <a:rPr lang="en-US"/>
              <a:t>need to be taught the tools for learning</a:t>
            </a:r>
          </a:p>
          <a:p>
            <a:r>
              <a:rPr lang="en-US"/>
              <a:t>No grades</a:t>
            </a:r>
          </a:p>
          <a:p>
            <a:r>
              <a:rPr lang="en-US"/>
              <a:t>No paper tests – Frankenstein’s monster!</a:t>
            </a:r>
          </a:p>
          <a:p>
            <a:r>
              <a:rPr lang="en-US"/>
              <a:t>Concentrate on ideas</a:t>
            </a:r>
          </a:p>
          <a:p>
            <a:r>
              <a:rPr lang="en-US"/>
              <a:t>Importance of listening to students</a:t>
            </a:r>
          </a:p>
          <a:p>
            <a:r>
              <a:rPr lang="en-US"/>
              <a:t>Teaches hypotheses, analysis</a:t>
            </a:r>
          </a:p>
          <a:p>
            <a:r>
              <a:rPr lang="en-US"/>
              <a:t>Teaches skills for later in their lives</a:t>
            </a:r>
          </a:p>
          <a:p>
            <a:r>
              <a:rPr lang="en-US"/>
              <a:t>School relates very little to real life</a:t>
            </a:r>
          </a:p>
          <a:p>
            <a:r>
              <a:rPr lang="en-US"/>
              <a:t>Schooling is bad</a:t>
            </a:r>
          </a:p>
          <a:p>
            <a:r>
              <a:rPr lang="en-US"/>
              <a:t>Schooling is not education</a:t>
            </a:r>
          </a:p>
          <a:p>
            <a:r>
              <a:rPr lang="en-US"/>
              <a:t>Schooling is same way for everybody</a:t>
            </a:r>
          </a:p>
          <a:p>
            <a:r>
              <a:rPr lang="en-US"/>
              <a:t>Closing classes of pupils into rooms is not education</a:t>
            </a:r>
          </a:p>
          <a:p>
            <a:r>
              <a:rPr lang="en-US"/>
              <a:t>Opens doors for children</a:t>
            </a:r>
          </a:p>
          <a:p>
            <a:r>
              <a:rPr lang="en-US"/>
              <a:t>Time for children to reflect on future</a:t>
            </a:r>
          </a:p>
          <a:p>
            <a:r>
              <a:rPr lang="en-US"/>
              <a:t>Importance of self-knowledge as key to a good life – needs large periods of privacy, learning our limits. Cannot happen when we have never ending activities and tests</a:t>
            </a:r>
          </a:p>
          <a:p>
            <a:r>
              <a:rPr lang="en-US"/>
              <a:t>Real-life experiences in the workplace</a:t>
            </a:r>
          </a:p>
          <a:p>
            <a:r>
              <a:rPr lang="en-US"/>
              <a:t>Clear guidance</a:t>
            </a:r>
          </a:p>
          <a:p>
            <a:r>
              <a:rPr lang="en-US"/>
              <a:t>Importance of making mistakes for learning to happen</a:t>
            </a:r>
          </a:p>
          <a:p>
            <a:r>
              <a:rPr lang="en-US"/>
              <a:t>Pupils taking ownership e.g. through contracts.</a:t>
            </a:r>
          </a:p>
          <a:p>
            <a:r>
              <a:rPr lang="en-US"/>
              <a:t>Attempts to take away fear from outside world</a:t>
            </a:r>
          </a:p>
          <a:p>
            <a:r>
              <a:rPr lang="en-US"/>
              <a:t/>
            </a:r>
          </a:p>
          <a:p>
            <a:r>
              <a:rPr lang="en-US"/>
              <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Hyperlink to the Seven Lessons at top of page.</a:t>
            </a:r>
          </a:p>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Rhoi 30 munud i wneud hyn. </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“Schools were designed by Horace Mann, E.L. Thorndike, and others to be instruments of the scientific management of a mass population. Schools are intended to produce, through the application of formulas, formulaic human beings whose behavior can be  predicted and controlled. To a very great extent, schools succeed in doing this. But in a society that is increasingly fragmented, in which the only genuinely successful people are independent, self-reliant, and individualistic, the products of school and ‘schooling’ are irrelevant.”</a:t>
            </a:r>
          </a:p>
          <a:p>
            <a:r>
              <a:rPr lang="en-US"/>
              <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Depending on time, students can begin to work on a table which summarises the theorists studied so far’s ideas about schools and whether they have any positives/negatives. </a:t>
            </a:r>
          </a:p>
          <a:p>
            <a:r>
              <a:rPr lang="en-US"/>
              <a:t>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2.jpe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2.jpeg" Type="http://schemas.openxmlformats.org/officeDocument/2006/relationships/image"/><Relationship Id="rId4" Target="../media/image6.png" Type="http://schemas.openxmlformats.org/officeDocument/2006/relationships/image"/><Relationship Id="rId5" Target="https://www.bing.com/videos/search?q=gatto+resignation&amp;docid=608041832248577314&amp;mid=3B47BBC95CE2735CD5F93B47BBC95CE2735CD5F9&amp;view=detail&amp;FORM=VIRE" TargetMode="External" Type="http://schemas.openxmlformats.org/officeDocument/2006/relationships/hyperlink"/></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2.jpeg" Type="http://schemas.openxmlformats.org/officeDocument/2006/relationships/image"/><Relationship Id="rId4" Target="../media/image6.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2.jpeg" Type="http://schemas.openxmlformats.org/officeDocument/2006/relationships/image"/><Relationship Id="rId4" Target="../media/image6.png" Type="http://schemas.openxmlformats.org/officeDocument/2006/relationships/image"/><Relationship Id="rId5" Target="https://www.youtube.com/watch?v=CaVKKBCWYic" TargetMode="External" Type="http://schemas.openxmlformats.org/officeDocument/2006/relationships/hyperlink"/><Relationship Id="rId6" Target="../media/image7.jpeg" Type="http://schemas.openxmlformats.org/officeDocument/2006/relationships/image"/><Relationship Id="rId7" Target="../media/image8.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media/image6.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2.jpeg" Type="http://schemas.openxmlformats.org/officeDocument/2006/relationships/image"/><Relationship Id="rId4" Target="../media/image6.png" Type="http://schemas.openxmlformats.org/officeDocument/2006/relationships/image"/><Relationship Id="rId5" Target="../media/image9.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2.jpeg" Type="http://schemas.openxmlformats.org/officeDocument/2006/relationships/image"/><Relationship Id="rId4" Target="../media/image6.png" Type="http://schemas.openxmlformats.org/officeDocument/2006/relationships/image"/><Relationship Id="rId5" Target="https://selfdirectededucation.neocities.org/pdf/JTG%20The%20Seven%20Lesson%20Schoolteacher.pdf" TargetMode="External" Type="http://schemas.openxmlformats.org/officeDocument/2006/relationships/hyperlink"/><Relationship Id="rId6" Target="https://selfdirectededucation.neocities.org/pdf/JTG%20The%20Seven%20Lesson%20Schoolteacher.pdf" TargetMode="External" Type="http://schemas.openxmlformats.org/officeDocument/2006/relationships/hyperlink"/><Relationship Id="rId7" Target="../media/image10.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svg" Type="http://schemas.openxmlformats.org/officeDocument/2006/relationships/image"/><Relationship Id="rId4" Target="../media/image2.jpeg" Type="http://schemas.openxmlformats.org/officeDocument/2006/relationships/image"/><Relationship Id="rId5" Target="../media/image13.png" Type="http://schemas.openxmlformats.org/officeDocument/2006/relationships/image"/><Relationship Id="rId6" Target="../media/image14.svg" Type="http://schemas.openxmlformats.org/officeDocument/2006/relationships/image"/><Relationship Id="rId7" Target="../media/image15.png" Type="http://schemas.openxmlformats.org/officeDocument/2006/relationships/image"/><Relationship Id="rId8" Target="../media/image16.jpeg" Type="http://schemas.openxmlformats.org/officeDocument/2006/relationships/image"/><Relationship Id="rId9" Target="../media/image17.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media/image6.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media/image6.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media/image6.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media/image6.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media/image6.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jpeg" Type="http://schemas.openxmlformats.org/officeDocument/2006/relationships/image"/><Relationship Id="rId3" Target="http://www.newciv.org/whole/schoolteacher.txt" TargetMode="External" Type="http://schemas.openxmlformats.org/officeDocument/2006/relationships/hyperlink"/><Relationship Id="rId4" Target="http://www.edweek.org/tm/articles/2001/03/01/06gatto.h12.html"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sp>
        <p:nvSpPr>
          <p:cNvPr name="AutoShape 2" id="2"/>
          <p:cNvSpPr/>
          <p:nvPr/>
        </p:nvSpPr>
        <p:spPr>
          <a:xfrm flipV="true">
            <a:off x="11337176" y="6262961"/>
            <a:ext cx="6048000" cy="4037881"/>
          </a:xfrm>
          <a:prstGeom prst="line">
            <a:avLst/>
          </a:prstGeom>
          <a:ln cap="rnd" w="9525">
            <a:solidFill>
              <a:srgbClr val="FFF6D4"/>
            </a:solidFill>
            <a:prstDash val="solid"/>
            <a:headEnd type="none" len="sm" w="sm"/>
            <a:tailEnd type="none" len="sm" w="sm"/>
          </a:ln>
        </p:spPr>
      </p:sp>
      <p:sp>
        <p:nvSpPr>
          <p:cNvPr name="AutoShape 3" id="3"/>
          <p:cNvSpPr/>
          <p:nvPr/>
        </p:nvSpPr>
        <p:spPr>
          <a:xfrm>
            <a:off x="14204992" y="-446"/>
            <a:ext cx="1843088" cy="10301288"/>
          </a:xfrm>
          <a:prstGeom prst="line">
            <a:avLst/>
          </a:prstGeom>
          <a:ln cap="rnd" w="9525">
            <a:solidFill>
              <a:srgbClr val="FFF6D4"/>
            </a:solidFill>
            <a:prstDash val="solid"/>
            <a:headEnd type="none" len="sm" w="sm"/>
            <a:tailEnd type="none" len="sm" w="sm"/>
          </a:ln>
        </p:spPr>
      </p:sp>
      <p:sp>
        <p:nvSpPr>
          <p:cNvPr name="AutoShape 4" id="4"/>
          <p:cNvSpPr/>
          <p:nvPr/>
        </p:nvSpPr>
        <p:spPr>
          <a:xfrm flipV="true">
            <a:off x="11337176" y="6262961"/>
            <a:ext cx="6048000" cy="4037881"/>
          </a:xfrm>
          <a:prstGeom prst="line">
            <a:avLst/>
          </a:prstGeom>
          <a:ln cap="rnd" w="9525">
            <a:solidFill>
              <a:srgbClr val="FFF6D4"/>
            </a:solidFill>
            <a:prstDash val="solid"/>
            <a:headEnd type="none" len="sm" w="sm"/>
            <a:tailEnd type="none" len="sm" w="sm"/>
          </a:ln>
        </p:spPr>
      </p:sp>
      <p:sp>
        <p:nvSpPr>
          <p:cNvPr name="AutoShape 5" id="5"/>
          <p:cNvSpPr/>
          <p:nvPr/>
        </p:nvSpPr>
        <p:spPr>
          <a:xfrm>
            <a:off x="14204992" y="-446"/>
            <a:ext cx="1843088" cy="10301288"/>
          </a:xfrm>
          <a:prstGeom prst="line">
            <a:avLst/>
          </a:prstGeom>
          <a:ln cap="rnd" w="9525">
            <a:solidFill>
              <a:srgbClr val="FFF6D4"/>
            </a:solidFill>
            <a:prstDash val="solid"/>
            <a:headEnd type="none" len="sm" w="sm"/>
            <a:tailEnd type="none" len="sm" w="sm"/>
          </a:ln>
        </p:spPr>
      </p:sp>
      <p:grpSp>
        <p:nvGrpSpPr>
          <p:cNvPr name="Group 6" id="6"/>
          <p:cNvGrpSpPr/>
          <p:nvPr/>
        </p:nvGrpSpPr>
        <p:grpSpPr>
          <a:xfrm rot="0">
            <a:off x="1028700" y="1837582"/>
            <a:ext cx="8740078" cy="5982335"/>
            <a:chOff x="0" y="0"/>
            <a:chExt cx="8286889" cy="5672140"/>
          </a:xfrm>
        </p:grpSpPr>
        <p:sp>
          <p:nvSpPr>
            <p:cNvPr name="Freeform 7" id="7"/>
            <p:cNvSpPr/>
            <p:nvPr/>
          </p:nvSpPr>
          <p:spPr>
            <a:xfrm flipH="false" flipV="false" rot="0">
              <a:off x="0" y="0"/>
              <a:ext cx="8286890" cy="5672140"/>
            </a:xfrm>
            <a:custGeom>
              <a:avLst/>
              <a:gdLst/>
              <a:ahLst/>
              <a:cxnLst/>
              <a:rect r="r" b="b" t="t" l="l"/>
              <a:pathLst>
                <a:path h="5672140" w="8286890">
                  <a:moveTo>
                    <a:pt x="0" y="0"/>
                  </a:moveTo>
                  <a:lnTo>
                    <a:pt x="8286890" y="0"/>
                  </a:lnTo>
                  <a:lnTo>
                    <a:pt x="8286890" y="5672140"/>
                  </a:lnTo>
                  <a:lnTo>
                    <a:pt x="0" y="5672140"/>
                  </a:lnTo>
                  <a:close/>
                </a:path>
              </a:pathLst>
            </a:custGeom>
          </p:spPr>
        </p:sp>
        <p:sp>
          <p:nvSpPr>
            <p:cNvPr name="TextBox 8" id="8"/>
            <p:cNvSpPr txBox="true"/>
            <p:nvPr/>
          </p:nvSpPr>
          <p:spPr>
            <a:xfrm>
              <a:off x="0" y="-104775"/>
              <a:ext cx="8286889" cy="5776915"/>
            </a:xfrm>
            <a:prstGeom prst="rect">
              <a:avLst/>
            </a:prstGeom>
          </p:spPr>
          <p:txBody>
            <a:bodyPr anchor="b" rtlCol="false" tIns="0" lIns="0" bIns="0" rIns="0"/>
            <a:lstStyle/>
            <a:p>
              <a:pPr algn="ctr">
                <a:lnSpc>
                  <a:spcPts val="6599"/>
                </a:lnSpc>
              </a:pPr>
              <a:r>
                <a:rPr lang="en-US" sz="5499">
                  <a:solidFill>
                    <a:srgbClr val="000000"/>
                  </a:solidFill>
                  <a:latin typeface="Arial MT Pro"/>
                  <a:ea typeface="Arial MT Pro"/>
                  <a:cs typeface="Arial MT Pro"/>
                  <a:sym typeface="Arial MT Pro"/>
                </a:rPr>
                <a:t>ECES5020C </a:t>
              </a:r>
            </a:p>
            <a:p>
              <a:pPr algn="ctr">
                <a:lnSpc>
                  <a:spcPts val="6599"/>
                </a:lnSpc>
              </a:pPr>
            </a:p>
            <a:p>
              <a:pPr algn="ctr">
                <a:lnSpc>
                  <a:spcPts val="6599"/>
                </a:lnSpc>
              </a:pPr>
              <a:r>
                <a:rPr lang="en-US" sz="5499">
                  <a:solidFill>
                    <a:srgbClr val="000000"/>
                  </a:solidFill>
                  <a:latin typeface="Arial MT Pro"/>
                  <a:ea typeface="Arial MT Pro"/>
                  <a:cs typeface="Arial MT Pro"/>
                  <a:sym typeface="Arial MT Pro"/>
                </a:rPr>
                <a:t>Amgylcheddau Dysgu Amgen</a:t>
              </a:r>
            </a:p>
            <a:p>
              <a:pPr algn="ctr">
                <a:lnSpc>
                  <a:spcPts val="6599"/>
                </a:lnSpc>
              </a:pPr>
            </a:p>
            <a:p>
              <a:pPr algn="ctr">
                <a:lnSpc>
                  <a:spcPts val="6599"/>
                </a:lnSpc>
              </a:pPr>
              <a:r>
                <a:rPr lang="en-US" sz="5499">
                  <a:solidFill>
                    <a:srgbClr val="000000"/>
                  </a:solidFill>
                  <a:latin typeface="Arial MT Pro"/>
                  <a:ea typeface="Arial MT Pro"/>
                  <a:cs typeface="Arial MT Pro"/>
                  <a:sym typeface="Arial MT Pro"/>
                </a:rPr>
                <a:t>Alternative Learning Environments</a:t>
              </a:r>
            </a:p>
          </p:txBody>
        </p:sp>
      </p:grpSp>
      <p:grpSp>
        <p:nvGrpSpPr>
          <p:cNvPr name="Group 9" id="9"/>
          <p:cNvGrpSpPr/>
          <p:nvPr/>
        </p:nvGrpSpPr>
        <p:grpSpPr>
          <a:xfrm rot="0">
            <a:off x="1851660" y="565150"/>
            <a:ext cx="7094158" cy="927100"/>
            <a:chOff x="0" y="0"/>
            <a:chExt cx="6726313" cy="879028"/>
          </a:xfrm>
        </p:grpSpPr>
        <p:sp>
          <p:nvSpPr>
            <p:cNvPr name="Freeform 10" id="10"/>
            <p:cNvSpPr/>
            <p:nvPr/>
          </p:nvSpPr>
          <p:spPr>
            <a:xfrm flipH="false" flipV="false" rot="0">
              <a:off x="0" y="0"/>
              <a:ext cx="6726313" cy="879028"/>
            </a:xfrm>
            <a:custGeom>
              <a:avLst/>
              <a:gdLst/>
              <a:ahLst/>
              <a:cxnLst/>
              <a:rect r="r" b="b" t="t" l="l"/>
              <a:pathLst>
                <a:path h="879028" w="6726313">
                  <a:moveTo>
                    <a:pt x="0" y="0"/>
                  </a:moveTo>
                  <a:lnTo>
                    <a:pt x="6726313" y="0"/>
                  </a:lnTo>
                  <a:lnTo>
                    <a:pt x="6726313" y="879028"/>
                  </a:lnTo>
                  <a:lnTo>
                    <a:pt x="0" y="879028"/>
                  </a:lnTo>
                  <a:close/>
                </a:path>
              </a:pathLst>
            </a:custGeom>
          </p:spPr>
        </p:sp>
        <p:sp>
          <p:nvSpPr>
            <p:cNvPr name="TextBox 11" id="11"/>
            <p:cNvSpPr txBox="true"/>
            <p:nvPr/>
          </p:nvSpPr>
          <p:spPr>
            <a:xfrm>
              <a:off x="0" y="-104775"/>
              <a:ext cx="6726313" cy="983803"/>
            </a:xfrm>
            <a:prstGeom prst="rect">
              <a:avLst/>
            </a:prstGeom>
          </p:spPr>
          <p:txBody>
            <a:bodyPr anchor="t" rtlCol="false" tIns="0" lIns="0" bIns="0" rIns="0"/>
            <a:lstStyle/>
            <a:p>
              <a:pPr algn="ctr">
                <a:lnSpc>
                  <a:spcPts val="6000"/>
                </a:lnSpc>
              </a:pPr>
              <a:r>
                <a:rPr lang="en-US" sz="5000">
                  <a:solidFill>
                    <a:srgbClr val="000000"/>
                  </a:solidFill>
                  <a:latin typeface="Arial MT Pro"/>
                  <a:ea typeface="Arial MT Pro"/>
                  <a:cs typeface="Arial MT Pro"/>
                  <a:sym typeface="Arial MT Pro"/>
                </a:rPr>
                <a:t>Sesiwn 5</a:t>
              </a:r>
            </a:p>
          </p:txBody>
        </p:sp>
      </p:grpSp>
      <p:grpSp>
        <p:nvGrpSpPr>
          <p:cNvPr name="Group 12" id="12"/>
          <p:cNvGrpSpPr/>
          <p:nvPr/>
        </p:nvGrpSpPr>
        <p:grpSpPr>
          <a:xfrm rot="0">
            <a:off x="10886492" y="-248206"/>
            <a:ext cx="10783412" cy="10783412"/>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4931" t="0" r="-24931" b="0"/>
              </a:stretch>
            </a:blipFill>
          </p:spPr>
        </p:sp>
      </p:grpSp>
      <p:sp>
        <p:nvSpPr>
          <p:cNvPr name="TextBox 14" id="14"/>
          <p:cNvSpPr txBox="true"/>
          <p:nvPr/>
        </p:nvSpPr>
        <p:spPr>
          <a:xfrm rot="0">
            <a:off x="2609058" y="8089049"/>
            <a:ext cx="5579363" cy="1169251"/>
          </a:xfrm>
          <a:prstGeom prst="rect">
            <a:avLst/>
          </a:prstGeom>
        </p:spPr>
        <p:txBody>
          <a:bodyPr anchor="t" rtlCol="false" tIns="0" lIns="0" bIns="0" rIns="0">
            <a:spAutoFit/>
          </a:bodyPr>
          <a:lstStyle/>
          <a:p>
            <a:pPr algn="ctr">
              <a:lnSpc>
                <a:spcPts val="4331"/>
              </a:lnSpc>
              <a:spcBef>
                <a:spcPct val="0"/>
              </a:spcBef>
            </a:pPr>
            <a:r>
              <a:rPr lang="en-US" sz="3609">
                <a:solidFill>
                  <a:srgbClr val="000000"/>
                </a:solidFill>
                <a:latin typeface="Arial MT Pro"/>
                <a:ea typeface="Arial MT Pro"/>
                <a:cs typeface="Arial MT Pro"/>
                <a:sym typeface="Arial MT Pro"/>
              </a:rPr>
              <a:t>Ra</a:t>
            </a:r>
            <a:r>
              <a:rPr lang="en-US" sz="3609">
                <a:solidFill>
                  <a:srgbClr val="000000"/>
                </a:solidFill>
                <a:latin typeface="Arial MT Pro"/>
                <a:ea typeface="Arial MT Pro"/>
                <a:cs typeface="Arial MT Pro"/>
                <a:sym typeface="Arial MT Pro"/>
              </a:rPr>
              <a:t>dical neu Chwyldroadol?</a:t>
            </a:r>
          </a:p>
          <a:p>
            <a:pPr algn="ctr">
              <a:lnSpc>
                <a:spcPts val="4331"/>
              </a:lnSpc>
              <a:spcBef>
                <a:spcPct val="0"/>
              </a:spcBef>
            </a:pPr>
            <a:r>
              <a:rPr lang="en-US" sz="3609">
                <a:solidFill>
                  <a:srgbClr val="000000"/>
                </a:solidFill>
                <a:latin typeface="Arial MT Pro"/>
                <a:ea typeface="Arial MT Pro"/>
                <a:cs typeface="Arial MT Pro"/>
                <a:sym typeface="Arial MT Pro"/>
              </a:rPr>
              <a:t> Radical or Revolutionary?</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3576259" y="43546"/>
            <a:ext cx="11514384" cy="1974105"/>
            <a:chOff x="0" y="0"/>
            <a:chExt cx="10855604" cy="1861160"/>
          </a:xfrm>
        </p:grpSpPr>
        <p:sp>
          <p:nvSpPr>
            <p:cNvPr name="Freeform 3" id="3"/>
            <p:cNvSpPr/>
            <p:nvPr/>
          </p:nvSpPr>
          <p:spPr>
            <a:xfrm flipH="false" flipV="false" rot="0">
              <a:off x="0" y="0"/>
              <a:ext cx="10855606" cy="1861157"/>
            </a:xfrm>
            <a:custGeom>
              <a:avLst/>
              <a:gdLst/>
              <a:ahLst/>
              <a:cxnLst/>
              <a:rect r="r" b="b" t="t" l="l"/>
              <a:pathLst>
                <a:path h="1861157" w="10855606">
                  <a:moveTo>
                    <a:pt x="0" y="0"/>
                  </a:moveTo>
                  <a:lnTo>
                    <a:pt x="10855606" y="0"/>
                  </a:lnTo>
                  <a:lnTo>
                    <a:pt x="10855606" y="1861157"/>
                  </a:lnTo>
                  <a:lnTo>
                    <a:pt x="0" y="1861157"/>
                  </a:lnTo>
                  <a:close/>
                </a:path>
              </a:pathLst>
            </a:custGeom>
            <a:blipFill>
              <a:blip r:embed="rId2">
                <a:alphaModFix amt="0"/>
              </a:blip>
              <a:stretch>
                <a:fillRect l="0" t="-63650" r="0" b="-63650"/>
              </a:stretch>
            </a:blipFill>
          </p:spPr>
        </p:sp>
        <p:sp>
          <p:nvSpPr>
            <p:cNvPr name="TextBox 4" id="4"/>
            <p:cNvSpPr txBox="true"/>
            <p:nvPr/>
          </p:nvSpPr>
          <p:spPr>
            <a:xfrm>
              <a:off x="0" y="-133350"/>
              <a:ext cx="10855604" cy="1994510"/>
            </a:xfrm>
            <a:prstGeom prst="rect">
              <a:avLst/>
            </a:prstGeom>
          </p:spPr>
          <p:txBody>
            <a:bodyPr anchor="ctr" rtlCol="false" tIns="0" lIns="0" bIns="0" rIns="0"/>
            <a:lstStyle/>
            <a:p>
              <a:pPr algn="ctr">
                <a:lnSpc>
                  <a:spcPts val="7168"/>
                </a:lnSpc>
              </a:pPr>
              <a:r>
                <a:rPr lang="en-US" sz="5973">
                  <a:solidFill>
                    <a:srgbClr val="000000"/>
                  </a:solidFill>
                  <a:latin typeface="Calibri (MS)"/>
                  <a:ea typeface="Calibri (MS)"/>
                  <a:cs typeface="Calibri (MS)"/>
                  <a:sym typeface="Calibri (MS)"/>
                </a:rPr>
                <a:t>Amcanion y Modiwl / Module Aims</a:t>
              </a:r>
            </a:p>
          </p:txBody>
        </p:sp>
      </p:grpSp>
      <p:sp>
        <p:nvSpPr>
          <p:cNvPr name="TextBox 5" id="5"/>
          <p:cNvSpPr txBox="true"/>
          <p:nvPr/>
        </p:nvSpPr>
        <p:spPr>
          <a:xfrm rot="0">
            <a:off x="1028700" y="2237849"/>
            <a:ext cx="6469086" cy="7753350"/>
          </a:xfrm>
          <a:prstGeom prst="rect">
            <a:avLst/>
          </a:prstGeom>
        </p:spPr>
        <p:txBody>
          <a:bodyPr anchor="t" rtlCol="false" tIns="0" lIns="0" bIns="0" rIns="0">
            <a:spAutoFit/>
          </a:bodyPr>
          <a:lstStyle/>
          <a:p>
            <a:pPr algn="l">
              <a:lnSpc>
                <a:spcPts val="4688"/>
              </a:lnSpc>
            </a:pPr>
          </a:p>
          <a:p>
            <a:pPr algn="l" marL="502817" indent="-251409" lvl="1">
              <a:lnSpc>
                <a:spcPts val="4688"/>
              </a:lnSpc>
              <a:buFont typeface="Arial"/>
              <a:buChar char="•"/>
            </a:pPr>
            <a:r>
              <a:rPr lang="en-US" sz="3907">
                <a:solidFill>
                  <a:srgbClr val="000000"/>
                </a:solidFill>
                <a:latin typeface="Calibri (MS)"/>
                <a:ea typeface="Calibri (MS)"/>
                <a:cs typeface="Calibri (MS)"/>
                <a:sym typeface="Calibri (MS)"/>
              </a:rPr>
              <a:t>Datblygu’n feirniadol ddealltwriaeth o ystod amrywiol o syniadau, damcaniaethau ac arferion addysg amgen.</a:t>
            </a:r>
          </a:p>
          <a:p>
            <a:pPr algn="l" marL="502817" indent="-251409" lvl="1">
              <a:lnSpc>
                <a:spcPts val="4688"/>
              </a:lnSpc>
              <a:buFont typeface="Arial"/>
              <a:buChar char="•"/>
            </a:pPr>
            <a:r>
              <a:rPr lang="en-US" sz="3907">
                <a:solidFill>
                  <a:srgbClr val="000000"/>
                </a:solidFill>
                <a:latin typeface="Calibri (MS)"/>
                <a:ea typeface="Calibri (MS)"/>
                <a:cs typeface="Calibri (MS)"/>
                <a:sym typeface="Calibri (MS)"/>
              </a:rPr>
              <a:t>Datblygu archwiliad personol o ddysgu yn yr awyr agored a dysgu drwy brofiadau a chymharu ystod o amgylcheddau dysgu amgen yn feirniadol.</a:t>
            </a:r>
          </a:p>
          <a:p>
            <a:pPr algn="l" marL="502817" indent="-251409" lvl="1">
              <a:lnSpc>
                <a:spcPts val="4688"/>
              </a:lnSpc>
            </a:pPr>
          </a:p>
        </p:txBody>
      </p:sp>
      <p:sp>
        <p:nvSpPr>
          <p:cNvPr name="TextBox 6" id="6"/>
          <p:cNvSpPr txBox="true"/>
          <p:nvPr/>
        </p:nvSpPr>
        <p:spPr>
          <a:xfrm rot="0">
            <a:off x="10790214" y="2237849"/>
            <a:ext cx="6469086" cy="7753350"/>
          </a:xfrm>
          <a:prstGeom prst="rect">
            <a:avLst/>
          </a:prstGeom>
        </p:spPr>
        <p:txBody>
          <a:bodyPr anchor="t" rtlCol="false" tIns="0" lIns="0" bIns="0" rIns="0">
            <a:spAutoFit/>
          </a:bodyPr>
          <a:lstStyle/>
          <a:p>
            <a:pPr algn="l">
              <a:lnSpc>
                <a:spcPts val="4688"/>
              </a:lnSpc>
            </a:pPr>
          </a:p>
          <a:p>
            <a:pPr algn="l" marL="502817" indent="-251409" lvl="1">
              <a:lnSpc>
                <a:spcPts val="4688"/>
              </a:lnSpc>
              <a:buFont typeface="Arial"/>
              <a:buChar char="•"/>
            </a:pPr>
            <a:r>
              <a:rPr lang="en-US" sz="3907">
                <a:solidFill>
                  <a:srgbClr val="000000"/>
                </a:solidFill>
                <a:latin typeface="Calibri (MS)"/>
                <a:ea typeface="Calibri (MS)"/>
                <a:cs typeface="Calibri (MS)"/>
                <a:sym typeface="Calibri (MS)"/>
              </a:rPr>
              <a:t>To critically develop an understanding of a diverse range of alternative education ideas, theories and practices.</a:t>
            </a:r>
          </a:p>
          <a:p>
            <a:pPr algn="l" marL="502817" indent="-251409" lvl="1">
              <a:lnSpc>
                <a:spcPts val="4688"/>
              </a:lnSpc>
              <a:buFont typeface="Arial"/>
              <a:buChar char="•"/>
            </a:pPr>
            <a:r>
              <a:rPr lang="en-US" sz="3907">
                <a:solidFill>
                  <a:srgbClr val="000000"/>
                </a:solidFill>
                <a:latin typeface="Calibri (MS)"/>
                <a:ea typeface="Calibri (MS)"/>
                <a:cs typeface="Calibri (MS)"/>
                <a:sym typeface="Calibri (MS)"/>
              </a:rPr>
              <a:t>To develop a personal exploration of outdoor and experiential learning and critically compare a range of alternative learning environments.</a:t>
            </a:r>
          </a:p>
          <a:p>
            <a:pPr algn="l" marL="502817" indent="-251409" lvl="1">
              <a:lnSpc>
                <a:spcPts val="4688"/>
              </a:lnSpc>
            </a:pP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775858" y="-84787"/>
            <a:ext cx="12736284" cy="2869296"/>
            <a:chOff x="0" y="0"/>
            <a:chExt cx="12075884" cy="2720518"/>
          </a:xfrm>
        </p:grpSpPr>
        <p:sp>
          <p:nvSpPr>
            <p:cNvPr name="Freeform 3" id="3"/>
            <p:cNvSpPr/>
            <p:nvPr/>
          </p:nvSpPr>
          <p:spPr>
            <a:xfrm flipH="false" flipV="false" rot="0">
              <a:off x="0" y="0"/>
              <a:ext cx="12075882" cy="2720522"/>
            </a:xfrm>
            <a:custGeom>
              <a:avLst/>
              <a:gdLst/>
              <a:ahLst/>
              <a:cxnLst/>
              <a:rect r="r" b="b" t="t" l="l"/>
              <a:pathLst>
                <a:path h="2720522" w="12075882">
                  <a:moveTo>
                    <a:pt x="0" y="0"/>
                  </a:moveTo>
                  <a:lnTo>
                    <a:pt x="12075882" y="0"/>
                  </a:lnTo>
                  <a:lnTo>
                    <a:pt x="12075882" y="2720522"/>
                  </a:lnTo>
                  <a:lnTo>
                    <a:pt x="0" y="2720522"/>
                  </a:lnTo>
                  <a:close/>
                </a:path>
              </a:pathLst>
            </a:custGeom>
            <a:blipFill>
              <a:blip r:embed="rId2">
                <a:alphaModFix amt="0"/>
              </a:blip>
              <a:stretch>
                <a:fillRect l="0" t="-36490" r="0" b="-36490"/>
              </a:stretch>
            </a:blipFill>
          </p:spPr>
        </p:sp>
        <p:sp>
          <p:nvSpPr>
            <p:cNvPr name="TextBox 4" id="4"/>
            <p:cNvSpPr txBox="true"/>
            <p:nvPr/>
          </p:nvSpPr>
          <p:spPr>
            <a:xfrm>
              <a:off x="0" y="-142875"/>
              <a:ext cx="12075884" cy="2863393"/>
            </a:xfrm>
            <a:prstGeom prst="rect">
              <a:avLst/>
            </a:prstGeom>
          </p:spPr>
          <p:txBody>
            <a:bodyPr anchor="ctr" rtlCol="false" tIns="0" lIns="0" bIns="0" rIns="0"/>
            <a:lstStyle/>
            <a:p>
              <a:pPr algn="ctr">
                <a:lnSpc>
                  <a:spcPts val="7919"/>
                </a:lnSpc>
              </a:pPr>
              <a:r>
                <a:rPr lang="en-US" sz="6599">
                  <a:solidFill>
                    <a:srgbClr val="000000"/>
                  </a:solidFill>
                  <a:latin typeface="Calibri (MS)"/>
                  <a:ea typeface="Calibri (MS)"/>
                  <a:cs typeface="Calibri (MS)"/>
                  <a:sym typeface="Calibri (MS)"/>
                </a:rPr>
                <a:t>Deilliannau Dysgu’r Modiwl / </a:t>
              </a:r>
            </a:p>
            <a:p>
              <a:pPr algn="ctr">
                <a:lnSpc>
                  <a:spcPts val="7919"/>
                </a:lnSpc>
              </a:pPr>
              <a:r>
                <a:rPr lang="en-US" sz="6599">
                  <a:solidFill>
                    <a:srgbClr val="000000"/>
                  </a:solidFill>
                  <a:latin typeface="Calibri (MS)"/>
                  <a:ea typeface="Calibri (MS)"/>
                  <a:cs typeface="Calibri (MS)"/>
                  <a:sym typeface="Calibri (MS)"/>
                </a:rPr>
                <a:t>Module Learning Outcomes</a:t>
              </a:r>
            </a:p>
          </p:txBody>
        </p:sp>
      </p:grpSp>
      <p:sp>
        <p:nvSpPr>
          <p:cNvPr name="TextBox 5" id="5"/>
          <p:cNvSpPr txBox="true"/>
          <p:nvPr/>
        </p:nvSpPr>
        <p:spPr>
          <a:xfrm rot="0">
            <a:off x="1718521" y="3017871"/>
            <a:ext cx="5800729" cy="7105650"/>
          </a:xfrm>
          <a:prstGeom prst="rect">
            <a:avLst/>
          </a:prstGeom>
        </p:spPr>
        <p:txBody>
          <a:bodyPr anchor="t" rtlCol="false" tIns="0" lIns="0" bIns="0" rIns="0">
            <a:spAutoFit/>
          </a:bodyPr>
          <a:lstStyle/>
          <a:p>
            <a:pPr algn="l" marL="540512" indent="-270256" lvl="1">
              <a:lnSpc>
                <a:spcPts val="5040"/>
              </a:lnSpc>
              <a:buFont typeface="Arial"/>
              <a:buChar char="•"/>
            </a:pPr>
            <a:r>
              <a:rPr lang="en-US" sz="4200">
                <a:solidFill>
                  <a:srgbClr val="000000"/>
                </a:solidFill>
                <a:latin typeface="Calibri (MS)"/>
                <a:ea typeface="Calibri (MS)"/>
                <a:cs typeface="Calibri (MS)"/>
                <a:sym typeface="Calibri (MS)"/>
              </a:rPr>
              <a:t>Ar ôl cwblhau’r modwl hwn yn llwyddiannus, dylai’r myfyriwr allu:</a:t>
            </a:r>
          </a:p>
          <a:p>
            <a:pPr algn="l" marL="540512" indent="-270256" lvl="1">
              <a:lnSpc>
                <a:spcPts val="5040"/>
              </a:lnSpc>
              <a:buFont typeface="Arial"/>
              <a:buChar char="•"/>
            </a:pPr>
            <a:r>
              <a:rPr lang="en-US" sz="4200">
                <a:solidFill>
                  <a:srgbClr val="000000"/>
                </a:solidFill>
                <a:latin typeface="Calibri (MS)"/>
                <a:ea typeface="Calibri (MS)"/>
                <a:cs typeface="Calibri (MS)"/>
                <a:sym typeface="Calibri (MS)"/>
              </a:rPr>
              <a:t>Mynd i’r afael â nodau, cysyniadau, gwerthoedd a chyd-destunau sylfaenol dysgu drwy brofiadau a bod â gwybodaeth eang a chytbwys ohonynt. </a:t>
            </a:r>
          </a:p>
          <a:p>
            <a:pPr algn="l" marL="540512" indent="-270256" lvl="1">
              <a:lnSpc>
                <a:spcPts val="5040"/>
              </a:lnSpc>
            </a:pPr>
          </a:p>
        </p:txBody>
      </p:sp>
      <p:sp>
        <p:nvSpPr>
          <p:cNvPr name="TextBox 6" id="6"/>
          <p:cNvSpPr txBox="true"/>
          <p:nvPr/>
        </p:nvSpPr>
        <p:spPr>
          <a:xfrm rot="0">
            <a:off x="9587399" y="2698784"/>
            <a:ext cx="5800729" cy="7743825"/>
          </a:xfrm>
          <a:prstGeom prst="rect">
            <a:avLst/>
          </a:prstGeom>
        </p:spPr>
        <p:txBody>
          <a:bodyPr anchor="t" rtlCol="false" tIns="0" lIns="0" bIns="0" rIns="0">
            <a:spAutoFit/>
          </a:bodyPr>
          <a:lstStyle/>
          <a:p>
            <a:pPr algn="l" marL="540512" indent="-270256" lvl="1">
              <a:lnSpc>
                <a:spcPts val="5040"/>
              </a:lnSpc>
              <a:buFont typeface="Arial"/>
              <a:buChar char="•"/>
            </a:pPr>
            <a:r>
              <a:rPr lang="en-US" sz="4200">
                <a:solidFill>
                  <a:srgbClr val="000000"/>
                </a:solidFill>
                <a:latin typeface="Calibri (MS)"/>
                <a:ea typeface="Calibri (MS)"/>
                <a:cs typeface="Calibri (MS)"/>
                <a:sym typeface="Calibri (MS)"/>
              </a:rPr>
              <a:t>Upon the successful completion of this module, the student should be able to:</a:t>
            </a:r>
          </a:p>
          <a:p>
            <a:pPr algn="l" marL="540512" indent="-270256" lvl="1">
              <a:lnSpc>
                <a:spcPts val="5040"/>
              </a:lnSpc>
              <a:buFont typeface="Arial"/>
              <a:buChar char="•"/>
            </a:pPr>
            <a:r>
              <a:rPr lang="en-US" sz="4200">
                <a:solidFill>
                  <a:srgbClr val="000000"/>
                </a:solidFill>
                <a:latin typeface="Calibri (MS)"/>
                <a:ea typeface="Calibri (MS)"/>
                <a:cs typeface="Calibri (MS)"/>
                <a:sym typeface="Calibri (MS)"/>
              </a:rPr>
              <a:t>Engage with and have a broad and balanced knowledge of the fundamental aims, concepts, values and contexts of experiential learning. </a:t>
            </a:r>
          </a:p>
          <a:p>
            <a:pPr algn="l" marL="540512" indent="-270256" lvl="1">
              <a:lnSpc>
                <a:spcPts val="5040"/>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1260333" y="626584"/>
            <a:ext cx="15469136" cy="377301"/>
            <a:chOff x="0" y="0"/>
            <a:chExt cx="12596597" cy="307238"/>
          </a:xfrm>
        </p:grpSpPr>
        <p:sp>
          <p:nvSpPr>
            <p:cNvPr name="Freeform 3" id="3"/>
            <p:cNvSpPr/>
            <p:nvPr/>
          </p:nvSpPr>
          <p:spPr>
            <a:xfrm flipH="false" flipV="false" rot="0">
              <a:off x="0" y="0"/>
              <a:ext cx="12596599" cy="307234"/>
            </a:xfrm>
            <a:custGeom>
              <a:avLst/>
              <a:gdLst/>
              <a:ahLst/>
              <a:cxnLst/>
              <a:rect r="r" b="b" t="t" l="l"/>
              <a:pathLst>
                <a:path h="307234" w="12596599">
                  <a:moveTo>
                    <a:pt x="0" y="0"/>
                  </a:moveTo>
                  <a:lnTo>
                    <a:pt x="12596599" y="0"/>
                  </a:lnTo>
                  <a:lnTo>
                    <a:pt x="12596599" y="307234"/>
                  </a:lnTo>
                  <a:lnTo>
                    <a:pt x="0" y="307234"/>
                  </a:lnTo>
                  <a:close/>
                </a:path>
              </a:pathLst>
            </a:custGeom>
            <a:blipFill>
              <a:blip r:embed="rId2">
                <a:alphaModFix amt="0"/>
              </a:blip>
              <a:stretch>
                <a:fillRect l="0" t="-748885" r="0" b="-748887"/>
              </a:stretch>
            </a:blipFill>
          </p:spPr>
        </p:sp>
        <p:sp>
          <p:nvSpPr>
            <p:cNvPr name="TextBox 4" id="4"/>
            <p:cNvSpPr txBox="true"/>
            <p:nvPr/>
          </p:nvSpPr>
          <p:spPr>
            <a:xfrm>
              <a:off x="0" y="-142875"/>
              <a:ext cx="12596597" cy="450113"/>
            </a:xfrm>
            <a:prstGeom prst="rect">
              <a:avLst/>
            </a:prstGeom>
          </p:spPr>
          <p:txBody>
            <a:bodyPr anchor="ctr" rtlCol="false" tIns="0" lIns="0" bIns="0" rIns="0"/>
            <a:lstStyle/>
            <a:p>
              <a:pPr algn="ctr">
                <a:lnSpc>
                  <a:spcPts val="8299"/>
                </a:lnSpc>
              </a:pPr>
              <a:r>
                <a:rPr lang="en-US" sz="6916">
                  <a:solidFill>
                    <a:srgbClr val="000000"/>
                  </a:solidFill>
                  <a:latin typeface="Calibri (MS)"/>
                  <a:ea typeface="Calibri (MS)"/>
                  <a:cs typeface="Calibri (MS)"/>
                  <a:sym typeface="Calibri (MS)"/>
                </a:rPr>
                <a:t>Deilliannau Dysgu’r Modiwl </a:t>
              </a:r>
            </a:p>
            <a:p>
              <a:pPr algn="ctr">
                <a:lnSpc>
                  <a:spcPts val="8299"/>
                </a:lnSpc>
              </a:pPr>
              <a:r>
                <a:rPr lang="en-US" sz="6916">
                  <a:solidFill>
                    <a:srgbClr val="000000"/>
                  </a:solidFill>
                  <a:latin typeface="Calibri (MS)"/>
                  <a:ea typeface="Calibri (MS)"/>
                  <a:cs typeface="Calibri (MS)"/>
                  <a:sym typeface="Calibri (MS)"/>
                </a:rPr>
                <a:t>Module Learning Outcomes</a:t>
              </a:r>
            </a:p>
          </p:txBody>
        </p:sp>
      </p:grpSp>
      <p:sp>
        <p:nvSpPr>
          <p:cNvPr name="TextBox 5" id="5"/>
          <p:cNvSpPr txBox="true"/>
          <p:nvPr/>
        </p:nvSpPr>
        <p:spPr>
          <a:xfrm rot="0">
            <a:off x="1408731" y="2746712"/>
            <a:ext cx="6754165" cy="4552950"/>
          </a:xfrm>
          <a:prstGeom prst="rect">
            <a:avLst/>
          </a:prstGeom>
        </p:spPr>
        <p:txBody>
          <a:bodyPr anchor="t" rtlCol="false" tIns="0" lIns="0" bIns="0" rIns="0">
            <a:spAutoFit/>
          </a:bodyPr>
          <a:lstStyle/>
          <a:p>
            <a:pPr algn="l" marL="629353" indent="-314676" lvl="1">
              <a:lnSpc>
                <a:spcPts val="5868"/>
              </a:lnSpc>
              <a:buFont typeface="Arial"/>
              <a:buChar char="•"/>
            </a:pPr>
            <a:r>
              <a:rPr lang="en-US" sz="4890">
                <a:solidFill>
                  <a:srgbClr val="000000"/>
                </a:solidFill>
                <a:latin typeface="Calibri (MS)"/>
                <a:ea typeface="Calibri (MS)"/>
                <a:cs typeface="Calibri (MS)"/>
                <a:sym typeface="Calibri (MS)"/>
              </a:rPr>
              <a:t>Adfyfyrio ar rôl a statws dysgu yn yr awyr agored a dysgu drwy brofiadau o fewn polisi ac arfer addysgol.</a:t>
            </a:r>
          </a:p>
          <a:p>
            <a:pPr algn="l" marL="629353" indent="-314676" lvl="1">
              <a:lnSpc>
                <a:spcPts val="5868"/>
              </a:lnSpc>
            </a:pPr>
          </a:p>
        </p:txBody>
      </p:sp>
      <p:sp>
        <p:nvSpPr>
          <p:cNvPr name="TextBox 6" id="6"/>
          <p:cNvSpPr txBox="true"/>
          <p:nvPr/>
        </p:nvSpPr>
        <p:spPr>
          <a:xfrm rot="0">
            <a:off x="10125104" y="2746712"/>
            <a:ext cx="6754165" cy="5295900"/>
          </a:xfrm>
          <a:prstGeom prst="rect">
            <a:avLst/>
          </a:prstGeom>
        </p:spPr>
        <p:txBody>
          <a:bodyPr anchor="t" rtlCol="false" tIns="0" lIns="0" bIns="0" rIns="0">
            <a:spAutoFit/>
          </a:bodyPr>
          <a:lstStyle/>
          <a:p>
            <a:pPr algn="l" marL="629353" indent="-314676" lvl="1">
              <a:lnSpc>
                <a:spcPts val="5868"/>
              </a:lnSpc>
              <a:buFont typeface="Arial"/>
              <a:buChar char="•"/>
            </a:pPr>
            <a:r>
              <a:rPr lang="en-US" sz="4890">
                <a:solidFill>
                  <a:srgbClr val="000000"/>
                </a:solidFill>
                <a:latin typeface="Calibri (MS)"/>
                <a:ea typeface="Calibri (MS)"/>
                <a:cs typeface="Calibri (MS)"/>
                <a:sym typeface="Calibri (MS)"/>
              </a:rPr>
              <a:t>Reflect upon the role and status of outdoor learning and experiential learning within educational policy and practice.</a:t>
            </a:r>
          </a:p>
          <a:p>
            <a:pPr algn="l" marL="629353" indent="-314676" lvl="1">
              <a:lnSpc>
                <a:spcPts val="5868"/>
              </a:lnSpc>
            </a:pP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58523" y="1734224"/>
            <a:ext cx="14485547" cy="228356"/>
            <a:chOff x="0" y="0"/>
            <a:chExt cx="12992913" cy="204826"/>
          </a:xfrm>
        </p:grpSpPr>
        <p:sp>
          <p:nvSpPr>
            <p:cNvPr name="Freeform 3" id="3"/>
            <p:cNvSpPr/>
            <p:nvPr/>
          </p:nvSpPr>
          <p:spPr>
            <a:xfrm flipH="false" flipV="false" rot="0">
              <a:off x="0" y="0"/>
              <a:ext cx="12992910" cy="204823"/>
            </a:xfrm>
            <a:custGeom>
              <a:avLst/>
              <a:gdLst/>
              <a:ahLst/>
              <a:cxnLst/>
              <a:rect r="r" b="b" t="t" l="l"/>
              <a:pathLst>
                <a:path h="204823" w="12992910">
                  <a:moveTo>
                    <a:pt x="0" y="0"/>
                  </a:moveTo>
                  <a:lnTo>
                    <a:pt x="12992910" y="0"/>
                  </a:lnTo>
                  <a:lnTo>
                    <a:pt x="12992910" y="204823"/>
                  </a:lnTo>
                  <a:lnTo>
                    <a:pt x="0" y="204823"/>
                  </a:lnTo>
                  <a:close/>
                </a:path>
              </a:pathLst>
            </a:custGeom>
            <a:blipFill>
              <a:blip r:embed="rId2">
                <a:alphaModFix amt="0"/>
              </a:blip>
              <a:stretch>
                <a:fillRect l="0" t="-1186030" r="0" b="-1186032"/>
              </a:stretch>
            </a:blipFill>
          </p:spPr>
        </p:sp>
        <p:sp>
          <p:nvSpPr>
            <p:cNvPr name="TextBox 4" id="4"/>
            <p:cNvSpPr txBox="true"/>
            <p:nvPr/>
          </p:nvSpPr>
          <p:spPr>
            <a:xfrm>
              <a:off x="0" y="-133350"/>
              <a:ext cx="12992913" cy="338176"/>
            </a:xfrm>
            <a:prstGeom prst="rect">
              <a:avLst/>
            </a:prstGeom>
          </p:spPr>
          <p:txBody>
            <a:bodyPr anchor="ctr" rtlCol="false" tIns="0" lIns="0" bIns="0" rIns="0"/>
            <a:lstStyle/>
            <a:p>
              <a:pPr algn="ctr">
                <a:lnSpc>
                  <a:spcPts val="7534"/>
                </a:lnSpc>
              </a:pPr>
              <a:r>
                <a:rPr lang="en-US" sz="6279">
                  <a:solidFill>
                    <a:srgbClr val="000000"/>
                  </a:solidFill>
                  <a:latin typeface="Calibri (MS)"/>
                  <a:ea typeface="Calibri (MS)"/>
                  <a:cs typeface="Calibri (MS)"/>
                  <a:sym typeface="Calibri (MS)"/>
                </a:rPr>
                <a:t>Deilliannau Dysgu’r Modiwl </a:t>
              </a:r>
            </a:p>
            <a:p>
              <a:pPr algn="ctr">
                <a:lnSpc>
                  <a:spcPts val="7534"/>
                </a:lnSpc>
              </a:pPr>
              <a:r>
                <a:rPr lang="en-US" sz="6279">
                  <a:solidFill>
                    <a:srgbClr val="000000"/>
                  </a:solidFill>
                  <a:latin typeface="Calibri (MS)"/>
                  <a:ea typeface="Calibri (MS)"/>
                  <a:cs typeface="Calibri (MS)"/>
                  <a:sym typeface="Calibri (MS)"/>
                </a:rPr>
                <a:t>Module Learning Outcomes</a:t>
              </a:r>
            </a:p>
          </p:txBody>
        </p:sp>
      </p:grpSp>
      <p:sp>
        <p:nvSpPr>
          <p:cNvPr name="TextBox 5" id="5"/>
          <p:cNvSpPr txBox="true"/>
          <p:nvPr/>
        </p:nvSpPr>
        <p:spPr>
          <a:xfrm rot="0">
            <a:off x="1537879" y="3229786"/>
            <a:ext cx="6131789" cy="5495925"/>
          </a:xfrm>
          <a:prstGeom prst="rect">
            <a:avLst/>
          </a:prstGeom>
        </p:spPr>
        <p:txBody>
          <a:bodyPr anchor="t" rtlCol="false" tIns="0" lIns="0" bIns="0" rIns="0">
            <a:spAutoFit/>
          </a:bodyPr>
          <a:lstStyle/>
          <a:p>
            <a:pPr algn="l" marL="571360" indent="-285680" lvl="1">
              <a:lnSpc>
                <a:spcPts val="5327"/>
              </a:lnSpc>
              <a:buFont typeface="Arial"/>
              <a:buChar char="•"/>
            </a:pPr>
            <a:r>
              <a:rPr lang="en-US" sz="4439">
                <a:solidFill>
                  <a:srgbClr val="000000"/>
                </a:solidFill>
                <a:latin typeface="Calibri (MS)"/>
                <a:ea typeface="Calibri (MS)"/>
                <a:cs typeface="Calibri (MS)"/>
                <a:sym typeface="Calibri (MS)"/>
              </a:rPr>
              <a:t>Datblygu dulliau dychmygus ac arloesol o ymdrin ag addysg, y cwricwlwm, asesu, yr ystafell ddosbarth a deunyddiau dysgu ac addysgu eraill.</a:t>
            </a:r>
          </a:p>
          <a:p>
            <a:pPr algn="l" marL="571360" indent="-285680" lvl="1">
              <a:lnSpc>
                <a:spcPts val="5327"/>
              </a:lnSpc>
            </a:pPr>
          </a:p>
        </p:txBody>
      </p:sp>
      <p:sp>
        <p:nvSpPr>
          <p:cNvPr name="TextBox 6" id="6"/>
          <p:cNvSpPr txBox="true"/>
          <p:nvPr/>
        </p:nvSpPr>
        <p:spPr>
          <a:xfrm rot="0">
            <a:off x="10081925" y="3083558"/>
            <a:ext cx="6131789" cy="6172200"/>
          </a:xfrm>
          <a:prstGeom prst="rect">
            <a:avLst/>
          </a:prstGeom>
        </p:spPr>
        <p:txBody>
          <a:bodyPr anchor="t" rtlCol="false" tIns="0" lIns="0" bIns="0" rIns="0">
            <a:spAutoFit/>
          </a:bodyPr>
          <a:lstStyle/>
          <a:p>
            <a:pPr algn="l" marL="571360" indent="-285680" lvl="1">
              <a:lnSpc>
                <a:spcPts val="5327"/>
              </a:lnSpc>
              <a:buFont typeface="Arial"/>
              <a:buChar char="•"/>
            </a:pPr>
            <a:r>
              <a:rPr lang="en-US" sz="4439">
                <a:solidFill>
                  <a:srgbClr val="000000"/>
                </a:solidFill>
                <a:latin typeface="Calibri (MS)"/>
                <a:ea typeface="Calibri (MS)"/>
                <a:cs typeface="Calibri (MS)"/>
                <a:sym typeface="Calibri (MS)"/>
              </a:rPr>
              <a:t>Develop imaginative and innovative approaches to schooling, curriculum, assessment, the classroom and other learning and teaching materials.</a:t>
            </a:r>
          </a:p>
          <a:p>
            <a:pPr algn="l" marL="571360" indent="-285680" lvl="1">
              <a:lnSpc>
                <a:spcPts val="5327"/>
              </a:lnSpc>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901063" y="154104"/>
            <a:ext cx="11890057" cy="1641018"/>
            <a:chOff x="0" y="0"/>
            <a:chExt cx="11273536" cy="1555928"/>
          </a:xfrm>
        </p:grpSpPr>
        <p:sp>
          <p:nvSpPr>
            <p:cNvPr name="Freeform 3" id="3"/>
            <p:cNvSpPr/>
            <p:nvPr/>
          </p:nvSpPr>
          <p:spPr>
            <a:xfrm flipH="false" flipV="false" rot="0">
              <a:off x="0" y="0"/>
              <a:ext cx="11273539" cy="1555934"/>
            </a:xfrm>
            <a:custGeom>
              <a:avLst/>
              <a:gdLst/>
              <a:ahLst/>
              <a:cxnLst/>
              <a:rect r="r" b="b" t="t" l="l"/>
              <a:pathLst>
                <a:path h="1555934" w="11273539">
                  <a:moveTo>
                    <a:pt x="0" y="0"/>
                  </a:moveTo>
                  <a:lnTo>
                    <a:pt x="11273539" y="0"/>
                  </a:lnTo>
                  <a:lnTo>
                    <a:pt x="11273539" y="1555934"/>
                  </a:lnTo>
                  <a:lnTo>
                    <a:pt x="0" y="1555934"/>
                  </a:lnTo>
                  <a:close/>
                </a:path>
              </a:pathLst>
            </a:custGeom>
            <a:blipFill>
              <a:blip r:embed="rId2">
                <a:alphaModFix amt="0"/>
              </a:blip>
              <a:stretch>
                <a:fillRect l="0" t="-91179" r="0" b="-91178"/>
              </a:stretch>
            </a:blipFill>
          </p:spPr>
        </p:sp>
        <p:sp>
          <p:nvSpPr>
            <p:cNvPr name="TextBox 4" id="4"/>
            <p:cNvSpPr txBox="true"/>
            <p:nvPr/>
          </p:nvSpPr>
          <p:spPr>
            <a:xfrm>
              <a:off x="0" y="-133350"/>
              <a:ext cx="11273536" cy="1689278"/>
            </a:xfrm>
            <a:prstGeom prst="rect">
              <a:avLst/>
            </a:prstGeom>
          </p:spPr>
          <p:txBody>
            <a:bodyPr anchor="ctr" rtlCol="false" tIns="0" lIns="0" bIns="0" rIns="0"/>
            <a:lstStyle/>
            <a:p>
              <a:pPr algn="ctr">
                <a:lnSpc>
                  <a:spcPts val="7127"/>
                </a:lnSpc>
              </a:pPr>
              <a:r>
                <a:rPr lang="en-US" sz="5939">
                  <a:solidFill>
                    <a:srgbClr val="000000"/>
                  </a:solidFill>
                  <a:latin typeface="Calibri (MS)"/>
                  <a:ea typeface="Calibri (MS)"/>
                  <a:cs typeface="Calibri (MS)"/>
                  <a:sym typeface="Calibri (MS)"/>
                </a:rPr>
                <a:t>Asesiad</a:t>
              </a:r>
            </a:p>
            <a:p>
              <a:pPr algn="ctr">
                <a:lnSpc>
                  <a:spcPts val="7127"/>
                </a:lnSpc>
              </a:pPr>
              <a:r>
                <a:rPr lang="en-US" sz="5939">
                  <a:solidFill>
                    <a:srgbClr val="000000"/>
                  </a:solidFill>
                  <a:latin typeface="Calibri (MS)"/>
                  <a:ea typeface="Calibri (MS)"/>
                  <a:cs typeface="Calibri (MS)"/>
                  <a:sym typeface="Calibri (MS)"/>
                </a:rPr>
                <a:t>Assessment</a:t>
              </a:r>
            </a:p>
          </p:txBody>
        </p:sp>
      </p:grpSp>
      <p:sp>
        <p:nvSpPr>
          <p:cNvPr name="TextBox 5" id="5"/>
          <p:cNvSpPr txBox="true"/>
          <p:nvPr/>
        </p:nvSpPr>
        <p:spPr>
          <a:xfrm rot="0">
            <a:off x="2783312" y="2388394"/>
            <a:ext cx="5934193" cy="6736564"/>
          </a:xfrm>
          <a:prstGeom prst="rect">
            <a:avLst/>
          </a:prstGeom>
        </p:spPr>
        <p:txBody>
          <a:bodyPr anchor="t" rtlCol="false" tIns="0" lIns="0" bIns="0" rIns="0">
            <a:spAutoFit/>
          </a:bodyPr>
          <a:lstStyle/>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Gwerthuswch yn feirniadol 3 gweithgaredd gwahanol i ddatblygu dysgu mewn amgylcheddau amgen.  Dylech gefnogi eich dadleuon ag ystod amrywiol o syniadau, damcanaiethau ac ymarferion addysgol.  </a:t>
            </a:r>
          </a:p>
          <a:p>
            <a:pPr algn="l" marL="459435" indent="-229718" lvl="1">
              <a:lnSpc>
                <a:spcPts val="4284"/>
              </a:lnSpc>
            </a:pPr>
          </a:p>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Sicrhewch eich bod yn cynnwys trafodaethau ynghylch cysyniadau, gwerthoedd, a chyd-destunau</a:t>
            </a:r>
          </a:p>
        </p:txBody>
      </p:sp>
      <p:sp>
        <p:nvSpPr>
          <p:cNvPr name="TextBox 6" id="6"/>
          <p:cNvSpPr txBox="true"/>
          <p:nvPr/>
        </p:nvSpPr>
        <p:spPr>
          <a:xfrm rot="0">
            <a:off x="9386883" y="2388394"/>
            <a:ext cx="5800729" cy="7041356"/>
          </a:xfrm>
          <a:prstGeom prst="rect">
            <a:avLst/>
          </a:prstGeom>
        </p:spPr>
        <p:txBody>
          <a:bodyPr anchor="t" rtlCol="false" tIns="0" lIns="0" bIns="0" rIns="0">
            <a:spAutoFit/>
          </a:bodyPr>
          <a:lstStyle/>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Critically evaluate 3 different activities to develop learning in alternative environments. Support your arguments with a diverse range of alternative education ideas, theories and practices.  </a:t>
            </a:r>
          </a:p>
          <a:p>
            <a:pPr algn="l" marL="459435" indent="-229718" lvl="1">
              <a:lnSpc>
                <a:spcPts val="4284"/>
              </a:lnSpc>
            </a:pPr>
          </a:p>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Ensure you include discussions around concepts, values, and contexts</a:t>
            </a:r>
          </a:p>
          <a:p>
            <a:pPr algn="l" marL="459435" indent="-229718" lvl="1">
              <a:lnSpc>
                <a:spcPts val="4284"/>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349510" y="272539"/>
            <a:ext cx="14224727" cy="1975657"/>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3">
                <a:alphaModFix amt="0"/>
              </a:blip>
              <a:stretch>
                <a:fillRect l="0" t="-90292" r="0" b="-90292"/>
              </a:stretch>
            </a:blipFill>
          </p:spPr>
        </p:sp>
        <p:sp>
          <p:nvSpPr>
            <p:cNvPr name="TextBox 4" id="4"/>
            <p:cNvSpPr txBox="true"/>
            <p:nvPr/>
          </p:nvSpPr>
          <p:spPr>
            <a:xfrm>
              <a:off x="0" y="-152400"/>
              <a:ext cx="11704320" cy="1778000"/>
            </a:xfrm>
            <a:prstGeom prst="rect">
              <a:avLst/>
            </a:prstGeom>
          </p:spPr>
          <p:txBody>
            <a:bodyPr anchor="ctr" rtlCol="false" tIns="0" lIns="0" bIns="0" rIns="0"/>
            <a:lstStyle/>
            <a:p>
              <a:pPr algn="ctr">
                <a:lnSpc>
                  <a:spcPts val="9126"/>
                </a:lnSpc>
              </a:pPr>
              <a:r>
                <a:rPr lang="en-US" sz="7605">
                  <a:solidFill>
                    <a:srgbClr val="000000"/>
                  </a:solidFill>
                  <a:latin typeface="Calibri (MS)"/>
                  <a:ea typeface="Calibri (MS)"/>
                  <a:cs typeface="Calibri (MS)"/>
                  <a:sym typeface="Calibri (MS)"/>
                </a:rPr>
                <a:t>John Taylor Gatto </a:t>
              </a:r>
            </a:p>
          </p:txBody>
        </p:sp>
      </p:grpSp>
      <p:grpSp>
        <p:nvGrpSpPr>
          <p:cNvPr name="Group 5" id="5"/>
          <p:cNvGrpSpPr/>
          <p:nvPr/>
        </p:nvGrpSpPr>
        <p:grpSpPr>
          <a:xfrm rot="-1257240">
            <a:off x="1522820" y="1878303"/>
            <a:ext cx="3512671" cy="5290160"/>
            <a:chOff x="0" y="0"/>
            <a:chExt cx="2890279" cy="4352823"/>
          </a:xfrm>
        </p:grpSpPr>
        <p:sp>
          <p:nvSpPr>
            <p:cNvPr name="Freeform 6" id="6"/>
            <p:cNvSpPr/>
            <p:nvPr/>
          </p:nvSpPr>
          <p:spPr>
            <a:xfrm flipH="false" flipV="false" rot="0">
              <a:off x="0" y="0"/>
              <a:ext cx="2890266" cy="4352798"/>
            </a:xfrm>
            <a:custGeom>
              <a:avLst/>
              <a:gdLst/>
              <a:ahLst/>
              <a:cxnLst/>
              <a:rect r="r" b="b" t="t" l="l"/>
              <a:pathLst>
                <a:path h="4352798" w="2890266">
                  <a:moveTo>
                    <a:pt x="0" y="0"/>
                  </a:moveTo>
                  <a:lnTo>
                    <a:pt x="2890266" y="0"/>
                  </a:lnTo>
                  <a:lnTo>
                    <a:pt x="2890266" y="4352798"/>
                  </a:lnTo>
                  <a:lnTo>
                    <a:pt x="0" y="4352798"/>
                  </a:lnTo>
                  <a:lnTo>
                    <a:pt x="0" y="0"/>
                  </a:lnTo>
                  <a:close/>
                </a:path>
              </a:pathLst>
            </a:custGeom>
            <a:blipFill>
              <a:blip r:embed="rId4"/>
              <a:stretch>
                <a:fillRect l="0" t="0" r="0" b="0"/>
              </a:stretch>
            </a:blipFill>
          </p:spPr>
        </p:sp>
      </p:grpSp>
      <p:grpSp>
        <p:nvGrpSpPr>
          <p:cNvPr name="Group 7" id="7"/>
          <p:cNvGrpSpPr/>
          <p:nvPr/>
        </p:nvGrpSpPr>
        <p:grpSpPr>
          <a:xfrm rot="763920">
            <a:off x="7399217" y="3978658"/>
            <a:ext cx="3904052" cy="5850228"/>
            <a:chOff x="0" y="0"/>
            <a:chExt cx="3212313" cy="4813656"/>
          </a:xfrm>
        </p:grpSpPr>
        <p:sp>
          <p:nvSpPr>
            <p:cNvPr name="Freeform 8" id="8"/>
            <p:cNvSpPr/>
            <p:nvPr/>
          </p:nvSpPr>
          <p:spPr>
            <a:xfrm flipH="false" flipV="false" rot="0">
              <a:off x="0" y="0"/>
              <a:ext cx="3212338" cy="4813681"/>
            </a:xfrm>
            <a:custGeom>
              <a:avLst/>
              <a:gdLst/>
              <a:ahLst/>
              <a:cxnLst/>
              <a:rect r="r" b="b" t="t" l="l"/>
              <a:pathLst>
                <a:path h="4813681" w="3212338">
                  <a:moveTo>
                    <a:pt x="0" y="0"/>
                  </a:moveTo>
                  <a:lnTo>
                    <a:pt x="3212338" y="0"/>
                  </a:lnTo>
                  <a:lnTo>
                    <a:pt x="3212338" y="4813681"/>
                  </a:lnTo>
                  <a:lnTo>
                    <a:pt x="0" y="4813681"/>
                  </a:lnTo>
                  <a:lnTo>
                    <a:pt x="0" y="0"/>
                  </a:lnTo>
                  <a:close/>
                </a:path>
              </a:pathLst>
            </a:custGeom>
            <a:blipFill>
              <a:blip r:embed="rId5"/>
              <a:stretch>
                <a:fillRect l="0" t="0" r="0" b="0"/>
              </a:stretch>
            </a:blipFill>
          </p:spPr>
        </p:sp>
      </p:grpSp>
      <p:grpSp>
        <p:nvGrpSpPr>
          <p:cNvPr name="Group 9" id="9"/>
          <p:cNvGrpSpPr/>
          <p:nvPr/>
        </p:nvGrpSpPr>
        <p:grpSpPr>
          <a:xfrm rot="-479640">
            <a:off x="12680655" y="1968447"/>
            <a:ext cx="4445459" cy="6661188"/>
            <a:chOff x="0" y="0"/>
            <a:chExt cx="3657790" cy="5480926"/>
          </a:xfrm>
        </p:grpSpPr>
        <p:sp>
          <p:nvSpPr>
            <p:cNvPr name="Freeform 10" id="10"/>
            <p:cNvSpPr/>
            <p:nvPr/>
          </p:nvSpPr>
          <p:spPr>
            <a:xfrm flipH="false" flipV="false" rot="0">
              <a:off x="0" y="0"/>
              <a:ext cx="3657854" cy="5480939"/>
            </a:xfrm>
            <a:custGeom>
              <a:avLst/>
              <a:gdLst/>
              <a:ahLst/>
              <a:cxnLst/>
              <a:rect r="r" b="b" t="t" l="l"/>
              <a:pathLst>
                <a:path h="5480939" w="3657854">
                  <a:moveTo>
                    <a:pt x="0" y="0"/>
                  </a:moveTo>
                  <a:lnTo>
                    <a:pt x="3657854" y="0"/>
                  </a:lnTo>
                  <a:lnTo>
                    <a:pt x="3657854" y="5480939"/>
                  </a:lnTo>
                  <a:lnTo>
                    <a:pt x="0" y="5480939"/>
                  </a:lnTo>
                  <a:lnTo>
                    <a:pt x="0" y="0"/>
                  </a:lnTo>
                  <a:close/>
                </a:path>
              </a:pathLst>
            </a:custGeom>
            <a:blipFill>
              <a:blip r:embed="rId6"/>
              <a:stretch>
                <a:fillRect l="0" t="0" r="1" b="0"/>
              </a:stretch>
            </a:blipFill>
          </p:spPr>
        </p:sp>
      </p:grpSp>
    </p:spTree>
  </p:cSld>
  <p:clrMapOvr>
    <a:masterClrMapping/>
  </p:clrMapOvr>
  <p:transition spd="fast">
    <p:fade/>
  </p:transition>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1867990" y="411962"/>
            <a:ext cx="14802364" cy="2055884"/>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3">
                <a:alphaModFix amt="0"/>
              </a:blip>
              <a:stretch>
                <a:fillRect l="0" t="-90292" r="0" b="-90292"/>
              </a:stretch>
            </a:blipFill>
          </p:spPr>
        </p:sp>
        <p:sp>
          <p:nvSpPr>
            <p:cNvPr name="TextBox 4" id="4"/>
            <p:cNvSpPr txBox="true"/>
            <p:nvPr/>
          </p:nvSpPr>
          <p:spPr>
            <a:xfrm>
              <a:off x="0" y="-152400"/>
              <a:ext cx="11704320" cy="1778000"/>
            </a:xfrm>
            <a:prstGeom prst="rect">
              <a:avLst/>
            </a:prstGeom>
          </p:spPr>
          <p:txBody>
            <a:bodyPr anchor="ctr" rtlCol="false" tIns="0" lIns="0" bIns="0" rIns="0"/>
            <a:lstStyle/>
            <a:p>
              <a:pPr algn="ctr">
                <a:lnSpc>
                  <a:spcPts val="8547"/>
                </a:lnSpc>
              </a:pPr>
              <a:r>
                <a:rPr lang="en-US" sz="7122">
                  <a:solidFill>
                    <a:srgbClr val="9BBB59"/>
                  </a:solidFill>
                  <a:latin typeface="Calibri (MS)"/>
                  <a:ea typeface="Calibri (MS)"/>
                  <a:cs typeface="Calibri (MS)"/>
                  <a:sym typeface="Calibri (MS)"/>
                </a:rPr>
                <a:t>Stori o Lwyddiant Gatto</a:t>
              </a:r>
            </a:p>
            <a:p>
              <a:pPr algn="ctr">
                <a:lnSpc>
                  <a:spcPts val="8547"/>
                </a:lnSpc>
              </a:pPr>
              <a:r>
                <a:rPr lang="en-US" sz="7122">
                  <a:solidFill>
                    <a:srgbClr val="000000"/>
                  </a:solidFill>
                  <a:latin typeface="Calibri (MS)"/>
                  <a:ea typeface="Calibri (MS)"/>
                  <a:cs typeface="Calibri (MS)"/>
                  <a:sym typeface="Calibri (MS)"/>
                </a:rPr>
                <a:t>Gatto’s Success Story </a:t>
              </a:r>
            </a:p>
          </p:txBody>
        </p:sp>
      </p:grpSp>
      <p:grpSp>
        <p:nvGrpSpPr>
          <p:cNvPr name="Group 5" id="5"/>
          <p:cNvGrpSpPr/>
          <p:nvPr/>
        </p:nvGrpSpPr>
        <p:grpSpPr>
          <a:xfrm rot="0">
            <a:off x="496899" y="2842888"/>
            <a:ext cx="8373726" cy="6701807"/>
            <a:chOff x="0" y="0"/>
            <a:chExt cx="6621156" cy="5299160"/>
          </a:xfrm>
        </p:grpSpPr>
        <p:sp>
          <p:nvSpPr>
            <p:cNvPr name="Freeform 6" id="6"/>
            <p:cNvSpPr/>
            <p:nvPr/>
          </p:nvSpPr>
          <p:spPr>
            <a:xfrm flipH="false" flipV="false" rot="0">
              <a:off x="20659" y="14764"/>
              <a:ext cx="6579824" cy="5269643"/>
            </a:xfrm>
            <a:custGeom>
              <a:avLst/>
              <a:gdLst/>
              <a:ahLst/>
              <a:cxnLst/>
              <a:rect r="r" b="b" t="t" l="l"/>
              <a:pathLst>
                <a:path h="5269643" w="6579824">
                  <a:moveTo>
                    <a:pt x="0" y="0"/>
                  </a:moveTo>
                  <a:lnTo>
                    <a:pt x="6579824" y="0"/>
                  </a:lnTo>
                  <a:lnTo>
                    <a:pt x="6579824" y="5269643"/>
                  </a:lnTo>
                  <a:lnTo>
                    <a:pt x="0" y="5269643"/>
                  </a:lnTo>
                  <a:close/>
                </a:path>
              </a:pathLst>
            </a:custGeom>
            <a:blipFill>
              <a:blip r:embed="rId4"/>
              <a:stretch>
                <a:fillRect l="-631" t="0" r="0" b="-25651"/>
              </a:stretch>
            </a:blipFill>
          </p:spPr>
        </p:sp>
        <p:sp>
          <p:nvSpPr>
            <p:cNvPr name="Freeform 7" id="7"/>
            <p:cNvSpPr/>
            <p:nvPr/>
          </p:nvSpPr>
          <p:spPr>
            <a:xfrm flipH="false" flipV="false" rot="0">
              <a:off x="0" y="0"/>
              <a:ext cx="6621142" cy="5299172"/>
            </a:xfrm>
            <a:custGeom>
              <a:avLst/>
              <a:gdLst/>
              <a:ahLst/>
              <a:cxnLst/>
              <a:rect r="r" b="b" t="t" l="l"/>
              <a:pathLst>
                <a:path h="5299172" w="6621142">
                  <a:moveTo>
                    <a:pt x="20659" y="0"/>
                  </a:moveTo>
                  <a:lnTo>
                    <a:pt x="6600483" y="0"/>
                  </a:lnTo>
                  <a:cubicBezTo>
                    <a:pt x="6611976" y="0"/>
                    <a:pt x="6621142" y="6654"/>
                    <a:pt x="6621142" y="14764"/>
                  </a:cubicBezTo>
                  <a:lnTo>
                    <a:pt x="6621142" y="5284407"/>
                  </a:lnTo>
                  <a:cubicBezTo>
                    <a:pt x="6621142" y="5292620"/>
                    <a:pt x="6611831" y="5299172"/>
                    <a:pt x="6600483" y="5299172"/>
                  </a:cubicBezTo>
                  <a:lnTo>
                    <a:pt x="20659" y="5299172"/>
                  </a:lnTo>
                  <a:cubicBezTo>
                    <a:pt x="9166" y="5299172"/>
                    <a:pt x="0" y="5292516"/>
                    <a:pt x="0" y="5284407"/>
                  </a:cubicBezTo>
                  <a:lnTo>
                    <a:pt x="0" y="14764"/>
                  </a:lnTo>
                  <a:cubicBezTo>
                    <a:pt x="0" y="6654"/>
                    <a:pt x="9311" y="0"/>
                    <a:pt x="20659" y="0"/>
                  </a:cubicBezTo>
                  <a:moveTo>
                    <a:pt x="20659" y="29527"/>
                  </a:moveTo>
                  <a:lnTo>
                    <a:pt x="20659" y="14764"/>
                  </a:lnTo>
                  <a:lnTo>
                    <a:pt x="41318" y="14764"/>
                  </a:lnTo>
                  <a:lnTo>
                    <a:pt x="41318" y="5284407"/>
                  </a:lnTo>
                  <a:lnTo>
                    <a:pt x="20659" y="5284407"/>
                  </a:lnTo>
                  <a:lnTo>
                    <a:pt x="20659" y="5269643"/>
                  </a:lnTo>
                  <a:lnTo>
                    <a:pt x="6600483" y="5269643"/>
                  </a:lnTo>
                  <a:lnTo>
                    <a:pt x="6600483" y="5284407"/>
                  </a:lnTo>
                  <a:lnTo>
                    <a:pt x="6579824" y="5284407"/>
                  </a:lnTo>
                  <a:lnTo>
                    <a:pt x="6579824" y="14764"/>
                  </a:lnTo>
                  <a:lnTo>
                    <a:pt x="6600483" y="14764"/>
                  </a:lnTo>
                  <a:lnTo>
                    <a:pt x="6600483" y="29527"/>
                  </a:lnTo>
                  <a:lnTo>
                    <a:pt x="20659" y="29527"/>
                  </a:lnTo>
                  <a:close/>
                </a:path>
              </a:pathLst>
            </a:custGeom>
            <a:blipFill>
              <a:blip r:embed="rId3"/>
              <a:stretch>
                <a:fillRect l="-81786" t="0" r="-69081" b="-22152"/>
              </a:stretch>
            </a:blipFill>
          </p:spPr>
        </p:sp>
        <p:sp>
          <p:nvSpPr>
            <p:cNvPr name="TextBox 8" id="8"/>
            <p:cNvSpPr txBox="true"/>
            <p:nvPr/>
          </p:nvSpPr>
          <p:spPr>
            <a:xfrm>
              <a:off x="0" y="-95250"/>
              <a:ext cx="6621156" cy="5394410"/>
            </a:xfrm>
            <a:prstGeom prst="rect">
              <a:avLst/>
            </a:prstGeom>
          </p:spPr>
          <p:txBody>
            <a:bodyPr anchor="t" rtlCol="false" tIns="85662" lIns="85662" bIns="85662" rIns="85662"/>
            <a:lstStyle/>
            <a:p>
              <a:pPr algn="l" marL="599526" indent="-299763" lvl="1">
                <a:lnSpc>
                  <a:spcPts val="5590"/>
                </a:lnSpc>
                <a:buFont typeface="Arial"/>
                <a:buChar char="•"/>
              </a:pPr>
              <a:r>
                <a:rPr lang="en-US" sz="4658">
                  <a:solidFill>
                    <a:srgbClr val="000000"/>
                  </a:solidFill>
                  <a:latin typeface="Calibri (MS)"/>
                  <a:ea typeface="Calibri (MS)"/>
                  <a:cs typeface="Calibri (MS)"/>
                  <a:sym typeface="Calibri (MS)"/>
                </a:rPr>
                <a:t>Fel Holt, roedd Gatto hefyd yn athro…athro mor llwyddiannus, fe wnaeth ennill nifer o wobrau </a:t>
              </a:r>
            </a:p>
            <a:p>
              <a:pPr algn="l" marL="599526" indent="-299763" lvl="1">
                <a:lnSpc>
                  <a:spcPts val="5590"/>
                </a:lnSpc>
                <a:buFont typeface="Arial"/>
                <a:buChar char="•"/>
              </a:pPr>
              <a:r>
                <a:rPr lang="en-US" sz="4658">
                  <a:solidFill>
                    <a:srgbClr val="000000"/>
                  </a:solidFill>
                  <a:latin typeface="Calibri (MS)"/>
                  <a:ea typeface="Calibri (MS)"/>
                  <a:cs typeface="Calibri (MS)"/>
                  <a:sym typeface="Calibri (MS)"/>
                </a:rPr>
                <a:t>Ond, hefyd fel Holt, roedd Gatto yn teimlo fod addysg yn niweidio plant ac ymddiswyddodd (yn gyhoeddus iawn!) o addysg ffurfiol</a:t>
              </a:r>
            </a:p>
            <a:p>
              <a:pPr algn="l" marL="599526" indent="-299763" lvl="1">
                <a:lnSpc>
                  <a:spcPts val="5590"/>
                </a:lnSpc>
              </a:pPr>
            </a:p>
          </p:txBody>
        </p:sp>
      </p:grpSp>
      <p:grpSp>
        <p:nvGrpSpPr>
          <p:cNvPr name="Group 9" id="9"/>
          <p:cNvGrpSpPr/>
          <p:nvPr/>
        </p:nvGrpSpPr>
        <p:grpSpPr>
          <a:xfrm rot="0">
            <a:off x="9144000" y="2842888"/>
            <a:ext cx="8846744" cy="7444112"/>
            <a:chOff x="0" y="0"/>
            <a:chExt cx="6995174" cy="5886105"/>
          </a:xfrm>
        </p:grpSpPr>
        <p:sp>
          <p:nvSpPr>
            <p:cNvPr name="Freeform 10" id="10"/>
            <p:cNvSpPr/>
            <p:nvPr/>
          </p:nvSpPr>
          <p:spPr>
            <a:xfrm flipH="false" flipV="false" rot="0">
              <a:off x="21826" y="16399"/>
              <a:ext cx="6951508" cy="5853319"/>
            </a:xfrm>
            <a:custGeom>
              <a:avLst/>
              <a:gdLst/>
              <a:ahLst/>
              <a:cxnLst/>
              <a:rect r="r" b="b" t="t" l="l"/>
              <a:pathLst>
                <a:path h="5853319" w="6951508">
                  <a:moveTo>
                    <a:pt x="0" y="0"/>
                  </a:moveTo>
                  <a:lnTo>
                    <a:pt x="6951507" y="0"/>
                  </a:lnTo>
                  <a:lnTo>
                    <a:pt x="6951507" y="5853319"/>
                  </a:lnTo>
                  <a:lnTo>
                    <a:pt x="0" y="5853319"/>
                  </a:lnTo>
                  <a:close/>
                </a:path>
              </a:pathLst>
            </a:custGeom>
            <a:blipFill>
              <a:blip r:embed="rId4"/>
              <a:stretch>
                <a:fillRect l="-313" t="-9661" r="-249" b="-9769"/>
              </a:stretch>
            </a:blipFill>
          </p:spPr>
        </p:sp>
        <p:sp>
          <p:nvSpPr>
            <p:cNvPr name="Freeform 11" id="11"/>
            <p:cNvSpPr/>
            <p:nvPr/>
          </p:nvSpPr>
          <p:spPr>
            <a:xfrm flipH="false" flipV="false" rot="0">
              <a:off x="0" y="0"/>
              <a:ext cx="6995159" cy="5886118"/>
            </a:xfrm>
            <a:custGeom>
              <a:avLst/>
              <a:gdLst/>
              <a:ahLst/>
              <a:cxnLst/>
              <a:rect r="r" b="b" t="t" l="l"/>
              <a:pathLst>
                <a:path h="5886118" w="6995159">
                  <a:moveTo>
                    <a:pt x="21826" y="0"/>
                  </a:moveTo>
                  <a:lnTo>
                    <a:pt x="6973333" y="0"/>
                  </a:lnTo>
                  <a:cubicBezTo>
                    <a:pt x="6985476" y="0"/>
                    <a:pt x="6995159" y="7391"/>
                    <a:pt x="6995159" y="16399"/>
                  </a:cubicBezTo>
                  <a:lnTo>
                    <a:pt x="6995159" y="5869718"/>
                  </a:lnTo>
                  <a:cubicBezTo>
                    <a:pt x="6995159" y="5878841"/>
                    <a:pt x="6985322" y="5886118"/>
                    <a:pt x="6973333" y="5886118"/>
                  </a:cubicBezTo>
                  <a:lnTo>
                    <a:pt x="21826" y="5886118"/>
                  </a:lnTo>
                  <a:cubicBezTo>
                    <a:pt x="9683" y="5886118"/>
                    <a:pt x="0" y="5878725"/>
                    <a:pt x="0" y="5869718"/>
                  </a:cubicBezTo>
                  <a:lnTo>
                    <a:pt x="0" y="16399"/>
                  </a:lnTo>
                  <a:cubicBezTo>
                    <a:pt x="0" y="7391"/>
                    <a:pt x="9837" y="0"/>
                    <a:pt x="21826" y="0"/>
                  </a:cubicBezTo>
                  <a:moveTo>
                    <a:pt x="21826" y="32798"/>
                  </a:moveTo>
                  <a:lnTo>
                    <a:pt x="21826" y="16399"/>
                  </a:lnTo>
                  <a:lnTo>
                    <a:pt x="43652" y="16399"/>
                  </a:lnTo>
                  <a:lnTo>
                    <a:pt x="43652" y="5869718"/>
                  </a:lnTo>
                  <a:lnTo>
                    <a:pt x="21826" y="5869718"/>
                  </a:lnTo>
                  <a:lnTo>
                    <a:pt x="21826" y="5853319"/>
                  </a:lnTo>
                  <a:lnTo>
                    <a:pt x="6973333" y="5853319"/>
                  </a:lnTo>
                  <a:lnTo>
                    <a:pt x="6973333" y="5869718"/>
                  </a:lnTo>
                  <a:lnTo>
                    <a:pt x="6951507" y="5869718"/>
                  </a:lnTo>
                  <a:lnTo>
                    <a:pt x="6951507" y="16399"/>
                  </a:lnTo>
                  <a:lnTo>
                    <a:pt x="6973333" y="16399"/>
                  </a:lnTo>
                  <a:lnTo>
                    <a:pt x="6973333" y="32798"/>
                  </a:lnTo>
                  <a:lnTo>
                    <a:pt x="21826" y="32798"/>
                  </a:lnTo>
                  <a:close/>
                </a:path>
              </a:pathLst>
            </a:custGeom>
            <a:blipFill>
              <a:blip r:embed="rId3"/>
              <a:stretch>
                <a:fillRect l="-77413" t="0" r="-60040" b="-9971"/>
              </a:stretch>
            </a:blipFill>
          </p:spPr>
        </p:sp>
        <p:sp>
          <p:nvSpPr>
            <p:cNvPr name="TextBox 12" id="12"/>
            <p:cNvSpPr txBox="true"/>
            <p:nvPr/>
          </p:nvSpPr>
          <p:spPr>
            <a:xfrm>
              <a:off x="0" y="-95250"/>
              <a:ext cx="6995174" cy="5981355"/>
            </a:xfrm>
            <a:prstGeom prst="rect">
              <a:avLst/>
            </a:prstGeom>
          </p:spPr>
          <p:txBody>
            <a:bodyPr anchor="t" rtlCol="false" tIns="85662" lIns="85662" bIns="85662" rIns="85662"/>
            <a:lstStyle/>
            <a:p>
              <a:pPr algn="l" marL="599526" indent="-299763" lvl="1">
                <a:lnSpc>
                  <a:spcPts val="5590"/>
                </a:lnSpc>
                <a:buFont typeface="Arial"/>
                <a:buChar char="•"/>
              </a:pPr>
              <a:r>
                <a:rPr lang="en-US" sz="4658" i="true">
                  <a:solidFill>
                    <a:srgbClr val="000000"/>
                  </a:solidFill>
                  <a:latin typeface="Calibri (MS) Italics"/>
                  <a:ea typeface="Calibri (MS) Italics"/>
                  <a:cs typeface="Calibri (MS) Italics"/>
                  <a:sym typeface="Calibri (MS) Italics"/>
                </a:rPr>
                <a:t>Like Holt, Gatto was also a school teacher – so successful in fact, that he won a number of awards </a:t>
              </a:r>
            </a:p>
            <a:p>
              <a:pPr algn="l" marL="599526" indent="-299763" lvl="1">
                <a:lnSpc>
                  <a:spcPts val="5590"/>
                </a:lnSpc>
                <a:buFont typeface="Arial"/>
                <a:buChar char="•"/>
              </a:pPr>
              <a:r>
                <a:rPr lang="en-US" sz="4658" i="true">
                  <a:solidFill>
                    <a:srgbClr val="000000"/>
                  </a:solidFill>
                  <a:latin typeface="Calibri (MS) Italics"/>
                  <a:ea typeface="Calibri (MS) Italics"/>
                  <a:cs typeface="Calibri (MS) Italics"/>
                  <a:sym typeface="Calibri (MS) Italics"/>
                </a:rPr>
                <a:t>However, also similar to Holt, Gatto felt that education was harming children and resigned (very publically!) from formal education</a:t>
              </a:r>
            </a:p>
            <a:p>
              <a:pPr algn="l" marL="599526" indent="-299763" lvl="1">
                <a:lnSpc>
                  <a:spcPts val="5590"/>
                </a:lnSpc>
                <a:buFont typeface="Arial"/>
                <a:buChar char="•"/>
              </a:pPr>
              <a:r>
                <a:rPr lang="en-US" sz="4658" i="true" u="sng">
                  <a:solidFill>
                    <a:srgbClr val="0000FF"/>
                  </a:solidFill>
                  <a:latin typeface="Calibri (MS) Italics"/>
                  <a:ea typeface="Calibri (MS) Italics"/>
                  <a:cs typeface="Calibri (MS) Italics"/>
                  <a:sym typeface="Calibri (MS) Italics"/>
                  <a:hlinkClick r:id="rId5" tooltip="https://www.bing.com/videos/search?q=gatto+resignation&amp;docid=608041832248577314&amp;mid=3B47BBC95CE2735CD5F93B47BBC95CE2735CD5F9&amp;view=detail&amp;FORM=VIRE"/>
                </a:rPr>
                <a:t>Gatto’s Resignation: I Quit, I Think</a:t>
              </a:r>
              <a:r>
                <a:rPr lang="en-US" sz="4658" i="true">
                  <a:solidFill>
                    <a:srgbClr val="000000"/>
                  </a:solidFill>
                  <a:latin typeface="Calibri (MS) Italics"/>
                  <a:ea typeface="Calibri (MS) Italics"/>
                  <a:cs typeface="Calibri (MS) Italics"/>
                  <a:sym typeface="Calibri (MS) Italics"/>
                </a:rPr>
                <a:t>. </a:t>
              </a:r>
            </a:p>
          </p:txBody>
        </p:sp>
      </p:grpSp>
    </p:spTree>
  </p:cSld>
  <p:clrMapOvr>
    <a:masterClrMapping/>
  </p:clrMapOvr>
  <p:transition spd="fast">
    <p:fade/>
  </p:transition>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971800" y="411962"/>
            <a:ext cx="12344400" cy="1714500"/>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3">
                <a:alphaModFix amt="0"/>
              </a:blip>
              <a:stretch>
                <a:fillRect l="0" t="-90292" r="0" b="-90292"/>
              </a:stretch>
            </a:blipFill>
          </p:spPr>
        </p:sp>
        <p:sp>
          <p:nvSpPr>
            <p:cNvPr name="TextBox 4" id="4"/>
            <p:cNvSpPr txBox="true"/>
            <p:nvPr/>
          </p:nvSpPr>
          <p:spPr>
            <a:xfrm>
              <a:off x="0" y="-133350"/>
              <a:ext cx="11704320" cy="1758950"/>
            </a:xfrm>
            <a:prstGeom prst="rect">
              <a:avLst/>
            </a:prstGeom>
          </p:spPr>
          <p:txBody>
            <a:bodyPr anchor="ctr" rtlCol="false" tIns="0" lIns="0" bIns="0" rIns="0"/>
            <a:lstStyle/>
            <a:p>
              <a:pPr algn="ctr">
                <a:lnSpc>
                  <a:spcPts val="7127"/>
                </a:lnSpc>
              </a:pPr>
              <a:r>
                <a:rPr lang="en-US" sz="5939">
                  <a:solidFill>
                    <a:srgbClr val="9BBB59"/>
                  </a:solidFill>
                  <a:latin typeface="Calibri (MS)"/>
                  <a:ea typeface="Calibri (MS)"/>
                  <a:cs typeface="Calibri (MS)"/>
                  <a:sym typeface="Calibri (MS)"/>
                </a:rPr>
                <a:t>Arallddewisiadau Gatto</a:t>
              </a:r>
            </a:p>
            <a:p>
              <a:pPr algn="ctr">
                <a:lnSpc>
                  <a:spcPts val="7127"/>
                </a:lnSpc>
              </a:pPr>
              <a:r>
                <a:rPr lang="en-US" sz="5939">
                  <a:solidFill>
                    <a:srgbClr val="000000"/>
                  </a:solidFill>
                  <a:latin typeface="Calibri (MS)"/>
                  <a:ea typeface="Calibri (MS)"/>
                  <a:cs typeface="Calibri (MS)"/>
                  <a:sym typeface="Calibri (MS)"/>
                </a:rPr>
                <a:t>Gatto’s Alternatives</a:t>
              </a:r>
            </a:p>
          </p:txBody>
        </p:sp>
      </p:grpSp>
      <p:grpSp>
        <p:nvGrpSpPr>
          <p:cNvPr name="Group 5" id="5"/>
          <p:cNvGrpSpPr/>
          <p:nvPr/>
        </p:nvGrpSpPr>
        <p:grpSpPr>
          <a:xfrm rot="0">
            <a:off x="2952753" y="2381253"/>
            <a:ext cx="6095999" cy="6827045"/>
            <a:chOff x="0" y="0"/>
            <a:chExt cx="5779910" cy="6473050"/>
          </a:xfrm>
        </p:grpSpPr>
        <p:sp>
          <p:nvSpPr>
            <p:cNvPr name="Freeform 6" id="6"/>
            <p:cNvSpPr/>
            <p:nvPr/>
          </p:nvSpPr>
          <p:spPr>
            <a:xfrm flipH="false" flipV="false" rot="0">
              <a:off x="18034" y="18034"/>
              <a:ext cx="5743829" cy="6436995"/>
            </a:xfrm>
            <a:custGeom>
              <a:avLst/>
              <a:gdLst/>
              <a:ahLst/>
              <a:cxnLst/>
              <a:rect r="r" b="b" t="t" l="l"/>
              <a:pathLst>
                <a:path h="6436995" w="5743829">
                  <a:moveTo>
                    <a:pt x="0" y="0"/>
                  </a:moveTo>
                  <a:lnTo>
                    <a:pt x="5743829" y="0"/>
                  </a:lnTo>
                  <a:lnTo>
                    <a:pt x="5743829" y="6436995"/>
                  </a:lnTo>
                  <a:lnTo>
                    <a:pt x="0" y="6436995"/>
                  </a:lnTo>
                  <a:close/>
                </a:path>
              </a:pathLst>
            </a:custGeom>
            <a:blipFill>
              <a:blip r:embed="rId4"/>
              <a:stretch>
                <a:fillRect l="-6034" t="0" r="-6034" b="0"/>
              </a:stretch>
            </a:blipFill>
          </p:spPr>
        </p:sp>
        <p:sp>
          <p:nvSpPr>
            <p:cNvPr name="Freeform 7" id="7"/>
            <p:cNvSpPr/>
            <p:nvPr/>
          </p:nvSpPr>
          <p:spPr>
            <a:xfrm flipH="false" flipV="false" rot="0">
              <a:off x="0" y="0"/>
              <a:ext cx="5779897" cy="6473063"/>
            </a:xfrm>
            <a:custGeom>
              <a:avLst/>
              <a:gdLst/>
              <a:ahLst/>
              <a:cxnLst/>
              <a:rect r="r" b="b" t="t" l="l"/>
              <a:pathLst>
                <a:path h="6473063" w="5779897">
                  <a:moveTo>
                    <a:pt x="18034" y="0"/>
                  </a:moveTo>
                  <a:lnTo>
                    <a:pt x="5761863" y="0"/>
                  </a:lnTo>
                  <a:cubicBezTo>
                    <a:pt x="5771896" y="0"/>
                    <a:pt x="5779897" y="8128"/>
                    <a:pt x="5779897" y="18034"/>
                  </a:cubicBezTo>
                  <a:lnTo>
                    <a:pt x="5779897" y="6455029"/>
                  </a:lnTo>
                  <a:cubicBezTo>
                    <a:pt x="5779897" y="6465062"/>
                    <a:pt x="5771769" y="6473063"/>
                    <a:pt x="5761863" y="6473063"/>
                  </a:cubicBezTo>
                  <a:lnTo>
                    <a:pt x="18034" y="6473063"/>
                  </a:lnTo>
                  <a:cubicBezTo>
                    <a:pt x="8001" y="6473063"/>
                    <a:pt x="0" y="6464935"/>
                    <a:pt x="0" y="6455029"/>
                  </a:cubicBezTo>
                  <a:lnTo>
                    <a:pt x="0" y="18034"/>
                  </a:lnTo>
                  <a:cubicBezTo>
                    <a:pt x="0" y="8128"/>
                    <a:pt x="8128" y="0"/>
                    <a:pt x="18034" y="0"/>
                  </a:cubicBezTo>
                  <a:moveTo>
                    <a:pt x="18034" y="36068"/>
                  </a:moveTo>
                  <a:lnTo>
                    <a:pt x="18034" y="18034"/>
                  </a:lnTo>
                  <a:lnTo>
                    <a:pt x="36068" y="18034"/>
                  </a:lnTo>
                  <a:lnTo>
                    <a:pt x="36068" y="6455029"/>
                  </a:lnTo>
                  <a:lnTo>
                    <a:pt x="18034" y="6455029"/>
                  </a:lnTo>
                  <a:lnTo>
                    <a:pt x="18034" y="6436995"/>
                  </a:lnTo>
                  <a:lnTo>
                    <a:pt x="5761863" y="6436995"/>
                  </a:lnTo>
                  <a:lnTo>
                    <a:pt x="5761863" y="6455029"/>
                  </a:lnTo>
                  <a:lnTo>
                    <a:pt x="5743829" y="6455029"/>
                  </a:lnTo>
                  <a:lnTo>
                    <a:pt x="5743829" y="18034"/>
                  </a:lnTo>
                  <a:lnTo>
                    <a:pt x="5761863" y="18034"/>
                  </a:lnTo>
                  <a:lnTo>
                    <a:pt x="5761863" y="36068"/>
                  </a:lnTo>
                  <a:lnTo>
                    <a:pt x="18034" y="36068"/>
                  </a:lnTo>
                  <a:close/>
                </a:path>
              </a:pathLst>
            </a:custGeom>
            <a:blipFill>
              <a:blip r:embed="rId3"/>
              <a:stretch>
                <a:fillRect l="-93690" t="0" r="-93690" b="0"/>
              </a:stretch>
            </a:blipFill>
          </p:spPr>
        </p:sp>
        <p:sp>
          <p:nvSpPr>
            <p:cNvPr name="TextBox 8" id="8"/>
            <p:cNvSpPr txBox="true"/>
            <p:nvPr/>
          </p:nvSpPr>
          <p:spPr>
            <a:xfrm>
              <a:off x="0" y="-85725"/>
              <a:ext cx="5779910" cy="6558775"/>
            </a:xfrm>
            <a:prstGeom prst="rect">
              <a:avLst/>
            </a:prstGeom>
          </p:spPr>
          <p:txBody>
            <a:bodyPr anchor="t" rtlCol="false" tIns="71438" lIns="71438" bIns="71438" rIns="71438"/>
            <a:lstStyle/>
            <a:p>
              <a:pPr algn="l" marL="540512" indent="-270256" lvl="1">
                <a:lnSpc>
                  <a:spcPts val="5039"/>
                </a:lnSpc>
                <a:buFont typeface="Arial"/>
                <a:buChar char="•"/>
              </a:pPr>
              <a:r>
                <a:rPr lang="en-US" sz="4199">
                  <a:solidFill>
                    <a:srgbClr val="000000"/>
                  </a:solidFill>
                  <a:latin typeface="Calibri (MS)"/>
                  <a:ea typeface="Calibri (MS)"/>
                  <a:cs typeface="Calibri (MS)"/>
                  <a:sym typeface="Calibri (MS)"/>
                </a:rPr>
                <a:t>Dros amser mae wedi hyrwyddo dysgu yn y cartref, ac yn benodol </a:t>
              </a:r>
              <a:r>
                <a:rPr lang="en-US" b="true" sz="4199">
                  <a:solidFill>
                    <a:srgbClr val="000000"/>
                  </a:solidFill>
                  <a:latin typeface="Calibri (MS) Bold"/>
                  <a:ea typeface="Calibri (MS) Bold"/>
                  <a:cs typeface="Calibri (MS) Bold"/>
                  <a:sym typeface="Calibri (MS) Bold"/>
                </a:rPr>
                <a:t>dad-ysgolu </a:t>
              </a:r>
              <a:r>
                <a:rPr lang="en-US" sz="4199">
                  <a:solidFill>
                    <a:srgbClr val="000000"/>
                  </a:solidFill>
                  <a:latin typeface="Calibri (MS)"/>
                  <a:ea typeface="Calibri (MS)"/>
                  <a:cs typeface="Calibri (MS)"/>
                  <a:sym typeface="Calibri (MS)"/>
                </a:rPr>
                <a:t>a </a:t>
              </a:r>
              <a:r>
                <a:rPr lang="en-US" b="true" sz="4199">
                  <a:solidFill>
                    <a:srgbClr val="000000"/>
                  </a:solidFill>
                  <a:latin typeface="Calibri (MS) Bold"/>
                  <a:ea typeface="Calibri (MS) Bold"/>
                  <a:cs typeface="Calibri (MS) Bold"/>
                  <a:sym typeface="Calibri (MS) Bold"/>
                </a:rPr>
                <a:t>dysgu ffynhonnell agored (OSL)</a:t>
              </a:r>
              <a:r>
                <a:rPr lang="en-US" sz="4199">
                  <a:solidFill>
                    <a:srgbClr val="000000"/>
                  </a:solidFill>
                  <a:latin typeface="Calibri (MS)"/>
                  <a:ea typeface="Calibri (MS)"/>
                  <a:cs typeface="Calibri (MS)"/>
                  <a:sym typeface="Calibri (MS)"/>
                </a:rPr>
                <a:t>.</a:t>
              </a:r>
            </a:p>
            <a:p>
              <a:pPr algn="l" marL="617728" indent="-308864" lvl="1">
                <a:lnSpc>
                  <a:spcPts val="5759"/>
                </a:lnSpc>
                <a:buFont typeface="Arial"/>
                <a:buChar char="•"/>
              </a:pPr>
              <a:r>
                <a:rPr lang="en-US" sz="4799">
                  <a:solidFill>
                    <a:srgbClr val="000000"/>
                  </a:solidFill>
                  <a:latin typeface="Calibri (MS)"/>
                  <a:ea typeface="Calibri (MS)"/>
                  <a:cs typeface="Calibri (MS)"/>
                  <a:sym typeface="Calibri (MS)"/>
                </a:rPr>
                <a:t>Beth ydych chi’n gwybod am ‘ddad-ysgolu’?</a:t>
              </a:r>
            </a:p>
            <a:p>
              <a:pPr algn="l" marL="617728" indent="-308864" lvl="1">
                <a:lnSpc>
                  <a:spcPts val="5759"/>
                </a:lnSpc>
              </a:pPr>
            </a:p>
          </p:txBody>
        </p:sp>
      </p:grpSp>
      <p:grpSp>
        <p:nvGrpSpPr>
          <p:cNvPr name="Group 9" id="9"/>
          <p:cNvGrpSpPr/>
          <p:nvPr/>
        </p:nvGrpSpPr>
        <p:grpSpPr>
          <a:xfrm rot="0">
            <a:off x="9239249" y="2381253"/>
            <a:ext cx="6095999" cy="6827045"/>
            <a:chOff x="0" y="0"/>
            <a:chExt cx="5779910" cy="6473050"/>
          </a:xfrm>
        </p:grpSpPr>
        <p:sp>
          <p:nvSpPr>
            <p:cNvPr name="Freeform 10" id="10"/>
            <p:cNvSpPr/>
            <p:nvPr/>
          </p:nvSpPr>
          <p:spPr>
            <a:xfrm flipH="false" flipV="false" rot="0">
              <a:off x="18034" y="18034"/>
              <a:ext cx="5743829" cy="6436995"/>
            </a:xfrm>
            <a:custGeom>
              <a:avLst/>
              <a:gdLst/>
              <a:ahLst/>
              <a:cxnLst/>
              <a:rect r="r" b="b" t="t" l="l"/>
              <a:pathLst>
                <a:path h="6436995" w="5743829">
                  <a:moveTo>
                    <a:pt x="0" y="0"/>
                  </a:moveTo>
                  <a:lnTo>
                    <a:pt x="5743829" y="0"/>
                  </a:lnTo>
                  <a:lnTo>
                    <a:pt x="5743829" y="6436995"/>
                  </a:lnTo>
                  <a:lnTo>
                    <a:pt x="0" y="6436995"/>
                  </a:lnTo>
                  <a:close/>
                </a:path>
              </a:pathLst>
            </a:custGeom>
            <a:blipFill>
              <a:blip r:embed="rId4"/>
              <a:stretch>
                <a:fillRect l="-6034" t="0" r="-6034" b="0"/>
              </a:stretch>
            </a:blipFill>
          </p:spPr>
        </p:sp>
        <p:sp>
          <p:nvSpPr>
            <p:cNvPr name="Freeform 11" id="11"/>
            <p:cNvSpPr/>
            <p:nvPr/>
          </p:nvSpPr>
          <p:spPr>
            <a:xfrm flipH="false" flipV="false" rot="0">
              <a:off x="0" y="0"/>
              <a:ext cx="5779897" cy="6473063"/>
            </a:xfrm>
            <a:custGeom>
              <a:avLst/>
              <a:gdLst/>
              <a:ahLst/>
              <a:cxnLst/>
              <a:rect r="r" b="b" t="t" l="l"/>
              <a:pathLst>
                <a:path h="6473063" w="5779897">
                  <a:moveTo>
                    <a:pt x="18034" y="0"/>
                  </a:moveTo>
                  <a:lnTo>
                    <a:pt x="5761863" y="0"/>
                  </a:lnTo>
                  <a:cubicBezTo>
                    <a:pt x="5771896" y="0"/>
                    <a:pt x="5779897" y="8128"/>
                    <a:pt x="5779897" y="18034"/>
                  </a:cubicBezTo>
                  <a:lnTo>
                    <a:pt x="5779897" y="6455029"/>
                  </a:lnTo>
                  <a:cubicBezTo>
                    <a:pt x="5779897" y="6465062"/>
                    <a:pt x="5771769" y="6473063"/>
                    <a:pt x="5761863" y="6473063"/>
                  </a:cubicBezTo>
                  <a:lnTo>
                    <a:pt x="18034" y="6473063"/>
                  </a:lnTo>
                  <a:cubicBezTo>
                    <a:pt x="8001" y="6473063"/>
                    <a:pt x="0" y="6464935"/>
                    <a:pt x="0" y="6455029"/>
                  </a:cubicBezTo>
                  <a:lnTo>
                    <a:pt x="0" y="18034"/>
                  </a:lnTo>
                  <a:cubicBezTo>
                    <a:pt x="0" y="8128"/>
                    <a:pt x="8128" y="0"/>
                    <a:pt x="18034" y="0"/>
                  </a:cubicBezTo>
                  <a:moveTo>
                    <a:pt x="18034" y="36068"/>
                  </a:moveTo>
                  <a:lnTo>
                    <a:pt x="18034" y="18034"/>
                  </a:lnTo>
                  <a:lnTo>
                    <a:pt x="36068" y="18034"/>
                  </a:lnTo>
                  <a:lnTo>
                    <a:pt x="36068" y="6455029"/>
                  </a:lnTo>
                  <a:lnTo>
                    <a:pt x="18034" y="6455029"/>
                  </a:lnTo>
                  <a:lnTo>
                    <a:pt x="18034" y="6436995"/>
                  </a:lnTo>
                  <a:lnTo>
                    <a:pt x="5761863" y="6436995"/>
                  </a:lnTo>
                  <a:lnTo>
                    <a:pt x="5761863" y="6455029"/>
                  </a:lnTo>
                  <a:lnTo>
                    <a:pt x="5743829" y="6455029"/>
                  </a:lnTo>
                  <a:lnTo>
                    <a:pt x="5743829" y="18034"/>
                  </a:lnTo>
                  <a:lnTo>
                    <a:pt x="5761863" y="18034"/>
                  </a:lnTo>
                  <a:lnTo>
                    <a:pt x="5761863" y="36068"/>
                  </a:lnTo>
                  <a:lnTo>
                    <a:pt x="18034" y="36068"/>
                  </a:lnTo>
                  <a:close/>
                </a:path>
              </a:pathLst>
            </a:custGeom>
            <a:blipFill>
              <a:blip r:embed="rId3"/>
              <a:stretch>
                <a:fillRect l="-93690" t="0" r="-93690" b="0"/>
              </a:stretch>
            </a:blipFill>
          </p:spPr>
        </p:sp>
        <p:sp>
          <p:nvSpPr>
            <p:cNvPr name="TextBox 12" id="12"/>
            <p:cNvSpPr txBox="true"/>
            <p:nvPr/>
          </p:nvSpPr>
          <p:spPr>
            <a:xfrm>
              <a:off x="0" y="-85725"/>
              <a:ext cx="5779910" cy="6558775"/>
            </a:xfrm>
            <a:prstGeom prst="rect">
              <a:avLst/>
            </a:prstGeom>
          </p:spPr>
          <p:txBody>
            <a:bodyPr anchor="t" rtlCol="false" tIns="71438" lIns="71438" bIns="71438" rIns="71438"/>
            <a:lstStyle/>
            <a:p>
              <a:pPr algn="l" marL="540512" indent="-270256" lvl="1">
                <a:lnSpc>
                  <a:spcPts val="5039"/>
                </a:lnSpc>
                <a:buFont typeface="Arial"/>
                <a:buChar char="•"/>
              </a:pPr>
              <a:r>
                <a:rPr lang="en-US" sz="4199" i="true">
                  <a:solidFill>
                    <a:srgbClr val="000000"/>
                  </a:solidFill>
                  <a:latin typeface="Calibri (MS) Italics"/>
                  <a:ea typeface="Calibri (MS) Italics"/>
                  <a:cs typeface="Calibri (MS) Italics"/>
                  <a:sym typeface="Calibri (MS) Italics"/>
                </a:rPr>
                <a:t>Over time, he has promoted home -schooling, and specifically </a:t>
              </a:r>
              <a:r>
                <a:rPr lang="en-US" b="true" sz="4199" i="true">
                  <a:solidFill>
                    <a:srgbClr val="000000"/>
                  </a:solidFill>
                  <a:latin typeface="Calibri (MS) Bold Italics"/>
                  <a:ea typeface="Calibri (MS) Bold Italics"/>
                  <a:cs typeface="Calibri (MS) Bold Italics"/>
                  <a:sym typeface="Calibri (MS) Bold Italics"/>
                </a:rPr>
                <a:t>un-schooling</a:t>
              </a:r>
              <a:r>
                <a:rPr lang="en-US" sz="4199" i="true">
                  <a:solidFill>
                    <a:srgbClr val="000000"/>
                  </a:solidFill>
                  <a:latin typeface="Calibri (MS) Italics"/>
                  <a:ea typeface="Calibri (MS) Italics"/>
                  <a:cs typeface="Calibri (MS) Italics"/>
                  <a:sym typeface="Calibri (MS) Italics"/>
                </a:rPr>
                <a:t> and </a:t>
              </a:r>
              <a:r>
                <a:rPr lang="en-US" b="true" sz="4199" i="true">
                  <a:solidFill>
                    <a:srgbClr val="000000"/>
                  </a:solidFill>
                  <a:latin typeface="Calibri (MS) Bold Italics"/>
                  <a:ea typeface="Calibri (MS) Bold Italics"/>
                  <a:cs typeface="Calibri (MS) Bold Italics"/>
                  <a:sym typeface="Calibri (MS) Bold Italics"/>
                </a:rPr>
                <a:t>open source learning</a:t>
              </a:r>
            </a:p>
            <a:p>
              <a:pPr algn="l" marL="617728" indent="-308864" lvl="1">
                <a:lnSpc>
                  <a:spcPts val="5759"/>
                </a:lnSpc>
                <a:buFont typeface="Arial"/>
                <a:buChar char="•"/>
              </a:pPr>
              <a:r>
                <a:rPr lang="en-US" sz="4799" i="true">
                  <a:solidFill>
                    <a:srgbClr val="000000"/>
                  </a:solidFill>
                  <a:latin typeface="Calibri (MS) Italics"/>
                  <a:ea typeface="Calibri (MS) Italics"/>
                  <a:cs typeface="Calibri (MS) Italics"/>
                  <a:sym typeface="Calibri (MS) Italics"/>
                </a:rPr>
                <a:t>What do you know about ‘unschooling’?</a:t>
              </a:r>
              <a:r>
                <a:rPr lang="en-US" b="true" sz="4799" i="true" u="sng">
                  <a:solidFill>
                    <a:srgbClr val="000000"/>
                  </a:solidFill>
                  <a:latin typeface="Calibri (MS) Bold Italics"/>
                  <a:ea typeface="Calibri (MS) Bold Italics"/>
                  <a:cs typeface="Calibri (MS) Bold Italics"/>
                  <a:sym typeface="Calibri (MS) Bold Italics"/>
                </a:rPr>
                <a:t> </a:t>
              </a:r>
            </a:p>
          </p:txBody>
        </p:sp>
      </p:grpSp>
    </p:spTree>
  </p:cSld>
  <p:clrMapOvr>
    <a:masterClrMapping/>
  </p:clrMapOvr>
  <p:transition spd="fast">
    <p:fade/>
  </p:transition>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971800" y="411962"/>
            <a:ext cx="12344400" cy="1714500"/>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3">
                <a:alphaModFix amt="0"/>
              </a:blip>
              <a:stretch>
                <a:fillRect l="0" t="-90292" r="0" b="-90292"/>
              </a:stretch>
            </a:blipFill>
          </p:spPr>
        </p:sp>
        <p:sp>
          <p:nvSpPr>
            <p:cNvPr name="TextBox 4" id="4"/>
            <p:cNvSpPr txBox="true"/>
            <p:nvPr/>
          </p:nvSpPr>
          <p:spPr>
            <a:xfrm>
              <a:off x="0" y="-133350"/>
              <a:ext cx="11704320" cy="1758950"/>
            </a:xfrm>
            <a:prstGeom prst="rect">
              <a:avLst/>
            </a:prstGeom>
          </p:spPr>
          <p:txBody>
            <a:bodyPr anchor="ctr" rtlCol="false" tIns="0" lIns="0" bIns="0" rIns="0"/>
            <a:lstStyle/>
            <a:p>
              <a:pPr algn="ctr">
                <a:lnSpc>
                  <a:spcPts val="7127"/>
                </a:lnSpc>
              </a:pPr>
              <a:r>
                <a:rPr lang="en-US" sz="5939">
                  <a:solidFill>
                    <a:srgbClr val="9BBB59"/>
                  </a:solidFill>
                  <a:latin typeface="Calibri (MS)"/>
                  <a:ea typeface="Calibri (MS)"/>
                  <a:cs typeface="Calibri (MS)"/>
                  <a:sym typeface="Calibri (MS)"/>
                </a:rPr>
                <a:t>Bingo Chwyldro!</a:t>
              </a:r>
            </a:p>
            <a:p>
              <a:pPr algn="ctr">
                <a:lnSpc>
                  <a:spcPts val="7127"/>
                </a:lnSpc>
              </a:pPr>
              <a:r>
                <a:rPr lang="en-US" sz="5939">
                  <a:solidFill>
                    <a:srgbClr val="000000"/>
                  </a:solidFill>
                  <a:latin typeface="Calibri (MS)"/>
                  <a:ea typeface="Calibri (MS)"/>
                  <a:cs typeface="Calibri (MS)"/>
                  <a:sym typeface="Calibri (MS)"/>
                </a:rPr>
                <a:t>Revolution Bingo! </a:t>
              </a:r>
            </a:p>
          </p:txBody>
        </p:sp>
      </p:grpSp>
      <p:grpSp>
        <p:nvGrpSpPr>
          <p:cNvPr name="Group 5" id="5"/>
          <p:cNvGrpSpPr/>
          <p:nvPr/>
        </p:nvGrpSpPr>
        <p:grpSpPr>
          <a:xfrm rot="0">
            <a:off x="1795303" y="2381253"/>
            <a:ext cx="7253448" cy="5481600"/>
            <a:chOff x="0" y="0"/>
            <a:chExt cx="6877344" cy="5197369"/>
          </a:xfrm>
        </p:grpSpPr>
        <p:sp>
          <p:nvSpPr>
            <p:cNvPr name="Freeform 6" id="6"/>
            <p:cNvSpPr/>
            <p:nvPr/>
          </p:nvSpPr>
          <p:spPr>
            <a:xfrm flipH="false" flipV="false" rot="0">
              <a:off x="21458" y="18034"/>
              <a:ext cx="6834413" cy="5161275"/>
            </a:xfrm>
            <a:custGeom>
              <a:avLst/>
              <a:gdLst/>
              <a:ahLst/>
              <a:cxnLst/>
              <a:rect r="r" b="b" t="t" l="l"/>
              <a:pathLst>
                <a:path h="5161275" w="6834413">
                  <a:moveTo>
                    <a:pt x="0" y="0"/>
                  </a:moveTo>
                  <a:lnTo>
                    <a:pt x="6834413" y="0"/>
                  </a:lnTo>
                  <a:lnTo>
                    <a:pt x="6834413" y="5161275"/>
                  </a:lnTo>
                  <a:lnTo>
                    <a:pt x="0" y="5161275"/>
                  </a:lnTo>
                  <a:close/>
                </a:path>
              </a:pathLst>
            </a:custGeom>
            <a:blipFill>
              <a:blip r:embed="rId4"/>
              <a:stretch>
                <a:fillRect l="-313" t="-16557" r="-317" b="-16695"/>
              </a:stretch>
            </a:blipFill>
          </p:spPr>
        </p:sp>
        <p:sp>
          <p:nvSpPr>
            <p:cNvPr name="Freeform 7" id="7"/>
            <p:cNvSpPr/>
            <p:nvPr/>
          </p:nvSpPr>
          <p:spPr>
            <a:xfrm flipH="false" flipV="false" rot="0">
              <a:off x="0" y="0"/>
              <a:ext cx="6877329" cy="5197343"/>
            </a:xfrm>
            <a:custGeom>
              <a:avLst/>
              <a:gdLst/>
              <a:ahLst/>
              <a:cxnLst/>
              <a:rect r="r" b="b" t="t" l="l"/>
              <a:pathLst>
                <a:path h="5197343" w="6877329">
                  <a:moveTo>
                    <a:pt x="21458" y="0"/>
                  </a:moveTo>
                  <a:lnTo>
                    <a:pt x="6855871" y="0"/>
                  </a:lnTo>
                  <a:cubicBezTo>
                    <a:pt x="6867809" y="0"/>
                    <a:pt x="6877329" y="8128"/>
                    <a:pt x="6877329" y="18034"/>
                  </a:cubicBezTo>
                  <a:lnTo>
                    <a:pt x="6877329" y="5179309"/>
                  </a:lnTo>
                  <a:cubicBezTo>
                    <a:pt x="6877329" y="5189342"/>
                    <a:pt x="6867658" y="5197343"/>
                    <a:pt x="6855871" y="5197343"/>
                  </a:cubicBezTo>
                  <a:lnTo>
                    <a:pt x="21458" y="5197343"/>
                  </a:lnTo>
                  <a:cubicBezTo>
                    <a:pt x="9520" y="5197343"/>
                    <a:pt x="0" y="5189215"/>
                    <a:pt x="0" y="5179309"/>
                  </a:cubicBezTo>
                  <a:lnTo>
                    <a:pt x="0" y="18034"/>
                  </a:lnTo>
                  <a:cubicBezTo>
                    <a:pt x="0" y="8128"/>
                    <a:pt x="9671" y="0"/>
                    <a:pt x="21458" y="0"/>
                  </a:cubicBezTo>
                  <a:moveTo>
                    <a:pt x="21458" y="36068"/>
                  </a:moveTo>
                  <a:lnTo>
                    <a:pt x="21458" y="18034"/>
                  </a:lnTo>
                  <a:lnTo>
                    <a:pt x="42916" y="18034"/>
                  </a:lnTo>
                  <a:lnTo>
                    <a:pt x="42916" y="5179309"/>
                  </a:lnTo>
                  <a:lnTo>
                    <a:pt x="21458" y="5179309"/>
                  </a:lnTo>
                  <a:lnTo>
                    <a:pt x="21458" y="5161275"/>
                  </a:lnTo>
                  <a:lnTo>
                    <a:pt x="6855871" y="5161275"/>
                  </a:lnTo>
                  <a:lnTo>
                    <a:pt x="6855871" y="5179309"/>
                  </a:lnTo>
                  <a:lnTo>
                    <a:pt x="6834412" y="5179309"/>
                  </a:lnTo>
                  <a:lnTo>
                    <a:pt x="6834412" y="18034"/>
                  </a:lnTo>
                  <a:lnTo>
                    <a:pt x="6855871" y="18034"/>
                  </a:lnTo>
                  <a:lnTo>
                    <a:pt x="6855871" y="36068"/>
                  </a:lnTo>
                  <a:lnTo>
                    <a:pt x="21458" y="36068"/>
                  </a:lnTo>
                  <a:close/>
                </a:path>
              </a:pathLst>
            </a:custGeom>
            <a:blipFill>
              <a:blip r:embed="rId3"/>
              <a:stretch>
                <a:fillRect l="-54940" t="0" r="-38983" b="0"/>
              </a:stretch>
            </a:blipFill>
          </p:spPr>
        </p:sp>
        <p:sp>
          <p:nvSpPr>
            <p:cNvPr name="TextBox 8" id="8"/>
            <p:cNvSpPr txBox="true"/>
            <p:nvPr/>
          </p:nvSpPr>
          <p:spPr>
            <a:xfrm>
              <a:off x="0" y="-76200"/>
              <a:ext cx="6877344" cy="5273569"/>
            </a:xfrm>
            <a:prstGeom prst="rect">
              <a:avLst/>
            </a:prstGeom>
          </p:spPr>
          <p:txBody>
            <a:bodyPr anchor="t" rtlCol="false" tIns="71438" lIns="71438" bIns="71438" rIns="71438"/>
            <a:lstStyle/>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TASG:</a:t>
              </a:r>
            </a:p>
            <a:p>
              <a:pPr algn="l" marL="1150061" indent="-383354" lvl="2">
                <a:lnSpc>
                  <a:spcPts val="4328"/>
                </a:lnSpc>
                <a:buFont typeface="Arial"/>
                <a:buChar char="⚬"/>
              </a:pPr>
              <a:r>
                <a:rPr lang="en-US" sz="3607">
                  <a:solidFill>
                    <a:srgbClr val="000000"/>
                  </a:solidFill>
                  <a:latin typeface="Calibri (MS)"/>
                  <a:ea typeface="Calibri (MS)"/>
                  <a:cs typeface="Calibri (MS)"/>
                  <a:sym typeface="Calibri (MS)"/>
                </a:rPr>
                <a:t>Wrth i chi wylio’r ddeng munud gyntaf y rhaglen yma, nodwch unrhyw syniadau sydd gan Gatto sydd yn anghyffredin, heriol neu hyd yn oed yn chwyldroadol (i gymharu â syniadau addysg prif ffrwd heddiw). </a:t>
              </a:r>
            </a:p>
          </p:txBody>
        </p:sp>
      </p:grpSp>
      <p:grpSp>
        <p:nvGrpSpPr>
          <p:cNvPr name="Group 9" id="9"/>
          <p:cNvGrpSpPr/>
          <p:nvPr/>
        </p:nvGrpSpPr>
        <p:grpSpPr>
          <a:xfrm rot="0">
            <a:off x="9239249" y="2381253"/>
            <a:ext cx="7378578" cy="5481600"/>
            <a:chOff x="0" y="0"/>
            <a:chExt cx="6995985" cy="5197369"/>
          </a:xfrm>
        </p:grpSpPr>
        <p:sp>
          <p:nvSpPr>
            <p:cNvPr name="Freeform 10" id="10"/>
            <p:cNvSpPr/>
            <p:nvPr/>
          </p:nvSpPr>
          <p:spPr>
            <a:xfrm flipH="false" flipV="false" rot="0">
              <a:off x="21828" y="18034"/>
              <a:ext cx="6952313" cy="5161275"/>
            </a:xfrm>
            <a:custGeom>
              <a:avLst/>
              <a:gdLst/>
              <a:ahLst/>
              <a:cxnLst/>
              <a:rect r="r" b="b" t="t" l="l"/>
              <a:pathLst>
                <a:path h="5161275" w="6952313">
                  <a:moveTo>
                    <a:pt x="0" y="0"/>
                  </a:moveTo>
                  <a:lnTo>
                    <a:pt x="6952314" y="0"/>
                  </a:lnTo>
                  <a:lnTo>
                    <a:pt x="6952314" y="5161275"/>
                  </a:lnTo>
                  <a:lnTo>
                    <a:pt x="0" y="5161275"/>
                  </a:lnTo>
                  <a:close/>
                </a:path>
              </a:pathLst>
            </a:custGeom>
            <a:blipFill>
              <a:blip r:embed="rId4"/>
              <a:stretch>
                <a:fillRect l="-313" t="-17700" r="-317" b="-17852"/>
              </a:stretch>
            </a:blipFill>
          </p:spPr>
        </p:sp>
        <p:sp>
          <p:nvSpPr>
            <p:cNvPr name="Freeform 11" id="11"/>
            <p:cNvSpPr/>
            <p:nvPr/>
          </p:nvSpPr>
          <p:spPr>
            <a:xfrm flipH="false" flipV="false" rot="0">
              <a:off x="0" y="0"/>
              <a:ext cx="6995970" cy="5197343"/>
            </a:xfrm>
            <a:custGeom>
              <a:avLst/>
              <a:gdLst/>
              <a:ahLst/>
              <a:cxnLst/>
              <a:rect r="r" b="b" t="t" l="l"/>
              <a:pathLst>
                <a:path h="5197343" w="6995970">
                  <a:moveTo>
                    <a:pt x="21828" y="0"/>
                  </a:moveTo>
                  <a:lnTo>
                    <a:pt x="6974142" y="0"/>
                  </a:lnTo>
                  <a:cubicBezTo>
                    <a:pt x="6986285" y="0"/>
                    <a:pt x="6995970" y="8128"/>
                    <a:pt x="6995970" y="18034"/>
                  </a:cubicBezTo>
                  <a:lnTo>
                    <a:pt x="6995970" y="5179309"/>
                  </a:lnTo>
                  <a:cubicBezTo>
                    <a:pt x="6995970" y="5189342"/>
                    <a:pt x="6986132" y="5197343"/>
                    <a:pt x="6974142" y="5197343"/>
                  </a:cubicBezTo>
                  <a:lnTo>
                    <a:pt x="21828" y="5197343"/>
                  </a:lnTo>
                  <a:cubicBezTo>
                    <a:pt x="9684" y="5197343"/>
                    <a:pt x="0" y="5189215"/>
                    <a:pt x="0" y="5179309"/>
                  </a:cubicBezTo>
                  <a:lnTo>
                    <a:pt x="0" y="18034"/>
                  </a:lnTo>
                  <a:cubicBezTo>
                    <a:pt x="0" y="8128"/>
                    <a:pt x="9838" y="0"/>
                    <a:pt x="21828" y="0"/>
                  </a:cubicBezTo>
                  <a:moveTo>
                    <a:pt x="21828" y="36068"/>
                  </a:moveTo>
                  <a:lnTo>
                    <a:pt x="21828" y="18034"/>
                  </a:lnTo>
                  <a:lnTo>
                    <a:pt x="43657" y="18034"/>
                  </a:lnTo>
                  <a:lnTo>
                    <a:pt x="43657" y="5179309"/>
                  </a:lnTo>
                  <a:lnTo>
                    <a:pt x="21828" y="5179309"/>
                  </a:lnTo>
                  <a:lnTo>
                    <a:pt x="21828" y="5161275"/>
                  </a:lnTo>
                  <a:lnTo>
                    <a:pt x="6974142" y="5161275"/>
                  </a:lnTo>
                  <a:lnTo>
                    <a:pt x="6974142" y="5179309"/>
                  </a:lnTo>
                  <a:lnTo>
                    <a:pt x="6952313" y="5179309"/>
                  </a:lnTo>
                  <a:lnTo>
                    <a:pt x="6952313" y="18034"/>
                  </a:lnTo>
                  <a:lnTo>
                    <a:pt x="6974142" y="18034"/>
                  </a:lnTo>
                  <a:lnTo>
                    <a:pt x="6974142" y="36068"/>
                  </a:lnTo>
                  <a:lnTo>
                    <a:pt x="21828" y="36068"/>
                  </a:lnTo>
                  <a:close/>
                </a:path>
              </a:pathLst>
            </a:custGeom>
            <a:blipFill>
              <a:blip r:embed="rId3"/>
              <a:stretch>
                <a:fillRect l="-54009" t="0" r="-36626" b="0"/>
              </a:stretch>
            </a:blipFill>
          </p:spPr>
        </p:sp>
        <p:sp>
          <p:nvSpPr>
            <p:cNvPr name="TextBox 12" id="12"/>
            <p:cNvSpPr txBox="true"/>
            <p:nvPr/>
          </p:nvSpPr>
          <p:spPr>
            <a:xfrm>
              <a:off x="0" y="-76200"/>
              <a:ext cx="6995985" cy="5273569"/>
            </a:xfrm>
            <a:prstGeom prst="rect">
              <a:avLst/>
            </a:prstGeom>
          </p:spPr>
          <p:txBody>
            <a:bodyPr anchor="t" rtlCol="false" tIns="71438" lIns="71438" bIns="71438" rIns="71438"/>
            <a:lstStyle/>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TASK:</a:t>
              </a:r>
            </a:p>
            <a:p>
              <a:pPr algn="l" marL="1114349" indent="-371450" lvl="2">
                <a:lnSpc>
                  <a:spcPts val="3995"/>
                </a:lnSpc>
                <a:buFont typeface="Arial"/>
                <a:buChar char="⚬"/>
              </a:pPr>
              <a:r>
                <a:rPr lang="en-US" sz="3329" i="true">
                  <a:solidFill>
                    <a:srgbClr val="000000"/>
                  </a:solidFill>
                  <a:latin typeface="Calibri (MS) Italics"/>
                  <a:ea typeface="Calibri (MS) Italics"/>
                  <a:cs typeface="Calibri (MS) Italics"/>
                  <a:sym typeface="Calibri (MS) Italics"/>
                </a:rPr>
                <a:t>As you </a:t>
              </a:r>
              <a:r>
                <a:rPr lang="en-US" sz="3329" i="true" u="sng">
                  <a:solidFill>
                    <a:srgbClr val="0000FF"/>
                  </a:solidFill>
                  <a:latin typeface="Calibri (MS) Italics"/>
                  <a:ea typeface="Calibri (MS) Italics"/>
                  <a:cs typeface="Calibri (MS) Italics"/>
                  <a:sym typeface="Calibri (MS) Italics"/>
                  <a:hlinkClick r:id="rId5" tooltip="https://www.youtube.com/watch?v=CaVKKBCWYic"/>
                </a:rPr>
                <a:t>watch the first ten minutes </a:t>
              </a:r>
              <a:r>
                <a:rPr lang="en-US" sz="3329" i="true">
                  <a:solidFill>
                    <a:srgbClr val="000000"/>
                  </a:solidFill>
                  <a:latin typeface="Calibri (MS) Italics"/>
                  <a:ea typeface="Calibri (MS) Italics"/>
                  <a:cs typeface="Calibri (MS) Italics"/>
                  <a:sym typeface="Calibri (MS) Italics"/>
                </a:rPr>
                <a:t>of this short documentary about Gatto, make a note of any ideas he has which could be considered unusual revolutionary or even controversial (compared to mainstream ideas about school). </a:t>
              </a:r>
            </a:p>
          </p:txBody>
        </p:sp>
      </p:grpSp>
      <p:grpSp>
        <p:nvGrpSpPr>
          <p:cNvPr name="Group 13" id="13"/>
          <p:cNvGrpSpPr/>
          <p:nvPr/>
        </p:nvGrpSpPr>
        <p:grpSpPr>
          <a:xfrm rot="0">
            <a:off x="4175446" y="8113536"/>
            <a:ext cx="2685871" cy="1801631"/>
            <a:chOff x="0" y="0"/>
            <a:chExt cx="2546604" cy="1708214"/>
          </a:xfrm>
        </p:grpSpPr>
        <p:sp>
          <p:nvSpPr>
            <p:cNvPr name="Freeform 14" id="14" descr="Teaching with TLC: Easter BINGO Game"/>
            <p:cNvSpPr/>
            <p:nvPr/>
          </p:nvSpPr>
          <p:spPr>
            <a:xfrm flipH="false" flipV="false" rot="0">
              <a:off x="0" y="0"/>
              <a:ext cx="2546604" cy="1708150"/>
            </a:xfrm>
            <a:custGeom>
              <a:avLst/>
              <a:gdLst/>
              <a:ahLst/>
              <a:cxnLst/>
              <a:rect r="r" b="b" t="t" l="l"/>
              <a:pathLst>
                <a:path h="1708150" w="2546604">
                  <a:moveTo>
                    <a:pt x="0" y="0"/>
                  </a:moveTo>
                  <a:lnTo>
                    <a:pt x="2546604" y="0"/>
                  </a:lnTo>
                  <a:lnTo>
                    <a:pt x="2546604" y="1708150"/>
                  </a:lnTo>
                  <a:lnTo>
                    <a:pt x="0" y="1708150"/>
                  </a:lnTo>
                  <a:lnTo>
                    <a:pt x="0" y="0"/>
                  </a:lnTo>
                  <a:close/>
                </a:path>
              </a:pathLst>
            </a:custGeom>
            <a:blipFill>
              <a:blip r:embed="rId6"/>
              <a:stretch>
                <a:fillRect l="-18" t="0" r="-18" b="-3"/>
              </a:stretch>
            </a:blipFill>
          </p:spPr>
        </p:sp>
      </p:grpSp>
      <p:grpSp>
        <p:nvGrpSpPr>
          <p:cNvPr name="Group 15" id="15"/>
          <p:cNvGrpSpPr/>
          <p:nvPr/>
        </p:nvGrpSpPr>
        <p:grpSpPr>
          <a:xfrm rot="0">
            <a:off x="10872189" y="8382686"/>
            <a:ext cx="3175549" cy="1512162"/>
            <a:chOff x="0" y="0"/>
            <a:chExt cx="3010891" cy="1433754"/>
          </a:xfrm>
        </p:grpSpPr>
        <p:sp>
          <p:nvSpPr>
            <p:cNvPr name="Freeform 16" id="16" descr="Quick-Tip: Creating Grid Lines on the IGGridView ..."/>
            <p:cNvSpPr/>
            <p:nvPr/>
          </p:nvSpPr>
          <p:spPr>
            <a:xfrm flipH="false" flipV="false" rot="0">
              <a:off x="0" y="0"/>
              <a:ext cx="3010916" cy="1433703"/>
            </a:xfrm>
            <a:custGeom>
              <a:avLst/>
              <a:gdLst/>
              <a:ahLst/>
              <a:cxnLst/>
              <a:rect r="r" b="b" t="t" l="l"/>
              <a:pathLst>
                <a:path h="1433703" w="3010916">
                  <a:moveTo>
                    <a:pt x="0" y="0"/>
                  </a:moveTo>
                  <a:lnTo>
                    <a:pt x="3010916" y="0"/>
                  </a:lnTo>
                  <a:lnTo>
                    <a:pt x="3010916" y="1433703"/>
                  </a:lnTo>
                  <a:lnTo>
                    <a:pt x="0" y="1433703"/>
                  </a:lnTo>
                  <a:lnTo>
                    <a:pt x="0" y="0"/>
                  </a:lnTo>
                  <a:close/>
                </a:path>
              </a:pathLst>
            </a:custGeom>
            <a:blipFill>
              <a:blip r:embed="rId7"/>
              <a:stretch>
                <a:fillRect l="0" t="-80215" r="-136939" b="-16960"/>
              </a:stretch>
            </a:blipFill>
          </p:spPr>
        </p:sp>
      </p:grpSp>
    </p:spTree>
  </p:cSld>
  <p:clrMapOvr>
    <a:masterClrMapping/>
  </p:clrMapOvr>
  <p:transition spd="fast">
    <p:fade/>
  </p:transition>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110055" y="411962"/>
            <a:ext cx="14291418" cy="1984919"/>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2">
                <a:alphaModFix amt="0"/>
              </a:blip>
              <a:stretch>
                <a:fillRect l="0" t="-90292" r="0" b="-90292"/>
              </a:stretch>
            </a:blipFill>
          </p:spPr>
        </p:sp>
        <p:sp>
          <p:nvSpPr>
            <p:cNvPr name="TextBox 4" id="4"/>
            <p:cNvSpPr txBox="true"/>
            <p:nvPr/>
          </p:nvSpPr>
          <p:spPr>
            <a:xfrm>
              <a:off x="0" y="-142875"/>
              <a:ext cx="11704320" cy="1768475"/>
            </a:xfrm>
            <a:prstGeom prst="rect">
              <a:avLst/>
            </a:prstGeom>
          </p:spPr>
          <p:txBody>
            <a:bodyPr anchor="ctr" rtlCol="false" tIns="0" lIns="0" bIns="0" rIns="0"/>
            <a:lstStyle/>
            <a:p>
              <a:pPr algn="ctr">
                <a:lnSpc>
                  <a:spcPts val="8252"/>
                </a:lnSpc>
              </a:pPr>
              <a:r>
                <a:rPr lang="en-US" sz="6876">
                  <a:solidFill>
                    <a:srgbClr val="9BBB59"/>
                  </a:solidFill>
                  <a:latin typeface="Calibri (MS)"/>
                  <a:ea typeface="Calibri (MS)"/>
                  <a:cs typeface="Calibri (MS)"/>
                  <a:sym typeface="Calibri (MS)"/>
                </a:rPr>
                <a:t>Yr Athro Ysgol 7 Gwers</a:t>
              </a:r>
            </a:p>
            <a:p>
              <a:pPr algn="ctr">
                <a:lnSpc>
                  <a:spcPts val="8252"/>
                </a:lnSpc>
              </a:pPr>
              <a:r>
                <a:rPr lang="en-US" sz="6876">
                  <a:solidFill>
                    <a:srgbClr val="000000"/>
                  </a:solidFill>
                  <a:latin typeface="Calibri (MS)"/>
                  <a:ea typeface="Calibri (MS)"/>
                  <a:cs typeface="Calibri (MS)"/>
                  <a:sym typeface="Calibri (MS)"/>
                </a:rPr>
                <a:t>The 7 Lesson School Teacher </a:t>
              </a:r>
            </a:p>
          </p:txBody>
        </p:sp>
      </p:grpSp>
      <p:grpSp>
        <p:nvGrpSpPr>
          <p:cNvPr name="Group 5" id="5"/>
          <p:cNvGrpSpPr/>
          <p:nvPr/>
        </p:nvGrpSpPr>
        <p:grpSpPr>
          <a:xfrm rot="0">
            <a:off x="1471883" y="3393840"/>
            <a:ext cx="7057489" cy="6231173"/>
            <a:chOff x="0" y="0"/>
            <a:chExt cx="5779910" cy="5103177"/>
          </a:xfrm>
        </p:grpSpPr>
        <p:sp>
          <p:nvSpPr>
            <p:cNvPr name="Freeform 6" id="6"/>
            <p:cNvSpPr/>
            <p:nvPr/>
          </p:nvSpPr>
          <p:spPr>
            <a:xfrm flipH="false" flipV="false" rot="0">
              <a:off x="18034" y="14218"/>
              <a:ext cx="5743829" cy="5074752"/>
            </a:xfrm>
            <a:custGeom>
              <a:avLst/>
              <a:gdLst/>
              <a:ahLst/>
              <a:cxnLst/>
              <a:rect r="r" b="b" t="t" l="l"/>
              <a:pathLst>
                <a:path h="5074752" w="5743829">
                  <a:moveTo>
                    <a:pt x="0" y="0"/>
                  </a:moveTo>
                  <a:lnTo>
                    <a:pt x="5743829" y="0"/>
                  </a:lnTo>
                  <a:lnTo>
                    <a:pt x="5743829" y="5074752"/>
                  </a:lnTo>
                  <a:lnTo>
                    <a:pt x="0" y="5074752"/>
                  </a:lnTo>
                  <a:close/>
                </a:path>
              </a:pathLst>
            </a:custGeom>
            <a:blipFill>
              <a:blip r:embed="rId3"/>
              <a:stretch>
                <a:fillRect l="-313" t="-6872" r="-249" b="-6949"/>
              </a:stretch>
            </a:blipFill>
          </p:spPr>
        </p:sp>
        <p:sp>
          <p:nvSpPr>
            <p:cNvPr name="Freeform 7" id="7"/>
            <p:cNvSpPr/>
            <p:nvPr/>
          </p:nvSpPr>
          <p:spPr>
            <a:xfrm flipH="false" flipV="false" rot="0">
              <a:off x="0" y="0"/>
              <a:ext cx="5779897" cy="5103190"/>
            </a:xfrm>
            <a:custGeom>
              <a:avLst/>
              <a:gdLst/>
              <a:ahLst/>
              <a:cxnLst/>
              <a:rect r="r" b="b" t="t" l="l"/>
              <a:pathLst>
                <a:path h="5103190" w="5779897">
                  <a:moveTo>
                    <a:pt x="18034" y="0"/>
                  </a:moveTo>
                  <a:lnTo>
                    <a:pt x="5761863" y="0"/>
                  </a:lnTo>
                  <a:cubicBezTo>
                    <a:pt x="5771896" y="0"/>
                    <a:pt x="5779897" y="6408"/>
                    <a:pt x="5779897" y="14218"/>
                  </a:cubicBezTo>
                  <a:lnTo>
                    <a:pt x="5779897" y="5088970"/>
                  </a:lnTo>
                  <a:cubicBezTo>
                    <a:pt x="5779897" y="5096879"/>
                    <a:pt x="5771769" y="5103190"/>
                    <a:pt x="5761863" y="5103190"/>
                  </a:cubicBezTo>
                  <a:lnTo>
                    <a:pt x="18034" y="5103190"/>
                  </a:lnTo>
                  <a:cubicBezTo>
                    <a:pt x="8001" y="5103190"/>
                    <a:pt x="0" y="5096779"/>
                    <a:pt x="0" y="5088970"/>
                  </a:cubicBezTo>
                  <a:lnTo>
                    <a:pt x="0" y="14218"/>
                  </a:lnTo>
                  <a:cubicBezTo>
                    <a:pt x="0" y="6408"/>
                    <a:pt x="8128" y="0"/>
                    <a:pt x="18034" y="0"/>
                  </a:cubicBezTo>
                  <a:moveTo>
                    <a:pt x="18034" y="28435"/>
                  </a:moveTo>
                  <a:lnTo>
                    <a:pt x="18034" y="14218"/>
                  </a:lnTo>
                  <a:lnTo>
                    <a:pt x="36068" y="14218"/>
                  </a:lnTo>
                  <a:lnTo>
                    <a:pt x="36068" y="5088970"/>
                  </a:lnTo>
                  <a:lnTo>
                    <a:pt x="18034" y="5088970"/>
                  </a:lnTo>
                  <a:lnTo>
                    <a:pt x="18034" y="5074752"/>
                  </a:lnTo>
                  <a:lnTo>
                    <a:pt x="5761863" y="5074752"/>
                  </a:lnTo>
                  <a:lnTo>
                    <a:pt x="5761863" y="5088970"/>
                  </a:lnTo>
                  <a:lnTo>
                    <a:pt x="5743829" y="5088970"/>
                  </a:lnTo>
                  <a:lnTo>
                    <a:pt x="5743829" y="14218"/>
                  </a:lnTo>
                  <a:lnTo>
                    <a:pt x="5761863" y="14218"/>
                  </a:lnTo>
                  <a:lnTo>
                    <a:pt x="5761863" y="28435"/>
                  </a:lnTo>
                  <a:lnTo>
                    <a:pt x="18034" y="28435"/>
                  </a:lnTo>
                  <a:close/>
                </a:path>
              </a:pathLst>
            </a:custGeom>
            <a:blipFill>
              <a:blip r:embed="rId2"/>
              <a:stretch>
                <a:fillRect l="-93690" t="0" r="-93690" b="-26843"/>
              </a:stretch>
            </a:blipFill>
          </p:spPr>
        </p:sp>
        <p:sp>
          <p:nvSpPr>
            <p:cNvPr name="TextBox 8" id="8"/>
            <p:cNvSpPr txBox="true"/>
            <p:nvPr/>
          </p:nvSpPr>
          <p:spPr>
            <a:xfrm>
              <a:off x="0" y="-95250"/>
              <a:ext cx="5779910" cy="5198427"/>
            </a:xfrm>
            <a:prstGeom prst="rect">
              <a:avLst/>
            </a:prstGeom>
          </p:spPr>
          <p:txBody>
            <a:bodyPr anchor="t" rtlCol="false" tIns="82705" lIns="82705" bIns="82705" rIns="82705"/>
            <a:lstStyle/>
            <a:p>
              <a:pPr algn="l" marL="625764" indent="-312882" lvl="1">
                <a:lnSpc>
                  <a:spcPts val="5834"/>
                </a:lnSpc>
                <a:buFont typeface="Arial"/>
                <a:buChar char="•"/>
              </a:pPr>
              <a:r>
                <a:rPr lang="en-US" sz="4862">
                  <a:solidFill>
                    <a:srgbClr val="000000"/>
                  </a:solidFill>
                  <a:latin typeface="Calibri (MS)"/>
                  <a:ea typeface="Calibri (MS)"/>
                  <a:cs typeface="Calibri (MS)"/>
                  <a:sym typeface="Calibri (MS)"/>
                </a:rPr>
                <a:t>Credai Gatto bod athrawon yn dysgu ‘ysgol’, a bod yna 7 prif ddeilliant ar gyfer addysg plant. </a:t>
              </a:r>
            </a:p>
            <a:p>
              <a:pPr algn="l" marL="625764" indent="-312882" lvl="1">
                <a:lnSpc>
                  <a:spcPts val="5834"/>
                </a:lnSpc>
                <a:buFont typeface="Arial"/>
                <a:buChar char="•"/>
              </a:pPr>
              <a:r>
                <a:rPr lang="en-US" sz="4862">
                  <a:solidFill>
                    <a:srgbClr val="000000"/>
                  </a:solidFill>
                  <a:latin typeface="Calibri (MS)"/>
                  <a:ea typeface="Calibri (MS)"/>
                  <a:cs typeface="Calibri (MS)"/>
                  <a:sym typeface="Calibri (MS)"/>
                </a:rPr>
                <a:t>Beth ydych chi’n credu yw’r 7 deilliant yma?</a:t>
              </a:r>
            </a:p>
            <a:p>
              <a:pPr algn="l" marL="625764" indent="-312882" lvl="1">
                <a:lnSpc>
                  <a:spcPts val="5834"/>
                </a:lnSpc>
              </a:pPr>
            </a:p>
          </p:txBody>
        </p:sp>
      </p:grpSp>
      <p:grpSp>
        <p:nvGrpSpPr>
          <p:cNvPr name="Group 9" id="9"/>
          <p:cNvGrpSpPr/>
          <p:nvPr/>
        </p:nvGrpSpPr>
        <p:grpSpPr>
          <a:xfrm rot="0">
            <a:off x="9144000" y="3760552"/>
            <a:ext cx="8529372" cy="5497748"/>
            <a:chOff x="0" y="0"/>
            <a:chExt cx="6985346" cy="4502520"/>
          </a:xfrm>
        </p:grpSpPr>
        <p:sp>
          <p:nvSpPr>
            <p:cNvPr name="Freeform 10" id="10"/>
            <p:cNvSpPr/>
            <p:nvPr/>
          </p:nvSpPr>
          <p:spPr>
            <a:xfrm flipH="false" flipV="false" rot="0">
              <a:off x="21795" y="12544"/>
              <a:ext cx="6941740" cy="4477441"/>
            </a:xfrm>
            <a:custGeom>
              <a:avLst/>
              <a:gdLst/>
              <a:ahLst/>
              <a:cxnLst/>
              <a:rect r="r" b="b" t="t" l="l"/>
              <a:pathLst>
                <a:path h="4477441" w="6941740">
                  <a:moveTo>
                    <a:pt x="0" y="0"/>
                  </a:moveTo>
                  <a:lnTo>
                    <a:pt x="6941740" y="0"/>
                  </a:lnTo>
                  <a:lnTo>
                    <a:pt x="6941740" y="4477441"/>
                  </a:lnTo>
                  <a:lnTo>
                    <a:pt x="0" y="4477441"/>
                  </a:lnTo>
                  <a:close/>
                </a:path>
              </a:pathLst>
            </a:custGeom>
            <a:blipFill>
              <a:blip r:embed="rId3"/>
              <a:stretch>
                <a:fillRect l="-313" t="-27799" r="-249" b="-28112"/>
              </a:stretch>
            </a:blipFill>
          </p:spPr>
        </p:sp>
        <p:sp>
          <p:nvSpPr>
            <p:cNvPr name="Freeform 11" id="11"/>
            <p:cNvSpPr/>
            <p:nvPr/>
          </p:nvSpPr>
          <p:spPr>
            <a:xfrm flipH="false" flipV="false" rot="0">
              <a:off x="0" y="0"/>
              <a:ext cx="6985330" cy="4502533"/>
            </a:xfrm>
            <a:custGeom>
              <a:avLst/>
              <a:gdLst/>
              <a:ahLst/>
              <a:cxnLst/>
              <a:rect r="r" b="b" t="t" l="l"/>
              <a:pathLst>
                <a:path h="4502533" w="6985330">
                  <a:moveTo>
                    <a:pt x="21795" y="0"/>
                  </a:moveTo>
                  <a:lnTo>
                    <a:pt x="6963535" y="0"/>
                  </a:lnTo>
                  <a:cubicBezTo>
                    <a:pt x="6975661" y="0"/>
                    <a:pt x="6985330" y="5654"/>
                    <a:pt x="6985330" y="12544"/>
                  </a:cubicBezTo>
                  <a:lnTo>
                    <a:pt x="6985330" y="4489985"/>
                  </a:lnTo>
                  <a:cubicBezTo>
                    <a:pt x="6985330" y="4496963"/>
                    <a:pt x="6975507" y="4502533"/>
                    <a:pt x="6963535" y="4502533"/>
                  </a:cubicBezTo>
                  <a:lnTo>
                    <a:pt x="21795" y="4502533"/>
                  </a:lnTo>
                  <a:cubicBezTo>
                    <a:pt x="9670" y="4502533"/>
                    <a:pt x="0" y="4496875"/>
                    <a:pt x="0" y="4489985"/>
                  </a:cubicBezTo>
                  <a:lnTo>
                    <a:pt x="0" y="12544"/>
                  </a:lnTo>
                  <a:cubicBezTo>
                    <a:pt x="0" y="5654"/>
                    <a:pt x="9823" y="0"/>
                    <a:pt x="21795" y="0"/>
                  </a:cubicBezTo>
                  <a:moveTo>
                    <a:pt x="21795" y="25088"/>
                  </a:moveTo>
                  <a:lnTo>
                    <a:pt x="21795" y="12544"/>
                  </a:lnTo>
                  <a:lnTo>
                    <a:pt x="43590" y="12544"/>
                  </a:lnTo>
                  <a:lnTo>
                    <a:pt x="43590" y="4489985"/>
                  </a:lnTo>
                  <a:lnTo>
                    <a:pt x="21795" y="4489985"/>
                  </a:lnTo>
                  <a:lnTo>
                    <a:pt x="21795" y="4477441"/>
                  </a:lnTo>
                  <a:lnTo>
                    <a:pt x="6963535" y="4477441"/>
                  </a:lnTo>
                  <a:lnTo>
                    <a:pt x="6963535" y="4489985"/>
                  </a:lnTo>
                  <a:lnTo>
                    <a:pt x="6941740" y="4489985"/>
                  </a:lnTo>
                  <a:lnTo>
                    <a:pt x="6941740" y="12544"/>
                  </a:lnTo>
                  <a:lnTo>
                    <a:pt x="6963535" y="12544"/>
                  </a:lnTo>
                  <a:lnTo>
                    <a:pt x="6963535" y="25088"/>
                  </a:lnTo>
                  <a:lnTo>
                    <a:pt x="21795" y="25088"/>
                  </a:lnTo>
                  <a:close/>
                </a:path>
              </a:pathLst>
            </a:custGeom>
            <a:blipFill>
              <a:blip r:embed="rId2"/>
              <a:stretch>
                <a:fillRect l="-77522" t="0" r="-60266" b="-43764"/>
              </a:stretch>
            </a:blipFill>
          </p:spPr>
        </p:sp>
        <p:sp>
          <p:nvSpPr>
            <p:cNvPr name="TextBox 12" id="12"/>
            <p:cNvSpPr txBox="true"/>
            <p:nvPr/>
          </p:nvSpPr>
          <p:spPr>
            <a:xfrm>
              <a:off x="0" y="-95250"/>
              <a:ext cx="6985346" cy="4597770"/>
            </a:xfrm>
            <a:prstGeom prst="rect">
              <a:avLst/>
            </a:prstGeom>
          </p:spPr>
          <p:txBody>
            <a:bodyPr anchor="t" rtlCol="false" tIns="82705" lIns="82705" bIns="82705" rIns="82705"/>
            <a:lstStyle/>
            <a:p>
              <a:pPr algn="l" marL="625764" indent="-312882" lvl="1">
                <a:lnSpc>
                  <a:spcPts val="5834"/>
                </a:lnSpc>
                <a:buFont typeface="Arial"/>
                <a:buChar char="•"/>
              </a:pPr>
              <a:r>
                <a:rPr lang="en-US" sz="4862" i="true">
                  <a:solidFill>
                    <a:srgbClr val="000000"/>
                  </a:solidFill>
                  <a:latin typeface="Calibri (MS) Italics"/>
                  <a:ea typeface="Calibri (MS) Italics"/>
                  <a:cs typeface="Calibri (MS) Italics"/>
                  <a:sym typeface="Calibri (MS) Italics"/>
                </a:rPr>
                <a:t>Gatto believed that teachers taught ‘school’ and argued that there were 7 key outcomes for children’s education. </a:t>
              </a:r>
            </a:p>
            <a:p>
              <a:pPr algn="l" marL="625764" indent="-312882" lvl="1">
                <a:lnSpc>
                  <a:spcPts val="5834"/>
                </a:lnSpc>
                <a:buFont typeface="Arial"/>
                <a:buChar char="•"/>
              </a:pPr>
              <a:r>
                <a:rPr lang="en-US" sz="4862" i="true">
                  <a:solidFill>
                    <a:srgbClr val="000000"/>
                  </a:solidFill>
                  <a:latin typeface="Calibri (MS) Italics"/>
                  <a:ea typeface="Calibri (MS) Italics"/>
                  <a:cs typeface="Calibri (MS) Italics"/>
                  <a:sym typeface="Calibri (MS) Italics"/>
                </a:rPr>
                <a:t>What do you think these 7 key outcomes may have been? </a:t>
              </a:r>
            </a:p>
          </p:txBody>
        </p:sp>
      </p:grpSp>
    </p:spTree>
  </p:cSld>
  <p:clrMapOvr>
    <a:masterClrMapping/>
  </p:clrMapOvr>
  <p:transition spd="fast">
    <p:fade/>
  </p:transition>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971800" y="174691"/>
            <a:ext cx="12344400" cy="1714500"/>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3">
                <a:alphaModFix amt="0"/>
              </a:blip>
              <a:stretch>
                <a:fillRect l="0" t="-90292" r="0" b="-90292"/>
              </a:stretch>
            </a:blipFill>
          </p:spPr>
        </p:sp>
        <p:sp>
          <p:nvSpPr>
            <p:cNvPr name="TextBox 4" id="4"/>
            <p:cNvSpPr txBox="true"/>
            <p:nvPr/>
          </p:nvSpPr>
          <p:spPr>
            <a:xfrm>
              <a:off x="0" y="-133350"/>
              <a:ext cx="11704320" cy="1758950"/>
            </a:xfrm>
            <a:prstGeom prst="rect">
              <a:avLst/>
            </a:prstGeom>
          </p:spPr>
          <p:txBody>
            <a:bodyPr anchor="ctr" rtlCol="false" tIns="0" lIns="0" bIns="0" rIns="0"/>
            <a:lstStyle/>
            <a:p>
              <a:pPr algn="ctr">
                <a:lnSpc>
                  <a:spcPts val="7127"/>
                </a:lnSpc>
              </a:pPr>
              <a:r>
                <a:rPr lang="en-US" sz="5939">
                  <a:solidFill>
                    <a:srgbClr val="9BBB59"/>
                  </a:solidFill>
                  <a:latin typeface="Calibri (MS)"/>
                  <a:ea typeface="Calibri (MS)"/>
                  <a:cs typeface="Calibri (MS)"/>
                  <a:sym typeface="Calibri (MS)"/>
                </a:rPr>
                <a:t>Y Saith Gwers</a:t>
              </a:r>
            </a:p>
            <a:p>
              <a:pPr algn="ctr">
                <a:lnSpc>
                  <a:spcPts val="7127"/>
                </a:lnSpc>
              </a:pPr>
              <a:r>
                <a:rPr lang="en-US" sz="5939">
                  <a:solidFill>
                    <a:srgbClr val="000000"/>
                  </a:solidFill>
                  <a:latin typeface="Calibri (MS)"/>
                  <a:ea typeface="Calibri (MS)"/>
                  <a:cs typeface="Calibri (MS)"/>
                  <a:sym typeface="Calibri (MS)"/>
                </a:rPr>
                <a:t>The Seven Lessons</a:t>
              </a:r>
            </a:p>
          </p:txBody>
        </p:sp>
      </p:grpSp>
      <p:grpSp>
        <p:nvGrpSpPr>
          <p:cNvPr name="Group 5" id="5"/>
          <p:cNvGrpSpPr/>
          <p:nvPr/>
        </p:nvGrpSpPr>
        <p:grpSpPr>
          <a:xfrm rot="0">
            <a:off x="2952753" y="1992102"/>
            <a:ext cx="6095999" cy="4819580"/>
            <a:chOff x="0" y="0"/>
            <a:chExt cx="5779910" cy="4569676"/>
          </a:xfrm>
        </p:grpSpPr>
        <p:sp>
          <p:nvSpPr>
            <p:cNvPr name="Freeform 6" id="6"/>
            <p:cNvSpPr/>
            <p:nvPr/>
          </p:nvSpPr>
          <p:spPr>
            <a:xfrm flipH="false" flipV="false" rot="0">
              <a:off x="18034" y="18034"/>
              <a:ext cx="5743829" cy="4533519"/>
            </a:xfrm>
            <a:custGeom>
              <a:avLst/>
              <a:gdLst/>
              <a:ahLst/>
              <a:cxnLst/>
              <a:rect r="r" b="b" t="t" l="l"/>
              <a:pathLst>
                <a:path h="4533519" w="5743829">
                  <a:moveTo>
                    <a:pt x="0" y="0"/>
                  </a:moveTo>
                  <a:lnTo>
                    <a:pt x="5743829" y="0"/>
                  </a:lnTo>
                  <a:lnTo>
                    <a:pt x="5743829" y="4533519"/>
                  </a:lnTo>
                  <a:lnTo>
                    <a:pt x="0" y="4533519"/>
                  </a:lnTo>
                  <a:close/>
                </a:path>
              </a:pathLst>
            </a:custGeom>
            <a:blipFill>
              <a:blip r:embed="rId4"/>
              <a:stretch>
                <a:fillRect l="0" t="-13348" r="0" b="-13348"/>
              </a:stretch>
            </a:blipFill>
          </p:spPr>
        </p:sp>
        <p:sp>
          <p:nvSpPr>
            <p:cNvPr name="Freeform 7" id="7"/>
            <p:cNvSpPr/>
            <p:nvPr/>
          </p:nvSpPr>
          <p:spPr>
            <a:xfrm flipH="false" flipV="false" rot="0">
              <a:off x="0" y="0"/>
              <a:ext cx="5779897" cy="4569587"/>
            </a:xfrm>
            <a:custGeom>
              <a:avLst/>
              <a:gdLst/>
              <a:ahLst/>
              <a:cxnLst/>
              <a:rect r="r" b="b" t="t" l="l"/>
              <a:pathLst>
                <a:path h="4569587" w="5779897">
                  <a:moveTo>
                    <a:pt x="18034" y="0"/>
                  </a:moveTo>
                  <a:lnTo>
                    <a:pt x="5761863" y="0"/>
                  </a:lnTo>
                  <a:cubicBezTo>
                    <a:pt x="5771896" y="0"/>
                    <a:pt x="5779897" y="8128"/>
                    <a:pt x="5779897" y="18034"/>
                  </a:cubicBezTo>
                  <a:lnTo>
                    <a:pt x="5779897" y="4551553"/>
                  </a:lnTo>
                  <a:cubicBezTo>
                    <a:pt x="5779897" y="4561586"/>
                    <a:pt x="5771769" y="4569587"/>
                    <a:pt x="5761863" y="4569587"/>
                  </a:cubicBezTo>
                  <a:lnTo>
                    <a:pt x="18034" y="4569587"/>
                  </a:lnTo>
                  <a:cubicBezTo>
                    <a:pt x="8001" y="4569587"/>
                    <a:pt x="0" y="4561459"/>
                    <a:pt x="0" y="4551553"/>
                  </a:cubicBezTo>
                  <a:lnTo>
                    <a:pt x="0" y="18034"/>
                  </a:lnTo>
                  <a:cubicBezTo>
                    <a:pt x="0" y="8128"/>
                    <a:pt x="8128" y="0"/>
                    <a:pt x="18034" y="0"/>
                  </a:cubicBezTo>
                  <a:moveTo>
                    <a:pt x="18034" y="36068"/>
                  </a:moveTo>
                  <a:lnTo>
                    <a:pt x="18034" y="18034"/>
                  </a:lnTo>
                  <a:lnTo>
                    <a:pt x="36068" y="18034"/>
                  </a:lnTo>
                  <a:lnTo>
                    <a:pt x="36068" y="4551553"/>
                  </a:lnTo>
                  <a:lnTo>
                    <a:pt x="18034" y="4551553"/>
                  </a:lnTo>
                  <a:lnTo>
                    <a:pt x="18034" y="4533519"/>
                  </a:lnTo>
                  <a:lnTo>
                    <a:pt x="5761863" y="4533519"/>
                  </a:lnTo>
                  <a:lnTo>
                    <a:pt x="5761863" y="4551553"/>
                  </a:lnTo>
                  <a:lnTo>
                    <a:pt x="5743829" y="4551553"/>
                  </a:lnTo>
                  <a:lnTo>
                    <a:pt x="5743829" y="18034"/>
                  </a:lnTo>
                  <a:lnTo>
                    <a:pt x="5761863" y="18034"/>
                  </a:lnTo>
                  <a:lnTo>
                    <a:pt x="5761863" y="36068"/>
                  </a:lnTo>
                  <a:lnTo>
                    <a:pt x="18034" y="36068"/>
                  </a:lnTo>
                  <a:close/>
                </a:path>
              </a:pathLst>
            </a:custGeom>
            <a:blipFill>
              <a:blip r:embed="rId3"/>
              <a:stretch>
                <a:fillRect l="-51438" t="0" r="-51438" b="-1"/>
              </a:stretch>
            </a:blipFill>
          </p:spPr>
        </p:sp>
        <p:sp>
          <p:nvSpPr>
            <p:cNvPr name="TextBox 8" id="8"/>
            <p:cNvSpPr txBox="true"/>
            <p:nvPr/>
          </p:nvSpPr>
          <p:spPr>
            <a:xfrm>
              <a:off x="0" y="-76200"/>
              <a:ext cx="5779910" cy="4645876"/>
            </a:xfrm>
            <a:prstGeom prst="rect">
              <a:avLst/>
            </a:prstGeom>
          </p:spPr>
          <p:txBody>
            <a:bodyPr anchor="t" rtlCol="false" tIns="71438" lIns="71438" bIns="71438" rIns="71438"/>
            <a:lstStyle/>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Dryswch</a:t>
              </a:r>
            </a:p>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Lle yn y Dosbarth</a:t>
              </a:r>
            </a:p>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Difaterwch</a:t>
              </a:r>
            </a:p>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Dibyniaeth Emosiynol</a:t>
              </a:r>
            </a:p>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Dibyniaeth Ddeallusol</a:t>
              </a:r>
            </a:p>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Hunanhyder Amodol</a:t>
              </a:r>
            </a:p>
            <a:p>
              <a:pPr algn="l" marL="499974" indent="-249987" lvl="1">
                <a:lnSpc>
                  <a:spcPts val="4661"/>
                </a:lnSpc>
                <a:buFont typeface="Arial"/>
                <a:buChar char="•"/>
              </a:pPr>
              <a:r>
                <a:rPr lang="en-US" sz="3884">
                  <a:solidFill>
                    <a:srgbClr val="000000"/>
                  </a:solidFill>
                  <a:latin typeface="Calibri (MS)"/>
                  <a:ea typeface="Calibri (MS)"/>
                  <a:cs typeface="Calibri (MS)"/>
                  <a:sym typeface="Calibri (MS)"/>
                </a:rPr>
                <a:t>Methu Cuddio</a:t>
              </a:r>
            </a:p>
          </p:txBody>
        </p:sp>
      </p:grpSp>
      <p:grpSp>
        <p:nvGrpSpPr>
          <p:cNvPr name="Group 9" id="9"/>
          <p:cNvGrpSpPr/>
          <p:nvPr/>
        </p:nvGrpSpPr>
        <p:grpSpPr>
          <a:xfrm rot="0">
            <a:off x="9285165" y="1992102"/>
            <a:ext cx="6095999" cy="4819567"/>
            <a:chOff x="0" y="0"/>
            <a:chExt cx="5779910" cy="4569663"/>
          </a:xfrm>
        </p:grpSpPr>
        <p:sp>
          <p:nvSpPr>
            <p:cNvPr name="Freeform 10" id="10"/>
            <p:cNvSpPr/>
            <p:nvPr/>
          </p:nvSpPr>
          <p:spPr>
            <a:xfrm flipH="false" flipV="false" rot="0">
              <a:off x="18034" y="18034"/>
              <a:ext cx="5743829" cy="4533519"/>
            </a:xfrm>
            <a:custGeom>
              <a:avLst/>
              <a:gdLst/>
              <a:ahLst/>
              <a:cxnLst/>
              <a:rect r="r" b="b" t="t" l="l"/>
              <a:pathLst>
                <a:path h="4533519" w="5743829">
                  <a:moveTo>
                    <a:pt x="0" y="0"/>
                  </a:moveTo>
                  <a:lnTo>
                    <a:pt x="5743829" y="0"/>
                  </a:lnTo>
                  <a:lnTo>
                    <a:pt x="5743829" y="4533519"/>
                  </a:lnTo>
                  <a:lnTo>
                    <a:pt x="0" y="4533519"/>
                  </a:lnTo>
                  <a:close/>
                </a:path>
              </a:pathLst>
            </a:custGeom>
            <a:blipFill>
              <a:blip r:embed="rId4"/>
              <a:stretch>
                <a:fillRect l="0" t="-13348" r="0" b="-13348"/>
              </a:stretch>
            </a:blipFill>
          </p:spPr>
        </p:sp>
        <p:sp>
          <p:nvSpPr>
            <p:cNvPr name="Freeform 11" id="11"/>
            <p:cNvSpPr/>
            <p:nvPr/>
          </p:nvSpPr>
          <p:spPr>
            <a:xfrm flipH="false" flipV="false" rot="0">
              <a:off x="0" y="0"/>
              <a:ext cx="5779897" cy="4569587"/>
            </a:xfrm>
            <a:custGeom>
              <a:avLst/>
              <a:gdLst/>
              <a:ahLst/>
              <a:cxnLst/>
              <a:rect r="r" b="b" t="t" l="l"/>
              <a:pathLst>
                <a:path h="4569587" w="5779897">
                  <a:moveTo>
                    <a:pt x="18034" y="0"/>
                  </a:moveTo>
                  <a:lnTo>
                    <a:pt x="5761863" y="0"/>
                  </a:lnTo>
                  <a:cubicBezTo>
                    <a:pt x="5771896" y="0"/>
                    <a:pt x="5779897" y="8128"/>
                    <a:pt x="5779897" y="18034"/>
                  </a:cubicBezTo>
                  <a:lnTo>
                    <a:pt x="5779897" y="4551553"/>
                  </a:lnTo>
                  <a:cubicBezTo>
                    <a:pt x="5779897" y="4561586"/>
                    <a:pt x="5771769" y="4569587"/>
                    <a:pt x="5761863" y="4569587"/>
                  </a:cubicBezTo>
                  <a:lnTo>
                    <a:pt x="18034" y="4569587"/>
                  </a:lnTo>
                  <a:cubicBezTo>
                    <a:pt x="8001" y="4569587"/>
                    <a:pt x="0" y="4561459"/>
                    <a:pt x="0" y="4551553"/>
                  </a:cubicBezTo>
                  <a:lnTo>
                    <a:pt x="0" y="18034"/>
                  </a:lnTo>
                  <a:cubicBezTo>
                    <a:pt x="0" y="8128"/>
                    <a:pt x="8128" y="0"/>
                    <a:pt x="18034" y="0"/>
                  </a:cubicBezTo>
                  <a:moveTo>
                    <a:pt x="18034" y="36068"/>
                  </a:moveTo>
                  <a:lnTo>
                    <a:pt x="18034" y="18034"/>
                  </a:lnTo>
                  <a:lnTo>
                    <a:pt x="36068" y="18034"/>
                  </a:lnTo>
                  <a:lnTo>
                    <a:pt x="36068" y="4551553"/>
                  </a:lnTo>
                  <a:lnTo>
                    <a:pt x="18034" y="4551553"/>
                  </a:lnTo>
                  <a:lnTo>
                    <a:pt x="18034" y="4533519"/>
                  </a:lnTo>
                  <a:lnTo>
                    <a:pt x="5761863" y="4533519"/>
                  </a:lnTo>
                  <a:lnTo>
                    <a:pt x="5761863" y="4551553"/>
                  </a:lnTo>
                  <a:lnTo>
                    <a:pt x="5743829" y="4551553"/>
                  </a:lnTo>
                  <a:lnTo>
                    <a:pt x="5743829" y="18034"/>
                  </a:lnTo>
                  <a:lnTo>
                    <a:pt x="5761863" y="18034"/>
                  </a:lnTo>
                  <a:lnTo>
                    <a:pt x="5761863" y="36068"/>
                  </a:lnTo>
                  <a:lnTo>
                    <a:pt x="18034" y="36068"/>
                  </a:lnTo>
                  <a:close/>
                </a:path>
              </a:pathLst>
            </a:custGeom>
            <a:blipFill>
              <a:blip r:embed="rId3"/>
              <a:stretch>
                <a:fillRect l="-51438" t="0" r="-51438" b="-1"/>
              </a:stretch>
            </a:blipFill>
          </p:spPr>
        </p:sp>
        <p:sp>
          <p:nvSpPr>
            <p:cNvPr name="TextBox 12" id="12"/>
            <p:cNvSpPr txBox="true"/>
            <p:nvPr/>
          </p:nvSpPr>
          <p:spPr>
            <a:xfrm>
              <a:off x="0" y="-76200"/>
              <a:ext cx="5779910" cy="4645863"/>
            </a:xfrm>
            <a:prstGeom prst="rect">
              <a:avLst/>
            </a:prstGeom>
          </p:spPr>
          <p:txBody>
            <a:bodyPr anchor="t" rtlCol="false" tIns="71438" lIns="71438" bIns="71438" rIns="71438"/>
            <a:lstStyle/>
            <a:p>
              <a:pPr algn="l" marL="499974" indent="-249987" lvl="1">
                <a:lnSpc>
                  <a:spcPts val="4661"/>
                </a:lnSpc>
                <a:buFont typeface="Arial"/>
                <a:buChar char="•"/>
              </a:pPr>
              <a:r>
                <a:rPr lang="en-US" sz="3884" i="true">
                  <a:solidFill>
                    <a:srgbClr val="000000"/>
                  </a:solidFill>
                  <a:latin typeface="Calibri (MS) Italics"/>
                  <a:ea typeface="Calibri (MS) Italics"/>
                  <a:cs typeface="Calibri (MS) Italics"/>
                  <a:sym typeface="Calibri (MS) Italics"/>
                </a:rPr>
                <a:t>Confusion</a:t>
              </a:r>
            </a:p>
            <a:p>
              <a:pPr algn="l" marL="499974" indent="-249987" lvl="1">
                <a:lnSpc>
                  <a:spcPts val="4661"/>
                </a:lnSpc>
                <a:buFont typeface="Arial"/>
                <a:buChar char="•"/>
              </a:pPr>
              <a:r>
                <a:rPr lang="en-US" sz="3884" i="true">
                  <a:solidFill>
                    <a:srgbClr val="000000"/>
                  </a:solidFill>
                  <a:latin typeface="Calibri (MS) Italics"/>
                  <a:ea typeface="Calibri (MS) Italics"/>
                  <a:cs typeface="Calibri (MS) Italics"/>
                  <a:sym typeface="Calibri (MS) Italics"/>
                </a:rPr>
                <a:t>Class Position</a:t>
              </a:r>
            </a:p>
            <a:p>
              <a:pPr algn="l" marL="499974" indent="-249987" lvl="1">
                <a:lnSpc>
                  <a:spcPts val="4661"/>
                </a:lnSpc>
                <a:buFont typeface="Arial"/>
                <a:buChar char="•"/>
              </a:pPr>
              <a:r>
                <a:rPr lang="en-US" sz="3884" i="true">
                  <a:solidFill>
                    <a:srgbClr val="000000"/>
                  </a:solidFill>
                  <a:latin typeface="Calibri (MS) Italics"/>
                  <a:ea typeface="Calibri (MS) Italics"/>
                  <a:cs typeface="Calibri (MS) Italics"/>
                  <a:sym typeface="Calibri (MS) Italics"/>
                </a:rPr>
                <a:t>Indifference</a:t>
              </a:r>
            </a:p>
            <a:p>
              <a:pPr algn="l" marL="499974" indent="-249987" lvl="1">
                <a:lnSpc>
                  <a:spcPts val="4661"/>
                </a:lnSpc>
                <a:buFont typeface="Arial"/>
                <a:buChar char="•"/>
              </a:pPr>
              <a:r>
                <a:rPr lang="en-US" sz="3884" i="true">
                  <a:solidFill>
                    <a:srgbClr val="000000"/>
                  </a:solidFill>
                  <a:latin typeface="Calibri (MS) Italics"/>
                  <a:ea typeface="Calibri (MS) Italics"/>
                  <a:cs typeface="Calibri (MS) Italics"/>
                  <a:sym typeface="Calibri (MS) Italics"/>
                </a:rPr>
                <a:t>Emotional Dependency</a:t>
              </a:r>
            </a:p>
            <a:p>
              <a:pPr algn="l" marL="499974" indent="-249987" lvl="1">
                <a:lnSpc>
                  <a:spcPts val="4661"/>
                </a:lnSpc>
                <a:buFont typeface="Arial"/>
                <a:buChar char="•"/>
              </a:pPr>
              <a:r>
                <a:rPr lang="en-US" sz="3884" i="true">
                  <a:solidFill>
                    <a:srgbClr val="000000"/>
                  </a:solidFill>
                  <a:latin typeface="Calibri (MS) Italics"/>
                  <a:ea typeface="Calibri (MS) Italics"/>
                  <a:cs typeface="Calibri (MS) Italics"/>
                  <a:sym typeface="Calibri (MS) Italics"/>
                </a:rPr>
                <a:t>Intellectual Dependency</a:t>
              </a:r>
            </a:p>
            <a:p>
              <a:pPr algn="l" marL="499974" indent="-249987" lvl="1">
                <a:lnSpc>
                  <a:spcPts val="4661"/>
                </a:lnSpc>
                <a:buFont typeface="Arial"/>
                <a:buChar char="•"/>
              </a:pPr>
              <a:r>
                <a:rPr lang="en-US" sz="3884" i="true">
                  <a:solidFill>
                    <a:srgbClr val="000000"/>
                  </a:solidFill>
                  <a:latin typeface="Calibri (MS) Italics"/>
                  <a:ea typeface="Calibri (MS) Italics"/>
                  <a:cs typeface="Calibri (MS) Italics"/>
                  <a:sym typeface="Calibri (MS) Italics"/>
                </a:rPr>
                <a:t>Provisional Self-Esteem</a:t>
              </a:r>
            </a:p>
            <a:p>
              <a:pPr algn="l" marL="499974" indent="-249987" lvl="1">
                <a:lnSpc>
                  <a:spcPts val="4661"/>
                </a:lnSpc>
                <a:buFont typeface="Arial"/>
                <a:buChar char="•"/>
              </a:pPr>
              <a:r>
                <a:rPr lang="en-US" sz="3884" i="true">
                  <a:solidFill>
                    <a:srgbClr val="000000"/>
                  </a:solidFill>
                  <a:latin typeface="Calibri (MS) Italics"/>
                  <a:ea typeface="Calibri (MS) Italics"/>
                  <a:cs typeface="Calibri (MS) Italics"/>
                  <a:sym typeface="Calibri (MS) Italics"/>
                </a:rPr>
                <a:t>One Can’t Hide</a:t>
              </a:r>
            </a:p>
          </p:txBody>
        </p:sp>
      </p:grpSp>
      <p:grpSp>
        <p:nvGrpSpPr>
          <p:cNvPr name="Group 13" id="13"/>
          <p:cNvGrpSpPr/>
          <p:nvPr/>
        </p:nvGrpSpPr>
        <p:grpSpPr>
          <a:xfrm rot="0">
            <a:off x="3347731" y="6840252"/>
            <a:ext cx="11658332" cy="3163788"/>
            <a:chOff x="0" y="0"/>
            <a:chExt cx="11053826" cy="2999740"/>
          </a:xfrm>
        </p:grpSpPr>
        <p:sp>
          <p:nvSpPr>
            <p:cNvPr name="Freeform 14" id="14"/>
            <p:cNvSpPr/>
            <p:nvPr/>
          </p:nvSpPr>
          <p:spPr>
            <a:xfrm flipH="false" flipV="false" rot="0">
              <a:off x="0" y="0"/>
              <a:ext cx="11053826" cy="2999740"/>
            </a:xfrm>
            <a:custGeom>
              <a:avLst/>
              <a:gdLst/>
              <a:ahLst/>
              <a:cxnLst/>
              <a:rect r="r" b="b" t="t" l="l"/>
              <a:pathLst>
                <a:path h="2999740" w="11053826">
                  <a:moveTo>
                    <a:pt x="0" y="0"/>
                  </a:moveTo>
                  <a:lnTo>
                    <a:pt x="11053826" y="0"/>
                  </a:lnTo>
                  <a:lnTo>
                    <a:pt x="11053826" y="2999740"/>
                  </a:lnTo>
                  <a:lnTo>
                    <a:pt x="0" y="2999740"/>
                  </a:lnTo>
                  <a:lnTo>
                    <a:pt x="0" y="0"/>
                  </a:lnTo>
                  <a:close/>
                </a:path>
              </a:pathLst>
            </a:custGeom>
            <a:blipFill>
              <a:blip r:embed="rId5"/>
              <a:stretch>
                <a:fillRect l="0" t="-12853" r="0" b="-24962"/>
              </a:stretch>
            </a:blipFill>
          </p:spPr>
        </p:sp>
      </p:grpSp>
    </p:spTree>
  </p:cSld>
  <p:clrMapOvr>
    <a:masterClrMapping/>
  </p:clrMapOvr>
  <p:transition spd="fast">
    <p:fade/>
  </p:transition>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015203" y="88042"/>
            <a:ext cx="12344400" cy="1275159"/>
            <a:chOff x="0" y="0"/>
            <a:chExt cx="11704320" cy="1209040"/>
          </a:xfrm>
        </p:grpSpPr>
        <p:sp>
          <p:nvSpPr>
            <p:cNvPr name="Freeform 3" id="3"/>
            <p:cNvSpPr/>
            <p:nvPr/>
          </p:nvSpPr>
          <p:spPr>
            <a:xfrm flipH="false" flipV="false" rot="0">
              <a:off x="0" y="0"/>
              <a:ext cx="11704320" cy="1209040"/>
            </a:xfrm>
            <a:custGeom>
              <a:avLst/>
              <a:gdLst/>
              <a:ahLst/>
              <a:cxnLst/>
              <a:rect r="r" b="b" t="t" l="l"/>
              <a:pathLst>
                <a:path h="1209040" w="11704320">
                  <a:moveTo>
                    <a:pt x="0" y="0"/>
                  </a:moveTo>
                  <a:lnTo>
                    <a:pt x="11704320" y="0"/>
                  </a:lnTo>
                  <a:lnTo>
                    <a:pt x="11704320" y="1209040"/>
                  </a:lnTo>
                  <a:lnTo>
                    <a:pt x="0" y="1209040"/>
                  </a:lnTo>
                  <a:close/>
                </a:path>
              </a:pathLst>
            </a:custGeom>
            <a:blipFill>
              <a:blip r:embed="rId3">
                <a:alphaModFix amt="0"/>
              </a:blip>
              <a:stretch>
                <a:fillRect l="0" t="-138628" r="0" b="-138628"/>
              </a:stretch>
            </a:blipFill>
          </p:spPr>
        </p:sp>
        <p:sp>
          <p:nvSpPr>
            <p:cNvPr name="TextBox 4" id="4"/>
            <p:cNvSpPr txBox="true"/>
            <p:nvPr/>
          </p:nvSpPr>
          <p:spPr>
            <a:xfrm>
              <a:off x="0" y="-142875"/>
              <a:ext cx="11704320" cy="1351915"/>
            </a:xfrm>
            <a:prstGeom prst="rect">
              <a:avLst/>
            </a:prstGeom>
          </p:spPr>
          <p:txBody>
            <a:bodyPr anchor="ctr" rtlCol="false" tIns="0" lIns="0" bIns="0" rIns="0"/>
            <a:lstStyle/>
            <a:p>
              <a:pPr algn="ctr">
                <a:lnSpc>
                  <a:spcPts val="7919"/>
                </a:lnSpc>
              </a:pPr>
              <a:r>
                <a:rPr lang="en-US" sz="6599">
                  <a:solidFill>
                    <a:srgbClr val="9BBB59"/>
                  </a:solidFill>
                  <a:latin typeface="Calibri (MS)"/>
                  <a:ea typeface="Calibri (MS)"/>
                  <a:cs typeface="Calibri (MS)"/>
                  <a:sym typeface="Calibri (MS)"/>
                </a:rPr>
                <a:t>Tasg</a:t>
              </a:r>
              <a:r>
                <a:rPr lang="en-US" sz="6599">
                  <a:solidFill>
                    <a:srgbClr val="000000"/>
                  </a:solidFill>
                  <a:latin typeface="Calibri (MS)"/>
                  <a:ea typeface="Calibri (MS)"/>
                  <a:cs typeface="Calibri (MS)"/>
                  <a:sym typeface="Calibri (MS)"/>
                </a:rPr>
                <a:t>/ Task </a:t>
              </a:r>
            </a:p>
          </p:txBody>
        </p:sp>
      </p:grpSp>
      <p:grpSp>
        <p:nvGrpSpPr>
          <p:cNvPr name="Group 5" id="5"/>
          <p:cNvGrpSpPr/>
          <p:nvPr/>
        </p:nvGrpSpPr>
        <p:grpSpPr>
          <a:xfrm rot="0">
            <a:off x="1028700" y="3442066"/>
            <a:ext cx="7905756" cy="5816234"/>
            <a:chOff x="0" y="0"/>
            <a:chExt cx="7495828" cy="5514651"/>
          </a:xfrm>
        </p:grpSpPr>
        <p:sp>
          <p:nvSpPr>
            <p:cNvPr name="Freeform 6" id="6"/>
            <p:cNvSpPr/>
            <p:nvPr/>
          </p:nvSpPr>
          <p:spPr>
            <a:xfrm flipH="false" flipV="false" rot="0">
              <a:off x="22283" y="12241"/>
              <a:ext cx="7451183" cy="5490128"/>
            </a:xfrm>
            <a:custGeom>
              <a:avLst/>
              <a:gdLst/>
              <a:ahLst/>
              <a:cxnLst/>
              <a:rect r="r" b="b" t="t" l="l"/>
              <a:pathLst>
                <a:path h="5490128" w="7451183">
                  <a:moveTo>
                    <a:pt x="0" y="0"/>
                  </a:moveTo>
                  <a:lnTo>
                    <a:pt x="7451183" y="0"/>
                  </a:lnTo>
                  <a:lnTo>
                    <a:pt x="7451183" y="5490127"/>
                  </a:lnTo>
                  <a:lnTo>
                    <a:pt x="0" y="5490127"/>
                  </a:lnTo>
                  <a:close/>
                </a:path>
              </a:pathLst>
            </a:custGeom>
            <a:blipFill>
              <a:blip r:embed="rId4"/>
              <a:stretch>
                <a:fillRect l="-299" t="-18082" r="-148" b="-18244"/>
              </a:stretch>
            </a:blipFill>
          </p:spPr>
        </p:sp>
        <p:sp>
          <p:nvSpPr>
            <p:cNvPr name="Freeform 7" id="7"/>
            <p:cNvSpPr/>
            <p:nvPr/>
          </p:nvSpPr>
          <p:spPr>
            <a:xfrm flipH="false" flipV="false" rot="0">
              <a:off x="0" y="0"/>
              <a:ext cx="7495749" cy="5514609"/>
            </a:xfrm>
            <a:custGeom>
              <a:avLst/>
              <a:gdLst/>
              <a:ahLst/>
              <a:cxnLst/>
              <a:rect r="r" b="b" t="t" l="l"/>
              <a:pathLst>
                <a:path h="5514609" w="7495749">
                  <a:moveTo>
                    <a:pt x="22283" y="0"/>
                  </a:moveTo>
                  <a:lnTo>
                    <a:pt x="7473466" y="0"/>
                  </a:lnTo>
                  <a:cubicBezTo>
                    <a:pt x="7485863" y="0"/>
                    <a:pt x="7495749" y="5517"/>
                    <a:pt x="7495749" y="12241"/>
                  </a:cubicBezTo>
                  <a:lnTo>
                    <a:pt x="7495749" y="5502368"/>
                  </a:lnTo>
                  <a:cubicBezTo>
                    <a:pt x="7495749" y="5509178"/>
                    <a:pt x="7485707" y="5514609"/>
                    <a:pt x="7473466" y="5514609"/>
                  </a:cubicBezTo>
                  <a:lnTo>
                    <a:pt x="22283" y="5514609"/>
                  </a:lnTo>
                  <a:cubicBezTo>
                    <a:pt x="9886" y="5514609"/>
                    <a:pt x="0" y="5509092"/>
                    <a:pt x="0" y="5502368"/>
                  </a:cubicBezTo>
                  <a:lnTo>
                    <a:pt x="0" y="12241"/>
                  </a:lnTo>
                  <a:cubicBezTo>
                    <a:pt x="0" y="5517"/>
                    <a:pt x="10043" y="0"/>
                    <a:pt x="22283" y="0"/>
                  </a:cubicBezTo>
                  <a:moveTo>
                    <a:pt x="22283" y="24481"/>
                  </a:moveTo>
                  <a:lnTo>
                    <a:pt x="22283" y="12241"/>
                  </a:lnTo>
                  <a:lnTo>
                    <a:pt x="44566" y="12241"/>
                  </a:lnTo>
                  <a:lnTo>
                    <a:pt x="44566" y="5502368"/>
                  </a:lnTo>
                  <a:lnTo>
                    <a:pt x="22283" y="5502368"/>
                  </a:lnTo>
                  <a:lnTo>
                    <a:pt x="22283" y="5490128"/>
                  </a:lnTo>
                  <a:lnTo>
                    <a:pt x="7473466" y="5490128"/>
                  </a:lnTo>
                  <a:lnTo>
                    <a:pt x="7473466" y="5502368"/>
                  </a:lnTo>
                  <a:lnTo>
                    <a:pt x="7451183" y="5502368"/>
                  </a:lnTo>
                  <a:lnTo>
                    <a:pt x="7451183" y="12241"/>
                  </a:lnTo>
                  <a:lnTo>
                    <a:pt x="7473466" y="12241"/>
                  </a:lnTo>
                  <a:lnTo>
                    <a:pt x="7473466" y="24481"/>
                  </a:lnTo>
                  <a:lnTo>
                    <a:pt x="22283" y="24481"/>
                  </a:lnTo>
                  <a:close/>
                </a:path>
              </a:pathLst>
            </a:custGeom>
            <a:blipFill>
              <a:blip r:embed="rId3"/>
              <a:stretch>
                <a:fillRect l="-98604" t="0" r="-79536" b="-47331"/>
              </a:stretch>
            </a:blipFill>
          </p:spPr>
        </p:sp>
        <p:sp>
          <p:nvSpPr>
            <p:cNvPr name="TextBox 8" id="8"/>
            <p:cNvSpPr txBox="true"/>
            <p:nvPr/>
          </p:nvSpPr>
          <p:spPr>
            <a:xfrm>
              <a:off x="0" y="-57150"/>
              <a:ext cx="7495828" cy="5571801"/>
            </a:xfrm>
            <a:prstGeom prst="rect">
              <a:avLst/>
            </a:prstGeom>
          </p:spPr>
          <p:txBody>
            <a:bodyPr anchor="t" rtlCol="false" tIns="71438" lIns="71438" bIns="71438" rIns="71438"/>
            <a:lstStyle/>
            <a:p>
              <a:pPr algn="l" marL="347472" indent="-173736" lvl="1">
                <a:lnSpc>
                  <a:spcPts val="3240"/>
                </a:lnSpc>
                <a:buFont typeface="Arial"/>
                <a:buChar char="•"/>
              </a:pPr>
              <a:r>
                <a:rPr lang="en-US" sz="2700">
                  <a:solidFill>
                    <a:srgbClr val="000000"/>
                  </a:solidFill>
                  <a:latin typeface="Calibri (MS)"/>
                  <a:ea typeface="Calibri (MS)"/>
                  <a:cs typeface="Calibri (MS)"/>
                  <a:sym typeface="Calibri (MS)"/>
                </a:rPr>
                <a:t>Darllenwch eich rhan chi o </a:t>
              </a:r>
              <a:r>
                <a:rPr lang="en-US" sz="2700" u="sng">
                  <a:solidFill>
                    <a:srgbClr val="0000FF"/>
                  </a:solidFill>
                  <a:latin typeface="Calibri (MS)"/>
                  <a:ea typeface="Calibri (MS)"/>
                  <a:cs typeface="Calibri (MS)"/>
                  <a:sym typeface="Calibri (MS)"/>
                  <a:hlinkClick r:id="rId5" tooltip="https://selfdirectededucation.neocities.org/pdf/JTG%20The%20Seven%20Lesson%20Schoolteacher.pdf"/>
                </a:rPr>
                <a:t>araith Gatto</a:t>
              </a:r>
              <a:r>
                <a:rPr lang="en-US" sz="2700">
                  <a:solidFill>
                    <a:srgbClr val="000000"/>
                  </a:solidFill>
                  <a:latin typeface="Calibri (MS)"/>
                  <a:ea typeface="Calibri (MS)"/>
                  <a:cs typeface="Calibri (MS)"/>
                  <a:sym typeface="Calibri (MS)"/>
                </a:rPr>
                <a:t>. Cyflwynwch eich darganfyddiadau i weddill y grŵp. </a:t>
              </a:r>
            </a:p>
            <a:p>
              <a:pPr algn="l" marL="347472" indent="-173736" lvl="1">
                <a:lnSpc>
                  <a:spcPts val="3240"/>
                </a:lnSpc>
                <a:buFont typeface="Arial"/>
                <a:buChar char="•"/>
              </a:pPr>
              <a:r>
                <a:rPr lang="en-US" sz="2700">
                  <a:solidFill>
                    <a:srgbClr val="000000"/>
                  </a:solidFill>
                  <a:latin typeface="Calibri (MS)"/>
                  <a:ea typeface="Calibri (MS)"/>
                  <a:cs typeface="Calibri (MS)"/>
                  <a:sym typeface="Calibri (MS)"/>
                </a:rPr>
                <a:t>Defnyddiwch y cwestiynau yma:</a:t>
              </a:r>
            </a:p>
            <a:p>
              <a:pPr algn="l" marL="1033272" indent="-344424" lvl="2">
                <a:lnSpc>
                  <a:spcPts val="3240"/>
                </a:lnSpc>
                <a:buFont typeface="Arial"/>
                <a:buChar char="⚬"/>
              </a:pPr>
              <a:r>
                <a:rPr lang="en-US" sz="2700">
                  <a:solidFill>
                    <a:srgbClr val="000000"/>
                  </a:solidFill>
                  <a:latin typeface="Calibri (MS)"/>
                  <a:ea typeface="Calibri (MS)"/>
                  <a:cs typeface="Calibri (MS)"/>
                  <a:sym typeface="Calibri (MS)"/>
                </a:rPr>
                <a:t>Beth yw’r pwyntiau allweddol y mae Gatto yn cyflwyno yn eich rhan chi?</a:t>
              </a:r>
            </a:p>
            <a:p>
              <a:pPr algn="l" marL="1033272" indent="-344424" lvl="2">
                <a:lnSpc>
                  <a:spcPts val="3240"/>
                </a:lnSpc>
                <a:buFont typeface="Arial"/>
                <a:buChar char="⚬"/>
              </a:pPr>
              <a:r>
                <a:rPr lang="en-US" sz="2700">
                  <a:solidFill>
                    <a:srgbClr val="000000"/>
                  </a:solidFill>
                  <a:latin typeface="Calibri (MS)"/>
                  <a:ea typeface="Calibri (MS)"/>
                  <a:cs typeface="Calibri (MS)"/>
                  <a:sym typeface="Calibri (MS)"/>
                </a:rPr>
                <a:t>Unrhyw ddyfyniadau uniongyrchol pwysig?</a:t>
              </a:r>
            </a:p>
            <a:p>
              <a:pPr algn="l" marL="1033272" indent="-344424" lvl="2">
                <a:lnSpc>
                  <a:spcPts val="3240"/>
                </a:lnSpc>
                <a:buFont typeface="Arial"/>
                <a:buChar char="⚬"/>
              </a:pPr>
              <a:r>
                <a:rPr lang="en-US" sz="2700">
                  <a:solidFill>
                    <a:srgbClr val="000000"/>
                  </a:solidFill>
                  <a:latin typeface="Calibri (MS)"/>
                  <a:ea typeface="Calibri (MS)"/>
                  <a:cs typeface="Calibri (MS)"/>
                  <a:sym typeface="Calibri (MS)"/>
                </a:rPr>
                <a:t>Allwch chi feddwl am esiamplau o sut allai ei syniadau gael eu cymhwyso? (Y Cyfnod Sylfaen? CA2? Uwchradd?)</a:t>
              </a:r>
            </a:p>
            <a:p>
              <a:pPr algn="l" marL="1033272" indent="-344424" lvl="2">
                <a:lnSpc>
                  <a:spcPts val="3240"/>
                </a:lnSpc>
                <a:buFont typeface="Arial"/>
                <a:buChar char="⚬"/>
              </a:pPr>
              <a:r>
                <a:rPr lang="en-US" sz="2700">
                  <a:solidFill>
                    <a:srgbClr val="000000"/>
                  </a:solidFill>
                  <a:latin typeface="Calibri (MS)"/>
                  <a:ea typeface="Calibri (MS)"/>
                  <a:cs typeface="Calibri (MS)"/>
                  <a:sym typeface="Calibri (MS)"/>
                </a:rPr>
                <a:t>Beth yw eich ymateb personol  i’w safbwyntiau? Profiadau?</a:t>
              </a:r>
            </a:p>
            <a:p>
              <a:pPr algn="l" marL="1033272" indent="-344424" lvl="2">
                <a:lnSpc>
                  <a:spcPts val="3240"/>
                </a:lnSpc>
                <a:buFont typeface="Arial"/>
                <a:buChar char="⚬"/>
              </a:pPr>
              <a:r>
                <a:rPr lang="en-US" sz="2700">
                  <a:solidFill>
                    <a:srgbClr val="000000"/>
                  </a:solidFill>
                  <a:latin typeface="Calibri (MS)"/>
                  <a:ea typeface="Calibri (MS)"/>
                  <a:cs typeface="Calibri (MS)"/>
                  <a:sym typeface="Calibri (MS)"/>
                </a:rPr>
                <a:t>Beth yw manteision safbwyntiau Gatto?</a:t>
              </a:r>
            </a:p>
            <a:p>
              <a:pPr algn="l" marL="1033272" indent="-344424" lvl="2">
                <a:lnSpc>
                  <a:spcPts val="3240"/>
                </a:lnSpc>
                <a:buFont typeface="Arial"/>
                <a:buChar char="⚬"/>
              </a:pPr>
              <a:r>
                <a:rPr lang="en-US" sz="2700">
                  <a:solidFill>
                    <a:srgbClr val="000000"/>
                  </a:solidFill>
                  <a:latin typeface="Calibri (MS)"/>
                  <a:ea typeface="Calibri (MS)"/>
                  <a:cs typeface="Calibri (MS)"/>
                  <a:sym typeface="Calibri (MS)"/>
                </a:rPr>
                <a:t>Beth yw anfanteision safbwyntiau Gatto?</a:t>
              </a:r>
            </a:p>
          </p:txBody>
        </p:sp>
      </p:grpSp>
      <p:grpSp>
        <p:nvGrpSpPr>
          <p:cNvPr name="Group 9" id="9"/>
          <p:cNvGrpSpPr/>
          <p:nvPr/>
        </p:nvGrpSpPr>
        <p:grpSpPr>
          <a:xfrm rot="0">
            <a:off x="9239249" y="3438516"/>
            <a:ext cx="8020051" cy="5819784"/>
            <a:chOff x="0" y="0"/>
            <a:chExt cx="7604197" cy="5518018"/>
          </a:xfrm>
        </p:grpSpPr>
        <p:sp>
          <p:nvSpPr>
            <p:cNvPr name="Freeform 10" id="10"/>
            <p:cNvSpPr/>
            <p:nvPr/>
          </p:nvSpPr>
          <p:spPr>
            <a:xfrm flipH="false" flipV="false" rot="0">
              <a:off x="22583" y="12215"/>
              <a:ext cx="7558967" cy="5493604"/>
            </a:xfrm>
            <a:custGeom>
              <a:avLst/>
              <a:gdLst/>
              <a:ahLst/>
              <a:cxnLst/>
              <a:rect r="r" b="b" t="t" l="l"/>
              <a:pathLst>
                <a:path h="5493604" w="7558967">
                  <a:moveTo>
                    <a:pt x="0" y="0"/>
                  </a:moveTo>
                  <a:lnTo>
                    <a:pt x="7558967" y="0"/>
                  </a:lnTo>
                  <a:lnTo>
                    <a:pt x="7558967" y="5493604"/>
                  </a:lnTo>
                  <a:lnTo>
                    <a:pt x="0" y="5493604"/>
                  </a:lnTo>
                  <a:close/>
                </a:path>
              </a:pathLst>
            </a:custGeom>
            <a:blipFill>
              <a:blip r:embed="rId4"/>
              <a:stretch>
                <a:fillRect l="-298" t="-19020" r="-147" b="-19190"/>
              </a:stretch>
            </a:blipFill>
          </p:spPr>
        </p:sp>
        <p:sp>
          <p:nvSpPr>
            <p:cNvPr name="Freeform 11" id="11"/>
            <p:cNvSpPr/>
            <p:nvPr/>
          </p:nvSpPr>
          <p:spPr>
            <a:xfrm flipH="false" flipV="false" rot="0">
              <a:off x="0" y="0"/>
              <a:ext cx="7604133" cy="5518043"/>
            </a:xfrm>
            <a:custGeom>
              <a:avLst/>
              <a:gdLst/>
              <a:ahLst/>
              <a:cxnLst/>
              <a:rect r="r" b="b" t="t" l="l"/>
              <a:pathLst>
                <a:path h="5518043" w="7604133">
                  <a:moveTo>
                    <a:pt x="22583" y="0"/>
                  </a:moveTo>
                  <a:lnTo>
                    <a:pt x="7581550" y="0"/>
                  </a:lnTo>
                  <a:cubicBezTo>
                    <a:pt x="7594114" y="0"/>
                    <a:pt x="7604133" y="5505"/>
                    <a:pt x="7604133" y="12215"/>
                  </a:cubicBezTo>
                  <a:lnTo>
                    <a:pt x="7604133" y="5505819"/>
                  </a:lnTo>
                  <a:cubicBezTo>
                    <a:pt x="7604133" y="5512615"/>
                    <a:pt x="7593955" y="5518043"/>
                    <a:pt x="7581550" y="5518043"/>
                  </a:cubicBezTo>
                  <a:lnTo>
                    <a:pt x="22583" y="5518043"/>
                  </a:lnTo>
                  <a:cubicBezTo>
                    <a:pt x="10019" y="5518043"/>
                    <a:pt x="0" y="5512529"/>
                    <a:pt x="0" y="5505819"/>
                  </a:cubicBezTo>
                  <a:lnTo>
                    <a:pt x="0" y="12215"/>
                  </a:lnTo>
                  <a:cubicBezTo>
                    <a:pt x="0" y="5505"/>
                    <a:pt x="10178" y="0"/>
                    <a:pt x="22583" y="0"/>
                  </a:cubicBezTo>
                  <a:moveTo>
                    <a:pt x="22583" y="24431"/>
                  </a:moveTo>
                  <a:lnTo>
                    <a:pt x="22583" y="12215"/>
                  </a:lnTo>
                  <a:lnTo>
                    <a:pt x="45166" y="12215"/>
                  </a:lnTo>
                  <a:lnTo>
                    <a:pt x="45166" y="5505819"/>
                  </a:lnTo>
                  <a:lnTo>
                    <a:pt x="22583" y="5505819"/>
                  </a:lnTo>
                  <a:lnTo>
                    <a:pt x="22583" y="5493604"/>
                  </a:lnTo>
                  <a:lnTo>
                    <a:pt x="7581550" y="5493604"/>
                  </a:lnTo>
                  <a:lnTo>
                    <a:pt x="7581550" y="5505819"/>
                  </a:lnTo>
                  <a:lnTo>
                    <a:pt x="7558967" y="5505819"/>
                  </a:lnTo>
                  <a:lnTo>
                    <a:pt x="7558967" y="12215"/>
                  </a:lnTo>
                  <a:lnTo>
                    <a:pt x="7581550" y="12215"/>
                  </a:lnTo>
                  <a:lnTo>
                    <a:pt x="7581550" y="24431"/>
                  </a:lnTo>
                  <a:lnTo>
                    <a:pt x="22583" y="24431"/>
                  </a:lnTo>
                  <a:close/>
                </a:path>
              </a:pathLst>
            </a:custGeom>
            <a:blipFill>
              <a:blip r:embed="rId3"/>
              <a:stretch>
                <a:fillRect l="-97526" t="0" r="-77383" b="-47634"/>
              </a:stretch>
            </a:blipFill>
          </p:spPr>
        </p:sp>
        <p:sp>
          <p:nvSpPr>
            <p:cNvPr name="TextBox 12" id="12"/>
            <p:cNvSpPr txBox="true"/>
            <p:nvPr/>
          </p:nvSpPr>
          <p:spPr>
            <a:xfrm>
              <a:off x="0" y="-57150"/>
              <a:ext cx="7604197" cy="5575168"/>
            </a:xfrm>
            <a:prstGeom prst="rect">
              <a:avLst/>
            </a:prstGeom>
          </p:spPr>
          <p:txBody>
            <a:bodyPr anchor="t" rtlCol="false" tIns="71438" lIns="71438" bIns="71438" rIns="71438"/>
            <a:lstStyle/>
            <a:p>
              <a:pPr algn="l" marL="366776" indent="-183388" lvl="1">
                <a:lnSpc>
                  <a:spcPts val="3419"/>
                </a:lnSpc>
                <a:buFont typeface="Arial"/>
                <a:buChar char="•"/>
              </a:pPr>
              <a:r>
                <a:rPr lang="en-US" sz="2849" i="true">
                  <a:solidFill>
                    <a:srgbClr val="000000"/>
                  </a:solidFill>
                  <a:latin typeface="Calibri (MS) Italics"/>
                  <a:ea typeface="Calibri (MS) Italics"/>
                  <a:cs typeface="Calibri (MS) Italics"/>
                  <a:sym typeface="Calibri (MS) Italics"/>
                </a:rPr>
                <a:t>Read your allocated section of </a:t>
              </a:r>
              <a:r>
                <a:rPr lang="en-US" sz="2849" i="true" u="sng">
                  <a:solidFill>
                    <a:srgbClr val="0000FF"/>
                  </a:solidFill>
                  <a:latin typeface="Calibri (MS) Italics"/>
                  <a:ea typeface="Calibri (MS) Italics"/>
                  <a:cs typeface="Calibri (MS) Italics"/>
                  <a:sym typeface="Calibri (MS) Italics"/>
                  <a:hlinkClick r:id="rId6" tooltip="https://selfdirectededucation.neocities.org/pdf/JTG%20The%20Seven%20Lesson%20Schoolteacher.pdf"/>
                </a:rPr>
                <a:t>Gatto’s speech</a:t>
              </a:r>
              <a:r>
                <a:rPr lang="en-US" sz="2849" i="true">
                  <a:solidFill>
                    <a:srgbClr val="000000"/>
                  </a:solidFill>
                  <a:latin typeface="Calibri (MS) Italics"/>
                  <a:ea typeface="Calibri (MS) Italics"/>
                  <a:cs typeface="Calibri (MS) Italics"/>
                  <a:sym typeface="Calibri (MS) Italics"/>
                </a:rPr>
                <a:t>. Present your findings to the rest of the group.</a:t>
              </a:r>
            </a:p>
            <a:p>
              <a:pPr algn="l" marL="366776" indent="-183388" lvl="1">
                <a:lnSpc>
                  <a:spcPts val="3419"/>
                </a:lnSpc>
                <a:buFont typeface="Arial"/>
                <a:buChar char="•"/>
              </a:pPr>
              <a:r>
                <a:rPr lang="en-US" sz="2849" i="true">
                  <a:solidFill>
                    <a:srgbClr val="000000"/>
                  </a:solidFill>
                  <a:latin typeface="Calibri (MS) Italics"/>
                  <a:ea typeface="Calibri (MS) Italics"/>
                  <a:cs typeface="Calibri (MS) Italics"/>
                  <a:sym typeface="Calibri (MS) Italics"/>
                </a:rPr>
                <a:t>Use these questions to help you: </a:t>
              </a:r>
            </a:p>
            <a:p>
              <a:pPr algn="l" marL="1052576" indent="-350859" lvl="2">
                <a:lnSpc>
                  <a:spcPts val="3419"/>
                </a:lnSpc>
                <a:buFont typeface="Arial"/>
                <a:buChar char="⚬"/>
              </a:pPr>
              <a:r>
                <a:rPr lang="en-US" sz="2849" i="true">
                  <a:solidFill>
                    <a:srgbClr val="000000"/>
                  </a:solidFill>
                  <a:latin typeface="Calibri (MS) Italics"/>
                  <a:ea typeface="Calibri (MS) Italics"/>
                  <a:cs typeface="Calibri (MS) Italics"/>
                  <a:sym typeface="Calibri (MS) Italics"/>
                </a:rPr>
                <a:t>What are the key points Gatto is making about your area of focus?</a:t>
              </a:r>
            </a:p>
            <a:p>
              <a:pPr algn="l" marL="1052576" indent="-350859" lvl="2">
                <a:lnSpc>
                  <a:spcPts val="3419"/>
                </a:lnSpc>
                <a:buFont typeface="Arial"/>
                <a:buChar char="⚬"/>
              </a:pPr>
              <a:r>
                <a:rPr lang="en-US" sz="2849" i="true">
                  <a:solidFill>
                    <a:srgbClr val="000000"/>
                  </a:solidFill>
                  <a:latin typeface="Calibri (MS) Italics"/>
                  <a:ea typeface="Calibri (MS) Italics"/>
                  <a:cs typeface="Calibri (MS) Italics"/>
                  <a:sym typeface="Calibri (MS) Italics"/>
                </a:rPr>
                <a:t>Any important direct quotations?</a:t>
              </a:r>
            </a:p>
            <a:p>
              <a:pPr algn="l" marL="1052576" indent="-350859" lvl="2">
                <a:lnSpc>
                  <a:spcPts val="3419"/>
                </a:lnSpc>
                <a:buFont typeface="Arial"/>
                <a:buChar char="⚬"/>
              </a:pPr>
              <a:r>
                <a:rPr lang="en-US" sz="2849" i="true">
                  <a:solidFill>
                    <a:srgbClr val="000000"/>
                  </a:solidFill>
                  <a:latin typeface="Calibri (MS) Italics"/>
                  <a:ea typeface="Calibri (MS) Italics"/>
                  <a:cs typeface="Calibri (MS) Italics"/>
                  <a:sym typeface="Calibri (MS) Italics"/>
                </a:rPr>
                <a:t>Can you think of any examples of how his ideas might apply (Foundation Phase? KS2? Secondary?) </a:t>
              </a:r>
            </a:p>
            <a:p>
              <a:pPr algn="l" marL="1052576" indent="-350859" lvl="2">
                <a:lnSpc>
                  <a:spcPts val="3419"/>
                </a:lnSpc>
                <a:buFont typeface="Arial"/>
                <a:buChar char="⚬"/>
              </a:pPr>
              <a:r>
                <a:rPr lang="en-US" sz="2849" i="true">
                  <a:solidFill>
                    <a:srgbClr val="000000"/>
                  </a:solidFill>
                  <a:latin typeface="Calibri (MS) Italics"/>
                  <a:ea typeface="Calibri (MS) Italics"/>
                  <a:cs typeface="Calibri (MS) Italics"/>
                  <a:sym typeface="Calibri (MS) Italics"/>
                </a:rPr>
                <a:t>What is your personal response to his views? Experiences?</a:t>
              </a:r>
            </a:p>
            <a:p>
              <a:pPr algn="l" marL="1052576" indent="-350859" lvl="2">
                <a:lnSpc>
                  <a:spcPts val="3419"/>
                </a:lnSpc>
                <a:buFont typeface="Arial"/>
                <a:buChar char="⚬"/>
              </a:pPr>
              <a:r>
                <a:rPr lang="en-US" sz="2849" i="true">
                  <a:solidFill>
                    <a:srgbClr val="000000"/>
                  </a:solidFill>
                  <a:latin typeface="Calibri (MS) Italics"/>
                  <a:ea typeface="Calibri (MS) Italics"/>
                  <a:cs typeface="Calibri (MS) Italics"/>
                  <a:sym typeface="Calibri (MS) Italics"/>
                </a:rPr>
                <a:t>What are the benefits of his views?</a:t>
              </a:r>
            </a:p>
            <a:p>
              <a:pPr algn="l" marL="1052576" indent="-350859" lvl="2">
                <a:lnSpc>
                  <a:spcPts val="3419"/>
                </a:lnSpc>
                <a:buFont typeface="Arial"/>
                <a:buChar char="⚬"/>
              </a:pPr>
              <a:r>
                <a:rPr lang="en-US" sz="2849" i="true">
                  <a:solidFill>
                    <a:srgbClr val="000000"/>
                  </a:solidFill>
                  <a:latin typeface="Calibri (MS) Italics"/>
                  <a:ea typeface="Calibri (MS) Italics"/>
                  <a:cs typeface="Calibri (MS) Italics"/>
                  <a:sym typeface="Calibri (MS) Italics"/>
                </a:rPr>
                <a:t>What are the drawbacks of his views?</a:t>
              </a:r>
            </a:p>
          </p:txBody>
        </p:sp>
      </p:grpSp>
      <p:grpSp>
        <p:nvGrpSpPr>
          <p:cNvPr name="Group 13" id="13"/>
          <p:cNvGrpSpPr/>
          <p:nvPr/>
        </p:nvGrpSpPr>
        <p:grpSpPr>
          <a:xfrm rot="2306340">
            <a:off x="11829269" y="67656"/>
            <a:ext cx="1224474" cy="1512216"/>
            <a:chOff x="0" y="0"/>
            <a:chExt cx="1160983" cy="1433805"/>
          </a:xfrm>
        </p:grpSpPr>
        <p:sp>
          <p:nvSpPr>
            <p:cNvPr name="Freeform 14" id="14" descr="Pencil Green Writing Tools School · Free vector graphic on ..."/>
            <p:cNvSpPr/>
            <p:nvPr/>
          </p:nvSpPr>
          <p:spPr>
            <a:xfrm flipH="false" flipV="false" rot="0">
              <a:off x="0" y="0"/>
              <a:ext cx="1161034" cy="1433830"/>
            </a:xfrm>
            <a:custGeom>
              <a:avLst/>
              <a:gdLst/>
              <a:ahLst/>
              <a:cxnLst/>
              <a:rect r="r" b="b" t="t" l="l"/>
              <a:pathLst>
                <a:path h="1433830" w="1161034">
                  <a:moveTo>
                    <a:pt x="0" y="0"/>
                  </a:moveTo>
                  <a:lnTo>
                    <a:pt x="1161034" y="0"/>
                  </a:lnTo>
                  <a:lnTo>
                    <a:pt x="1161034" y="1433830"/>
                  </a:lnTo>
                  <a:lnTo>
                    <a:pt x="0" y="1433830"/>
                  </a:lnTo>
                  <a:lnTo>
                    <a:pt x="0" y="0"/>
                  </a:lnTo>
                  <a:close/>
                </a:path>
              </a:pathLst>
            </a:custGeom>
            <a:blipFill>
              <a:blip r:embed="rId7"/>
              <a:stretch>
                <a:fillRect l="0" t="-194" r="4" b="-192"/>
              </a:stretch>
            </a:blipFill>
          </p:spPr>
        </p:sp>
      </p:grpSp>
    </p:spTree>
  </p:cSld>
  <p:clrMapOvr>
    <a:masterClrMapping/>
  </p:clrMapOvr>
  <p:transition spd="fast">
    <p:fade/>
  </p:transition>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171728" y="454530"/>
            <a:ext cx="8015928" cy="6874072"/>
            <a:chOff x="0" y="0"/>
            <a:chExt cx="10687904" cy="9165429"/>
          </a:xfrm>
        </p:grpSpPr>
        <p:sp>
          <p:nvSpPr>
            <p:cNvPr name="Freeform 3" id="3"/>
            <p:cNvSpPr/>
            <p:nvPr/>
          </p:nvSpPr>
          <p:spPr>
            <a:xfrm flipH="false" flipV="false" rot="0">
              <a:off x="0" y="0"/>
              <a:ext cx="10687904" cy="9165429"/>
            </a:xfrm>
            <a:custGeom>
              <a:avLst/>
              <a:gdLst/>
              <a:ahLst/>
              <a:cxnLst/>
              <a:rect r="r" b="b" t="t" l="l"/>
              <a:pathLst>
                <a:path h="9165429" w="10687904">
                  <a:moveTo>
                    <a:pt x="0" y="0"/>
                  </a:moveTo>
                  <a:lnTo>
                    <a:pt x="10687904" y="0"/>
                  </a:lnTo>
                  <a:lnTo>
                    <a:pt x="10687904" y="9165429"/>
                  </a:lnTo>
                  <a:lnTo>
                    <a:pt x="0" y="916542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346560">
              <a:off x="387963" y="477961"/>
              <a:ext cx="9911979" cy="8209507"/>
              <a:chOff x="0" y="0"/>
              <a:chExt cx="6260643" cy="5185321"/>
            </a:xfrm>
          </p:grpSpPr>
          <p:sp>
            <p:nvSpPr>
              <p:cNvPr name="Freeform 5" id="5"/>
              <p:cNvSpPr/>
              <p:nvPr/>
            </p:nvSpPr>
            <p:spPr>
              <a:xfrm flipH="false" flipV="false" rot="0">
                <a:off x="0" y="0"/>
                <a:ext cx="6260641" cy="5185321"/>
              </a:xfrm>
              <a:custGeom>
                <a:avLst/>
                <a:gdLst/>
                <a:ahLst/>
                <a:cxnLst/>
                <a:rect r="r" b="b" t="t" l="l"/>
                <a:pathLst>
                  <a:path h="5185321" w="6260641">
                    <a:moveTo>
                      <a:pt x="0" y="0"/>
                    </a:moveTo>
                    <a:lnTo>
                      <a:pt x="6260641" y="0"/>
                    </a:lnTo>
                    <a:lnTo>
                      <a:pt x="6260641" y="5185321"/>
                    </a:lnTo>
                    <a:lnTo>
                      <a:pt x="0" y="5185321"/>
                    </a:lnTo>
                    <a:close/>
                  </a:path>
                </a:pathLst>
              </a:custGeom>
              <a:blipFill>
                <a:blip r:embed="rId4">
                  <a:alphaModFix amt="0"/>
                </a:blip>
                <a:stretch>
                  <a:fillRect l="-56266" t="0" r="-56266" b="0"/>
                </a:stretch>
              </a:blipFill>
            </p:spPr>
          </p:sp>
          <p:sp>
            <p:nvSpPr>
              <p:cNvPr name="TextBox 6" id="6"/>
              <p:cNvSpPr txBox="true"/>
              <p:nvPr/>
            </p:nvSpPr>
            <p:spPr>
              <a:xfrm>
                <a:off x="0" y="-66675"/>
                <a:ext cx="6260643" cy="5251996"/>
              </a:xfrm>
              <a:prstGeom prst="rect">
                <a:avLst/>
              </a:prstGeom>
            </p:spPr>
            <p:txBody>
              <a:bodyPr anchor="ctr" rtlCol="false" tIns="0" lIns="0" bIns="0" rIns="0"/>
              <a:lstStyle/>
              <a:p>
                <a:pPr algn="ctr">
                  <a:lnSpc>
                    <a:spcPts val="4053"/>
                  </a:lnSpc>
                </a:pPr>
              </a:p>
              <a:p>
                <a:pPr algn="ctr">
                  <a:lnSpc>
                    <a:spcPts val="4053"/>
                  </a:lnSpc>
                </a:pPr>
              </a:p>
              <a:p>
                <a:pPr algn="ctr">
                  <a:lnSpc>
                    <a:spcPts val="4053"/>
                  </a:lnSpc>
                </a:pPr>
                <a:r>
                  <a:rPr lang="en-US" sz="3377" b="true">
                    <a:solidFill>
                      <a:srgbClr val="000000"/>
                    </a:solidFill>
                    <a:latin typeface="Calibri (MS) Bold"/>
                    <a:ea typeface="Calibri (MS) Bold"/>
                    <a:cs typeface="Calibri (MS) Bold"/>
                    <a:sym typeface="Calibri (MS) Bold"/>
                  </a:rPr>
                  <a:t>Grŵp </a:t>
                </a:r>
              </a:p>
              <a:p>
                <a:pPr algn="ctr">
                  <a:lnSpc>
                    <a:spcPts val="4053"/>
                  </a:lnSpc>
                </a:pPr>
                <a:r>
                  <a:rPr lang="en-US" sz="3377" b="true">
                    <a:solidFill>
                      <a:srgbClr val="000000"/>
                    </a:solidFill>
                    <a:latin typeface="Calibri (MS) Bold"/>
                    <a:ea typeface="Calibri (MS) Bold"/>
                    <a:cs typeface="Calibri (MS) Bold"/>
                    <a:sym typeface="Calibri (MS) Bold"/>
                  </a:rPr>
                  <a:t>Group</a:t>
                </a:r>
              </a:p>
              <a:p>
                <a:pPr algn="ctr">
                  <a:lnSpc>
                    <a:spcPts val="4053"/>
                  </a:lnSpc>
                </a:pPr>
                <a:r>
                  <a:rPr lang="en-US" sz="3377">
                    <a:solidFill>
                      <a:srgbClr val="000000"/>
                    </a:solidFill>
                    <a:latin typeface="Calibri (MS)"/>
                    <a:ea typeface="Calibri (MS)"/>
                    <a:cs typeface="Calibri (MS)"/>
                    <a:sym typeface="Calibri (MS)"/>
                  </a:rPr>
                  <a:t> </a:t>
                </a: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Confusion</a:t>
                </a: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Class Position</a:t>
                </a: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Indifference</a:t>
                </a: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Emotional Dependency</a:t>
                </a:r>
              </a:p>
              <a:p>
                <a:pPr algn="ctr" marL="434667" indent="-217333" lvl="1">
                  <a:lnSpc>
                    <a:spcPts val="4053"/>
                  </a:lnSpc>
                </a:pPr>
              </a:p>
            </p:txBody>
          </p:sp>
        </p:grpSp>
      </p:grpSp>
      <p:grpSp>
        <p:nvGrpSpPr>
          <p:cNvPr name="Group 7" id="7"/>
          <p:cNvGrpSpPr/>
          <p:nvPr/>
        </p:nvGrpSpPr>
        <p:grpSpPr>
          <a:xfrm rot="0">
            <a:off x="10248279" y="454530"/>
            <a:ext cx="8073233" cy="7335571"/>
            <a:chOff x="0" y="0"/>
            <a:chExt cx="10764310" cy="9780761"/>
          </a:xfrm>
        </p:grpSpPr>
        <p:sp>
          <p:nvSpPr>
            <p:cNvPr name="Freeform 8" id="8"/>
            <p:cNvSpPr/>
            <p:nvPr/>
          </p:nvSpPr>
          <p:spPr>
            <a:xfrm flipH="false" flipV="false" rot="0">
              <a:off x="0" y="0"/>
              <a:ext cx="10764310" cy="9780761"/>
            </a:xfrm>
            <a:custGeom>
              <a:avLst/>
              <a:gdLst/>
              <a:ahLst/>
              <a:cxnLst/>
              <a:rect r="r" b="b" t="t" l="l"/>
              <a:pathLst>
                <a:path h="9780761" w="10764310">
                  <a:moveTo>
                    <a:pt x="0" y="0"/>
                  </a:moveTo>
                  <a:lnTo>
                    <a:pt x="10764310" y="0"/>
                  </a:lnTo>
                  <a:lnTo>
                    <a:pt x="10764310" y="9780761"/>
                  </a:lnTo>
                  <a:lnTo>
                    <a:pt x="0" y="978076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9" id="9"/>
            <p:cNvGrpSpPr/>
            <p:nvPr/>
          </p:nvGrpSpPr>
          <p:grpSpPr>
            <a:xfrm rot="472620">
              <a:off x="539086" y="623495"/>
              <a:ext cx="9686138" cy="8533791"/>
              <a:chOff x="0" y="0"/>
              <a:chExt cx="6117996" cy="5390147"/>
            </a:xfrm>
          </p:grpSpPr>
          <p:sp>
            <p:nvSpPr>
              <p:cNvPr name="Freeform 10" id="10"/>
              <p:cNvSpPr/>
              <p:nvPr/>
            </p:nvSpPr>
            <p:spPr>
              <a:xfrm flipH="false" flipV="false" rot="0">
                <a:off x="0" y="0"/>
                <a:ext cx="6117992" cy="5390144"/>
              </a:xfrm>
              <a:custGeom>
                <a:avLst/>
                <a:gdLst/>
                <a:ahLst/>
                <a:cxnLst/>
                <a:rect r="r" b="b" t="t" l="l"/>
                <a:pathLst>
                  <a:path h="5390144" w="6117992">
                    <a:moveTo>
                      <a:pt x="0" y="0"/>
                    </a:moveTo>
                    <a:lnTo>
                      <a:pt x="6117992" y="0"/>
                    </a:lnTo>
                    <a:lnTo>
                      <a:pt x="6117992" y="5390144"/>
                    </a:lnTo>
                    <a:lnTo>
                      <a:pt x="0" y="5390144"/>
                    </a:lnTo>
                    <a:close/>
                  </a:path>
                </a:pathLst>
              </a:custGeom>
              <a:blipFill>
                <a:blip r:embed="rId4">
                  <a:alphaModFix amt="0"/>
                </a:blip>
                <a:stretch>
                  <a:fillRect l="-63039" t="0" r="-63039" b="0"/>
                </a:stretch>
              </a:blipFill>
            </p:spPr>
          </p:sp>
          <p:sp>
            <p:nvSpPr>
              <p:cNvPr name="TextBox 11" id="11"/>
              <p:cNvSpPr txBox="true"/>
              <p:nvPr/>
            </p:nvSpPr>
            <p:spPr>
              <a:xfrm>
                <a:off x="0" y="-66675"/>
                <a:ext cx="6117996" cy="5456822"/>
              </a:xfrm>
              <a:prstGeom prst="rect">
                <a:avLst/>
              </a:prstGeom>
            </p:spPr>
            <p:txBody>
              <a:bodyPr anchor="ctr" rtlCol="false" tIns="0" lIns="0" bIns="0" rIns="0"/>
              <a:lstStyle/>
              <a:p>
                <a:pPr algn="ctr">
                  <a:lnSpc>
                    <a:spcPts val="4053"/>
                  </a:lnSpc>
                </a:pPr>
              </a:p>
              <a:p>
                <a:pPr algn="ctr">
                  <a:lnSpc>
                    <a:spcPts val="4053"/>
                  </a:lnSpc>
                </a:pPr>
              </a:p>
              <a:p>
                <a:pPr algn="ctr">
                  <a:lnSpc>
                    <a:spcPts val="4053"/>
                  </a:lnSpc>
                </a:pPr>
              </a:p>
              <a:p>
                <a:pPr algn="ctr">
                  <a:lnSpc>
                    <a:spcPts val="3647"/>
                  </a:lnSpc>
                </a:pPr>
                <a:r>
                  <a:rPr lang="en-US" sz="3039" b="true">
                    <a:solidFill>
                      <a:srgbClr val="000000"/>
                    </a:solidFill>
                    <a:latin typeface="Calibri (MS) Bold"/>
                    <a:ea typeface="Calibri (MS) Bold"/>
                    <a:cs typeface="Calibri (MS) Bold"/>
                    <a:sym typeface="Calibri (MS) Bold"/>
                  </a:rPr>
                  <a:t>Grŵp </a:t>
                </a:r>
              </a:p>
              <a:p>
                <a:pPr algn="ctr">
                  <a:lnSpc>
                    <a:spcPts val="3647"/>
                  </a:lnSpc>
                </a:pPr>
                <a:r>
                  <a:rPr lang="en-US" sz="3039" b="true">
                    <a:solidFill>
                      <a:srgbClr val="000000"/>
                    </a:solidFill>
                    <a:latin typeface="Calibri (MS) Bold"/>
                    <a:ea typeface="Calibri (MS) Bold"/>
                    <a:cs typeface="Calibri (MS) Bold"/>
                    <a:sym typeface="Calibri (MS) Bold"/>
                  </a:rPr>
                  <a:t>Group</a:t>
                </a:r>
              </a:p>
              <a:p>
                <a:pPr algn="ctr">
                  <a:lnSpc>
                    <a:spcPts val="4053"/>
                  </a:lnSpc>
                </a:pP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 Emotional Dependency</a:t>
                </a: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Intellectual   Dependency</a:t>
                </a: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Provisional Self-Esteem</a:t>
                </a:r>
              </a:p>
              <a:p>
                <a:pPr algn="ctr" marL="434667" indent="-217333" lvl="1">
                  <a:lnSpc>
                    <a:spcPts val="4053"/>
                  </a:lnSpc>
                  <a:buFont typeface="Arial"/>
                  <a:buChar char="•"/>
                </a:pPr>
                <a:r>
                  <a:rPr lang="en-US" sz="3377">
                    <a:solidFill>
                      <a:srgbClr val="000000"/>
                    </a:solidFill>
                    <a:latin typeface="Calibri (MS)"/>
                    <a:ea typeface="Calibri (MS)"/>
                    <a:cs typeface="Calibri (MS)"/>
                    <a:sym typeface="Calibri (MS)"/>
                  </a:rPr>
                  <a:t>One Can’t Hide</a:t>
                </a:r>
              </a:p>
              <a:p>
                <a:pPr algn="ctr" marL="434667" indent="-217333" lvl="1">
                  <a:lnSpc>
                    <a:spcPts val="4053"/>
                  </a:lnSpc>
                </a:pPr>
              </a:p>
              <a:p>
                <a:pPr algn="l" marL="434667" indent="-217333" lvl="1">
                  <a:lnSpc>
                    <a:spcPts val="4053"/>
                  </a:lnSpc>
                </a:pPr>
              </a:p>
              <a:p>
                <a:pPr algn="ctr" marL="434667" indent="-217333" lvl="1">
                  <a:lnSpc>
                    <a:spcPts val="4053"/>
                  </a:lnSpc>
                </a:pPr>
              </a:p>
            </p:txBody>
          </p:sp>
        </p:grpSp>
      </p:grpSp>
      <p:grpSp>
        <p:nvGrpSpPr>
          <p:cNvPr name="Group 12" id="12"/>
          <p:cNvGrpSpPr/>
          <p:nvPr/>
        </p:nvGrpSpPr>
        <p:grpSpPr>
          <a:xfrm rot="0">
            <a:off x="5666811" y="6857001"/>
            <a:ext cx="6384916" cy="2678888"/>
            <a:chOff x="0" y="0"/>
            <a:chExt cx="5377155" cy="2256066"/>
          </a:xfrm>
        </p:grpSpPr>
        <p:sp>
          <p:nvSpPr>
            <p:cNvPr name="Freeform 13" id="13" descr="Group Clipart Group Work - Groupwork Cartoon , Transparent ..."/>
            <p:cNvSpPr/>
            <p:nvPr/>
          </p:nvSpPr>
          <p:spPr>
            <a:xfrm flipH="false" flipV="false" rot="0">
              <a:off x="0" y="0"/>
              <a:ext cx="5377180" cy="2256028"/>
            </a:xfrm>
            <a:custGeom>
              <a:avLst/>
              <a:gdLst/>
              <a:ahLst/>
              <a:cxnLst/>
              <a:rect r="r" b="b" t="t" l="l"/>
              <a:pathLst>
                <a:path h="2256028" w="5377180">
                  <a:moveTo>
                    <a:pt x="0" y="0"/>
                  </a:moveTo>
                  <a:lnTo>
                    <a:pt x="5377180" y="0"/>
                  </a:lnTo>
                  <a:lnTo>
                    <a:pt x="5377180" y="2256028"/>
                  </a:lnTo>
                  <a:lnTo>
                    <a:pt x="0" y="2256028"/>
                  </a:lnTo>
                  <a:lnTo>
                    <a:pt x="0" y="0"/>
                  </a:lnTo>
                  <a:close/>
                </a:path>
              </a:pathLst>
            </a:custGeom>
            <a:blipFill>
              <a:blip r:embed="rId7"/>
              <a:stretch>
                <a:fillRect l="0" t="0" r="0" b="-1"/>
              </a:stretch>
            </a:blipFill>
          </p:spPr>
        </p:sp>
      </p:grpSp>
      <p:grpSp>
        <p:nvGrpSpPr>
          <p:cNvPr name="Group 14" id="14"/>
          <p:cNvGrpSpPr/>
          <p:nvPr/>
        </p:nvGrpSpPr>
        <p:grpSpPr>
          <a:xfrm rot="575220">
            <a:off x="15173887" y="1477418"/>
            <a:ext cx="1337657" cy="1485744"/>
            <a:chOff x="0" y="0"/>
            <a:chExt cx="1126528" cy="1251242"/>
          </a:xfrm>
        </p:grpSpPr>
        <p:sp>
          <p:nvSpPr>
            <p:cNvPr name="Freeform 15" id="15" descr="Number 2 Stock Photos, Pictures &amp; Royalty-Free Images - iStock"/>
            <p:cNvSpPr/>
            <p:nvPr/>
          </p:nvSpPr>
          <p:spPr>
            <a:xfrm flipH="false" flipV="false" rot="0">
              <a:off x="0" y="0"/>
              <a:ext cx="1126490" cy="1251204"/>
            </a:xfrm>
            <a:custGeom>
              <a:avLst/>
              <a:gdLst/>
              <a:ahLst/>
              <a:cxnLst/>
              <a:rect r="r" b="b" t="t" l="l"/>
              <a:pathLst>
                <a:path h="1251204" w="1126490">
                  <a:moveTo>
                    <a:pt x="0" y="0"/>
                  </a:moveTo>
                  <a:lnTo>
                    <a:pt x="1126490" y="0"/>
                  </a:lnTo>
                  <a:lnTo>
                    <a:pt x="1126490" y="1251204"/>
                  </a:lnTo>
                  <a:lnTo>
                    <a:pt x="0" y="1251204"/>
                  </a:lnTo>
                  <a:lnTo>
                    <a:pt x="0" y="0"/>
                  </a:lnTo>
                  <a:close/>
                </a:path>
              </a:pathLst>
            </a:custGeom>
            <a:blipFill>
              <a:blip r:embed="rId8"/>
              <a:stretch>
                <a:fillRect l="-33" t="0" r="-37" b="-3"/>
              </a:stretch>
            </a:blipFill>
          </p:spPr>
        </p:sp>
      </p:grpSp>
      <p:grpSp>
        <p:nvGrpSpPr>
          <p:cNvPr name="Group 16" id="16"/>
          <p:cNvGrpSpPr/>
          <p:nvPr/>
        </p:nvGrpSpPr>
        <p:grpSpPr>
          <a:xfrm rot="-325380">
            <a:off x="4362087" y="1782686"/>
            <a:ext cx="1413013" cy="1413013"/>
            <a:chOff x="0" y="0"/>
            <a:chExt cx="1189990" cy="1189990"/>
          </a:xfrm>
        </p:grpSpPr>
        <p:sp>
          <p:nvSpPr>
            <p:cNvPr name="Freeform 17" id="17" descr="1 to 10 Numbers PNG Transparent Images | PNG All"/>
            <p:cNvSpPr/>
            <p:nvPr/>
          </p:nvSpPr>
          <p:spPr>
            <a:xfrm flipH="false" flipV="false" rot="0">
              <a:off x="0" y="0"/>
              <a:ext cx="1189990" cy="1189990"/>
            </a:xfrm>
            <a:custGeom>
              <a:avLst/>
              <a:gdLst/>
              <a:ahLst/>
              <a:cxnLst/>
              <a:rect r="r" b="b" t="t" l="l"/>
              <a:pathLst>
                <a:path h="1189990" w="1189990">
                  <a:moveTo>
                    <a:pt x="0" y="0"/>
                  </a:moveTo>
                  <a:lnTo>
                    <a:pt x="1189990" y="0"/>
                  </a:lnTo>
                  <a:lnTo>
                    <a:pt x="1189990" y="1189990"/>
                  </a:lnTo>
                  <a:lnTo>
                    <a:pt x="0" y="1189990"/>
                  </a:lnTo>
                  <a:lnTo>
                    <a:pt x="0" y="0"/>
                  </a:lnTo>
                  <a:close/>
                </a:path>
              </a:pathLst>
            </a:custGeom>
            <a:blipFill>
              <a:blip r:embed="rId9"/>
              <a:stretch>
                <a:fillRect l="0" t="0" r="0" b="0"/>
              </a:stretch>
            </a:blipFill>
          </p:spPr>
        </p:sp>
      </p:grpSp>
    </p:spTree>
  </p:cSld>
  <p:clrMapOvr>
    <a:masterClrMapping/>
  </p:clrMapOvr>
  <p:transition spd="fast">
    <p:fade/>
  </p:transition>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971800" y="411962"/>
            <a:ext cx="12344400" cy="1714500"/>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2">
                <a:alphaModFix amt="0"/>
              </a:blip>
              <a:stretch>
                <a:fillRect l="0" t="-90292" r="0" b="-90292"/>
              </a:stretch>
            </a:blipFill>
          </p:spPr>
        </p:sp>
        <p:sp>
          <p:nvSpPr>
            <p:cNvPr name="TextBox 4" id="4"/>
            <p:cNvSpPr txBox="true"/>
            <p:nvPr/>
          </p:nvSpPr>
          <p:spPr>
            <a:xfrm>
              <a:off x="0" y="-133350"/>
              <a:ext cx="11704320" cy="1758950"/>
            </a:xfrm>
            <a:prstGeom prst="rect">
              <a:avLst/>
            </a:prstGeom>
          </p:spPr>
          <p:txBody>
            <a:bodyPr anchor="ctr" rtlCol="false" tIns="0" lIns="0" bIns="0" rIns="0"/>
            <a:lstStyle/>
            <a:p>
              <a:pPr algn="ctr">
                <a:lnSpc>
                  <a:spcPts val="7127"/>
                </a:lnSpc>
              </a:pPr>
              <a:r>
                <a:rPr lang="en-US" sz="5939">
                  <a:solidFill>
                    <a:srgbClr val="9BBB59"/>
                  </a:solidFill>
                  <a:latin typeface="Calibri (MS)"/>
                  <a:ea typeface="Calibri (MS)"/>
                  <a:cs typeface="Calibri (MS)"/>
                  <a:sym typeface="Calibri (MS)"/>
                </a:rPr>
                <a:t>Dysgu Adnodd Agored (DAA) </a:t>
              </a:r>
            </a:p>
            <a:p>
              <a:pPr algn="ctr">
                <a:lnSpc>
                  <a:spcPts val="7127"/>
                </a:lnSpc>
              </a:pPr>
              <a:r>
                <a:rPr lang="en-US" sz="5939">
                  <a:solidFill>
                    <a:srgbClr val="000000"/>
                  </a:solidFill>
                  <a:latin typeface="Calibri (MS)"/>
                  <a:ea typeface="Calibri (MS)"/>
                  <a:cs typeface="Calibri (MS)"/>
                  <a:sym typeface="Calibri (MS)"/>
                </a:rPr>
                <a:t>Open Source  Learning (OSL)  </a:t>
              </a:r>
            </a:p>
          </p:txBody>
        </p:sp>
      </p:grpSp>
      <p:grpSp>
        <p:nvGrpSpPr>
          <p:cNvPr name="Group 5" id="5"/>
          <p:cNvGrpSpPr/>
          <p:nvPr/>
        </p:nvGrpSpPr>
        <p:grpSpPr>
          <a:xfrm rot="0">
            <a:off x="2952753" y="2381253"/>
            <a:ext cx="6095999" cy="7641835"/>
            <a:chOff x="0" y="0"/>
            <a:chExt cx="5779910" cy="7245591"/>
          </a:xfrm>
        </p:grpSpPr>
        <p:sp>
          <p:nvSpPr>
            <p:cNvPr name="Freeform 6" id="6"/>
            <p:cNvSpPr/>
            <p:nvPr/>
          </p:nvSpPr>
          <p:spPr>
            <a:xfrm flipH="false" flipV="false" rot="0">
              <a:off x="18034" y="18034"/>
              <a:ext cx="5743829" cy="7209536"/>
            </a:xfrm>
            <a:custGeom>
              <a:avLst/>
              <a:gdLst/>
              <a:ahLst/>
              <a:cxnLst/>
              <a:rect r="r" b="b" t="t" l="l"/>
              <a:pathLst>
                <a:path h="7209536" w="5743829">
                  <a:moveTo>
                    <a:pt x="0" y="0"/>
                  </a:moveTo>
                  <a:lnTo>
                    <a:pt x="5743829" y="0"/>
                  </a:lnTo>
                  <a:lnTo>
                    <a:pt x="5743829" y="7209536"/>
                  </a:lnTo>
                  <a:lnTo>
                    <a:pt x="0" y="7209536"/>
                  </a:lnTo>
                  <a:close/>
                </a:path>
              </a:pathLst>
            </a:custGeom>
            <a:blipFill>
              <a:blip r:embed="rId3"/>
              <a:stretch>
                <a:fillRect l="-12758" t="0" r="-12758" b="0"/>
              </a:stretch>
            </a:blipFill>
          </p:spPr>
        </p:sp>
        <p:sp>
          <p:nvSpPr>
            <p:cNvPr name="Freeform 7" id="7"/>
            <p:cNvSpPr/>
            <p:nvPr/>
          </p:nvSpPr>
          <p:spPr>
            <a:xfrm flipH="false" flipV="false" rot="0">
              <a:off x="0" y="0"/>
              <a:ext cx="5779897" cy="7245603"/>
            </a:xfrm>
            <a:custGeom>
              <a:avLst/>
              <a:gdLst/>
              <a:ahLst/>
              <a:cxnLst/>
              <a:rect r="r" b="b" t="t" l="l"/>
              <a:pathLst>
                <a:path h="7245603" w="5779897">
                  <a:moveTo>
                    <a:pt x="18034" y="0"/>
                  </a:moveTo>
                  <a:lnTo>
                    <a:pt x="5761863" y="0"/>
                  </a:lnTo>
                  <a:cubicBezTo>
                    <a:pt x="5771896" y="0"/>
                    <a:pt x="5779897" y="8128"/>
                    <a:pt x="5779897" y="18034"/>
                  </a:cubicBezTo>
                  <a:lnTo>
                    <a:pt x="5779897" y="7227570"/>
                  </a:lnTo>
                  <a:cubicBezTo>
                    <a:pt x="5779897" y="7237602"/>
                    <a:pt x="5771769" y="7245603"/>
                    <a:pt x="5761863" y="7245603"/>
                  </a:cubicBezTo>
                  <a:lnTo>
                    <a:pt x="18034" y="7245603"/>
                  </a:lnTo>
                  <a:cubicBezTo>
                    <a:pt x="8001" y="7245603"/>
                    <a:pt x="0" y="7237476"/>
                    <a:pt x="0" y="7227570"/>
                  </a:cubicBezTo>
                  <a:lnTo>
                    <a:pt x="0" y="18034"/>
                  </a:lnTo>
                  <a:cubicBezTo>
                    <a:pt x="0" y="8128"/>
                    <a:pt x="8128" y="0"/>
                    <a:pt x="18034" y="0"/>
                  </a:cubicBezTo>
                  <a:moveTo>
                    <a:pt x="18034" y="36068"/>
                  </a:moveTo>
                  <a:lnTo>
                    <a:pt x="18034" y="18034"/>
                  </a:lnTo>
                  <a:lnTo>
                    <a:pt x="36068" y="18034"/>
                  </a:lnTo>
                  <a:lnTo>
                    <a:pt x="36068" y="7227570"/>
                  </a:lnTo>
                  <a:lnTo>
                    <a:pt x="18034" y="7227570"/>
                  </a:lnTo>
                  <a:lnTo>
                    <a:pt x="18034" y="7209536"/>
                  </a:lnTo>
                  <a:lnTo>
                    <a:pt x="5761863" y="7209536"/>
                  </a:lnTo>
                  <a:lnTo>
                    <a:pt x="5761863" y="7227570"/>
                  </a:lnTo>
                  <a:lnTo>
                    <a:pt x="5743829" y="7227570"/>
                  </a:lnTo>
                  <a:lnTo>
                    <a:pt x="5743829" y="18034"/>
                  </a:lnTo>
                  <a:lnTo>
                    <a:pt x="5761863" y="18034"/>
                  </a:lnTo>
                  <a:lnTo>
                    <a:pt x="5761863" y="36068"/>
                  </a:lnTo>
                  <a:lnTo>
                    <a:pt x="18034" y="36068"/>
                  </a:lnTo>
                  <a:close/>
                </a:path>
              </a:pathLst>
            </a:custGeom>
            <a:blipFill>
              <a:blip r:embed="rId2"/>
              <a:stretch>
                <a:fillRect l="-110839" t="0" r="-110839" b="0"/>
              </a:stretch>
            </a:blipFill>
          </p:spPr>
        </p:sp>
        <p:sp>
          <p:nvSpPr>
            <p:cNvPr name="TextBox 8" id="8"/>
            <p:cNvSpPr txBox="true"/>
            <p:nvPr/>
          </p:nvSpPr>
          <p:spPr>
            <a:xfrm>
              <a:off x="0" y="-66675"/>
              <a:ext cx="5779910" cy="7312266"/>
            </a:xfrm>
            <a:prstGeom prst="rect">
              <a:avLst/>
            </a:prstGeom>
          </p:spPr>
          <p:txBody>
            <a:bodyPr anchor="t" rtlCol="false" tIns="71438" lIns="71438" bIns="71438" rIns="71438"/>
            <a:lstStyle/>
            <a:p>
              <a:pPr algn="l" marL="418897" indent="-209448" lvl="1">
                <a:lnSpc>
                  <a:spcPts val="3905"/>
                </a:lnSpc>
                <a:buFont typeface="Arial"/>
                <a:buChar char="•"/>
              </a:pPr>
              <a:r>
                <a:rPr lang="en-US" sz="3254">
                  <a:solidFill>
                    <a:srgbClr val="000000"/>
                  </a:solidFill>
                  <a:latin typeface="Calibri (MS)"/>
                  <a:ea typeface="Calibri (MS)"/>
                  <a:cs typeface="Calibri (MS)"/>
                  <a:sym typeface="Calibri (MS)"/>
                </a:rPr>
                <a:t>Dysgu wedi’i seilio ar brofiadau dysgu bywyd go-iawn;</a:t>
              </a:r>
            </a:p>
            <a:p>
              <a:pPr algn="l" marL="418897" indent="-209448" lvl="1">
                <a:lnSpc>
                  <a:spcPts val="3905"/>
                </a:lnSpc>
                <a:buFont typeface="Arial"/>
                <a:buChar char="•"/>
              </a:pPr>
              <a:r>
                <a:rPr lang="en-US" sz="3254">
                  <a:solidFill>
                    <a:srgbClr val="000000"/>
                  </a:solidFill>
                  <a:latin typeface="Calibri (MS)"/>
                  <a:ea typeface="Calibri (MS)"/>
                  <a:cs typeface="Calibri (MS)"/>
                  <a:sym typeface="Calibri (MS)"/>
                </a:rPr>
                <a:t>Ni chyfyngir dysgu i safleoedd dysgu yn unig (e.e. ysgol); </a:t>
              </a:r>
            </a:p>
            <a:p>
              <a:pPr algn="l" marL="418897" indent="-209448" lvl="1">
                <a:lnSpc>
                  <a:spcPts val="3905"/>
                </a:lnSpc>
                <a:buFont typeface="Arial"/>
                <a:buChar char="•"/>
              </a:pPr>
              <a:r>
                <a:rPr lang="en-US" sz="3254">
                  <a:solidFill>
                    <a:srgbClr val="000000"/>
                  </a:solidFill>
                  <a:latin typeface="Calibri (MS)"/>
                  <a:ea typeface="Calibri (MS)"/>
                  <a:cs typeface="Calibri (MS)"/>
                  <a:sym typeface="Calibri (MS)"/>
                </a:rPr>
                <a:t>Yn hybu cydweithredu trwy rannu ac adeiladu ar wybodaeth; </a:t>
              </a:r>
            </a:p>
            <a:p>
              <a:pPr algn="l" marL="418897" indent="-209448" lvl="1">
                <a:lnSpc>
                  <a:spcPts val="3905"/>
                </a:lnSpc>
                <a:buFont typeface="Arial"/>
                <a:buChar char="•"/>
              </a:pPr>
              <a:r>
                <a:rPr lang="en-US" sz="3254">
                  <a:solidFill>
                    <a:srgbClr val="000000"/>
                  </a:solidFill>
                  <a:latin typeface="Calibri (MS)"/>
                  <a:ea typeface="Calibri (MS)"/>
                  <a:cs typeface="Calibri (MS)"/>
                  <a:sym typeface="Calibri (MS)"/>
                </a:rPr>
                <a:t>Rôl y rhyngrwyd;</a:t>
              </a:r>
            </a:p>
            <a:p>
              <a:pPr algn="l" marL="418897" indent="-209448" lvl="1">
                <a:lnSpc>
                  <a:spcPts val="3905"/>
                </a:lnSpc>
                <a:buFont typeface="Arial"/>
                <a:buChar char="•"/>
              </a:pPr>
              <a:r>
                <a:rPr lang="en-US" sz="3254">
                  <a:solidFill>
                    <a:srgbClr val="000000"/>
                  </a:solidFill>
                  <a:latin typeface="Calibri (MS)"/>
                  <a:ea typeface="Calibri (MS)"/>
                  <a:cs typeface="Calibri (MS)"/>
                  <a:sym typeface="Calibri (MS)"/>
                </a:rPr>
                <a:t>Tynnu ar nifer o ffynonellau ar-lein a bywyd go iawn, e.e.</a:t>
              </a:r>
            </a:p>
            <a:p>
              <a:pPr algn="l" marL="1044854" indent="-348285" lvl="2">
                <a:lnSpc>
                  <a:spcPts val="3348"/>
                </a:lnSpc>
                <a:buFont typeface="Arial"/>
                <a:buChar char="⚬"/>
              </a:pPr>
              <a:r>
                <a:rPr lang="en-US" sz="2790">
                  <a:solidFill>
                    <a:srgbClr val="000000"/>
                  </a:solidFill>
                  <a:latin typeface="Calibri (MS)"/>
                  <a:ea typeface="Calibri (MS)"/>
                  <a:cs typeface="Calibri (MS)"/>
                  <a:sym typeface="Calibri (MS)"/>
                </a:rPr>
                <a:t>Pobl</a:t>
              </a:r>
            </a:p>
            <a:p>
              <a:pPr algn="l" marL="1044854" indent="-348285" lvl="2">
                <a:lnSpc>
                  <a:spcPts val="3348"/>
                </a:lnSpc>
                <a:buFont typeface="Arial"/>
                <a:buChar char="⚬"/>
              </a:pPr>
              <a:r>
                <a:rPr lang="en-US" sz="2790">
                  <a:solidFill>
                    <a:srgbClr val="000000"/>
                  </a:solidFill>
                  <a:latin typeface="Calibri (MS)"/>
                  <a:ea typeface="Calibri (MS)"/>
                  <a:cs typeface="Calibri (MS)"/>
                  <a:sym typeface="Calibri (MS)"/>
                </a:rPr>
                <a:t>Celf</a:t>
              </a:r>
            </a:p>
            <a:p>
              <a:pPr algn="l" marL="1044854" indent="-348285" lvl="2">
                <a:lnSpc>
                  <a:spcPts val="3348"/>
                </a:lnSpc>
                <a:buFont typeface="Arial"/>
                <a:buChar char="⚬"/>
              </a:pPr>
              <a:r>
                <a:rPr lang="en-US" sz="2790">
                  <a:solidFill>
                    <a:srgbClr val="000000"/>
                  </a:solidFill>
                  <a:latin typeface="Calibri (MS)"/>
                  <a:ea typeface="Calibri (MS)"/>
                  <a:cs typeface="Calibri (MS)"/>
                  <a:sym typeface="Calibri (MS)"/>
                </a:rPr>
                <a:t>Canolfannau Gwyddoniaeth</a:t>
              </a:r>
            </a:p>
            <a:p>
              <a:pPr algn="l" marL="1044854" indent="-348285" lvl="2">
                <a:lnSpc>
                  <a:spcPts val="3348"/>
                </a:lnSpc>
                <a:buFont typeface="Arial"/>
                <a:buChar char="⚬"/>
              </a:pPr>
              <a:r>
                <a:rPr lang="en-US" sz="2790">
                  <a:solidFill>
                    <a:srgbClr val="000000"/>
                  </a:solidFill>
                  <a:latin typeface="Calibri (MS)"/>
                  <a:ea typeface="Calibri (MS)"/>
                  <a:cs typeface="Calibri (MS)"/>
                  <a:sym typeface="Calibri (MS)"/>
                </a:rPr>
                <a:t>Amgueddfeydd</a:t>
              </a:r>
            </a:p>
            <a:p>
              <a:pPr algn="l" marL="1044854" indent="-348285" lvl="2">
                <a:lnSpc>
                  <a:spcPts val="3348"/>
                </a:lnSpc>
                <a:buFont typeface="Arial"/>
                <a:buChar char="⚬"/>
              </a:pPr>
              <a:r>
                <a:rPr lang="en-US" sz="2790">
                  <a:solidFill>
                    <a:srgbClr val="000000"/>
                  </a:solidFill>
                  <a:latin typeface="Calibri (MS)"/>
                  <a:ea typeface="Calibri (MS)"/>
                  <a:cs typeface="Calibri (MS)"/>
                  <a:sym typeface="Calibri (MS)"/>
                </a:rPr>
                <a:t>Canolfannau busnes</a:t>
              </a:r>
            </a:p>
            <a:p>
              <a:pPr algn="l" marL="1044854" indent="-348285" lvl="2">
                <a:lnSpc>
                  <a:spcPts val="3348"/>
                </a:lnSpc>
                <a:buFont typeface="Arial"/>
                <a:buChar char="⚬"/>
              </a:pPr>
              <a:r>
                <a:rPr lang="en-US" sz="2790">
                  <a:solidFill>
                    <a:srgbClr val="000000"/>
                  </a:solidFill>
                  <a:latin typeface="Calibri (MS)"/>
                  <a:ea typeface="Calibri (MS)"/>
                  <a:cs typeface="Calibri (MS)"/>
                  <a:sym typeface="Calibri (MS)"/>
                </a:rPr>
                <a:t>Canolfannau cymdeithasol. </a:t>
              </a:r>
            </a:p>
            <a:p>
              <a:pPr algn="l" marL="1218997" indent="-406332" lvl="2">
                <a:lnSpc>
                  <a:spcPts val="3905"/>
                </a:lnSpc>
              </a:pPr>
            </a:p>
            <a:p>
              <a:pPr algn="l" marL="1218997" indent="-406332" lvl="2">
                <a:lnSpc>
                  <a:spcPts val="3905"/>
                </a:lnSpc>
              </a:pPr>
            </a:p>
            <a:p>
              <a:pPr algn="l" marL="1218997" indent="-406332" lvl="2">
                <a:lnSpc>
                  <a:spcPts val="3905"/>
                </a:lnSpc>
              </a:pPr>
            </a:p>
            <a:p>
              <a:pPr algn="l" marL="1218997" indent="-406332" lvl="2">
                <a:lnSpc>
                  <a:spcPts val="3905"/>
                </a:lnSpc>
              </a:pPr>
            </a:p>
          </p:txBody>
        </p:sp>
      </p:grpSp>
      <p:grpSp>
        <p:nvGrpSpPr>
          <p:cNvPr name="Group 9" id="9"/>
          <p:cNvGrpSpPr/>
          <p:nvPr/>
        </p:nvGrpSpPr>
        <p:grpSpPr>
          <a:xfrm rot="0">
            <a:off x="9239249" y="2381253"/>
            <a:ext cx="6404515" cy="7641835"/>
            <a:chOff x="0" y="0"/>
            <a:chExt cx="6072429" cy="7245591"/>
          </a:xfrm>
        </p:grpSpPr>
        <p:sp>
          <p:nvSpPr>
            <p:cNvPr name="Freeform 10" id="10"/>
            <p:cNvSpPr/>
            <p:nvPr/>
          </p:nvSpPr>
          <p:spPr>
            <a:xfrm flipH="false" flipV="false" rot="0">
              <a:off x="18034" y="18034"/>
              <a:ext cx="6036310" cy="7209536"/>
            </a:xfrm>
            <a:custGeom>
              <a:avLst/>
              <a:gdLst/>
              <a:ahLst/>
              <a:cxnLst/>
              <a:rect r="r" b="b" t="t" l="l"/>
              <a:pathLst>
                <a:path h="7209536" w="6036310">
                  <a:moveTo>
                    <a:pt x="0" y="0"/>
                  </a:moveTo>
                  <a:lnTo>
                    <a:pt x="6036310" y="0"/>
                  </a:lnTo>
                  <a:lnTo>
                    <a:pt x="6036310" y="7209536"/>
                  </a:lnTo>
                  <a:lnTo>
                    <a:pt x="0" y="7209536"/>
                  </a:lnTo>
                  <a:close/>
                </a:path>
              </a:pathLst>
            </a:custGeom>
            <a:blipFill>
              <a:blip r:embed="rId3"/>
              <a:stretch>
                <a:fillRect l="-9718" t="0" r="-9718" b="0"/>
              </a:stretch>
            </a:blipFill>
          </p:spPr>
        </p:sp>
        <p:sp>
          <p:nvSpPr>
            <p:cNvPr name="Freeform 11" id="11"/>
            <p:cNvSpPr/>
            <p:nvPr/>
          </p:nvSpPr>
          <p:spPr>
            <a:xfrm flipH="false" flipV="false" rot="0">
              <a:off x="0" y="0"/>
              <a:ext cx="6072378" cy="7245603"/>
            </a:xfrm>
            <a:custGeom>
              <a:avLst/>
              <a:gdLst/>
              <a:ahLst/>
              <a:cxnLst/>
              <a:rect r="r" b="b" t="t" l="l"/>
              <a:pathLst>
                <a:path h="7245603" w="6072378">
                  <a:moveTo>
                    <a:pt x="18034" y="0"/>
                  </a:moveTo>
                  <a:lnTo>
                    <a:pt x="6054344" y="0"/>
                  </a:lnTo>
                  <a:cubicBezTo>
                    <a:pt x="6064377" y="0"/>
                    <a:pt x="6072378" y="8128"/>
                    <a:pt x="6072378" y="18034"/>
                  </a:cubicBezTo>
                  <a:lnTo>
                    <a:pt x="6072378" y="7227570"/>
                  </a:lnTo>
                  <a:cubicBezTo>
                    <a:pt x="6072378" y="7237602"/>
                    <a:pt x="6064250" y="7245603"/>
                    <a:pt x="6054344" y="7245603"/>
                  </a:cubicBezTo>
                  <a:lnTo>
                    <a:pt x="18034" y="7245603"/>
                  </a:lnTo>
                  <a:cubicBezTo>
                    <a:pt x="8001" y="7245603"/>
                    <a:pt x="0" y="7237476"/>
                    <a:pt x="0" y="7227570"/>
                  </a:cubicBezTo>
                  <a:lnTo>
                    <a:pt x="0" y="18034"/>
                  </a:lnTo>
                  <a:cubicBezTo>
                    <a:pt x="0" y="8128"/>
                    <a:pt x="8128" y="0"/>
                    <a:pt x="18034" y="0"/>
                  </a:cubicBezTo>
                  <a:moveTo>
                    <a:pt x="18034" y="36068"/>
                  </a:moveTo>
                  <a:lnTo>
                    <a:pt x="18034" y="18034"/>
                  </a:lnTo>
                  <a:lnTo>
                    <a:pt x="36068" y="18034"/>
                  </a:lnTo>
                  <a:lnTo>
                    <a:pt x="36068" y="7227570"/>
                  </a:lnTo>
                  <a:lnTo>
                    <a:pt x="18034" y="7227570"/>
                  </a:lnTo>
                  <a:lnTo>
                    <a:pt x="18034" y="7209536"/>
                  </a:lnTo>
                  <a:lnTo>
                    <a:pt x="6054344" y="7209536"/>
                  </a:lnTo>
                  <a:lnTo>
                    <a:pt x="6054344" y="7227570"/>
                  </a:lnTo>
                  <a:lnTo>
                    <a:pt x="6036310" y="7227570"/>
                  </a:lnTo>
                  <a:lnTo>
                    <a:pt x="6036310" y="18034"/>
                  </a:lnTo>
                  <a:lnTo>
                    <a:pt x="6054344" y="18034"/>
                  </a:lnTo>
                  <a:lnTo>
                    <a:pt x="6054344" y="36068"/>
                  </a:lnTo>
                  <a:lnTo>
                    <a:pt x="18034" y="36068"/>
                  </a:lnTo>
                  <a:close/>
                </a:path>
              </a:pathLst>
            </a:custGeom>
            <a:blipFill>
              <a:blip r:embed="rId2"/>
              <a:stretch>
                <a:fillRect l="-103092" t="0" r="-103092" b="0"/>
              </a:stretch>
            </a:blipFill>
          </p:spPr>
        </p:sp>
        <p:sp>
          <p:nvSpPr>
            <p:cNvPr name="TextBox 12" id="12"/>
            <p:cNvSpPr txBox="true"/>
            <p:nvPr/>
          </p:nvSpPr>
          <p:spPr>
            <a:xfrm>
              <a:off x="0" y="-66675"/>
              <a:ext cx="6072429" cy="7312266"/>
            </a:xfrm>
            <a:prstGeom prst="rect">
              <a:avLst/>
            </a:prstGeom>
          </p:spPr>
          <p:txBody>
            <a:bodyPr anchor="t" rtlCol="false" tIns="71438" lIns="71438" bIns="71438" rIns="71438"/>
            <a:lstStyle/>
            <a:p>
              <a:pPr algn="l" marL="418897" indent="-209448" lvl="1">
                <a:lnSpc>
                  <a:spcPts val="3905"/>
                </a:lnSpc>
                <a:buFont typeface="Arial"/>
                <a:buChar char="•"/>
              </a:pPr>
              <a:r>
                <a:rPr lang="en-US" sz="3254" i="true">
                  <a:solidFill>
                    <a:srgbClr val="000000"/>
                  </a:solidFill>
                  <a:latin typeface="Calibri (MS) Italics"/>
                  <a:ea typeface="Calibri (MS) Italics"/>
                  <a:cs typeface="Calibri (MS) Italics"/>
                  <a:sym typeface="Calibri (MS) Italics"/>
                </a:rPr>
                <a:t>Learning based on real life experiences;</a:t>
              </a:r>
            </a:p>
            <a:p>
              <a:pPr algn="l" marL="418897" indent="-209448" lvl="1">
                <a:lnSpc>
                  <a:spcPts val="3905"/>
                </a:lnSpc>
                <a:buFont typeface="Arial"/>
                <a:buChar char="•"/>
              </a:pPr>
              <a:r>
                <a:rPr lang="en-US" sz="3254" i="true">
                  <a:solidFill>
                    <a:srgbClr val="000000"/>
                  </a:solidFill>
                  <a:latin typeface="Calibri (MS) Italics"/>
                  <a:ea typeface="Calibri (MS) Italics"/>
                  <a:cs typeface="Calibri (MS) Italics"/>
                  <a:sym typeface="Calibri (MS) Italics"/>
                </a:rPr>
                <a:t>Learning is not restricted to ‘places of learning’ (e.g. school);</a:t>
              </a:r>
            </a:p>
            <a:p>
              <a:pPr algn="l" marL="418897" indent="-209448" lvl="1">
                <a:lnSpc>
                  <a:spcPts val="3905"/>
                </a:lnSpc>
                <a:buFont typeface="Arial"/>
                <a:buChar char="•"/>
              </a:pPr>
              <a:r>
                <a:rPr lang="en-US" sz="3254" i="true">
                  <a:solidFill>
                    <a:srgbClr val="000000"/>
                  </a:solidFill>
                  <a:latin typeface="Calibri (MS) Italics"/>
                  <a:ea typeface="Calibri (MS) Italics"/>
                  <a:cs typeface="Calibri (MS) Italics"/>
                  <a:sym typeface="Calibri (MS) Italics"/>
                </a:rPr>
                <a:t>Promotes collaboration in the sharing and building upon of knowledge; </a:t>
              </a:r>
            </a:p>
            <a:p>
              <a:pPr algn="l" marL="418897" indent="-209448" lvl="1">
                <a:lnSpc>
                  <a:spcPts val="3905"/>
                </a:lnSpc>
                <a:buFont typeface="Arial"/>
                <a:buChar char="•"/>
              </a:pPr>
              <a:r>
                <a:rPr lang="en-US" sz="3254" i="true">
                  <a:solidFill>
                    <a:srgbClr val="000000"/>
                  </a:solidFill>
                  <a:latin typeface="Calibri (MS) Italics"/>
                  <a:ea typeface="Calibri (MS) Italics"/>
                  <a:cs typeface="Calibri (MS) Italics"/>
                  <a:sym typeface="Calibri (MS) Italics"/>
                </a:rPr>
                <a:t>The role of the internet;</a:t>
              </a:r>
            </a:p>
            <a:p>
              <a:pPr algn="l" marL="418897" indent="-209448" lvl="1">
                <a:lnSpc>
                  <a:spcPts val="3905"/>
                </a:lnSpc>
                <a:buFont typeface="Arial"/>
                <a:buChar char="•"/>
              </a:pPr>
              <a:r>
                <a:rPr lang="en-US" sz="3254" i="true">
                  <a:solidFill>
                    <a:srgbClr val="000000"/>
                  </a:solidFill>
                  <a:latin typeface="Calibri (MS) Italics"/>
                  <a:ea typeface="Calibri (MS) Italics"/>
                  <a:cs typeface="Calibri (MS) Italics"/>
                  <a:sym typeface="Calibri (MS) Italics"/>
                </a:rPr>
                <a:t>Draws on the myriad of on and off-line resources which surrounds us, such as:</a:t>
              </a:r>
            </a:p>
            <a:p>
              <a:pPr algn="l" marL="1044854" indent="-348285" lvl="2">
                <a:lnSpc>
                  <a:spcPts val="3348"/>
                </a:lnSpc>
                <a:buFont typeface="Arial"/>
                <a:buChar char="⚬"/>
              </a:pPr>
              <a:r>
                <a:rPr lang="en-US" sz="2790" i="true">
                  <a:solidFill>
                    <a:srgbClr val="000000"/>
                  </a:solidFill>
                  <a:latin typeface="Calibri (MS) Italics"/>
                  <a:ea typeface="Calibri (MS) Italics"/>
                  <a:cs typeface="Calibri (MS) Italics"/>
                  <a:sym typeface="Calibri (MS) Italics"/>
                </a:rPr>
                <a:t>People</a:t>
              </a:r>
            </a:p>
            <a:p>
              <a:pPr algn="l" marL="1044854" indent="-348285" lvl="2">
                <a:lnSpc>
                  <a:spcPts val="3348"/>
                </a:lnSpc>
                <a:buFont typeface="Arial"/>
                <a:buChar char="⚬"/>
              </a:pPr>
              <a:r>
                <a:rPr lang="en-US" sz="2790" i="true">
                  <a:solidFill>
                    <a:srgbClr val="000000"/>
                  </a:solidFill>
                  <a:latin typeface="Calibri (MS) Italics"/>
                  <a:ea typeface="Calibri (MS) Italics"/>
                  <a:cs typeface="Calibri (MS) Italics"/>
                  <a:sym typeface="Calibri (MS) Italics"/>
                </a:rPr>
                <a:t>Art galleries</a:t>
              </a:r>
            </a:p>
            <a:p>
              <a:pPr algn="l" marL="1044854" indent="-348285" lvl="2">
                <a:lnSpc>
                  <a:spcPts val="3348"/>
                </a:lnSpc>
                <a:buFont typeface="Arial"/>
                <a:buChar char="⚬"/>
              </a:pPr>
              <a:r>
                <a:rPr lang="en-US" sz="2790" i="true">
                  <a:solidFill>
                    <a:srgbClr val="000000"/>
                  </a:solidFill>
                  <a:latin typeface="Calibri (MS) Italics"/>
                  <a:ea typeface="Calibri (MS) Italics"/>
                  <a:cs typeface="Calibri (MS) Italics"/>
                  <a:sym typeface="Calibri (MS) Italics"/>
                </a:rPr>
                <a:t>Science centres</a:t>
              </a:r>
            </a:p>
            <a:p>
              <a:pPr algn="l" marL="1044854" indent="-348285" lvl="2">
                <a:lnSpc>
                  <a:spcPts val="3348"/>
                </a:lnSpc>
                <a:buFont typeface="Arial"/>
                <a:buChar char="⚬"/>
              </a:pPr>
              <a:r>
                <a:rPr lang="en-US" sz="2790" i="true">
                  <a:solidFill>
                    <a:srgbClr val="000000"/>
                  </a:solidFill>
                  <a:latin typeface="Calibri (MS) Italics"/>
                  <a:ea typeface="Calibri (MS) Italics"/>
                  <a:cs typeface="Calibri (MS) Italics"/>
                  <a:sym typeface="Calibri (MS) Italics"/>
                </a:rPr>
                <a:t>Museums</a:t>
              </a:r>
            </a:p>
            <a:p>
              <a:pPr algn="l" marL="1044854" indent="-348285" lvl="2">
                <a:lnSpc>
                  <a:spcPts val="3348"/>
                </a:lnSpc>
                <a:buFont typeface="Arial"/>
                <a:buChar char="⚬"/>
              </a:pPr>
              <a:r>
                <a:rPr lang="en-US" sz="2790" i="true">
                  <a:solidFill>
                    <a:srgbClr val="000000"/>
                  </a:solidFill>
                  <a:latin typeface="Calibri (MS) Italics"/>
                  <a:ea typeface="Calibri (MS) Italics"/>
                  <a:cs typeface="Calibri (MS) Italics"/>
                  <a:sym typeface="Calibri (MS) Italics"/>
                </a:rPr>
                <a:t>Business centres </a:t>
              </a:r>
            </a:p>
            <a:p>
              <a:pPr algn="l" marL="1044854" indent="-348285" lvl="2">
                <a:lnSpc>
                  <a:spcPts val="3348"/>
                </a:lnSpc>
                <a:buFont typeface="Arial"/>
                <a:buChar char="⚬"/>
              </a:pPr>
              <a:r>
                <a:rPr lang="en-US" sz="2790" i="true">
                  <a:solidFill>
                    <a:srgbClr val="000000"/>
                  </a:solidFill>
                  <a:latin typeface="Calibri (MS) Italics"/>
                  <a:ea typeface="Calibri (MS) Italics"/>
                  <a:cs typeface="Calibri (MS) Italics"/>
                  <a:sym typeface="Calibri (MS) Italics"/>
                </a:rPr>
                <a:t>Community centres. </a:t>
              </a:r>
            </a:p>
          </p:txBody>
        </p:sp>
      </p:grpSp>
    </p:spTree>
  </p:cSld>
  <p:clrMapOvr>
    <a:masterClrMapping/>
  </p:clrMapOvr>
  <p:transition spd="fast">
    <p:fade/>
  </p:transition>
</p:sld>
</file>

<file path=ppt/slides/slide16.xml><?xml version="1.0" encoding="utf-8"?>
<p:sld xmlns:p="http://schemas.openxmlformats.org/presentationml/2006/main" xmlns:a="http://schemas.openxmlformats.org/drawingml/2006/main">
  <p:cSld>
    <p:bg>
      <p:bgPr>
        <a:solidFill>
          <a:srgbClr val="FFF7DC"/>
        </a:solidFill>
      </p:bgPr>
    </p:bg>
    <p:spTree>
      <p:nvGrpSpPr>
        <p:cNvPr id="1" name=""/>
        <p:cNvGrpSpPr/>
        <p:nvPr/>
      </p:nvGrpSpPr>
      <p:grpSpPr>
        <a:xfrm>
          <a:off x="0" y="0"/>
          <a:ext cx="0" cy="0"/>
          <a:chOff x="0" y="0"/>
          <a:chExt cx="0" cy="0"/>
        </a:xfrm>
      </p:grpSpPr>
      <p:sp>
        <p:nvSpPr>
          <p:cNvPr name="TextBox 2" id="2"/>
          <p:cNvSpPr txBox="true"/>
          <p:nvPr/>
        </p:nvSpPr>
        <p:spPr>
          <a:xfrm rot="0">
            <a:off x="1338457" y="1548363"/>
            <a:ext cx="15611086" cy="7161699"/>
          </a:xfrm>
          <a:prstGeom prst="rect">
            <a:avLst/>
          </a:prstGeom>
        </p:spPr>
        <p:txBody>
          <a:bodyPr anchor="t" rtlCol="false" tIns="0" lIns="0" bIns="0" rIns="0">
            <a:spAutoFit/>
          </a:bodyPr>
          <a:lstStyle/>
          <a:p>
            <a:pPr algn="ctr">
              <a:lnSpc>
                <a:spcPts val="4723"/>
              </a:lnSpc>
            </a:pPr>
            <a:r>
              <a:rPr lang="en-US" sz="3936">
                <a:solidFill>
                  <a:srgbClr val="000000"/>
                </a:solidFill>
                <a:latin typeface="Arial"/>
                <a:ea typeface="Arial"/>
                <a:cs typeface="Arial"/>
                <a:sym typeface="Arial"/>
              </a:rPr>
              <a:t>“Schools were designed by Horace Mann, E.L. Thorndike, and others to be instruments of the scientific management of a mass population. </a:t>
            </a:r>
            <a:r>
              <a:rPr lang="en-US" sz="3936" b="true">
                <a:solidFill>
                  <a:srgbClr val="558ED5"/>
                </a:solidFill>
                <a:latin typeface="Arial Bold"/>
                <a:ea typeface="Arial Bold"/>
                <a:cs typeface="Arial Bold"/>
                <a:sym typeface="Arial Bold"/>
              </a:rPr>
              <a:t>Schools are intended to produce, through the application of formulas, formulaic human beings whose behavior can be  predicted and controlled. </a:t>
            </a:r>
            <a:r>
              <a:rPr lang="en-US" sz="3936">
                <a:solidFill>
                  <a:srgbClr val="000000"/>
                </a:solidFill>
                <a:latin typeface="Arial"/>
                <a:ea typeface="Arial"/>
                <a:cs typeface="Arial"/>
                <a:sym typeface="Arial"/>
              </a:rPr>
              <a:t>To a very great extent, schools succeed in doing this. But in a society that is increasingly fragmented, in which the only genuinely successful people are independent, self-reliant, and individualistic, the products of school and ‘schooling’ are irrelevant.” (</a:t>
            </a:r>
            <a:r>
              <a:rPr lang="en-US" sz="3936" i="true">
                <a:solidFill>
                  <a:srgbClr val="000000"/>
                </a:solidFill>
                <a:latin typeface="Arial Italics"/>
                <a:ea typeface="Arial Italics"/>
                <a:cs typeface="Arial Italics"/>
                <a:sym typeface="Arial Italics"/>
              </a:rPr>
              <a:t>sic</a:t>
            </a:r>
            <a:r>
              <a:rPr lang="en-US" sz="3936">
                <a:solidFill>
                  <a:srgbClr val="000000"/>
                </a:solidFill>
                <a:latin typeface="Arial"/>
                <a:ea typeface="Arial"/>
                <a:cs typeface="Arial"/>
                <a:sym typeface="Arial"/>
              </a:rPr>
              <a:t>)</a:t>
            </a:r>
          </a:p>
          <a:p>
            <a:pPr algn="ctr">
              <a:lnSpc>
                <a:spcPts val="4723"/>
              </a:lnSpc>
            </a:pPr>
          </a:p>
          <a:p>
            <a:pPr algn="ctr">
              <a:lnSpc>
                <a:spcPts val="4723"/>
              </a:lnSpc>
            </a:pPr>
          </a:p>
          <a:p>
            <a:pPr algn="ctr">
              <a:lnSpc>
                <a:spcPts val="5511"/>
              </a:lnSpc>
            </a:pPr>
            <a:r>
              <a:rPr lang="en-US" sz="4592" i="true">
                <a:solidFill>
                  <a:srgbClr val="000000"/>
                </a:solidFill>
                <a:latin typeface="Arial Italics"/>
                <a:ea typeface="Arial Italics"/>
                <a:cs typeface="Arial Italics"/>
                <a:sym typeface="Arial Italics"/>
              </a:rPr>
              <a:t>(Gatto, 2001)</a:t>
            </a:r>
          </a:p>
        </p:txBody>
      </p:sp>
    </p:spTree>
  </p:cSld>
  <p:clrMapOvr>
    <a:masterClrMapping/>
  </p:clrMapOvr>
  <p:transition spd="fast">
    <p:fade/>
  </p:transition>
</p:sld>
</file>

<file path=ppt/slides/slide17.xml><?xml version="1.0" encoding="utf-8"?>
<p:sld xmlns:p="http://schemas.openxmlformats.org/presentationml/2006/main" xmlns:a="http://schemas.openxmlformats.org/drawingml/2006/main">
  <p:cSld>
    <p:bg>
      <p:bgPr>
        <a:solidFill>
          <a:srgbClr val="FFF7DC"/>
        </a:solidFill>
      </p:bgPr>
    </p:bg>
    <p:spTree>
      <p:nvGrpSpPr>
        <p:cNvPr id="1" name=""/>
        <p:cNvGrpSpPr/>
        <p:nvPr/>
      </p:nvGrpSpPr>
      <p:grpSpPr>
        <a:xfrm>
          <a:off x="0" y="0"/>
          <a:ext cx="0" cy="0"/>
          <a:chOff x="0" y="0"/>
          <a:chExt cx="0" cy="0"/>
        </a:xfrm>
      </p:grpSpPr>
      <p:sp>
        <p:nvSpPr>
          <p:cNvPr name="TextBox 2" id="2"/>
          <p:cNvSpPr txBox="true"/>
          <p:nvPr/>
        </p:nvSpPr>
        <p:spPr>
          <a:xfrm rot="0">
            <a:off x="152412" y="1231822"/>
            <a:ext cx="18135588" cy="7699567"/>
          </a:xfrm>
          <a:prstGeom prst="rect">
            <a:avLst/>
          </a:prstGeom>
        </p:spPr>
        <p:txBody>
          <a:bodyPr anchor="t" rtlCol="false" tIns="0" lIns="0" bIns="0" rIns="0">
            <a:spAutoFit/>
          </a:bodyPr>
          <a:lstStyle/>
          <a:p>
            <a:pPr algn="ctr">
              <a:lnSpc>
                <a:spcPts val="6895"/>
              </a:lnSpc>
            </a:pPr>
            <a:r>
              <a:rPr lang="en-US" sz="5746">
                <a:solidFill>
                  <a:srgbClr val="000000"/>
                </a:solidFill>
                <a:latin typeface="Arial"/>
                <a:ea typeface="Arial"/>
                <a:cs typeface="Arial"/>
                <a:sym typeface="Arial"/>
              </a:rPr>
              <a:t>“[One factor contributing to widespread teacher dissatisfaction] is the extremely shallow nature of intellectual enterprise in schools. </a:t>
            </a:r>
            <a:r>
              <a:rPr lang="en-US" sz="5746" i="true">
                <a:solidFill>
                  <a:srgbClr val="558ED5"/>
                </a:solidFill>
                <a:latin typeface="Arial Italics"/>
                <a:ea typeface="Arial Italics"/>
                <a:cs typeface="Arial Italics"/>
                <a:sym typeface="Arial Italics"/>
              </a:rPr>
              <a:t>Ideas are broken into fragments called subjects, subjects into units, units into sequences, sequences into lessons, lessons into homework, and all these prefabricated pieces make a classroom teacherproof.”</a:t>
            </a:r>
          </a:p>
          <a:p>
            <a:pPr algn="ctr">
              <a:lnSpc>
                <a:spcPts val="6895"/>
              </a:lnSpc>
            </a:pPr>
          </a:p>
          <a:p>
            <a:pPr algn="ctr">
              <a:lnSpc>
                <a:spcPts val="6033"/>
              </a:lnSpc>
            </a:pPr>
            <a:r>
              <a:rPr lang="en-US" sz="5027">
                <a:solidFill>
                  <a:srgbClr val="000000"/>
                </a:solidFill>
                <a:latin typeface="Arial"/>
                <a:ea typeface="Arial"/>
                <a:cs typeface="Arial"/>
                <a:sym typeface="Arial"/>
              </a:rPr>
              <a:t>(Gatto, 2001)</a:t>
            </a:r>
          </a:p>
        </p:txBody>
      </p:sp>
    </p:spTree>
  </p:cSld>
  <p:clrMapOvr>
    <a:masterClrMapping/>
  </p:clrMapOvr>
  <p:transition spd="fast">
    <p:fade/>
  </p:transition>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740486" y="303675"/>
            <a:ext cx="13324726" cy="1850656"/>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2">
                <a:alphaModFix amt="0"/>
              </a:blip>
              <a:stretch>
                <a:fillRect l="0" t="-90292" r="0" b="-90292"/>
              </a:stretch>
            </a:blipFill>
          </p:spPr>
        </p:sp>
        <p:sp>
          <p:nvSpPr>
            <p:cNvPr name="TextBox 4" id="4"/>
            <p:cNvSpPr txBox="true"/>
            <p:nvPr/>
          </p:nvSpPr>
          <p:spPr>
            <a:xfrm>
              <a:off x="0" y="-123825"/>
              <a:ext cx="11704320" cy="1749425"/>
            </a:xfrm>
            <a:prstGeom prst="rect">
              <a:avLst/>
            </a:prstGeom>
          </p:spPr>
          <p:txBody>
            <a:bodyPr anchor="ctr" rtlCol="false" tIns="0" lIns="0" bIns="0" rIns="0"/>
            <a:lstStyle/>
            <a:p>
              <a:pPr algn="ctr">
                <a:lnSpc>
                  <a:spcPts val="7694"/>
                </a:lnSpc>
              </a:pPr>
              <a:r>
                <a:rPr lang="en-US" sz="6411">
                  <a:solidFill>
                    <a:srgbClr val="9BBB59"/>
                  </a:solidFill>
                  <a:latin typeface="Calibri (MS)"/>
                  <a:ea typeface="Calibri (MS)"/>
                  <a:cs typeface="Calibri (MS)"/>
                  <a:sym typeface="Calibri (MS)"/>
                </a:rPr>
                <a:t>Beirniadaethau</a:t>
              </a:r>
            </a:p>
            <a:p>
              <a:pPr algn="ctr">
                <a:lnSpc>
                  <a:spcPts val="7694"/>
                </a:lnSpc>
              </a:pPr>
              <a:r>
                <a:rPr lang="en-US" sz="6411">
                  <a:solidFill>
                    <a:srgbClr val="000000"/>
                  </a:solidFill>
                  <a:latin typeface="Calibri (MS)"/>
                  <a:ea typeface="Calibri (MS)"/>
                  <a:cs typeface="Calibri (MS)"/>
                  <a:sym typeface="Calibri (MS)"/>
                </a:rPr>
                <a:t>Criticisms </a:t>
              </a:r>
            </a:p>
          </p:txBody>
        </p:sp>
      </p:grpSp>
      <p:grpSp>
        <p:nvGrpSpPr>
          <p:cNvPr name="Group 5" id="5"/>
          <p:cNvGrpSpPr/>
          <p:nvPr/>
        </p:nvGrpSpPr>
        <p:grpSpPr>
          <a:xfrm rot="0">
            <a:off x="2719927" y="2429357"/>
            <a:ext cx="6580110" cy="3002169"/>
            <a:chOff x="0" y="0"/>
            <a:chExt cx="5779910" cy="2637079"/>
          </a:xfrm>
        </p:grpSpPr>
        <p:sp>
          <p:nvSpPr>
            <p:cNvPr name="Freeform 6" id="6"/>
            <p:cNvSpPr/>
            <p:nvPr/>
          </p:nvSpPr>
          <p:spPr>
            <a:xfrm flipH="false" flipV="false" rot="0">
              <a:off x="18034" y="18034"/>
              <a:ext cx="5743829" cy="2600960"/>
            </a:xfrm>
            <a:custGeom>
              <a:avLst/>
              <a:gdLst/>
              <a:ahLst/>
              <a:cxnLst/>
              <a:rect r="r" b="b" t="t" l="l"/>
              <a:pathLst>
                <a:path h="2600960" w="5743829">
                  <a:moveTo>
                    <a:pt x="0" y="0"/>
                  </a:moveTo>
                  <a:lnTo>
                    <a:pt x="5743829" y="0"/>
                  </a:lnTo>
                  <a:lnTo>
                    <a:pt x="5743829" y="2600960"/>
                  </a:lnTo>
                  <a:lnTo>
                    <a:pt x="0" y="2600960"/>
                  </a:lnTo>
                  <a:close/>
                </a:path>
              </a:pathLst>
            </a:custGeom>
            <a:blipFill>
              <a:blip r:embed="rId3"/>
              <a:stretch>
                <a:fillRect l="0" t="-60417" r="0" b="-60417"/>
              </a:stretch>
            </a:blipFill>
          </p:spPr>
        </p:sp>
        <p:sp>
          <p:nvSpPr>
            <p:cNvPr name="Freeform 7" id="7"/>
            <p:cNvSpPr/>
            <p:nvPr/>
          </p:nvSpPr>
          <p:spPr>
            <a:xfrm flipH="false" flipV="false" rot="0">
              <a:off x="0" y="0"/>
              <a:ext cx="5779897" cy="2637028"/>
            </a:xfrm>
            <a:custGeom>
              <a:avLst/>
              <a:gdLst/>
              <a:ahLst/>
              <a:cxnLst/>
              <a:rect r="r" b="b" t="t" l="l"/>
              <a:pathLst>
                <a:path h="2637028" w="5779897">
                  <a:moveTo>
                    <a:pt x="18034" y="0"/>
                  </a:moveTo>
                  <a:lnTo>
                    <a:pt x="5761863" y="0"/>
                  </a:lnTo>
                  <a:cubicBezTo>
                    <a:pt x="5771896" y="0"/>
                    <a:pt x="5779897" y="8128"/>
                    <a:pt x="5779897" y="18034"/>
                  </a:cubicBezTo>
                  <a:lnTo>
                    <a:pt x="5779897" y="2618994"/>
                  </a:lnTo>
                  <a:cubicBezTo>
                    <a:pt x="5779897" y="2629027"/>
                    <a:pt x="5771769" y="2637028"/>
                    <a:pt x="5761863" y="2637028"/>
                  </a:cubicBezTo>
                  <a:lnTo>
                    <a:pt x="18034" y="2637028"/>
                  </a:lnTo>
                  <a:cubicBezTo>
                    <a:pt x="8001" y="2637028"/>
                    <a:pt x="0" y="2628900"/>
                    <a:pt x="0" y="2618994"/>
                  </a:cubicBezTo>
                  <a:lnTo>
                    <a:pt x="0" y="18034"/>
                  </a:lnTo>
                  <a:cubicBezTo>
                    <a:pt x="0" y="8128"/>
                    <a:pt x="8128" y="0"/>
                    <a:pt x="18034" y="0"/>
                  </a:cubicBezTo>
                  <a:moveTo>
                    <a:pt x="18034" y="36068"/>
                  </a:moveTo>
                  <a:lnTo>
                    <a:pt x="18034" y="18034"/>
                  </a:lnTo>
                  <a:lnTo>
                    <a:pt x="36068" y="18034"/>
                  </a:lnTo>
                  <a:lnTo>
                    <a:pt x="36068" y="2618994"/>
                  </a:lnTo>
                  <a:lnTo>
                    <a:pt x="18034" y="2618994"/>
                  </a:lnTo>
                  <a:lnTo>
                    <a:pt x="18034" y="2600960"/>
                  </a:lnTo>
                  <a:lnTo>
                    <a:pt x="5761863" y="2600960"/>
                  </a:lnTo>
                  <a:lnTo>
                    <a:pt x="5761863" y="2618994"/>
                  </a:lnTo>
                  <a:lnTo>
                    <a:pt x="5743829" y="2618994"/>
                  </a:lnTo>
                  <a:lnTo>
                    <a:pt x="5743829" y="18034"/>
                  </a:lnTo>
                  <a:lnTo>
                    <a:pt x="5761863" y="18034"/>
                  </a:lnTo>
                  <a:lnTo>
                    <a:pt x="5761863" y="36068"/>
                  </a:lnTo>
                  <a:lnTo>
                    <a:pt x="18034" y="36068"/>
                  </a:lnTo>
                  <a:close/>
                </a:path>
              </a:pathLst>
            </a:custGeom>
            <a:blipFill>
              <a:blip r:embed="rId2"/>
              <a:stretch>
                <a:fillRect l="-8538" t="0" r="-8538" b="-1"/>
              </a:stretch>
            </a:blipFill>
          </p:spPr>
        </p:sp>
        <p:sp>
          <p:nvSpPr>
            <p:cNvPr name="TextBox 8" id="8"/>
            <p:cNvSpPr txBox="true"/>
            <p:nvPr/>
          </p:nvSpPr>
          <p:spPr>
            <a:xfrm>
              <a:off x="0" y="-85725"/>
              <a:ext cx="5779910" cy="2722804"/>
            </a:xfrm>
            <a:prstGeom prst="rect">
              <a:avLst/>
            </a:prstGeom>
          </p:spPr>
          <p:txBody>
            <a:bodyPr anchor="t" rtlCol="false" tIns="77111" lIns="77111" bIns="77111" rIns="77111"/>
            <a:lstStyle/>
            <a:p>
              <a:pPr algn="l" marL="539679" indent="-269839" lvl="1">
                <a:lnSpc>
                  <a:spcPts val="5032"/>
                </a:lnSpc>
                <a:buFont typeface="Arial"/>
                <a:buChar char="•"/>
              </a:pPr>
              <a:r>
                <a:rPr lang="en-US" sz="4193">
                  <a:solidFill>
                    <a:srgbClr val="000000"/>
                  </a:solidFill>
                  <a:latin typeface="Calibri (MS)"/>
                  <a:ea typeface="Calibri (MS)"/>
                  <a:cs typeface="Calibri (MS)"/>
                  <a:sym typeface="Calibri (MS)"/>
                </a:rPr>
                <a:t>Syniadau cryf ynglŷn â chymdeithas gyfalafol sydd yn ymylu ar ddamcaniaeth o gynllwyn: </a:t>
              </a:r>
            </a:p>
          </p:txBody>
        </p:sp>
      </p:grpSp>
      <p:grpSp>
        <p:nvGrpSpPr>
          <p:cNvPr name="Group 9" id="9"/>
          <p:cNvGrpSpPr/>
          <p:nvPr/>
        </p:nvGrpSpPr>
        <p:grpSpPr>
          <a:xfrm rot="0">
            <a:off x="9505662" y="2429357"/>
            <a:ext cx="6580110" cy="3235352"/>
            <a:chOff x="0" y="0"/>
            <a:chExt cx="5779910" cy="2841904"/>
          </a:xfrm>
        </p:grpSpPr>
        <p:sp>
          <p:nvSpPr>
            <p:cNvPr name="Freeform 10" id="10"/>
            <p:cNvSpPr/>
            <p:nvPr/>
          </p:nvSpPr>
          <p:spPr>
            <a:xfrm flipH="false" flipV="false" rot="0">
              <a:off x="18034" y="18034"/>
              <a:ext cx="5743829" cy="2805811"/>
            </a:xfrm>
            <a:custGeom>
              <a:avLst/>
              <a:gdLst/>
              <a:ahLst/>
              <a:cxnLst/>
              <a:rect r="r" b="b" t="t" l="l"/>
              <a:pathLst>
                <a:path h="2805811" w="5743829">
                  <a:moveTo>
                    <a:pt x="0" y="0"/>
                  </a:moveTo>
                  <a:lnTo>
                    <a:pt x="5743829" y="0"/>
                  </a:lnTo>
                  <a:lnTo>
                    <a:pt x="5743829" y="2805811"/>
                  </a:lnTo>
                  <a:lnTo>
                    <a:pt x="0" y="2805811"/>
                  </a:lnTo>
                  <a:close/>
                </a:path>
              </a:pathLst>
            </a:custGeom>
            <a:blipFill>
              <a:blip r:embed="rId3"/>
              <a:stretch>
                <a:fillRect l="0" t="-52355" r="0" b="-52355"/>
              </a:stretch>
            </a:blipFill>
          </p:spPr>
        </p:sp>
        <p:sp>
          <p:nvSpPr>
            <p:cNvPr name="Freeform 11" id="11"/>
            <p:cNvSpPr/>
            <p:nvPr/>
          </p:nvSpPr>
          <p:spPr>
            <a:xfrm flipH="false" flipV="false" rot="0">
              <a:off x="0" y="0"/>
              <a:ext cx="5779897" cy="2841879"/>
            </a:xfrm>
            <a:custGeom>
              <a:avLst/>
              <a:gdLst/>
              <a:ahLst/>
              <a:cxnLst/>
              <a:rect r="r" b="b" t="t" l="l"/>
              <a:pathLst>
                <a:path h="2841879" w="5779897">
                  <a:moveTo>
                    <a:pt x="18034" y="0"/>
                  </a:moveTo>
                  <a:lnTo>
                    <a:pt x="5761863" y="0"/>
                  </a:lnTo>
                  <a:cubicBezTo>
                    <a:pt x="5771896" y="0"/>
                    <a:pt x="5779897" y="8128"/>
                    <a:pt x="5779897" y="18034"/>
                  </a:cubicBezTo>
                  <a:lnTo>
                    <a:pt x="5779897" y="2823845"/>
                  </a:lnTo>
                  <a:cubicBezTo>
                    <a:pt x="5779897" y="2833878"/>
                    <a:pt x="5771769" y="2841879"/>
                    <a:pt x="5761863" y="2841879"/>
                  </a:cubicBezTo>
                  <a:lnTo>
                    <a:pt x="18034" y="2841879"/>
                  </a:lnTo>
                  <a:cubicBezTo>
                    <a:pt x="8001" y="2841879"/>
                    <a:pt x="0" y="2833751"/>
                    <a:pt x="0" y="2823845"/>
                  </a:cubicBezTo>
                  <a:lnTo>
                    <a:pt x="0" y="18034"/>
                  </a:lnTo>
                  <a:cubicBezTo>
                    <a:pt x="0" y="8128"/>
                    <a:pt x="8128" y="0"/>
                    <a:pt x="18034" y="0"/>
                  </a:cubicBezTo>
                  <a:moveTo>
                    <a:pt x="18034" y="36068"/>
                  </a:moveTo>
                  <a:lnTo>
                    <a:pt x="18034" y="18034"/>
                  </a:lnTo>
                  <a:lnTo>
                    <a:pt x="36068" y="18034"/>
                  </a:lnTo>
                  <a:lnTo>
                    <a:pt x="36068" y="2823845"/>
                  </a:lnTo>
                  <a:lnTo>
                    <a:pt x="18034" y="2823845"/>
                  </a:lnTo>
                  <a:lnTo>
                    <a:pt x="18034" y="2805811"/>
                  </a:lnTo>
                  <a:lnTo>
                    <a:pt x="5761863" y="2805811"/>
                  </a:lnTo>
                  <a:lnTo>
                    <a:pt x="5761863" y="2823845"/>
                  </a:lnTo>
                  <a:lnTo>
                    <a:pt x="5743829" y="2823845"/>
                  </a:lnTo>
                  <a:lnTo>
                    <a:pt x="5743829" y="18034"/>
                  </a:lnTo>
                  <a:lnTo>
                    <a:pt x="5761863" y="18034"/>
                  </a:lnTo>
                  <a:lnTo>
                    <a:pt x="5761863" y="36068"/>
                  </a:lnTo>
                  <a:lnTo>
                    <a:pt x="18034" y="36068"/>
                  </a:lnTo>
                  <a:close/>
                </a:path>
              </a:pathLst>
            </a:custGeom>
            <a:blipFill>
              <a:blip r:embed="rId2"/>
              <a:stretch>
                <a:fillRect l="-13085" t="0" r="-13085" b="0"/>
              </a:stretch>
            </a:blipFill>
          </p:spPr>
        </p:sp>
        <p:sp>
          <p:nvSpPr>
            <p:cNvPr name="TextBox 12" id="12"/>
            <p:cNvSpPr txBox="true"/>
            <p:nvPr/>
          </p:nvSpPr>
          <p:spPr>
            <a:xfrm>
              <a:off x="0" y="-85725"/>
              <a:ext cx="5779910" cy="2927629"/>
            </a:xfrm>
            <a:prstGeom prst="rect">
              <a:avLst/>
            </a:prstGeom>
          </p:spPr>
          <p:txBody>
            <a:bodyPr anchor="t" rtlCol="false" tIns="77111" lIns="77111" bIns="77111" rIns="77111"/>
            <a:lstStyle/>
            <a:p>
              <a:pPr algn="l" marL="539679" indent="-269839" lvl="1">
                <a:lnSpc>
                  <a:spcPts val="5032"/>
                </a:lnSpc>
                <a:buFont typeface="Arial"/>
                <a:buChar char="•"/>
              </a:pPr>
              <a:r>
                <a:rPr lang="en-US" sz="4193">
                  <a:solidFill>
                    <a:srgbClr val="000000"/>
                  </a:solidFill>
                  <a:latin typeface="Calibri (MS)"/>
                  <a:ea typeface="Calibri (MS)"/>
                  <a:cs typeface="Calibri (MS)"/>
                  <a:sym typeface="Calibri (MS)"/>
                </a:rPr>
                <a:t>Strong views of capitalist society is bordering on conspiracy theory:   </a:t>
              </a:r>
            </a:p>
            <a:p>
              <a:pPr algn="l" marL="539679" indent="-269839" lvl="1">
                <a:lnSpc>
                  <a:spcPts val="5032"/>
                </a:lnSpc>
              </a:pPr>
            </a:p>
          </p:txBody>
        </p:sp>
      </p:grpSp>
      <p:grpSp>
        <p:nvGrpSpPr>
          <p:cNvPr name="Group 13" id="13"/>
          <p:cNvGrpSpPr/>
          <p:nvPr/>
        </p:nvGrpSpPr>
        <p:grpSpPr>
          <a:xfrm rot="0">
            <a:off x="2202228" y="5676997"/>
            <a:ext cx="9251720" cy="4238350"/>
            <a:chOff x="0" y="0"/>
            <a:chExt cx="8126628" cy="3722929"/>
          </a:xfrm>
        </p:grpSpPr>
        <p:sp>
          <p:nvSpPr>
            <p:cNvPr name="Freeform 14" id="14"/>
            <p:cNvSpPr/>
            <p:nvPr/>
          </p:nvSpPr>
          <p:spPr>
            <a:xfrm flipH="false" flipV="false" rot="0">
              <a:off x="18034" y="18034"/>
              <a:ext cx="9036177" cy="3686683"/>
            </a:xfrm>
            <a:custGeom>
              <a:avLst/>
              <a:gdLst/>
              <a:ahLst/>
              <a:cxnLst/>
              <a:rect r="r" b="b" t="t" l="l"/>
              <a:pathLst>
                <a:path h="3686683" w="9036177">
                  <a:moveTo>
                    <a:pt x="0" y="614553"/>
                  </a:moveTo>
                  <a:cubicBezTo>
                    <a:pt x="0" y="275082"/>
                    <a:pt x="276606" y="0"/>
                    <a:pt x="617728" y="0"/>
                  </a:cubicBezTo>
                  <a:lnTo>
                    <a:pt x="4719447" y="0"/>
                  </a:lnTo>
                  <a:lnTo>
                    <a:pt x="6742049" y="0"/>
                  </a:lnTo>
                  <a:lnTo>
                    <a:pt x="7472680" y="0"/>
                  </a:lnTo>
                  <a:cubicBezTo>
                    <a:pt x="7813802" y="0"/>
                    <a:pt x="8090408" y="275082"/>
                    <a:pt x="8090408" y="614426"/>
                  </a:cubicBezTo>
                  <a:lnTo>
                    <a:pt x="8090408" y="2150618"/>
                  </a:lnTo>
                  <a:lnTo>
                    <a:pt x="9036177" y="3653790"/>
                  </a:lnTo>
                  <a:lnTo>
                    <a:pt x="8090408" y="3072257"/>
                  </a:lnTo>
                  <a:cubicBezTo>
                    <a:pt x="8090408" y="3411601"/>
                    <a:pt x="7813802" y="3686683"/>
                    <a:pt x="7472680" y="3686683"/>
                  </a:cubicBezTo>
                  <a:lnTo>
                    <a:pt x="6742049" y="3686683"/>
                  </a:lnTo>
                  <a:lnTo>
                    <a:pt x="4719447" y="3686683"/>
                  </a:lnTo>
                  <a:lnTo>
                    <a:pt x="617728" y="3686683"/>
                  </a:lnTo>
                  <a:cubicBezTo>
                    <a:pt x="276606" y="3686683"/>
                    <a:pt x="0" y="3411601"/>
                    <a:pt x="0" y="3072257"/>
                  </a:cubicBezTo>
                  <a:lnTo>
                    <a:pt x="0" y="2150618"/>
                  </a:lnTo>
                  <a:close/>
                </a:path>
              </a:pathLst>
            </a:custGeom>
            <a:solidFill>
              <a:srgbClr val="FFFFFF"/>
            </a:solidFill>
          </p:spPr>
        </p:sp>
        <p:sp>
          <p:nvSpPr>
            <p:cNvPr name="Freeform 15" id="15"/>
            <p:cNvSpPr/>
            <p:nvPr/>
          </p:nvSpPr>
          <p:spPr>
            <a:xfrm flipH="false" flipV="false" rot="0">
              <a:off x="0" y="0"/>
              <a:ext cx="9072209" cy="3722878"/>
            </a:xfrm>
            <a:custGeom>
              <a:avLst/>
              <a:gdLst/>
              <a:ahLst/>
              <a:cxnLst/>
              <a:rect r="r" b="b" t="t" l="l"/>
              <a:pathLst>
                <a:path h="3722878" w="9072209">
                  <a:moveTo>
                    <a:pt x="0" y="632587"/>
                  </a:moveTo>
                  <a:cubicBezTo>
                    <a:pt x="0" y="283083"/>
                    <a:pt x="284734" y="0"/>
                    <a:pt x="635762" y="0"/>
                  </a:cubicBezTo>
                  <a:lnTo>
                    <a:pt x="4737481" y="0"/>
                  </a:lnTo>
                  <a:lnTo>
                    <a:pt x="4737481" y="18034"/>
                  </a:lnTo>
                  <a:lnTo>
                    <a:pt x="4737481" y="0"/>
                  </a:lnTo>
                  <a:lnTo>
                    <a:pt x="6760083" y="0"/>
                  </a:lnTo>
                  <a:lnTo>
                    <a:pt x="6760083" y="18034"/>
                  </a:lnTo>
                  <a:lnTo>
                    <a:pt x="6760083" y="0"/>
                  </a:lnTo>
                  <a:lnTo>
                    <a:pt x="7490714" y="0"/>
                  </a:lnTo>
                  <a:lnTo>
                    <a:pt x="7490714" y="18034"/>
                  </a:lnTo>
                  <a:lnTo>
                    <a:pt x="7490714" y="0"/>
                  </a:lnTo>
                  <a:cubicBezTo>
                    <a:pt x="7841742" y="0"/>
                    <a:pt x="8126476" y="283083"/>
                    <a:pt x="8126476" y="632587"/>
                  </a:cubicBezTo>
                  <a:lnTo>
                    <a:pt x="8108442" y="632587"/>
                  </a:lnTo>
                  <a:lnTo>
                    <a:pt x="8126476" y="632587"/>
                  </a:lnTo>
                  <a:lnTo>
                    <a:pt x="8126476" y="2168652"/>
                  </a:lnTo>
                  <a:lnTo>
                    <a:pt x="8108442" y="2168652"/>
                  </a:lnTo>
                  <a:lnTo>
                    <a:pt x="8123682" y="2159000"/>
                  </a:lnTo>
                  <a:lnTo>
                    <a:pt x="9069451" y="3662172"/>
                  </a:lnTo>
                  <a:cubicBezTo>
                    <a:pt x="9073896" y="3669284"/>
                    <a:pt x="9072880" y="3678555"/>
                    <a:pt x="9067038" y="3684524"/>
                  </a:cubicBezTo>
                  <a:cubicBezTo>
                    <a:pt x="9061196" y="3690493"/>
                    <a:pt x="9051925" y="3691636"/>
                    <a:pt x="9044686" y="3687191"/>
                  </a:cubicBezTo>
                  <a:lnTo>
                    <a:pt x="8098917" y="3105658"/>
                  </a:lnTo>
                  <a:cubicBezTo>
                    <a:pt x="8093583" y="3102356"/>
                    <a:pt x="8090281" y="3096514"/>
                    <a:pt x="8090281" y="3090291"/>
                  </a:cubicBezTo>
                  <a:lnTo>
                    <a:pt x="8108314" y="3090291"/>
                  </a:lnTo>
                  <a:lnTo>
                    <a:pt x="8126349" y="3090291"/>
                  </a:lnTo>
                  <a:cubicBezTo>
                    <a:pt x="8126349" y="3439668"/>
                    <a:pt x="7841614" y="3722878"/>
                    <a:pt x="7490587" y="3722878"/>
                  </a:cubicBezTo>
                  <a:lnTo>
                    <a:pt x="7490587" y="3704844"/>
                  </a:lnTo>
                  <a:lnTo>
                    <a:pt x="7490587" y="3722878"/>
                  </a:lnTo>
                  <a:lnTo>
                    <a:pt x="6760083" y="3722878"/>
                  </a:lnTo>
                  <a:lnTo>
                    <a:pt x="6760083" y="3704844"/>
                  </a:lnTo>
                  <a:lnTo>
                    <a:pt x="6760083" y="3722878"/>
                  </a:lnTo>
                  <a:lnTo>
                    <a:pt x="4737481" y="3722878"/>
                  </a:lnTo>
                  <a:lnTo>
                    <a:pt x="4737481" y="3704844"/>
                  </a:lnTo>
                  <a:lnTo>
                    <a:pt x="4737481" y="3722878"/>
                  </a:lnTo>
                  <a:lnTo>
                    <a:pt x="635762" y="3722878"/>
                  </a:lnTo>
                  <a:lnTo>
                    <a:pt x="635762" y="3704844"/>
                  </a:lnTo>
                  <a:lnTo>
                    <a:pt x="635762" y="3722878"/>
                  </a:lnTo>
                  <a:cubicBezTo>
                    <a:pt x="284734" y="3722878"/>
                    <a:pt x="0" y="3439795"/>
                    <a:pt x="0" y="3090418"/>
                  </a:cubicBezTo>
                  <a:lnTo>
                    <a:pt x="18034" y="3090418"/>
                  </a:lnTo>
                  <a:lnTo>
                    <a:pt x="36068" y="3090418"/>
                  </a:lnTo>
                  <a:lnTo>
                    <a:pt x="18034" y="3090418"/>
                  </a:lnTo>
                  <a:lnTo>
                    <a:pt x="0" y="3090418"/>
                  </a:lnTo>
                  <a:lnTo>
                    <a:pt x="0" y="2168652"/>
                  </a:lnTo>
                  <a:lnTo>
                    <a:pt x="18034" y="2168652"/>
                  </a:lnTo>
                  <a:lnTo>
                    <a:pt x="0" y="2168652"/>
                  </a:lnTo>
                  <a:lnTo>
                    <a:pt x="0" y="632587"/>
                  </a:lnTo>
                  <a:lnTo>
                    <a:pt x="18034" y="632587"/>
                  </a:lnTo>
                  <a:lnTo>
                    <a:pt x="0" y="632587"/>
                  </a:lnTo>
                  <a:moveTo>
                    <a:pt x="36068" y="632587"/>
                  </a:moveTo>
                  <a:lnTo>
                    <a:pt x="36068" y="2168652"/>
                  </a:lnTo>
                  <a:lnTo>
                    <a:pt x="36068" y="3090291"/>
                  </a:lnTo>
                  <a:cubicBezTo>
                    <a:pt x="36068" y="3100324"/>
                    <a:pt x="27940" y="3108325"/>
                    <a:pt x="18034" y="3108325"/>
                  </a:cubicBezTo>
                  <a:cubicBezTo>
                    <a:pt x="8128" y="3108325"/>
                    <a:pt x="0" y="3100324"/>
                    <a:pt x="0" y="3090418"/>
                  </a:cubicBezTo>
                  <a:cubicBezTo>
                    <a:pt x="0" y="3080385"/>
                    <a:pt x="8128" y="3072384"/>
                    <a:pt x="18034" y="3072384"/>
                  </a:cubicBezTo>
                  <a:cubicBezTo>
                    <a:pt x="27940" y="3072384"/>
                    <a:pt x="36068" y="3080512"/>
                    <a:pt x="36068" y="3090418"/>
                  </a:cubicBezTo>
                  <a:cubicBezTo>
                    <a:pt x="36068" y="3419729"/>
                    <a:pt x="304419" y="3686810"/>
                    <a:pt x="635762" y="3686810"/>
                  </a:cubicBezTo>
                  <a:lnTo>
                    <a:pt x="4737481" y="3686810"/>
                  </a:lnTo>
                  <a:lnTo>
                    <a:pt x="6760083" y="3686810"/>
                  </a:lnTo>
                  <a:lnTo>
                    <a:pt x="7490714" y="3686810"/>
                  </a:lnTo>
                  <a:cubicBezTo>
                    <a:pt x="7822057" y="3686810"/>
                    <a:pt x="8090408" y="3419729"/>
                    <a:pt x="8090408" y="3090418"/>
                  </a:cubicBezTo>
                  <a:cubicBezTo>
                    <a:pt x="8090408" y="3080385"/>
                    <a:pt x="8098536" y="3072384"/>
                    <a:pt x="8108442" y="3072384"/>
                  </a:cubicBezTo>
                  <a:cubicBezTo>
                    <a:pt x="8118348" y="3072384"/>
                    <a:pt x="8126476" y="3080512"/>
                    <a:pt x="8126476" y="3090418"/>
                  </a:cubicBezTo>
                  <a:lnTo>
                    <a:pt x="8108442" y="3090418"/>
                  </a:lnTo>
                  <a:lnTo>
                    <a:pt x="8117839" y="3075051"/>
                  </a:lnTo>
                  <a:lnTo>
                    <a:pt x="9063609" y="3656584"/>
                  </a:lnTo>
                  <a:lnTo>
                    <a:pt x="9054211" y="3671951"/>
                  </a:lnTo>
                  <a:lnTo>
                    <a:pt x="9038971" y="3681603"/>
                  </a:lnTo>
                  <a:lnTo>
                    <a:pt x="8093201" y="2178431"/>
                  </a:lnTo>
                  <a:cubicBezTo>
                    <a:pt x="8091424" y="2175510"/>
                    <a:pt x="8090408" y="2172208"/>
                    <a:pt x="8090408" y="2168779"/>
                  </a:cubicBezTo>
                  <a:lnTo>
                    <a:pt x="8090408" y="632587"/>
                  </a:lnTo>
                  <a:cubicBezTo>
                    <a:pt x="8090408" y="303276"/>
                    <a:pt x="7822057" y="36195"/>
                    <a:pt x="7490714" y="36195"/>
                  </a:cubicBezTo>
                  <a:lnTo>
                    <a:pt x="6760083" y="36195"/>
                  </a:lnTo>
                  <a:lnTo>
                    <a:pt x="4737481" y="36195"/>
                  </a:lnTo>
                  <a:lnTo>
                    <a:pt x="635762" y="36195"/>
                  </a:lnTo>
                  <a:lnTo>
                    <a:pt x="635762" y="18034"/>
                  </a:lnTo>
                  <a:lnTo>
                    <a:pt x="635762" y="36068"/>
                  </a:lnTo>
                  <a:cubicBezTo>
                    <a:pt x="304546" y="36068"/>
                    <a:pt x="36068" y="303276"/>
                    <a:pt x="36068" y="632587"/>
                  </a:cubicBezTo>
                  <a:close/>
                </a:path>
              </a:pathLst>
            </a:custGeom>
            <a:solidFill>
              <a:srgbClr val="4BACC6"/>
            </a:solidFill>
          </p:spPr>
        </p:sp>
        <p:sp>
          <p:nvSpPr>
            <p:cNvPr name="TextBox 16" id="16"/>
            <p:cNvSpPr txBox="true"/>
            <p:nvPr/>
          </p:nvSpPr>
          <p:spPr>
            <a:xfrm>
              <a:off x="0" y="-19050"/>
              <a:ext cx="8126628" cy="3741979"/>
            </a:xfrm>
            <a:prstGeom prst="rect">
              <a:avLst/>
            </a:prstGeom>
          </p:spPr>
          <p:txBody>
            <a:bodyPr anchor="ctr" rtlCol="false" tIns="77111" lIns="77111" bIns="77111" rIns="77111"/>
            <a:lstStyle/>
            <a:p>
              <a:pPr algn="l" marL="458414" indent="-229207" lvl="1">
                <a:lnSpc>
                  <a:spcPts val="4274"/>
                </a:lnSpc>
                <a:buFont typeface="Arial"/>
                <a:buChar char="•"/>
              </a:pPr>
              <a:r>
                <a:rPr lang="en-US" sz="3562">
                  <a:solidFill>
                    <a:srgbClr val="000000"/>
                  </a:solidFill>
                  <a:latin typeface="Arial"/>
                  <a:ea typeface="Arial"/>
                  <a:cs typeface="Arial"/>
                  <a:sym typeface="Arial"/>
                </a:rPr>
                <a:t>“</a:t>
              </a:r>
              <a:r>
                <a:rPr lang="en-US" sz="3562">
                  <a:solidFill>
                    <a:srgbClr val="191919"/>
                  </a:solidFill>
                  <a:latin typeface="Arial"/>
                  <a:ea typeface="Arial"/>
                  <a:cs typeface="Arial"/>
                  <a:sym typeface="Arial"/>
                </a:rPr>
                <a:t>The real function of pedagogy is to render the common population manageable, remove the obligation of child care from adult workers so they are free to fuel the industrial economy and to train the next generation into subservient obedience to the state.”</a:t>
              </a:r>
            </a:p>
          </p:txBody>
        </p:sp>
      </p:grpSp>
      <p:sp>
        <p:nvSpPr>
          <p:cNvPr name="TextBox 17" id="17"/>
          <p:cNvSpPr txBox="true"/>
          <p:nvPr/>
        </p:nvSpPr>
        <p:spPr>
          <a:xfrm rot="0">
            <a:off x="15348054" y="8812534"/>
            <a:ext cx="2520551" cy="566182"/>
          </a:xfrm>
          <a:prstGeom prst="rect">
            <a:avLst/>
          </a:prstGeom>
        </p:spPr>
        <p:txBody>
          <a:bodyPr anchor="t" rtlCol="false" tIns="0" lIns="0" bIns="0" rIns="0">
            <a:spAutoFit/>
          </a:bodyPr>
          <a:lstStyle/>
          <a:p>
            <a:pPr algn="l">
              <a:lnSpc>
                <a:spcPts val="3885"/>
              </a:lnSpc>
            </a:pPr>
            <a:r>
              <a:rPr lang="en-US" sz="3238">
                <a:solidFill>
                  <a:srgbClr val="000000"/>
                </a:solidFill>
                <a:latin typeface="Calibri (MS)"/>
                <a:ea typeface="Calibri (MS)"/>
                <a:cs typeface="Calibri (MS)"/>
                <a:sym typeface="Calibri (MS)"/>
              </a:rPr>
              <a:t>Gatto, 2008 </a:t>
            </a:r>
          </a:p>
        </p:txBody>
      </p:sp>
    </p:spTree>
  </p:cSld>
  <p:clrMapOvr>
    <a:masterClrMapping/>
  </p:clrMapOvr>
  <p:transition spd="fast">
    <p:fade/>
  </p:transition>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971800" y="411962"/>
            <a:ext cx="12344400" cy="1714500"/>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2">
                <a:alphaModFix amt="0"/>
              </a:blip>
              <a:stretch>
                <a:fillRect l="0" t="-90292" r="0" b="-90292"/>
              </a:stretch>
            </a:blipFill>
          </p:spPr>
        </p:sp>
        <p:sp>
          <p:nvSpPr>
            <p:cNvPr name="TextBox 4" id="4"/>
            <p:cNvSpPr txBox="true"/>
            <p:nvPr/>
          </p:nvSpPr>
          <p:spPr>
            <a:xfrm>
              <a:off x="0" y="-95250"/>
              <a:ext cx="11704320" cy="1720850"/>
            </a:xfrm>
            <a:prstGeom prst="rect">
              <a:avLst/>
            </a:prstGeom>
          </p:spPr>
          <p:txBody>
            <a:bodyPr anchor="ctr" rtlCol="false" tIns="0" lIns="0" bIns="0" rIns="0"/>
            <a:lstStyle/>
            <a:p>
              <a:pPr algn="ctr">
                <a:lnSpc>
                  <a:spcPts val="5831"/>
                </a:lnSpc>
              </a:pPr>
              <a:r>
                <a:rPr lang="en-US" sz="4859">
                  <a:solidFill>
                    <a:srgbClr val="9BBB59"/>
                  </a:solidFill>
                  <a:latin typeface="Calibri (MS)"/>
                  <a:ea typeface="Calibri (MS)"/>
                  <a:cs typeface="Calibri (MS)"/>
                  <a:sym typeface="Calibri (MS)"/>
                </a:rPr>
                <a:t>Byw Cymdeithasol – Ysgolion Cymdeithasol? </a:t>
              </a:r>
            </a:p>
            <a:p>
              <a:pPr algn="ctr">
                <a:lnSpc>
                  <a:spcPts val="5831"/>
                </a:lnSpc>
              </a:pPr>
              <a:r>
                <a:rPr lang="en-US" sz="4859">
                  <a:solidFill>
                    <a:srgbClr val="000000"/>
                  </a:solidFill>
                  <a:latin typeface="Calibri (MS)"/>
                  <a:ea typeface="Calibri (MS)"/>
                  <a:cs typeface="Calibri (MS)"/>
                  <a:sym typeface="Calibri (MS)"/>
                </a:rPr>
                <a:t>Community Living - Community Schools?</a:t>
              </a:r>
            </a:p>
          </p:txBody>
        </p:sp>
      </p:grpSp>
      <p:grpSp>
        <p:nvGrpSpPr>
          <p:cNvPr name="Group 5" id="5"/>
          <p:cNvGrpSpPr/>
          <p:nvPr/>
        </p:nvGrpSpPr>
        <p:grpSpPr>
          <a:xfrm rot="0">
            <a:off x="2952753" y="2100115"/>
            <a:ext cx="6095999" cy="8030986"/>
            <a:chOff x="0" y="0"/>
            <a:chExt cx="5779910" cy="7614564"/>
          </a:xfrm>
        </p:grpSpPr>
        <p:sp>
          <p:nvSpPr>
            <p:cNvPr name="Freeform 6" id="6"/>
            <p:cNvSpPr/>
            <p:nvPr/>
          </p:nvSpPr>
          <p:spPr>
            <a:xfrm flipH="false" flipV="false" rot="0">
              <a:off x="18034" y="18034"/>
              <a:ext cx="5743829" cy="7578471"/>
            </a:xfrm>
            <a:custGeom>
              <a:avLst/>
              <a:gdLst/>
              <a:ahLst/>
              <a:cxnLst/>
              <a:rect r="r" b="b" t="t" l="l"/>
              <a:pathLst>
                <a:path h="7578471" w="5743829">
                  <a:moveTo>
                    <a:pt x="0" y="0"/>
                  </a:moveTo>
                  <a:lnTo>
                    <a:pt x="5743829" y="0"/>
                  </a:lnTo>
                  <a:lnTo>
                    <a:pt x="5743829" y="7578471"/>
                  </a:lnTo>
                  <a:lnTo>
                    <a:pt x="0" y="7578471"/>
                  </a:lnTo>
                  <a:close/>
                </a:path>
              </a:pathLst>
            </a:custGeom>
            <a:blipFill>
              <a:blip r:embed="rId3"/>
              <a:stretch>
                <a:fillRect l="-15970" t="0" r="-15970" b="0"/>
              </a:stretch>
            </a:blipFill>
          </p:spPr>
        </p:sp>
        <p:sp>
          <p:nvSpPr>
            <p:cNvPr name="Freeform 7" id="7"/>
            <p:cNvSpPr/>
            <p:nvPr/>
          </p:nvSpPr>
          <p:spPr>
            <a:xfrm flipH="false" flipV="false" rot="0">
              <a:off x="0" y="0"/>
              <a:ext cx="5779897" cy="7614539"/>
            </a:xfrm>
            <a:custGeom>
              <a:avLst/>
              <a:gdLst/>
              <a:ahLst/>
              <a:cxnLst/>
              <a:rect r="r" b="b" t="t" l="l"/>
              <a:pathLst>
                <a:path h="7614539" w="5779897">
                  <a:moveTo>
                    <a:pt x="18034" y="0"/>
                  </a:moveTo>
                  <a:lnTo>
                    <a:pt x="5761863" y="0"/>
                  </a:lnTo>
                  <a:cubicBezTo>
                    <a:pt x="5771896" y="0"/>
                    <a:pt x="5779897" y="8128"/>
                    <a:pt x="5779897" y="18034"/>
                  </a:cubicBezTo>
                  <a:lnTo>
                    <a:pt x="5779897" y="7596505"/>
                  </a:lnTo>
                  <a:cubicBezTo>
                    <a:pt x="5779897" y="7606538"/>
                    <a:pt x="5771769" y="7614539"/>
                    <a:pt x="5761863" y="7614539"/>
                  </a:cubicBezTo>
                  <a:lnTo>
                    <a:pt x="18034" y="7614539"/>
                  </a:lnTo>
                  <a:cubicBezTo>
                    <a:pt x="8001" y="7614539"/>
                    <a:pt x="0" y="7606412"/>
                    <a:pt x="0" y="7596505"/>
                  </a:cubicBezTo>
                  <a:lnTo>
                    <a:pt x="0" y="18034"/>
                  </a:lnTo>
                  <a:cubicBezTo>
                    <a:pt x="0" y="8128"/>
                    <a:pt x="8128" y="0"/>
                    <a:pt x="18034" y="0"/>
                  </a:cubicBezTo>
                  <a:moveTo>
                    <a:pt x="18034" y="36068"/>
                  </a:moveTo>
                  <a:lnTo>
                    <a:pt x="18034" y="18034"/>
                  </a:lnTo>
                  <a:lnTo>
                    <a:pt x="36068" y="18034"/>
                  </a:lnTo>
                  <a:lnTo>
                    <a:pt x="36068" y="7596505"/>
                  </a:lnTo>
                  <a:lnTo>
                    <a:pt x="18034" y="7596505"/>
                  </a:lnTo>
                  <a:lnTo>
                    <a:pt x="18034" y="7578472"/>
                  </a:lnTo>
                  <a:lnTo>
                    <a:pt x="5761863" y="7578472"/>
                  </a:lnTo>
                  <a:lnTo>
                    <a:pt x="5761863" y="7596505"/>
                  </a:lnTo>
                  <a:lnTo>
                    <a:pt x="5743829" y="7596505"/>
                  </a:lnTo>
                  <a:lnTo>
                    <a:pt x="5743829" y="18034"/>
                  </a:lnTo>
                  <a:lnTo>
                    <a:pt x="5761863" y="18034"/>
                  </a:lnTo>
                  <a:lnTo>
                    <a:pt x="5761863" y="36068"/>
                  </a:lnTo>
                  <a:lnTo>
                    <a:pt x="18034" y="36068"/>
                  </a:lnTo>
                  <a:close/>
                </a:path>
              </a:pathLst>
            </a:custGeom>
            <a:blipFill>
              <a:blip r:embed="rId2"/>
              <a:stretch>
                <a:fillRect l="-119029" t="0" r="-119030" b="0"/>
              </a:stretch>
            </a:blipFill>
          </p:spPr>
        </p:sp>
        <p:sp>
          <p:nvSpPr>
            <p:cNvPr name="TextBox 8" id="8"/>
            <p:cNvSpPr txBox="true"/>
            <p:nvPr/>
          </p:nvSpPr>
          <p:spPr>
            <a:xfrm>
              <a:off x="0" y="-76200"/>
              <a:ext cx="5779910" cy="7690764"/>
            </a:xfrm>
            <a:prstGeom prst="rect">
              <a:avLst/>
            </a:prstGeom>
          </p:spPr>
          <p:txBody>
            <a:bodyPr anchor="t" rtlCol="false" tIns="71438" lIns="71438" bIns="71438" rIns="71438"/>
            <a:lstStyle/>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Cefnoga Gatto y syniad o ysgolion bach a drefnir gan y gymuned eu hunain</a:t>
              </a:r>
            </a:p>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Beirniadaeth yn ffocysu ar y ffaith nad oes digon o fanylder i’r cynllun yma a'i fod yn gweld bywyd cymdeithasol mewn ffordd ddelfrydol neu idealistig.</a:t>
              </a:r>
            </a:p>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Nid yw’n ystyried y peryglon o ‘ysgolion cymunedol’ sy’n cael eu rhedeg yn breifat  heb eu reoleiddio, heb atebolrwydd ac yn agored i wneud elw annheg.</a:t>
              </a:r>
            </a:p>
            <a:p>
              <a:pPr algn="l" marL="459435" indent="-229718" lvl="1">
                <a:lnSpc>
                  <a:spcPts val="4284"/>
                </a:lnSpc>
              </a:pPr>
            </a:p>
          </p:txBody>
        </p:sp>
      </p:grpSp>
      <p:grpSp>
        <p:nvGrpSpPr>
          <p:cNvPr name="Group 9" id="9"/>
          <p:cNvGrpSpPr/>
          <p:nvPr/>
        </p:nvGrpSpPr>
        <p:grpSpPr>
          <a:xfrm rot="0">
            <a:off x="9124953" y="2107402"/>
            <a:ext cx="6512528" cy="8023699"/>
            <a:chOff x="0" y="0"/>
            <a:chExt cx="6174842" cy="7607656"/>
          </a:xfrm>
        </p:grpSpPr>
        <p:sp>
          <p:nvSpPr>
            <p:cNvPr name="Freeform 10" id="10"/>
            <p:cNvSpPr/>
            <p:nvPr/>
          </p:nvSpPr>
          <p:spPr>
            <a:xfrm flipH="false" flipV="false" rot="0">
              <a:off x="18034" y="18034"/>
              <a:ext cx="6138799" cy="7571613"/>
            </a:xfrm>
            <a:custGeom>
              <a:avLst/>
              <a:gdLst/>
              <a:ahLst/>
              <a:cxnLst/>
              <a:rect r="r" b="b" t="t" l="l"/>
              <a:pathLst>
                <a:path h="7571613" w="6138799">
                  <a:moveTo>
                    <a:pt x="0" y="0"/>
                  </a:moveTo>
                  <a:lnTo>
                    <a:pt x="6138799" y="0"/>
                  </a:lnTo>
                  <a:lnTo>
                    <a:pt x="6138799" y="7571613"/>
                  </a:lnTo>
                  <a:lnTo>
                    <a:pt x="0" y="7571613"/>
                  </a:lnTo>
                  <a:close/>
                </a:path>
              </a:pathLst>
            </a:custGeom>
            <a:blipFill>
              <a:blip r:embed="rId3"/>
              <a:stretch>
                <a:fillRect l="-11670" t="0" r="-11670" b="0"/>
              </a:stretch>
            </a:blipFill>
          </p:spPr>
        </p:sp>
        <p:sp>
          <p:nvSpPr>
            <p:cNvPr name="Freeform 11" id="11"/>
            <p:cNvSpPr/>
            <p:nvPr/>
          </p:nvSpPr>
          <p:spPr>
            <a:xfrm flipH="false" flipV="false" rot="0">
              <a:off x="0" y="0"/>
              <a:ext cx="6174867" cy="7607681"/>
            </a:xfrm>
            <a:custGeom>
              <a:avLst/>
              <a:gdLst/>
              <a:ahLst/>
              <a:cxnLst/>
              <a:rect r="r" b="b" t="t" l="l"/>
              <a:pathLst>
                <a:path h="7607681" w="6174867">
                  <a:moveTo>
                    <a:pt x="18034" y="0"/>
                  </a:moveTo>
                  <a:lnTo>
                    <a:pt x="6156833" y="0"/>
                  </a:lnTo>
                  <a:cubicBezTo>
                    <a:pt x="6166866" y="0"/>
                    <a:pt x="6174867" y="8128"/>
                    <a:pt x="6174867" y="18034"/>
                  </a:cubicBezTo>
                  <a:lnTo>
                    <a:pt x="6174867" y="7589647"/>
                  </a:lnTo>
                  <a:cubicBezTo>
                    <a:pt x="6174867" y="7599680"/>
                    <a:pt x="6166739" y="7607681"/>
                    <a:pt x="6156833" y="7607681"/>
                  </a:cubicBezTo>
                  <a:lnTo>
                    <a:pt x="18034" y="7607681"/>
                  </a:lnTo>
                  <a:cubicBezTo>
                    <a:pt x="8001" y="7607681"/>
                    <a:pt x="0" y="7599553"/>
                    <a:pt x="0" y="7589647"/>
                  </a:cubicBezTo>
                  <a:lnTo>
                    <a:pt x="0" y="18034"/>
                  </a:lnTo>
                  <a:cubicBezTo>
                    <a:pt x="0" y="8128"/>
                    <a:pt x="8128" y="0"/>
                    <a:pt x="18034" y="0"/>
                  </a:cubicBezTo>
                  <a:moveTo>
                    <a:pt x="18034" y="36068"/>
                  </a:moveTo>
                  <a:lnTo>
                    <a:pt x="18034" y="18034"/>
                  </a:lnTo>
                  <a:lnTo>
                    <a:pt x="36068" y="18034"/>
                  </a:lnTo>
                  <a:lnTo>
                    <a:pt x="36068" y="7589647"/>
                  </a:lnTo>
                  <a:lnTo>
                    <a:pt x="18034" y="7589647"/>
                  </a:lnTo>
                  <a:lnTo>
                    <a:pt x="18034" y="7571613"/>
                  </a:lnTo>
                  <a:lnTo>
                    <a:pt x="6156833" y="7571613"/>
                  </a:lnTo>
                  <a:lnTo>
                    <a:pt x="6156833" y="7589647"/>
                  </a:lnTo>
                  <a:lnTo>
                    <a:pt x="6138799" y="7589647"/>
                  </a:lnTo>
                  <a:lnTo>
                    <a:pt x="6138799" y="18034"/>
                  </a:lnTo>
                  <a:lnTo>
                    <a:pt x="6156833" y="18034"/>
                  </a:lnTo>
                  <a:lnTo>
                    <a:pt x="6156833" y="36068"/>
                  </a:lnTo>
                  <a:lnTo>
                    <a:pt x="18034" y="36068"/>
                  </a:lnTo>
                  <a:close/>
                </a:path>
              </a:pathLst>
            </a:custGeom>
            <a:blipFill>
              <a:blip r:embed="rId2"/>
              <a:stretch>
                <a:fillRect l="-108074" t="0" r="-108074" b="0"/>
              </a:stretch>
            </a:blipFill>
          </p:spPr>
        </p:sp>
        <p:sp>
          <p:nvSpPr>
            <p:cNvPr name="TextBox 12" id="12"/>
            <p:cNvSpPr txBox="true"/>
            <p:nvPr/>
          </p:nvSpPr>
          <p:spPr>
            <a:xfrm>
              <a:off x="0" y="-66675"/>
              <a:ext cx="6174842" cy="7674331"/>
            </a:xfrm>
            <a:prstGeom prst="rect">
              <a:avLst/>
            </a:prstGeom>
          </p:spPr>
          <p:txBody>
            <a:bodyPr anchor="t" rtlCol="false" tIns="71438" lIns="71438" bIns="71438" rIns="71438"/>
            <a:lstStyle/>
            <a:p>
              <a:pPr algn="l" marL="434340" indent="-217170" lvl="1">
                <a:lnSpc>
                  <a:spcPts val="4049"/>
                </a:lnSpc>
                <a:buFont typeface="Arial"/>
                <a:buChar char="•"/>
              </a:pPr>
              <a:r>
                <a:rPr lang="en-US" sz="3374" i="true">
                  <a:solidFill>
                    <a:srgbClr val="000000"/>
                  </a:solidFill>
                  <a:latin typeface="Calibri (MS) Italics"/>
                  <a:ea typeface="Calibri (MS) Italics"/>
                  <a:cs typeface="Calibri (MS) Italics"/>
                  <a:sym typeface="Calibri (MS) Italics"/>
                </a:rPr>
                <a:t>Gatto advocates the idea of small ‘schools’ which are run by the community themselves</a:t>
              </a:r>
            </a:p>
            <a:p>
              <a:pPr algn="l" marL="434340" indent="-217170" lvl="1">
                <a:lnSpc>
                  <a:spcPts val="4049"/>
                </a:lnSpc>
                <a:buFont typeface="Arial"/>
                <a:buChar char="•"/>
              </a:pPr>
              <a:r>
                <a:rPr lang="en-US" sz="3374" i="true">
                  <a:solidFill>
                    <a:srgbClr val="000000"/>
                  </a:solidFill>
                  <a:latin typeface="Calibri (MS) Italics"/>
                  <a:ea typeface="Calibri (MS) Italics"/>
                  <a:cs typeface="Calibri (MS) Italics"/>
                  <a:sym typeface="Calibri (MS) Italics"/>
                </a:rPr>
                <a:t>Critics argue that his plans lack detail and take too rosy a view of community living, which seems to be based on romantic or idealistic  notions of communal ties </a:t>
              </a:r>
            </a:p>
            <a:p>
              <a:pPr algn="l" marL="434340" indent="-217170" lvl="1">
                <a:lnSpc>
                  <a:spcPts val="4049"/>
                </a:lnSpc>
                <a:buFont typeface="Arial"/>
                <a:buChar char="•"/>
              </a:pPr>
              <a:r>
                <a:rPr lang="en-US" sz="3374" i="true">
                  <a:solidFill>
                    <a:srgbClr val="000000"/>
                  </a:solidFill>
                  <a:latin typeface="Calibri (MS) Italics"/>
                  <a:ea typeface="Calibri (MS) Italics"/>
                  <a:cs typeface="Calibri (MS) Italics"/>
                  <a:sym typeface="Calibri (MS) Italics"/>
                </a:rPr>
                <a:t>Doesn’t take into consideration the risks of privately managed ‘community schools’ which would be unregulated, lacking in accountability and open to profiteering </a:t>
              </a:r>
            </a:p>
          </p:txBody>
        </p:sp>
      </p:grpSp>
    </p:spTree>
  </p:cSld>
  <p:clrMapOvr>
    <a:masterClrMapping/>
  </p:clrMapOvr>
  <p:transition spd="fast">
    <p:fade/>
  </p:transition>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3086096" y="498986"/>
            <a:ext cx="12344400" cy="1714500"/>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2">
                <a:alphaModFix amt="0"/>
              </a:blip>
              <a:stretch>
                <a:fillRect l="0" t="-90292" r="0" b="-90292"/>
              </a:stretch>
            </a:blipFill>
          </p:spPr>
        </p:sp>
        <p:sp>
          <p:nvSpPr>
            <p:cNvPr name="TextBox 4" id="4"/>
            <p:cNvSpPr txBox="true"/>
            <p:nvPr/>
          </p:nvSpPr>
          <p:spPr>
            <a:xfrm>
              <a:off x="0" y="-114300"/>
              <a:ext cx="11704320" cy="1739900"/>
            </a:xfrm>
            <a:prstGeom prst="rect">
              <a:avLst/>
            </a:prstGeom>
          </p:spPr>
          <p:txBody>
            <a:bodyPr anchor="ctr" rtlCol="false" tIns="0" lIns="0" bIns="0" rIns="0"/>
            <a:lstStyle/>
            <a:p>
              <a:pPr algn="ctr">
                <a:lnSpc>
                  <a:spcPts val="6480"/>
                </a:lnSpc>
              </a:pPr>
              <a:r>
                <a:rPr lang="en-US" sz="5400">
                  <a:solidFill>
                    <a:srgbClr val="9BBB59"/>
                  </a:solidFill>
                  <a:latin typeface="Calibri (MS)"/>
                  <a:ea typeface="Calibri (MS)"/>
                  <a:cs typeface="Calibri (MS)"/>
                  <a:sym typeface="Calibri (MS)"/>
                </a:rPr>
                <a:t>Dysgu Ffynhonellau Agored – rhy agored?</a:t>
              </a:r>
            </a:p>
            <a:p>
              <a:pPr algn="ctr">
                <a:lnSpc>
                  <a:spcPts val="6480"/>
                </a:lnSpc>
              </a:pPr>
              <a:r>
                <a:rPr lang="en-US" sz="5400">
                  <a:solidFill>
                    <a:srgbClr val="000000"/>
                  </a:solidFill>
                  <a:latin typeface="Calibri (MS)"/>
                  <a:ea typeface="Calibri (MS)"/>
                  <a:cs typeface="Calibri (MS)"/>
                  <a:sym typeface="Calibri (MS)"/>
                </a:rPr>
                <a:t>Open Source Learning – a little too open? </a:t>
              </a:r>
            </a:p>
          </p:txBody>
        </p:sp>
      </p:grpSp>
      <p:grpSp>
        <p:nvGrpSpPr>
          <p:cNvPr name="Group 5" id="5"/>
          <p:cNvGrpSpPr/>
          <p:nvPr/>
        </p:nvGrpSpPr>
        <p:grpSpPr>
          <a:xfrm rot="0">
            <a:off x="3086096" y="2381253"/>
            <a:ext cx="5962656" cy="6827044"/>
            <a:chOff x="0" y="0"/>
            <a:chExt cx="5653481" cy="6473050"/>
          </a:xfrm>
        </p:grpSpPr>
        <p:sp>
          <p:nvSpPr>
            <p:cNvPr name="Freeform 6" id="6"/>
            <p:cNvSpPr/>
            <p:nvPr/>
          </p:nvSpPr>
          <p:spPr>
            <a:xfrm flipH="false" flipV="false" rot="0">
              <a:off x="17640" y="18034"/>
              <a:ext cx="5618190" cy="6436994"/>
            </a:xfrm>
            <a:custGeom>
              <a:avLst/>
              <a:gdLst/>
              <a:ahLst/>
              <a:cxnLst/>
              <a:rect r="r" b="b" t="t" l="l"/>
              <a:pathLst>
                <a:path h="6436994" w="5618190">
                  <a:moveTo>
                    <a:pt x="0" y="0"/>
                  </a:moveTo>
                  <a:lnTo>
                    <a:pt x="5618189" y="0"/>
                  </a:lnTo>
                  <a:lnTo>
                    <a:pt x="5618189" y="6436994"/>
                  </a:lnTo>
                  <a:lnTo>
                    <a:pt x="0" y="6436994"/>
                  </a:lnTo>
                  <a:close/>
                </a:path>
              </a:pathLst>
            </a:custGeom>
            <a:blipFill>
              <a:blip r:embed="rId3"/>
              <a:stretch>
                <a:fillRect l="-7601" t="-280" r="-7618" b="-283"/>
              </a:stretch>
            </a:blipFill>
          </p:spPr>
        </p:sp>
        <p:sp>
          <p:nvSpPr>
            <p:cNvPr name="Freeform 7" id="7"/>
            <p:cNvSpPr/>
            <p:nvPr/>
          </p:nvSpPr>
          <p:spPr>
            <a:xfrm flipH="false" flipV="false" rot="0">
              <a:off x="0" y="0"/>
              <a:ext cx="5653469" cy="6473062"/>
            </a:xfrm>
            <a:custGeom>
              <a:avLst/>
              <a:gdLst/>
              <a:ahLst/>
              <a:cxnLst/>
              <a:rect r="r" b="b" t="t" l="l"/>
              <a:pathLst>
                <a:path h="6473062" w="5653469">
                  <a:moveTo>
                    <a:pt x="17640" y="0"/>
                  </a:moveTo>
                  <a:lnTo>
                    <a:pt x="5635829" y="0"/>
                  </a:lnTo>
                  <a:cubicBezTo>
                    <a:pt x="5645643" y="0"/>
                    <a:pt x="5653469" y="8128"/>
                    <a:pt x="5653469" y="18034"/>
                  </a:cubicBezTo>
                  <a:lnTo>
                    <a:pt x="5653469" y="6455028"/>
                  </a:lnTo>
                  <a:cubicBezTo>
                    <a:pt x="5653469" y="6465061"/>
                    <a:pt x="5645519" y="6473062"/>
                    <a:pt x="5635829" y="6473062"/>
                  </a:cubicBezTo>
                  <a:lnTo>
                    <a:pt x="17640" y="6473062"/>
                  </a:lnTo>
                  <a:cubicBezTo>
                    <a:pt x="7826" y="6473062"/>
                    <a:pt x="0" y="6464934"/>
                    <a:pt x="0" y="6455028"/>
                  </a:cubicBezTo>
                  <a:lnTo>
                    <a:pt x="0" y="18034"/>
                  </a:lnTo>
                  <a:cubicBezTo>
                    <a:pt x="0" y="8128"/>
                    <a:pt x="7950" y="0"/>
                    <a:pt x="17640" y="0"/>
                  </a:cubicBezTo>
                  <a:moveTo>
                    <a:pt x="17640" y="36068"/>
                  </a:moveTo>
                  <a:lnTo>
                    <a:pt x="17640" y="18034"/>
                  </a:lnTo>
                  <a:lnTo>
                    <a:pt x="35279" y="18034"/>
                  </a:lnTo>
                  <a:lnTo>
                    <a:pt x="35279" y="6455028"/>
                  </a:lnTo>
                  <a:lnTo>
                    <a:pt x="17640" y="6455028"/>
                  </a:lnTo>
                  <a:lnTo>
                    <a:pt x="17640" y="6436994"/>
                  </a:lnTo>
                  <a:lnTo>
                    <a:pt x="5635829" y="6436994"/>
                  </a:lnTo>
                  <a:lnTo>
                    <a:pt x="5635829" y="6455028"/>
                  </a:lnTo>
                  <a:lnTo>
                    <a:pt x="5618190" y="6455028"/>
                  </a:lnTo>
                  <a:lnTo>
                    <a:pt x="5618190" y="18034"/>
                  </a:lnTo>
                  <a:lnTo>
                    <a:pt x="5635829" y="18034"/>
                  </a:lnTo>
                  <a:lnTo>
                    <a:pt x="5635829" y="36068"/>
                  </a:lnTo>
                  <a:lnTo>
                    <a:pt x="17640" y="36068"/>
                  </a:lnTo>
                  <a:close/>
                </a:path>
              </a:pathLst>
            </a:custGeom>
            <a:blipFill>
              <a:blip r:embed="rId2"/>
              <a:stretch>
                <a:fillRect l="-95785" t="0" r="-98021" b="0"/>
              </a:stretch>
            </a:blipFill>
          </p:spPr>
        </p:sp>
        <p:sp>
          <p:nvSpPr>
            <p:cNvPr name="TextBox 8" id="8"/>
            <p:cNvSpPr txBox="true"/>
            <p:nvPr/>
          </p:nvSpPr>
          <p:spPr>
            <a:xfrm>
              <a:off x="0" y="-76200"/>
              <a:ext cx="5653481" cy="6549250"/>
            </a:xfrm>
            <a:prstGeom prst="rect">
              <a:avLst/>
            </a:prstGeom>
          </p:spPr>
          <p:txBody>
            <a:bodyPr anchor="t" rtlCol="false" tIns="71438" lIns="71438" bIns="71438" rIns="71438"/>
            <a:lstStyle/>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Nid yw pob plentyn yn gallu gweithio’n annibynnol neu yn gallu defnyddio DFfA heb gefnogaeth </a:t>
              </a:r>
            </a:p>
            <a:p>
              <a:pPr algn="l" marL="459435" indent="-229718" lvl="1">
                <a:lnSpc>
                  <a:spcPts val="4284"/>
                </a:lnSpc>
                <a:buFont typeface="Arial"/>
                <a:buChar char="•"/>
              </a:pPr>
              <a:r>
                <a:rPr lang="en-US" sz="3569">
                  <a:solidFill>
                    <a:srgbClr val="000000"/>
                  </a:solidFill>
                  <a:latin typeface="Calibri (MS)"/>
                  <a:ea typeface="Calibri (MS)"/>
                  <a:cs typeface="Calibri (MS)"/>
                  <a:sym typeface="Calibri (MS)"/>
                </a:rPr>
                <a:t>Mae nifer o syniadau Gatto wedi’u seilio ar dystiolaeth anecdotaidd o’r hyn sydd wedi gweithio ar gyfer plant sydd heb brofi llwyddiant ysgol – ac yn anwybyddu llwyddiannau y rhai hynny sydd wedi</a:t>
              </a:r>
            </a:p>
          </p:txBody>
        </p:sp>
      </p:grpSp>
      <p:grpSp>
        <p:nvGrpSpPr>
          <p:cNvPr name="Group 9" id="9"/>
          <p:cNvGrpSpPr/>
          <p:nvPr/>
        </p:nvGrpSpPr>
        <p:grpSpPr>
          <a:xfrm rot="0">
            <a:off x="9239249" y="2381253"/>
            <a:ext cx="6095999" cy="6777740"/>
            <a:chOff x="0" y="0"/>
            <a:chExt cx="5779910" cy="6426302"/>
          </a:xfrm>
        </p:grpSpPr>
        <p:sp>
          <p:nvSpPr>
            <p:cNvPr name="Freeform 10" id="10"/>
            <p:cNvSpPr/>
            <p:nvPr/>
          </p:nvSpPr>
          <p:spPr>
            <a:xfrm flipH="false" flipV="false" rot="0">
              <a:off x="18034" y="18034"/>
              <a:ext cx="5743829" cy="6390259"/>
            </a:xfrm>
            <a:custGeom>
              <a:avLst/>
              <a:gdLst/>
              <a:ahLst/>
              <a:cxnLst/>
              <a:rect r="r" b="b" t="t" l="l"/>
              <a:pathLst>
                <a:path h="6390259" w="5743829">
                  <a:moveTo>
                    <a:pt x="0" y="0"/>
                  </a:moveTo>
                  <a:lnTo>
                    <a:pt x="5743829" y="0"/>
                  </a:lnTo>
                  <a:lnTo>
                    <a:pt x="5743829" y="6390259"/>
                  </a:lnTo>
                  <a:lnTo>
                    <a:pt x="0" y="6390259"/>
                  </a:lnTo>
                  <a:close/>
                </a:path>
              </a:pathLst>
            </a:custGeom>
            <a:blipFill>
              <a:blip r:embed="rId3"/>
              <a:stretch>
                <a:fillRect l="-5627" t="0" r="-5627" b="0"/>
              </a:stretch>
            </a:blipFill>
          </p:spPr>
        </p:sp>
        <p:sp>
          <p:nvSpPr>
            <p:cNvPr name="Freeform 11" id="11"/>
            <p:cNvSpPr/>
            <p:nvPr/>
          </p:nvSpPr>
          <p:spPr>
            <a:xfrm flipH="false" flipV="false" rot="0">
              <a:off x="0" y="0"/>
              <a:ext cx="5779897" cy="6426327"/>
            </a:xfrm>
            <a:custGeom>
              <a:avLst/>
              <a:gdLst/>
              <a:ahLst/>
              <a:cxnLst/>
              <a:rect r="r" b="b" t="t" l="l"/>
              <a:pathLst>
                <a:path h="6426327" w="5779897">
                  <a:moveTo>
                    <a:pt x="18034" y="0"/>
                  </a:moveTo>
                  <a:lnTo>
                    <a:pt x="5761863" y="0"/>
                  </a:lnTo>
                  <a:cubicBezTo>
                    <a:pt x="5771896" y="0"/>
                    <a:pt x="5779897" y="8128"/>
                    <a:pt x="5779897" y="18034"/>
                  </a:cubicBezTo>
                  <a:lnTo>
                    <a:pt x="5779897" y="6408293"/>
                  </a:lnTo>
                  <a:cubicBezTo>
                    <a:pt x="5779897" y="6418326"/>
                    <a:pt x="5771769" y="6426327"/>
                    <a:pt x="5761863" y="6426327"/>
                  </a:cubicBezTo>
                  <a:lnTo>
                    <a:pt x="18034" y="6426327"/>
                  </a:lnTo>
                  <a:cubicBezTo>
                    <a:pt x="8001" y="6426327"/>
                    <a:pt x="0" y="6418199"/>
                    <a:pt x="0" y="6408293"/>
                  </a:cubicBezTo>
                  <a:lnTo>
                    <a:pt x="0" y="18034"/>
                  </a:lnTo>
                  <a:cubicBezTo>
                    <a:pt x="0" y="8128"/>
                    <a:pt x="8128" y="0"/>
                    <a:pt x="18034" y="0"/>
                  </a:cubicBezTo>
                  <a:moveTo>
                    <a:pt x="18034" y="36068"/>
                  </a:moveTo>
                  <a:lnTo>
                    <a:pt x="18034" y="18034"/>
                  </a:lnTo>
                  <a:lnTo>
                    <a:pt x="36068" y="18034"/>
                  </a:lnTo>
                  <a:lnTo>
                    <a:pt x="36068" y="6408293"/>
                  </a:lnTo>
                  <a:lnTo>
                    <a:pt x="18034" y="6408293"/>
                  </a:lnTo>
                  <a:lnTo>
                    <a:pt x="18034" y="6390259"/>
                  </a:lnTo>
                  <a:lnTo>
                    <a:pt x="5761863" y="6390259"/>
                  </a:lnTo>
                  <a:lnTo>
                    <a:pt x="5761863" y="6408293"/>
                  </a:lnTo>
                  <a:lnTo>
                    <a:pt x="5743829" y="6408293"/>
                  </a:lnTo>
                  <a:lnTo>
                    <a:pt x="5743829" y="18034"/>
                  </a:lnTo>
                  <a:lnTo>
                    <a:pt x="5761863" y="18034"/>
                  </a:lnTo>
                  <a:lnTo>
                    <a:pt x="5761863" y="36068"/>
                  </a:lnTo>
                  <a:lnTo>
                    <a:pt x="18034" y="36068"/>
                  </a:lnTo>
                  <a:close/>
                </a:path>
              </a:pathLst>
            </a:custGeom>
            <a:blipFill>
              <a:blip r:embed="rId2"/>
              <a:stretch>
                <a:fillRect l="-92652" t="0" r="-92652" b="0"/>
              </a:stretch>
            </a:blipFill>
          </p:spPr>
        </p:sp>
        <p:sp>
          <p:nvSpPr>
            <p:cNvPr name="TextBox 12" id="12"/>
            <p:cNvSpPr txBox="true"/>
            <p:nvPr/>
          </p:nvSpPr>
          <p:spPr>
            <a:xfrm>
              <a:off x="0" y="-76200"/>
              <a:ext cx="5779910" cy="6502502"/>
            </a:xfrm>
            <a:prstGeom prst="rect">
              <a:avLst/>
            </a:prstGeom>
          </p:spPr>
          <p:txBody>
            <a:bodyPr anchor="t" rtlCol="false" tIns="71438" lIns="71438" bIns="71438" rIns="71438"/>
            <a:lstStyle/>
            <a:p>
              <a:pPr algn="l" marL="459435" indent="-229718" lvl="1">
                <a:lnSpc>
                  <a:spcPts val="4284"/>
                </a:lnSpc>
                <a:buFont typeface="Arial"/>
                <a:buChar char="•"/>
              </a:pPr>
              <a:r>
                <a:rPr lang="en-US" sz="3569" i="true">
                  <a:solidFill>
                    <a:srgbClr val="000000"/>
                  </a:solidFill>
                  <a:latin typeface="Calibri (MS) Italics"/>
                  <a:ea typeface="Calibri (MS) Italics"/>
                  <a:cs typeface="Calibri (MS) Italics"/>
                  <a:sym typeface="Calibri (MS) Italics"/>
                </a:rPr>
                <a:t>Critics argue that not all children are as motivated or as equally able to access OSL independently </a:t>
              </a:r>
            </a:p>
            <a:p>
              <a:pPr algn="l" marL="459435" indent="-229718" lvl="1">
                <a:lnSpc>
                  <a:spcPts val="4284"/>
                </a:lnSpc>
                <a:buFont typeface="Arial"/>
                <a:buChar char="•"/>
              </a:pPr>
              <a:r>
                <a:rPr lang="en-US" sz="3569" i="true">
                  <a:solidFill>
                    <a:srgbClr val="000000"/>
                  </a:solidFill>
                  <a:latin typeface="Calibri (MS) Italics"/>
                  <a:ea typeface="Calibri (MS) Italics"/>
                  <a:cs typeface="Calibri (MS) Italics"/>
                  <a:sym typeface="Calibri (MS) Italics"/>
                </a:rPr>
                <a:t>Many of Gatto’s ideas are based on his own anecdotal evidence of what’s worked for people who have not been successful at school – ignoring the successes of those who have </a:t>
              </a:r>
            </a:p>
            <a:p>
              <a:pPr algn="l" marL="459435" indent="-229718" lvl="1">
                <a:lnSpc>
                  <a:spcPts val="4284"/>
                </a:lnSpc>
              </a:pPr>
            </a:p>
          </p:txBody>
        </p:sp>
      </p:grpSp>
    </p:spTree>
  </p:cSld>
  <p:clrMapOvr>
    <a:masterClrMapping/>
  </p:clrMapOvr>
  <p:transition spd="fast">
    <p:fade/>
  </p:transition>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971800" y="411962"/>
            <a:ext cx="12344400" cy="1714500"/>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2">
                <a:alphaModFix amt="0"/>
              </a:blip>
              <a:stretch>
                <a:fillRect l="0" t="-90292" r="0" b="-90292"/>
              </a:stretch>
            </a:blipFill>
          </p:spPr>
        </p:sp>
        <p:sp>
          <p:nvSpPr>
            <p:cNvPr name="TextBox 4" id="4"/>
            <p:cNvSpPr txBox="true"/>
            <p:nvPr/>
          </p:nvSpPr>
          <p:spPr>
            <a:xfrm>
              <a:off x="0" y="-133350"/>
              <a:ext cx="11704320" cy="1758950"/>
            </a:xfrm>
            <a:prstGeom prst="rect">
              <a:avLst/>
            </a:prstGeom>
          </p:spPr>
          <p:txBody>
            <a:bodyPr anchor="ctr" rtlCol="false" tIns="0" lIns="0" bIns="0" rIns="0"/>
            <a:lstStyle/>
            <a:p>
              <a:pPr algn="ctr">
                <a:lnSpc>
                  <a:spcPts val="7127"/>
                </a:lnSpc>
              </a:pPr>
              <a:r>
                <a:rPr lang="en-US" sz="5939">
                  <a:solidFill>
                    <a:srgbClr val="9BBB59"/>
                  </a:solidFill>
                  <a:latin typeface="Calibri (MS)"/>
                  <a:ea typeface="Calibri (MS)"/>
                  <a:cs typeface="Calibri (MS)"/>
                  <a:sym typeface="Calibri (MS)"/>
                </a:rPr>
                <a:t>Gatto a’i Ryfel Geiriau</a:t>
              </a:r>
            </a:p>
            <a:p>
              <a:pPr algn="ctr">
                <a:lnSpc>
                  <a:spcPts val="7127"/>
                </a:lnSpc>
              </a:pPr>
              <a:r>
                <a:rPr lang="en-US" sz="5939">
                  <a:solidFill>
                    <a:srgbClr val="000000"/>
                  </a:solidFill>
                  <a:latin typeface="Calibri (MS)"/>
                  <a:ea typeface="Calibri (MS)"/>
                  <a:cs typeface="Calibri (MS)"/>
                  <a:sym typeface="Calibri (MS)"/>
                </a:rPr>
                <a:t>Gatto Goes to Word War </a:t>
              </a:r>
            </a:p>
          </p:txBody>
        </p:sp>
      </p:grpSp>
      <p:grpSp>
        <p:nvGrpSpPr>
          <p:cNvPr name="Group 5" id="5"/>
          <p:cNvGrpSpPr/>
          <p:nvPr/>
        </p:nvGrpSpPr>
        <p:grpSpPr>
          <a:xfrm rot="0">
            <a:off x="2952753" y="2381253"/>
            <a:ext cx="6095999" cy="6827045"/>
            <a:chOff x="0" y="0"/>
            <a:chExt cx="5779910" cy="6473050"/>
          </a:xfrm>
        </p:grpSpPr>
        <p:sp>
          <p:nvSpPr>
            <p:cNvPr name="Freeform 6" id="6"/>
            <p:cNvSpPr/>
            <p:nvPr/>
          </p:nvSpPr>
          <p:spPr>
            <a:xfrm flipH="false" flipV="false" rot="0">
              <a:off x="18034" y="18034"/>
              <a:ext cx="5743829" cy="6436995"/>
            </a:xfrm>
            <a:custGeom>
              <a:avLst/>
              <a:gdLst/>
              <a:ahLst/>
              <a:cxnLst/>
              <a:rect r="r" b="b" t="t" l="l"/>
              <a:pathLst>
                <a:path h="6436995" w="5743829">
                  <a:moveTo>
                    <a:pt x="0" y="0"/>
                  </a:moveTo>
                  <a:lnTo>
                    <a:pt x="5743829" y="0"/>
                  </a:lnTo>
                  <a:lnTo>
                    <a:pt x="5743829" y="6436995"/>
                  </a:lnTo>
                  <a:lnTo>
                    <a:pt x="0" y="6436995"/>
                  </a:lnTo>
                  <a:close/>
                </a:path>
              </a:pathLst>
            </a:custGeom>
            <a:blipFill>
              <a:blip r:embed="rId3"/>
              <a:stretch>
                <a:fillRect l="-6034" t="0" r="-6034" b="0"/>
              </a:stretch>
            </a:blipFill>
          </p:spPr>
        </p:sp>
        <p:sp>
          <p:nvSpPr>
            <p:cNvPr name="Freeform 7" id="7"/>
            <p:cNvSpPr/>
            <p:nvPr/>
          </p:nvSpPr>
          <p:spPr>
            <a:xfrm flipH="false" flipV="false" rot="0">
              <a:off x="0" y="0"/>
              <a:ext cx="5779897" cy="6473063"/>
            </a:xfrm>
            <a:custGeom>
              <a:avLst/>
              <a:gdLst/>
              <a:ahLst/>
              <a:cxnLst/>
              <a:rect r="r" b="b" t="t" l="l"/>
              <a:pathLst>
                <a:path h="6473063" w="5779897">
                  <a:moveTo>
                    <a:pt x="18034" y="0"/>
                  </a:moveTo>
                  <a:lnTo>
                    <a:pt x="5761863" y="0"/>
                  </a:lnTo>
                  <a:cubicBezTo>
                    <a:pt x="5771896" y="0"/>
                    <a:pt x="5779897" y="8128"/>
                    <a:pt x="5779897" y="18034"/>
                  </a:cubicBezTo>
                  <a:lnTo>
                    <a:pt x="5779897" y="6455029"/>
                  </a:lnTo>
                  <a:cubicBezTo>
                    <a:pt x="5779897" y="6465062"/>
                    <a:pt x="5771769" y="6473063"/>
                    <a:pt x="5761863" y="6473063"/>
                  </a:cubicBezTo>
                  <a:lnTo>
                    <a:pt x="18034" y="6473063"/>
                  </a:lnTo>
                  <a:cubicBezTo>
                    <a:pt x="8001" y="6473063"/>
                    <a:pt x="0" y="6464935"/>
                    <a:pt x="0" y="6455029"/>
                  </a:cubicBezTo>
                  <a:lnTo>
                    <a:pt x="0" y="18034"/>
                  </a:lnTo>
                  <a:cubicBezTo>
                    <a:pt x="0" y="8128"/>
                    <a:pt x="8128" y="0"/>
                    <a:pt x="18034" y="0"/>
                  </a:cubicBezTo>
                  <a:moveTo>
                    <a:pt x="18034" y="36068"/>
                  </a:moveTo>
                  <a:lnTo>
                    <a:pt x="18034" y="18034"/>
                  </a:lnTo>
                  <a:lnTo>
                    <a:pt x="36068" y="18034"/>
                  </a:lnTo>
                  <a:lnTo>
                    <a:pt x="36068" y="6455029"/>
                  </a:lnTo>
                  <a:lnTo>
                    <a:pt x="18034" y="6455029"/>
                  </a:lnTo>
                  <a:lnTo>
                    <a:pt x="18034" y="6436995"/>
                  </a:lnTo>
                  <a:lnTo>
                    <a:pt x="5761863" y="6436995"/>
                  </a:lnTo>
                  <a:lnTo>
                    <a:pt x="5761863" y="6455029"/>
                  </a:lnTo>
                  <a:lnTo>
                    <a:pt x="5743829" y="6455029"/>
                  </a:lnTo>
                  <a:lnTo>
                    <a:pt x="5743829" y="18034"/>
                  </a:lnTo>
                  <a:lnTo>
                    <a:pt x="5761863" y="18034"/>
                  </a:lnTo>
                  <a:lnTo>
                    <a:pt x="5761863" y="36068"/>
                  </a:lnTo>
                  <a:lnTo>
                    <a:pt x="18034" y="36068"/>
                  </a:lnTo>
                  <a:close/>
                </a:path>
              </a:pathLst>
            </a:custGeom>
            <a:blipFill>
              <a:blip r:embed="rId2"/>
              <a:stretch>
                <a:fillRect l="-93690" t="0" r="-93690" b="0"/>
              </a:stretch>
            </a:blipFill>
          </p:spPr>
        </p:sp>
        <p:sp>
          <p:nvSpPr>
            <p:cNvPr name="TextBox 8" id="8"/>
            <p:cNvSpPr txBox="true"/>
            <p:nvPr/>
          </p:nvSpPr>
          <p:spPr>
            <a:xfrm>
              <a:off x="0" y="-85725"/>
              <a:ext cx="5779910" cy="6558775"/>
            </a:xfrm>
            <a:prstGeom prst="rect">
              <a:avLst/>
            </a:prstGeom>
          </p:spPr>
          <p:txBody>
            <a:bodyPr anchor="t" rtlCol="false" tIns="71438" lIns="71438" bIns="71438" rIns="71438"/>
            <a:lstStyle/>
            <a:p>
              <a:pPr algn="l" marL="540512" indent="-270256" lvl="1">
                <a:lnSpc>
                  <a:spcPts val="5039"/>
                </a:lnSpc>
                <a:buFont typeface="Arial"/>
                <a:buChar char="•"/>
              </a:pPr>
              <a:r>
                <a:rPr lang="en-US" sz="4199">
                  <a:solidFill>
                    <a:srgbClr val="000000"/>
                  </a:solidFill>
                  <a:latin typeface="Calibri (MS)"/>
                  <a:ea typeface="Calibri (MS)"/>
                  <a:cs typeface="Calibri (MS)"/>
                  <a:sym typeface="Calibri (MS)"/>
                </a:rPr>
                <a:t> Mae rhai yn teimlo bod Gatto yn mynegi ei farn mewn ffordd ddadleuol ac yn gwrthod cyfaddawdu. Mae hwn yn ei gwneud hi’n anodd i benderfynu pa mor ddefnyddiol yw ei syniadau yn hytrach nag ond yn radical</a:t>
              </a:r>
            </a:p>
            <a:p>
              <a:pPr algn="l" marL="540512" indent="-270256" lvl="1">
                <a:lnSpc>
                  <a:spcPts val="5039"/>
                </a:lnSpc>
              </a:pPr>
            </a:p>
          </p:txBody>
        </p:sp>
      </p:grpSp>
      <p:grpSp>
        <p:nvGrpSpPr>
          <p:cNvPr name="Group 9" id="9"/>
          <p:cNvGrpSpPr/>
          <p:nvPr/>
        </p:nvGrpSpPr>
        <p:grpSpPr>
          <a:xfrm rot="0">
            <a:off x="9239249" y="2381253"/>
            <a:ext cx="6095999" cy="6827045"/>
            <a:chOff x="0" y="0"/>
            <a:chExt cx="5779910" cy="6473050"/>
          </a:xfrm>
        </p:grpSpPr>
        <p:sp>
          <p:nvSpPr>
            <p:cNvPr name="Freeform 10" id="10"/>
            <p:cNvSpPr/>
            <p:nvPr/>
          </p:nvSpPr>
          <p:spPr>
            <a:xfrm flipH="false" flipV="false" rot="0">
              <a:off x="18034" y="18034"/>
              <a:ext cx="5743829" cy="6436995"/>
            </a:xfrm>
            <a:custGeom>
              <a:avLst/>
              <a:gdLst/>
              <a:ahLst/>
              <a:cxnLst/>
              <a:rect r="r" b="b" t="t" l="l"/>
              <a:pathLst>
                <a:path h="6436995" w="5743829">
                  <a:moveTo>
                    <a:pt x="0" y="0"/>
                  </a:moveTo>
                  <a:lnTo>
                    <a:pt x="5743829" y="0"/>
                  </a:lnTo>
                  <a:lnTo>
                    <a:pt x="5743829" y="6436995"/>
                  </a:lnTo>
                  <a:lnTo>
                    <a:pt x="0" y="6436995"/>
                  </a:lnTo>
                  <a:close/>
                </a:path>
              </a:pathLst>
            </a:custGeom>
            <a:blipFill>
              <a:blip r:embed="rId3"/>
              <a:stretch>
                <a:fillRect l="-6034" t="0" r="-6034" b="0"/>
              </a:stretch>
            </a:blipFill>
          </p:spPr>
        </p:sp>
        <p:sp>
          <p:nvSpPr>
            <p:cNvPr name="Freeform 11" id="11"/>
            <p:cNvSpPr/>
            <p:nvPr/>
          </p:nvSpPr>
          <p:spPr>
            <a:xfrm flipH="false" flipV="false" rot="0">
              <a:off x="0" y="0"/>
              <a:ext cx="5779897" cy="6473063"/>
            </a:xfrm>
            <a:custGeom>
              <a:avLst/>
              <a:gdLst/>
              <a:ahLst/>
              <a:cxnLst/>
              <a:rect r="r" b="b" t="t" l="l"/>
              <a:pathLst>
                <a:path h="6473063" w="5779897">
                  <a:moveTo>
                    <a:pt x="18034" y="0"/>
                  </a:moveTo>
                  <a:lnTo>
                    <a:pt x="5761863" y="0"/>
                  </a:lnTo>
                  <a:cubicBezTo>
                    <a:pt x="5771896" y="0"/>
                    <a:pt x="5779897" y="8128"/>
                    <a:pt x="5779897" y="18034"/>
                  </a:cubicBezTo>
                  <a:lnTo>
                    <a:pt x="5779897" y="6455029"/>
                  </a:lnTo>
                  <a:cubicBezTo>
                    <a:pt x="5779897" y="6465062"/>
                    <a:pt x="5771769" y="6473063"/>
                    <a:pt x="5761863" y="6473063"/>
                  </a:cubicBezTo>
                  <a:lnTo>
                    <a:pt x="18034" y="6473063"/>
                  </a:lnTo>
                  <a:cubicBezTo>
                    <a:pt x="8001" y="6473063"/>
                    <a:pt x="0" y="6464935"/>
                    <a:pt x="0" y="6455029"/>
                  </a:cubicBezTo>
                  <a:lnTo>
                    <a:pt x="0" y="18034"/>
                  </a:lnTo>
                  <a:cubicBezTo>
                    <a:pt x="0" y="8128"/>
                    <a:pt x="8128" y="0"/>
                    <a:pt x="18034" y="0"/>
                  </a:cubicBezTo>
                  <a:moveTo>
                    <a:pt x="18034" y="36068"/>
                  </a:moveTo>
                  <a:lnTo>
                    <a:pt x="18034" y="18034"/>
                  </a:lnTo>
                  <a:lnTo>
                    <a:pt x="36068" y="18034"/>
                  </a:lnTo>
                  <a:lnTo>
                    <a:pt x="36068" y="6455029"/>
                  </a:lnTo>
                  <a:lnTo>
                    <a:pt x="18034" y="6455029"/>
                  </a:lnTo>
                  <a:lnTo>
                    <a:pt x="18034" y="6436995"/>
                  </a:lnTo>
                  <a:lnTo>
                    <a:pt x="5761863" y="6436995"/>
                  </a:lnTo>
                  <a:lnTo>
                    <a:pt x="5761863" y="6455029"/>
                  </a:lnTo>
                  <a:lnTo>
                    <a:pt x="5743829" y="6455029"/>
                  </a:lnTo>
                  <a:lnTo>
                    <a:pt x="5743829" y="18034"/>
                  </a:lnTo>
                  <a:lnTo>
                    <a:pt x="5761863" y="18034"/>
                  </a:lnTo>
                  <a:lnTo>
                    <a:pt x="5761863" y="36068"/>
                  </a:lnTo>
                  <a:lnTo>
                    <a:pt x="18034" y="36068"/>
                  </a:lnTo>
                  <a:close/>
                </a:path>
              </a:pathLst>
            </a:custGeom>
            <a:blipFill>
              <a:blip r:embed="rId2"/>
              <a:stretch>
                <a:fillRect l="-93690" t="0" r="-93690" b="0"/>
              </a:stretch>
            </a:blipFill>
          </p:spPr>
        </p:sp>
        <p:sp>
          <p:nvSpPr>
            <p:cNvPr name="TextBox 12" id="12"/>
            <p:cNvSpPr txBox="true"/>
            <p:nvPr/>
          </p:nvSpPr>
          <p:spPr>
            <a:xfrm>
              <a:off x="0" y="-85725"/>
              <a:ext cx="5779910" cy="6558775"/>
            </a:xfrm>
            <a:prstGeom prst="rect">
              <a:avLst/>
            </a:prstGeom>
          </p:spPr>
          <p:txBody>
            <a:bodyPr anchor="t" rtlCol="false" tIns="71438" lIns="71438" bIns="71438" rIns="71438"/>
            <a:lstStyle/>
            <a:p>
              <a:pPr algn="l" marL="540512" indent="-270256" lvl="1">
                <a:lnSpc>
                  <a:spcPts val="5039"/>
                </a:lnSpc>
                <a:buFont typeface="Arial"/>
                <a:buChar char="•"/>
              </a:pPr>
              <a:r>
                <a:rPr lang="en-US" sz="4199" i="true">
                  <a:solidFill>
                    <a:srgbClr val="000000"/>
                  </a:solidFill>
                  <a:latin typeface="Calibri (MS) Italics"/>
                  <a:ea typeface="Calibri (MS) Italics"/>
                  <a:cs typeface="Calibri (MS) Italics"/>
                  <a:sym typeface="Calibri (MS) Italics"/>
                </a:rPr>
                <a:t>Critics also argue that Gatto’s forceful views are expressed in a combative tone and are uncompromising in stance. This makes is difficult to judge to what extent his ideas are useful and not just radical</a:t>
              </a:r>
            </a:p>
          </p:txBody>
        </p:sp>
      </p:grpSp>
    </p:spTree>
  </p:cSld>
  <p:clrMapOvr>
    <a:masterClrMapping/>
  </p:clrMapOvr>
  <p:transition spd="fast">
    <p:fade/>
  </p:transition>
</p:sld>
</file>

<file path=ppt/slides/slide22.xml><?xml version="1.0" encoding="utf-8"?>
<p:sld xmlns:p="http://schemas.openxmlformats.org/presentationml/2006/main" xmlns:a="http://schemas.openxmlformats.org/drawingml/2006/main">
  <p:cSld>
    <p:bg>
      <p:bgPr>
        <a:solidFill>
          <a:srgbClr val="FFF7DC"/>
        </a:solidFill>
      </p:bgPr>
    </p:bg>
    <p:spTree>
      <p:nvGrpSpPr>
        <p:cNvPr id="1" name=""/>
        <p:cNvGrpSpPr/>
        <p:nvPr/>
      </p:nvGrpSpPr>
      <p:grpSpPr>
        <a:xfrm>
          <a:off x="0" y="0"/>
          <a:ext cx="0" cy="0"/>
          <a:chOff x="0" y="0"/>
          <a:chExt cx="0" cy="0"/>
        </a:xfrm>
      </p:grpSpPr>
      <p:graphicFrame>
        <p:nvGraphicFramePr>
          <p:cNvPr name="Table 2" id="2"/>
          <p:cNvGraphicFramePr>
            <a:graphicFrameLocks noGrp="true"/>
          </p:cNvGraphicFramePr>
          <p:nvPr/>
        </p:nvGraphicFramePr>
        <p:xfrm>
          <a:off x="2436348" y="321831"/>
          <a:ext cx="13490216" cy="9635868"/>
        </p:xfrm>
        <a:graphic>
          <a:graphicData uri="http://schemas.openxmlformats.org/drawingml/2006/table">
            <a:tbl>
              <a:tblPr/>
              <a:tblGrid>
                <a:gridCol w="4496739"/>
                <a:gridCol w="4496739"/>
                <a:gridCol w="4496739"/>
              </a:tblGrid>
              <a:tr h="1457418">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9BBB59"/>
                    </a:solidFill>
                  </a:tcPr>
                </a:tc>
                <a:tc>
                  <a:txBody>
                    <a:bodyPr anchor="t" rtlCol="false"/>
                    <a:lstStyle/>
                    <a:p>
                      <a:pPr algn="ctr">
                        <a:lnSpc>
                          <a:spcPts val="11380"/>
                        </a:lnSpc>
                        <a:defRPr/>
                      </a:pPr>
                      <a:r>
                        <a:rPr lang="en-US" sz="9484" b="true">
                          <a:solidFill>
                            <a:srgbClr val="FFFFFF"/>
                          </a:solidFill>
                          <a:latin typeface="Calibri (MS) Bold"/>
                          <a:ea typeface="Calibri (MS) Bold"/>
                          <a:cs typeface="Calibri (MS) Bold"/>
                          <a:sym typeface="Calibri (MS) Bold"/>
                        </a:rPr>
                        <a:t>+</a:t>
                      </a: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9BBB59"/>
                    </a:solidFill>
                  </a:tcPr>
                </a:tc>
                <a:tc>
                  <a:txBody>
                    <a:bodyPr anchor="t" rtlCol="false"/>
                    <a:lstStyle/>
                    <a:p>
                      <a:pPr algn="ctr">
                        <a:lnSpc>
                          <a:spcPts val="13657"/>
                        </a:lnSpc>
                        <a:defRPr/>
                      </a:pPr>
                      <a:r>
                        <a:rPr lang="en-US" sz="11380" b="true">
                          <a:solidFill>
                            <a:srgbClr val="FFFFFF"/>
                          </a:solidFill>
                          <a:latin typeface="Calibri (MS) Bold"/>
                          <a:ea typeface="Calibri (MS) Bold"/>
                          <a:cs typeface="Calibri (MS) Bold"/>
                          <a:sym typeface="Calibri (MS) Bold"/>
                        </a:rPr>
                        <a:t>-</a:t>
                      </a: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9BBB59"/>
                    </a:solidFill>
                  </a:tcPr>
                </a:tc>
              </a:tr>
              <a:tr h="2044613">
                <a:tc>
                  <a:txBody>
                    <a:bodyPr anchor="t" rtlCol="false"/>
                    <a:lstStyle/>
                    <a:p>
                      <a:pPr algn="l">
                        <a:lnSpc>
                          <a:spcPts val="6069"/>
                        </a:lnSpc>
                        <a:defRPr/>
                      </a:pPr>
                      <a:r>
                        <a:rPr lang="en-US" sz="5058">
                          <a:solidFill>
                            <a:srgbClr val="000000"/>
                          </a:solidFill>
                          <a:latin typeface="Calibri (MS)"/>
                          <a:ea typeface="Calibri (MS)"/>
                          <a:cs typeface="Calibri (MS)"/>
                          <a:sym typeface="Calibri (MS)"/>
                        </a:rPr>
                        <a:t>Holt</a:t>
                      </a: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DEE7D1"/>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DEE7D1"/>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DEE7D1"/>
                    </a:solidFill>
                  </a:tcPr>
                </a:tc>
              </a:tr>
              <a:tr h="2044613">
                <a:tc>
                  <a:txBody>
                    <a:bodyPr anchor="t" rtlCol="false"/>
                    <a:lstStyle/>
                    <a:p>
                      <a:pPr algn="l">
                        <a:lnSpc>
                          <a:spcPts val="6069"/>
                        </a:lnSpc>
                        <a:defRPr/>
                      </a:pPr>
                      <a:r>
                        <a:rPr lang="en-US" sz="5058">
                          <a:solidFill>
                            <a:srgbClr val="000000"/>
                          </a:solidFill>
                          <a:latin typeface="Calibri (MS)"/>
                          <a:ea typeface="Calibri (MS)"/>
                          <a:cs typeface="Calibri (MS)"/>
                          <a:sym typeface="Calibri (MS)"/>
                        </a:rPr>
                        <a:t>Gatto </a:t>
                      </a:r>
                      <a:endParaRPr lang="en-US" sz="1100"/>
                    </a:p>
                    <a:p>
                      <a:pPr algn="l">
                        <a:lnSpc>
                          <a:spcPts val="6069"/>
                        </a:lnSpc>
                      </a:pPr>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EFF3EA"/>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EFF3EA"/>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EFF3EA"/>
                    </a:solidFill>
                  </a:tcPr>
                </a:tc>
              </a:tr>
              <a:tr h="2044613">
                <a:tc>
                  <a:txBody>
                    <a:bodyPr anchor="t" rtlCol="false"/>
                    <a:lstStyle/>
                    <a:p>
                      <a:pPr algn="l">
                        <a:lnSpc>
                          <a:spcPts val="6069"/>
                        </a:lnSpc>
                        <a:defRPr/>
                      </a:pPr>
                      <a:r>
                        <a:rPr lang="en-US" sz="5058">
                          <a:solidFill>
                            <a:srgbClr val="000000"/>
                          </a:solidFill>
                          <a:latin typeface="Calibri (MS)"/>
                          <a:ea typeface="Calibri (MS)"/>
                          <a:cs typeface="Calibri (MS)"/>
                          <a:sym typeface="Calibri (MS)"/>
                        </a:rPr>
                        <a:t>Arall / Other</a:t>
                      </a:r>
                      <a:endParaRPr lang="en-US" sz="1100"/>
                    </a:p>
                    <a:p>
                      <a:pPr algn="l">
                        <a:lnSpc>
                          <a:spcPts val="6069"/>
                        </a:lnSpc>
                      </a:pPr>
                      <a:r>
                        <a:rPr lang="en-US" sz="5058">
                          <a:solidFill>
                            <a:srgbClr val="000000"/>
                          </a:solidFill>
                          <a:latin typeface="Calibri (MS)"/>
                          <a:ea typeface="Calibri (MS)"/>
                          <a:cs typeface="Calibri (MS)"/>
                          <a:sym typeface="Calibri (MS)"/>
                        </a:rPr>
                        <a:t>eg Freire</a:t>
                      </a:r>
                    </a:p>
                    <a:p>
                      <a:pPr algn="l">
                        <a:lnSpc>
                          <a:spcPts val="6069"/>
                        </a:lnSpc>
                      </a:pPr>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DEE7D1"/>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DEE7D1"/>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DEE7D1"/>
                    </a:solidFill>
                  </a:tcPr>
                </a:tc>
              </a:tr>
              <a:tr h="2044613">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EFF3EA"/>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EFF3EA"/>
                    </a:solidFill>
                  </a:tcPr>
                </a:tc>
                <a:tc>
                  <a:txBody>
                    <a:bodyPr anchor="t" rtlCol="false"/>
                    <a:lstStyle/>
                    <a:p>
                      <a:pPr algn="l">
                        <a:lnSpc>
                          <a:spcPts val="2489"/>
                        </a:lnSpc>
                        <a:defRPr/>
                      </a:pPr>
                      <a:endParaRPr lang="en-US" sz="1100"/>
                    </a:p>
                  </a:txBody>
                  <a:tcPr marL="135504" marR="135504" marT="135504" marB="135504" anchor="ctr">
                    <a:lnL cmpd="sng" algn="ctr" cap="flat" w="7058">
                      <a:solidFill>
                        <a:srgbClr val="000000"/>
                      </a:solidFill>
                      <a:prstDash val="solid"/>
                      <a:round/>
                      <a:headEnd type="none" w="med" len="med"/>
                      <a:tailEnd type="none" w="med" len="med"/>
                    </a:lnL>
                    <a:lnR cmpd="sng" algn="ctr" cap="flat" w="7058">
                      <a:solidFill>
                        <a:srgbClr val="000000"/>
                      </a:solidFill>
                      <a:prstDash val="solid"/>
                      <a:round/>
                      <a:headEnd type="none" w="med" len="med"/>
                      <a:tailEnd type="none" w="med" len="med"/>
                    </a:lnR>
                    <a:lnT cmpd="sng" algn="ctr" cap="flat" w="7058">
                      <a:solidFill>
                        <a:srgbClr val="000000"/>
                      </a:solidFill>
                      <a:prstDash val="solid"/>
                      <a:round/>
                      <a:headEnd type="none" w="med" len="med"/>
                      <a:tailEnd type="none" w="med" len="med"/>
                    </a:lnT>
                    <a:lnB cmpd="sng" algn="ctr" cap="flat" w="7058">
                      <a:solidFill>
                        <a:srgbClr val="000000"/>
                      </a:solidFill>
                      <a:prstDash val="solid"/>
                      <a:round/>
                      <a:headEnd type="none" w="med" len="med"/>
                      <a:tailEnd type="none" w="med" len="med"/>
                    </a:lnB>
                    <a:solidFill>
                      <a:srgbClr val="EFF3EA"/>
                    </a:solidFill>
                  </a:tcPr>
                </a:tc>
              </a:tr>
            </a:tbl>
          </a:graphicData>
        </a:graphic>
      </p:graphicFrame>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7DC"/>
        </a:solidFill>
      </p:bgPr>
    </p:bg>
    <p:spTree>
      <p:nvGrpSpPr>
        <p:cNvPr id="1" name=""/>
        <p:cNvGrpSpPr/>
        <p:nvPr/>
      </p:nvGrpSpPr>
      <p:grpSpPr>
        <a:xfrm>
          <a:off x="0" y="0"/>
          <a:ext cx="0" cy="0"/>
          <a:chOff x="0" y="0"/>
          <a:chExt cx="0" cy="0"/>
        </a:xfrm>
      </p:grpSpPr>
      <p:grpSp>
        <p:nvGrpSpPr>
          <p:cNvPr name="Group 2" id="2"/>
          <p:cNvGrpSpPr/>
          <p:nvPr/>
        </p:nvGrpSpPr>
        <p:grpSpPr>
          <a:xfrm rot="0">
            <a:off x="2466708" y="411962"/>
            <a:ext cx="13354584" cy="1854803"/>
            <a:chOff x="0" y="0"/>
            <a:chExt cx="11704320" cy="1625600"/>
          </a:xfrm>
        </p:grpSpPr>
        <p:sp>
          <p:nvSpPr>
            <p:cNvPr name="Freeform 3" id="3"/>
            <p:cNvSpPr/>
            <p:nvPr/>
          </p:nvSpPr>
          <p:spPr>
            <a:xfrm flipH="false" flipV="false" rot="0">
              <a:off x="0" y="0"/>
              <a:ext cx="11704320" cy="1625600"/>
            </a:xfrm>
            <a:custGeom>
              <a:avLst/>
              <a:gdLst/>
              <a:ahLst/>
              <a:cxnLst/>
              <a:rect r="r" b="b" t="t" l="l"/>
              <a:pathLst>
                <a:path h="1625600" w="11704320">
                  <a:moveTo>
                    <a:pt x="0" y="0"/>
                  </a:moveTo>
                  <a:lnTo>
                    <a:pt x="11704320" y="0"/>
                  </a:lnTo>
                  <a:lnTo>
                    <a:pt x="11704320" y="1625600"/>
                  </a:lnTo>
                  <a:lnTo>
                    <a:pt x="0" y="1625600"/>
                  </a:lnTo>
                  <a:close/>
                </a:path>
              </a:pathLst>
            </a:custGeom>
            <a:blipFill>
              <a:blip r:embed="rId2">
                <a:alphaModFix amt="0"/>
              </a:blip>
              <a:stretch>
                <a:fillRect l="0" t="-90292" r="0" b="-90292"/>
              </a:stretch>
            </a:blipFill>
          </p:spPr>
        </p:sp>
        <p:sp>
          <p:nvSpPr>
            <p:cNvPr name="TextBox 4" id="4"/>
            <p:cNvSpPr txBox="true"/>
            <p:nvPr/>
          </p:nvSpPr>
          <p:spPr>
            <a:xfrm>
              <a:off x="0" y="-133350"/>
              <a:ext cx="11704320" cy="1758950"/>
            </a:xfrm>
            <a:prstGeom prst="rect">
              <a:avLst/>
            </a:prstGeom>
          </p:spPr>
          <p:txBody>
            <a:bodyPr anchor="ctr" rtlCol="false" tIns="0" lIns="0" bIns="0" rIns="0"/>
            <a:lstStyle/>
            <a:p>
              <a:pPr algn="ctr">
                <a:lnSpc>
                  <a:spcPts val="7711"/>
                </a:lnSpc>
              </a:pPr>
              <a:r>
                <a:rPr lang="en-US" sz="6426">
                  <a:solidFill>
                    <a:srgbClr val="9BBB59"/>
                  </a:solidFill>
                  <a:latin typeface="Calibri (MS)"/>
                  <a:ea typeface="Calibri (MS)"/>
                  <a:cs typeface="Calibri (MS)"/>
                  <a:sym typeface="Calibri (MS)"/>
                </a:rPr>
                <a:t>Llyfryddiaeth</a:t>
              </a:r>
            </a:p>
            <a:p>
              <a:pPr algn="ctr">
                <a:lnSpc>
                  <a:spcPts val="7711"/>
                </a:lnSpc>
              </a:pPr>
              <a:r>
                <a:rPr lang="en-US" sz="6426">
                  <a:solidFill>
                    <a:srgbClr val="000000"/>
                  </a:solidFill>
                  <a:latin typeface="Calibri (MS)"/>
                  <a:ea typeface="Calibri (MS)"/>
                  <a:cs typeface="Calibri (MS)"/>
                  <a:sym typeface="Calibri (MS)"/>
                </a:rPr>
                <a:t>Bibliography</a:t>
              </a:r>
            </a:p>
          </p:txBody>
        </p:sp>
      </p:grpSp>
      <p:sp>
        <p:nvSpPr>
          <p:cNvPr name="TextBox 5" id="5"/>
          <p:cNvSpPr txBox="true"/>
          <p:nvPr/>
        </p:nvSpPr>
        <p:spPr>
          <a:xfrm rot="0">
            <a:off x="2605818" y="2556368"/>
            <a:ext cx="13076364" cy="7281604"/>
          </a:xfrm>
          <a:prstGeom prst="rect">
            <a:avLst/>
          </a:prstGeom>
        </p:spPr>
        <p:txBody>
          <a:bodyPr anchor="t" rtlCol="false" tIns="0" lIns="0" bIns="0" rIns="0">
            <a:spAutoFit/>
          </a:bodyPr>
          <a:lstStyle/>
          <a:p>
            <a:pPr algn="l" marL="517916" indent="-258958" lvl="1">
              <a:lnSpc>
                <a:spcPts val="4829"/>
              </a:lnSpc>
              <a:buFont typeface="Arial"/>
              <a:buChar char="•"/>
            </a:pPr>
            <a:r>
              <a:rPr lang="en-US" sz="4024">
                <a:solidFill>
                  <a:srgbClr val="000000"/>
                </a:solidFill>
                <a:latin typeface="Calibri (MS)"/>
                <a:ea typeface="Calibri (MS)"/>
                <a:cs typeface="Calibri (MS)"/>
                <a:sym typeface="Calibri (MS)"/>
              </a:rPr>
              <a:t>Gatto J.T. (1992) </a:t>
            </a:r>
            <a:r>
              <a:rPr lang="en-US" sz="4024" i="true">
                <a:solidFill>
                  <a:srgbClr val="000000"/>
                </a:solidFill>
                <a:latin typeface="Calibri (MS) Italics"/>
                <a:ea typeface="Calibri (MS) Italics"/>
                <a:cs typeface="Calibri (MS) Italics"/>
                <a:sym typeface="Calibri (MS) Italics"/>
              </a:rPr>
              <a:t>The Seven Lesson School Teacher. </a:t>
            </a:r>
            <a:r>
              <a:rPr lang="en-US" sz="4024">
                <a:solidFill>
                  <a:srgbClr val="000000"/>
                </a:solidFill>
                <a:latin typeface="Calibri (MS)"/>
                <a:ea typeface="Calibri (MS)"/>
                <a:cs typeface="Calibri (MS)"/>
                <a:sym typeface="Calibri (MS)"/>
              </a:rPr>
              <a:t>Available at: </a:t>
            </a:r>
            <a:r>
              <a:rPr lang="en-US" sz="4024" u="sng">
                <a:solidFill>
                  <a:srgbClr val="0000FF"/>
                </a:solidFill>
                <a:latin typeface="Calibri (MS)"/>
                <a:ea typeface="Calibri (MS)"/>
                <a:cs typeface="Calibri (MS)"/>
                <a:sym typeface="Calibri (MS)"/>
                <a:hlinkClick r:id="rId3" tooltip="http://www.newciv.org/whole/schoolteacher.txt"/>
              </a:rPr>
              <a:t>http://www.newciv.org/whole/schoolteacher.txt</a:t>
            </a:r>
            <a:r>
              <a:rPr lang="en-US" sz="4024">
                <a:solidFill>
                  <a:srgbClr val="000000"/>
                </a:solidFill>
                <a:latin typeface="Calibri (MS)"/>
                <a:ea typeface="Calibri (MS)"/>
                <a:cs typeface="Calibri (MS)"/>
                <a:sym typeface="Calibri (MS)"/>
              </a:rPr>
              <a:t> Accessed 14.3.2016</a:t>
            </a:r>
          </a:p>
          <a:p>
            <a:pPr algn="l" marL="517916" indent="-258958" lvl="1">
              <a:lnSpc>
                <a:spcPts val="4829"/>
              </a:lnSpc>
              <a:buFont typeface="Arial"/>
              <a:buChar char="•"/>
            </a:pPr>
            <a:r>
              <a:rPr lang="en-US" sz="4024">
                <a:solidFill>
                  <a:srgbClr val="000000"/>
                </a:solidFill>
                <a:latin typeface="Calibri (MS)"/>
                <a:ea typeface="Calibri (MS)"/>
                <a:cs typeface="Calibri (MS)"/>
                <a:sym typeface="Calibri (MS)"/>
              </a:rPr>
              <a:t>Gatto J.T. (2001) </a:t>
            </a:r>
            <a:r>
              <a:rPr lang="en-US" sz="4024" i="true">
                <a:solidFill>
                  <a:srgbClr val="000000"/>
                </a:solidFill>
                <a:latin typeface="Calibri (MS) Italics"/>
                <a:ea typeface="Calibri (MS) Italics"/>
                <a:cs typeface="Calibri (MS) Italics"/>
                <a:sym typeface="Calibri (MS) Italics"/>
              </a:rPr>
              <a:t>A Different Kind of Teacher. </a:t>
            </a:r>
            <a:r>
              <a:rPr lang="en-US" sz="4024">
                <a:solidFill>
                  <a:srgbClr val="000000"/>
                </a:solidFill>
                <a:latin typeface="Calibri (MS)"/>
                <a:ea typeface="Calibri (MS)"/>
                <a:cs typeface="Calibri (MS)"/>
                <a:sym typeface="Calibri (MS)"/>
              </a:rPr>
              <a:t>USA: Berkely Hills Books Ltd. </a:t>
            </a:r>
          </a:p>
          <a:p>
            <a:pPr algn="l" marL="517916" indent="-258958" lvl="1">
              <a:lnSpc>
                <a:spcPts val="4829"/>
              </a:lnSpc>
              <a:buFont typeface="Arial"/>
              <a:buChar char="•"/>
            </a:pPr>
            <a:r>
              <a:rPr lang="en-US" sz="4024">
                <a:solidFill>
                  <a:srgbClr val="000000"/>
                </a:solidFill>
                <a:latin typeface="Calibri (MS)"/>
                <a:ea typeface="Calibri (MS)"/>
                <a:cs typeface="Calibri (MS)"/>
                <a:sym typeface="Calibri (MS)"/>
              </a:rPr>
              <a:t>Gatto J.T</a:t>
            </a:r>
            <a:r>
              <a:rPr lang="en-US" sz="4024" i="true">
                <a:solidFill>
                  <a:srgbClr val="000000"/>
                </a:solidFill>
                <a:latin typeface="Calibri (MS) Italics"/>
                <a:ea typeface="Calibri (MS) Italics"/>
                <a:cs typeface="Calibri (MS) Italics"/>
                <a:sym typeface="Calibri (MS) Italics"/>
              </a:rPr>
              <a:t>. </a:t>
            </a:r>
            <a:r>
              <a:rPr lang="en-US" sz="4024">
                <a:solidFill>
                  <a:srgbClr val="000000"/>
                </a:solidFill>
                <a:latin typeface="Calibri (MS)"/>
                <a:ea typeface="Calibri (MS)"/>
                <a:cs typeface="Calibri (MS)"/>
                <a:sym typeface="Calibri (MS)"/>
              </a:rPr>
              <a:t>(2008) </a:t>
            </a:r>
            <a:r>
              <a:rPr lang="en-US" sz="4024" i="true">
                <a:solidFill>
                  <a:srgbClr val="000000"/>
                </a:solidFill>
                <a:latin typeface="Calibri (MS) Italics"/>
                <a:ea typeface="Calibri (MS) Italics"/>
                <a:cs typeface="Calibri (MS) Italics"/>
                <a:sym typeface="Calibri (MS) Italics"/>
              </a:rPr>
              <a:t>Weapons of Mass Instruction: A Schoolteacher's Journey through the Dark World of Compulsory Schooling. </a:t>
            </a:r>
            <a:r>
              <a:rPr lang="en-US" sz="4024">
                <a:solidFill>
                  <a:srgbClr val="000000"/>
                </a:solidFill>
                <a:latin typeface="Calibri (MS)"/>
                <a:ea typeface="Calibri (MS)"/>
                <a:cs typeface="Calibri (MS)"/>
                <a:sym typeface="Calibri (MS)"/>
              </a:rPr>
              <a:t>Canada: New Society Publishers</a:t>
            </a:r>
          </a:p>
          <a:p>
            <a:pPr algn="l" marL="517916" indent="-258958" lvl="1">
              <a:lnSpc>
                <a:spcPts val="4829"/>
              </a:lnSpc>
              <a:buFont typeface="Arial"/>
              <a:buChar char="•"/>
            </a:pPr>
            <a:r>
              <a:rPr lang="en-US" sz="4024">
                <a:solidFill>
                  <a:srgbClr val="000000"/>
                </a:solidFill>
                <a:latin typeface="Calibri (MS)"/>
                <a:ea typeface="Calibri (MS)"/>
                <a:cs typeface="Calibri (MS)"/>
                <a:sym typeface="Calibri (MS)"/>
              </a:rPr>
              <a:t>Ruenzel, D. (2001) </a:t>
            </a:r>
            <a:r>
              <a:rPr lang="en-US" sz="4024" i="true">
                <a:solidFill>
                  <a:srgbClr val="000000"/>
                </a:solidFill>
                <a:latin typeface="Calibri (MS) Italics"/>
                <a:ea typeface="Calibri (MS) Italics"/>
                <a:cs typeface="Calibri (MS) Italics"/>
                <a:sym typeface="Calibri (MS) Italics"/>
              </a:rPr>
              <a:t>The World According to Gatto. </a:t>
            </a:r>
            <a:r>
              <a:rPr lang="en-US" sz="4024">
                <a:solidFill>
                  <a:srgbClr val="000000"/>
                </a:solidFill>
                <a:latin typeface="Calibri (MS)"/>
                <a:ea typeface="Calibri (MS)"/>
                <a:cs typeface="Calibri (MS)"/>
                <a:sym typeface="Calibri (MS)"/>
              </a:rPr>
              <a:t>Available at: </a:t>
            </a:r>
            <a:r>
              <a:rPr lang="en-US" sz="4024" u="sng">
                <a:solidFill>
                  <a:srgbClr val="0000FF"/>
                </a:solidFill>
                <a:latin typeface="Calibri (MS)"/>
                <a:ea typeface="Calibri (MS)"/>
                <a:cs typeface="Calibri (MS)"/>
                <a:sym typeface="Calibri (MS)"/>
                <a:hlinkClick r:id="rId4" tooltip="http://www.edweek.org/tm/articles/2001/03/01/06gatto.h12.html"/>
              </a:rPr>
              <a:t>http://www.edweek.org/tm/articles/2001/03/01/06gatto.h12.html</a:t>
            </a:r>
            <a:r>
              <a:rPr lang="en-US" sz="4024">
                <a:solidFill>
                  <a:srgbClr val="000000"/>
                </a:solidFill>
                <a:latin typeface="Calibri (MS)"/>
                <a:ea typeface="Calibri (MS)"/>
                <a:cs typeface="Calibri (MS)"/>
                <a:sym typeface="Calibri (MS)"/>
              </a:rPr>
              <a:t> Accessed 14.3.2016</a:t>
            </a:r>
          </a:p>
        </p:txBody>
      </p:sp>
    </p:spTree>
  </p:cSld>
  <p:clrMapOvr>
    <a:masterClrMapping/>
  </p:clrMapOvr>
  <p:transition spd="fast">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DAHDb6dLJSk</dc:identifier>
  <dcterms:modified xsi:type="dcterms:W3CDTF">2011-08-01T06:04:30Z</dcterms:modified>
  <cp:revision>1</cp:revision>
  <dc:title>ECES5014C Gatto.pptx (Presentation (4:3))</dc:title>
</cp:coreProperties>
</file>