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59"/>
  </p:notesMasterIdLst>
  <p:handoutMasterIdLst>
    <p:handoutMasterId r:id="rId60"/>
  </p:handoutMasterIdLst>
  <p:sldIdLst>
    <p:sldId id="406" r:id="rId5"/>
    <p:sldId id="459" r:id="rId6"/>
    <p:sldId id="458" r:id="rId7"/>
    <p:sldId id="392" r:id="rId8"/>
    <p:sldId id="276" r:id="rId9"/>
    <p:sldId id="344" r:id="rId10"/>
    <p:sldId id="449" r:id="rId11"/>
    <p:sldId id="468" r:id="rId12"/>
    <p:sldId id="487" r:id="rId13"/>
    <p:sldId id="491" r:id="rId14"/>
    <p:sldId id="453" r:id="rId15"/>
    <p:sldId id="433" r:id="rId16"/>
    <p:sldId id="432" r:id="rId17"/>
    <p:sldId id="476" r:id="rId18"/>
    <p:sldId id="477" r:id="rId19"/>
    <p:sldId id="275" r:id="rId20"/>
    <p:sldId id="484" r:id="rId21"/>
    <p:sldId id="286" r:id="rId22"/>
    <p:sldId id="486" r:id="rId23"/>
    <p:sldId id="260" r:id="rId24"/>
    <p:sldId id="488" r:id="rId25"/>
    <p:sldId id="489" r:id="rId26"/>
    <p:sldId id="485" r:id="rId27"/>
    <p:sldId id="472" r:id="rId28"/>
    <p:sldId id="481" r:id="rId29"/>
    <p:sldId id="480" r:id="rId30"/>
    <p:sldId id="482" r:id="rId31"/>
    <p:sldId id="466" r:id="rId32"/>
    <p:sldId id="478" r:id="rId33"/>
    <p:sldId id="474" r:id="rId34"/>
    <p:sldId id="479" r:id="rId35"/>
    <p:sldId id="465" r:id="rId36"/>
    <p:sldId id="473" r:id="rId37"/>
    <p:sldId id="470" r:id="rId38"/>
    <p:sldId id="422" r:id="rId39"/>
    <p:sldId id="467" r:id="rId40"/>
    <p:sldId id="469" r:id="rId41"/>
    <p:sldId id="471" r:id="rId42"/>
    <p:sldId id="461" r:id="rId43"/>
    <p:sldId id="475" r:id="rId44"/>
    <p:sldId id="483" r:id="rId45"/>
    <p:sldId id="463" r:id="rId46"/>
    <p:sldId id="462" r:id="rId47"/>
    <p:sldId id="278" r:id="rId48"/>
    <p:sldId id="285" r:id="rId49"/>
    <p:sldId id="263" r:id="rId50"/>
    <p:sldId id="269" r:id="rId51"/>
    <p:sldId id="259" r:id="rId52"/>
    <p:sldId id="460" r:id="rId53"/>
    <p:sldId id="425" r:id="rId54"/>
    <p:sldId id="268" r:id="rId55"/>
    <p:sldId id="490" r:id="rId56"/>
    <p:sldId id="409" r:id="rId57"/>
    <p:sldId id="408" r:id="rId5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832" autoAdjust="0"/>
    <p:restoredTop sz="94796" autoAdjust="0"/>
  </p:normalViewPr>
  <p:slideViewPr>
    <p:cSldViewPr snapToGrid="0" showGuides="1">
      <p:cViewPr varScale="1">
        <p:scale>
          <a:sx n="62" d="100"/>
          <a:sy n="62" d="100"/>
        </p:scale>
        <p:origin x="28" y="340"/>
      </p:cViewPr>
      <p:guideLst>
        <p:guide orient="horz" pos="2160"/>
        <p:guide pos="3840"/>
      </p:guideLst>
    </p:cSldViewPr>
  </p:slideViewPr>
  <p:outlineViewPr>
    <p:cViewPr>
      <p:scale>
        <a:sx n="33" d="100"/>
        <a:sy n="33" d="100"/>
      </p:scale>
      <p:origin x="0" y="-13108"/>
    </p:cViewPr>
  </p:outlin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4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262CEF-709A-4ADC-B4D4-0EBCA913ADE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AAB820D-A84B-4CA0-B8BD-A4160EDF1E28}">
      <dgm:prSet/>
      <dgm:spPr/>
      <dgm:t>
        <a:bodyPr/>
        <a:lstStyle/>
        <a:p>
          <a:r>
            <a:rPr lang="en-GB" b="1" dirty="0"/>
            <a:t>A two-way process-  </a:t>
          </a:r>
          <a:r>
            <a:rPr lang="en-GB" dirty="0"/>
            <a:t>supervisor and supervisee learn from each others perspectives through a relationship that is both supporting and challenging.</a:t>
          </a:r>
          <a:endParaRPr lang="en-US" dirty="0"/>
        </a:p>
      </dgm:t>
    </dgm:pt>
    <dgm:pt modelId="{90A5CCDE-C5E6-491F-B8F0-AEF5DE23DA37}" type="parTrans" cxnId="{7E1E83AD-15D2-4040-A7C8-4305B63B8B02}">
      <dgm:prSet/>
      <dgm:spPr/>
      <dgm:t>
        <a:bodyPr/>
        <a:lstStyle/>
        <a:p>
          <a:endParaRPr lang="en-US"/>
        </a:p>
      </dgm:t>
    </dgm:pt>
    <dgm:pt modelId="{565C4099-D106-43A1-AAA1-0FE2024F09E6}" type="sibTrans" cxnId="{7E1E83AD-15D2-4040-A7C8-4305B63B8B02}">
      <dgm:prSet/>
      <dgm:spPr/>
      <dgm:t>
        <a:bodyPr/>
        <a:lstStyle/>
        <a:p>
          <a:endParaRPr lang="en-US"/>
        </a:p>
      </dgm:t>
    </dgm:pt>
    <dgm:pt modelId="{677285ED-988A-4933-B6EA-7BB4350B92F1}">
      <dgm:prSet/>
      <dgm:spPr/>
      <dgm:t>
        <a:bodyPr/>
        <a:lstStyle/>
        <a:p>
          <a:r>
            <a:rPr lang="en-GB" b="1" dirty="0"/>
            <a:t>A motivational tool- </a:t>
          </a:r>
          <a:r>
            <a:rPr lang="en-GB" dirty="0"/>
            <a:t>practical and ethical discussions provide a structure for professional youth work practice allowing for  reflection on recent work and planning for future developments</a:t>
          </a:r>
          <a:endParaRPr lang="en-US" dirty="0"/>
        </a:p>
      </dgm:t>
    </dgm:pt>
    <dgm:pt modelId="{FC9AAB04-2F93-4AED-90F3-8FB150CE7422}" type="parTrans" cxnId="{28FBB6AC-4711-4B35-B6F6-65330178A952}">
      <dgm:prSet/>
      <dgm:spPr/>
      <dgm:t>
        <a:bodyPr/>
        <a:lstStyle/>
        <a:p>
          <a:endParaRPr lang="en-US"/>
        </a:p>
      </dgm:t>
    </dgm:pt>
    <dgm:pt modelId="{56389BD6-279A-431C-A77D-05667937DF33}" type="sibTrans" cxnId="{28FBB6AC-4711-4B35-B6F6-65330178A952}">
      <dgm:prSet/>
      <dgm:spPr/>
      <dgm:t>
        <a:bodyPr/>
        <a:lstStyle/>
        <a:p>
          <a:endParaRPr lang="en-US"/>
        </a:p>
      </dgm:t>
    </dgm:pt>
    <dgm:pt modelId="{4A55DD3F-467E-464C-A7F8-4117D7A926B7}">
      <dgm:prSet/>
      <dgm:spPr/>
      <dgm:t>
        <a:bodyPr/>
        <a:lstStyle/>
        <a:p>
          <a:r>
            <a:rPr lang="en-GB" b="1" dirty="0"/>
            <a:t>Develops best practice- </a:t>
          </a:r>
          <a:r>
            <a:rPr lang="en-GB" dirty="0"/>
            <a:t>supportive &amp; challenging discussions about dilemmas assist the youth worker to maintain focus for participative and anti-oppressive practice</a:t>
          </a:r>
          <a:endParaRPr lang="en-US" dirty="0"/>
        </a:p>
      </dgm:t>
    </dgm:pt>
    <dgm:pt modelId="{D5CA44A8-8FED-4252-AF86-D6FC25902046}" type="parTrans" cxnId="{57298E52-F9A8-4444-9615-9D200A89D6CF}">
      <dgm:prSet/>
      <dgm:spPr/>
      <dgm:t>
        <a:bodyPr/>
        <a:lstStyle/>
        <a:p>
          <a:endParaRPr lang="en-US"/>
        </a:p>
      </dgm:t>
    </dgm:pt>
    <dgm:pt modelId="{3F5BDC77-B161-456F-8404-B23817C1682F}" type="sibTrans" cxnId="{57298E52-F9A8-4444-9615-9D200A89D6CF}">
      <dgm:prSet/>
      <dgm:spPr/>
      <dgm:t>
        <a:bodyPr/>
        <a:lstStyle/>
        <a:p>
          <a:endParaRPr lang="en-US"/>
        </a:p>
      </dgm:t>
    </dgm:pt>
    <dgm:pt modelId="{5F7A1770-07A8-4393-933C-D01CE1F7D205}">
      <dgm:prSet/>
      <dgm:spPr/>
      <dgm:t>
        <a:bodyPr/>
        <a:lstStyle/>
        <a:p>
          <a:r>
            <a:rPr lang="en-GB" b="1" dirty="0"/>
            <a:t>Enables accountability</a:t>
          </a:r>
          <a:r>
            <a:rPr lang="en-GB" dirty="0"/>
            <a:t>- through discussion and action planning it encourages youth workers to identify areas for development &amp; offers support through monitoring &amp; progress checking</a:t>
          </a:r>
          <a:endParaRPr lang="en-US" dirty="0"/>
        </a:p>
      </dgm:t>
    </dgm:pt>
    <dgm:pt modelId="{D16D0A7C-D642-4738-B6D1-2CC979D5822C}" type="parTrans" cxnId="{6DBA67E7-B9A7-4185-A080-1E957BF18454}">
      <dgm:prSet/>
      <dgm:spPr/>
      <dgm:t>
        <a:bodyPr/>
        <a:lstStyle/>
        <a:p>
          <a:endParaRPr lang="en-GB"/>
        </a:p>
      </dgm:t>
    </dgm:pt>
    <dgm:pt modelId="{39B5A90C-01AD-4303-88A8-9FCB8E674C89}" type="sibTrans" cxnId="{6DBA67E7-B9A7-4185-A080-1E957BF18454}">
      <dgm:prSet/>
      <dgm:spPr/>
      <dgm:t>
        <a:bodyPr/>
        <a:lstStyle/>
        <a:p>
          <a:endParaRPr lang="en-GB"/>
        </a:p>
      </dgm:t>
    </dgm:pt>
    <dgm:pt modelId="{1AE3123F-B410-419C-9A95-DCEEE38A62CB}">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i="1" dirty="0"/>
            <a:t>‘Supervision should be a reflective process to assist the practice of the supervisee.’ (</a:t>
          </a:r>
          <a:r>
            <a:rPr lang="en-GB" i="1" dirty="0" err="1"/>
            <a:t>Muson</a:t>
          </a:r>
          <a:r>
            <a:rPr lang="en-GB" i="1" dirty="0"/>
            <a:t>, 2002)</a:t>
          </a:r>
        </a:p>
      </dgm:t>
    </dgm:pt>
    <dgm:pt modelId="{E902090B-2CE5-4812-960F-3E7B1E9FF25A}" type="parTrans" cxnId="{41D576AB-2A49-4FBA-BA4A-BDB044E14950}">
      <dgm:prSet/>
      <dgm:spPr/>
      <dgm:t>
        <a:bodyPr/>
        <a:lstStyle/>
        <a:p>
          <a:endParaRPr lang="en-GB"/>
        </a:p>
      </dgm:t>
    </dgm:pt>
    <dgm:pt modelId="{277BC872-F458-4564-9BB7-021239DA3E84}" type="sibTrans" cxnId="{41D576AB-2A49-4FBA-BA4A-BDB044E14950}">
      <dgm:prSet/>
      <dgm:spPr/>
      <dgm:t>
        <a:bodyPr/>
        <a:lstStyle/>
        <a:p>
          <a:endParaRPr lang="en-GB"/>
        </a:p>
      </dgm:t>
    </dgm:pt>
    <dgm:pt modelId="{4298C72F-5BC1-4316-AEAC-2225B082CC3E}" type="pres">
      <dgm:prSet presAssocID="{48262CEF-709A-4ADC-B4D4-0EBCA913ADE0}" presName="linear" presStyleCnt="0">
        <dgm:presLayoutVars>
          <dgm:animLvl val="lvl"/>
          <dgm:resizeHandles val="exact"/>
        </dgm:presLayoutVars>
      </dgm:prSet>
      <dgm:spPr/>
    </dgm:pt>
    <dgm:pt modelId="{F684371A-5A0E-41BC-9F62-05CB633F3816}" type="pres">
      <dgm:prSet presAssocID="{DAAB820D-A84B-4CA0-B8BD-A4160EDF1E28}" presName="parentText" presStyleLbl="node1" presStyleIdx="0" presStyleCnt="5">
        <dgm:presLayoutVars>
          <dgm:chMax val="0"/>
          <dgm:bulletEnabled val="1"/>
        </dgm:presLayoutVars>
      </dgm:prSet>
      <dgm:spPr/>
    </dgm:pt>
    <dgm:pt modelId="{F573E2AC-39C0-4A80-8A0D-6B7B8F6A5B3D}" type="pres">
      <dgm:prSet presAssocID="{565C4099-D106-43A1-AAA1-0FE2024F09E6}" presName="spacer" presStyleCnt="0"/>
      <dgm:spPr/>
    </dgm:pt>
    <dgm:pt modelId="{88116FD9-E111-47E2-B36F-E0B0BB4376E8}" type="pres">
      <dgm:prSet presAssocID="{677285ED-988A-4933-B6EA-7BB4350B92F1}" presName="parentText" presStyleLbl="node1" presStyleIdx="1" presStyleCnt="5">
        <dgm:presLayoutVars>
          <dgm:chMax val="0"/>
          <dgm:bulletEnabled val="1"/>
        </dgm:presLayoutVars>
      </dgm:prSet>
      <dgm:spPr/>
    </dgm:pt>
    <dgm:pt modelId="{B4843C86-C0E9-4B5A-A27A-71E2EE77DB3F}" type="pres">
      <dgm:prSet presAssocID="{56389BD6-279A-431C-A77D-05667937DF33}" presName="spacer" presStyleCnt="0"/>
      <dgm:spPr/>
    </dgm:pt>
    <dgm:pt modelId="{AF76ABDC-9E63-4C2A-897D-ACE309AA71BA}" type="pres">
      <dgm:prSet presAssocID="{4A55DD3F-467E-464C-A7F8-4117D7A926B7}" presName="parentText" presStyleLbl="node1" presStyleIdx="2" presStyleCnt="5">
        <dgm:presLayoutVars>
          <dgm:chMax val="0"/>
          <dgm:bulletEnabled val="1"/>
        </dgm:presLayoutVars>
      </dgm:prSet>
      <dgm:spPr/>
    </dgm:pt>
    <dgm:pt modelId="{E1386EC1-9494-479B-A6E8-3012E3D21E0C}" type="pres">
      <dgm:prSet presAssocID="{3F5BDC77-B161-456F-8404-B23817C1682F}" presName="spacer" presStyleCnt="0"/>
      <dgm:spPr/>
    </dgm:pt>
    <dgm:pt modelId="{8F5E65BA-60CC-4C43-BFDA-D0026031B375}" type="pres">
      <dgm:prSet presAssocID="{5F7A1770-07A8-4393-933C-D01CE1F7D205}" presName="parentText" presStyleLbl="node1" presStyleIdx="3" presStyleCnt="5">
        <dgm:presLayoutVars>
          <dgm:chMax val="0"/>
          <dgm:bulletEnabled val="1"/>
        </dgm:presLayoutVars>
      </dgm:prSet>
      <dgm:spPr/>
    </dgm:pt>
    <dgm:pt modelId="{2CD766CD-C6B4-4EFE-B8D3-C1A169D9C709}" type="pres">
      <dgm:prSet presAssocID="{39B5A90C-01AD-4303-88A8-9FCB8E674C89}" presName="spacer" presStyleCnt="0"/>
      <dgm:spPr/>
    </dgm:pt>
    <dgm:pt modelId="{8F68EC9C-F8E7-4C27-BEFF-DAEF7A075F1C}" type="pres">
      <dgm:prSet presAssocID="{1AE3123F-B410-419C-9A95-DCEEE38A62CB}" presName="parentText" presStyleLbl="node1" presStyleIdx="4" presStyleCnt="5">
        <dgm:presLayoutVars>
          <dgm:chMax val="0"/>
          <dgm:bulletEnabled val="1"/>
        </dgm:presLayoutVars>
      </dgm:prSet>
      <dgm:spPr/>
    </dgm:pt>
  </dgm:ptLst>
  <dgm:cxnLst>
    <dgm:cxn modelId="{BEC08F2F-24EE-424F-8B1E-859474B1543C}" type="presOf" srcId="{677285ED-988A-4933-B6EA-7BB4350B92F1}" destId="{88116FD9-E111-47E2-B36F-E0B0BB4376E8}" srcOrd="0" destOrd="0" presId="urn:microsoft.com/office/officeart/2005/8/layout/vList2"/>
    <dgm:cxn modelId="{DDCE1D37-8CB1-49CD-8346-4C6C3D1C9FFD}" type="presOf" srcId="{5F7A1770-07A8-4393-933C-D01CE1F7D205}" destId="{8F5E65BA-60CC-4C43-BFDA-D0026031B375}" srcOrd="0" destOrd="0" presId="urn:microsoft.com/office/officeart/2005/8/layout/vList2"/>
    <dgm:cxn modelId="{A915455C-FFA5-48F1-AFA1-702D01B656E1}" type="presOf" srcId="{48262CEF-709A-4ADC-B4D4-0EBCA913ADE0}" destId="{4298C72F-5BC1-4316-AEAC-2225B082CC3E}" srcOrd="0" destOrd="0" presId="urn:microsoft.com/office/officeart/2005/8/layout/vList2"/>
    <dgm:cxn modelId="{57298E52-F9A8-4444-9615-9D200A89D6CF}" srcId="{48262CEF-709A-4ADC-B4D4-0EBCA913ADE0}" destId="{4A55DD3F-467E-464C-A7F8-4117D7A926B7}" srcOrd="2" destOrd="0" parTransId="{D5CA44A8-8FED-4252-AF86-D6FC25902046}" sibTransId="{3F5BDC77-B161-456F-8404-B23817C1682F}"/>
    <dgm:cxn modelId="{B263E7A2-3D86-404B-9536-8A371EE07EC4}" type="presOf" srcId="{DAAB820D-A84B-4CA0-B8BD-A4160EDF1E28}" destId="{F684371A-5A0E-41BC-9F62-05CB633F3816}" srcOrd="0" destOrd="0" presId="urn:microsoft.com/office/officeart/2005/8/layout/vList2"/>
    <dgm:cxn modelId="{7D1400AA-B58E-416B-B0F1-F1B57D1EFB9A}" type="presOf" srcId="{1AE3123F-B410-419C-9A95-DCEEE38A62CB}" destId="{8F68EC9C-F8E7-4C27-BEFF-DAEF7A075F1C}" srcOrd="0" destOrd="0" presId="urn:microsoft.com/office/officeart/2005/8/layout/vList2"/>
    <dgm:cxn modelId="{41D576AB-2A49-4FBA-BA4A-BDB044E14950}" srcId="{48262CEF-709A-4ADC-B4D4-0EBCA913ADE0}" destId="{1AE3123F-B410-419C-9A95-DCEEE38A62CB}" srcOrd="4" destOrd="0" parTransId="{E902090B-2CE5-4812-960F-3E7B1E9FF25A}" sibTransId="{277BC872-F458-4564-9BB7-021239DA3E84}"/>
    <dgm:cxn modelId="{28FBB6AC-4711-4B35-B6F6-65330178A952}" srcId="{48262CEF-709A-4ADC-B4D4-0EBCA913ADE0}" destId="{677285ED-988A-4933-B6EA-7BB4350B92F1}" srcOrd="1" destOrd="0" parTransId="{FC9AAB04-2F93-4AED-90F3-8FB150CE7422}" sibTransId="{56389BD6-279A-431C-A77D-05667937DF33}"/>
    <dgm:cxn modelId="{7E1E83AD-15D2-4040-A7C8-4305B63B8B02}" srcId="{48262CEF-709A-4ADC-B4D4-0EBCA913ADE0}" destId="{DAAB820D-A84B-4CA0-B8BD-A4160EDF1E28}" srcOrd="0" destOrd="0" parTransId="{90A5CCDE-C5E6-491F-B8F0-AEF5DE23DA37}" sibTransId="{565C4099-D106-43A1-AAA1-0FE2024F09E6}"/>
    <dgm:cxn modelId="{6D1EB3BD-4278-41D6-B9B6-EB6153D596CC}" type="presOf" srcId="{4A55DD3F-467E-464C-A7F8-4117D7A926B7}" destId="{AF76ABDC-9E63-4C2A-897D-ACE309AA71BA}" srcOrd="0" destOrd="0" presId="urn:microsoft.com/office/officeart/2005/8/layout/vList2"/>
    <dgm:cxn modelId="{6DBA67E7-B9A7-4185-A080-1E957BF18454}" srcId="{48262CEF-709A-4ADC-B4D4-0EBCA913ADE0}" destId="{5F7A1770-07A8-4393-933C-D01CE1F7D205}" srcOrd="3" destOrd="0" parTransId="{D16D0A7C-D642-4738-B6D1-2CC979D5822C}" sibTransId="{39B5A90C-01AD-4303-88A8-9FCB8E674C89}"/>
    <dgm:cxn modelId="{A4C49DAA-6892-4567-85AA-D6A853CED8CA}" type="presParOf" srcId="{4298C72F-5BC1-4316-AEAC-2225B082CC3E}" destId="{F684371A-5A0E-41BC-9F62-05CB633F3816}" srcOrd="0" destOrd="0" presId="urn:microsoft.com/office/officeart/2005/8/layout/vList2"/>
    <dgm:cxn modelId="{FD8909DB-37D6-4ECB-993D-7A12C57537B9}" type="presParOf" srcId="{4298C72F-5BC1-4316-AEAC-2225B082CC3E}" destId="{F573E2AC-39C0-4A80-8A0D-6B7B8F6A5B3D}" srcOrd="1" destOrd="0" presId="urn:microsoft.com/office/officeart/2005/8/layout/vList2"/>
    <dgm:cxn modelId="{0855FD37-0062-4444-99A1-5C1FAE9B5442}" type="presParOf" srcId="{4298C72F-5BC1-4316-AEAC-2225B082CC3E}" destId="{88116FD9-E111-47E2-B36F-E0B0BB4376E8}" srcOrd="2" destOrd="0" presId="urn:microsoft.com/office/officeart/2005/8/layout/vList2"/>
    <dgm:cxn modelId="{F43A4C95-915A-4606-8F02-D671F6C9A11C}" type="presParOf" srcId="{4298C72F-5BC1-4316-AEAC-2225B082CC3E}" destId="{B4843C86-C0E9-4B5A-A27A-71E2EE77DB3F}" srcOrd="3" destOrd="0" presId="urn:microsoft.com/office/officeart/2005/8/layout/vList2"/>
    <dgm:cxn modelId="{3AB8F9F9-29A9-4B72-8731-3B7FB68EB0C1}" type="presParOf" srcId="{4298C72F-5BC1-4316-AEAC-2225B082CC3E}" destId="{AF76ABDC-9E63-4C2A-897D-ACE309AA71BA}" srcOrd="4" destOrd="0" presId="urn:microsoft.com/office/officeart/2005/8/layout/vList2"/>
    <dgm:cxn modelId="{8BF6BE59-E7D7-4D37-BA04-E0DD21085137}" type="presParOf" srcId="{4298C72F-5BC1-4316-AEAC-2225B082CC3E}" destId="{E1386EC1-9494-479B-A6E8-3012E3D21E0C}" srcOrd="5" destOrd="0" presId="urn:microsoft.com/office/officeart/2005/8/layout/vList2"/>
    <dgm:cxn modelId="{08AA5918-B157-4AAF-AE4B-AFD6B10C084A}" type="presParOf" srcId="{4298C72F-5BC1-4316-AEAC-2225B082CC3E}" destId="{8F5E65BA-60CC-4C43-BFDA-D0026031B375}" srcOrd="6" destOrd="0" presId="urn:microsoft.com/office/officeart/2005/8/layout/vList2"/>
    <dgm:cxn modelId="{D5E44967-38E0-4550-89AD-3EF0186E7140}" type="presParOf" srcId="{4298C72F-5BC1-4316-AEAC-2225B082CC3E}" destId="{2CD766CD-C6B4-4EFE-B8D3-C1A169D9C709}" srcOrd="7" destOrd="0" presId="urn:microsoft.com/office/officeart/2005/8/layout/vList2"/>
    <dgm:cxn modelId="{B2A62DDA-E4BB-457F-8E70-2F0EA79170EA}" type="presParOf" srcId="{4298C72F-5BC1-4316-AEAC-2225B082CC3E}" destId="{8F68EC9C-F8E7-4C27-BEFF-DAEF7A075F1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F478D7-0C90-4EBC-AB94-0FE914E80033}"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19C82B12-EA64-4DA7-B3D8-8FDB4E8C0C76}">
      <dgm:prSet/>
      <dgm:spPr/>
      <dgm:t>
        <a:bodyPr/>
        <a:lstStyle/>
        <a:p>
          <a:r>
            <a:rPr lang="en-GB" dirty="0"/>
            <a:t>Supervision skills are not necessarily visible, evident or measurable– e.g. being responsive, focussing on the supervisee, listening with empathy</a:t>
          </a:r>
          <a:endParaRPr lang="en-US" dirty="0"/>
        </a:p>
      </dgm:t>
    </dgm:pt>
    <dgm:pt modelId="{451477BB-6813-474A-BBFF-0798804F5DD0}" type="parTrans" cxnId="{61A2F6B6-CC71-4D9B-A152-AE2D56647A21}">
      <dgm:prSet/>
      <dgm:spPr/>
      <dgm:t>
        <a:bodyPr/>
        <a:lstStyle/>
        <a:p>
          <a:endParaRPr lang="en-US"/>
        </a:p>
      </dgm:t>
    </dgm:pt>
    <dgm:pt modelId="{A9FDF19E-5D8F-4723-8815-66F135A51749}" type="sibTrans" cxnId="{61A2F6B6-CC71-4D9B-A152-AE2D56647A21}">
      <dgm:prSet/>
      <dgm:spPr/>
      <dgm:t>
        <a:bodyPr/>
        <a:lstStyle/>
        <a:p>
          <a:endParaRPr lang="en-US"/>
        </a:p>
      </dgm:t>
    </dgm:pt>
    <dgm:pt modelId="{99175604-107A-4C1B-968F-D6690E1A2F8B}">
      <dgm:prSet/>
      <dgm:spPr/>
      <dgm:t>
        <a:bodyPr/>
        <a:lstStyle/>
        <a:p>
          <a:r>
            <a:rPr lang="en-GB" dirty="0"/>
            <a:t>Effective supervision techniques are obvious, e.g. </a:t>
          </a:r>
        </a:p>
        <a:p>
          <a:r>
            <a:rPr lang="en-GB" dirty="0"/>
            <a:t>observing, listening, questioning, exploring, reflecting, suggesting choices, drawing out more information, conceptualising, relating knowledge to previous knowledge, analysing and drawing conclusions and using records </a:t>
          </a:r>
        </a:p>
        <a:p>
          <a:r>
            <a:rPr lang="en-GB" dirty="0"/>
            <a:t>(Tash, 1984)</a:t>
          </a:r>
          <a:endParaRPr lang="en-US" dirty="0"/>
        </a:p>
      </dgm:t>
    </dgm:pt>
    <dgm:pt modelId="{A4E447BE-54D9-400B-A7DA-3EECA1F31038}" type="parTrans" cxnId="{9E53E087-2FD6-423A-8BD0-CB437BBA91AF}">
      <dgm:prSet/>
      <dgm:spPr/>
      <dgm:t>
        <a:bodyPr/>
        <a:lstStyle/>
        <a:p>
          <a:endParaRPr lang="en-US"/>
        </a:p>
      </dgm:t>
    </dgm:pt>
    <dgm:pt modelId="{A239492D-DE06-4C54-B729-CFC79B959BFD}" type="sibTrans" cxnId="{9E53E087-2FD6-423A-8BD0-CB437BBA91AF}">
      <dgm:prSet/>
      <dgm:spPr/>
      <dgm:t>
        <a:bodyPr/>
        <a:lstStyle/>
        <a:p>
          <a:endParaRPr lang="en-US"/>
        </a:p>
      </dgm:t>
    </dgm:pt>
    <dgm:pt modelId="{02909AFF-A0C5-6E44-818F-8CD53991C85A}" type="pres">
      <dgm:prSet presAssocID="{86F478D7-0C90-4EBC-AB94-0FE914E80033}" presName="Name0" presStyleCnt="0">
        <dgm:presLayoutVars>
          <dgm:dir/>
          <dgm:animLvl val="lvl"/>
          <dgm:resizeHandles val="exact"/>
        </dgm:presLayoutVars>
      </dgm:prSet>
      <dgm:spPr/>
    </dgm:pt>
    <dgm:pt modelId="{071D2062-0DD9-854D-AAF5-4F7A9D7154F8}" type="pres">
      <dgm:prSet presAssocID="{99175604-107A-4C1B-968F-D6690E1A2F8B}" presName="boxAndChildren" presStyleCnt="0"/>
      <dgm:spPr/>
    </dgm:pt>
    <dgm:pt modelId="{9E17B29C-3F9D-F142-8761-C1A16759708F}" type="pres">
      <dgm:prSet presAssocID="{99175604-107A-4C1B-968F-D6690E1A2F8B}" presName="parentTextBox" presStyleLbl="node1" presStyleIdx="0" presStyleCnt="2"/>
      <dgm:spPr/>
    </dgm:pt>
    <dgm:pt modelId="{1C558FB8-E234-6E41-858D-4B2FBB414B85}" type="pres">
      <dgm:prSet presAssocID="{A9FDF19E-5D8F-4723-8815-66F135A51749}" presName="sp" presStyleCnt="0"/>
      <dgm:spPr/>
    </dgm:pt>
    <dgm:pt modelId="{93EA1B58-41F2-204E-ACB9-671578D96D4F}" type="pres">
      <dgm:prSet presAssocID="{19C82B12-EA64-4DA7-B3D8-8FDB4E8C0C76}" presName="arrowAndChildren" presStyleCnt="0"/>
      <dgm:spPr/>
    </dgm:pt>
    <dgm:pt modelId="{716F5F8E-0A81-8845-BF2D-A2269A1FBAB5}" type="pres">
      <dgm:prSet presAssocID="{19C82B12-EA64-4DA7-B3D8-8FDB4E8C0C76}" presName="parentTextArrow" presStyleLbl="node1" presStyleIdx="1" presStyleCnt="2"/>
      <dgm:spPr/>
    </dgm:pt>
  </dgm:ptLst>
  <dgm:cxnLst>
    <dgm:cxn modelId="{85512B78-6713-7A49-8720-312DB13468EC}" type="presOf" srcId="{19C82B12-EA64-4DA7-B3D8-8FDB4E8C0C76}" destId="{716F5F8E-0A81-8845-BF2D-A2269A1FBAB5}" srcOrd="0" destOrd="0" presId="urn:microsoft.com/office/officeart/2005/8/layout/process4"/>
    <dgm:cxn modelId="{9E53E087-2FD6-423A-8BD0-CB437BBA91AF}" srcId="{86F478D7-0C90-4EBC-AB94-0FE914E80033}" destId="{99175604-107A-4C1B-968F-D6690E1A2F8B}" srcOrd="1" destOrd="0" parTransId="{A4E447BE-54D9-400B-A7DA-3EECA1F31038}" sibTransId="{A239492D-DE06-4C54-B729-CFC79B959BFD}"/>
    <dgm:cxn modelId="{136E7CAC-25BD-2E4B-9E04-BC33A571FB91}" type="presOf" srcId="{99175604-107A-4C1B-968F-D6690E1A2F8B}" destId="{9E17B29C-3F9D-F142-8761-C1A16759708F}" srcOrd="0" destOrd="0" presId="urn:microsoft.com/office/officeart/2005/8/layout/process4"/>
    <dgm:cxn modelId="{61A2F6B6-CC71-4D9B-A152-AE2D56647A21}" srcId="{86F478D7-0C90-4EBC-AB94-0FE914E80033}" destId="{19C82B12-EA64-4DA7-B3D8-8FDB4E8C0C76}" srcOrd="0" destOrd="0" parTransId="{451477BB-6813-474A-BBFF-0798804F5DD0}" sibTransId="{A9FDF19E-5D8F-4723-8815-66F135A51749}"/>
    <dgm:cxn modelId="{713DD0FE-02EE-1440-AFD1-685E117B2610}" type="presOf" srcId="{86F478D7-0C90-4EBC-AB94-0FE914E80033}" destId="{02909AFF-A0C5-6E44-818F-8CD53991C85A}" srcOrd="0" destOrd="0" presId="urn:microsoft.com/office/officeart/2005/8/layout/process4"/>
    <dgm:cxn modelId="{0B855584-FC82-004C-82DE-C965CF1B01F9}" type="presParOf" srcId="{02909AFF-A0C5-6E44-818F-8CD53991C85A}" destId="{071D2062-0DD9-854D-AAF5-4F7A9D7154F8}" srcOrd="0" destOrd="0" presId="urn:microsoft.com/office/officeart/2005/8/layout/process4"/>
    <dgm:cxn modelId="{83D8C2D8-6B4A-6C49-8466-1B39C60B9ED6}" type="presParOf" srcId="{071D2062-0DD9-854D-AAF5-4F7A9D7154F8}" destId="{9E17B29C-3F9D-F142-8761-C1A16759708F}" srcOrd="0" destOrd="0" presId="urn:microsoft.com/office/officeart/2005/8/layout/process4"/>
    <dgm:cxn modelId="{95F62F22-CB92-8641-8685-9D6ECA489DE2}" type="presParOf" srcId="{02909AFF-A0C5-6E44-818F-8CD53991C85A}" destId="{1C558FB8-E234-6E41-858D-4B2FBB414B85}" srcOrd="1" destOrd="0" presId="urn:microsoft.com/office/officeart/2005/8/layout/process4"/>
    <dgm:cxn modelId="{532D9A2D-F847-D540-B4A6-78FEB9377E72}" type="presParOf" srcId="{02909AFF-A0C5-6E44-818F-8CD53991C85A}" destId="{93EA1B58-41F2-204E-ACB9-671578D96D4F}" srcOrd="2" destOrd="0" presId="urn:microsoft.com/office/officeart/2005/8/layout/process4"/>
    <dgm:cxn modelId="{F605461A-2FB7-DD45-927A-9CE5D25CD4DE}" type="presParOf" srcId="{93EA1B58-41F2-204E-ACB9-671578D96D4F}" destId="{716F5F8E-0A81-8845-BF2D-A2269A1FBAB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7F89A2-7AC8-4022-99B5-8C83D28E8C6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7702548-EF48-40B0-B701-6551BBAF9953}">
      <dgm:prSet custT="1"/>
      <dgm:spPr/>
      <dgm:t>
        <a:bodyPr/>
        <a:lstStyle/>
        <a:p>
          <a:pPr marL="0" marR="0" lvl="0" indent="0" defTabSz="914400" eaLnBrk="1" fontAlgn="auto" latinLnBrk="0" hangingPunct="1">
            <a:spcBef>
              <a:spcPts val="0"/>
            </a:spcBef>
            <a:spcAft>
              <a:spcPts val="0"/>
            </a:spcAft>
            <a:buClrTx/>
            <a:buSzTx/>
            <a:buFontTx/>
            <a:buNone/>
            <a:tabLst/>
            <a:defRPr/>
          </a:pPr>
          <a:r>
            <a:rPr lang="en-GB" sz="1500" dirty="0"/>
            <a:t> </a:t>
          </a:r>
          <a:r>
            <a:rPr lang="en-GB" sz="2000" b="1" dirty="0"/>
            <a:t>Preparation- emotional</a:t>
          </a:r>
          <a:endParaRPr lang="en-US" sz="2000" b="1" dirty="0"/>
        </a:p>
      </dgm:t>
    </dgm:pt>
    <dgm:pt modelId="{9FAD06C0-D617-430D-AA25-C47E560CBEDC}" type="parTrans" cxnId="{314FD137-C1AE-408C-87F7-0BA5725A6907}">
      <dgm:prSet/>
      <dgm:spPr/>
      <dgm:t>
        <a:bodyPr/>
        <a:lstStyle/>
        <a:p>
          <a:endParaRPr lang="en-US"/>
        </a:p>
      </dgm:t>
    </dgm:pt>
    <dgm:pt modelId="{116A9870-9A9F-48C4-9569-F121AA9A3B99}" type="sibTrans" cxnId="{314FD137-C1AE-408C-87F7-0BA5725A6907}">
      <dgm:prSet/>
      <dgm:spPr/>
      <dgm:t>
        <a:bodyPr/>
        <a:lstStyle/>
        <a:p>
          <a:endParaRPr lang="en-US"/>
        </a:p>
      </dgm:t>
    </dgm:pt>
    <dgm:pt modelId="{536774C9-8809-4CAF-B9A0-BC645A88DFA1}">
      <dgm:prSet custT="1"/>
      <dgm:spPr/>
      <dgm:t>
        <a:bodyPr/>
        <a:lstStyle/>
        <a:p>
          <a:pPr marL="0" marR="0" lvl="0" indent="0" defTabSz="914400" eaLnBrk="1" fontAlgn="auto" latinLnBrk="0" hangingPunct="1">
            <a:spcBef>
              <a:spcPts val="0"/>
            </a:spcBef>
            <a:spcAft>
              <a:spcPts val="0"/>
            </a:spcAft>
            <a:buClrTx/>
            <a:buSzTx/>
            <a:buFontTx/>
            <a:buNone/>
            <a:tabLst/>
            <a:defRPr/>
          </a:pPr>
          <a:r>
            <a:rPr lang="en-GB" sz="2000" b="1" dirty="0"/>
            <a:t>Time before and after- why?</a:t>
          </a:r>
          <a:endParaRPr lang="en-US" sz="2000" b="1" dirty="0"/>
        </a:p>
        <a:p>
          <a:pPr lvl="0" defTabSz="755650">
            <a:spcBef>
              <a:spcPct val="0"/>
            </a:spcBef>
            <a:spcAft>
              <a:spcPct val="35000"/>
            </a:spcAft>
          </a:pPr>
          <a:endParaRPr lang="en-US" sz="1500" dirty="0"/>
        </a:p>
      </dgm:t>
    </dgm:pt>
    <dgm:pt modelId="{6184745D-190D-46FA-B954-46A7C7558193}" type="parTrans" cxnId="{96B3C887-D2E5-49E6-A205-06FA0D4C1069}">
      <dgm:prSet/>
      <dgm:spPr/>
      <dgm:t>
        <a:bodyPr/>
        <a:lstStyle/>
        <a:p>
          <a:endParaRPr lang="en-US"/>
        </a:p>
      </dgm:t>
    </dgm:pt>
    <dgm:pt modelId="{CEE872FC-1141-4C43-8C56-1917FC026B7B}" type="sibTrans" cxnId="{96B3C887-D2E5-49E6-A205-06FA0D4C1069}">
      <dgm:prSet/>
      <dgm:spPr/>
      <dgm:t>
        <a:bodyPr/>
        <a:lstStyle/>
        <a:p>
          <a:endParaRPr lang="en-US"/>
        </a:p>
      </dgm:t>
    </dgm:pt>
    <dgm:pt modelId="{2987EBE8-F001-4F66-BD71-7C12151E02A8}">
      <dgm:prSet custT="1"/>
      <dgm:spPr/>
      <dgm:t>
        <a:bodyPr/>
        <a:lstStyle/>
        <a:p>
          <a:pPr marL="0" marR="0" lvl="0" indent="0" defTabSz="914400" eaLnBrk="1" fontAlgn="auto" latinLnBrk="0" hangingPunct="1">
            <a:spcBef>
              <a:spcPts val="0"/>
            </a:spcBef>
            <a:spcAft>
              <a:spcPts val="0"/>
            </a:spcAft>
            <a:buClrTx/>
            <a:buSzTx/>
            <a:buFontTx/>
            <a:buNone/>
            <a:tabLst/>
            <a:defRPr/>
          </a:pPr>
          <a:endParaRPr lang="en-GB" sz="1500" dirty="0"/>
        </a:p>
        <a:p>
          <a:pPr marL="0" marR="0" lvl="0" indent="0" defTabSz="914400" eaLnBrk="1" fontAlgn="auto" latinLnBrk="0" hangingPunct="1">
            <a:spcBef>
              <a:spcPts val="0"/>
            </a:spcBef>
            <a:spcAft>
              <a:spcPts val="0"/>
            </a:spcAft>
            <a:buClrTx/>
            <a:buSzTx/>
            <a:buFontTx/>
            <a:buNone/>
            <a:tabLst/>
            <a:defRPr/>
          </a:pPr>
          <a:r>
            <a:rPr lang="en-GB" sz="2000" b="1" dirty="0"/>
            <a:t>Clarify how decisions will be made about content- agenda ownership</a:t>
          </a:r>
          <a:endParaRPr lang="en-US" sz="2000" b="1" dirty="0"/>
        </a:p>
        <a:p>
          <a:endParaRPr lang="en-US" sz="1500" dirty="0"/>
        </a:p>
      </dgm:t>
    </dgm:pt>
    <dgm:pt modelId="{A83EEB77-FF1C-4AAD-9BBA-668A883702C7}" type="parTrans" cxnId="{D09B9F8E-FE85-46A9-BAEC-B63333E65C0C}">
      <dgm:prSet/>
      <dgm:spPr/>
      <dgm:t>
        <a:bodyPr/>
        <a:lstStyle/>
        <a:p>
          <a:endParaRPr lang="en-US"/>
        </a:p>
      </dgm:t>
    </dgm:pt>
    <dgm:pt modelId="{EAB71E9D-90A8-4AC3-B059-21296565FC42}" type="sibTrans" cxnId="{D09B9F8E-FE85-46A9-BAEC-B63333E65C0C}">
      <dgm:prSet/>
      <dgm:spPr/>
      <dgm:t>
        <a:bodyPr/>
        <a:lstStyle/>
        <a:p>
          <a:endParaRPr lang="en-US"/>
        </a:p>
      </dgm:t>
    </dgm:pt>
    <dgm:pt modelId="{526FC18E-DABA-4E05-B7EC-528FB958DCD4}">
      <dgm:prSet custT="1"/>
      <dgm:spPr/>
      <dgm:t>
        <a:bodyPr/>
        <a:lstStyle/>
        <a:p>
          <a:r>
            <a:rPr lang="en-GB" sz="2000" b="1" dirty="0"/>
            <a:t>Identify responsibility for keeping a record from which both can learn</a:t>
          </a:r>
          <a:endParaRPr lang="en-US" sz="2000" b="1" dirty="0"/>
        </a:p>
      </dgm:t>
    </dgm:pt>
    <dgm:pt modelId="{BAB9D5E8-52C5-4CEA-9A34-108042D981B8}" type="parTrans" cxnId="{643EA50C-75EC-4769-BDB6-F6E27F9EB306}">
      <dgm:prSet/>
      <dgm:spPr/>
      <dgm:t>
        <a:bodyPr/>
        <a:lstStyle/>
        <a:p>
          <a:endParaRPr lang="en-US"/>
        </a:p>
      </dgm:t>
    </dgm:pt>
    <dgm:pt modelId="{FFEDEC1F-1BA6-4530-9EC6-4E7412FC3C58}" type="sibTrans" cxnId="{643EA50C-75EC-4769-BDB6-F6E27F9EB306}">
      <dgm:prSet/>
      <dgm:spPr/>
      <dgm:t>
        <a:bodyPr/>
        <a:lstStyle/>
        <a:p>
          <a:endParaRPr lang="en-US"/>
        </a:p>
      </dgm:t>
    </dgm:pt>
    <dgm:pt modelId="{B9A520A8-4F61-4B99-B463-671495451E18}">
      <dgm:prSet custT="1"/>
      <dgm:spPr/>
      <dgm:t>
        <a:bodyPr/>
        <a:lstStyle/>
        <a:p>
          <a:r>
            <a:rPr lang="en-GB" sz="2000" b="1" dirty="0"/>
            <a:t>Reflect individuals’ skills and abilities- supervisor &amp; supervisee</a:t>
          </a:r>
          <a:endParaRPr lang="en-US" sz="2000" b="1" dirty="0"/>
        </a:p>
      </dgm:t>
    </dgm:pt>
    <dgm:pt modelId="{64B91C07-850F-48EE-9B97-AD03D890A50E}" type="parTrans" cxnId="{6AC037A9-7D8D-4035-9441-4D75DAD0EEAF}">
      <dgm:prSet/>
      <dgm:spPr/>
      <dgm:t>
        <a:bodyPr/>
        <a:lstStyle/>
        <a:p>
          <a:endParaRPr lang="en-US"/>
        </a:p>
      </dgm:t>
    </dgm:pt>
    <dgm:pt modelId="{04DAC800-EA47-4A9C-B583-270EFD90099F}" type="sibTrans" cxnId="{6AC037A9-7D8D-4035-9441-4D75DAD0EEAF}">
      <dgm:prSet/>
      <dgm:spPr/>
      <dgm:t>
        <a:bodyPr/>
        <a:lstStyle/>
        <a:p>
          <a:endParaRPr lang="en-US"/>
        </a:p>
      </dgm:t>
    </dgm:pt>
    <dgm:pt modelId="{2AA5B2C2-81EF-45CF-BAA9-DE3C06C20F0B}" type="pres">
      <dgm:prSet presAssocID="{9C7F89A2-7AC8-4022-99B5-8C83D28E8C6B}" presName="outerComposite" presStyleCnt="0">
        <dgm:presLayoutVars>
          <dgm:chMax val="5"/>
          <dgm:dir/>
          <dgm:resizeHandles val="exact"/>
        </dgm:presLayoutVars>
      </dgm:prSet>
      <dgm:spPr/>
    </dgm:pt>
    <dgm:pt modelId="{67EF210A-EC56-413C-9B7B-E739D9124F40}" type="pres">
      <dgm:prSet presAssocID="{9C7F89A2-7AC8-4022-99B5-8C83D28E8C6B}" presName="dummyMaxCanvas" presStyleCnt="0">
        <dgm:presLayoutVars/>
      </dgm:prSet>
      <dgm:spPr/>
    </dgm:pt>
    <dgm:pt modelId="{DC82F64D-A98F-421B-86AC-53BD67337211}" type="pres">
      <dgm:prSet presAssocID="{9C7F89A2-7AC8-4022-99B5-8C83D28E8C6B}" presName="FiveNodes_1" presStyleLbl="node1" presStyleIdx="0" presStyleCnt="5">
        <dgm:presLayoutVars>
          <dgm:bulletEnabled val="1"/>
        </dgm:presLayoutVars>
      </dgm:prSet>
      <dgm:spPr/>
    </dgm:pt>
    <dgm:pt modelId="{CC552F06-2877-4D4D-A053-092C739CFD03}" type="pres">
      <dgm:prSet presAssocID="{9C7F89A2-7AC8-4022-99B5-8C83D28E8C6B}" presName="FiveNodes_2" presStyleLbl="node1" presStyleIdx="1" presStyleCnt="5">
        <dgm:presLayoutVars>
          <dgm:bulletEnabled val="1"/>
        </dgm:presLayoutVars>
      </dgm:prSet>
      <dgm:spPr/>
    </dgm:pt>
    <dgm:pt modelId="{C8134B44-E8BC-47BE-8E24-D127BE9DD81E}" type="pres">
      <dgm:prSet presAssocID="{9C7F89A2-7AC8-4022-99B5-8C83D28E8C6B}" presName="FiveNodes_3" presStyleLbl="node1" presStyleIdx="2" presStyleCnt="5">
        <dgm:presLayoutVars>
          <dgm:bulletEnabled val="1"/>
        </dgm:presLayoutVars>
      </dgm:prSet>
      <dgm:spPr/>
    </dgm:pt>
    <dgm:pt modelId="{15A8998D-3F9C-42B0-97AD-E7FEC4F10F13}" type="pres">
      <dgm:prSet presAssocID="{9C7F89A2-7AC8-4022-99B5-8C83D28E8C6B}" presName="FiveNodes_4" presStyleLbl="node1" presStyleIdx="3" presStyleCnt="5">
        <dgm:presLayoutVars>
          <dgm:bulletEnabled val="1"/>
        </dgm:presLayoutVars>
      </dgm:prSet>
      <dgm:spPr/>
    </dgm:pt>
    <dgm:pt modelId="{895C9A9C-17A6-402F-BF64-473E231122E9}" type="pres">
      <dgm:prSet presAssocID="{9C7F89A2-7AC8-4022-99B5-8C83D28E8C6B}" presName="FiveNodes_5" presStyleLbl="node1" presStyleIdx="4" presStyleCnt="5">
        <dgm:presLayoutVars>
          <dgm:bulletEnabled val="1"/>
        </dgm:presLayoutVars>
      </dgm:prSet>
      <dgm:spPr/>
    </dgm:pt>
    <dgm:pt modelId="{F8A324F1-76B4-42AF-B3DF-9077B79815B3}" type="pres">
      <dgm:prSet presAssocID="{9C7F89A2-7AC8-4022-99B5-8C83D28E8C6B}" presName="FiveConn_1-2" presStyleLbl="fgAccFollowNode1" presStyleIdx="0" presStyleCnt="4">
        <dgm:presLayoutVars>
          <dgm:bulletEnabled val="1"/>
        </dgm:presLayoutVars>
      </dgm:prSet>
      <dgm:spPr/>
    </dgm:pt>
    <dgm:pt modelId="{7E5F7E71-8453-403E-A6AD-7398FAD701AA}" type="pres">
      <dgm:prSet presAssocID="{9C7F89A2-7AC8-4022-99B5-8C83D28E8C6B}" presName="FiveConn_2-3" presStyleLbl="fgAccFollowNode1" presStyleIdx="1" presStyleCnt="4">
        <dgm:presLayoutVars>
          <dgm:bulletEnabled val="1"/>
        </dgm:presLayoutVars>
      </dgm:prSet>
      <dgm:spPr/>
    </dgm:pt>
    <dgm:pt modelId="{32CC5B39-F53F-4659-AF96-535FDE105DFF}" type="pres">
      <dgm:prSet presAssocID="{9C7F89A2-7AC8-4022-99B5-8C83D28E8C6B}" presName="FiveConn_3-4" presStyleLbl="fgAccFollowNode1" presStyleIdx="2" presStyleCnt="4">
        <dgm:presLayoutVars>
          <dgm:bulletEnabled val="1"/>
        </dgm:presLayoutVars>
      </dgm:prSet>
      <dgm:spPr/>
    </dgm:pt>
    <dgm:pt modelId="{AB77F89A-87EA-4136-831F-4FB99200B65A}" type="pres">
      <dgm:prSet presAssocID="{9C7F89A2-7AC8-4022-99B5-8C83D28E8C6B}" presName="FiveConn_4-5" presStyleLbl="fgAccFollowNode1" presStyleIdx="3" presStyleCnt="4">
        <dgm:presLayoutVars>
          <dgm:bulletEnabled val="1"/>
        </dgm:presLayoutVars>
      </dgm:prSet>
      <dgm:spPr/>
    </dgm:pt>
    <dgm:pt modelId="{3A043A38-798E-401F-91AF-8817BB71974D}" type="pres">
      <dgm:prSet presAssocID="{9C7F89A2-7AC8-4022-99B5-8C83D28E8C6B}" presName="FiveNodes_1_text" presStyleLbl="node1" presStyleIdx="4" presStyleCnt="5">
        <dgm:presLayoutVars>
          <dgm:bulletEnabled val="1"/>
        </dgm:presLayoutVars>
      </dgm:prSet>
      <dgm:spPr/>
    </dgm:pt>
    <dgm:pt modelId="{D9FCC8FD-56DA-47AF-9B36-791398C7C7C2}" type="pres">
      <dgm:prSet presAssocID="{9C7F89A2-7AC8-4022-99B5-8C83D28E8C6B}" presName="FiveNodes_2_text" presStyleLbl="node1" presStyleIdx="4" presStyleCnt="5">
        <dgm:presLayoutVars>
          <dgm:bulletEnabled val="1"/>
        </dgm:presLayoutVars>
      </dgm:prSet>
      <dgm:spPr/>
    </dgm:pt>
    <dgm:pt modelId="{6D7FEF46-033D-4EEC-8D64-913FB67A9FB3}" type="pres">
      <dgm:prSet presAssocID="{9C7F89A2-7AC8-4022-99B5-8C83D28E8C6B}" presName="FiveNodes_3_text" presStyleLbl="node1" presStyleIdx="4" presStyleCnt="5">
        <dgm:presLayoutVars>
          <dgm:bulletEnabled val="1"/>
        </dgm:presLayoutVars>
      </dgm:prSet>
      <dgm:spPr/>
    </dgm:pt>
    <dgm:pt modelId="{06B505B4-A07C-47D5-897E-14A86F52B622}" type="pres">
      <dgm:prSet presAssocID="{9C7F89A2-7AC8-4022-99B5-8C83D28E8C6B}" presName="FiveNodes_4_text" presStyleLbl="node1" presStyleIdx="4" presStyleCnt="5">
        <dgm:presLayoutVars>
          <dgm:bulletEnabled val="1"/>
        </dgm:presLayoutVars>
      </dgm:prSet>
      <dgm:spPr/>
    </dgm:pt>
    <dgm:pt modelId="{6D679734-011B-416D-97B5-8BA4A42B646C}" type="pres">
      <dgm:prSet presAssocID="{9C7F89A2-7AC8-4022-99B5-8C83D28E8C6B}" presName="FiveNodes_5_text" presStyleLbl="node1" presStyleIdx="4" presStyleCnt="5">
        <dgm:presLayoutVars>
          <dgm:bulletEnabled val="1"/>
        </dgm:presLayoutVars>
      </dgm:prSet>
      <dgm:spPr/>
    </dgm:pt>
  </dgm:ptLst>
  <dgm:cxnLst>
    <dgm:cxn modelId="{643EA50C-75EC-4769-BDB6-F6E27F9EB306}" srcId="{9C7F89A2-7AC8-4022-99B5-8C83D28E8C6B}" destId="{526FC18E-DABA-4E05-B7EC-528FB958DCD4}" srcOrd="3" destOrd="0" parTransId="{BAB9D5E8-52C5-4CEA-9A34-108042D981B8}" sibTransId="{FFEDEC1F-1BA6-4530-9EC6-4E7412FC3C58}"/>
    <dgm:cxn modelId="{314FD137-C1AE-408C-87F7-0BA5725A6907}" srcId="{9C7F89A2-7AC8-4022-99B5-8C83D28E8C6B}" destId="{F7702548-EF48-40B0-B701-6551BBAF9953}" srcOrd="0" destOrd="0" parTransId="{9FAD06C0-D617-430D-AA25-C47E560CBEDC}" sibTransId="{116A9870-9A9F-48C4-9569-F121AA9A3B99}"/>
    <dgm:cxn modelId="{13D56261-FE50-4E76-AEF2-2616822F64A6}" type="presOf" srcId="{EAB71E9D-90A8-4AC3-B059-21296565FC42}" destId="{32CC5B39-F53F-4659-AF96-535FDE105DFF}" srcOrd="0" destOrd="0" presId="urn:microsoft.com/office/officeart/2005/8/layout/vProcess5"/>
    <dgm:cxn modelId="{E0586966-D2C7-4F62-886F-3708525E1BDB}" type="presOf" srcId="{526FC18E-DABA-4E05-B7EC-528FB958DCD4}" destId="{15A8998D-3F9C-42B0-97AD-E7FEC4F10F13}" srcOrd="0" destOrd="0" presId="urn:microsoft.com/office/officeart/2005/8/layout/vProcess5"/>
    <dgm:cxn modelId="{1071C54C-2F89-4630-B3EC-A7439A65F87B}" type="presOf" srcId="{526FC18E-DABA-4E05-B7EC-528FB958DCD4}" destId="{06B505B4-A07C-47D5-897E-14A86F52B622}" srcOrd="1" destOrd="0" presId="urn:microsoft.com/office/officeart/2005/8/layout/vProcess5"/>
    <dgm:cxn modelId="{1F9D5872-E662-4407-97FD-789B80E18382}" type="presOf" srcId="{F7702548-EF48-40B0-B701-6551BBAF9953}" destId="{DC82F64D-A98F-421B-86AC-53BD67337211}" srcOrd="0" destOrd="0" presId="urn:microsoft.com/office/officeart/2005/8/layout/vProcess5"/>
    <dgm:cxn modelId="{4DA4F482-7B51-4A01-A874-EA5AA760930D}" type="presOf" srcId="{B9A520A8-4F61-4B99-B463-671495451E18}" destId="{895C9A9C-17A6-402F-BF64-473E231122E9}" srcOrd="0" destOrd="0" presId="urn:microsoft.com/office/officeart/2005/8/layout/vProcess5"/>
    <dgm:cxn modelId="{96B3C887-D2E5-49E6-A205-06FA0D4C1069}" srcId="{9C7F89A2-7AC8-4022-99B5-8C83D28E8C6B}" destId="{536774C9-8809-4CAF-B9A0-BC645A88DFA1}" srcOrd="1" destOrd="0" parTransId="{6184745D-190D-46FA-B954-46A7C7558193}" sibTransId="{CEE872FC-1141-4C43-8C56-1917FC026B7B}"/>
    <dgm:cxn modelId="{4EFB3B8A-DD11-4892-AE77-BE69E5942B63}" type="presOf" srcId="{B9A520A8-4F61-4B99-B463-671495451E18}" destId="{6D679734-011B-416D-97B5-8BA4A42B646C}" srcOrd="1" destOrd="0" presId="urn:microsoft.com/office/officeart/2005/8/layout/vProcess5"/>
    <dgm:cxn modelId="{D09B9F8E-FE85-46A9-BAEC-B63333E65C0C}" srcId="{9C7F89A2-7AC8-4022-99B5-8C83D28E8C6B}" destId="{2987EBE8-F001-4F66-BD71-7C12151E02A8}" srcOrd="2" destOrd="0" parTransId="{A83EEB77-FF1C-4AAD-9BBA-668A883702C7}" sibTransId="{EAB71E9D-90A8-4AC3-B059-21296565FC42}"/>
    <dgm:cxn modelId="{21C2769B-0914-472E-A509-A2A23E0746DF}" type="presOf" srcId="{FFEDEC1F-1BA6-4530-9EC6-4E7412FC3C58}" destId="{AB77F89A-87EA-4136-831F-4FB99200B65A}" srcOrd="0" destOrd="0" presId="urn:microsoft.com/office/officeart/2005/8/layout/vProcess5"/>
    <dgm:cxn modelId="{9FB7B29D-51C9-43C3-BA89-8C278318437E}" type="presOf" srcId="{536774C9-8809-4CAF-B9A0-BC645A88DFA1}" destId="{CC552F06-2877-4D4D-A053-092C739CFD03}" srcOrd="0" destOrd="0" presId="urn:microsoft.com/office/officeart/2005/8/layout/vProcess5"/>
    <dgm:cxn modelId="{6AC037A9-7D8D-4035-9441-4D75DAD0EEAF}" srcId="{9C7F89A2-7AC8-4022-99B5-8C83D28E8C6B}" destId="{B9A520A8-4F61-4B99-B463-671495451E18}" srcOrd="4" destOrd="0" parTransId="{64B91C07-850F-48EE-9B97-AD03D890A50E}" sibTransId="{04DAC800-EA47-4A9C-B583-270EFD90099F}"/>
    <dgm:cxn modelId="{050413BE-F082-4780-9D94-1D428229A1A7}" type="presOf" srcId="{9C7F89A2-7AC8-4022-99B5-8C83D28E8C6B}" destId="{2AA5B2C2-81EF-45CF-BAA9-DE3C06C20F0B}" srcOrd="0" destOrd="0" presId="urn:microsoft.com/office/officeart/2005/8/layout/vProcess5"/>
    <dgm:cxn modelId="{75CF13C0-CD57-41CD-A333-C3062D6D9D51}" type="presOf" srcId="{2987EBE8-F001-4F66-BD71-7C12151E02A8}" destId="{C8134B44-E8BC-47BE-8E24-D127BE9DD81E}" srcOrd="0" destOrd="0" presId="urn:microsoft.com/office/officeart/2005/8/layout/vProcess5"/>
    <dgm:cxn modelId="{CAD1ABD4-5C63-4F69-8332-62ABC196BC60}" type="presOf" srcId="{536774C9-8809-4CAF-B9A0-BC645A88DFA1}" destId="{D9FCC8FD-56DA-47AF-9B36-791398C7C7C2}" srcOrd="1" destOrd="0" presId="urn:microsoft.com/office/officeart/2005/8/layout/vProcess5"/>
    <dgm:cxn modelId="{2CF24DDD-9F5C-4E0D-8BB2-2F7D18280924}" type="presOf" srcId="{2987EBE8-F001-4F66-BD71-7C12151E02A8}" destId="{6D7FEF46-033D-4EEC-8D64-913FB67A9FB3}" srcOrd="1" destOrd="0" presId="urn:microsoft.com/office/officeart/2005/8/layout/vProcess5"/>
    <dgm:cxn modelId="{0814F8DD-FEC9-4FD4-B4A3-6EE6A9AB1F27}" type="presOf" srcId="{CEE872FC-1141-4C43-8C56-1917FC026B7B}" destId="{7E5F7E71-8453-403E-A6AD-7398FAD701AA}" srcOrd="0" destOrd="0" presId="urn:microsoft.com/office/officeart/2005/8/layout/vProcess5"/>
    <dgm:cxn modelId="{0C8DF2DF-1480-4B8F-B47E-D8BBA8410D7E}" type="presOf" srcId="{116A9870-9A9F-48C4-9569-F121AA9A3B99}" destId="{F8A324F1-76B4-42AF-B3DF-9077B79815B3}" srcOrd="0" destOrd="0" presId="urn:microsoft.com/office/officeart/2005/8/layout/vProcess5"/>
    <dgm:cxn modelId="{5BD946F3-6847-47CC-B097-288A6AA9C756}" type="presOf" srcId="{F7702548-EF48-40B0-B701-6551BBAF9953}" destId="{3A043A38-798E-401F-91AF-8817BB71974D}" srcOrd="1" destOrd="0" presId="urn:microsoft.com/office/officeart/2005/8/layout/vProcess5"/>
    <dgm:cxn modelId="{25E0A50A-8073-4F91-9027-DC39C9A0AAC3}" type="presParOf" srcId="{2AA5B2C2-81EF-45CF-BAA9-DE3C06C20F0B}" destId="{67EF210A-EC56-413C-9B7B-E739D9124F40}" srcOrd="0" destOrd="0" presId="urn:microsoft.com/office/officeart/2005/8/layout/vProcess5"/>
    <dgm:cxn modelId="{9F648BBE-E6EE-4531-BB53-A6BA8FC4D270}" type="presParOf" srcId="{2AA5B2C2-81EF-45CF-BAA9-DE3C06C20F0B}" destId="{DC82F64D-A98F-421B-86AC-53BD67337211}" srcOrd="1" destOrd="0" presId="urn:microsoft.com/office/officeart/2005/8/layout/vProcess5"/>
    <dgm:cxn modelId="{CCD18616-F1DF-4621-9CCC-E32469341DA7}" type="presParOf" srcId="{2AA5B2C2-81EF-45CF-BAA9-DE3C06C20F0B}" destId="{CC552F06-2877-4D4D-A053-092C739CFD03}" srcOrd="2" destOrd="0" presId="urn:microsoft.com/office/officeart/2005/8/layout/vProcess5"/>
    <dgm:cxn modelId="{F3E61A82-872C-4C69-9D2D-A57298A75FD7}" type="presParOf" srcId="{2AA5B2C2-81EF-45CF-BAA9-DE3C06C20F0B}" destId="{C8134B44-E8BC-47BE-8E24-D127BE9DD81E}" srcOrd="3" destOrd="0" presId="urn:microsoft.com/office/officeart/2005/8/layout/vProcess5"/>
    <dgm:cxn modelId="{5B5658D2-B272-4257-A7DD-1EE915D796A6}" type="presParOf" srcId="{2AA5B2C2-81EF-45CF-BAA9-DE3C06C20F0B}" destId="{15A8998D-3F9C-42B0-97AD-E7FEC4F10F13}" srcOrd="4" destOrd="0" presId="urn:microsoft.com/office/officeart/2005/8/layout/vProcess5"/>
    <dgm:cxn modelId="{7ECE5533-AD85-4E14-BA9A-621EA0A9D6B3}" type="presParOf" srcId="{2AA5B2C2-81EF-45CF-BAA9-DE3C06C20F0B}" destId="{895C9A9C-17A6-402F-BF64-473E231122E9}" srcOrd="5" destOrd="0" presId="urn:microsoft.com/office/officeart/2005/8/layout/vProcess5"/>
    <dgm:cxn modelId="{90BBA13C-7AF9-43D0-81E7-1B6947563301}" type="presParOf" srcId="{2AA5B2C2-81EF-45CF-BAA9-DE3C06C20F0B}" destId="{F8A324F1-76B4-42AF-B3DF-9077B79815B3}" srcOrd="6" destOrd="0" presId="urn:microsoft.com/office/officeart/2005/8/layout/vProcess5"/>
    <dgm:cxn modelId="{78A64839-7C36-4A0F-87B0-5AE1BA487BD5}" type="presParOf" srcId="{2AA5B2C2-81EF-45CF-BAA9-DE3C06C20F0B}" destId="{7E5F7E71-8453-403E-A6AD-7398FAD701AA}" srcOrd="7" destOrd="0" presId="urn:microsoft.com/office/officeart/2005/8/layout/vProcess5"/>
    <dgm:cxn modelId="{4D33EB79-E597-4A1F-8412-C7C0E1D7BCAD}" type="presParOf" srcId="{2AA5B2C2-81EF-45CF-BAA9-DE3C06C20F0B}" destId="{32CC5B39-F53F-4659-AF96-535FDE105DFF}" srcOrd="8" destOrd="0" presId="urn:microsoft.com/office/officeart/2005/8/layout/vProcess5"/>
    <dgm:cxn modelId="{7A22192B-47E5-48FE-A93B-4A6660FA0006}" type="presParOf" srcId="{2AA5B2C2-81EF-45CF-BAA9-DE3C06C20F0B}" destId="{AB77F89A-87EA-4136-831F-4FB99200B65A}" srcOrd="9" destOrd="0" presId="urn:microsoft.com/office/officeart/2005/8/layout/vProcess5"/>
    <dgm:cxn modelId="{A6DB9C26-5C1B-421E-BF62-A2A9E3E00DA2}" type="presParOf" srcId="{2AA5B2C2-81EF-45CF-BAA9-DE3C06C20F0B}" destId="{3A043A38-798E-401F-91AF-8817BB71974D}" srcOrd="10" destOrd="0" presId="urn:microsoft.com/office/officeart/2005/8/layout/vProcess5"/>
    <dgm:cxn modelId="{D80159B1-F9C0-41CA-92FD-4578C4EF689D}" type="presParOf" srcId="{2AA5B2C2-81EF-45CF-BAA9-DE3C06C20F0B}" destId="{D9FCC8FD-56DA-47AF-9B36-791398C7C7C2}" srcOrd="11" destOrd="0" presId="urn:microsoft.com/office/officeart/2005/8/layout/vProcess5"/>
    <dgm:cxn modelId="{90858830-6B5D-4168-A443-2E9F029D10DB}" type="presParOf" srcId="{2AA5B2C2-81EF-45CF-BAA9-DE3C06C20F0B}" destId="{6D7FEF46-033D-4EEC-8D64-913FB67A9FB3}" srcOrd="12" destOrd="0" presId="urn:microsoft.com/office/officeart/2005/8/layout/vProcess5"/>
    <dgm:cxn modelId="{71FA1277-2176-40A5-A053-5EBD096C2F00}" type="presParOf" srcId="{2AA5B2C2-81EF-45CF-BAA9-DE3C06C20F0B}" destId="{06B505B4-A07C-47D5-897E-14A86F52B622}" srcOrd="13" destOrd="0" presId="urn:microsoft.com/office/officeart/2005/8/layout/vProcess5"/>
    <dgm:cxn modelId="{5A7454BC-5295-4710-A5CF-CC639977987F}" type="presParOf" srcId="{2AA5B2C2-81EF-45CF-BAA9-DE3C06C20F0B}" destId="{6D679734-011B-416D-97B5-8BA4A42B646C}"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C2EB68-9E52-4F60-838A-058FD67DDBA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81FE615-4314-48C5-8C22-EAEBF2FC75D6}">
      <dgm:prSet custT="1"/>
      <dgm:spPr/>
      <dgm:t>
        <a:bodyPr/>
        <a:lstStyle/>
        <a:p>
          <a:pPr>
            <a:lnSpc>
              <a:spcPct val="100000"/>
            </a:lnSpc>
          </a:pPr>
          <a:r>
            <a:rPr lang="en-GB" sz="1400" dirty="0"/>
            <a:t>“Records of sessions reflecting the supervisees’ language and ideas can show that a supervisor values the supervisee’s experience and perspective”</a:t>
          </a:r>
          <a:endParaRPr lang="en-US" sz="1400" dirty="0"/>
        </a:p>
      </dgm:t>
    </dgm:pt>
    <dgm:pt modelId="{EFCDCEC0-7B4E-4E88-AB87-C91FABE4101A}" type="parTrans" cxnId="{66E8EBE4-7882-4A0A-AD49-D3D238FC3743}">
      <dgm:prSet/>
      <dgm:spPr/>
      <dgm:t>
        <a:bodyPr/>
        <a:lstStyle/>
        <a:p>
          <a:endParaRPr lang="en-US"/>
        </a:p>
      </dgm:t>
    </dgm:pt>
    <dgm:pt modelId="{141C5221-F06E-4258-AE32-2DBE6452171B}" type="sibTrans" cxnId="{66E8EBE4-7882-4A0A-AD49-D3D238FC3743}">
      <dgm:prSet/>
      <dgm:spPr/>
      <dgm:t>
        <a:bodyPr/>
        <a:lstStyle/>
        <a:p>
          <a:endParaRPr lang="en-US"/>
        </a:p>
      </dgm:t>
    </dgm:pt>
    <dgm:pt modelId="{116C4546-29CF-450E-AD1C-46A3A7D8915B}">
      <dgm:prSet custT="1"/>
      <dgm:spPr/>
      <dgm:t>
        <a:bodyPr/>
        <a:lstStyle/>
        <a:p>
          <a:pPr>
            <a:lnSpc>
              <a:spcPct val="100000"/>
            </a:lnSpc>
          </a:pPr>
          <a:r>
            <a:rPr lang="en-GB" sz="1400" dirty="0"/>
            <a:t>“A record can remind both parties of the issues discussed” </a:t>
          </a:r>
          <a:endParaRPr lang="en-US" sz="1400" dirty="0"/>
        </a:p>
      </dgm:t>
    </dgm:pt>
    <dgm:pt modelId="{A719B2F3-5EAD-4FB5-AE3D-FF111F851CC5}" type="parTrans" cxnId="{9A99E21C-5C86-4DB1-9783-E414DE69895B}">
      <dgm:prSet/>
      <dgm:spPr/>
      <dgm:t>
        <a:bodyPr/>
        <a:lstStyle/>
        <a:p>
          <a:endParaRPr lang="en-US"/>
        </a:p>
      </dgm:t>
    </dgm:pt>
    <dgm:pt modelId="{DD0A59BF-B2DD-4E53-BDF3-C6ABBDE4DB00}" type="sibTrans" cxnId="{9A99E21C-5C86-4DB1-9783-E414DE69895B}">
      <dgm:prSet/>
      <dgm:spPr/>
      <dgm:t>
        <a:bodyPr/>
        <a:lstStyle/>
        <a:p>
          <a:endParaRPr lang="en-US"/>
        </a:p>
      </dgm:t>
    </dgm:pt>
    <dgm:pt modelId="{B8EBF1D8-6EB1-42A9-AC63-330E605F9536}">
      <dgm:prSet custT="1"/>
      <dgm:spPr/>
      <dgm:t>
        <a:bodyPr/>
        <a:lstStyle/>
        <a:p>
          <a:pPr>
            <a:lnSpc>
              <a:spcPct val="100000"/>
            </a:lnSpc>
          </a:pPr>
          <a:r>
            <a:rPr lang="en-GB" sz="1400" dirty="0"/>
            <a:t>Provides continuity between sessions, monitor development, identify any patterns in issues arising</a:t>
          </a:r>
          <a:r>
            <a:rPr lang="en-GB" sz="1100" dirty="0"/>
            <a:t>…</a:t>
          </a:r>
          <a:endParaRPr lang="en-US" sz="1100" dirty="0"/>
        </a:p>
      </dgm:t>
    </dgm:pt>
    <dgm:pt modelId="{EEB792F2-D40C-4915-94DD-34D0D46CCE3A}" type="parTrans" cxnId="{77FD9FF5-6C0A-493F-B772-7DA64648DBEA}">
      <dgm:prSet/>
      <dgm:spPr/>
      <dgm:t>
        <a:bodyPr/>
        <a:lstStyle/>
        <a:p>
          <a:endParaRPr lang="en-US"/>
        </a:p>
      </dgm:t>
    </dgm:pt>
    <dgm:pt modelId="{33D95092-3A00-4D06-AD38-B269A49DA3C2}" type="sibTrans" cxnId="{77FD9FF5-6C0A-493F-B772-7DA64648DBEA}">
      <dgm:prSet/>
      <dgm:spPr/>
      <dgm:t>
        <a:bodyPr/>
        <a:lstStyle/>
        <a:p>
          <a:endParaRPr lang="en-US"/>
        </a:p>
      </dgm:t>
    </dgm:pt>
    <dgm:pt modelId="{203B87F2-55B2-4DF3-AC2A-018DED12EB48}">
      <dgm:prSet custT="1"/>
      <dgm:spPr/>
      <dgm:t>
        <a:bodyPr/>
        <a:lstStyle/>
        <a:p>
          <a:pPr>
            <a:lnSpc>
              <a:spcPct val="100000"/>
            </a:lnSpc>
          </a:pPr>
          <a:r>
            <a:rPr lang="en-GB" sz="1400" dirty="0"/>
            <a:t>“Going through a record of a session together to check accuracy can establish mutual understanding of key issues and any action for subsequent sessions”</a:t>
          </a:r>
          <a:endParaRPr lang="en-US" sz="1400" dirty="0"/>
        </a:p>
      </dgm:t>
    </dgm:pt>
    <dgm:pt modelId="{0E10780C-6A91-4CF5-8321-807093D7F806}" type="parTrans" cxnId="{D0EAE3CF-3A1D-41A3-8FF4-07D1CF1FDFA8}">
      <dgm:prSet/>
      <dgm:spPr/>
      <dgm:t>
        <a:bodyPr/>
        <a:lstStyle/>
        <a:p>
          <a:endParaRPr lang="en-US"/>
        </a:p>
      </dgm:t>
    </dgm:pt>
    <dgm:pt modelId="{F1305C24-B1AB-4FBA-A09A-E6EB8DCD0654}" type="sibTrans" cxnId="{D0EAE3CF-3A1D-41A3-8FF4-07D1CF1FDFA8}">
      <dgm:prSet/>
      <dgm:spPr/>
      <dgm:t>
        <a:bodyPr/>
        <a:lstStyle/>
        <a:p>
          <a:endParaRPr lang="en-US"/>
        </a:p>
      </dgm:t>
    </dgm:pt>
    <dgm:pt modelId="{747ECD1B-4118-4841-A795-79124D319248}">
      <dgm:prSet/>
      <dgm:spPr/>
      <dgm:t>
        <a:bodyPr/>
        <a:lstStyle/>
        <a:p>
          <a:pPr>
            <a:lnSpc>
              <a:spcPct val="100000"/>
            </a:lnSpc>
          </a:pPr>
          <a:r>
            <a:rPr lang="en-GB" dirty="0"/>
            <a:t>“Summarising the points at the end of a session can preclude the need for taking extensive and intrusive notes during the session”</a:t>
          </a:r>
          <a:endParaRPr lang="en-US" dirty="0"/>
        </a:p>
      </dgm:t>
    </dgm:pt>
    <dgm:pt modelId="{1D463DB7-7732-4380-91D0-1669D50A2075}" type="parTrans" cxnId="{89C36A94-7AF6-48AE-B522-F33DE010C690}">
      <dgm:prSet/>
      <dgm:spPr/>
      <dgm:t>
        <a:bodyPr/>
        <a:lstStyle/>
        <a:p>
          <a:endParaRPr lang="en-US"/>
        </a:p>
      </dgm:t>
    </dgm:pt>
    <dgm:pt modelId="{B75B1C11-9ABF-4DDE-95AD-D14EFE09D4A9}" type="sibTrans" cxnId="{89C36A94-7AF6-48AE-B522-F33DE010C690}">
      <dgm:prSet/>
      <dgm:spPr/>
      <dgm:t>
        <a:bodyPr/>
        <a:lstStyle/>
        <a:p>
          <a:endParaRPr lang="en-US"/>
        </a:p>
      </dgm:t>
    </dgm:pt>
    <dgm:pt modelId="{087063A6-A9EC-4FE3-8ABA-8D89142DCF83}" type="pres">
      <dgm:prSet presAssocID="{7AC2EB68-9E52-4F60-838A-058FD67DDBAC}" presName="root" presStyleCnt="0">
        <dgm:presLayoutVars>
          <dgm:dir/>
          <dgm:resizeHandles val="exact"/>
        </dgm:presLayoutVars>
      </dgm:prSet>
      <dgm:spPr/>
    </dgm:pt>
    <dgm:pt modelId="{53E3EB83-00AE-4960-BF73-AAE101E0FBC8}" type="pres">
      <dgm:prSet presAssocID="{C81FE615-4314-48C5-8C22-EAEBF2FC75D6}" presName="compNode" presStyleCnt="0"/>
      <dgm:spPr/>
    </dgm:pt>
    <dgm:pt modelId="{CCAB4E4D-D067-469F-A89C-A0A47872A0F9}" type="pres">
      <dgm:prSet presAssocID="{C81FE615-4314-48C5-8C22-EAEBF2FC75D6}"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22A1A1F7-772B-40B3-A00C-647F29B22C3E}" type="pres">
      <dgm:prSet presAssocID="{C81FE615-4314-48C5-8C22-EAEBF2FC75D6}" presName="spaceRect" presStyleCnt="0"/>
      <dgm:spPr/>
    </dgm:pt>
    <dgm:pt modelId="{1A7140BC-9068-4516-A020-FBB78C3D372C}" type="pres">
      <dgm:prSet presAssocID="{C81FE615-4314-48C5-8C22-EAEBF2FC75D6}" presName="textRect" presStyleLbl="revTx" presStyleIdx="0" presStyleCnt="5" custScaleX="122753" custScaleY="98499">
        <dgm:presLayoutVars>
          <dgm:chMax val="1"/>
          <dgm:chPref val="1"/>
        </dgm:presLayoutVars>
      </dgm:prSet>
      <dgm:spPr/>
    </dgm:pt>
    <dgm:pt modelId="{001459D9-118D-4E92-98EE-657127304ECF}" type="pres">
      <dgm:prSet presAssocID="{141C5221-F06E-4258-AE32-2DBE6452171B}" presName="sibTrans" presStyleCnt="0"/>
      <dgm:spPr/>
    </dgm:pt>
    <dgm:pt modelId="{996C8EFD-1A6F-467B-8D35-985B89220901}" type="pres">
      <dgm:prSet presAssocID="{116C4546-29CF-450E-AD1C-46A3A7D8915B}" presName="compNode" presStyleCnt="0"/>
      <dgm:spPr/>
    </dgm:pt>
    <dgm:pt modelId="{7E0A3FF3-D1FD-46DA-85EB-5134EE0FFF29}" type="pres">
      <dgm:prSet presAssocID="{116C4546-29CF-450E-AD1C-46A3A7D8915B}"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0658B53B-99E1-4B7E-BAA6-9323D06D8412}" type="pres">
      <dgm:prSet presAssocID="{116C4546-29CF-450E-AD1C-46A3A7D8915B}" presName="spaceRect" presStyleCnt="0"/>
      <dgm:spPr/>
    </dgm:pt>
    <dgm:pt modelId="{E06BD85B-A3C9-48C1-876A-64FD3C9849D0}" type="pres">
      <dgm:prSet presAssocID="{116C4546-29CF-450E-AD1C-46A3A7D8915B}" presName="textRect" presStyleLbl="revTx" presStyleIdx="1" presStyleCnt="5">
        <dgm:presLayoutVars>
          <dgm:chMax val="1"/>
          <dgm:chPref val="1"/>
        </dgm:presLayoutVars>
      </dgm:prSet>
      <dgm:spPr/>
    </dgm:pt>
    <dgm:pt modelId="{CCA45EA9-95A2-4E23-A348-F42CC7E2974C}" type="pres">
      <dgm:prSet presAssocID="{DD0A59BF-B2DD-4E53-BDF3-C6ABBDE4DB00}" presName="sibTrans" presStyleCnt="0"/>
      <dgm:spPr/>
    </dgm:pt>
    <dgm:pt modelId="{6458368D-CFFF-46BF-AEE0-1E703A92FFA3}" type="pres">
      <dgm:prSet presAssocID="{B8EBF1D8-6EB1-42A9-AC63-330E605F9536}" presName="compNode" presStyleCnt="0"/>
      <dgm:spPr/>
    </dgm:pt>
    <dgm:pt modelId="{96112B4B-E904-4D9F-8CDE-93C9B0F8DC13}" type="pres">
      <dgm:prSet presAssocID="{B8EBF1D8-6EB1-42A9-AC63-330E605F9536}"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1E59B4DF-7665-4488-AF68-5A8A1C934E97}" type="pres">
      <dgm:prSet presAssocID="{B8EBF1D8-6EB1-42A9-AC63-330E605F9536}" presName="spaceRect" presStyleCnt="0"/>
      <dgm:spPr/>
    </dgm:pt>
    <dgm:pt modelId="{C9768214-D1B6-48BA-B00F-0E789215F012}" type="pres">
      <dgm:prSet presAssocID="{B8EBF1D8-6EB1-42A9-AC63-330E605F9536}" presName="textRect" presStyleLbl="revTx" presStyleIdx="2" presStyleCnt="5">
        <dgm:presLayoutVars>
          <dgm:chMax val="1"/>
          <dgm:chPref val="1"/>
        </dgm:presLayoutVars>
      </dgm:prSet>
      <dgm:spPr/>
    </dgm:pt>
    <dgm:pt modelId="{421D7AE4-A906-4A62-9CDA-EBE2C78E2A06}" type="pres">
      <dgm:prSet presAssocID="{33D95092-3A00-4D06-AD38-B269A49DA3C2}" presName="sibTrans" presStyleCnt="0"/>
      <dgm:spPr/>
    </dgm:pt>
    <dgm:pt modelId="{D67F16F5-8D7E-43B6-9EA4-60EDCBC5C6C5}" type="pres">
      <dgm:prSet presAssocID="{203B87F2-55B2-4DF3-AC2A-018DED12EB48}" presName="compNode" presStyleCnt="0"/>
      <dgm:spPr/>
    </dgm:pt>
    <dgm:pt modelId="{EA8D0B94-8FED-4047-8FA4-822647B6B7E0}" type="pres">
      <dgm:prSet presAssocID="{203B87F2-55B2-4DF3-AC2A-018DED12EB48}"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resentation with Checklist"/>
        </a:ext>
      </dgm:extLst>
    </dgm:pt>
    <dgm:pt modelId="{E6ADC533-631B-4DA6-B232-6FABB6F6ECBC}" type="pres">
      <dgm:prSet presAssocID="{203B87F2-55B2-4DF3-AC2A-018DED12EB48}" presName="spaceRect" presStyleCnt="0"/>
      <dgm:spPr/>
    </dgm:pt>
    <dgm:pt modelId="{DEBB722C-8A52-4E87-9E00-989903A6331A}" type="pres">
      <dgm:prSet presAssocID="{203B87F2-55B2-4DF3-AC2A-018DED12EB48}" presName="textRect" presStyleLbl="revTx" presStyleIdx="3" presStyleCnt="5" custScaleX="132933">
        <dgm:presLayoutVars>
          <dgm:chMax val="1"/>
          <dgm:chPref val="1"/>
        </dgm:presLayoutVars>
      </dgm:prSet>
      <dgm:spPr/>
    </dgm:pt>
    <dgm:pt modelId="{66E4F299-A7E9-44A5-9E3D-78ECAA66075F}" type="pres">
      <dgm:prSet presAssocID="{F1305C24-B1AB-4FBA-A09A-E6EB8DCD0654}" presName="sibTrans" presStyleCnt="0"/>
      <dgm:spPr/>
    </dgm:pt>
    <dgm:pt modelId="{031742E4-2F8B-480D-A9E7-13FB515AF606}" type="pres">
      <dgm:prSet presAssocID="{747ECD1B-4118-4841-A795-79124D319248}" presName="compNode" presStyleCnt="0"/>
      <dgm:spPr/>
    </dgm:pt>
    <dgm:pt modelId="{D19D17EA-E1D5-4024-9644-E381F5ADC555}" type="pres">
      <dgm:prSet presAssocID="{747ECD1B-4118-4841-A795-79124D319248}"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pwatch"/>
        </a:ext>
      </dgm:extLst>
    </dgm:pt>
    <dgm:pt modelId="{680BC924-B65F-479C-9B39-9FB98D344BFB}" type="pres">
      <dgm:prSet presAssocID="{747ECD1B-4118-4841-A795-79124D319248}" presName="spaceRect" presStyleCnt="0"/>
      <dgm:spPr/>
    </dgm:pt>
    <dgm:pt modelId="{19580F59-43AB-42ED-A9D8-B7EDB2E2DB69}" type="pres">
      <dgm:prSet presAssocID="{747ECD1B-4118-4841-A795-79124D319248}" presName="textRect" presStyleLbl="revTx" presStyleIdx="4" presStyleCnt="5" custLinFactNeighborX="13520" custLinFactNeighborY="-600">
        <dgm:presLayoutVars>
          <dgm:chMax val="1"/>
          <dgm:chPref val="1"/>
        </dgm:presLayoutVars>
      </dgm:prSet>
      <dgm:spPr/>
    </dgm:pt>
  </dgm:ptLst>
  <dgm:cxnLst>
    <dgm:cxn modelId="{4CCD2601-83BD-4584-887B-C0A94016876D}" type="presOf" srcId="{7AC2EB68-9E52-4F60-838A-058FD67DDBAC}" destId="{087063A6-A9EC-4FE3-8ABA-8D89142DCF83}" srcOrd="0" destOrd="0" presId="urn:microsoft.com/office/officeart/2018/2/layout/IconLabelList"/>
    <dgm:cxn modelId="{9A99E21C-5C86-4DB1-9783-E414DE69895B}" srcId="{7AC2EB68-9E52-4F60-838A-058FD67DDBAC}" destId="{116C4546-29CF-450E-AD1C-46A3A7D8915B}" srcOrd="1" destOrd="0" parTransId="{A719B2F3-5EAD-4FB5-AE3D-FF111F851CC5}" sibTransId="{DD0A59BF-B2DD-4E53-BDF3-C6ABBDE4DB00}"/>
    <dgm:cxn modelId="{25657F31-0927-492E-BF77-74DB5A63A592}" type="presOf" srcId="{C81FE615-4314-48C5-8C22-EAEBF2FC75D6}" destId="{1A7140BC-9068-4516-A020-FBB78C3D372C}" srcOrd="0" destOrd="0" presId="urn:microsoft.com/office/officeart/2018/2/layout/IconLabelList"/>
    <dgm:cxn modelId="{0B38C56B-A60A-4860-B5B3-1D6B55A4D8A0}" type="presOf" srcId="{B8EBF1D8-6EB1-42A9-AC63-330E605F9536}" destId="{C9768214-D1B6-48BA-B00F-0E789215F012}" srcOrd="0" destOrd="0" presId="urn:microsoft.com/office/officeart/2018/2/layout/IconLabelList"/>
    <dgm:cxn modelId="{B6A8664E-B63C-4338-8030-9D39E86B07F9}" type="presOf" srcId="{116C4546-29CF-450E-AD1C-46A3A7D8915B}" destId="{E06BD85B-A3C9-48C1-876A-64FD3C9849D0}" srcOrd="0" destOrd="0" presId="urn:microsoft.com/office/officeart/2018/2/layout/IconLabelList"/>
    <dgm:cxn modelId="{89C36A94-7AF6-48AE-B522-F33DE010C690}" srcId="{7AC2EB68-9E52-4F60-838A-058FD67DDBAC}" destId="{747ECD1B-4118-4841-A795-79124D319248}" srcOrd="4" destOrd="0" parTransId="{1D463DB7-7732-4380-91D0-1669D50A2075}" sibTransId="{B75B1C11-9ABF-4DDE-95AD-D14EFE09D4A9}"/>
    <dgm:cxn modelId="{D10172C3-E534-42F9-B9B1-3E5E5228C53E}" type="presOf" srcId="{747ECD1B-4118-4841-A795-79124D319248}" destId="{19580F59-43AB-42ED-A9D8-B7EDB2E2DB69}" srcOrd="0" destOrd="0" presId="urn:microsoft.com/office/officeart/2018/2/layout/IconLabelList"/>
    <dgm:cxn modelId="{D0EAE3CF-3A1D-41A3-8FF4-07D1CF1FDFA8}" srcId="{7AC2EB68-9E52-4F60-838A-058FD67DDBAC}" destId="{203B87F2-55B2-4DF3-AC2A-018DED12EB48}" srcOrd="3" destOrd="0" parTransId="{0E10780C-6A91-4CF5-8321-807093D7F806}" sibTransId="{F1305C24-B1AB-4FBA-A09A-E6EB8DCD0654}"/>
    <dgm:cxn modelId="{4703E0DC-62A8-42FF-B11E-1C597FCABCD1}" type="presOf" srcId="{203B87F2-55B2-4DF3-AC2A-018DED12EB48}" destId="{DEBB722C-8A52-4E87-9E00-989903A6331A}" srcOrd="0" destOrd="0" presId="urn:microsoft.com/office/officeart/2018/2/layout/IconLabelList"/>
    <dgm:cxn modelId="{66E8EBE4-7882-4A0A-AD49-D3D238FC3743}" srcId="{7AC2EB68-9E52-4F60-838A-058FD67DDBAC}" destId="{C81FE615-4314-48C5-8C22-EAEBF2FC75D6}" srcOrd="0" destOrd="0" parTransId="{EFCDCEC0-7B4E-4E88-AB87-C91FABE4101A}" sibTransId="{141C5221-F06E-4258-AE32-2DBE6452171B}"/>
    <dgm:cxn modelId="{77FD9FF5-6C0A-493F-B772-7DA64648DBEA}" srcId="{7AC2EB68-9E52-4F60-838A-058FD67DDBAC}" destId="{B8EBF1D8-6EB1-42A9-AC63-330E605F9536}" srcOrd="2" destOrd="0" parTransId="{EEB792F2-D40C-4915-94DD-34D0D46CCE3A}" sibTransId="{33D95092-3A00-4D06-AD38-B269A49DA3C2}"/>
    <dgm:cxn modelId="{DB16978E-6903-48EB-9C92-DBC33E0806B7}" type="presParOf" srcId="{087063A6-A9EC-4FE3-8ABA-8D89142DCF83}" destId="{53E3EB83-00AE-4960-BF73-AAE101E0FBC8}" srcOrd="0" destOrd="0" presId="urn:microsoft.com/office/officeart/2018/2/layout/IconLabelList"/>
    <dgm:cxn modelId="{AE645219-C5DE-4305-9A06-F1C281038921}" type="presParOf" srcId="{53E3EB83-00AE-4960-BF73-AAE101E0FBC8}" destId="{CCAB4E4D-D067-469F-A89C-A0A47872A0F9}" srcOrd="0" destOrd="0" presId="urn:microsoft.com/office/officeart/2018/2/layout/IconLabelList"/>
    <dgm:cxn modelId="{44B26A67-58A3-4C3D-99E7-247C2B1A1B35}" type="presParOf" srcId="{53E3EB83-00AE-4960-BF73-AAE101E0FBC8}" destId="{22A1A1F7-772B-40B3-A00C-647F29B22C3E}" srcOrd="1" destOrd="0" presId="urn:microsoft.com/office/officeart/2018/2/layout/IconLabelList"/>
    <dgm:cxn modelId="{71E3489A-448D-427F-A1F2-74C7506D2245}" type="presParOf" srcId="{53E3EB83-00AE-4960-BF73-AAE101E0FBC8}" destId="{1A7140BC-9068-4516-A020-FBB78C3D372C}" srcOrd="2" destOrd="0" presId="urn:microsoft.com/office/officeart/2018/2/layout/IconLabelList"/>
    <dgm:cxn modelId="{E9E6AC1B-A26D-4BAA-8DB7-E21C89B8AE54}" type="presParOf" srcId="{087063A6-A9EC-4FE3-8ABA-8D89142DCF83}" destId="{001459D9-118D-4E92-98EE-657127304ECF}" srcOrd="1" destOrd="0" presId="urn:microsoft.com/office/officeart/2018/2/layout/IconLabelList"/>
    <dgm:cxn modelId="{BC116E57-9CB0-4745-8210-0A1099FCC934}" type="presParOf" srcId="{087063A6-A9EC-4FE3-8ABA-8D89142DCF83}" destId="{996C8EFD-1A6F-467B-8D35-985B89220901}" srcOrd="2" destOrd="0" presId="urn:microsoft.com/office/officeart/2018/2/layout/IconLabelList"/>
    <dgm:cxn modelId="{FB1524B5-959A-4CBC-942B-E6B0ED9F0062}" type="presParOf" srcId="{996C8EFD-1A6F-467B-8D35-985B89220901}" destId="{7E0A3FF3-D1FD-46DA-85EB-5134EE0FFF29}" srcOrd="0" destOrd="0" presId="urn:microsoft.com/office/officeart/2018/2/layout/IconLabelList"/>
    <dgm:cxn modelId="{8D3E7AA8-719B-40A6-83B5-ED3ED6C36184}" type="presParOf" srcId="{996C8EFD-1A6F-467B-8D35-985B89220901}" destId="{0658B53B-99E1-4B7E-BAA6-9323D06D8412}" srcOrd="1" destOrd="0" presId="urn:microsoft.com/office/officeart/2018/2/layout/IconLabelList"/>
    <dgm:cxn modelId="{BE7F323E-745B-44B7-9392-6A5B99664605}" type="presParOf" srcId="{996C8EFD-1A6F-467B-8D35-985B89220901}" destId="{E06BD85B-A3C9-48C1-876A-64FD3C9849D0}" srcOrd="2" destOrd="0" presId="urn:microsoft.com/office/officeart/2018/2/layout/IconLabelList"/>
    <dgm:cxn modelId="{5094B3E3-5809-4D2B-B949-64ABA31D971B}" type="presParOf" srcId="{087063A6-A9EC-4FE3-8ABA-8D89142DCF83}" destId="{CCA45EA9-95A2-4E23-A348-F42CC7E2974C}" srcOrd="3" destOrd="0" presId="urn:microsoft.com/office/officeart/2018/2/layout/IconLabelList"/>
    <dgm:cxn modelId="{8194CD2C-87F2-4948-B534-FD945E443C66}" type="presParOf" srcId="{087063A6-A9EC-4FE3-8ABA-8D89142DCF83}" destId="{6458368D-CFFF-46BF-AEE0-1E703A92FFA3}" srcOrd="4" destOrd="0" presId="urn:microsoft.com/office/officeart/2018/2/layout/IconLabelList"/>
    <dgm:cxn modelId="{EEDEDE5E-0C34-464F-892C-DEB0C77DE9F7}" type="presParOf" srcId="{6458368D-CFFF-46BF-AEE0-1E703A92FFA3}" destId="{96112B4B-E904-4D9F-8CDE-93C9B0F8DC13}" srcOrd="0" destOrd="0" presId="urn:microsoft.com/office/officeart/2018/2/layout/IconLabelList"/>
    <dgm:cxn modelId="{BC14E5FD-C308-4F29-AED5-5575C08DAB16}" type="presParOf" srcId="{6458368D-CFFF-46BF-AEE0-1E703A92FFA3}" destId="{1E59B4DF-7665-4488-AF68-5A8A1C934E97}" srcOrd="1" destOrd="0" presId="urn:microsoft.com/office/officeart/2018/2/layout/IconLabelList"/>
    <dgm:cxn modelId="{4F9EA6DA-DC9E-47B8-90C1-42A86DB258B5}" type="presParOf" srcId="{6458368D-CFFF-46BF-AEE0-1E703A92FFA3}" destId="{C9768214-D1B6-48BA-B00F-0E789215F012}" srcOrd="2" destOrd="0" presId="urn:microsoft.com/office/officeart/2018/2/layout/IconLabelList"/>
    <dgm:cxn modelId="{ECE99A9E-3F2F-4FA0-8CB2-878C30EA7E5E}" type="presParOf" srcId="{087063A6-A9EC-4FE3-8ABA-8D89142DCF83}" destId="{421D7AE4-A906-4A62-9CDA-EBE2C78E2A06}" srcOrd="5" destOrd="0" presId="urn:microsoft.com/office/officeart/2018/2/layout/IconLabelList"/>
    <dgm:cxn modelId="{213572B9-8099-406B-86E7-0C4A3A17586D}" type="presParOf" srcId="{087063A6-A9EC-4FE3-8ABA-8D89142DCF83}" destId="{D67F16F5-8D7E-43B6-9EA4-60EDCBC5C6C5}" srcOrd="6" destOrd="0" presId="urn:microsoft.com/office/officeart/2018/2/layout/IconLabelList"/>
    <dgm:cxn modelId="{4DAACA06-A80F-4EA5-8954-5DA9F281352A}" type="presParOf" srcId="{D67F16F5-8D7E-43B6-9EA4-60EDCBC5C6C5}" destId="{EA8D0B94-8FED-4047-8FA4-822647B6B7E0}" srcOrd="0" destOrd="0" presId="urn:microsoft.com/office/officeart/2018/2/layout/IconLabelList"/>
    <dgm:cxn modelId="{A1F3A57E-1281-490E-BA76-A54CD449A0FD}" type="presParOf" srcId="{D67F16F5-8D7E-43B6-9EA4-60EDCBC5C6C5}" destId="{E6ADC533-631B-4DA6-B232-6FABB6F6ECBC}" srcOrd="1" destOrd="0" presId="urn:microsoft.com/office/officeart/2018/2/layout/IconLabelList"/>
    <dgm:cxn modelId="{21D1FA58-5A67-442E-8650-F415F704E03E}" type="presParOf" srcId="{D67F16F5-8D7E-43B6-9EA4-60EDCBC5C6C5}" destId="{DEBB722C-8A52-4E87-9E00-989903A6331A}" srcOrd="2" destOrd="0" presId="urn:microsoft.com/office/officeart/2018/2/layout/IconLabelList"/>
    <dgm:cxn modelId="{45888DFE-22EB-4989-A646-9F0CE8A29A0F}" type="presParOf" srcId="{087063A6-A9EC-4FE3-8ABA-8D89142DCF83}" destId="{66E4F299-A7E9-44A5-9E3D-78ECAA66075F}" srcOrd="7" destOrd="0" presId="urn:microsoft.com/office/officeart/2018/2/layout/IconLabelList"/>
    <dgm:cxn modelId="{07A168EA-2CE4-40B6-82D7-E70C0FEDB245}" type="presParOf" srcId="{087063A6-A9EC-4FE3-8ABA-8D89142DCF83}" destId="{031742E4-2F8B-480D-A9E7-13FB515AF606}" srcOrd="8" destOrd="0" presId="urn:microsoft.com/office/officeart/2018/2/layout/IconLabelList"/>
    <dgm:cxn modelId="{17ADF3A2-D209-4E4C-82AF-CC39B6F1C36F}" type="presParOf" srcId="{031742E4-2F8B-480D-A9E7-13FB515AF606}" destId="{D19D17EA-E1D5-4024-9644-E381F5ADC555}" srcOrd="0" destOrd="0" presId="urn:microsoft.com/office/officeart/2018/2/layout/IconLabelList"/>
    <dgm:cxn modelId="{8F660EAA-2926-488F-8F13-8EC0C963F43E}" type="presParOf" srcId="{031742E4-2F8B-480D-A9E7-13FB515AF606}" destId="{680BC924-B65F-479C-9B39-9FB98D344BFB}" srcOrd="1" destOrd="0" presId="urn:microsoft.com/office/officeart/2018/2/layout/IconLabelList"/>
    <dgm:cxn modelId="{5EA59ADE-77D1-4AD4-AF8E-24D10E131D7C}" type="presParOf" srcId="{031742E4-2F8B-480D-A9E7-13FB515AF606}" destId="{19580F59-43AB-42ED-A9D8-B7EDB2E2DB6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BA2A64-C2C2-4328-9C78-B04C1A1B762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8A2D63-EBF4-4D2C-9D01-6A113FC05A5E}">
      <dgm:prSet/>
      <dgm:spPr/>
      <dgm:t>
        <a:bodyPr/>
        <a:lstStyle/>
        <a:p>
          <a:r>
            <a:rPr lang="en-US" dirty="0"/>
            <a:t>Reflect upon a supervision or feedback session that went well / did not go well. What were the key aspects that enabled it to ‘go well’ and ’not so well’?</a:t>
          </a:r>
        </a:p>
      </dgm:t>
    </dgm:pt>
    <dgm:pt modelId="{36C81E77-48CF-4690-9831-4EA81D88CB5B}" type="parTrans" cxnId="{5B32624C-2FD2-4A9A-8829-A7D3475AC6BF}">
      <dgm:prSet/>
      <dgm:spPr/>
      <dgm:t>
        <a:bodyPr/>
        <a:lstStyle/>
        <a:p>
          <a:endParaRPr lang="en-US"/>
        </a:p>
      </dgm:t>
    </dgm:pt>
    <dgm:pt modelId="{915E268E-564B-4F5D-94C7-B50390F4D5FB}" type="sibTrans" cxnId="{5B32624C-2FD2-4A9A-8829-A7D3475AC6BF}">
      <dgm:prSet/>
      <dgm:spPr/>
      <dgm:t>
        <a:bodyPr/>
        <a:lstStyle/>
        <a:p>
          <a:endParaRPr lang="en-US"/>
        </a:p>
      </dgm:t>
    </dgm:pt>
    <dgm:pt modelId="{4815EC08-0D2F-4D40-9C03-3A37C344F329}">
      <dgm:prSet/>
      <dgm:spPr/>
      <dgm:t>
        <a:bodyPr/>
        <a:lstStyle/>
        <a:p>
          <a:r>
            <a:rPr lang="en-US" dirty="0"/>
            <a:t>Think about some of the theories that have been highlighted- can you make links to these?</a:t>
          </a:r>
        </a:p>
      </dgm:t>
    </dgm:pt>
    <dgm:pt modelId="{2A1ECEAE-8CDD-4C8A-BBA4-A27BD4E02923}" type="parTrans" cxnId="{8748FF48-82DD-4944-B7C7-AB9E68525DDA}">
      <dgm:prSet/>
      <dgm:spPr/>
      <dgm:t>
        <a:bodyPr/>
        <a:lstStyle/>
        <a:p>
          <a:endParaRPr lang="en-US"/>
        </a:p>
      </dgm:t>
    </dgm:pt>
    <dgm:pt modelId="{278ECFA0-DB31-47A9-A533-163D4E2ED426}" type="sibTrans" cxnId="{8748FF48-82DD-4944-B7C7-AB9E68525DDA}">
      <dgm:prSet/>
      <dgm:spPr/>
      <dgm:t>
        <a:bodyPr/>
        <a:lstStyle/>
        <a:p>
          <a:endParaRPr lang="en-US"/>
        </a:p>
      </dgm:t>
    </dgm:pt>
    <dgm:pt modelId="{ABBD816B-96D9-48A1-91B9-C90A449B658C}" type="pres">
      <dgm:prSet presAssocID="{09BA2A64-C2C2-4328-9C78-B04C1A1B7628}" presName="root" presStyleCnt="0">
        <dgm:presLayoutVars>
          <dgm:dir/>
          <dgm:resizeHandles val="exact"/>
        </dgm:presLayoutVars>
      </dgm:prSet>
      <dgm:spPr/>
    </dgm:pt>
    <dgm:pt modelId="{8E8ADEC4-9A45-4FCE-804D-DAA577EE9986}" type="pres">
      <dgm:prSet presAssocID="{2C8A2D63-EBF4-4D2C-9D01-6A113FC05A5E}" presName="compNode" presStyleCnt="0"/>
      <dgm:spPr/>
    </dgm:pt>
    <dgm:pt modelId="{6C74BAEC-325E-4AF4-B25A-028C45FD2166}" type="pres">
      <dgm:prSet presAssocID="{2C8A2D63-EBF4-4D2C-9D01-6A113FC05A5E}" presName="bgRect" presStyleLbl="bgShp" presStyleIdx="0" presStyleCnt="2"/>
      <dgm:spPr>
        <a:solidFill>
          <a:schemeClr val="accent6">
            <a:lumMod val="75000"/>
          </a:schemeClr>
        </a:solidFill>
      </dgm:spPr>
    </dgm:pt>
    <dgm:pt modelId="{520370B3-7372-4531-96A0-C6293B7C873C}" type="pres">
      <dgm:prSet presAssocID="{2C8A2D63-EBF4-4D2C-9D01-6A113FC05A5E}"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36567A50-3D07-419E-8DC9-F446335F2260}" type="pres">
      <dgm:prSet presAssocID="{2C8A2D63-EBF4-4D2C-9D01-6A113FC05A5E}" presName="spaceRect" presStyleCnt="0"/>
      <dgm:spPr/>
    </dgm:pt>
    <dgm:pt modelId="{4F0F43CC-E442-473A-A489-8583D8B2DDF9}" type="pres">
      <dgm:prSet presAssocID="{2C8A2D63-EBF4-4D2C-9D01-6A113FC05A5E}" presName="parTx" presStyleLbl="revTx" presStyleIdx="0" presStyleCnt="2">
        <dgm:presLayoutVars>
          <dgm:chMax val="0"/>
          <dgm:chPref val="0"/>
        </dgm:presLayoutVars>
      </dgm:prSet>
      <dgm:spPr/>
    </dgm:pt>
    <dgm:pt modelId="{48CAB3F9-43BE-4C47-A1FA-DE78B8BAC3DC}" type="pres">
      <dgm:prSet presAssocID="{915E268E-564B-4F5D-94C7-B50390F4D5FB}" presName="sibTrans" presStyleCnt="0"/>
      <dgm:spPr/>
    </dgm:pt>
    <dgm:pt modelId="{2609AD2A-192C-42F9-AB7A-FA64E8EB82C0}" type="pres">
      <dgm:prSet presAssocID="{4815EC08-0D2F-4D40-9C03-3A37C344F329}" presName="compNode" presStyleCnt="0"/>
      <dgm:spPr/>
    </dgm:pt>
    <dgm:pt modelId="{0584D057-F4BD-4E20-A151-F68340BC81CC}" type="pres">
      <dgm:prSet presAssocID="{4815EC08-0D2F-4D40-9C03-3A37C344F329}" presName="bgRect" presStyleLbl="bgShp" presStyleIdx="1" presStyleCnt="2"/>
      <dgm:spPr>
        <a:solidFill>
          <a:schemeClr val="accent6">
            <a:lumMod val="50000"/>
          </a:schemeClr>
        </a:solidFill>
      </dgm:spPr>
    </dgm:pt>
    <dgm:pt modelId="{D9D24E60-34E8-44CD-A4BD-A53E12B8DBB2}" type="pres">
      <dgm:prSet presAssocID="{4815EC08-0D2F-4D40-9C03-3A37C344F329}"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4A08AF4D-2B8C-47EC-B06D-EFF8F64EF07F}" type="pres">
      <dgm:prSet presAssocID="{4815EC08-0D2F-4D40-9C03-3A37C344F329}" presName="spaceRect" presStyleCnt="0"/>
      <dgm:spPr/>
    </dgm:pt>
    <dgm:pt modelId="{64D1C961-4650-4A5C-B1C8-5F346AC83334}" type="pres">
      <dgm:prSet presAssocID="{4815EC08-0D2F-4D40-9C03-3A37C344F329}" presName="parTx" presStyleLbl="revTx" presStyleIdx="1" presStyleCnt="2">
        <dgm:presLayoutVars>
          <dgm:chMax val="0"/>
          <dgm:chPref val="0"/>
        </dgm:presLayoutVars>
      </dgm:prSet>
      <dgm:spPr/>
    </dgm:pt>
  </dgm:ptLst>
  <dgm:cxnLst>
    <dgm:cxn modelId="{8748FF48-82DD-4944-B7C7-AB9E68525DDA}" srcId="{09BA2A64-C2C2-4328-9C78-B04C1A1B7628}" destId="{4815EC08-0D2F-4D40-9C03-3A37C344F329}" srcOrd="1" destOrd="0" parTransId="{2A1ECEAE-8CDD-4C8A-BBA4-A27BD4E02923}" sibTransId="{278ECFA0-DB31-47A9-A533-163D4E2ED426}"/>
    <dgm:cxn modelId="{5B32624C-2FD2-4A9A-8829-A7D3475AC6BF}" srcId="{09BA2A64-C2C2-4328-9C78-B04C1A1B7628}" destId="{2C8A2D63-EBF4-4D2C-9D01-6A113FC05A5E}" srcOrd="0" destOrd="0" parTransId="{36C81E77-48CF-4690-9831-4EA81D88CB5B}" sibTransId="{915E268E-564B-4F5D-94C7-B50390F4D5FB}"/>
    <dgm:cxn modelId="{4F887EAB-4BED-4FE4-9421-DED84E3D7615}" type="presOf" srcId="{2C8A2D63-EBF4-4D2C-9D01-6A113FC05A5E}" destId="{4F0F43CC-E442-473A-A489-8583D8B2DDF9}" srcOrd="0" destOrd="0" presId="urn:microsoft.com/office/officeart/2018/2/layout/IconVerticalSolidList"/>
    <dgm:cxn modelId="{760E36BF-A7E8-4B08-8101-6CA4D2DC0F0E}" type="presOf" srcId="{4815EC08-0D2F-4D40-9C03-3A37C344F329}" destId="{64D1C961-4650-4A5C-B1C8-5F346AC83334}" srcOrd="0" destOrd="0" presId="urn:microsoft.com/office/officeart/2018/2/layout/IconVerticalSolidList"/>
    <dgm:cxn modelId="{A3406ECE-8166-458F-80A1-5DFA4751FC85}" type="presOf" srcId="{09BA2A64-C2C2-4328-9C78-B04C1A1B7628}" destId="{ABBD816B-96D9-48A1-91B9-C90A449B658C}" srcOrd="0" destOrd="0" presId="urn:microsoft.com/office/officeart/2018/2/layout/IconVerticalSolidList"/>
    <dgm:cxn modelId="{B30EBA69-8AC8-45FC-8B3E-2B8314A32C58}" type="presParOf" srcId="{ABBD816B-96D9-48A1-91B9-C90A449B658C}" destId="{8E8ADEC4-9A45-4FCE-804D-DAA577EE9986}" srcOrd="0" destOrd="0" presId="urn:microsoft.com/office/officeart/2018/2/layout/IconVerticalSolidList"/>
    <dgm:cxn modelId="{F685C7D5-AB61-4789-B7C7-ED2091DE1341}" type="presParOf" srcId="{8E8ADEC4-9A45-4FCE-804D-DAA577EE9986}" destId="{6C74BAEC-325E-4AF4-B25A-028C45FD2166}" srcOrd="0" destOrd="0" presId="urn:microsoft.com/office/officeart/2018/2/layout/IconVerticalSolidList"/>
    <dgm:cxn modelId="{15D3A18B-8C9D-424F-AF6C-BF0F1BA6206E}" type="presParOf" srcId="{8E8ADEC4-9A45-4FCE-804D-DAA577EE9986}" destId="{520370B3-7372-4531-96A0-C6293B7C873C}" srcOrd="1" destOrd="0" presId="urn:microsoft.com/office/officeart/2018/2/layout/IconVerticalSolidList"/>
    <dgm:cxn modelId="{BB952007-FC7D-42D1-A7D6-AF6253E0F064}" type="presParOf" srcId="{8E8ADEC4-9A45-4FCE-804D-DAA577EE9986}" destId="{36567A50-3D07-419E-8DC9-F446335F2260}" srcOrd="2" destOrd="0" presId="urn:microsoft.com/office/officeart/2018/2/layout/IconVerticalSolidList"/>
    <dgm:cxn modelId="{B7946C0C-9971-422B-9A0C-033B40ECE1F3}" type="presParOf" srcId="{8E8ADEC4-9A45-4FCE-804D-DAA577EE9986}" destId="{4F0F43CC-E442-473A-A489-8583D8B2DDF9}" srcOrd="3" destOrd="0" presId="urn:microsoft.com/office/officeart/2018/2/layout/IconVerticalSolidList"/>
    <dgm:cxn modelId="{8315B1C4-EDE9-4185-9C95-AA63F4D64207}" type="presParOf" srcId="{ABBD816B-96D9-48A1-91B9-C90A449B658C}" destId="{48CAB3F9-43BE-4C47-A1FA-DE78B8BAC3DC}" srcOrd="1" destOrd="0" presId="urn:microsoft.com/office/officeart/2018/2/layout/IconVerticalSolidList"/>
    <dgm:cxn modelId="{01EA47EB-5632-4140-85E9-03191EE1B657}" type="presParOf" srcId="{ABBD816B-96D9-48A1-91B9-C90A449B658C}" destId="{2609AD2A-192C-42F9-AB7A-FA64E8EB82C0}" srcOrd="2" destOrd="0" presId="urn:microsoft.com/office/officeart/2018/2/layout/IconVerticalSolidList"/>
    <dgm:cxn modelId="{33E386B5-EFE9-44EE-858F-0A1A925AB236}" type="presParOf" srcId="{2609AD2A-192C-42F9-AB7A-FA64E8EB82C0}" destId="{0584D057-F4BD-4E20-A151-F68340BC81CC}" srcOrd="0" destOrd="0" presId="urn:microsoft.com/office/officeart/2018/2/layout/IconVerticalSolidList"/>
    <dgm:cxn modelId="{442C952C-455F-4240-BB1A-E29B63CCBC79}" type="presParOf" srcId="{2609AD2A-192C-42F9-AB7A-FA64E8EB82C0}" destId="{D9D24E60-34E8-44CD-A4BD-A53E12B8DBB2}" srcOrd="1" destOrd="0" presId="urn:microsoft.com/office/officeart/2018/2/layout/IconVerticalSolidList"/>
    <dgm:cxn modelId="{74A11FED-59B0-44F4-BAD6-35EEA330365A}" type="presParOf" srcId="{2609AD2A-192C-42F9-AB7A-FA64E8EB82C0}" destId="{4A08AF4D-2B8C-47EC-B06D-EFF8F64EF07F}" srcOrd="2" destOrd="0" presId="urn:microsoft.com/office/officeart/2018/2/layout/IconVerticalSolidList"/>
    <dgm:cxn modelId="{BEE4B0E9-82E4-49B1-8EB6-DCFBACA93233}" type="presParOf" srcId="{2609AD2A-192C-42F9-AB7A-FA64E8EB82C0}" destId="{64D1C961-4650-4A5C-B1C8-5F346AC833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F5B9F6-2E1E-44AC-ABDD-EAA8E92385AF}"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CC811FF7-5EBE-468D-9B5F-E01443880755}">
      <dgm:prSet/>
      <dgm:spPr/>
      <dgm:t>
        <a:bodyPr/>
        <a:lstStyle/>
        <a:p>
          <a:r>
            <a:rPr lang="en-GB"/>
            <a:t>Agree clear aims, roles &amp; outcomes for the meetings</a:t>
          </a:r>
          <a:endParaRPr lang="en-US"/>
        </a:p>
      </dgm:t>
    </dgm:pt>
    <dgm:pt modelId="{F5B5D983-854D-4952-B80E-1BAA4D8E80AC}" type="parTrans" cxnId="{C78BAF23-AA45-4B52-863E-1D31814AB8AF}">
      <dgm:prSet/>
      <dgm:spPr/>
      <dgm:t>
        <a:bodyPr/>
        <a:lstStyle/>
        <a:p>
          <a:endParaRPr lang="en-US"/>
        </a:p>
      </dgm:t>
    </dgm:pt>
    <dgm:pt modelId="{75230E77-352C-4278-B949-81A3C7C37CE4}" type="sibTrans" cxnId="{C78BAF23-AA45-4B52-863E-1D31814AB8AF}">
      <dgm:prSet/>
      <dgm:spPr/>
      <dgm:t>
        <a:bodyPr/>
        <a:lstStyle/>
        <a:p>
          <a:endParaRPr lang="en-US"/>
        </a:p>
      </dgm:t>
    </dgm:pt>
    <dgm:pt modelId="{96AC2CFE-9D5B-4F0B-81A3-871551F32086}">
      <dgm:prSet/>
      <dgm:spPr/>
      <dgm:t>
        <a:bodyPr/>
        <a:lstStyle/>
        <a:p>
          <a:r>
            <a:rPr lang="en-GB"/>
            <a:t>Prepare</a:t>
          </a:r>
          <a:endParaRPr lang="en-US"/>
        </a:p>
      </dgm:t>
    </dgm:pt>
    <dgm:pt modelId="{A0D601F8-DD60-4A1E-88D0-58E4D11348A6}" type="parTrans" cxnId="{89EE8FBE-A2C8-447C-81B6-941D2DC54FED}">
      <dgm:prSet/>
      <dgm:spPr/>
      <dgm:t>
        <a:bodyPr/>
        <a:lstStyle/>
        <a:p>
          <a:endParaRPr lang="en-US"/>
        </a:p>
      </dgm:t>
    </dgm:pt>
    <dgm:pt modelId="{D3CF86A2-33BB-4D56-9348-957C44F30DEB}" type="sibTrans" cxnId="{89EE8FBE-A2C8-447C-81B6-941D2DC54FED}">
      <dgm:prSet/>
      <dgm:spPr/>
      <dgm:t>
        <a:bodyPr/>
        <a:lstStyle/>
        <a:p>
          <a:endParaRPr lang="en-US"/>
        </a:p>
      </dgm:t>
    </dgm:pt>
    <dgm:pt modelId="{DC395B8A-2955-4C10-951C-B91E12AB4BAE}">
      <dgm:prSet/>
      <dgm:spPr/>
      <dgm:t>
        <a:bodyPr/>
        <a:lstStyle/>
        <a:p>
          <a:r>
            <a:rPr lang="en-GB"/>
            <a:t>Be open to feedback</a:t>
          </a:r>
          <a:endParaRPr lang="en-US"/>
        </a:p>
      </dgm:t>
    </dgm:pt>
    <dgm:pt modelId="{D0FB7B8A-45AC-41AE-ACBE-491A995F5E08}" type="parTrans" cxnId="{B91614DA-387B-47FE-9475-49071D5F6ECE}">
      <dgm:prSet/>
      <dgm:spPr/>
      <dgm:t>
        <a:bodyPr/>
        <a:lstStyle/>
        <a:p>
          <a:endParaRPr lang="en-US"/>
        </a:p>
      </dgm:t>
    </dgm:pt>
    <dgm:pt modelId="{AB664667-2AB3-48C4-B047-133271FFC997}" type="sibTrans" cxnId="{B91614DA-387B-47FE-9475-49071D5F6ECE}">
      <dgm:prSet/>
      <dgm:spPr/>
      <dgm:t>
        <a:bodyPr/>
        <a:lstStyle/>
        <a:p>
          <a:endParaRPr lang="en-US"/>
        </a:p>
      </dgm:t>
    </dgm:pt>
    <dgm:pt modelId="{701700E7-6589-4099-BE7E-11243D7BB679}">
      <dgm:prSet/>
      <dgm:spPr/>
      <dgm:t>
        <a:bodyPr/>
        <a:lstStyle/>
        <a:p>
          <a:r>
            <a:rPr lang="en-GB" dirty="0"/>
            <a:t>Ability to ask for what you need</a:t>
          </a:r>
          <a:endParaRPr lang="en-US" dirty="0"/>
        </a:p>
      </dgm:t>
    </dgm:pt>
    <dgm:pt modelId="{6414FC8F-72E5-486B-BAEF-99BBA9BF03E0}" type="parTrans" cxnId="{0AFB5EE6-E52D-4EB9-AFD3-C9981BDB5C03}">
      <dgm:prSet/>
      <dgm:spPr/>
      <dgm:t>
        <a:bodyPr/>
        <a:lstStyle/>
        <a:p>
          <a:endParaRPr lang="en-US"/>
        </a:p>
      </dgm:t>
    </dgm:pt>
    <dgm:pt modelId="{0EE46C7D-E5AF-4A7C-A126-BC839026FE73}" type="sibTrans" cxnId="{0AFB5EE6-E52D-4EB9-AFD3-C9981BDB5C03}">
      <dgm:prSet/>
      <dgm:spPr/>
      <dgm:t>
        <a:bodyPr/>
        <a:lstStyle/>
        <a:p>
          <a:endParaRPr lang="en-US"/>
        </a:p>
      </dgm:t>
    </dgm:pt>
    <dgm:pt modelId="{FAED4CD3-C35F-46D6-9DDC-BEA9641344CC}">
      <dgm:prSet/>
      <dgm:spPr/>
      <dgm:t>
        <a:bodyPr/>
        <a:lstStyle/>
        <a:p>
          <a:r>
            <a:rPr lang="en-GB"/>
            <a:t>Time &amp; space</a:t>
          </a:r>
          <a:endParaRPr lang="en-US"/>
        </a:p>
      </dgm:t>
    </dgm:pt>
    <dgm:pt modelId="{961F087A-705C-4C53-8A48-23F25CD4F8FB}" type="parTrans" cxnId="{23B0D9FE-A661-4999-A91A-C3331F3CF279}">
      <dgm:prSet/>
      <dgm:spPr/>
      <dgm:t>
        <a:bodyPr/>
        <a:lstStyle/>
        <a:p>
          <a:endParaRPr lang="en-US"/>
        </a:p>
      </dgm:t>
    </dgm:pt>
    <dgm:pt modelId="{DA825232-0C10-4939-983F-E57F44FC6626}" type="sibTrans" cxnId="{23B0D9FE-A661-4999-A91A-C3331F3CF279}">
      <dgm:prSet/>
      <dgm:spPr/>
      <dgm:t>
        <a:bodyPr/>
        <a:lstStyle/>
        <a:p>
          <a:endParaRPr lang="en-US"/>
        </a:p>
      </dgm:t>
    </dgm:pt>
    <dgm:pt modelId="{CA0B085E-EEA3-4C67-9764-FBC1E4783D1F}">
      <dgm:prSet/>
      <dgm:spPr/>
      <dgm:t>
        <a:bodyPr/>
        <a:lstStyle/>
        <a:p>
          <a:r>
            <a:rPr lang="en-GB"/>
            <a:t>Confidentiality</a:t>
          </a:r>
          <a:endParaRPr lang="en-US"/>
        </a:p>
      </dgm:t>
    </dgm:pt>
    <dgm:pt modelId="{80BC9498-40B1-4E93-A397-D4E4179482FC}" type="parTrans" cxnId="{CB98379D-E441-447B-BBD5-5E652FA21461}">
      <dgm:prSet/>
      <dgm:spPr/>
      <dgm:t>
        <a:bodyPr/>
        <a:lstStyle/>
        <a:p>
          <a:endParaRPr lang="en-US"/>
        </a:p>
      </dgm:t>
    </dgm:pt>
    <dgm:pt modelId="{7AEEA7F4-CD3C-4649-BC70-553B0F5FD220}" type="sibTrans" cxnId="{CB98379D-E441-447B-BBD5-5E652FA21461}">
      <dgm:prSet/>
      <dgm:spPr/>
      <dgm:t>
        <a:bodyPr/>
        <a:lstStyle/>
        <a:p>
          <a:endParaRPr lang="en-US"/>
        </a:p>
      </dgm:t>
    </dgm:pt>
    <dgm:pt modelId="{6DAB1A2A-7EE0-4160-91AC-8BACFA357E6E}">
      <dgm:prSet/>
      <dgm:spPr/>
      <dgm:t>
        <a:bodyPr/>
        <a:lstStyle/>
        <a:p>
          <a:r>
            <a:rPr lang="en-GB"/>
            <a:t>Contracts</a:t>
          </a:r>
          <a:endParaRPr lang="en-US"/>
        </a:p>
      </dgm:t>
    </dgm:pt>
    <dgm:pt modelId="{0790D897-B844-494A-A3F4-8AFE5506FD7C}" type="parTrans" cxnId="{076CF765-DC8C-4A4A-9E4A-C7D4CE767DFF}">
      <dgm:prSet/>
      <dgm:spPr/>
      <dgm:t>
        <a:bodyPr/>
        <a:lstStyle/>
        <a:p>
          <a:endParaRPr lang="en-US"/>
        </a:p>
      </dgm:t>
    </dgm:pt>
    <dgm:pt modelId="{2243C690-4845-4E2A-B3EE-3B8A3CFEF9C9}" type="sibTrans" cxnId="{076CF765-DC8C-4A4A-9E4A-C7D4CE767DFF}">
      <dgm:prSet/>
      <dgm:spPr/>
      <dgm:t>
        <a:bodyPr/>
        <a:lstStyle/>
        <a:p>
          <a:endParaRPr lang="en-US"/>
        </a:p>
      </dgm:t>
    </dgm:pt>
    <dgm:pt modelId="{6EE33DC1-8AE0-48A2-BABE-6CE6A734A977}" type="pres">
      <dgm:prSet presAssocID="{DEF5B9F6-2E1E-44AC-ABDD-EAA8E92385AF}" presName="compositeShape" presStyleCnt="0">
        <dgm:presLayoutVars>
          <dgm:chMax val="7"/>
          <dgm:dir/>
          <dgm:resizeHandles val="exact"/>
        </dgm:presLayoutVars>
      </dgm:prSet>
      <dgm:spPr/>
    </dgm:pt>
    <dgm:pt modelId="{A4EB1347-99F3-47F4-AE18-2FF8B6531621}" type="pres">
      <dgm:prSet presAssocID="{DEF5B9F6-2E1E-44AC-ABDD-EAA8E92385AF}" presName="wedge1" presStyleLbl="node1" presStyleIdx="0" presStyleCnt="7"/>
      <dgm:spPr/>
    </dgm:pt>
    <dgm:pt modelId="{C7463E75-3E68-4BCA-927B-289C53E514C2}" type="pres">
      <dgm:prSet presAssocID="{DEF5B9F6-2E1E-44AC-ABDD-EAA8E92385AF}" presName="dummy1a" presStyleCnt="0"/>
      <dgm:spPr/>
    </dgm:pt>
    <dgm:pt modelId="{F6AF57F1-27CB-4B87-90D0-B51B7A913294}" type="pres">
      <dgm:prSet presAssocID="{DEF5B9F6-2E1E-44AC-ABDD-EAA8E92385AF}" presName="dummy1b" presStyleCnt="0"/>
      <dgm:spPr/>
    </dgm:pt>
    <dgm:pt modelId="{9C155B45-E444-49C1-A66B-62B53A94D537}" type="pres">
      <dgm:prSet presAssocID="{DEF5B9F6-2E1E-44AC-ABDD-EAA8E92385AF}" presName="wedge1Tx" presStyleLbl="node1" presStyleIdx="0" presStyleCnt="7">
        <dgm:presLayoutVars>
          <dgm:chMax val="0"/>
          <dgm:chPref val="0"/>
          <dgm:bulletEnabled val="1"/>
        </dgm:presLayoutVars>
      </dgm:prSet>
      <dgm:spPr/>
    </dgm:pt>
    <dgm:pt modelId="{F8EEA55C-54ED-4A25-BB95-8A15297F2B81}" type="pres">
      <dgm:prSet presAssocID="{DEF5B9F6-2E1E-44AC-ABDD-EAA8E92385AF}" presName="wedge2" presStyleLbl="node1" presStyleIdx="1" presStyleCnt="7"/>
      <dgm:spPr/>
    </dgm:pt>
    <dgm:pt modelId="{3A0005E1-3F93-416F-B545-EBE4FA19BD33}" type="pres">
      <dgm:prSet presAssocID="{DEF5B9F6-2E1E-44AC-ABDD-EAA8E92385AF}" presName="dummy2a" presStyleCnt="0"/>
      <dgm:spPr/>
    </dgm:pt>
    <dgm:pt modelId="{E7239324-C0BC-4115-891C-496B49E44D82}" type="pres">
      <dgm:prSet presAssocID="{DEF5B9F6-2E1E-44AC-ABDD-EAA8E92385AF}" presName="dummy2b" presStyleCnt="0"/>
      <dgm:spPr/>
    </dgm:pt>
    <dgm:pt modelId="{BE4BBBAB-B7F7-4B9B-A230-21EF6F1E7896}" type="pres">
      <dgm:prSet presAssocID="{DEF5B9F6-2E1E-44AC-ABDD-EAA8E92385AF}" presName="wedge2Tx" presStyleLbl="node1" presStyleIdx="1" presStyleCnt="7">
        <dgm:presLayoutVars>
          <dgm:chMax val="0"/>
          <dgm:chPref val="0"/>
          <dgm:bulletEnabled val="1"/>
        </dgm:presLayoutVars>
      </dgm:prSet>
      <dgm:spPr/>
    </dgm:pt>
    <dgm:pt modelId="{641355FD-CC19-412D-95ED-10DF17355FD6}" type="pres">
      <dgm:prSet presAssocID="{DEF5B9F6-2E1E-44AC-ABDD-EAA8E92385AF}" presName="wedge3" presStyleLbl="node1" presStyleIdx="2" presStyleCnt="7" custLinFactNeighborY="-4515"/>
      <dgm:spPr/>
    </dgm:pt>
    <dgm:pt modelId="{E97AA89E-9B73-49E4-80D6-711478307422}" type="pres">
      <dgm:prSet presAssocID="{DEF5B9F6-2E1E-44AC-ABDD-EAA8E92385AF}" presName="dummy3a" presStyleCnt="0"/>
      <dgm:spPr/>
    </dgm:pt>
    <dgm:pt modelId="{9C8763D0-A725-4092-8985-A355E30B9E1B}" type="pres">
      <dgm:prSet presAssocID="{DEF5B9F6-2E1E-44AC-ABDD-EAA8E92385AF}" presName="dummy3b" presStyleCnt="0"/>
      <dgm:spPr/>
    </dgm:pt>
    <dgm:pt modelId="{EA6F1C5B-6201-4C9B-8B17-0A1752855082}" type="pres">
      <dgm:prSet presAssocID="{DEF5B9F6-2E1E-44AC-ABDD-EAA8E92385AF}" presName="wedge3Tx" presStyleLbl="node1" presStyleIdx="2" presStyleCnt="7">
        <dgm:presLayoutVars>
          <dgm:chMax val="0"/>
          <dgm:chPref val="0"/>
          <dgm:bulletEnabled val="1"/>
        </dgm:presLayoutVars>
      </dgm:prSet>
      <dgm:spPr/>
    </dgm:pt>
    <dgm:pt modelId="{24F0E621-F315-4422-AB2B-D1A7EBB00A44}" type="pres">
      <dgm:prSet presAssocID="{DEF5B9F6-2E1E-44AC-ABDD-EAA8E92385AF}" presName="wedge4" presStyleLbl="node1" presStyleIdx="3" presStyleCnt="7" custScaleX="105269" custScaleY="103071"/>
      <dgm:spPr/>
    </dgm:pt>
    <dgm:pt modelId="{D2B43FE3-DE04-4F66-9A69-E021D50FE70D}" type="pres">
      <dgm:prSet presAssocID="{DEF5B9F6-2E1E-44AC-ABDD-EAA8E92385AF}" presName="dummy4a" presStyleCnt="0"/>
      <dgm:spPr/>
    </dgm:pt>
    <dgm:pt modelId="{53A0B7A8-D582-46D0-AAB1-698F82BBD2FB}" type="pres">
      <dgm:prSet presAssocID="{DEF5B9F6-2E1E-44AC-ABDD-EAA8E92385AF}" presName="dummy4b" presStyleCnt="0"/>
      <dgm:spPr/>
    </dgm:pt>
    <dgm:pt modelId="{503374A3-FBB0-41F0-9B83-193A75275267}" type="pres">
      <dgm:prSet presAssocID="{DEF5B9F6-2E1E-44AC-ABDD-EAA8E92385AF}" presName="wedge4Tx" presStyleLbl="node1" presStyleIdx="3" presStyleCnt="7">
        <dgm:presLayoutVars>
          <dgm:chMax val="0"/>
          <dgm:chPref val="0"/>
          <dgm:bulletEnabled val="1"/>
        </dgm:presLayoutVars>
      </dgm:prSet>
      <dgm:spPr/>
    </dgm:pt>
    <dgm:pt modelId="{92726BB6-448B-403E-9AE9-0001F8685104}" type="pres">
      <dgm:prSet presAssocID="{DEF5B9F6-2E1E-44AC-ABDD-EAA8E92385AF}" presName="wedge5" presStyleLbl="node1" presStyleIdx="4" presStyleCnt="7"/>
      <dgm:spPr/>
    </dgm:pt>
    <dgm:pt modelId="{C7A82ED4-AC1E-48D4-8799-75FDAD935B99}" type="pres">
      <dgm:prSet presAssocID="{DEF5B9F6-2E1E-44AC-ABDD-EAA8E92385AF}" presName="dummy5a" presStyleCnt="0"/>
      <dgm:spPr/>
    </dgm:pt>
    <dgm:pt modelId="{2733D4E7-ED95-4AEB-9A72-2DEA81276109}" type="pres">
      <dgm:prSet presAssocID="{DEF5B9F6-2E1E-44AC-ABDD-EAA8E92385AF}" presName="dummy5b" presStyleCnt="0"/>
      <dgm:spPr/>
    </dgm:pt>
    <dgm:pt modelId="{CAD069FA-6E92-49DB-8839-EE0BF246E918}" type="pres">
      <dgm:prSet presAssocID="{DEF5B9F6-2E1E-44AC-ABDD-EAA8E92385AF}" presName="wedge5Tx" presStyleLbl="node1" presStyleIdx="4" presStyleCnt="7">
        <dgm:presLayoutVars>
          <dgm:chMax val="0"/>
          <dgm:chPref val="0"/>
          <dgm:bulletEnabled val="1"/>
        </dgm:presLayoutVars>
      </dgm:prSet>
      <dgm:spPr/>
    </dgm:pt>
    <dgm:pt modelId="{C05DA19C-8B3D-45AA-B0F2-6C197C6E8987}" type="pres">
      <dgm:prSet presAssocID="{DEF5B9F6-2E1E-44AC-ABDD-EAA8E92385AF}" presName="wedge6" presStyleLbl="node1" presStyleIdx="5" presStyleCnt="7"/>
      <dgm:spPr/>
    </dgm:pt>
    <dgm:pt modelId="{56C33E7D-CC94-4A4E-9A2E-FE2746901C75}" type="pres">
      <dgm:prSet presAssocID="{DEF5B9F6-2E1E-44AC-ABDD-EAA8E92385AF}" presName="dummy6a" presStyleCnt="0"/>
      <dgm:spPr/>
    </dgm:pt>
    <dgm:pt modelId="{70183DD4-F850-4428-BCD8-7B77EC303002}" type="pres">
      <dgm:prSet presAssocID="{DEF5B9F6-2E1E-44AC-ABDD-EAA8E92385AF}" presName="dummy6b" presStyleCnt="0"/>
      <dgm:spPr/>
    </dgm:pt>
    <dgm:pt modelId="{A1C00702-2683-46ED-AC2D-862CEA46CDA9}" type="pres">
      <dgm:prSet presAssocID="{DEF5B9F6-2E1E-44AC-ABDD-EAA8E92385AF}" presName="wedge6Tx" presStyleLbl="node1" presStyleIdx="5" presStyleCnt="7">
        <dgm:presLayoutVars>
          <dgm:chMax val="0"/>
          <dgm:chPref val="0"/>
          <dgm:bulletEnabled val="1"/>
        </dgm:presLayoutVars>
      </dgm:prSet>
      <dgm:spPr/>
    </dgm:pt>
    <dgm:pt modelId="{4E34690D-01AF-4FB2-BA79-F85FFB4882DE}" type="pres">
      <dgm:prSet presAssocID="{DEF5B9F6-2E1E-44AC-ABDD-EAA8E92385AF}" presName="wedge7" presStyleLbl="node1" presStyleIdx="6" presStyleCnt="7"/>
      <dgm:spPr/>
    </dgm:pt>
    <dgm:pt modelId="{BA21B383-B5F7-411E-94C1-7C1E6F0F583F}" type="pres">
      <dgm:prSet presAssocID="{DEF5B9F6-2E1E-44AC-ABDD-EAA8E92385AF}" presName="dummy7a" presStyleCnt="0"/>
      <dgm:spPr/>
    </dgm:pt>
    <dgm:pt modelId="{F596681A-AB8C-4F5F-956F-DCADBB673C77}" type="pres">
      <dgm:prSet presAssocID="{DEF5B9F6-2E1E-44AC-ABDD-EAA8E92385AF}" presName="dummy7b" presStyleCnt="0"/>
      <dgm:spPr/>
    </dgm:pt>
    <dgm:pt modelId="{1049D7A4-17DC-45C7-A2F8-6DB852E16787}" type="pres">
      <dgm:prSet presAssocID="{DEF5B9F6-2E1E-44AC-ABDD-EAA8E92385AF}" presName="wedge7Tx" presStyleLbl="node1" presStyleIdx="6" presStyleCnt="7">
        <dgm:presLayoutVars>
          <dgm:chMax val="0"/>
          <dgm:chPref val="0"/>
          <dgm:bulletEnabled val="1"/>
        </dgm:presLayoutVars>
      </dgm:prSet>
      <dgm:spPr/>
    </dgm:pt>
    <dgm:pt modelId="{921B03F2-6466-48B4-9B04-B15BE4FD07DC}" type="pres">
      <dgm:prSet presAssocID="{75230E77-352C-4278-B949-81A3C7C37CE4}" presName="arrowWedge1" presStyleLbl="fgSibTrans2D1" presStyleIdx="0" presStyleCnt="7"/>
      <dgm:spPr/>
    </dgm:pt>
    <dgm:pt modelId="{D8A1044B-CE9C-492B-8224-A345026CF26A}" type="pres">
      <dgm:prSet presAssocID="{D3CF86A2-33BB-4D56-9348-957C44F30DEB}" presName="arrowWedge2" presStyleLbl="fgSibTrans2D1" presStyleIdx="1" presStyleCnt="7"/>
      <dgm:spPr/>
    </dgm:pt>
    <dgm:pt modelId="{7B5887C5-B837-482B-A03B-242D77A6050C}" type="pres">
      <dgm:prSet presAssocID="{AB664667-2AB3-48C4-B047-133271FFC997}" presName="arrowWedge3" presStyleLbl="fgSibTrans2D1" presStyleIdx="2" presStyleCnt="7"/>
      <dgm:spPr/>
    </dgm:pt>
    <dgm:pt modelId="{1DF11EBF-AADC-4E1C-B146-471E90323171}" type="pres">
      <dgm:prSet presAssocID="{0EE46C7D-E5AF-4A7C-A126-BC839026FE73}" presName="arrowWedge4" presStyleLbl="fgSibTrans2D1" presStyleIdx="3" presStyleCnt="7"/>
      <dgm:spPr/>
    </dgm:pt>
    <dgm:pt modelId="{C538DE8C-703E-4D87-BEFB-6A7E94DD4952}" type="pres">
      <dgm:prSet presAssocID="{DA825232-0C10-4939-983F-E57F44FC6626}" presName="arrowWedge5" presStyleLbl="fgSibTrans2D1" presStyleIdx="4" presStyleCnt="7"/>
      <dgm:spPr/>
    </dgm:pt>
    <dgm:pt modelId="{1EC2A5E5-3262-41B7-B05B-98EB397806BE}" type="pres">
      <dgm:prSet presAssocID="{7AEEA7F4-CD3C-4649-BC70-553B0F5FD220}" presName="arrowWedge6" presStyleLbl="fgSibTrans2D1" presStyleIdx="5" presStyleCnt="7"/>
      <dgm:spPr/>
    </dgm:pt>
    <dgm:pt modelId="{1FA02711-3EDE-49EA-AF70-A4CB19B58608}" type="pres">
      <dgm:prSet presAssocID="{2243C690-4845-4E2A-B3EE-3B8A3CFEF9C9}" presName="arrowWedge7" presStyleLbl="fgSibTrans2D1" presStyleIdx="6" presStyleCnt="7"/>
      <dgm:spPr/>
    </dgm:pt>
  </dgm:ptLst>
  <dgm:cxnLst>
    <dgm:cxn modelId="{1980D010-385C-46B2-9253-E42B81F201F7}" type="presOf" srcId="{CC811FF7-5EBE-468D-9B5F-E01443880755}" destId="{A4EB1347-99F3-47F4-AE18-2FF8B6531621}" srcOrd="0" destOrd="0" presId="urn:microsoft.com/office/officeart/2005/8/layout/cycle8"/>
    <dgm:cxn modelId="{41234B16-1D80-4DF5-B757-CF84530768AC}" type="presOf" srcId="{6DAB1A2A-7EE0-4160-91AC-8BACFA357E6E}" destId="{1049D7A4-17DC-45C7-A2F8-6DB852E16787}" srcOrd="1" destOrd="0" presId="urn:microsoft.com/office/officeart/2005/8/layout/cycle8"/>
    <dgm:cxn modelId="{C0D5901D-3645-4B18-8253-E2DA290C7D5E}" type="presOf" srcId="{701700E7-6589-4099-BE7E-11243D7BB679}" destId="{503374A3-FBB0-41F0-9B83-193A75275267}" srcOrd="1" destOrd="0" presId="urn:microsoft.com/office/officeart/2005/8/layout/cycle8"/>
    <dgm:cxn modelId="{26632A1E-5C2E-41C5-A34B-43C7E2A7280B}" type="presOf" srcId="{DC395B8A-2955-4C10-951C-B91E12AB4BAE}" destId="{641355FD-CC19-412D-95ED-10DF17355FD6}" srcOrd="0" destOrd="0" presId="urn:microsoft.com/office/officeart/2005/8/layout/cycle8"/>
    <dgm:cxn modelId="{9BF64E1E-BF1E-40EF-880A-8A1506F4C57E}" type="presOf" srcId="{96AC2CFE-9D5B-4F0B-81A3-871551F32086}" destId="{F8EEA55C-54ED-4A25-BB95-8A15297F2B81}" srcOrd="0" destOrd="0" presId="urn:microsoft.com/office/officeart/2005/8/layout/cycle8"/>
    <dgm:cxn modelId="{37F6911E-E367-417E-84D3-D7689597EE23}" type="presOf" srcId="{FAED4CD3-C35F-46D6-9DDC-BEA9641344CC}" destId="{CAD069FA-6E92-49DB-8839-EE0BF246E918}" srcOrd="1" destOrd="0" presId="urn:microsoft.com/office/officeart/2005/8/layout/cycle8"/>
    <dgm:cxn modelId="{DD589220-22F8-4C7D-BF69-7B665B3D0B17}" type="presOf" srcId="{DC395B8A-2955-4C10-951C-B91E12AB4BAE}" destId="{EA6F1C5B-6201-4C9B-8B17-0A1752855082}" srcOrd="1" destOrd="0" presId="urn:microsoft.com/office/officeart/2005/8/layout/cycle8"/>
    <dgm:cxn modelId="{C78BAF23-AA45-4B52-863E-1D31814AB8AF}" srcId="{DEF5B9F6-2E1E-44AC-ABDD-EAA8E92385AF}" destId="{CC811FF7-5EBE-468D-9B5F-E01443880755}" srcOrd="0" destOrd="0" parTransId="{F5B5D983-854D-4952-B80E-1BAA4D8E80AC}" sibTransId="{75230E77-352C-4278-B949-81A3C7C37CE4}"/>
    <dgm:cxn modelId="{295BFB34-06C5-45CF-AE45-18FF9F804F53}" type="presOf" srcId="{FAED4CD3-C35F-46D6-9DDC-BEA9641344CC}" destId="{92726BB6-448B-403E-9AE9-0001F8685104}" srcOrd="0" destOrd="0" presId="urn:microsoft.com/office/officeart/2005/8/layout/cycle8"/>
    <dgm:cxn modelId="{E0406864-542F-4B7B-9A51-C8C8A07BBB55}" type="presOf" srcId="{6DAB1A2A-7EE0-4160-91AC-8BACFA357E6E}" destId="{4E34690D-01AF-4FB2-BA79-F85FFB4882DE}" srcOrd="0" destOrd="0" presId="urn:microsoft.com/office/officeart/2005/8/layout/cycle8"/>
    <dgm:cxn modelId="{076CF765-DC8C-4A4A-9E4A-C7D4CE767DFF}" srcId="{DEF5B9F6-2E1E-44AC-ABDD-EAA8E92385AF}" destId="{6DAB1A2A-7EE0-4160-91AC-8BACFA357E6E}" srcOrd="6" destOrd="0" parTransId="{0790D897-B844-494A-A3F4-8AFE5506FD7C}" sibTransId="{2243C690-4845-4E2A-B3EE-3B8A3CFEF9C9}"/>
    <dgm:cxn modelId="{F53E9879-2A99-4531-9138-330EC27BA58A}" type="presOf" srcId="{CC811FF7-5EBE-468D-9B5F-E01443880755}" destId="{9C155B45-E444-49C1-A66B-62B53A94D537}" srcOrd="1" destOrd="0" presId="urn:microsoft.com/office/officeart/2005/8/layout/cycle8"/>
    <dgm:cxn modelId="{72481E8F-BDB7-4231-B910-FD208D53A46B}" type="presOf" srcId="{DEF5B9F6-2E1E-44AC-ABDD-EAA8E92385AF}" destId="{6EE33DC1-8AE0-48A2-BABE-6CE6A734A977}" srcOrd="0" destOrd="0" presId="urn:microsoft.com/office/officeart/2005/8/layout/cycle8"/>
    <dgm:cxn modelId="{CB98379D-E441-447B-BBD5-5E652FA21461}" srcId="{DEF5B9F6-2E1E-44AC-ABDD-EAA8E92385AF}" destId="{CA0B085E-EEA3-4C67-9764-FBC1E4783D1F}" srcOrd="5" destOrd="0" parTransId="{80BC9498-40B1-4E93-A397-D4E4179482FC}" sibTransId="{7AEEA7F4-CD3C-4649-BC70-553B0F5FD220}"/>
    <dgm:cxn modelId="{763D16A6-CD30-4F88-A446-DDCCA0354B09}" type="presOf" srcId="{CA0B085E-EEA3-4C67-9764-FBC1E4783D1F}" destId="{A1C00702-2683-46ED-AC2D-862CEA46CDA9}" srcOrd="1" destOrd="0" presId="urn:microsoft.com/office/officeart/2005/8/layout/cycle8"/>
    <dgm:cxn modelId="{FF2E6DA8-1DB1-4607-8BDE-F135EF54E5CD}" type="presOf" srcId="{96AC2CFE-9D5B-4F0B-81A3-871551F32086}" destId="{BE4BBBAB-B7F7-4B9B-A230-21EF6F1E7896}" srcOrd="1" destOrd="0" presId="urn:microsoft.com/office/officeart/2005/8/layout/cycle8"/>
    <dgm:cxn modelId="{89EE8FBE-A2C8-447C-81B6-941D2DC54FED}" srcId="{DEF5B9F6-2E1E-44AC-ABDD-EAA8E92385AF}" destId="{96AC2CFE-9D5B-4F0B-81A3-871551F32086}" srcOrd="1" destOrd="0" parTransId="{A0D601F8-DD60-4A1E-88D0-58E4D11348A6}" sibTransId="{D3CF86A2-33BB-4D56-9348-957C44F30DEB}"/>
    <dgm:cxn modelId="{3C2B9EC8-FAFA-4FAB-B4C4-6D6494ED4D3C}" type="presOf" srcId="{701700E7-6589-4099-BE7E-11243D7BB679}" destId="{24F0E621-F315-4422-AB2B-D1A7EBB00A44}" srcOrd="0" destOrd="0" presId="urn:microsoft.com/office/officeart/2005/8/layout/cycle8"/>
    <dgm:cxn modelId="{B91614DA-387B-47FE-9475-49071D5F6ECE}" srcId="{DEF5B9F6-2E1E-44AC-ABDD-EAA8E92385AF}" destId="{DC395B8A-2955-4C10-951C-B91E12AB4BAE}" srcOrd="2" destOrd="0" parTransId="{D0FB7B8A-45AC-41AE-ACBE-491A995F5E08}" sibTransId="{AB664667-2AB3-48C4-B047-133271FFC997}"/>
    <dgm:cxn modelId="{178500E6-8D1F-4B3D-A37B-0268F5BC324E}" type="presOf" srcId="{CA0B085E-EEA3-4C67-9764-FBC1E4783D1F}" destId="{C05DA19C-8B3D-45AA-B0F2-6C197C6E8987}" srcOrd="0" destOrd="0" presId="urn:microsoft.com/office/officeart/2005/8/layout/cycle8"/>
    <dgm:cxn modelId="{0AFB5EE6-E52D-4EB9-AFD3-C9981BDB5C03}" srcId="{DEF5B9F6-2E1E-44AC-ABDD-EAA8E92385AF}" destId="{701700E7-6589-4099-BE7E-11243D7BB679}" srcOrd="3" destOrd="0" parTransId="{6414FC8F-72E5-486B-BAEF-99BBA9BF03E0}" sibTransId="{0EE46C7D-E5AF-4A7C-A126-BC839026FE73}"/>
    <dgm:cxn modelId="{23B0D9FE-A661-4999-A91A-C3331F3CF279}" srcId="{DEF5B9F6-2E1E-44AC-ABDD-EAA8E92385AF}" destId="{FAED4CD3-C35F-46D6-9DDC-BEA9641344CC}" srcOrd="4" destOrd="0" parTransId="{961F087A-705C-4C53-8A48-23F25CD4F8FB}" sibTransId="{DA825232-0C10-4939-983F-E57F44FC6626}"/>
    <dgm:cxn modelId="{DC23D798-803A-410D-9328-6B862B0C8184}" type="presParOf" srcId="{6EE33DC1-8AE0-48A2-BABE-6CE6A734A977}" destId="{A4EB1347-99F3-47F4-AE18-2FF8B6531621}" srcOrd="0" destOrd="0" presId="urn:microsoft.com/office/officeart/2005/8/layout/cycle8"/>
    <dgm:cxn modelId="{560FFA04-1EAB-4176-A374-B20823E480FA}" type="presParOf" srcId="{6EE33DC1-8AE0-48A2-BABE-6CE6A734A977}" destId="{C7463E75-3E68-4BCA-927B-289C53E514C2}" srcOrd="1" destOrd="0" presId="urn:microsoft.com/office/officeart/2005/8/layout/cycle8"/>
    <dgm:cxn modelId="{E3BA6945-7EF7-47A9-A97E-3765A3C79444}" type="presParOf" srcId="{6EE33DC1-8AE0-48A2-BABE-6CE6A734A977}" destId="{F6AF57F1-27CB-4B87-90D0-B51B7A913294}" srcOrd="2" destOrd="0" presId="urn:microsoft.com/office/officeart/2005/8/layout/cycle8"/>
    <dgm:cxn modelId="{C2B31CFB-E20D-4153-9ACB-79A4E56F4C0D}" type="presParOf" srcId="{6EE33DC1-8AE0-48A2-BABE-6CE6A734A977}" destId="{9C155B45-E444-49C1-A66B-62B53A94D537}" srcOrd="3" destOrd="0" presId="urn:microsoft.com/office/officeart/2005/8/layout/cycle8"/>
    <dgm:cxn modelId="{30ADEA35-D176-40E1-B825-7C9188091387}" type="presParOf" srcId="{6EE33DC1-8AE0-48A2-BABE-6CE6A734A977}" destId="{F8EEA55C-54ED-4A25-BB95-8A15297F2B81}" srcOrd="4" destOrd="0" presId="urn:microsoft.com/office/officeart/2005/8/layout/cycle8"/>
    <dgm:cxn modelId="{49CFA12C-B299-4E84-90EA-0B97A3DD25B4}" type="presParOf" srcId="{6EE33DC1-8AE0-48A2-BABE-6CE6A734A977}" destId="{3A0005E1-3F93-416F-B545-EBE4FA19BD33}" srcOrd="5" destOrd="0" presId="urn:microsoft.com/office/officeart/2005/8/layout/cycle8"/>
    <dgm:cxn modelId="{B8E8049E-C69C-4C88-83C3-AB471BC741C5}" type="presParOf" srcId="{6EE33DC1-8AE0-48A2-BABE-6CE6A734A977}" destId="{E7239324-C0BC-4115-891C-496B49E44D82}" srcOrd="6" destOrd="0" presId="urn:microsoft.com/office/officeart/2005/8/layout/cycle8"/>
    <dgm:cxn modelId="{D6C56453-E84C-4BEE-A7D2-E43CCFC13E9D}" type="presParOf" srcId="{6EE33DC1-8AE0-48A2-BABE-6CE6A734A977}" destId="{BE4BBBAB-B7F7-4B9B-A230-21EF6F1E7896}" srcOrd="7" destOrd="0" presId="urn:microsoft.com/office/officeart/2005/8/layout/cycle8"/>
    <dgm:cxn modelId="{099660DE-A8BC-4BE9-A499-C9FAF82E17A2}" type="presParOf" srcId="{6EE33DC1-8AE0-48A2-BABE-6CE6A734A977}" destId="{641355FD-CC19-412D-95ED-10DF17355FD6}" srcOrd="8" destOrd="0" presId="urn:microsoft.com/office/officeart/2005/8/layout/cycle8"/>
    <dgm:cxn modelId="{EAFFDA78-943D-4F1E-817C-21039B5AF0B7}" type="presParOf" srcId="{6EE33DC1-8AE0-48A2-BABE-6CE6A734A977}" destId="{E97AA89E-9B73-49E4-80D6-711478307422}" srcOrd="9" destOrd="0" presId="urn:microsoft.com/office/officeart/2005/8/layout/cycle8"/>
    <dgm:cxn modelId="{FB92C644-5ADA-4074-A8E1-5550501C8494}" type="presParOf" srcId="{6EE33DC1-8AE0-48A2-BABE-6CE6A734A977}" destId="{9C8763D0-A725-4092-8985-A355E30B9E1B}" srcOrd="10" destOrd="0" presId="urn:microsoft.com/office/officeart/2005/8/layout/cycle8"/>
    <dgm:cxn modelId="{18279650-34DA-4E24-B138-8FE0DF0D5822}" type="presParOf" srcId="{6EE33DC1-8AE0-48A2-BABE-6CE6A734A977}" destId="{EA6F1C5B-6201-4C9B-8B17-0A1752855082}" srcOrd="11" destOrd="0" presId="urn:microsoft.com/office/officeart/2005/8/layout/cycle8"/>
    <dgm:cxn modelId="{AE85EE86-4EC7-4BC1-941C-E22D5EA0D1B3}" type="presParOf" srcId="{6EE33DC1-8AE0-48A2-BABE-6CE6A734A977}" destId="{24F0E621-F315-4422-AB2B-D1A7EBB00A44}" srcOrd="12" destOrd="0" presId="urn:microsoft.com/office/officeart/2005/8/layout/cycle8"/>
    <dgm:cxn modelId="{E0CB2025-808E-4E15-8BB9-A7DFBA3B497B}" type="presParOf" srcId="{6EE33DC1-8AE0-48A2-BABE-6CE6A734A977}" destId="{D2B43FE3-DE04-4F66-9A69-E021D50FE70D}" srcOrd="13" destOrd="0" presId="urn:microsoft.com/office/officeart/2005/8/layout/cycle8"/>
    <dgm:cxn modelId="{C54D9FCC-5C6C-49D0-8DD0-650166BA7D36}" type="presParOf" srcId="{6EE33DC1-8AE0-48A2-BABE-6CE6A734A977}" destId="{53A0B7A8-D582-46D0-AAB1-698F82BBD2FB}" srcOrd="14" destOrd="0" presId="urn:microsoft.com/office/officeart/2005/8/layout/cycle8"/>
    <dgm:cxn modelId="{B99E7D62-915A-4B6B-A4BB-C023C6516EE1}" type="presParOf" srcId="{6EE33DC1-8AE0-48A2-BABE-6CE6A734A977}" destId="{503374A3-FBB0-41F0-9B83-193A75275267}" srcOrd="15" destOrd="0" presId="urn:microsoft.com/office/officeart/2005/8/layout/cycle8"/>
    <dgm:cxn modelId="{2BF4279B-D755-4527-8086-D6CB655D67FD}" type="presParOf" srcId="{6EE33DC1-8AE0-48A2-BABE-6CE6A734A977}" destId="{92726BB6-448B-403E-9AE9-0001F8685104}" srcOrd="16" destOrd="0" presId="urn:microsoft.com/office/officeart/2005/8/layout/cycle8"/>
    <dgm:cxn modelId="{E4A15DDA-0F01-4FF7-87AB-06832B3EBA9F}" type="presParOf" srcId="{6EE33DC1-8AE0-48A2-BABE-6CE6A734A977}" destId="{C7A82ED4-AC1E-48D4-8799-75FDAD935B99}" srcOrd="17" destOrd="0" presId="urn:microsoft.com/office/officeart/2005/8/layout/cycle8"/>
    <dgm:cxn modelId="{C735D3ED-6A09-482D-A765-AF4896AEB4EC}" type="presParOf" srcId="{6EE33DC1-8AE0-48A2-BABE-6CE6A734A977}" destId="{2733D4E7-ED95-4AEB-9A72-2DEA81276109}" srcOrd="18" destOrd="0" presId="urn:microsoft.com/office/officeart/2005/8/layout/cycle8"/>
    <dgm:cxn modelId="{F5C105B8-EA63-4017-8094-75062024D8A7}" type="presParOf" srcId="{6EE33DC1-8AE0-48A2-BABE-6CE6A734A977}" destId="{CAD069FA-6E92-49DB-8839-EE0BF246E918}" srcOrd="19" destOrd="0" presId="urn:microsoft.com/office/officeart/2005/8/layout/cycle8"/>
    <dgm:cxn modelId="{CD1A97D9-D9F7-4D92-8218-2CF72F802218}" type="presParOf" srcId="{6EE33DC1-8AE0-48A2-BABE-6CE6A734A977}" destId="{C05DA19C-8B3D-45AA-B0F2-6C197C6E8987}" srcOrd="20" destOrd="0" presId="urn:microsoft.com/office/officeart/2005/8/layout/cycle8"/>
    <dgm:cxn modelId="{5085AF94-5E0D-425D-B44B-1BB823241506}" type="presParOf" srcId="{6EE33DC1-8AE0-48A2-BABE-6CE6A734A977}" destId="{56C33E7D-CC94-4A4E-9A2E-FE2746901C75}" srcOrd="21" destOrd="0" presId="urn:microsoft.com/office/officeart/2005/8/layout/cycle8"/>
    <dgm:cxn modelId="{2123CBA5-456B-41A8-A8CA-6DBCC84BC4AF}" type="presParOf" srcId="{6EE33DC1-8AE0-48A2-BABE-6CE6A734A977}" destId="{70183DD4-F850-4428-BCD8-7B77EC303002}" srcOrd="22" destOrd="0" presId="urn:microsoft.com/office/officeart/2005/8/layout/cycle8"/>
    <dgm:cxn modelId="{3AD65D4B-B5EE-454A-B9AC-DAF220D403E3}" type="presParOf" srcId="{6EE33DC1-8AE0-48A2-BABE-6CE6A734A977}" destId="{A1C00702-2683-46ED-AC2D-862CEA46CDA9}" srcOrd="23" destOrd="0" presId="urn:microsoft.com/office/officeart/2005/8/layout/cycle8"/>
    <dgm:cxn modelId="{24A3941F-39CE-4D76-B605-6AC39936E625}" type="presParOf" srcId="{6EE33DC1-8AE0-48A2-BABE-6CE6A734A977}" destId="{4E34690D-01AF-4FB2-BA79-F85FFB4882DE}" srcOrd="24" destOrd="0" presId="urn:microsoft.com/office/officeart/2005/8/layout/cycle8"/>
    <dgm:cxn modelId="{5B6AF6B9-A440-46F5-BC59-6DC44ED53EA6}" type="presParOf" srcId="{6EE33DC1-8AE0-48A2-BABE-6CE6A734A977}" destId="{BA21B383-B5F7-411E-94C1-7C1E6F0F583F}" srcOrd="25" destOrd="0" presId="urn:microsoft.com/office/officeart/2005/8/layout/cycle8"/>
    <dgm:cxn modelId="{0CF56A01-6CAE-4F38-9AD6-3B0E5C3266F2}" type="presParOf" srcId="{6EE33DC1-8AE0-48A2-BABE-6CE6A734A977}" destId="{F596681A-AB8C-4F5F-956F-DCADBB673C77}" srcOrd="26" destOrd="0" presId="urn:microsoft.com/office/officeart/2005/8/layout/cycle8"/>
    <dgm:cxn modelId="{19E59579-B49D-443A-AF8A-3BCF356EE9CB}" type="presParOf" srcId="{6EE33DC1-8AE0-48A2-BABE-6CE6A734A977}" destId="{1049D7A4-17DC-45C7-A2F8-6DB852E16787}" srcOrd="27" destOrd="0" presId="urn:microsoft.com/office/officeart/2005/8/layout/cycle8"/>
    <dgm:cxn modelId="{D776040E-A15F-4F49-96A2-7396C2F04C10}" type="presParOf" srcId="{6EE33DC1-8AE0-48A2-BABE-6CE6A734A977}" destId="{921B03F2-6466-48B4-9B04-B15BE4FD07DC}" srcOrd="28" destOrd="0" presId="urn:microsoft.com/office/officeart/2005/8/layout/cycle8"/>
    <dgm:cxn modelId="{072655DD-7957-4AA6-81E2-7A831205F206}" type="presParOf" srcId="{6EE33DC1-8AE0-48A2-BABE-6CE6A734A977}" destId="{D8A1044B-CE9C-492B-8224-A345026CF26A}" srcOrd="29" destOrd="0" presId="urn:microsoft.com/office/officeart/2005/8/layout/cycle8"/>
    <dgm:cxn modelId="{A68C9925-51A9-4C63-B61E-6694C75BED61}" type="presParOf" srcId="{6EE33DC1-8AE0-48A2-BABE-6CE6A734A977}" destId="{7B5887C5-B837-482B-A03B-242D77A6050C}" srcOrd="30" destOrd="0" presId="urn:microsoft.com/office/officeart/2005/8/layout/cycle8"/>
    <dgm:cxn modelId="{EC313646-6136-46B0-A72A-F5D51BFEB482}" type="presParOf" srcId="{6EE33DC1-8AE0-48A2-BABE-6CE6A734A977}" destId="{1DF11EBF-AADC-4E1C-B146-471E90323171}" srcOrd="31" destOrd="0" presId="urn:microsoft.com/office/officeart/2005/8/layout/cycle8"/>
    <dgm:cxn modelId="{84B880F7-B592-4DBA-B82E-B936463285BB}" type="presParOf" srcId="{6EE33DC1-8AE0-48A2-BABE-6CE6A734A977}" destId="{C538DE8C-703E-4D87-BEFB-6A7E94DD4952}" srcOrd="32" destOrd="0" presId="urn:microsoft.com/office/officeart/2005/8/layout/cycle8"/>
    <dgm:cxn modelId="{F81DD1A6-A1A7-4671-AF24-3947B1A0E9E2}" type="presParOf" srcId="{6EE33DC1-8AE0-48A2-BABE-6CE6A734A977}" destId="{1EC2A5E5-3262-41B7-B05B-98EB397806BE}" srcOrd="33" destOrd="0" presId="urn:microsoft.com/office/officeart/2005/8/layout/cycle8"/>
    <dgm:cxn modelId="{435A5AA0-8E9D-4E2F-8B10-9E4885BDE626}" type="presParOf" srcId="{6EE33DC1-8AE0-48A2-BABE-6CE6A734A977}" destId="{1FA02711-3EDE-49EA-AF70-A4CB19B58608}"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4371A-5A0E-41BC-9F62-05CB633F3816}">
      <dsp:nvSpPr>
        <dsp:cNvPr id="0" name=""/>
        <dsp:cNvSpPr/>
      </dsp:nvSpPr>
      <dsp:spPr>
        <a:xfrm>
          <a:off x="0" y="554183"/>
          <a:ext cx="6263640" cy="842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A two-way process-  </a:t>
          </a:r>
          <a:r>
            <a:rPr lang="en-GB" sz="1600" kern="1200" dirty="0"/>
            <a:t>supervisor and supervisee learn from each others perspectives through a relationship that is both supporting and challenging.</a:t>
          </a:r>
          <a:endParaRPr lang="en-US" sz="1600" kern="1200" dirty="0"/>
        </a:p>
      </dsp:txBody>
      <dsp:txXfrm>
        <a:off x="41123" y="595306"/>
        <a:ext cx="6181394" cy="760154"/>
      </dsp:txXfrm>
    </dsp:sp>
    <dsp:sp modelId="{88116FD9-E111-47E2-B36F-E0B0BB4376E8}">
      <dsp:nvSpPr>
        <dsp:cNvPr id="0" name=""/>
        <dsp:cNvSpPr/>
      </dsp:nvSpPr>
      <dsp:spPr>
        <a:xfrm>
          <a:off x="0" y="1442663"/>
          <a:ext cx="6263640" cy="842400"/>
        </a:xfrm>
        <a:prstGeom prst="roundRect">
          <a:avLst/>
        </a:prstGeom>
        <a:solidFill>
          <a:schemeClr val="accent5">
            <a:hueOff val="-759918"/>
            <a:satOff val="803"/>
            <a:lumOff val="-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A motivational tool- </a:t>
          </a:r>
          <a:r>
            <a:rPr lang="en-GB" sz="1600" kern="1200" dirty="0"/>
            <a:t>practical and ethical discussions provide a structure for professional youth work practice allowing for  reflection on recent work and planning for future developments</a:t>
          </a:r>
          <a:endParaRPr lang="en-US" sz="1600" kern="1200" dirty="0"/>
        </a:p>
      </dsp:txBody>
      <dsp:txXfrm>
        <a:off x="41123" y="1483786"/>
        <a:ext cx="6181394" cy="760154"/>
      </dsp:txXfrm>
    </dsp:sp>
    <dsp:sp modelId="{AF76ABDC-9E63-4C2A-897D-ACE309AA71BA}">
      <dsp:nvSpPr>
        <dsp:cNvPr id="0" name=""/>
        <dsp:cNvSpPr/>
      </dsp:nvSpPr>
      <dsp:spPr>
        <a:xfrm>
          <a:off x="0" y="2331143"/>
          <a:ext cx="6263640" cy="842400"/>
        </a:xfrm>
        <a:prstGeom prst="roundRect">
          <a:avLst/>
        </a:prstGeom>
        <a:solidFill>
          <a:schemeClr val="accent5">
            <a:hueOff val="-1519836"/>
            <a:satOff val="1607"/>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Develops best practice- </a:t>
          </a:r>
          <a:r>
            <a:rPr lang="en-GB" sz="1600" kern="1200" dirty="0"/>
            <a:t>supportive &amp; challenging discussions about dilemmas assist the youth worker to maintain focus for participative and anti-oppressive practice</a:t>
          </a:r>
          <a:endParaRPr lang="en-US" sz="1600" kern="1200" dirty="0"/>
        </a:p>
      </dsp:txBody>
      <dsp:txXfrm>
        <a:off x="41123" y="2372266"/>
        <a:ext cx="6181394" cy="760154"/>
      </dsp:txXfrm>
    </dsp:sp>
    <dsp:sp modelId="{8F5E65BA-60CC-4C43-BFDA-D0026031B375}">
      <dsp:nvSpPr>
        <dsp:cNvPr id="0" name=""/>
        <dsp:cNvSpPr/>
      </dsp:nvSpPr>
      <dsp:spPr>
        <a:xfrm>
          <a:off x="0" y="3219624"/>
          <a:ext cx="6263640" cy="842400"/>
        </a:xfrm>
        <a:prstGeom prst="roundRect">
          <a:avLst/>
        </a:prstGeom>
        <a:solidFill>
          <a:schemeClr val="accent5">
            <a:hueOff val="-2279754"/>
            <a:satOff val="2410"/>
            <a:lumOff val="-4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Enables accountability</a:t>
          </a:r>
          <a:r>
            <a:rPr lang="en-GB" sz="1600" kern="1200" dirty="0"/>
            <a:t>- through discussion and action planning it encourages youth workers to identify areas for development &amp; offers support through monitoring &amp; progress checking</a:t>
          </a:r>
          <a:endParaRPr lang="en-US" sz="1600" kern="1200" dirty="0"/>
        </a:p>
      </dsp:txBody>
      <dsp:txXfrm>
        <a:off x="41123" y="3260747"/>
        <a:ext cx="6181394" cy="760154"/>
      </dsp:txXfrm>
    </dsp:sp>
    <dsp:sp modelId="{8F68EC9C-F8E7-4C27-BEFF-DAEF7A075F1C}">
      <dsp:nvSpPr>
        <dsp:cNvPr id="0" name=""/>
        <dsp:cNvSpPr/>
      </dsp:nvSpPr>
      <dsp:spPr>
        <a:xfrm>
          <a:off x="0" y="4108104"/>
          <a:ext cx="6263640" cy="842400"/>
        </a:xfrm>
        <a:prstGeom prst="roundRec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600" i="1" kern="1200" dirty="0"/>
            <a:t>‘Supervision should be a reflective process to assist the practice of the supervisee.’ (</a:t>
          </a:r>
          <a:r>
            <a:rPr lang="en-GB" sz="1600" i="1" kern="1200" dirty="0" err="1"/>
            <a:t>Muson</a:t>
          </a:r>
          <a:r>
            <a:rPr lang="en-GB" sz="1600" i="1" kern="1200" dirty="0"/>
            <a:t>, 2002)</a:t>
          </a:r>
        </a:p>
      </dsp:txBody>
      <dsp:txXfrm>
        <a:off x="41123" y="4149227"/>
        <a:ext cx="6181394" cy="760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7B29C-3F9D-F142-8761-C1A16759708F}">
      <dsp:nvSpPr>
        <dsp:cNvPr id="0" name=""/>
        <dsp:cNvSpPr/>
      </dsp:nvSpPr>
      <dsp:spPr>
        <a:xfrm>
          <a:off x="0" y="2907200"/>
          <a:ext cx="7487728" cy="190743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Effective supervision techniques are obvious, e.g. </a:t>
          </a:r>
        </a:p>
        <a:p>
          <a:pPr marL="0" lvl="0" indent="0" algn="ctr" defTabSz="800100">
            <a:lnSpc>
              <a:spcPct val="90000"/>
            </a:lnSpc>
            <a:spcBef>
              <a:spcPct val="0"/>
            </a:spcBef>
            <a:spcAft>
              <a:spcPct val="35000"/>
            </a:spcAft>
            <a:buNone/>
          </a:pPr>
          <a:r>
            <a:rPr lang="en-GB" sz="1800" kern="1200" dirty="0"/>
            <a:t>observing, listening, questioning, exploring, reflecting, suggesting choices, drawing out more information, conceptualising, relating knowledge to previous knowledge, analysing and drawing conclusions and using records </a:t>
          </a:r>
        </a:p>
        <a:p>
          <a:pPr marL="0" lvl="0" indent="0" algn="ctr" defTabSz="800100">
            <a:lnSpc>
              <a:spcPct val="90000"/>
            </a:lnSpc>
            <a:spcBef>
              <a:spcPct val="0"/>
            </a:spcBef>
            <a:spcAft>
              <a:spcPct val="35000"/>
            </a:spcAft>
            <a:buNone/>
          </a:pPr>
          <a:r>
            <a:rPr lang="en-GB" sz="1800" kern="1200" dirty="0"/>
            <a:t>(Tash, 1984)</a:t>
          </a:r>
          <a:endParaRPr lang="en-US" sz="1800" kern="1200" dirty="0"/>
        </a:p>
      </dsp:txBody>
      <dsp:txXfrm>
        <a:off x="0" y="2907200"/>
        <a:ext cx="7487728" cy="1907438"/>
      </dsp:txXfrm>
    </dsp:sp>
    <dsp:sp modelId="{716F5F8E-0A81-8845-BF2D-A2269A1FBAB5}">
      <dsp:nvSpPr>
        <dsp:cNvPr id="0" name=""/>
        <dsp:cNvSpPr/>
      </dsp:nvSpPr>
      <dsp:spPr>
        <a:xfrm rot="10800000">
          <a:off x="0" y="2172"/>
          <a:ext cx="7487728" cy="2933640"/>
        </a:xfrm>
        <a:prstGeom prst="upArrowCallout">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Supervision skills are not necessarily visible, evident or measurable– e.g. being responsive, focussing on the supervisee, listening with empathy</a:t>
          </a:r>
          <a:endParaRPr lang="en-US" sz="1800" kern="1200" dirty="0"/>
        </a:p>
      </dsp:txBody>
      <dsp:txXfrm rot="10800000">
        <a:off x="0" y="2172"/>
        <a:ext cx="7487728" cy="1906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2F64D-A98F-421B-86AC-53BD67337211}">
      <dsp:nvSpPr>
        <dsp:cNvPr id="0" name=""/>
        <dsp:cNvSpPr/>
      </dsp:nvSpPr>
      <dsp:spPr>
        <a:xfrm>
          <a:off x="0" y="0"/>
          <a:ext cx="8097012"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l" defTabSz="914400" eaLnBrk="1" fontAlgn="auto" latinLnBrk="0" hangingPunct="1">
            <a:lnSpc>
              <a:spcPct val="90000"/>
            </a:lnSpc>
            <a:spcBef>
              <a:spcPct val="0"/>
            </a:spcBef>
            <a:spcAft>
              <a:spcPts val="0"/>
            </a:spcAft>
            <a:buClrTx/>
            <a:buSzTx/>
            <a:buFontTx/>
            <a:buNone/>
            <a:tabLst/>
            <a:defRPr/>
          </a:pPr>
          <a:r>
            <a:rPr lang="en-GB" sz="1500" kern="1200" dirty="0"/>
            <a:t> </a:t>
          </a:r>
          <a:r>
            <a:rPr lang="en-GB" sz="2000" b="1" kern="1200" dirty="0"/>
            <a:t>Preparation- emotional</a:t>
          </a:r>
          <a:endParaRPr lang="en-US" sz="2000" b="1" kern="1200" dirty="0"/>
        </a:p>
      </dsp:txBody>
      <dsp:txXfrm>
        <a:off x="22940" y="22940"/>
        <a:ext cx="7160195" cy="737360"/>
      </dsp:txXfrm>
    </dsp:sp>
    <dsp:sp modelId="{CC552F06-2877-4D4D-A053-092C739CFD03}">
      <dsp:nvSpPr>
        <dsp:cNvPr id="0" name=""/>
        <dsp:cNvSpPr/>
      </dsp:nvSpPr>
      <dsp:spPr>
        <a:xfrm>
          <a:off x="604647" y="892024"/>
          <a:ext cx="8097012"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marR="0" lvl="0" indent="0" algn="l" defTabSz="914400" eaLnBrk="1" fontAlgn="auto" latinLnBrk="0" hangingPunct="1">
            <a:lnSpc>
              <a:spcPct val="90000"/>
            </a:lnSpc>
            <a:spcBef>
              <a:spcPct val="0"/>
            </a:spcBef>
            <a:spcAft>
              <a:spcPts val="0"/>
            </a:spcAft>
            <a:buClrTx/>
            <a:buSzTx/>
            <a:buFontTx/>
            <a:buNone/>
            <a:tabLst/>
            <a:defRPr/>
          </a:pPr>
          <a:r>
            <a:rPr lang="en-GB" sz="2000" b="1" kern="1200" dirty="0"/>
            <a:t>Time before and after- why?</a:t>
          </a:r>
          <a:endParaRPr lang="en-US" sz="2000" b="1" kern="1200" dirty="0"/>
        </a:p>
        <a:p>
          <a:pPr lvl="0" algn="l" defTabSz="755650">
            <a:lnSpc>
              <a:spcPct val="90000"/>
            </a:lnSpc>
            <a:spcBef>
              <a:spcPct val="0"/>
            </a:spcBef>
            <a:spcAft>
              <a:spcPct val="35000"/>
            </a:spcAft>
            <a:buNone/>
          </a:pPr>
          <a:endParaRPr lang="en-US" sz="1500" kern="1200" dirty="0"/>
        </a:p>
      </dsp:txBody>
      <dsp:txXfrm>
        <a:off x="627587" y="914964"/>
        <a:ext cx="6937378" cy="737360"/>
      </dsp:txXfrm>
    </dsp:sp>
    <dsp:sp modelId="{C8134B44-E8BC-47BE-8E24-D127BE9DD81E}">
      <dsp:nvSpPr>
        <dsp:cNvPr id="0" name=""/>
        <dsp:cNvSpPr/>
      </dsp:nvSpPr>
      <dsp:spPr>
        <a:xfrm>
          <a:off x="1209293" y="1784048"/>
          <a:ext cx="8097012"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l" defTabSz="914400" eaLnBrk="1" fontAlgn="auto" latinLnBrk="0" hangingPunct="1">
            <a:lnSpc>
              <a:spcPct val="90000"/>
            </a:lnSpc>
            <a:spcBef>
              <a:spcPct val="0"/>
            </a:spcBef>
            <a:spcAft>
              <a:spcPts val="0"/>
            </a:spcAft>
            <a:buClrTx/>
            <a:buSzTx/>
            <a:buFontTx/>
            <a:buNone/>
            <a:tabLst/>
            <a:defRPr/>
          </a:pPr>
          <a:endParaRPr lang="en-GB" sz="1500" kern="1200" dirty="0"/>
        </a:p>
        <a:p>
          <a:pPr marL="0" marR="0" lvl="0" indent="0" algn="l" defTabSz="914400" eaLnBrk="1" fontAlgn="auto" latinLnBrk="0" hangingPunct="1">
            <a:lnSpc>
              <a:spcPct val="90000"/>
            </a:lnSpc>
            <a:spcBef>
              <a:spcPct val="0"/>
            </a:spcBef>
            <a:spcAft>
              <a:spcPts val="0"/>
            </a:spcAft>
            <a:buClrTx/>
            <a:buSzTx/>
            <a:buFontTx/>
            <a:buNone/>
            <a:tabLst/>
            <a:defRPr/>
          </a:pPr>
          <a:r>
            <a:rPr lang="en-GB" sz="2000" b="1" kern="1200" dirty="0"/>
            <a:t>Clarify how decisions will be made about content- agenda ownership</a:t>
          </a:r>
          <a:endParaRPr lang="en-US" sz="2000" b="1" kern="1200" dirty="0"/>
        </a:p>
        <a:p>
          <a:pPr algn="l">
            <a:lnSpc>
              <a:spcPct val="90000"/>
            </a:lnSpc>
            <a:spcBef>
              <a:spcPct val="0"/>
            </a:spcBef>
            <a:buNone/>
          </a:pPr>
          <a:endParaRPr lang="en-US" sz="1500" kern="1200" dirty="0"/>
        </a:p>
      </dsp:txBody>
      <dsp:txXfrm>
        <a:off x="1232233" y="1806988"/>
        <a:ext cx="6937378" cy="737360"/>
      </dsp:txXfrm>
    </dsp:sp>
    <dsp:sp modelId="{15A8998D-3F9C-42B0-97AD-E7FEC4F10F13}">
      <dsp:nvSpPr>
        <dsp:cNvPr id="0" name=""/>
        <dsp:cNvSpPr/>
      </dsp:nvSpPr>
      <dsp:spPr>
        <a:xfrm>
          <a:off x="1813940" y="2676072"/>
          <a:ext cx="8097012"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Identify responsibility for keeping a record from which both can learn</a:t>
          </a:r>
          <a:endParaRPr lang="en-US" sz="2000" b="1" kern="1200" dirty="0"/>
        </a:p>
      </dsp:txBody>
      <dsp:txXfrm>
        <a:off x="1836880" y="2699012"/>
        <a:ext cx="6937378" cy="737360"/>
      </dsp:txXfrm>
    </dsp:sp>
    <dsp:sp modelId="{895C9A9C-17A6-402F-BF64-473E231122E9}">
      <dsp:nvSpPr>
        <dsp:cNvPr id="0" name=""/>
        <dsp:cNvSpPr/>
      </dsp:nvSpPr>
      <dsp:spPr>
        <a:xfrm>
          <a:off x="2418587" y="3568097"/>
          <a:ext cx="8097012"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Reflect individuals’ skills and abilities- supervisor &amp; supervisee</a:t>
          </a:r>
          <a:endParaRPr lang="en-US" sz="2000" b="1" kern="1200" dirty="0"/>
        </a:p>
      </dsp:txBody>
      <dsp:txXfrm>
        <a:off x="2441527" y="3591037"/>
        <a:ext cx="6937378" cy="737360"/>
      </dsp:txXfrm>
    </dsp:sp>
    <dsp:sp modelId="{F8A324F1-76B4-42AF-B3DF-9077B79815B3}">
      <dsp:nvSpPr>
        <dsp:cNvPr id="0" name=""/>
        <dsp:cNvSpPr/>
      </dsp:nvSpPr>
      <dsp:spPr>
        <a:xfrm>
          <a:off x="7587905" y="572200"/>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702454" y="572200"/>
        <a:ext cx="280008" cy="383102"/>
      </dsp:txXfrm>
    </dsp:sp>
    <dsp:sp modelId="{7E5F7E71-8453-403E-A6AD-7398FAD701AA}">
      <dsp:nvSpPr>
        <dsp:cNvPr id="0" name=""/>
        <dsp:cNvSpPr/>
      </dsp:nvSpPr>
      <dsp:spPr>
        <a:xfrm>
          <a:off x="8192552" y="1464225"/>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7101" y="1464225"/>
        <a:ext cx="280008" cy="383102"/>
      </dsp:txXfrm>
    </dsp:sp>
    <dsp:sp modelId="{32CC5B39-F53F-4659-AF96-535FDE105DFF}">
      <dsp:nvSpPr>
        <dsp:cNvPr id="0" name=""/>
        <dsp:cNvSpPr/>
      </dsp:nvSpPr>
      <dsp:spPr>
        <a:xfrm>
          <a:off x="8797199" y="2343195"/>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11748" y="2343195"/>
        <a:ext cx="280008" cy="383102"/>
      </dsp:txXfrm>
    </dsp:sp>
    <dsp:sp modelId="{AB77F89A-87EA-4136-831F-4FB99200B65A}">
      <dsp:nvSpPr>
        <dsp:cNvPr id="0" name=""/>
        <dsp:cNvSpPr/>
      </dsp:nvSpPr>
      <dsp:spPr>
        <a:xfrm>
          <a:off x="9401846" y="3243922"/>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516395" y="3243922"/>
        <a:ext cx="280008" cy="383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B4E4D-D067-469F-A89C-A0A47872A0F9}">
      <dsp:nvSpPr>
        <dsp:cNvPr id="0" name=""/>
        <dsp:cNvSpPr/>
      </dsp:nvSpPr>
      <dsp:spPr>
        <a:xfrm>
          <a:off x="971722" y="277419"/>
          <a:ext cx="704003" cy="70400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7140BC-9068-4516-A020-FBB78C3D372C}">
      <dsp:nvSpPr>
        <dsp:cNvPr id="0" name=""/>
        <dsp:cNvSpPr/>
      </dsp:nvSpPr>
      <dsp:spPr>
        <a:xfrm>
          <a:off x="363517" y="1346958"/>
          <a:ext cx="1920413" cy="129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“Records of sessions reflecting the supervisees’ language and ideas can show that a supervisor values the supervisee’s experience and perspective”</a:t>
          </a:r>
          <a:endParaRPr lang="en-US" sz="1400" kern="1200" dirty="0"/>
        </a:p>
      </dsp:txBody>
      <dsp:txXfrm>
        <a:off x="363517" y="1346958"/>
        <a:ext cx="1920413" cy="1291350"/>
      </dsp:txXfrm>
    </dsp:sp>
    <dsp:sp modelId="{7E0A3FF3-D1FD-46DA-85EB-5134EE0FFF29}">
      <dsp:nvSpPr>
        <dsp:cNvPr id="0" name=""/>
        <dsp:cNvSpPr/>
      </dsp:nvSpPr>
      <dsp:spPr>
        <a:xfrm>
          <a:off x="2987934" y="272499"/>
          <a:ext cx="704003" cy="70400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6BD85B-A3C9-48C1-876A-64FD3C9849D0}">
      <dsp:nvSpPr>
        <dsp:cNvPr id="0" name=""/>
        <dsp:cNvSpPr/>
      </dsp:nvSpPr>
      <dsp:spPr>
        <a:xfrm>
          <a:off x="2557710" y="1332199"/>
          <a:ext cx="1564453" cy="131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“A record can remind both parties of the issues discussed” </a:t>
          </a:r>
          <a:endParaRPr lang="en-US" sz="1400" kern="1200" dirty="0"/>
        </a:p>
      </dsp:txBody>
      <dsp:txXfrm>
        <a:off x="2557710" y="1332199"/>
        <a:ext cx="1564453" cy="1311028"/>
      </dsp:txXfrm>
    </dsp:sp>
    <dsp:sp modelId="{96112B4B-E904-4D9F-8CDE-93C9B0F8DC13}">
      <dsp:nvSpPr>
        <dsp:cNvPr id="0" name=""/>
        <dsp:cNvSpPr/>
      </dsp:nvSpPr>
      <dsp:spPr>
        <a:xfrm>
          <a:off x="4826167" y="272499"/>
          <a:ext cx="704003" cy="70400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68214-D1B6-48BA-B00F-0E789215F012}">
      <dsp:nvSpPr>
        <dsp:cNvPr id="0" name=""/>
        <dsp:cNvSpPr/>
      </dsp:nvSpPr>
      <dsp:spPr>
        <a:xfrm>
          <a:off x="4395942" y="1332199"/>
          <a:ext cx="1564453" cy="131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Provides continuity between sessions, monitor development, identify any patterns in issues arising</a:t>
          </a:r>
          <a:r>
            <a:rPr lang="en-GB" sz="1100" kern="1200" dirty="0"/>
            <a:t>…</a:t>
          </a:r>
          <a:endParaRPr lang="en-US" sz="1100" kern="1200" dirty="0"/>
        </a:p>
      </dsp:txBody>
      <dsp:txXfrm>
        <a:off x="4395942" y="1332199"/>
        <a:ext cx="1564453" cy="1311028"/>
      </dsp:txXfrm>
    </dsp:sp>
    <dsp:sp modelId="{EA8D0B94-8FED-4047-8FA4-822647B6B7E0}">
      <dsp:nvSpPr>
        <dsp:cNvPr id="0" name=""/>
        <dsp:cNvSpPr/>
      </dsp:nvSpPr>
      <dsp:spPr>
        <a:xfrm>
          <a:off x="6922010" y="272499"/>
          <a:ext cx="704003" cy="70400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BB722C-8A52-4E87-9E00-989903A6331A}">
      <dsp:nvSpPr>
        <dsp:cNvPr id="0" name=""/>
        <dsp:cNvSpPr/>
      </dsp:nvSpPr>
      <dsp:spPr>
        <a:xfrm>
          <a:off x="6234175" y="1332199"/>
          <a:ext cx="2079674" cy="131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“Going through a record of a session together to check accuracy can establish mutual understanding of key issues and any action for subsequent sessions”</a:t>
          </a:r>
          <a:endParaRPr lang="en-US" sz="1400" kern="1200" dirty="0"/>
        </a:p>
      </dsp:txBody>
      <dsp:txXfrm>
        <a:off x="6234175" y="1332199"/>
        <a:ext cx="2079674" cy="1311028"/>
      </dsp:txXfrm>
    </dsp:sp>
    <dsp:sp modelId="{D19D17EA-E1D5-4024-9644-E381F5ADC555}">
      <dsp:nvSpPr>
        <dsp:cNvPr id="0" name=""/>
        <dsp:cNvSpPr/>
      </dsp:nvSpPr>
      <dsp:spPr>
        <a:xfrm>
          <a:off x="9017853" y="272499"/>
          <a:ext cx="704003" cy="70400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580F59-43AB-42ED-A9D8-B7EDB2E2DB69}">
      <dsp:nvSpPr>
        <dsp:cNvPr id="0" name=""/>
        <dsp:cNvSpPr/>
      </dsp:nvSpPr>
      <dsp:spPr>
        <a:xfrm>
          <a:off x="8799143" y="1324333"/>
          <a:ext cx="1564453" cy="1311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“Summarising the points at the end of a session can preclude the need for taking extensive and intrusive notes during the session”</a:t>
          </a:r>
          <a:endParaRPr lang="en-US" sz="1200" kern="1200" dirty="0"/>
        </a:p>
      </dsp:txBody>
      <dsp:txXfrm>
        <a:off x="8799143" y="1324333"/>
        <a:ext cx="1564453" cy="13110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4BAEC-325E-4AF4-B25A-028C45FD2166}">
      <dsp:nvSpPr>
        <dsp:cNvPr id="0" name=""/>
        <dsp:cNvSpPr/>
      </dsp:nvSpPr>
      <dsp:spPr>
        <a:xfrm>
          <a:off x="0" y="737006"/>
          <a:ext cx="10506456" cy="1360627"/>
        </a:xfrm>
        <a:prstGeom prst="roundRect">
          <a:avLst>
            <a:gd name="adj" fmla="val 10000"/>
          </a:avLst>
        </a:prstGeom>
        <a:solidFill>
          <a:schemeClr val="accent6">
            <a:lumMod val="75000"/>
          </a:schemeClr>
        </a:solidFill>
        <a:ln>
          <a:noFill/>
        </a:ln>
        <a:effectLst/>
      </dsp:spPr>
      <dsp:style>
        <a:lnRef idx="0">
          <a:scrgbClr r="0" g="0" b="0"/>
        </a:lnRef>
        <a:fillRef idx="1">
          <a:scrgbClr r="0" g="0" b="0"/>
        </a:fillRef>
        <a:effectRef idx="0">
          <a:scrgbClr r="0" g="0" b="0"/>
        </a:effectRef>
        <a:fontRef idx="minor"/>
      </dsp:style>
    </dsp:sp>
    <dsp:sp modelId="{520370B3-7372-4531-96A0-C6293B7C873C}">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0F43CC-E442-473A-A489-8583D8B2DDF9}">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US" sz="2500" kern="1200" dirty="0"/>
            <a:t>Reflect upon a supervision or feedback session that went well / did not go well. What were the key aspects that enabled it to ‘go well’ and ’not so well’?</a:t>
          </a:r>
        </a:p>
      </dsp:txBody>
      <dsp:txXfrm>
        <a:off x="1571524" y="737006"/>
        <a:ext cx="8934931" cy="1360627"/>
      </dsp:txXfrm>
    </dsp:sp>
    <dsp:sp modelId="{0584D057-F4BD-4E20-A151-F68340BC81CC}">
      <dsp:nvSpPr>
        <dsp:cNvPr id="0" name=""/>
        <dsp:cNvSpPr/>
      </dsp:nvSpPr>
      <dsp:spPr>
        <a:xfrm>
          <a:off x="0" y="2437790"/>
          <a:ext cx="10506456" cy="1360627"/>
        </a:xfrm>
        <a:prstGeom prst="roundRect">
          <a:avLst>
            <a:gd name="adj" fmla="val 10000"/>
          </a:avLst>
        </a:prstGeom>
        <a:solidFill>
          <a:schemeClr val="accent6">
            <a:lumMod val="50000"/>
          </a:schemeClr>
        </a:solidFill>
        <a:ln>
          <a:noFill/>
        </a:ln>
        <a:effectLst/>
      </dsp:spPr>
      <dsp:style>
        <a:lnRef idx="0">
          <a:scrgbClr r="0" g="0" b="0"/>
        </a:lnRef>
        <a:fillRef idx="1">
          <a:scrgbClr r="0" g="0" b="0"/>
        </a:fillRef>
        <a:effectRef idx="0">
          <a:scrgbClr r="0" g="0" b="0"/>
        </a:effectRef>
        <a:fontRef idx="minor"/>
      </dsp:style>
    </dsp:sp>
    <dsp:sp modelId="{D9D24E60-34E8-44CD-A4BD-A53E12B8DBB2}">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D1C961-4650-4A5C-B1C8-5F346AC83334}">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US" sz="2500" kern="1200" dirty="0"/>
            <a:t>Think about some of the theories that have been highlighted- can you make links to these?</a:t>
          </a:r>
        </a:p>
      </dsp:txBody>
      <dsp:txXfrm>
        <a:off x="1571524" y="2437790"/>
        <a:ext cx="8934931" cy="13606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B1347-99F3-47F4-AE18-2FF8B6531621}">
      <dsp:nvSpPr>
        <dsp:cNvPr id="0" name=""/>
        <dsp:cNvSpPr/>
      </dsp:nvSpPr>
      <dsp:spPr>
        <a:xfrm>
          <a:off x="486085" y="784691"/>
          <a:ext cx="4603289" cy="4603289"/>
        </a:xfrm>
        <a:prstGeom prst="pie">
          <a:avLst>
            <a:gd name="adj1" fmla="val 16200000"/>
            <a:gd name="adj2" fmla="val 19285716"/>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Agree clear aims, roles &amp; outcomes for the meetings</a:t>
          </a:r>
          <a:endParaRPr lang="en-US" sz="1400" kern="1200"/>
        </a:p>
      </dsp:txBody>
      <dsp:txXfrm>
        <a:off x="2904456" y="1212139"/>
        <a:ext cx="1096021" cy="876816"/>
      </dsp:txXfrm>
    </dsp:sp>
    <dsp:sp modelId="{F8EEA55C-54ED-4A25-BB95-8A15297F2B81}">
      <dsp:nvSpPr>
        <dsp:cNvPr id="0" name=""/>
        <dsp:cNvSpPr/>
      </dsp:nvSpPr>
      <dsp:spPr>
        <a:xfrm>
          <a:off x="545270" y="858673"/>
          <a:ext cx="4603289" cy="4603289"/>
        </a:xfrm>
        <a:prstGeom prst="pie">
          <a:avLst>
            <a:gd name="adj1" fmla="val 19285716"/>
            <a:gd name="adj2" fmla="val 771428"/>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Prepare</a:t>
          </a:r>
          <a:endParaRPr lang="en-US" sz="1400" kern="1200"/>
        </a:p>
      </dsp:txBody>
      <dsp:txXfrm>
        <a:off x="3671671" y="2527365"/>
        <a:ext cx="1260424" cy="767214"/>
      </dsp:txXfrm>
    </dsp:sp>
    <dsp:sp modelId="{641355FD-CC19-412D-95ED-10DF17355FD6}">
      <dsp:nvSpPr>
        <dsp:cNvPr id="0" name=""/>
        <dsp:cNvSpPr/>
      </dsp:nvSpPr>
      <dsp:spPr>
        <a:xfrm>
          <a:off x="523898" y="743996"/>
          <a:ext cx="4603289" cy="4603289"/>
        </a:xfrm>
        <a:prstGeom prst="pie">
          <a:avLst>
            <a:gd name="adj1" fmla="val 771428"/>
            <a:gd name="adj2" fmla="val 3857143"/>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Be open to feedback</a:t>
          </a:r>
          <a:endParaRPr lang="en-US" sz="1400" kern="1200"/>
        </a:p>
      </dsp:txBody>
      <dsp:txXfrm>
        <a:off x="3479867" y="3470349"/>
        <a:ext cx="1096021" cy="849416"/>
      </dsp:txXfrm>
    </dsp:sp>
    <dsp:sp modelId="{24F0E621-F315-4422-AB2B-D1A7EBB00A44}">
      <dsp:nvSpPr>
        <dsp:cNvPr id="0" name=""/>
        <dsp:cNvSpPr/>
      </dsp:nvSpPr>
      <dsp:spPr>
        <a:xfrm>
          <a:off x="317134" y="922252"/>
          <a:ext cx="4845836" cy="4744656"/>
        </a:xfrm>
        <a:prstGeom prst="pie">
          <a:avLst>
            <a:gd name="adj1" fmla="val 3857226"/>
            <a:gd name="adj2" fmla="val 6942858"/>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Ability to ask for what you need</a:t>
          </a:r>
          <a:endParaRPr lang="en-US" sz="1400" kern="1200" dirty="0"/>
        </a:p>
      </dsp:txBody>
      <dsp:txXfrm>
        <a:off x="2177589" y="4650196"/>
        <a:ext cx="1124926" cy="790776"/>
      </dsp:txXfrm>
    </dsp:sp>
    <dsp:sp modelId="{92726BB6-448B-403E-9AE9-0001F8685104}">
      <dsp:nvSpPr>
        <dsp:cNvPr id="0" name=""/>
        <dsp:cNvSpPr/>
      </dsp:nvSpPr>
      <dsp:spPr>
        <a:xfrm>
          <a:off x="352918" y="951834"/>
          <a:ext cx="4603289" cy="4603289"/>
        </a:xfrm>
        <a:prstGeom prst="pie">
          <a:avLst>
            <a:gd name="adj1" fmla="val 6942858"/>
            <a:gd name="adj2" fmla="val 10028574"/>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Time &amp; space</a:t>
          </a:r>
          <a:endParaRPr lang="en-US" sz="1400" kern="1200"/>
        </a:p>
      </dsp:txBody>
      <dsp:txXfrm>
        <a:off x="904217" y="3678187"/>
        <a:ext cx="1096021" cy="849416"/>
      </dsp:txXfrm>
    </dsp:sp>
    <dsp:sp modelId="{C05DA19C-8B3D-45AA-B0F2-6C197C6E8987}">
      <dsp:nvSpPr>
        <dsp:cNvPr id="0" name=""/>
        <dsp:cNvSpPr/>
      </dsp:nvSpPr>
      <dsp:spPr>
        <a:xfrm>
          <a:off x="331546" y="858673"/>
          <a:ext cx="4603289" cy="4603289"/>
        </a:xfrm>
        <a:prstGeom prst="pie">
          <a:avLst>
            <a:gd name="adj1" fmla="val 10028574"/>
            <a:gd name="adj2" fmla="val 1311428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Confidentiality</a:t>
          </a:r>
          <a:endParaRPr lang="en-US" sz="1400" kern="1200"/>
        </a:p>
      </dsp:txBody>
      <dsp:txXfrm>
        <a:off x="548010" y="2527365"/>
        <a:ext cx="1260424" cy="767214"/>
      </dsp:txXfrm>
    </dsp:sp>
    <dsp:sp modelId="{4E34690D-01AF-4FB2-BA79-F85FFB4882DE}">
      <dsp:nvSpPr>
        <dsp:cNvPr id="0" name=""/>
        <dsp:cNvSpPr/>
      </dsp:nvSpPr>
      <dsp:spPr>
        <a:xfrm>
          <a:off x="390731" y="784691"/>
          <a:ext cx="4603289" cy="4603289"/>
        </a:xfrm>
        <a:prstGeom prst="pie">
          <a:avLst>
            <a:gd name="adj1" fmla="val 13114284"/>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Contracts</a:t>
          </a:r>
          <a:endParaRPr lang="en-US" sz="1400" kern="1200"/>
        </a:p>
      </dsp:txBody>
      <dsp:txXfrm>
        <a:off x="1479628" y="1212139"/>
        <a:ext cx="1096021" cy="876816"/>
      </dsp:txXfrm>
    </dsp:sp>
    <dsp:sp modelId="{921B03F2-6466-48B4-9B04-B15BE4FD07DC}">
      <dsp:nvSpPr>
        <dsp:cNvPr id="0" name=""/>
        <dsp:cNvSpPr/>
      </dsp:nvSpPr>
      <dsp:spPr>
        <a:xfrm>
          <a:off x="200890" y="499726"/>
          <a:ext cx="5173220" cy="5173220"/>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A1044B-CE9C-492B-8224-A345026CF26A}">
      <dsp:nvSpPr>
        <dsp:cNvPr id="0" name=""/>
        <dsp:cNvSpPr/>
      </dsp:nvSpPr>
      <dsp:spPr>
        <a:xfrm>
          <a:off x="260447" y="574035"/>
          <a:ext cx="5173220" cy="5173220"/>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5887C5-B837-482B-A03B-242D77A6050C}">
      <dsp:nvSpPr>
        <dsp:cNvPr id="0" name=""/>
        <dsp:cNvSpPr/>
      </dsp:nvSpPr>
      <dsp:spPr>
        <a:xfrm>
          <a:off x="238999" y="459142"/>
          <a:ext cx="5173220" cy="5173220"/>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F11EBF-AADC-4E1C-B146-471E90323171}">
      <dsp:nvSpPr>
        <dsp:cNvPr id="0" name=""/>
        <dsp:cNvSpPr/>
      </dsp:nvSpPr>
      <dsp:spPr>
        <a:xfrm>
          <a:off x="152494" y="707297"/>
          <a:ext cx="5173220" cy="5173220"/>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538DE8C-703E-4D87-BEFB-6A7E94DD4952}">
      <dsp:nvSpPr>
        <dsp:cNvPr id="0" name=""/>
        <dsp:cNvSpPr/>
      </dsp:nvSpPr>
      <dsp:spPr>
        <a:xfrm>
          <a:off x="67886" y="666980"/>
          <a:ext cx="5173220" cy="5173220"/>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C2A5E5-3262-41B7-B05B-98EB397806BE}">
      <dsp:nvSpPr>
        <dsp:cNvPr id="0" name=""/>
        <dsp:cNvSpPr/>
      </dsp:nvSpPr>
      <dsp:spPr>
        <a:xfrm>
          <a:off x="46438" y="574035"/>
          <a:ext cx="5173220" cy="5173220"/>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FA02711-3EDE-49EA-AF70-A4CB19B58608}">
      <dsp:nvSpPr>
        <dsp:cNvPr id="0" name=""/>
        <dsp:cNvSpPr/>
      </dsp:nvSpPr>
      <dsp:spPr>
        <a:xfrm>
          <a:off x="105995" y="499726"/>
          <a:ext cx="5173220" cy="5173220"/>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10/11/2023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10/11/2023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10/11/2023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a:t>
            </a:fld>
            <a:endParaRPr lang="en-GB" noProof="0" dirty="0"/>
          </a:p>
        </p:txBody>
      </p:sp>
    </p:spTree>
    <p:extLst>
      <p:ext uri="{BB962C8B-B14F-4D97-AF65-F5344CB8AC3E}">
        <p14:creationId xmlns:p14="http://schemas.microsoft.com/office/powerpoint/2010/main" val="1579524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10/11/2023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a:t>
            </a:fld>
            <a:endParaRPr lang="en-GB" noProof="0" dirty="0"/>
          </a:p>
        </p:txBody>
      </p:sp>
    </p:spTree>
    <p:extLst>
      <p:ext uri="{BB962C8B-B14F-4D97-AF65-F5344CB8AC3E}">
        <p14:creationId xmlns:p14="http://schemas.microsoft.com/office/powerpoint/2010/main" val="3699256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10/11/2023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a:t>
            </a:fld>
            <a:endParaRPr lang="en-GB" noProof="0" dirty="0"/>
          </a:p>
        </p:txBody>
      </p:sp>
    </p:spTree>
    <p:extLst>
      <p:ext uri="{BB962C8B-B14F-4D97-AF65-F5344CB8AC3E}">
        <p14:creationId xmlns:p14="http://schemas.microsoft.com/office/powerpoint/2010/main" val="684903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dirty="0">
              <a:solidFill>
                <a:srgbClr val="000000"/>
              </a:solidFill>
            </a:endParaRPr>
          </a:p>
          <a:p>
            <a:pPr>
              <a:lnSpc>
                <a:spcPct val="90000"/>
              </a:lnSpc>
            </a:pPr>
            <a:r>
              <a:rPr lang="en-US" sz="1200" dirty="0">
                <a:solidFill>
                  <a:srgbClr val="000000"/>
                </a:solidFill>
              </a:rPr>
              <a:t>Key issues facing YW Managers and Leaders</a:t>
            </a:r>
          </a:p>
          <a:p>
            <a:pPr>
              <a:lnSpc>
                <a:spcPct val="90000"/>
              </a:lnSpc>
            </a:pPr>
            <a:r>
              <a:rPr lang="en-US" sz="1200" dirty="0">
                <a:solidFill>
                  <a:srgbClr val="000000"/>
                </a:solidFill>
              </a:rPr>
              <a:t>Policy context</a:t>
            </a:r>
          </a:p>
          <a:p>
            <a:pPr>
              <a:lnSpc>
                <a:spcPct val="90000"/>
              </a:lnSpc>
            </a:pPr>
            <a:r>
              <a:rPr lang="en-US" sz="1200" dirty="0">
                <a:solidFill>
                  <a:srgbClr val="000000"/>
                </a:solidFill>
              </a:rPr>
              <a:t>Complex issues facing young people </a:t>
            </a:r>
          </a:p>
          <a:p>
            <a:pPr>
              <a:lnSpc>
                <a:spcPct val="90000"/>
              </a:lnSpc>
            </a:pPr>
            <a:r>
              <a:rPr lang="en-US" sz="1200" dirty="0">
                <a:solidFill>
                  <a:srgbClr val="000000"/>
                </a:solidFill>
              </a:rPr>
              <a:t>Contextual safeguarding of young people</a:t>
            </a:r>
          </a:p>
          <a:p>
            <a:pPr>
              <a:lnSpc>
                <a:spcPct val="90000"/>
              </a:lnSpc>
            </a:pPr>
            <a:r>
              <a:rPr lang="en-US" sz="1200" dirty="0">
                <a:solidFill>
                  <a:srgbClr val="000000"/>
                </a:solidFill>
              </a:rPr>
              <a:t>Inter and multi-agency working/Teams</a:t>
            </a:r>
          </a:p>
          <a:p>
            <a:pPr>
              <a:lnSpc>
                <a:spcPct val="90000"/>
              </a:lnSpc>
            </a:pPr>
            <a:r>
              <a:rPr lang="en-US" sz="1200" dirty="0">
                <a:solidFill>
                  <a:srgbClr val="000000"/>
                </a:solidFill>
              </a:rPr>
              <a:t>Covid-19</a:t>
            </a:r>
          </a:p>
          <a:p>
            <a:pPr>
              <a:lnSpc>
                <a:spcPct val="90000"/>
              </a:lnSpc>
            </a:pPr>
            <a:r>
              <a:rPr lang="en-US" sz="1200" dirty="0">
                <a:solidFill>
                  <a:srgbClr val="000000"/>
                </a:solidFill>
              </a:rPr>
              <a:t>Digital Youth Work</a:t>
            </a:r>
          </a:p>
          <a:p>
            <a:pPr>
              <a:lnSpc>
                <a:spcPct val="90000"/>
              </a:lnSpc>
            </a:pPr>
            <a:r>
              <a:rPr lang="en-US" sz="1200" dirty="0">
                <a:solidFill>
                  <a:srgbClr val="000000"/>
                </a:solidFill>
              </a:rPr>
              <a:t>Skills required to meet current practice</a:t>
            </a:r>
          </a:p>
          <a:p>
            <a:pPr>
              <a:lnSpc>
                <a:spcPct val="90000"/>
              </a:lnSpc>
            </a:pPr>
            <a:r>
              <a:rPr lang="en-US" sz="1200" dirty="0">
                <a:solidFill>
                  <a:srgbClr val="000000"/>
                </a:solidFill>
              </a:rPr>
              <a:t>Funding requirements</a:t>
            </a:r>
          </a:p>
          <a:p>
            <a:pPr>
              <a:lnSpc>
                <a:spcPct val="90000"/>
              </a:lnSpc>
            </a:pPr>
            <a:r>
              <a:rPr lang="en-US" sz="1200" dirty="0">
                <a:solidFill>
                  <a:srgbClr val="000000"/>
                </a:solidFill>
              </a:rPr>
              <a:t>Lack of funding</a:t>
            </a:r>
          </a:p>
          <a:p>
            <a:endParaRPr lang="en-US" dirty="0"/>
          </a:p>
          <a:p>
            <a:r>
              <a:rPr lang="en-US" dirty="0"/>
              <a:t>Why should supervision be a key aspect of YW Practice</a:t>
            </a:r>
          </a:p>
          <a:p>
            <a:pPr marL="0" indent="0">
              <a:buNone/>
            </a:pPr>
            <a:r>
              <a:rPr lang="en-US" sz="1200" dirty="0">
                <a:solidFill>
                  <a:srgbClr val="FEFFFF"/>
                </a:solidFill>
              </a:rPr>
              <a:t>Professional roles and responsibilities of Youth and Community Workers – Delivering Good Youth Work</a:t>
            </a:r>
          </a:p>
          <a:p>
            <a:pPr marL="0" indent="0">
              <a:buNone/>
            </a:pPr>
            <a:r>
              <a:rPr lang="en-US" sz="1200" dirty="0">
                <a:solidFill>
                  <a:srgbClr val="FEFFFF"/>
                </a:solidFill>
              </a:rPr>
              <a:t>Meet organizational requirements</a:t>
            </a:r>
          </a:p>
          <a:p>
            <a:pPr marL="0" indent="0">
              <a:buNone/>
            </a:pPr>
            <a:r>
              <a:rPr lang="en-US" sz="1200" dirty="0">
                <a:solidFill>
                  <a:srgbClr val="FEFFFF"/>
                </a:solidFill>
              </a:rPr>
              <a:t>Safeguarding Young People</a:t>
            </a:r>
          </a:p>
          <a:p>
            <a:pPr marL="0" indent="0">
              <a:buNone/>
            </a:pPr>
            <a:r>
              <a:rPr lang="en-US" sz="1200" dirty="0">
                <a:solidFill>
                  <a:srgbClr val="FEFFFF"/>
                </a:solidFill>
              </a:rPr>
              <a:t>Meet the requirements of the National Occupational Standards (SDS, 2019)</a:t>
            </a:r>
          </a:p>
          <a:p>
            <a:pPr marL="0" indent="0">
              <a:buNone/>
            </a:pPr>
            <a:r>
              <a:rPr lang="en-US" sz="1200" dirty="0">
                <a:solidFill>
                  <a:srgbClr val="FEFFFF"/>
                </a:solidFill>
              </a:rPr>
              <a:t>Registration with the Education Workforce Council </a:t>
            </a:r>
          </a:p>
          <a:p>
            <a:pPr marL="0" indent="0">
              <a:buNone/>
            </a:pPr>
            <a:r>
              <a:rPr lang="en-US" sz="1200" dirty="0">
                <a:solidFill>
                  <a:srgbClr val="FEFFFF"/>
                </a:solidFill>
              </a:rPr>
              <a:t>Meeting Welsh Government Policy requirements</a:t>
            </a:r>
          </a:p>
          <a:p>
            <a:pPr marL="0" indent="0">
              <a:buNone/>
            </a:pPr>
            <a:r>
              <a:rPr lang="en-US" sz="1200" dirty="0">
                <a:solidFill>
                  <a:srgbClr val="FEFFFF"/>
                </a:solidFill>
              </a:rPr>
              <a:t>Retention in Youth Work roles is a challenge</a:t>
            </a:r>
          </a:p>
          <a:p>
            <a:endParaRPr lang="en-US" dirty="0"/>
          </a:p>
        </p:txBody>
      </p:sp>
      <p:sp>
        <p:nvSpPr>
          <p:cNvPr id="4" name="Slide Number Placeholder 3"/>
          <p:cNvSpPr>
            <a:spLocks noGrp="1"/>
          </p:cNvSpPr>
          <p:nvPr>
            <p:ph type="sldNum" sz="quarter" idx="5"/>
          </p:nvPr>
        </p:nvSpPr>
        <p:spPr/>
        <p:txBody>
          <a:bodyPr/>
          <a:lstStyle/>
          <a:p>
            <a:fld id="{C1E31452-6996-4790-97FD-722805499F29}" type="slidenum">
              <a:rPr lang="en-US" smtClean="0"/>
              <a:t>4</a:t>
            </a:fld>
            <a:endParaRPr lang="en-US"/>
          </a:p>
        </p:txBody>
      </p:sp>
    </p:spTree>
    <p:extLst>
      <p:ext uri="{BB962C8B-B14F-4D97-AF65-F5344CB8AC3E}">
        <p14:creationId xmlns:p14="http://schemas.microsoft.com/office/powerpoint/2010/main" val="2576126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10/11/2023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11</a:t>
            </a:fld>
            <a:endParaRPr lang="en-GB" noProof="0" dirty="0"/>
          </a:p>
        </p:txBody>
      </p:sp>
    </p:spTree>
    <p:extLst>
      <p:ext uri="{BB962C8B-B14F-4D97-AF65-F5344CB8AC3E}">
        <p14:creationId xmlns:p14="http://schemas.microsoft.com/office/powerpoint/2010/main" val="571845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3535995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E31452-6996-4790-97FD-722805499F29}" type="slidenum">
              <a:rPr lang="en-US" smtClean="0"/>
              <a:t>35</a:t>
            </a:fld>
            <a:endParaRPr lang="en-US"/>
          </a:p>
        </p:txBody>
      </p:sp>
    </p:spTree>
    <p:extLst>
      <p:ext uri="{BB962C8B-B14F-4D97-AF65-F5344CB8AC3E}">
        <p14:creationId xmlns:p14="http://schemas.microsoft.com/office/powerpoint/2010/main" val="2971991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1E31452-6996-4790-97FD-722805499F29}" type="slidenum">
              <a:rPr lang="en-US" smtClean="0"/>
              <a:t>36</a:t>
            </a:fld>
            <a:endParaRPr lang="en-US"/>
          </a:p>
        </p:txBody>
      </p:sp>
    </p:spTree>
    <p:extLst>
      <p:ext uri="{BB962C8B-B14F-4D97-AF65-F5344CB8AC3E}">
        <p14:creationId xmlns:p14="http://schemas.microsoft.com/office/powerpoint/2010/main" val="2536032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39</a:t>
            </a:fld>
            <a:endParaRPr lang="en-GB"/>
          </a:p>
        </p:txBody>
      </p:sp>
    </p:spTree>
    <p:extLst>
      <p:ext uri="{BB962C8B-B14F-4D97-AF65-F5344CB8AC3E}">
        <p14:creationId xmlns:p14="http://schemas.microsoft.com/office/powerpoint/2010/main" val="1174003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42</a:t>
            </a:fld>
            <a:endParaRPr lang="en-GB"/>
          </a:p>
        </p:txBody>
      </p:sp>
    </p:spTree>
    <p:extLst>
      <p:ext uri="{BB962C8B-B14F-4D97-AF65-F5344CB8AC3E}">
        <p14:creationId xmlns:p14="http://schemas.microsoft.com/office/powerpoint/2010/main" val="27569935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43</a:t>
            </a:fld>
            <a:endParaRPr lang="en-GB"/>
          </a:p>
        </p:txBody>
      </p:sp>
    </p:spTree>
    <p:extLst>
      <p:ext uri="{BB962C8B-B14F-4D97-AF65-F5344CB8AC3E}">
        <p14:creationId xmlns:p14="http://schemas.microsoft.com/office/powerpoint/2010/main" val="13672522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45</a:t>
            </a:fld>
            <a:endParaRPr lang="en-US"/>
          </a:p>
        </p:txBody>
      </p:sp>
    </p:spTree>
    <p:extLst>
      <p:ext uri="{BB962C8B-B14F-4D97-AF65-F5344CB8AC3E}">
        <p14:creationId xmlns:p14="http://schemas.microsoft.com/office/powerpoint/2010/main" val="3926185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46</a:t>
            </a:fld>
            <a:endParaRPr lang="en-GB"/>
          </a:p>
        </p:txBody>
      </p:sp>
    </p:spTree>
    <p:extLst>
      <p:ext uri="{BB962C8B-B14F-4D97-AF65-F5344CB8AC3E}">
        <p14:creationId xmlns:p14="http://schemas.microsoft.com/office/powerpoint/2010/main" val="2425323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47</a:t>
            </a:fld>
            <a:endParaRPr lang="en-GB"/>
          </a:p>
        </p:txBody>
      </p:sp>
    </p:spTree>
    <p:extLst>
      <p:ext uri="{BB962C8B-B14F-4D97-AF65-F5344CB8AC3E}">
        <p14:creationId xmlns:p14="http://schemas.microsoft.com/office/powerpoint/2010/main" val="5089746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48</a:t>
            </a:fld>
            <a:endParaRPr lang="en-GB"/>
          </a:p>
        </p:txBody>
      </p:sp>
    </p:spTree>
    <p:extLst>
      <p:ext uri="{BB962C8B-B14F-4D97-AF65-F5344CB8AC3E}">
        <p14:creationId xmlns:p14="http://schemas.microsoft.com/office/powerpoint/2010/main" val="33717720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11/11/2023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52</a:t>
            </a:fld>
            <a:endParaRPr lang="en-GB" noProof="0" dirty="0"/>
          </a:p>
        </p:txBody>
      </p:sp>
    </p:spTree>
    <p:extLst>
      <p:ext uri="{BB962C8B-B14F-4D97-AF65-F5344CB8AC3E}">
        <p14:creationId xmlns:p14="http://schemas.microsoft.com/office/powerpoint/2010/main" val="621019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10/11/2023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10/11/2023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www.it-connect.fr/cours-tutoriels/administration-reseau/supervision/"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thinkspace.csu.edu.au/csurtc/tag/leadership/"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thoughts-think-psyche-psychology-551263/"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www.iriss.org.uk/"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worried-bored-sad-boy-man-stress-2296975/"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ewc.wales/site/index.php/en/fitness-to-practise/code-of-professional-conduct-and-practic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pixabay.com/en/study-school-learn-education-1968077/" TargetMode="External"/><Relationship Id="rId5" Type="http://schemas.openxmlformats.org/officeDocument/2006/relationships/image" Target="../media/image8.jpg"/><Relationship Id="rId4" Type="http://schemas.openxmlformats.org/officeDocument/2006/relationships/hyperlink" Target="https://www.etswales.org.uk/code-of-ethic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ya.org.uk/wp-content/uploads/Worker-Supervision-agreement.pdfhttps:/www.nya.org.uk/wp-content/uploads/Worker-Supervision-agreement.pdf" TargetMode="External"/><Relationship Id="rId2" Type="http://schemas.openxmlformats.org/officeDocument/2006/relationships/hyperlink" Target="https://www.nya.org.uk/wp-content/uploads/Worker-Supervision-Policy-1.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ackoverflow.com/questions/5818925/how-to-draw-ishihara-transformations-circles-in-circle-without-intersection" TargetMode="External"/><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pxhere.com/en/photo/941428"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pxhere.com/en/photo/941428"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skillsforcare.org.uk/resources/documents/Support-for-leaders-and-managers/Support-for-Registered-managers/Webinars/Leading-your-service/Effective-supervision-What-to-look-for-in-a-good-supervisor-checklist.pdfV"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pixabay.com/en/join-hands-help-handshake-770560/" TargetMode="External"/><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celebratingfamilystories.blogspot.com/2014/10/how-to-build-brick-wall.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publicdomainpictures.net/en/view-image.php?image=240457&amp;picture=facebook" TargetMode="External"/><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piqsels.com/en/search?q=cooperate" TargetMode="External"/><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commons.wikimedia.org/wiki/File:Gaoliang_Bridge.JPG" TargetMode="External"/><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hyperlink" Target="https://www.businessballs.com/freepdfmaterials/reflective-practice-self-assessment.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handpolicy.org/wp-content/uploads/2017/06/herman_reflective_practice_meets_youth_work_supervision.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1.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nya.org.uk/wp-content/uploads/Times-Running-Out-v6.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pixabay.com/en/study-school-learn-education-1968077/" TargetMode="External"/><Relationship Id="rId4" Type="http://schemas.openxmlformats.org/officeDocument/2006/relationships/image" Target="../media/image8.jpg"/></Relationships>
</file>

<file path=ppt/slides/_rels/slide53.xml.rels><?xml version="1.0" encoding="UTF-8" standalone="yes"?>
<Relationships xmlns="http://schemas.openxmlformats.org/package/2006/relationships"><Relationship Id="rId3" Type="http://schemas.openxmlformats.org/officeDocument/2006/relationships/hyperlink" Target="https://www.youthandpolicy.org/wp-content/uploads/2017/06/herman_reflective_practice_meets_youth_work_supervision.pdf" TargetMode="External"/><Relationship Id="rId2" Type="http://schemas.openxmlformats.org/officeDocument/2006/relationships/hyperlink" Target="http://www.ewc.wales/site/index.php/en/"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www.nya.org.uk/" TargetMode="External"/><Relationship Id="rId2" Type="http://schemas.openxmlformats.org/officeDocument/2006/relationships/hyperlink" Target="https://www.iriss.org.uk/resources/insights/achieving-effective-supervis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59593F-14D6-4BB1-9966-A24F9074AD43}"/>
              </a:ext>
            </a:extLst>
          </p:cNvPr>
          <p:cNvPicPr>
            <a:picLocks noChangeAspect="1"/>
          </p:cNvPicPr>
          <p:nvPr/>
        </p:nvPicPr>
        <p:blipFill rotWithShape="1">
          <a:blip r:embed="rId3">
            <a:duotone>
              <a:prstClr val="black"/>
              <a:schemeClr val="bg1">
                <a:tint val="45000"/>
                <a:satMod val="400000"/>
              </a:schemeClr>
            </a:duotone>
            <a:alphaModFix amt="10000"/>
          </a:blip>
          <a:srcRect t="15730"/>
          <a:stretch/>
        </p:blipFill>
        <p:spPr>
          <a:xfrm>
            <a:off x="20" y="-1"/>
            <a:ext cx="12191980" cy="6858000"/>
          </a:xfrm>
          <a:prstGeom prst="rect">
            <a:avLst/>
          </a:prstGeom>
        </p:spPr>
      </p:pic>
      <p:sp>
        <p:nvSpPr>
          <p:cNvPr id="2" name="Title 1"/>
          <p:cNvSpPr>
            <a:spLocks noGrp="1"/>
          </p:cNvSpPr>
          <p:nvPr>
            <p:ph type="ctrTitle"/>
          </p:nvPr>
        </p:nvSpPr>
        <p:spPr>
          <a:xfrm>
            <a:off x="732568" y="1169982"/>
            <a:ext cx="10530318" cy="2736390"/>
          </a:xfrm>
        </p:spPr>
        <p:txBody>
          <a:bodyPr anchor="b">
            <a:normAutofit/>
          </a:bodyPr>
          <a:lstStyle/>
          <a:p>
            <a:pPr algn="l"/>
            <a:r>
              <a:rPr lang="en-GB" sz="4400" b="1" dirty="0">
                <a:solidFill>
                  <a:schemeClr val="tx2"/>
                </a:solidFill>
              </a:rPr>
              <a:t>Supervision, Leadership and Management for Professionals:</a:t>
            </a:r>
            <a:br>
              <a:rPr lang="en-GB" sz="4400" b="1" dirty="0">
                <a:solidFill>
                  <a:schemeClr val="tx2"/>
                </a:solidFill>
              </a:rPr>
            </a:br>
            <a:r>
              <a:rPr lang="en-GB" sz="4400" dirty="0">
                <a:solidFill>
                  <a:schemeClr val="tx2"/>
                </a:solidFill>
              </a:rPr>
              <a:t>ECYW7003</a:t>
            </a:r>
            <a:br>
              <a:rPr lang="en-GB" sz="4400" b="1" dirty="0">
                <a:solidFill>
                  <a:schemeClr val="tx2"/>
                </a:solidFill>
              </a:rPr>
            </a:br>
            <a:endParaRPr lang="en-US" sz="4400" b="1" dirty="0">
              <a:solidFill>
                <a:schemeClr val="tx2"/>
              </a:solidFill>
            </a:endParaRPr>
          </a:p>
        </p:txBody>
      </p:sp>
      <p:sp>
        <p:nvSpPr>
          <p:cNvPr id="3" name="Subtitle 2"/>
          <p:cNvSpPr>
            <a:spLocks noGrp="1"/>
          </p:cNvSpPr>
          <p:nvPr>
            <p:ph type="subTitle" idx="1"/>
          </p:nvPr>
        </p:nvSpPr>
        <p:spPr>
          <a:xfrm>
            <a:off x="732567" y="4067745"/>
            <a:ext cx="10530318" cy="1949813"/>
          </a:xfrm>
        </p:spPr>
        <p:txBody>
          <a:bodyPr anchor="t">
            <a:normAutofit/>
          </a:bodyPr>
          <a:lstStyle/>
          <a:p>
            <a:pPr algn="l"/>
            <a:br>
              <a:rPr lang="en-GB" sz="2200" dirty="0">
                <a:solidFill>
                  <a:schemeClr val="tx2"/>
                </a:solidFill>
              </a:rPr>
            </a:br>
            <a:r>
              <a:rPr lang="en-GB" sz="2200" dirty="0">
                <a:solidFill>
                  <a:schemeClr val="tx2"/>
                </a:solidFill>
              </a:rPr>
              <a:t>14</a:t>
            </a:r>
            <a:r>
              <a:rPr lang="en-GB" sz="2200" baseline="30000" dirty="0">
                <a:solidFill>
                  <a:schemeClr val="tx2"/>
                </a:solidFill>
              </a:rPr>
              <a:t>th</a:t>
            </a:r>
            <a:r>
              <a:rPr lang="en-GB" sz="2200" dirty="0">
                <a:solidFill>
                  <a:schemeClr val="tx2"/>
                </a:solidFill>
              </a:rPr>
              <a:t> November 2023</a:t>
            </a:r>
          </a:p>
          <a:p>
            <a:pPr algn="l"/>
            <a:r>
              <a:rPr lang="en-GB" sz="2200" dirty="0">
                <a:solidFill>
                  <a:schemeClr val="tx2"/>
                </a:solidFill>
              </a:rPr>
              <a:t>Heidi Holland</a:t>
            </a:r>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568" y="1169982"/>
            <a:ext cx="10530318" cy="2736390"/>
          </a:xfrm>
        </p:spPr>
        <p:txBody>
          <a:bodyPr anchor="b">
            <a:normAutofit/>
          </a:bodyPr>
          <a:lstStyle/>
          <a:p>
            <a:pPr algn="l"/>
            <a:br>
              <a:rPr lang="en-GB" sz="4400" b="1" dirty="0">
                <a:solidFill>
                  <a:schemeClr val="tx2"/>
                </a:solidFill>
              </a:rPr>
            </a:br>
            <a:endParaRPr lang="en-US" sz="4400" b="1" dirty="0">
              <a:solidFill>
                <a:schemeClr val="tx2"/>
              </a:solidFill>
            </a:endParaRPr>
          </a:p>
        </p:txBody>
      </p:sp>
      <p:pic>
        <p:nvPicPr>
          <p:cNvPr id="4" name="Picture 3" descr="A group of camera lenses&#10;&#10;Description automatically generated">
            <a:extLst>
              <a:ext uri="{FF2B5EF4-FFF2-40B4-BE49-F238E27FC236}">
                <a16:creationId xmlns:a16="http://schemas.microsoft.com/office/drawing/2014/main" id="{AD220AE9-31B3-0793-301C-CB54E0AECBC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998" r="4255" b="-2"/>
          <a:stretch/>
        </p:blipFill>
        <p:spPr>
          <a:xfrm>
            <a:off x="884698" y="417669"/>
            <a:ext cx="6406903" cy="5043096"/>
          </a:xfrm>
          <a:prstGeom prst="rect">
            <a:avLst/>
          </a:prstGeom>
        </p:spPr>
      </p:pic>
      <p:sp>
        <p:nvSpPr>
          <p:cNvPr id="6" name="TextBox 5">
            <a:extLst>
              <a:ext uri="{FF2B5EF4-FFF2-40B4-BE49-F238E27FC236}">
                <a16:creationId xmlns:a16="http://schemas.microsoft.com/office/drawing/2014/main" id="{AEB222ED-F124-6D5C-B0A7-BAAC7E21A1A7}"/>
              </a:ext>
            </a:extLst>
          </p:cNvPr>
          <p:cNvSpPr txBox="1"/>
          <p:nvPr/>
        </p:nvSpPr>
        <p:spPr>
          <a:xfrm>
            <a:off x="4851510" y="5720454"/>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it-connect.fr/cours-tutoriels/administration-reseau/supervis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7" name="TextBox 6">
            <a:extLst>
              <a:ext uri="{FF2B5EF4-FFF2-40B4-BE49-F238E27FC236}">
                <a16:creationId xmlns:a16="http://schemas.microsoft.com/office/drawing/2014/main" id="{BE97532C-82BC-191D-7C85-3A5FBBC01AA4}"/>
              </a:ext>
            </a:extLst>
          </p:cNvPr>
          <p:cNvSpPr txBox="1"/>
          <p:nvPr/>
        </p:nvSpPr>
        <p:spPr>
          <a:xfrm>
            <a:off x="7910284" y="1982804"/>
            <a:ext cx="3534154" cy="3998504"/>
          </a:xfrm>
          <a:prstGeom prst="rect">
            <a:avLst/>
          </a:prstGeom>
        </p:spPr>
        <p:txBody>
          <a:bodyPr vert="horz" lIns="91440" tIns="45720" rIns="91440" bIns="45720" rtlCol="0" anchor="t">
            <a:normAutofit/>
          </a:bodyPr>
          <a:lstStyle/>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rPr>
              <a:t>To provide students with appropriate skills, values &amp; knowledge of supervising &amp; supporting individuals undertaking professional practice placements</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rPr>
              <a:t>To equip students with the in-depth skills, knowledge &amp; understanding to develop approaches to leadership, management &amp; project development</a:t>
            </a:r>
          </a:p>
        </p:txBody>
      </p:sp>
      <p:sp>
        <p:nvSpPr>
          <p:cNvPr id="8" name="Title 1">
            <a:extLst>
              <a:ext uri="{FF2B5EF4-FFF2-40B4-BE49-F238E27FC236}">
                <a16:creationId xmlns:a16="http://schemas.microsoft.com/office/drawing/2014/main" id="{5342AAA6-7CD5-3063-F874-4F23B5978E51}"/>
              </a:ext>
            </a:extLst>
          </p:cNvPr>
          <p:cNvSpPr txBox="1">
            <a:spLocks/>
          </p:cNvSpPr>
          <p:nvPr/>
        </p:nvSpPr>
        <p:spPr>
          <a:xfrm>
            <a:off x="8017999" y="417669"/>
            <a:ext cx="3397017" cy="161620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br>
              <a:rPr lang="en-US" sz="3200" dirty="0"/>
            </a:br>
            <a:r>
              <a:rPr lang="en-US" sz="3200" b="1" dirty="0"/>
              <a:t>Module aims</a:t>
            </a:r>
            <a:br>
              <a:rPr lang="en-US" sz="3200" b="1" dirty="0"/>
            </a:br>
            <a:endParaRPr lang="en-US" sz="3200" dirty="0"/>
          </a:p>
        </p:txBody>
      </p:sp>
    </p:spTree>
    <p:extLst>
      <p:ext uri="{BB962C8B-B14F-4D97-AF65-F5344CB8AC3E}">
        <p14:creationId xmlns:p14="http://schemas.microsoft.com/office/powerpoint/2010/main" val="3530917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568" y="1169982"/>
            <a:ext cx="10530318" cy="2736390"/>
          </a:xfrm>
        </p:spPr>
        <p:txBody>
          <a:bodyPr anchor="b">
            <a:normAutofit/>
          </a:bodyPr>
          <a:lstStyle/>
          <a:p>
            <a:pPr algn="l"/>
            <a:br>
              <a:rPr lang="en-GB" sz="4400" b="1" dirty="0">
                <a:solidFill>
                  <a:schemeClr val="tx2"/>
                </a:solidFill>
              </a:rPr>
            </a:br>
            <a:endParaRPr lang="en-US" sz="4400" b="1" dirty="0">
              <a:solidFill>
                <a:schemeClr val="tx2"/>
              </a:solidFill>
            </a:endParaRPr>
          </a:p>
        </p:txBody>
      </p:sp>
      <p:sp>
        <p:nvSpPr>
          <p:cNvPr id="9" name="TextBox 8">
            <a:extLst>
              <a:ext uri="{FF2B5EF4-FFF2-40B4-BE49-F238E27FC236}">
                <a16:creationId xmlns:a16="http://schemas.microsoft.com/office/drawing/2014/main" id="{06F4445F-B5E7-9946-2A85-4C903644733D}"/>
              </a:ext>
            </a:extLst>
          </p:cNvPr>
          <p:cNvSpPr txBox="1"/>
          <p:nvPr/>
        </p:nvSpPr>
        <p:spPr>
          <a:xfrm>
            <a:off x="747286" y="1730703"/>
            <a:ext cx="10515600" cy="4351338"/>
          </a:xfrm>
          <a:prstGeom prst="rect">
            <a:avLst/>
          </a:prstGeom>
        </p:spPr>
        <p:txBody>
          <a:bodyPr vert="horz" lIns="91440" tIns="45720" rIns="91440" bIns="45720" rtlCol="0">
            <a:normAutofit/>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i="0" u="none" strike="noStrike" kern="1200" cap="none" spc="0" normalizeH="0" baseline="0" noProof="0" dirty="0">
                <a:ln>
                  <a:noFill/>
                </a:ln>
                <a:effectLst/>
                <a:uLnTx/>
                <a:uFillTx/>
                <a:latin typeface="Calibri" panose="020F0502020204030204"/>
                <a:ea typeface="+mn-ea"/>
                <a:cs typeface="+mn-cs"/>
              </a:rPr>
              <a:t>Demonstrate in-depth applied planning &amp; management of the role of effective supervision in the youth work workplace &amp; in wider services for young people &amp; critically evaluate the role &amp; function of effective supervision</a:t>
            </a:r>
          </a:p>
          <a:p>
            <a:pPr marL="57150" marR="0" lvl="0" algn="l" defTabSz="914400" rtl="0" eaLnBrk="1" fontAlgn="auto" latinLnBrk="0" hangingPunct="1">
              <a:lnSpc>
                <a:spcPct val="90000"/>
              </a:lnSpc>
              <a:spcBef>
                <a:spcPts val="0"/>
              </a:spcBef>
              <a:spcAft>
                <a:spcPts val="600"/>
              </a:spcAft>
              <a:buClrTx/>
              <a:buSzTx/>
              <a:tabLst/>
              <a:defRPr/>
            </a:pPr>
            <a:endParaRPr kumimoji="0" lang="en-US" sz="3200" i="0" u="none" strike="noStrike" kern="1200" cap="none" spc="0" normalizeH="0" baseline="0" noProof="0" dirty="0">
              <a:ln>
                <a:noFill/>
              </a:ln>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i="0" u="none" strike="noStrike" kern="1200" cap="none" spc="0" normalizeH="0" baseline="0" noProof="0" dirty="0">
                <a:ln>
                  <a:noFill/>
                </a:ln>
                <a:effectLst/>
                <a:uLnTx/>
                <a:uFillTx/>
                <a:latin typeface="Calibri" panose="020F0502020204030204"/>
                <a:ea typeface="+mn-ea"/>
                <a:cs typeface="+mn-cs"/>
              </a:rPr>
              <a:t>Locate theories of leadership &amp; management within youth work &amp; their application to practice</a:t>
            </a:r>
          </a:p>
        </p:txBody>
      </p:sp>
      <p:sp>
        <p:nvSpPr>
          <p:cNvPr id="12" name="TextBox 11">
            <a:extLst>
              <a:ext uri="{FF2B5EF4-FFF2-40B4-BE49-F238E27FC236}">
                <a16:creationId xmlns:a16="http://schemas.microsoft.com/office/drawing/2014/main" id="{6546F031-AFB4-128A-6812-F6784DB3A7CF}"/>
              </a:ext>
            </a:extLst>
          </p:cNvPr>
          <p:cNvSpPr txBox="1"/>
          <p:nvPr/>
        </p:nvSpPr>
        <p:spPr>
          <a:xfrm>
            <a:off x="567992" y="775959"/>
            <a:ext cx="6972457" cy="584775"/>
          </a:xfrm>
          <a:prstGeom prst="rect">
            <a:avLst/>
          </a:prstGeom>
          <a:noFill/>
        </p:spPr>
        <p:txBody>
          <a:bodyPr wrap="square">
            <a:spAutoFit/>
          </a:bodyPr>
          <a:lstStyle/>
          <a:p>
            <a:r>
              <a:rPr lang="en-US" sz="3200" b="1" dirty="0">
                <a:latin typeface="+mn-lt"/>
              </a:rPr>
              <a:t>Learning outcomes</a:t>
            </a:r>
            <a:endParaRPr lang="en-GB" sz="3200" dirty="0"/>
          </a:p>
        </p:txBody>
      </p:sp>
    </p:spTree>
    <p:extLst>
      <p:ext uri="{BB962C8B-B14F-4D97-AF65-F5344CB8AC3E}">
        <p14:creationId xmlns:p14="http://schemas.microsoft.com/office/powerpoint/2010/main" val="4045420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460B-542F-544B-AA42-2CED959AD2D5}"/>
              </a:ext>
            </a:extLst>
          </p:cNvPr>
          <p:cNvSpPr>
            <a:spLocks noGrp="1"/>
          </p:cNvSpPr>
          <p:nvPr>
            <p:ph type="title"/>
          </p:nvPr>
        </p:nvSpPr>
        <p:spPr>
          <a:xfrm>
            <a:off x="838200" y="365125"/>
            <a:ext cx="10515600" cy="1325563"/>
          </a:xfrm>
        </p:spPr>
        <p:txBody>
          <a:bodyPr>
            <a:normAutofit/>
          </a:bodyPr>
          <a:lstStyle/>
          <a:p>
            <a:r>
              <a:rPr lang="en-US" dirty="0">
                <a:latin typeface="+mn-lt"/>
              </a:rPr>
              <a:t>By the end of today we will….</a:t>
            </a:r>
          </a:p>
        </p:txBody>
      </p:sp>
      <p:sp>
        <p:nvSpPr>
          <p:cNvPr id="3" name="Content Placeholder 2">
            <a:extLst>
              <a:ext uri="{FF2B5EF4-FFF2-40B4-BE49-F238E27FC236}">
                <a16:creationId xmlns:a16="http://schemas.microsoft.com/office/drawing/2014/main" id="{9A4CD7C2-1A32-AE49-8FA2-E7265059287D}"/>
              </a:ext>
            </a:extLst>
          </p:cNvPr>
          <p:cNvSpPr>
            <a:spLocks noGrp="1"/>
          </p:cNvSpPr>
          <p:nvPr>
            <p:ph idx="1"/>
          </p:nvPr>
        </p:nvSpPr>
        <p:spPr>
          <a:xfrm>
            <a:off x="838200" y="1825625"/>
            <a:ext cx="10515600" cy="4351338"/>
          </a:xfrm>
        </p:spPr>
        <p:txBody>
          <a:bodyPr>
            <a:normAutofit fontScale="92500" lnSpcReduction="10000"/>
          </a:bodyPr>
          <a:lstStyle/>
          <a:p>
            <a:r>
              <a:rPr lang="en-US" sz="2400" dirty="0"/>
              <a:t>Understand the aims and objectives of this module</a:t>
            </a:r>
          </a:p>
          <a:p>
            <a:r>
              <a:rPr lang="en-US" sz="2400" dirty="0"/>
              <a:t>Examine key themes of supervision and support</a:t>
            </a:r>
          </a:p>
          <a:p>
            <a:r>
              <a:rPr lang="en-US" sz="2400" dirty="0"/>
              <a:t>Define supervision</a:t>
            </a:r>
          </a:p>
          <a:p>
            <a:r>
              <a:rPr lang="en-US" sz="2400" dirty="0"/>
              <a:t>Reflect on our experience and knowledge of supervision</a:t>
            </a:r>
          </a:p>
          <a:p>
            <a:r>
              <a:rPr lang="en-US" sz="2400" dirty="0"/>
              <a:t>Consider policy or guidance documents available- in your setting or regionally/ nationally </a:t>
            </a:r>
          </a:p>
          <a:p>
            <a:r>
              <a:rPr lang="en-US" sz="2400" dirty="0"/>
              <a:t>Explore challenges facing managers and leaders in youth work </a:t>
            </a:r>
          </a:p>
          <a:p>
            <a:r>
              <a:rPr lang="en-US" sz="2400" dirty="0"/>
              <a:t>Question why supervision should be a key aspect of youth &amp; community work practice</a:t>
            </a:r>
          </a:p>
          <a:p>
            <a:r>
              <a:rPr lang="en-GB" sz="2400" dirty="0"/>
              <a:t>Explore our challenges &amp; hopes as supervisors</a:t>
            </a:r>
          </a:p>
          <a:p>
            <a:pPr marL="0" indent="0">
              <a:buNone/>
            </a:pPr>
            <a:br>
              <a:rPr lang="en-GB" sz="2000" dirty="0"/>
            </a:br>
            <a:endParaRPr lang="en-US" sz="2000" dirty="0"/>
          </a:p>
          <a:p>
            <a:pPr marL="0" indent="0">
              <a:buNone/>
            </a:pPr>
            <a:endParaRPr lang="en-US" sz="2000" dirty="0"/>
          </a:p>
          <a:p>
            <a:pPr marL="0" indent="0">
              <a:buNone/>
            </a:pPr>
            <a:endParaRPr lang="en-US" sz="2000" dirty="0"/>
          </a:p>
          <a:p>
            <a:pPr marL="0" indent="0">
              <a:buNone/>
            </a:pPr>
            <a:endParaRPr lang="en-US" sz="2000" dirty="0"/>
          </a:p>
        </p:txBody>
      </p:sp>
      <p:pic>
        <p:nvPicPr>
          <p:cNvPr id="4" name="Picture 3" descr="A group of people rowing a boat">
            <a:extLst>
              <a:ext uri="{FF2B5EF4-FFF2-40B4-BE49-F238E27FC236}">
                <a16:creationId xmlns:a16="http://schemas.microsoft.com/office/drawing/2014/main" id="{86A81159-166A-E4C6-2260-F400A3F5980A}"/>
              </a:ext>
            </a:extLst>
          </p:cNvPr>
          <p:cNvPicPr>
            <a:picLocks noChangeAspect="1"/>
          </p:cNvPicPr>
          <p:nvPr/>
        </p:nvPicPr>
        <p:blipFill rotWithShape="1">
          <a:blip r:embed="rId3">
            <a:alphaModFix amt="16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 r="-1" b="-1"/>
          <a:stretch/>
        </p:blipFill>
        <p:spPr>
          <a:xfrm>
            <a:off x="3048" y="-51719"/>
            <a:ext cx="12188952" cy="6909719"/>
          </a:xfrm>
          <a:prstGeom prst="rect">
            <a:avLst/>
          </a:prstGeom>
        </p:spPr>
      </p:pic>
    </p:spTree>
    <p:extLst>
      <p:ext uri="{BB962C8B-B14F-4D97-AF65-F5344CB8AC3E}">
        <p14:creationId xmlns:p14="http://schemas.microsoft.com/office/powerpoint/2010/main" val="418988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C6F2E-40F4-5E42-91AC-C8BC4E03A47C}"/>
              </a:ext>
            </a:extLst>
          </p:cNvPr>
          <p:cNvSpPr>
            <a:spLocks noGrp="1"/>
          </p:cNvSpPr>
          <p:nvPr>
            <p:ph type="title"/>
          </p:nvPr>
        </p:nvSpPr>
        <p:spPr>
          <a:xfrm>
            <a:off x="838200" y="365125"/>
            <a:ext cx="10515600" cy="1325563"/>
          </a:xfrm>
        </p:spPr>
        <p:txBody>
          <a:bodyPr anchor="ctr">
            <a:normAutofit/>
          </a:bodyPr>
          <a:lstStyle/>
          <a:p>
            <a:r>
              <a:rPr lang="en-US" b="1" dirty="0"/>
              <a:t>What did we learn last week?</a:t>
            </a:r>
          </a:p>
        </p:txBody>
      </p:sp>
      <p:sp>
        <p:nvSpPr>
          <p:cNvPr id="3" name="Content Placeholder 2">
            <a:extLst>
              <a:ext uri="{FF2B5EF4-FFF2-40B4-BE49-F238E27FC236}">
                <a16:creationId xmlns:a16="http://schemas.microsoft.com/office/drawing/2014/main" id="{6053A98A-8EAC-9040-B401-E048C4A6FD8C}"/>
              </a:ext>
            </a:extLst>
          </p:cNvPr>
          <p:cNvSpPr>
            <a:spLocks noGrp="1"/>
          </p:cNvSpPr>
          <p:nvPr>
            <p:ph sz="half" idx="1"/>
          </p:nvPr>
        </p:nvSpPr>
        <p:spPr>
          <a:xfrm>
            <a:off x="990602" y="1476470"/>
            <a:ext cx="5181600" cy="4351338"/>
          </a:xfrm>
        </p:spPr>
        <p:txBody>
          <a:bodyPr>
            <a:normAutofit/>
          </a:bodyPr>
          <a:lstStyle/>
          <a:p>
            <a:pPr>
              <a:buFont typeface="Courier New" panose="02070309020205020404" pitchFamily="49" charset="0"/>
              <a:buChar char="o"/>
            </a:pPr>
            <a:r>
              <a:rPr lang="en-US" sz="1800" dirty="0"/>
              <a:t>What is supervision</a:t>
            </a:r>
          </a:p>
          <a:p>
            <a:pPr>
              <a:buFont typeface="Courier New" panose="02070309020205020404" pitchFamily="49" charset="0"/>
              <a:buChar char="o"/>
            </a:pPr>
            <a:r>
              <a:rPr lang="en-US" sz="1800" dirty="0"/>
              <a:t>Functions of supervision- Educational/ Managerial/ Supportive</a:t>
            </a:r>
          </a:p>
          <a:p>
            <a:pPr>
              <a:buFont typeface="Courier New" panose="02070309020205020404" pitchFamily="49" charset="0"/>
              <a:buChar char="o"/>
            </a:pPr>
            <a:r>
              <a:rPr lang="en-US" sz="1800" dirty="0"/>
              <a:t>Theorists relating to supervision</a:t>
            </a:r>
          </a:p>
          <a:p>
            <a:pPr>
              <a:buFont typeface="Courier New" panose="02070309020205020404" pitchFamily="49" charset="0"/>
              <a:buChar char="o"/>
            </a:pPr>
            <a:r>
              <a:rPr lang="en-US" sz="1800" dirty="0"/>
              <a:t>Balanced approach- individual/ mutual/ </a:t>
            </a:r>
            <a:r>
              <a:rPr lang="en-US" sz="1800" dirty="0" err="1"/>
              <a:t>organisation</a:t>
            </a:r>
            <a:endParaRPr lang="en-US" sz="1800" dirty="0"/>
          </a:p>
          <a:p>
            <a:pPr>
              <a:buFont typeface="Courier New" panose="02070309020205020404" pitchFamily="49" charset="0"/>
              <a:buChar char="o"/>
            </a:pPr>
            <a:r>
              <a:rPr lang="en-US" sz="1800" dirty="0"/>
              <a:t>Example of managerial supervision</a:t>
            </a:r>
          </a:p>
          <a:p>
            <a:pPr>
              <a:buFont typeface="Courier New" panose="02070309020205020404" pitchFamily="49" charset="0"/>
              <a:buChar char="o"/>
            </a:pPr>
            <a:r>
              <a:rPr lang="en-US" sz="1800" dirty="0"/>
              <a:t>Verbal/ non-verbal communication</a:t>
            </a:r>
          </a:p>
          <a:p>
            <a:pPr>
              <a:buFont typeface="Courier New" panose="02070309020205020404" pitchFamily="49" charset="0"/>
              <a:buChar char="o"/>
            </a:pPr>
            <a:r>
              <a:rPr lang="en-US" sz="1800" dirty="0"/>
              <a:t>Becoming a supervisor/ supervisee</a:t>
            </a:r>
          </a:p>
          <a:p>
            <a:pPr>
              <a:buFont typeface="Courier New" panose="02070309020205020404" pitchFamily="49" charset="0"/>
              <a:buChar char="o"/>
            </a:pPr>
            <a:r>
              <a:rPr lang="en-US" sz="1800" dirty="0"/>
              <a:t>Qualities of a supervisor</a:t>
            </a:r>
          </a:p>
          <a:p>
            <a:pPr>
              <a:buFont typeface="Courier New" panose="02070309020205020404" pitchFamily="49" charset="0"/>
              <a:buChar char="o"/>
            </a:pPr>
            <a:r>
              <a:rPr lang="en-US" sz="1800" dirty="0"/>
              <a:t>Supervision framework- contract/ boundaries/ preparation</a:t>
            </a:r>
          </a:p>
        </p:txBody>
      </p:sp>
      <p:pic>
        <p:nvPicPr>
          <p:cNvPr id="5" name="Picture 4" descr="A silhouette of a person's head with gears&#10;&#10;Description automatically generated">
            <a:extLst>
              <a:ext uri="{FF2B5EF4-FFF2-40B4-BE49-F238E27FC236}">
                <a16:creationId xmlns:a16="http://schemas.microsoft.com/office/drawing/2014/main" id="{DCDBAD79-CB50-C480-AD87-DE054191448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72202" y="1825625"/>
            <a:ext cx="5181600" cy="3653028"/>
          </a:xfrm>
          <a:prstGeom prst="rect">
            <a:avLst/>
          </a:prstGeom>
          <a:noFill/>
        </p:spPr>
      </p:pic>
    </p:spTree>
    <p:extLst>
      <p:ext uri="{BB962C8B-B14F-4D97-AF65-F5344CB8AC3E}">
        <p14:creationId xmlns:p14="http://schemas.microsoft.com/office/powerpoint/2010/main" val="796825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038EE7F-F93A-0044-A5B2-F4F42EF18B89}"/>
              </a:ext>
            </a:extLst>
          </p:cNvPr>
          <p:cNvPicPr>
            <a:picLocks noChangeAspect="1"/>
          </p:cNvPicPr>
          <p:nvPr/>
        </p:nvPicPr>
        <p:blipFill rotWithShape="1">
          <a:blip r:embed="rId2"/>
          <a:srcRect r="274" b="1"/>
          <a:stretch/>
        </p:blipFill>
        <p:spPr>
          <a:xfrm>
            <a:off x="228684" y="155537"/>
            <a:ext cx="6859336" cy="5416543"/>
          </a:xfrm>
          <a:prstGeom prst="rect">
            <a:avLst/>
          </a:prstGeom>
        </p:spPr>
      </p:pic>
      <p:sp>
        <p:nvSpPr>
          <p:cNvPr id="6" name="TextBox 5">
            <a:extLst>
              <a:ext uri="{FF2B5EF4-FFF2-40B4-BE49-F238E27FC236}">
                <a16:creationId xmlns:a16="http://schemas.microsoft.com/office/drawing/2014/main" id="{C7D3F01F-68C5-081E-58EA-09C1C6A6E791}"/>
              </a:ext>
            </a:extLst>
          </p:cNvPr>
          <p:cNvSpPr txBox="1"/>
          <p:nvPr/>
        </p:nvSpPr>
        <p:spPr>
          <a:xfrm>
            <a:off x="7604855" y="857264"/>
            <a:ext cx="3967715" cy="3539430"/>
          </a:xfrm>
          <a:prstGeom prst="rect">
            <a:avLst/>
          </a:prstGeom>
          <a:noFill/>
        </p:spPr>
        <p:txBody>
          <a:bodyPr wrap="square" rtlCol="0">
            <a:spAutoFit/>
          </a:bodyPr>
          <a:lstStyle/>
          <a:p>
            <a:r>
              <a:rPr lang="en-GB" sz="2800" dirty="0">
                <a:solidFill>
                  <a:schemeClr val="tx2"/>
                </a:solidFill>
              </a:rPr>
              <a:t>Underpinning everything you do</a:t>
            </a:r>
          </a:p>
          <a:p>
            <a:r>
              <a:rPr lang="en-US" sz="2800" dirty="0">
                <a:solidFill>
                  <a:schemeClr val="tx2"/>
                </a:solidFill>
              </a:rPr>
              <a:t>National Occupational Standards for Youth Work (CLD Standards Council Scotland, 2019) </a:t>
            </a:r>
          </a:p>
          <a:p>
            <a:endParaRPr lang="en-US" sz="2800" dirty="0"/>
          </a:p>
          <a:p>
            <a:endParaRPr lang="en-US" sz="2800" dirty="0"/>
          </a:p>
        </p:txBody>
      </p:sp>
    </p:spTree>
    <p:extLst>
      <p:ext uri="{BB962C8B-B14F-4D97-AF65-F5344CB8AC3E}">
        <p14:creationId xmlns:p14="http://schemas.microsoft.com/office/powerpoint/2010/main" val="1401153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CB32-B7FC-A3C6-7342-DB5908EE1563}"/>
              </a:ext>
            </a:extLst>
          </p:cNvPr>
          <p:cNvSpPr>
            <a:spLocks noGrp="1"/>
          </p:cNvSpPr>
          <p:nvPr>
            <p:ph type="title"/>
          </p:nvPr>
        </p:nvSpPr>
        <p:spPr/>
        <p:txBody>
          <a:bodyPr>
            <a:normAutofit fontScale="90000"/>
          </a:bodyPr>
          <a:lstStyle/>
          <a:p>
            <a:r>
              <a:rPr lang="en-GB" sz="4000" b="1" dirty="0">
                <a:solidFill>
                  <a:schemeClr val="tx2"/>
                </a:solidFill>
              </a:rPr>
              <a:t>Assessment Question: </a:t>
            </a:r>
            <a:br>
              <a:rPr lang="en-GB" sz="4000" b="1" dirty="0">
                <a:solidFill>
                  <a:schemeClr val="tx2"/>
                </a:solidFill>
              </a:rPr>
            </a:br>
            <a:r>
              <a:rPr lang="en-GB" sz="4000" b="1" i="0" dirty="0">
                <a:solidFill>
                  <a:schemeClr val="tx2"/>
                </a:solidFill>
                <a:effectLst/>
                <a:latin typeface="Arial" panose="020B0604020202020204" pitchFamily="34" charset="0"/>
              </a:rPr>
              <a:t>Supervision and Management Portfolio </a:t>
            </a:r>
            <a:br>
              <a:rPr lang="en-GB" b="1" i="0" cap="all" dirty="0">
                <a:solidFill>
                  <a:srgbClr val="000000"/>
                </a:solidFill>
                <a:effectLst/>
                <a:latin typeface="Segoe UI" panose="020B0502040204020203" pitchFamily="34" charset="0"/>
              </a:rPr>
            </a:br>
            <a:endParaRPr lang="en-GB" b="1" dirty="0">
              <a:solidFill>
                <a:schemeClr val="tx2"/>
              </a:solidFill>
            </a:endParaRPr>
          </a:p>
        </p:txBody>
      </p:sp>
      <p:sp>
        <p:nvSpPr>
          <p:cNvPr id="4" name="Content Placeholder 3">
            <a:extLst>
              <a:ext uri="{FF2B5EF4-FFF2-40B4-BE49-F238E27FC236}">
                <a16:creationId xmlns:a16="http://schemas.microsoft.com/office/drawing/2014/main" id="{C758855A-0844-0F2A-8A1E-5F38E8E63AA3}"/>
              </a:ext>
            </a:extLst>
          </p:cNvPr>
          <p:cNvSpPr>
            <a:spLocks noGrp="1"/>
          </p:cNvSpPr>
          <p:nvPr>
            <p:ph sz="half" idx="1"/>
          </p:nvPr>
        </p:nvSpPr>
        <p:spPr>
          <a:xfrm>
            <a:off x="838202" y="1430771"/>
            <a:ext cx="5181600" cy="4351338"/>
          </a:xfrm>
        </p:spPr>
        <p:txBody>
          <a:bodyPr>
            <a:normAutofit fontScale="77500" lnSpcReduction="20000"/>
          </a:bodyPr>
          <a:lstStyle/>
          <a:p>
            <a:pPr marL="0" indent="0" algn="just" rtl="0" fontAlgn="base">
              <a:buNone/>
            </a:pPr>
            <a:r>
              <a:rPr lang="en-GB" sz="2600" b="1" i="0" dirty="0">
                <a:solidFill>
                  <a:schemeClr val="tx2"/>
                </a:solidFill>
                <a:effectLst/>
              </a:rPr>
              <a:t>Part 1: </a:t>
            </a:r>
          </a:p>
          <a:p>
            <a:pPr marL="0" indent="0" algn="just" rtl="0" fontAlgn="base">
              <a:buNone/>
            </a:pPr>
            <a:r>
              <a:rPr lang="en-GB" sz="2600" b="1" dirty="0">
                <a:solidFill>
                  <a:schemeClr val="tx2"/>
                </a:solidFill>
              </a:rPr>
              <a:t>P</a:t>
            </a:r>
            <a:r>
              <a:rPr lang="en-GB" sz="2600" b="1" i="0" dirty="0">
                <a:solidFill>
                  <a:schemeClr val="tx2"/>
                </a:solidFill>
                <a:effectLst/>
              </a:rPr>
              <a:t>ractice </a:t>
            </a:r>
            <a:r>
              <a:rPr lang="en-GB" sz="2600" b="1" dirty="0">
                <a:solidFill>
                  <a:schemeClr val="tx2"/>
                </a:solidFill>
              </a:rPr>
              <a:t>L</a:t>
            </a:r>
            <a:r>
              <a:rPr lang="en-GB" sz="2600" b="1" i="0" dirty="0">
                <a:solidFill>
                  <a:schemeClr val="tx2"/>
                </a:solidFill>
                <a:effectLst/>
              </a:rPr>
              <a:t>ogs</a:t>
            </a:r>
            <a:r>
              <a:rPr lang="en-GB" sz="2600" b="0" i="0" dirty="0">
                <a:solidFill>
                  <a:schemeClr val="tx2"/>
                </a:solidFill>
                <a:effectLst/>
              </a:rPr>
              <a:t> (3 x 1500 words)</a:t>
            </a:r>
            <a:r>
              <a:rPr lang="en-GB" sz="2600" b="1" i="0" dirty="0">
                <a:solidFill>
                  <a:schemeClr val="tx2"/>
                </a:solidFill>
                <a:effectLst/>
              </a:rPr>
              <a:t> </a:t>
            </a:r>
            <a:r>
              <a:rPr lang="en-GB" sz="2100" b="1" i="0" dirty="0">
                <a:solidFill>
                  <a:schemeClr val="tx2"/>
                </a:solidFill>
                <a:effectLst/>
              </a:rPr>
              <a:t> </a:t>
            </a:r>
          </a:p>
          <a:p>
            <a:pPr algn="just" fontAlgn="base"/>
            <a:r>
              <a:rPr lang="en-GB" sz="2200" b="0" i="0" dirty="0">
                <a:solidFill>
                  <a:schemeClr val="tx2"/>
                </a:solidFill>
                <a:effectLst/>
              </a:rPr>
              <a:t>Students will be required to successfully lead and manage students through the supervisory process, including engaging in at least 4 hours of supervision sessions.  The practice logs will address the following:</a:t>
            </a:r>
            <a:r>
              <a:rPr lang="en-GB" sz="2200" b="1" i="0" dirty="0">
                <a:solidFill>
                  <a:schemeClr val="tx2"/>
                </a:solidFill>
                <a:effectLst/>
              </a:rPr>
              <a:t> </a:t>
            </a:r>
            <a:endParaRPr lang="en-GB" sz="2200" b="1" i="0" cap="all" dirty="0">
              <a:solidFill>
                <a:schemeClr val="tx2"/>
              </a:solidFill>
              <a:effectLst/>
            </a:endParaRPr>
          </a:p>
          <a:p>
            <a:pPr algn="just" rtl="0" fontAlgn="base"/>
            <a:r>
              <a:rPr lang="en-GB" sz="2200" b="1" i="0" dirty="0">
                <a:solidFill>
                  <a:schemeClr val="tx2"/>
                </a:solidFill>
                <a:effectLst/>
              </a:rPr>
              <a:t>Practice Log 1: </a:t>
            </a:r>
            <a:r>
              <a:rPr lang="en-GB" sz="2200" b="0" i="0" dirty="0">
                <a:solidFill>
                  <a:schemeClr val="tx2"/>
                </a:solidFill>
                <a:effectLst/>
              </a:rPr>
              <a:t>The establishment of the supervisory relationship, to include creating the supervision contract, the importance of creating an appropriate supervision environment, and a consideration of how the relationship has developed across the sessions; </a:t>
            </a:r>
          </a:p>
          <a:p>
            <a:pPr algn="just" rtl="0" fontAlgn="base"/>
            <a:r>
              <a:rPr lang="en-GB" sz="2200" b="1" i="0" dirty="0">
                <a:solidFill>
                  <a:schemeClr val="tx2"/>
                </a:solidFill>
                <a:effectLst/>
              </a:rPr>
              <a:t>Practice Log 2: </a:t>
            </a:r>
            <a:r>
              <a:rPr lang="en-GB" sz="2200" b="0" i="0" dirty="0">
                <a:solidFill>
                  <a:schemeClr val="tx2"/>
                </a:solidFill>
                <a:effectLst/>
              </a:rPr>
              <a:t>Your identification, understanding and critical review of the functions of supervision, and how your knowledge of the functions has been used when supervising others, to include specific examples presented anonymously; </a:t>
            </a:r>
            <a:endParaRPr lang="en-GB" sz="2200" b="1" i="0" cap="all" dirty="0">
              <a:solidFill>
                <a:schemeClr val="tx2"/>
              </a:solidFill>
              <a:effectLst/>
            </a:endParaRPr>
          </a:p>
          <a:p>
            <a:endParaRPr lang="en-GB" dirty="0"/>
          </a:p>
        </p:txBody>
      </p:sp>
      <p:sp>
        <p:nvSpPr>
          <p:cNvPr id="5" name="Content Placeholder 4">
            <a:extLst>
              <a:ext uri="{FF2B5EF4-FFF2-40B4-BE49-F238E27FC236}">
                <a16:creationId xmlns:a16="http://schemas.microsoft.com/office/drawing/2014/main" id="{B7755F31-48DE-B250-6451-0428E10844D2}"/>
              </a:ext>
            </a:extLst>
          </p:cNvPr>
          <p:cNvSpPr>
            <a:spLocks noGrp="1"/>
          </p:cNvSpPr>
          <p:nvPr>
            <p:ph sz="half" idx="2"/>
          </p:nvPr>
        </p:nvSpPr>
        <p:spPr>
          <a:xfrm>
            <a:off x="6449291" y="1690688"/>
            <a:ext cx="5576454" cy="4351338"/>
          </a:xfrm>
        </p:spPr>
        <p:txBody>
          <a:bodyPr>
            <a:normAutofit fontScale="77500" lnSpcReduction="20000"/>
          </a:bodyPr>
          <a:lstStyle/>
          <a:p>
            <a:r>
              <a:rPr lang="en-GB" sz="2200" b="1" i="0" dirty="0">
                <a:solidFill>
                  <a:schemeClr val="tx2"/>
                </a:solidFill>
                <a:effectLst/>
              </a:rPr>
              <a:t>Practice Log 3:</a:t>
            </a:r>
            <a:r>
              <a:rPr lang="en-GB" sz="2200" b="0" i="0" dirty="0">
                <a:solidFill>
                  <a:schemeClr val="tx2"/>
                </a:solidFill>
                <a:effectLst/>
              </a:rPr>
              <a:t> A critical analysis of your role in supervising others during the supervision sessions that you have led upon. </a:t>
            </a:r>
            <a:endParaRPr lang="en-GB" sz="2800" b="1" i="0" dirty="0">
              <a:solidFill>
                <a:schemeClr val="tx2"/>
              </a:solidFill>
              <a:effectLst/>
            </a:endParaRPr>
          </a:p>
          <a:p>
            <a:endParaRPr lang="en-GB" b="1" dirty="0">
              <a:solidFill>
                <a:schemeClr val="tx2"/>
              </a:solidFill>
            </a:endParaRPr>
          </a:p>
          <a:p>
            <a:pPr marL="0" indent="0">
              <a:buNone/>
            </a:pPr>
            <a:r>
              <a:rPr lang="en-GB" sz="2600" b="1" i="0" dirty="0">
                <a:solidFill>
                  <a:schemeClr val="tx2"/>
                </a:solidFill>
                <a:effectLst/>
              </a:rPr>
              <a:t>Part 2: </a:t>
            </a:r>
          </a:p>
          <a:p>
            <a:pPr marL="0" indent="0">
              <a:buNone/>
            </a:pPr>
            <a:r>
              <a:rPr lang="en-GB" sz="2600" b="1" i="0" dirty="0">
                <a:solidFill>
                  <a:schemeClr val="tx2"/>
                </a:solidFill>
                <a:effectLst/>
              </a:rPr>
              <a:t>3000-word critical review</a:t>
            </a:r>
            <a:r>
              <a:rPr lang="en-GB" sz="2600" b="0" i="0" dirty="0">
                <a:solidFill>
                  <a:schemeClr val="tx2"/>
                </a:solidFill>
                <a:effectLst/>
              </a:rPr>
              <a:t> </a:t>
            </a:r>
          </a:p>
          <a:p>
            <a:r>
              <a:rPr lang="en-GB" sz="2200" b="0" i="0" dirty="0">
                <a:solidFill>
                  <a:schemeClr val="tx2"/>
                </a:solidFill>
                <a:effectLst/>
              </a:rPr>
              <a:t>of leadership and management theories, and their application to practice. Students should also consider these in light of the increasingly challenging financial climate that services for young people face, and draw upon a range of supporting material to underpin discussions.</a:t>
            </a:r>
            <a:r>
              <a:rPr lang="en-GB" sz="2200" b="1" i="0" dirty="0">
                <a:solidFill>
                  <a:schemeClr val="tx2"/>
                </a:solidFill>
                <a:effectLst/>
              </a:rPr>
              <a:t> </a:t>
            </a:r>
          </a:p>
          <a:p>
            <a:pPr marL="0" indent="0">
              <a:buNone/>
            </a:pPr>
            <a:endParaRPr lang="en-GB" sz="1400" dirty="0"/>
          </a:p>
          <a:p>
            <a:pPr marL="0" indent="0">
              <a:buNone/>
            </a:pPr>
            <a:r>
              <a:rPr lang="en-GB" sz="2100" b="1" dirty="0">
                <a:solidFill>
                  <a:schemeClr val="tx2"/>
                </a:solidFill>
              </a:rPr>
              <a:t>Submission Date: 10</a:t>
            </a:r>
            <a:r>
              <a:rPr lang="en-GB" sz="2100" b="1" baseline="30000" dirty="0">
                <a:solidFill>
                  <a:schemeClr val="tx2"/>
                </a:solidFill>
              </a:rPr>
              <a:t>th</a:t>
            </a:r>
            <a:r>
              <a:rPr lang="en-GB" sz="2100" b="1" dirty="0">
                <a:solidFill>
                  <a:schemeClr val="tx2"/>
                </a:solidFill>
              </a:rPr>
              <a:t> January 2024</a:t>
            </a:r>
          </a:p>
          <a:p>
            <a:pPr marL="0" indent="0">
              <a:buNone/>
            </a:pPr>
            <a:r>
              <a:rPr lang="en-GB" sz="2100" b="1" dirty="0">
                <a:solidFill>
                  <a:schemeClr val="tx2"/>
                </a:solidFill>
              </a:rPr>
              <a:t>Provisional Grade and Feedback: 7</a:t>
            </a:r>
            <a:r>
              <a:rPr lang="en-GB" sz="2100" b="1" baseline="30000" dirty="0">
                <a:solidFill>
                  <a:schemeClr val="tx2"/>
                </a:solidFill>
              </a:rPr>
              <a:t>th</a:t>
            </a:r>
            <a:r>
              <a:rPr lang="en-GB" sz="2100" b="1" dirty="0">
                <a:solidFill>
                  <a:schemeClr val="tx2"/>
                </a:solidFill>
              </a:rPr>
              <a:t> February 2024</a:t>
            </a:r>
          </a:p>
        </p:txBody>
      </p:sp>
    </p:spTree>
    <p:extLst>
      <p:ext uri="{BB962C8B-B14F-4D97-AF65-F5344CB8AC3E}">
        <p14:creationId xmlns:p14="http://schemas.microsoft.com/office/powerpoint/2010/main" val="2334820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669C85-D539-47C7-9FAC-14042C3BAEFF}"/>
              </a:ext>
            </a:extLst>
          </p:cNvPr>
          <p:cNvSpPr/>
          <p:nvPr/>
        </p:nvSpPr>
        <p:spPr>
          <a:xfrm>
            <a:off x="4583359" y="265662"/>
            <a:ext cx="7524178" cy="4533518"/>
          </a:xfrm>
          <a:prstGeom prst="rect">
            <a:avLst/>
          </a:prstGeom>
        </p:spPr>
        <p:txBody>
          <a:bodyPr vert="horz" lIns="91440" tIns="45720" rIns="91440" bIns="45720" rtlCol="0" anchor="ctr">
            <a:noAutofit/>
          </a:bodyPr>
          <a:lstStyle/>
          <a:p>
            <a:pPr defTabSz="914400">
              <a:lnSpc>
                <a:spcPct val="85000"/>
              </a:lnSpc>
              <a:spcAft>
                <a:spcPts val="600"/>
              </a:spcAft>
              <a:buFont typeface="Arial" pitchFamily="34" charset="0"/>
              <a:buChar char=" "/>
            </a:pPr>
            <a:endParaRPr lang="en-US" dirty="0">
              <a:solidFill>
                <a:schemeClr val="tx1">
                  <a:lumMod val="85000"/>
                  <a:lumOff val="15000"/>
                </a:schemeClr>
              </a:solidFill>
            </a:endParaRPr>
          </a:p>
        </p:txBody>
      </p:sp>
      <p:sp>
        <p:nvSpPr>
          <p:cNvPr id="3" name="Rectangle 2"/>
          <p:cNvSpPr/>
          <p:nvPr/>
        </p:nvSpPr>
        <p:spPr>
          <a:xfrm>
            <a:off x="397933" y="892079"/>
            <a:ext cx="11709604" cy="4770537"/>
          </a:xfrm>
          <a:prstGeom prst="rect">
            <a:avLst/>
          </a:prstGeom>
        </p:spPr>
        <p:txBody>
          <a:bodyPr wrap="square">
            <a:spAutoFit/>
          </a:bodyPr>
          <a:lstStyle/>
          <a:p>
            <a:pPr fontAlgn="base"/>
            <a:r>
              <a:rPr lang="en-GB" sz="1600" dirty="0">
                <a:latin typeface="Source Sans Pro"/>
              </a:rPr>
              <a:t>The range of ‘writing’ that is required from professionals and learners could include:</a:t>
            </a:r>
          </a:p>
          <a:p>
            <a:pPr marL="171450" indent="-171450" fontAlgn="base">
              <a:buFont typeface="Arial" panose="020B0604020202020204" pitchFamily="34" charset="0"/>
              <a:buChar char="•"/>
            </a:pPr>
            <a:r>
              <a:rPr lang="en-GB" sz="1600" dirty="0">
                <a:latin typeface="Source Sans Pro"/>
              </a:rPr>
              <a:t>demonstrating knowledge</a:t>
            </a:r>
          </a:p>
          <a:p>
            <a:pPr marL="171450" indent="-171450" fontAlgn="base">
              <a:buFont typeface="Arial" panose="020B0604020202020204" pitchFamily="34" charset="0"/>
              <a:buChar char="•"/>
            </a:pPr>
            <a:r>
              <a:rPr lang="en-GB" sz="1600" dirty="0">
                <a:latin typeface="Source Sans Pro"/>
              </a:rPr>
              <a:t>express an opinion</a:t>
            </a:r>
          </a:p>
          <a:p>
            <a:pPr marL="171450" indent="-171450" fontAlgn="base">
              <a:buFont typeface="Arial" panose="020B0604020202020204" pitchFamily="34" charset="0"/>
              <a:buChar char="•"/>
            </a:pPr>
            <a:r>
              <a:rPr lang="en-GB" sz="1600" dirty="0">
                <a:latin typeface="Source Sans Pro"/>
              </a:rPr>
              <a:t>to evaluate a theory. </a:t>
            </a:r>
          </a:p>
          <a:p>
            <a:pPr fontAlgn="base"/>
            <a:endParaRPr lang="en-GB" sz="1600" dirty="0">
              <a:latin typeface="Source Sans Pro"/>
            </a:endParaRPr>
          </a:p>
          <a:p>
            <a:pPr fontAlgn="base"/>
            <a:r>
              <a:rPr lang="en-GB" sz="1600" dirty="0">
                <a:latin typeface="Source Sans Pro"/>
              </a:rPr>
              <a:t>Reflecting on your practice and emotions in the written word is a challenge, and for some it can provoke intense anxiety. </a:t>
            </a:r>
          </a:p>
          <a:p>
            <a:pPr fontAlgn="base"/>
            <a:endParaRPr lang="en-GB" sz="1600" dirty="0">
              <a:latin typeface="Source Sans Pro"/>
            </a:endParaRPr>
          </a:p>
          <a:p>
            <a:pPr fontAlgn="base"/>
            <a:r>
              <a:rPr lang="en-GB" sz="1600" dirty="0">
                <a:latin typeface="Source Sans Pro"/>
              </a:rPr>
              <a:t>Different styles of writing are appropriate in different contexts; a structured format required for reports or referrals differs from an academic assignment. Reflective writing is different from formal academic writing— although it underpins both; it is a form of writing that can be beneficial to learners throughout their professional career. Developing this style of writing can add depth to the process of reflection and enhance the effectiveness of professional practice and the services offered.</a:t>
            </a:r>
          </a:p>
          <a:p>
            <a:pPr fontAlgn="base"/>
            <a:endParaRPr lang="en-GB" sz="1600" dirty="0">
              <a:latin typeface="Source Sans Pro"/>
            </a:endParaRPr>
          </a:p>
          <a:p>
            <a:pPr fontAlgn="base"/>
            <a:r>
              <a:rPr lang="en-GB" sz="1600" dirty="0">
                <a:latin typeface="Source Sans Pro"/>
              </a:rPr>
              <a:t>A common tool used to develop skills in reflective writing is the use of a reflective journal. A reflective journal can help learners process their thoughts, feelings and actions. By committing reflections to paper the learner can stand back from them and create another opportunity to reconstruct knowledge, awareness and practice.</a:t>
            </a:r>
          </a:p>
          <a:p>
            <a:pPr fontAlgn="base"/>
            <a:endParaRPr lang="en-GB" sz="1600" dirty="0">
              <a:latin typeface="Source Sans Pro"/>
            </a:endParaRPr>
          </a:p>
          <a:p>
            <a:pPr fontAlgn="base"/>
            <a:r>
              <a:rPr lang="en-GB" sz="1600" dirty="0">
                <a:latin typeface="Source Sans Pro"/>
              </a:rPr>
              <a:t>Writing reflectively is a skill developed over time and so needs practice and perseverance. For many learners using a </a:t>
            </a:r>
            <a:r>
              <a:rPr lang="en-GB" sz="1600" dirty="0" err="1">
                <a:latin typeface="Source Sans Pro"/>
              </a:rPr>
              <a:t>struture</a:t>
            </a:r>
            <a:r>
              <a:rPr lang="en-GB" sz="1600" dirty="0">
                <a:latin typeface="Source Sans Pro"/>
              </a:rPr>
              <a:t> or framework to guide their reflective writing can be of considerable assistance. Jenny Moon (1999) has suggested that using a structure can enable learners to </a:t>
            </a:r>
            <a:r>
              <a:rPr lang="en-GB" sz="1600" i="1" dirty="0">
                <a:latin typeface="inherit"/>
              </a:rPr>
              <a:t>"…reflect on the appropriate issues and help them 'move on' in their thinking"</a:t>
            </a:r>
            <a:endParaRPr lang="en-GB" sz="1600" b="0" i="0" dirty="0">
              <a:effectLst/>
              <a:latin typeface="Source Sans Pro"/>
            </a:endParaRPr>
          </a:p>
        </p:txBody>
      </p:sp>
      <p:sp>
        <p:nvSpPr>
          <p:cNvPr id="4" name="TextBox 3"/>
          <p:cNvSpPr txBox="1"/>
          <p:nvPr/>
        </p:nvSpPr>
        <p:spPr>
          <a:xfrm>
            <a:off x="397933" y="368859"/>
            <a:ext cx="6680200" cy="523220"/>
          </a:xfrm>
          <a:prstGeom prst="rect">
            <a:avLst/>
          </a:prstGeom>
          <a:noFill/>
        </p:spPr>
        <p:txBody>
          <a:bodyPr wrap="square" rtlCol="0">
            <a:spAutoFit/>
          </a:bodyPr>
          <a:lstStyle/>
          <a:p>
            <a:r>
              <a:rPr lang="en-GB" sz="2800" b="1" dirty="0"/>
              <a:t>Reflective writing- </a:t>
            </a:r>
            <a:r>
              <a:rPr lang="en-GB" sz="2800" b="1" dirty="0">
                <a:hlinkClick r:id="rId2"/>
              </a:rPr>
              <a:t>www.iriss.org.uk</a:t>
            </a:r>
            <a:r>
              <a:rPr lang="en-GB" sz="2800" b="1" dirty="0"/>
              <a:t> </a:t>
            </a:r>
          </a:p>
        </p:txBody>
      </p:sp>
    </p:spTree>
    <p:extLst>
      <p:ext uri="{BB962C8B-B14F-4D97-AF65-F5344CB8AC3E}">
        <p14:creationId xmlns:p14="http://schemas.microsoft.com/office/powerpoint/2010/main" val="1314618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4063DB-D587-8A3A-1C25-C489BB3B4C88}"/>
              </a:ext>
            </a:extLst>
          </p:cNvPr>
          <p:cNvSpPr txBox="1"/>
          <p:nvPr/>
        </p:nvSpPr>
        <p:spPr>
          <a:xfrm>
            <a:off x="1236133" y="863600"/>
            <a:ext cx="7433734" cy="769441"/>
          </a:xfrm>
          <a:prstGeom prst="rect">
            <a:avLst/>
          </a:prstGeom>
          <a:noFill/>
        </p:spPr>
        <p:txBody>
          <a:bodyPr wrap="square" rtlCol="0">
            <a:spAutoFit/>
          </a:bodyPr>
          <a:lstStyle/>
          <a:p>
            <a:r>
              <a:rPr lang="en-GB" sz="4400" b="1" dirty="0"/>
              <a:t>You as the supervisor</a:t>
            </a:r>
          </a:p>
        </p:txBody>
      </p:sp>
      <p:sp>
        <p:nvSpPr>
          <p:cNvPr id="3" name="TextBox 2">
            <a:extLst>
              <a:ext uri="{FF2B5EF4-FFF2-40B4-BE49-F238E27FC236}">
                <a16:creationId xmlns:a16="http://schemas.microsoft.com/office/drawing/2014/main" id="{51AE6772-14D9-19C3-179A-59525C7F0742}"/>
              </a:ext>
            </a:extLst>
          </p:cNvPr>
          <p:cNvSpPr txBox="1"/>
          <p:nvPr/>
        </p:nvSpPr>
        <p:spPr>
          <a:xfrm>
            <a:off x="1413933" y="1879600"/>
            <a:ext cx="7603067" cy="2031325"/>
          </a:xfrm>
          <a:prstGeom prst="rect">
            <a:avLst/>
          </a:prstGeom>
          <a:noFill/>
        </p:spPr>
        <p:txBody>
          <a:bodyPr wrap="square" rtlCol="0">
            <a:spAutoFit/>
          </a:bodyPr>
          <a:lstStyle/>
          <a:p>
            <a:r>
              <a:rPr lang="en-GB" dirty="0"/>
              <a:t>Are arrangements in place for you to undertake supervision?</a:t>
            </a:r>
          </a:p>
          <a:p>
            <a:endParaRPr lang="en-GB" dirty="0"/>
          </a:p>
          <a:p>
            <a:r>
              <a:rPr lang="en-GB" dirty="0"/>
              <a:t>How are you feeling about this?</a:t>
            </a:r>
          </a:p>
          <a:p>
            <a:endParaRPr lang="en-GB" dirty="0"/>
          </a:p>
          <a:p>
            <a:r>
              <a:rPr lang="en-GB" dirty="0"/>
              <a:t>How can you prepare?</a:t>
            </a:r>
          </a:p>
          <a:p>
            <a:endParaRPr lang="en-GB" dirty="0"/>
          </a:p>
          <a:p>
            <a:r>
              <a:rPr lang="en-GB" dirty="0"/>
              <a:t>What support do you need?</a:t>
            </a:r>
          </a:p>
        </p:txBody>
      </p:sp>
      <p:pic>
        <p:nvPicPr>
          <p:cNvPr id="5" name="Picture 4" descr="A cartoon of a person with his hand on his face&#10;&#10;Description automatically generated">
            <a:extLst>
              <a:ext uri="{FF2B5EF4-FFF2-40B4-BE49-F238E27FC236}">
                <a16:creationId xmlns:a16="http://schemas.microsoft.com/office/drawing/2014/main" id="{D44E5A01-B59E-CB1A-B409-0C40986E03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13450" y="1879600"/>
            <a:ext cx="4641555" cy="3495732"/>
          </a:xfrm>
          <a:prstGeom prst="rect">
            <a:avLst/>
          </a:prstGeom>
        </p:spPr>
      </p:pic>
    </p:spTree>
    <p:extLst>
      <p:ext uri="{BB962C8B-B14F-4D97-AF65-F5344CB8AC3E}">
        <p14:creationId xmlns:p14="http://schemas.microsoft.com/office/powerpoint/2010/main" val="1960669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2DE9A4-2342-68C7-718D-609128F371F5}"/>
              </a:ext>
            </a:extLst>
          </p:cNvPr>
          <p:cNvSpPr txBox="1"/>
          <p:nvPr/>
        </p:nvSpPr>
        <p:spPr>
          <a:xfrm>
            <a:off x="1576552" y="1355833"/>
            <a:ext cx="9974317" cy="4401205"/>
          </a:xfrm>
          <a:prstGeom prst="rect">
            <a:avLst/>
          </a:prstGeom>
          <a:noFill/>
        </p:spPr>
        <p:txBody>
          <a:bodyPr wrap="square">
            <a:spAutoFit/>
          </a:bodyPr>
          <a:lstStyle/>
          <a:p>
            <a:r>
              <a:rPr lang="en-GB" sz="2800" b="0" i="1" dirty="0">
                <a:solidFill>
                  <a:srgbClr val="111111"/>
                </a:solidFill>
                <a:effectLst/>
              </a:rPr>
              <a:t>‘Basically it consisted of two professional workers who met together, and whose exchanges were about work. Through the exchanges the supervisor helped the worker to learn – to understand himself better in his job, to become more competent, and to understand how to supervise’</a:t>
            </a:r>
          </a:p>
          <a:p>
            <a:r>
              <a:rPr lang="en-GB" sz="2800" b="0" i="0" dirty="0">
                <a:solidFill>
                  <a:srgbClr val="111111"/>
                </a:solidFill>
                <a:effectLst/>
              </a:rPr>
              <a:t>(Tash 1967: 22)</a:t>
            </a:r>
          </a:p>
          <a:p>
            <a:endParaRPr lang="en-GB" sz="2800" dirty="0"/>
          </a:p>
          <a:p>
            <a:r>
              <a:rPr lang="en-GB" sz="2800" b="1" dirty="0"/>
              <a:t>Does this definition summarise all the elements of supervision? </a:t>
            </a:r>
          </a:p>
          <a:p>
            <a:r>
              <a:rPr lang="en-GB" sz="2800" b="1" dirty="0"/>
              <a:t>Do you see this as your role?</a:t>
            </a:r>
          </a:p>
        </p:txBody>
      </p:sp>
      <p:sp>
        <p:nvSpPr>
          <p:cNvPr id="4" name="TextBox 3">
            <a:extLst>
              <a:ext uri="{FF2B5EF4-FFF2-40B4-BE49-F238E27FC236}">
                <a16:creationId xmlns:a16="http://schemas.microsoft.com/office/drawing/2014/main" id="{0C68E07A-DB59-C556-46F2-DA2754A8797D}"/>
              </a:ext>
            </a:extLst>
          </p:cNvPr>
          <p:cNvSpPr txBox="1"/>
          <p:nvPr/>
        </p:nvSpPr>
        <p:spPr>
          <a:xfrm>
            <a:off x="1576552" y="651641"/>
            <a:ext cx="5517931" cy="584775"/>
          </a:xfrm>
          <a:prstGeom prst="rect">
            <a:avLst/>
          </a:prstGeom>
          <a:noFill/>
        </p:spPr>
        <p:txBody>
          <a:bodyPr wrap="square" rtlCol="0">
            <a:spAutoFit/>
          </a:bodyPr>
          <a:lstStyle/>
          <a:p>
            <a:r>
              <a:rPr lang="en-GB" sz="3200" b="1" dirty="0"/>
              <a:t>Supervision: a definition</a:t>
            </a:r>
          </a:p>
        </p:txBody>
      </p:sp>
    </p:spTree>
    <p:extLst>
      <p:ext uri="{BB962C8B-B14F-4D97-AF65-F5344CB8AC3E}">
        <p14:creationId xmlns:p14="http://schemas.microsoft.com/office/powerpoint/2010/main" val="232092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8488-D18C-CB4B-822B-C53413701E55}"/>
              </a:ext>
            </a:extLst>
          </p:cNvPr>
          <p:cNvSpPr>
            <a:spLocks noGrp="1"/>
          </p:cNvSpPr>
          <p:nvPr>
            <p:ph type="title"/>
          </p:nvPr>
        </p:nvSpPr>
        <p:spPr>
          <a:xfrm>
            <a:off x="236299" y="553362"/>
            <a:ext cx="5232847" cy="1453415"/>
          </a:xfrm>
        </p:spPr>
        <p:txBody>
          <a:bodyPr>
            <a:normAutofit/>
          </a:bodyPr>
          <a:lstStyle/>
          <a:p>
            <a:r>
              <a:rPr lang="en-US" sz="3600" b="1" dirty="0">
                <a:solidFill>
                  <a:schemeClr val="tx2"/>
                </a:solidFill>
                <a:latin typeface="+mn-lt"/>
              </a:rPr>
              <a:t>Directed Study-07.11</a:t>
            </a:r>
          </a:p>
        </p:txBody>
      </p:sp>
      <p:sp>
        <p:nvSpPr>
          <p:cNvPr id="3" name="Content Placeholder 2">
            <a:extLst>
              <a:ext uri="{FF2B5EF4-FFF2-40B4-BE49-F238E27FC236}">
                <a16:creationId xmlns:a16="http://schemas.microsoft.com/office/drawing/2014/main" id="{9CDC9C09-DF83-6644-8B94-C1316B4707FE}"/>
              </a:ext>
            </a:extLst>
          </p:cNvPr>
          <p:cNvSpPr>
            <a:spLocks noGrp="1"/>
          </p:cNvSpPr>
          <p:nvPr>
            <p:ph idx="1"/>
          </p:nvPr>
        </p:nvSpPr>
        <p:spPr>
          <a:xfrm>
            <a:off x="6096000" y="444454"/>
            <a:ext cx="5221224" cy="5230368"/>
          </a:xfrm>
        </p:spPr>
        <p:txBody>
          <a:bodyPr anchor="ctr">
            <a:normAutofit/>
          </a:bodyPr>
          <a:lstStyle/>
          <a:p>
            <a:r>
              <a:rPr lang="en-US" sz="1800" dirty="0">
                <a:solidFill>
                  <a:schemeClr val="tx2"/>
                </a:solidFill>
              </a:rPr>
              <a:t>Locate </a:t>
            </a:r>
            <a:r>
              <a:rPr lang="en-US" sz="1800" dirty="0" err="1">
                <a:solidFill>
                  <a:schemeClr val="tx2"/>
                </a:solidFill>
              </a:rPr>
              <a:t>organisational</a:t>
            </a:r>
            <a:r>
              <a:rPr lang="en-US" sz="1800" dirty="0">
                <a:solidFill>
                  <a:schemeClr val="tx2"/>
                </a:solidFill>
              </a:rPr>
              <a:t> policy, contract &amp; proformas- review key points;</a:t>
            </a:r>
          </a:p>
          <a:p>
            <a:r>
              <a:rPr lang="en-US" sz="1800" dirty="0">
                <a:solidFill>
                  <a:schemeClr val="tx2"/>
                </a:solidFill>
              </a:rPr>
              <a:t>Read the </a:t>
            </a:r>
            <a:r>
              <a:rPr lang="en-GB" sz="1800" dirty="0">
                <a:solidFill>
                  <a:schemeClr val="tx2"/>
                </a:solidFill>
                <a:hlinkClick r:id="rId3"/>
              </a:rPr>
              <a:t>EWC Code of Professional </a:t>
            </a:r>
            <a:r>
              <a:rPr lang="en-GB" sz="1800" dirty="0" err="1">
                <a:solidFill>
                  <a:schemeClr val="tx2"/>
                </a:solidFill>
                <a:hlinkClick r:id="rId3"/>
              </a:rPr>
              <a:t>COnduct</a:t>
            </a:r>
            <a:r>
              <a:rPr lang="en-GB" sz="1800" dirty="0">
                <a:solidFill>
                  <a:schemeClr val="tx2"/>
                </a:solidFill>
                <a:hlinkClick r:id="rId3"/>
              </a:rPr>
              <a:t> and Practice</a:t>
            </a:r>
            <a:r>
              <a:rPr lang="en-GB" sz="1800" dirty="0">
                <a:solidFill>
                  <a:schemeClr val="tx2"/>
                </a:solidFill>
              </a:rPr>
              <a:t>. </a:t>
            </a:r>
            <a:r>
              <a:rPr lang="en-US" sz="1800" dirty="0">
                <a:solidFill>
                  <a:schemeClr val="tx2"/>
                </a:solidFill>
              </a:rPr>
              <a:t>How does this inform your role as a supervisee and supervisor?</a:t>
            </a:r>
          </a:p>
          <a:p>
            <a:r>
              <a:rPr lang="en-GB" sz="1800" dirty="0">
                <a:solidFill>
                  <a:schemeClr val="tx2"/>
                </a:solidFill>
              </a:rPr>
              <a:t>Examine and review the </a:t>
            </a:r>
            <a:r>
              <a:rPr lang="en-GB" sz="1800" dirty="0">
                <a:solidFill>
                  <a:schemeClr val="tx2"/>
                </a:solidFill>
                <a:hlinkClick r:id="rId4"/>
              </a:rPr>
              <a:t>ETS Wales: Code of </a:t>
            </a:r>
            <a:r>
              <a:rPr lang="en-GB" sz="1800" dirty="0" err="1">
                <a:solidFill>
                  <a:schemeClr val="tx2"/>
                </a:solidFill>
                <a:hlinkClick r:id="rId4"/>
              </a:rPr>
              <a:t>Ocupational</a:t>
            </a:r>
            <a:r>
              <a:rPr lang="en-GB" sz="1800" dirty="0">
                <a:solidFill>
                  <a:schemeClr val="tx2"/>
                </a:solidFill>
                <a:hlinkClick r:id="rId4"/>
              </a:rPr>
              <a:t> Ethics</a:t>
            </a:r>
            <a:r>
              <a:rPr lang="en-US" sz="1800" dirty="0">
                <a:solidFill>
                  <a:schemeClr val="tx2"/>
                </a:solidFill>
              </a:rPr>
              <a:t> </a:t>
            </a:r>
            <a:r>
              <a:rPr lang="en-GB" sz="1800" dirty="0">
                <a:solidFill>
                  <a:schemeClr val="tx2"/>
                </a:solidFill>
              </a:rPr>
              <a:t>and consider the code within the context of supervisory practice.</a:t>
            </a:r>
          </a:p>
        </p:txBody>
      </p:sp>
      <p:pic>
        <p:nvPicPr>
          <p:cNvPr id="5" name="Picture 4" descr="A stack of books and dice spelling study&#10;&#10;Description automatically generated">
            <a:extLst>
              <a:ext uri="{FF2B5EF4-FFF2-40B4-BE49-F238E27FC236}">
                <a16:creationId xmlns:a16="http://schemas.microsoft.com/office/drawing/2014/main" id="{3784FF4B-77B8-563A-DEDC-66179DD698D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36299" y="1892244"/>
            <a:ext cx="4922120" cy="3281413"/>
          </a:xfrm>
          <a:prstGeom prst="rect">
            <a:avLst/>
          </a:prstGeom>
        </p:spPr>
      </p:pic>
    </p:spTree>
    <p:extLst>
      <p:ext uri="{BB962C8B-B14F-4D97-AF65-F5344CB8AC3E}">
        <p14:creationId xmlns:p14="http://schemas.microsoft.com/office/powerpoint/2010/main" val="2060425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DB8DCE-F778-992F-79C3-5AF76E0F9801}"/>
              </a:ext>
            </a:extLst>
          </p:cNvPr>
          <p:cNvSpPr>
            <a:spLocks noGrp="1"/>
          </p:cNvSpPr>
          <p:nvPr>
            <p:ph type="title"/>
          </p:nvPr>
        </p:nvSpPr>
        <p:spPr>
          <a:xfrm>
            <a:off x="838200" y="391273"/>
            <a:ext cx="10515600" cy="1101098"/>
          </a:xfrm>
        </p:spPr>
        <p:txBody>
          <a:bodyPr>
            <a:normAutofit fontScale="90000"/>
          </a:bodyPr>
          <a:lstStyle/>
          <a:p>
            <a:r>
              <a:rPr lang="en-US" sz="4400" b="1" dirty="0">
                <a:solidFill>
                  <a:schemeClr val="tx2"/>
                </a:solidFill>
              </a:rPr>
              <a:t>Locate </a:t>
            </a:r>
            <a:r>
              <a:rPr lang="en-US" sz="4400" b="1" dirty="0" err="1">
                <a:solidFill>
                  <a:schemeClr val="tx2"/>
                </a:solidFill>
              </a:rPr>
              <a:t>organisational</a:t>
            </a:r>
            <a:r>
              <a:rPr lang="en-US" sz="4400" b="1" dirty="0">
                <a:solidFill>
                  <a:schemeClr val="tx2"/>
                </a:solidFill>
              </a:rPr>
              <a:t> policy, contract &amp; proformas</a:t>
            </a:r>
            <a:br>
              <a:rPr lang="en-US" sz="4400" dirty="0">
                <a:solidFill>
                  <a:schemeClr val="tx2"/>
                </a:solidFill>
              </a:rPr>
            </a:br>
            <a:endParaRPr lang="en-GB" dirty="0"/>
          </a:p>
        </p:txBody>
      </p:sp>
      <p:sp>
        <p:nvSpPr>
          <p:cNvPr id="7" name="Content Placeholder 6">
            <a:extLst>
              <a:ext uri="{FF2B5EF4-FFF2-40B4-BE49-F238E27FC236}">
                <a16:creationId xmlns:a16="http://schemas.microsoft.com/office/drawing/2014/main" id="{1E263375-B85F-44A7-F106-CE4F20A19C7A}"/>
              </a:ext>
            </a:extLst>
          </p:cNvPr>
          <p:cNvSpPr>
            <a:spLocks noGrp="1"/>
          </p:cNvSpPr>
          <p:nvPr>
            <p:ph idx="1"/>
          </p:nvPr>
        </p:nvSpPr>
        <p:spPr>
          <a:xfrm>
            <a:off x="838200" y="1253331"/>
            <a:ext cx="10515600" cy="4351338"/>
          </a:xfrm>
        </p:spPr>
        <p:txBody>
          <a:bodyPr>
            <a:normAutofit lnSpcReduction="10000"/>
          </a:bodyPr>
          <a:lstStyle/>
          <a:p>
            <a:pPr marL="0" indent="0">
              <a:buNone/>
            </a:pPr>
            <a:r>
              <a:rPr lang="en-GB" sz="2400" dirty="0"/>
              <a:t>Share examples with the group of:</a:t>
            </a:r>
          </a:p>
          <a:p>
            <a:r>
              <a:rPr lang="en-GB" sz="2400" dirty="0"/>
              <a:t>Policy- </a:t>
            </a:r>
            <a:r>
              <a:rPr lang="en-GB" sz="2400" dirty="0" err="1"/>
              <a:t>eg</a:t>
            </a:r>
            <a:r>
              <a:rPr lang="en-GB" sz="2400" dirty="0"/>
              <a:t> </a:t>
            </a:r>
            <a:r>
              <a:rPr lang="en-GB" sz="2400" dirty="0">
                <a:hlinkClick r:id="rId2"/>
              </a:rPr>
              <a:t>NYA Example supervision policy</a:t>
            </a:r>
            <a:endParaRPr lang="en-GB" sz="2400" dirty="0"/>
          </a:p>
          <a:p>
            <a:r>
              <a:rPr lang="en-GB" sz="2400" dirty="0"/>
              <a:t>Contract- </a:t>
            </a:r>
            <a:r>
              <a:rPr lang="en-GB" sz="2400" dirty="0" err="1"/>
              <a:t>eg</a:t>
            </a:r>
            <a:r>
              <a:rPr lang="en-GB" sz="2400" dirty="0"/>
              <a:t> </a:t>
            </a:r>
            <a:r>
              <a:rPr lang="en-GB" sz="2400" dirty="0">
                <a:hlinkClick r:id="rId3"/>
              </a:rPr>
              <a:t>NYA Example supervision contract/ agreement</a:t>
            </a:r>
            <a:endParaRPr lang="en-GB" sz="2400" dirty="0"/>
          </a:p>
          <a:p>
            <a:r>
              <a:rPr lang="en-GB" sz="2400" dirty="0"/>
              <a:t>Supervision record proformas</a:t>
            </a:r>
          </a:p>
          <a:p>
            <a:endParaRPr lang="en-GB" sz="2400" dirty="0"/>
          </a:p>
          <a:p>
            <a:pPr marL="0" indent="0">
              <a:buNone/>
            </a:pPr>
            <a:r>
              <a:rPr lang="en-GB" sz="2400" b="1" dirty="0"/>
              <a:t>Social Care Wales- RISCA</a:t>
            </a:r>
          </a:p>
          <a:p>
            <a:pPr algn="l"/>
            <a:r>
              <a:rPr lang="en-GB" sz="2400" b="0" i="0" dirty="0">
                <a:solidFill>
                  <a:srgbClr val="37394B"/>
                </a:solidFill>
                <a:effectLst/>
                <a:latin typeface="canada-type-gibson"/>
              </a:rPr>
              <a:t>“Staff receive supervision in their role to help them reflect on their practice and to make sure their professional competence is maintained. This includes feedback about their performance from individuals using the service</a:t>
            </a:r>
          </a:p>
          <a:p>
            <a:pPr algn="l"/>
            <a:r>
              <a:rPr lang="en-GB" sz="2400" b="0" i="0" dirty="0">
                <a:solidFill>
                  <a:srgbClr val="37394B"/>
                </a:solidFill>
                <a:effectLst/>
                <a:latin typeface="canada-type-gibson"/>
              </a:rPr>
              <a:t>“Staff meet for one-to-one supervision with their line manager or equivalent officer, or a more senior member of staff, no less than quarterly”</a:t>
            </a:r>
          </a:p>
          <a:p>
            <a:endParaRPr lang="en-GB" dirty="0"/>
          </a:p>
        </p:txBody>
      </p:sp>
    </p:spTree>
    <p:extLst>
      <p:ext uri="{BB962C8B-B14F-4D97-AF65-F5344CB8AC3E}">
        <p14:creationId xmlns:p14="http://schemas.microsoft.com/office/powerpoint/2010/main" val="268450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7A17-735A-88C2-2A39-81C889E2CDD4}"/>
              </a:ext>
            </a:extLst>
          </p:cNvPr>
          <p:cNvSpPr>
            <a:spLocks noGrp="1"/>
          </p:cNvSpPr>
          <p:nvPr>
            <p:ph type="title"/>
          </p:nvPr>
        </p:nvSpPr>
        <p:spPr>
          <a:xfrm>
            <a:off x="640080" y="1243013"/>
            <a:ext cx="3855720" cy="4371974"/>
          </a:xfrm>
        </p:spPr>
        <p:txBody>
          <a:bodyPr>
            <a:normAutofit/>
          </a:bodyPr>
          <a:lstStyle/>
          <a:p>
            <a:r>
              <a:rPr lang="en-GB" sz="3600" b="1" dirty="0">
                <a:solidFill>
                  <a:schemeClr val="tx2"/>
                </a:solidFill>
                <a:latin typeface="+mn-lt"/>
              </a:rPr>
              <a:t>Youth Work: A Definition </a:t>
            </a:r>
            <a:br>
              <a:rPr lang="en-GB" sz="3600" b="1" dirty="0">
                <a:solidFill>
                  <a:schemeClr val="tx2"/>
                </a:solidFill>
                <a:latin typeface="+mn-lt"/>
              </a:rPr>
            </a:br>
            <a:r>
              <a:rPr lang="en-GB" sz="3600" dirty="0">
                <a:solidFill>
                  <a:schemeClr val="tx2"/>
                </a:solidFill>
                <a:latin typeface="+mn-lt"/>
              </a:rPr>
              <a:t>(Ingram &amp; Harris, 2001)</a:t>
            </a:r>
          </a:p>
        </p:txBody>
      </p:sp>
      <p:sp>
        <p:nvSpPr>
          <p:cNvPr id="3" name="Content Placeholder 2">
            <a:extLst>
              <a:ext uri="{FF2B5EF4-FFF2-40B4-BE49-F238E27FC236}">
                <a16:creationId xmlns:a16="http://schemas.microsoft.com/office/drawing/2014/main" id="{E15FB3F0-9DC3-5791-07AB-33A4EEDD80D0}"/>
              </a:ext>
            </a:extLst>
          </p:cNvPr>
          <p:cNvSpPr>
            <a:spLocks noGrp="1"/>
          </p:cNvSpPr>
          <p:nvPr>
            <p:ph idx="1"/>
          </p:nvPr>
        </p:nvSpPr>
        <p:spPr>
          <a:xfrm>
            <a:off x="5056785" y="242401"/>
            <a:ext cx="6726473" cy="5496976"/>
          </a:xfrm>
        </p:spPr>
        <p:txBody>
          <a:bodyPr anchor="ctr">
            <a:normAutofit fontScale="92500" lnSpcReduction="10000"/>
          </a:bodyPr>
          <a:lstStyle/>
          <a:p>
            <a:pPr marL="0" indent="0">
              <a:buNone/>
            </a:pPr>
            <a:r>
              <a:rPr lang="en-GB" sz="2400" b="1" dirty="0">
                <a:solidFill>
                  <a:schemeClr val="tx2"/>
                </a:solidFill>
              </a:rPr>
              <a:t>Youth work  is a learning process in which:</a:t>
            </a:r>
          </a:p>
          <a:p>
            <a:r>
              <a:rPr lang="en-GB" sz="2400" dirty="0">
                <a:solidFill>
                  <a:schemeClr val="tx2"/>
                </a:solidFill>
              </a:rPr>
              <a:t>Youth workers &amp; young people come together voluntarily</a:t>
            </a:r>
          </a:p>
          <a:p>
            <a:r>
              <a:rPr lang="en-GB" sz="2400" dirty="0">
                <a:solidFill>
                  <a:schemeClr val="tx2"/>
                </a:solidFill>
              </a:rPr>
              <a:t>The youth worker forms a caring, equal relationship with the young people</a:t>
            </a:r>
          </a:p>
          <a:p>
            <a:pPr marL="0" indent="0">
              <a:buNone/>
            </a:pPr>
            <a:r>
              <a:rPr lang="en-GB" sz="2400" b="1" dirty="0">
                <a:solidFill>
                  <a:schemeClr val="tx2"/>
                </a:solidFill>
              </a:rPr>
              <a:t>The purpose of this relationship is to provide a context in which:</a:t>
            </a:r>
          </a:p>
          <a:p>
            <a:r>
              <a:rPr lang="en-GB" sz="2400" dirty="0">
                <a:solidFill>
                  <a:schemeClr val="tx2"/>
                </a:solidFill>
              </a:rPr>
              <a:t>The young person’s learning needs can be identifed</a:t>
            </a:r>
          </a:p>
          <a:p>
            <a:r>
              <a:rPr lang="en-GB" sz="2400" dirty="0">
                <a:solidFill>
                  <a:schemeClr val="tx2"/>
                </a:solidFill>
              </a:rPr>
              <a:t>The needs are met in a way that moves them towards achieving the autonomy to take control of their lives in a responsible way</a:t>
            </a:r>
          </a:p>
          <a:p>
            <a:pPr marL="0" indent="0">
              <a:buNone/>
            </a:pPr>
            <a:r>
              <a:rPr lang="en-GB" sz="2400" b="1" dirty="0">
                <a:solidFill>
                  <a:schemeClr val="tx2"/>
                </a:solidFill>
              </a:rPr>
              <a:t>The learning is offered:</a:t>
            </a:r>
          </a:p>
          <a:p>
            <a:r>
              <a:rPr lang="en-GB" sz="2400" dirty="0">
                <a:solidFill>
                  <a:schemeClr val="tx2"/>
                </a:solidFill>
              </a:rPr>
              <a:t>In a safe climate within a framework of equality of opportunity</a:t>
            </a:r>
          </a:p>
          <a:p>
            <a:r>
              <a:rPr lang="en-GB" sz="2400" dirty="0">
                <a:solidFill>
                  <a:schemeClr val="tx2"/>
                </a:solidFill>
              </a:rPr>
              <a:t>In a participative, planned &amp; evaluative way</a:t>
            </a:r>
          </a:p>
          <a:p>
            <a:pPr marL="0" indent="0">
              <a:buNone/>
            </a:pPr>
            <a:endParaRPr lang="en-GB" sz="1800" dirty="0">
              <a:solidFill>
                <a:schemeClr val="tx2"/>
              </a:solidFill>
            </a:endParaRPr>
          </a:p>
        </p:txBody>
      </p:sp>
    </p:spTree>
    <p:extLst>
      <p:ext uri="{BB962C8B-B14F-4D97-AF65-F5344CB8AC3E}">
        <p14:creationId xmlns:p14="http://schemas.microsoft.com/office/powerpoint/2010/main" val="2271584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4819AD8-4DDB-B19C-DEB6-0BEBEAC7FB56}"/>
              </a:ext>
            </a:extLst>
          </p:cNvPr>
          <p:cNvSpPr/>
          <p:nvPr/>
        </p:nvSpPr>
        <p:spPr>
          <a:xfrm>
            <a:off x="7586133" y="1195652"/>
            <a:ext cx="3276600" cy="3541449"/>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FB6894-EEE0-8C59-AEA1-1C252E5D3632}"/>
              </a:ext>
            </a:extLst>
          </p:cNvPr>
          <p:cNvSpPr>
            <a:spLocks noGrp="1"/>
          </p:cNvSpPr>
          <p:nvPr>
            <p:ph type="title"/>
          </p:nvPr>
        </p:nvSpPr>
        <p:spPr>
          <a:xfrm>
            <a:off x="838200" y="398993"/>
            <a:ext cx="10515600" cy="921808"/>
          </a:xfrm>
        </p:spPr>
        <p:txBody>
          <a:bodyPr>
            <a:normAutofit/>
          </a:bodyPr>
          <a:lstStyle/>
          <a:p>
            <a:r>
              <a:rPr lang="en-GB" sz="3600" b="1" dirty="0"/>
              <a:t>Circles of significance</a:t>
            </a:r>
          </a:p>
        </p:txBody>
      </p:sp>
      <p:sp>
        <p:nvSpPr>
          <p:cNvPr id="3" name="Content Placeholder 2">
            <a:extLst>
              <a:ext uri="{FF2B5EF4-FFF2-40B4-BE49-F238E27FC236}">
                <a16:creationId xmlns:a16="http://schemas.microsoft.com/office/drawing/2014/main" id="{73FA3EBA-ED49-FCF9-E231-D0C21092E0F4}"/>
              </a:ext>
            </a:extLst>
          </p:cNvPr>
          <p:cNvSpPr>
            <a:spLocks noGrp="1"/>
          </p:cNvSpPr>
          <p:nvPr>
            <p:ph idx="1"/>
          </p:nvPr>
        </p:nvSpPr>
        <p:spPr>
          <a:xfrm>
            <a:off x="1049867" y="1195652"/>
            <a:ext cx="4487333" cy="4248416"/>
          </a:xfrm>
        </p:spPr>
        <p:txBody>
          <a:bodyPr/>
          <a:lstStyle/>
          <a:p>
            <a:r>
              <a:rPr lang="en-GB" dirty="0"/>
              <a:t>Draw a small circle in the middle of your page &amp; write ‘me’ in it</a:t>
            </a:r>
          </a:p>
          <a:p>
            <a:r>
              <a:rPr lang="en-GB" dirty="0"/>
              <a:t>Draw more circles around it &amp; write all the names of people who are important to you….this could be for a range of reasons</a:t>
            </a:r>
          </a:p>
        </p:txBody>
      </p:sp>
      <p:sp>
        <p:nvSpPr>
          <p:cNvPr id="6" name="Oval 5">
            <a:extLst>
              <a:ext uri="{FF2B5EF4-FFF2-40B4-BE49-F238E27FC236}">
                <a16:creationId xmlns:a16="http://schemas.microsoft.com/office/drawing/2014/main" id="{B12A438F-A49A-A129-8AB3-BFFFE2D24D47}"/>
              </a:ext>
            </a:extLst>
          </p:cNvPr>
          <p:cNvSpPr/>
          <p:nvPr/>
        </p:nvSpPr>
        <p:spPr>
          <a:xfrm>
            <a:off x="8076139" y="1787392"/>
            <a:ext cx="2277534" cy="2357968"/>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B0F5B811-62B3-746B-8441-D272E3A6CAAF}"/>
              </a:ext>
            </a:extLst>
          </p:cNvPr>
          <p:cNvSpPr/>
          <p:nvPr/>
        </p:nvSpPr>
        <p:spPr>
          <a:xfrm>
            <a:off x="8767233" y="2451101"/>
            <a:ext cx="914400" cy="9144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79FC4C7-A41C-2A96-7ADC-895DA24C6DA7}"/>
              </a:ext>
            </a:extLst>
          </p:cNvPr>
          <p:cNvSpPr txBox="1"/>
          <p:nvPr/>
        </p:nvSpPr>
        <p:spPr>
          <a:xfrm>
            <a:off x="8953499" y="2723635"/>
            <a:ext cx="541867" cy="369332"/>
          </a:xfrm>
          <a:prstGeom prst="rect">
            <a:avLst/>
          </a:prstGeom>
          <a:noFill/>
        </p:spPr>
        <p:txBody>
          <a:bodyPr wrap="square" rtlCol="0">
            <a:spAutoFit/>
          </a:bodyPr>
          <a:lstStyle/>
          <a:p>
            <a:r>
              <a:rPr lang="en-GB" dirty="0"/>
              <a:t>ME</a:t>
            </a:r>
          </a:p>
        </p:txBody>
      </p:sp>
      <p:sp>
        <p:nvSpPr>
          <p:cNvPr id="8" name="TextBox 7">
            <a:extLst>
              <a:ext uri="{FF2B5EF4-FFF2-40B4-BE49-F238E27FC236}">
                <a16:creationId xmlns:a16="http://schemas.microsoft.com/office/drawing/2014/main" id="{05607391-2A0A-2930-9708-DE91170D4858}"/>
              </a:ext>
            </a:extLst>
          </p:cNvPr>
          <p:cNvSpPr txBox="1"/>
          <p:nvPr/>
        </p:nvSpPr>
        <p:spPr>
          <a:xfrm>
            <a:off x="8767232" y="2126464"/>
            <a:ext cx="895349" cy="276999"/>
          </a:xfrm>
          <a:prstGeom prst="rect">
            <a:avLst/>
          </a:prstGeom>
          <a:noFill/>
        </p:spPr>
        <p:txBody>
          <a:bodyPr wrap="square" rtlCol="0">
            <a:spAutoFit/>
          </a:bodyPr>
          <a:lstStyle/>
          <a:p>
            <a:r>
              <a:rPr lang="en-GB" sz="1200" dirty="0"/>
              <a:t>Partner</a:t>
            </a:r>
          </a:p>
        </p:txBody>
      </p:sp>
      <p:sp>
        <p:nvSpPr>
          <p:cNvPr id="9" name="TextBox 8">
            <a:extLst>
              <a:ext uri="{FF2B5EF4-FFF2-40B4-BE49-F238E27FC236}">
                <a16:creationId xmlns:a16="http://schemas.microsoft.com/office/drawing/2014/main" id="{48F30FE4-E223-EC65-79A1-9BFA8EFE17F1}"/>
              </a:ext>
            </a:extLst>
          </p:cNvPr>
          <p:cNvSpPr txBox="1"/>
          <p:nvPr/>
        </p:nvSpPr>
        <p:spPr>
          <a:xfrm>
            <a:off x="9662582" y="2266435"/>
            <a:ext cx="518583" cy="276999"/>
          </a:xfrm>
          <a:prstGeom prst="rect">
            <a:avLst/>
          </a:prstGeom>
          <a:noFill/>
        </p:spPr>
        <p:txBody>
          <a:bodyPr wrap="square" rtlCol="0">
            <a:spAutoFit/>
          </a:bodyPr>
          <a:lstStyle/>
          <a:p>
            <a:r>
              <a:rPr lang="en-GB" sz="1200" dirty="0"/>
              <a:t>Son</a:t>
            </a:r>
          </a:p>
        </p:txBody>
      </p:sp>
      <p:sp>
        <p:nvSpPr>
          <p:cNvPr id="10" name="TextBox 9">
            <a:extLst>
              <a:ext uri="{FF2B5EF4-FFF2-40B4-BE49-F238E27FC236}">
                <a16:creationId xmlns:a16="http://schemas.microsoft.com/office/drawing/2014/main" id="{BAC3AD1E-4620-92DA-1798-49665341AF3A}"/>
              </a:ext>
            </a:extLst>
          </p:cNvPr>
          <p:cNvSpPr txBox="1"/>
          <p:nvPr/>
        </p:nvSpPr>
        <p:spPr>
          <a:xfrm>
            <a:off x="8343899" y="1602726"/>
            <a:ext cx="1452033" cy="276999"/>
          </a:xfrm>
          <a:prstGeom prst="rect">
            <a:avLst/>
          </a:prstGeom>
          <a:noFill/>
        </p:spPr>
        <p:txBody>
          <a:bodyPr wrap="square" rtlCol="0">
            <a:spAutoFit/>
          </a:bodyPr>
          <a:lstStyle/>
          <a:p>
            <a:r>
              <a:rPr lang="en-GB" sz="1200" dirty="0"/>
              <a:t>Friend A</a:t>
            </a:r>
          </a:p>
        </p:txBody>
      </p:sp>
    </p:spTree>
    <p:extLst>
      <p:ext uri="{BB962C8B-B14F-4D97-AF65-F5344CB8AC3E}">
        <p14:creationId xmlns:p14="http://schemas.microsoft.com/office/powerpoint/2010/main" val="3446468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B8890-0B21-93DA-629C-A13FAAF73B82}"/>
              </a:ext>
            </a:extLst>
          </p:cNvPr>
          <p:cNvSpPr>
            <a:spLocks noGrp="1"/>
          </p:cNvSpPr>
          <p:nvPr>
            <p:ph type="title"/>
          </p:nvPr>
        </p:nvSpPr>
        <p:spPr>
          <a:xfrm>
            <a:off x="838200" y="365125"/>
            <a:ext cx="10515600" cy="1325563"/>
          </a:xfrm>
        </p:spPr>
        <p:txBody>
          <a:bodyPr anchor="ctr">
            <a:normAutofit/>
          </a:bodyPr>
          <a:lstStyle/>
          <a:p>
            <a:r>
              <a:rPr lang="en-GB" b="1" dirty="0"/>
              <a:t>Reflection</a:t>
            </a:r>
          </a:p>
        </p:txBody>
      </p:sp>
      <p:sp>
        <p:nvSpPr>
          <p:cNvPr id="3" name="Content Placeholder 2">
            <a:extLst>
              <a:ext uri="{FF2B5EF4-FFF2-40B4-BE49-F238E27FC236}">
                <a16:creationId xmlns:a16="http://schemas.microsoft.com/office/drawing/2014/main" id="{68828E8E-E937-4439-0B0D-59735A6C3EE3}"/>
              </a:ext>
            </a:extLst>
          </p:cNvPr>
          <p:cNvSpPr>
            <a:spLocks noGrp="1"/>
          </p:cNvSpPr>
          <p:nvPr>
            <p:ph sz="half" idx="1"/>
          </p:nvPr>
        </p:nvSpPr>
        <p:spPr>
          <a:xfrm>
            <a:off x="838200" y="1461155"/>
            <a:ext cx="6642236" cy="4715808"/>
          </a:xfrm>
        </p:spPr>
        <p:txBody>
          <a:bodyPr>
            <a:normAutofit/>
          </a:bodyPr>
          <a:lstStyle/>
          <a:p>
            <a:r>
              <a:rPr lang="en-GB" sz="2000" dirty="0"/>
              <a:t>How easy was this task?</a:t>
            </a:r>
          </a:p>
          <a:p>
            <a:r>
              <a:rPr lang="en-GB" sz="2000" dirty="0"/>
              <a:t>Were you surprised at some people who were included….and some people who weren’t?</a:t>
            </a:r>
          </a:p>
          <a:p>
            <a:r>
              <a:rPr lang="en-GB" sz="2000" dirty="0"/>
              <a:t>There is no right/wrong number for the amount of circles</a:t>
            </a:r>
          </a:p>
          <a:p>
            <a:r>
              <a:rPr lang="en-GB" sz="2000" dirty="0"/>
              <a:t>This is an excellent resource to use with young people- the youth worker often appears on the inner circle-why?</a:t>
            </a:r>
          </a:p>
          <a:p>
            <a:r>
              <a:rPr lang="en-GB" sz="2000" dirty="0"/>
              <a:t>This is also a good resource to use during supervision to enable supervisees to:</a:t>
            </a:r>
          </a:p>
          <a:p>
            <a:pPr lvl="1">
              <a:buFont typeface="Courier New" panose="02070309020205020404" pitchFamily="49" charset="0"/>
              <a:buChar char="o"/>
            </a:pPr>
            <a:r>
              <a:rPr lang="en-GB" sz="2000" dirty="0"/>
              <a:t>Identify support available for young people they are working with</a:t>
            </a:r>
          </a:p>
          <a:p>
            <a:pPr lvl="1">
              <a:buFont typeface="Courier New" panose="02070309020205020404" pitchFamily="49" charset="0"/>
              <a:buChar char="o"/>
            </a:pPr>
            <a:r>
              <a:rPr lang="en-GB" sz="2000" dirty="0"/>
              <a:t>Identify their own support networks				</a:t>
            </a:r>
          </a:p>
        </p:txBody>
      </p:sp>
      <p:pic>
        <p:nvPicPr>
          <p:cNvPr id="5" name="Picture 4" descr="A blue concentric circles on a black background&#10;&#10;Description automatically generated">
            <a:extLst>
              <a:ext uri="{FF2B5EF4-FFF2-40B4-BE49-F238E27FC236}">
                <a16:creationId xmlns:a16="http://schemas.microsoft.com/office/drawing/2014/main" id="{F7B74C11-24EB-FD20-23AF-62EE9F42C2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80436" y="743850"/>
            <a:ext cx="4337165" cy="4351338"/>
          </a:xfrm>
          <a:prstGeom prst="rect">
            <a:avLst/>
          </a:prstGeom>
          <a:noFill/>
        </p:spPr>
      </p:pic>
      <p:sp>
        <p:nvSpPr>
          <p:cNvPr id="6" name="TextBox 5">
            <a:extLst>
              <a:ext uri="{FF2B5EF4-FFF2-40B4-BE49-F238E27FC236}">
                <a16:creationId xmlns:a16="http://schemas.microsoft.com/office/drawing/2014/main" id="{30112BCE-2978-AA97-0827-48A1B9E3D9A8}"/>
              </a:ext>
            </a:extLst>
          </p:cNvPr>
          <p:cNvSpPr txBox="1"/>
          <p:nvPr/>
        </p:nvSpPr>
        <p:spPr>
          <a:xfrm>
            <a:off x="8366456" y="5976908"/>
            <a:ext cx="25651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ackoverflow.com/questions/5818925/how-to-draw-ishihara-transformations-circles-in-circle-without-intersec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0304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49B94D-0874-4A9F-8736-209BCE875A3F}"/>
              </a:ext>
            </a:extLst>
          </p:cNvPr>
          <p:cNvSpPr>
            <a:spLocks noGrp="1"/>
          </p:cNvSpPr>
          <p:nvPr>
            <p:ph type="title"/>
          </p:nvPr>
        </p:nvSpPr>
        <p:spPr>
          <a:xfrm>
            <a:off x="312372" y="307291"/>
            <a:ext cx="4100396" cy="5567891"/>
          </a:xfrm>
        </p:spPr>
        <p:txBody>
          <a:bodyPr>
            <a:normAutofit/>
          </a:bodyPr>
          <a:lstStyle/>
          <a:p>
            <a:r>
              <a:rPr lang="en-GB" sz="4800" b="1" dirty="0">
                <a:latin typeface="+mn-lt"/>
              </a:rPr>
              <a:t>Reminder: What is supervision?</a:t>
            </a:r>
          </a:p>
        </p:txBody>
      </p:sp>
      <p:graphicFrame>
        <p:nvGraphicFramePr>
          <p:cNvPr id="7" name="Content Placeholder 4">
            <a:extLst>
              <a:ext uri="{FF2B5EF4-FFF2-40B4-BE49-F238E27FC236}">
                <a16:creationId xmlns:a16="http://schemas.microsoft.com/office/drawing/2014/main" id="{EAB11020-F29C-4B2D-A2E8-55809D8D8682}"/>
              </a:ext>
            </a:extLst>
          </p:cNvPr>
          <p:cNvGraphicFramePr>
            <a:graphicFrameLocks noGrp="1"/>
          </p:cNvGraphicFramePr>
          <p:nvPr>
            <p:ph idx="1"/>
            <p:extLst>
              <p:ext uri="{D42A27DB-BD31-4B8C-83A1-F6EECF244321}">
                <p14:modId xmlns:p14="http://schemas.microsoft.com/office/powerpoint/2010/main" val="3249368654"/>
              </p:ext>
            </p:extLst>
          </p:nvPr>
        </p:nvGraphicFramePr>
        <p:xfrm>
          <a:off x="5354465" y="69481"/>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5368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54088-63C5-CAB7-F19D-585C64335A88}"/>
              </a:ext>
            </a:extLst>
          </p:cNvPr>
          <p:cNvSpPr>
            <a:spLocks noGrp="1"/>
          </p:cNvSpPr>
          <p:nvPr>
            <p:ph type="title"/>
          </p:nvPr>
        </p:nvSpPr>
        <p:spPr>
          <a:xfrm>
            <a:off x="838199" y="365126"/>
            <a:ext cx="4828953" cy="1102167"/>
          </a:xfrm>
        </p:spPr>
        <p:txBody>
          <a:bodyPr>
            <a:normAutofit/>
          </a:bodyPr>
          <a:lstStyle/>
          <a:p>
            <a:r>
              <a:rPr lang="en-GB" sz="3200" b="1" dirty="0"/>
              <a:t>Supervision journey</a:t>
            </a:r>
          </a:p>
        </p:txBody>
      </p:sp>
      <p:pic>
        <p:nvPicPr>
          <p:cNvPr id="1026" name="Picture 2">
            <a:extLst>
              <a:ext uri="{FF2B5EF4-FFF2-40B4-BE49-F238E27FC236}">
                <a16:creationId xmlns:a16="http://schemas.microsoft.com/office/drawing/2014/main" id="{EC5B26CA-7529-22BD-A615-281536FC785F}"/>
              </a:ext>
            </a:extLst>
          </p:cNvPr>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t="18399" b="16036"/>
          <a:stretch/>
        </p:blipFill>
        <p:spPr bwMode="auto">
          <a:xfrm>
            <a:off x="5771708" y="457671"/>
            <a:ext cx="5582093" cy="48798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9F44658-A666-C765-41FC-548A7F0B4D06}"/>
              </a:ext>
            </a:extLst>
          </p:cNvPr>
          <p:cNvSpPr txBox="1"/>
          <p:nvPr/>
        </p:nvSpPr>
        <p:spPr>
          <a:xfrm>
            <a:off x="838199" y="2040282"/>
            <a:ext cx="4933509" cy="2308324"/>
          </a:xfrm>
          <a:prstGeom prst="rect">
            <a:avLst/>
          </a:prstGeom>
          <a:noFill/>
        </p:spPr>
        <p:txBody>
          <a:bodyPr wrap="square" rtlCol="0">
            <a:spAutoFit/>
          </a:bodyPr>
          <a:lstStyle/>
          <a:p>
            <a:r>
              <a:rPr lang="en-GB" dirty="0"/>
              <a:t>Whilst it would be great for everything we want to do or achieve in our professional role was straight forward (setting a goal &amp; achieving it!) this is rarely the case. </a:t>
            </a:r>
          </a:p>
          <a:p>
            <a:endParaRPr lang="en-GB" dirty="0"/>
          </a:p>
          <a:p>
            <a:r>
              <a:rPr lang="en-GB" dirty="0"/>
              <a:t>The journey you go on is as valuable as achieving the end goal and effective supervision can play a powerful role. </a:t>
            </a:r>
          </a:p>
        </p:txBody>
      </p:sp>
    </p:spTree>
    <p:extLst>
      <p:ext uri="{BB962C8B-B14F-4D97-AF65-F5344CB8AC3E}">
        <p14:creationId xmlns:p14="http://schemas.microsoft.com/office/powerpoint/2010/main" val="2989899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94360" y="1209086"/>
            <a:ext cx="3876848" cy="4064925"/>
          </a:xfrm>
        </p:spPr>
        <p:txBody>
          <a:bodyPr anchor="ctr">
            <a:normAutofit/>
          </a:bodyPr>
          <a:lstStyle/>
          <a:p>
            <a:pPr eaLnBrk="1" hangingPunct="1"/>
            <a:r>
              <a:rPr lang="en-GB" altLang="en-US" sz="5000" b="1" dirty="0"/>
              <a:t>Skills for supervision</a:t>
            </a:r>
            <a:endParaRPr lang="cy-GB" altLang="en-US" sz="5000" b="1" dirty="0"/>
          </a:p>
        </p:txBody>
      </p:sp>
      <p:graphicFrame>
        <p:nvGraphicFramePr>
          <p:cNvPr id="14341" name="Rectangle 3">
            <a:extLst>
              <a:ext uri="{FF2B5EF4-FFF2-40B4-BE49-F238E27FC236}">
                <a16:creationId xmlns:a16="http://schemas.microsoft.com/office/drawing/2014/main" id="{E39C0248-402D-416A-B014-04E5E76BE3F1}"/>
              </a:ext>
            </a:extLst>
          </p:cNvPr>
          <p:cNvGraphicFramePr>
            <a:graphicFrameLocks noGrp="1"/>
          </p:cNvGraphicFramePr>
          <p:nvPr>
            <p:ph idx="1"/>
            <p:extLst>
              <p:ext uri="{D42A27DB-BD31-4B8C-83A1-F6EECF244321}">
                <p14:modId xmlns:p14="http://schemas.microsoft.com/office/powerpoint/2010/main" val="234948167"/>
              </p:ext>
            </p:extLst>
          </p:nvPr>
        </p:nvGraphicFramePr>
        <p:xfrm>
          <a:off x="4364966" y="457200"/>
          <a:ext cx="7487728" cy="4816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7318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E52CF-82BA-B657-0B06-19471E3D239B}"/>
              </a:ext>
            </a:extLst>
          </p:cNvPr>
          <p:cNvSpPr>
            <a:spLocks noGrp="1"/>
          </p:cNvSpPr>
          <p:nvPr>
            <p:ph type="title"/>
          </p:nvPr>
        </p:nvSpPr>
        <p:spPr>
          <a:xfrm>
            <a:off x="5655732" y="365125"/>
            <a:ext cx="5698067" cy="854075"/>
          </a:xfrm>
        </p:spPr>
        <p:txBody>
          <a:bodyPr/>
          <a:lstStyle/>
          <a:p>
            <a:r>
              <a:rPr lang="en-GB" b="1" dirty="0"/>
              <a:t>Coaching dialogue</a:t>
            </a:r>
          </a:p>
        </p:txBody>
      </p:sp>
      <p:pic>
        <p:nvPicPr>
          <p:cNvPr id="7" name="Content Placeholder 6" descr="A diagram of coaching&#10;&#10;Description automatically generated">
            <a:extLst>
              <a:ext uri="{FF2B5EF4-FFF2-40B4-BE49-F238E27FC236}">
                <a16:creationId xmlns:a16="http://schemas.microsoft.com/office/drawing/2014/main" id="{0B2CBC22-C2A2-B5C4-3BD6-353AEFEA477C}"/>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646689" y="365125"/>
            <a:ext cx="4543378" cy="524440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56F2C10-7AAE-AB9C-0426-7115CD600ED3}"/>
              </a:ext>
            </a:extLst>
          </p:cNvPr>
          <p:cNvSpPr txBox="1"/>
          <p:nvPr/>
        </p:nvSpPr>
        <p:spPr>
          <a:xfrm>
            <a:off x="6096000" y="1634067"/>
            <a:ext cx="4343400" cy="3139321"/>
          </a:xfrm>
          <a:prstGeom prst="rect">
            <a:avLst/>
          </a:prstGeom>
          <a:noFill/>
        </p:spPr>
        <p:txBody>
          <a:bodyPr wrap="square" rtlCol="0">
            <a:spAutoFit/>
          </a:bodyPr>
          <a:lstStyle/>
          <a:p>
            <a:r>
              <a:rPr lang="en-GB" dirty="0"/>
              <a:t>Daniel Goleman, psychologist, identifed in his article ‘Leadership that gets results’ for Harvard Business Review, 2001 there are six essential leadership styles including coaching.</a:t>
            </a:r>
          </a:p>
          <a:p>
            <a:endParaRPr lang="en-GB" dirty="0"/>
          </a:p>
          <a:p>
            <a:r>
              <a:rPr lang="en-GB" dirty="0"/>
              <a:t>He stated that coaching was shown to have a ‘markedly positive’ impact on performance and culture.</a:t>
            </a:r>
          </a:p>
          <a:p>
            <a:endParaRPr lang="en-GB" dirty="0"/>
          </a:p>
          <a:p>
            <a:r>
              <a:rPr lang="en-GB" dirty="0"/>
              <a:t>Is it very different to supervision?</a:t>
            </a:r>
          </a:p>
        </p:txBody>
      </p:sp>
    </p:spTree>
    <p:extLst>
      <p:ext uri="{BB962C8B-B14F-4D97-AF65-F5344CB8AC3E}">
        <p14:creationId xmlns:p14="http://schemas.microsoft.com/office/powerpoint/2010/main" val="653989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669C85-D539-47C7-9FAC-14042C3BAEFF}"/>
              </a:ext>
            </a:extLst>
          </p:cNvPr>
          <p:cNvSpPr/>
          <p:nvPr/>
        </p:nvSpPr>
        <p:spPr>
          <a:xfrm>
            <a:off x="4583359" y="265662"/>
            <a:ext cx="7524178" cy="4533518"/>
          </a:xfrm>
          <a:prstGeom prst="rect">
            <a:avLst/>
          </a:prstGeom>
        </p:spPr>
        <p:txBody>
          <a:bodyPr vert="horz" lIns="91440" tIns="45720" rIns="91440" bIns="45720" rtlCol="0" anchor="ctr">
            <a:noAutofit/>
          </a:bodyPr>
          <a:lstStyle/>
          <a:p>
            <a:pPr defTabSz="914400">
              <a:lnSpc>
                <a:spcPct val="85000"/>
              </a:lnSpc>
              <a:spcAft>
                <a:spcPts val="600"/>
              </a:spcAft>
              <a:buFont typeface="Arial" pitchFamily="34" charset="0"/>
              <a:buChar char=" "/>
            </a:pPr>
            <a:endParaRPr lang="en-US" dirty="0">
              <a:solidFill>
                <a:schemeClr val="tx1">
                  <a:lumMod val="85000"/>
                  <a:lumOff val="15000"/>
                </a:schemeClr>
              </a:solidFill>
            </a:endParaRPr>
          </a:p>
        </p:txBody>
      </p:sp>
      <p:sp>
        <p:nvSpPr>
          <p:cNvPr id="4" name="TextBox 3"/>
          <p:cNvSpPr txBox="1"/>
          <p:nvPr/>
        </p:nvSpPr>
        <p:spPr>
          <a:xfrm>
            <a:off x="1412975" y="1243786"/>
            <a:ext cx="4445958" cy="4370427"/>
          </a:xfrm>
          <a:prstGeom prst="rect">
            <a:avLst/>
          </a:prstGeom>
          <a:noFill/>
        </p:spPr>
        <p:txBody>
          <a:bodyPr wrap="square" rtlCol="0">
            <a:spAutoFit/>
          </a:bodyPr>
          <a:lstStyle/>
          <a:p>
            <a:pPr marL="285750" indent="-285750">
              <a:buFont typeface="Arial" panose="020B0604020202020204" pitchFamily="34" charset="0"/>
              <a:buChar char="•"/>
            </a:pPr>
            <a:r>
              <a:rPr lang="en-GB" sz="2000" dirty="0"/>
              <a:t>Good listener</a:t>
            </a:r>
          </a:p>
          <a:p>
            <a:pPr marL="285750" indent="-285750">
              <a:buFont typeface="Arial" panose="020B0604020202020204" pitchFamily="34" charset="0"/>
              <a:buChar char="•"/>
            </a:pPr>
            <a:r>
              <a:rPr lang="en-GB" sz="2000" dirty="0"/>
              <a:t>Able to translate/ decipher information</a:t>
            </a:r>
          </a:p>
          <a:p>
            <a:pPr marL="285750" indent="-285750">
              <a:buFont typeface="Arial" panose="020B0604020202020204" pitchFamily="34" charset="0"/>
              <a:buChar char="•"/>
            </a:pPr>
            <a:r>
              <a:rPr lang="en-GB" sz="2000" dirty="0"/>
              <a:t>Awareness of non-verbal cues</a:t>
            </a:r>
          </a:p>
          <a:p>
            <a:pPr marL="285750" indent="-285750">
              <a:buFont typeface="Arial" panose="020B0604020202020204" pitchFamily="34" charset="0"/>
              <a:buChar char="•"/>
            </a:pPr>
            <a:r>
              <a:rPr lang="en-GB" sz="2000" dirty="0"/>
              <a:t>Adaptable</a:t>
            </a:r>
          </a:p>
          <a:p>
            <a:pPr marL="285750" indent="-285750">
              <a:buFont typeface="Arial" panose="020B0604020202020204" pitchFamily="34" charset="0"/>
              <a:buChar char="•"/>
            </a:pPr>
            <a:r>
              <a:rPr lang="en-GB" sz="2000" dirty="0"/>
              <a:t>Flexible</a:t>
            </a:r>
          </a:p>
          <a:p>
            <a:pPr marL="285750" indent="-285750">
              <a:buFont typeface="Arial" panose="020B0604020202020204" pitchFamily="34" charset="0"/>
              <a:buChar char="•"/>
            </a:pPr>
            <a:r>
              <a:rPr lang="en-GB" sz="2000" dirty="0"/>
              <a:t>Responsive</a:t>
            </a:r>
          </a:p>
          <a:p>
            <a:pPr marL="285750" indent="-285750">
              <a:buFont typeface="Arial" panose="020B0604020202020204" pitchFamily="34" charset="0"/>
              <a:buChar char="•"/>
            </a:pPr>
            <a:r>
              <a:rPr lang="en-GB" sz="2000" dirty="0"/>
              <a:t>Empathic</a:t>
            </a:r>
          </a:p>
          <a:p>
            <a:pPr marL="285750" indent="-285750">
              <a:buFont typeface="Arial" panose="020B0604020202020204" pitchFamily="34" charset="0"/>
              <a:buChar char="•"/>
            </a:pPr>
            <a:r>
              <a:rPr lang="en-GB" sz="2000" dirty="0"/>
              <a:t>Paraphrase</a:t>
            </a:r>
          </a:p>
          <a:p>
            <a:pPr marL="285750" indent="-285750">
              <a:buFont typeface="Arial" panose="020B0604020202020204" pitchFamily="34" charset="0"/>
              <a:buChar char="•"/>
            </a:pPr>
            <a:r>
              <a:rPr lang="en-GB" sz="2000" dirty="0"/>
              <a:t>Supportive</a:t>
            </a:r>
          </a:p>
          <a:p>
            <a:pPr marL="285750" indent="-285750">
              <a:buFont typeface="Arial" panose="020B0604020202020204" pitchFamily="34" charset="0"/>
              <a:buChar char="•"/>
            </a:pPr>
            <a:r>
              <a:rPr lang="en-GB" sz="2000" dirty="0"/>
              <a:t>Empowering</a:t>
            </a:r>
          </a:p>
          <a:p>
            <a:pPr marL="285750" indent="-285750">
              <a:buFont typeface="Arial" panose="020B0604020202020204" pitchFamily="34" charset="0"/>
              <a:buChar char="•"/>
            </a:pPr>
            <a:r>
              <a:rPr lang="en-GB" sz="2000" dirty="0"/>
              <a:t>Organised</a:t>
            </a:r>
          </a:p>
          <a:p>
            <a:pPr marL="285750" indent="-285750">
              <a:buFont typeface="Arial" panose="020B0604020202020204" pitchFamily="34" charset="0"/>
              <a:buChar char="•"/>
            </a:pPr>
            <a:r>
              <a:rPr lang="en-GB" sz="2000" dirty="0"/>
              <a:t>Reflective</a:t>
            </a:r>
          </a:p>
          <a:p>
            <a:pPr marL="285750" indent="-285750">
              <a:buFont typeface="Arial" panose="020B0604020202020204" pitchFamily="34" charset="0"/>
              <a:buChar char="•"/>
            </a:pPr>
            <a:endParaRPr lang="en-GB" dirty="0"/>
          </a:p>
        </p:txBody>
      </p:sp>
      <p:sp>
        <p:nvSpPr>
          <p:cNvPr id="6" name="TextBox 5"/>
          <p:cNvSpPr txBox="1"/>
          <p:nvPr/>
        </p:nvSpPr>
        <p:spPr>
          <a:xfrm>
            <a:off x="1472242" y="471578"/>
            <a:ext cx="5515154" cy="707886"/>
          </a:xfrm>
          <a:prstGeom prst="rect">
            <a:avLst/>
          </a:prstGeom>
          <a:noFill/>
        </p:spPr>
        <p:txBody>
          <a:bodyPr wrap="square" rtlCol="0">
            <a:spAutoFit/>
          </a:bodyPr>
          <a:lstStyle/>
          <a:p>
            <a:r>
              <a:rPr lang="en-GB" sz="4000" b="1" dirty="0"/>
              <a:t>Skills for supervision</a:t>
            </a:r>
          </a:p>
        </p:txBody>
      </p:sp>
      <p:pic>
        <p:nvPicPr>
          <p:cNvPr id="6146" name="Picture 2" descr="Eight Tips for Practicing Active Listening in the Classroom • TechNote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7529" y="1385380"/>
            <a:ext cx="4955672" cy="3880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7587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B01146-47C6-79C7-BC5C-E67EAB2FA32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4400" b="1">
                <a:latin typeface="+mj-lt"/>
                <a:ea typeface="+mj-ea"/>
                <a:cs typeface="+mj-cs"/>
              </a:rPr>
              <a:t>Communication task</a:t>
            </a:r>
          </a:p>
        </p:txBody>
      </p:sp>
      <p:pic>
        <p:nvPicPr>
          <p:cNvPr id="5" name="Picture 4" descr="A child drawing with a red pencil&#10;&#10;Description automatically generated">
            <a:extLst>
              <a:ext uri="{FF2B5EF4-FFF2-40B4-BE49-F238E27FC236}">
                <a16:creationId xmlns:a16="http://schemas.microsoft.com/office/drawing/2014/main" id="{1EF9DA00-279D-A699-C90D-085140945438}"/>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142" r="967" b="-1"/>
          <a:stretch/>
        </p:blipFill>
        <p:spPr>
          <a:xfrm>
            <a:off x="748990" y="1306286"/>
            <a:ext cx="5181600" cy="4351338"/>
          </a:xfrm>
          <a:prstGeom prst="rect">
            <a:avLst/>
          </a:prstGeom>
          <a:noFill/>
        </p:spPr>
      </p:pic>
      <p:sp>
        <p:nvSpPr>
          <p:cNvPr id="3" name="TextBox 2">
            <a:extLst>
              <a:ext uri="{FF2B5EF4-FFF2-40B4-BE49-F238E27FC236}">
                <a16:creationId xmlns:a16="http://schemas.microsoft.com/office/drawing/2014/main" id="{F2D3D4E9-7435-DE88-D700-215DBD884716}"/>
              </a:ext>
            </a:extLst>
          </p:cNvPr>
          <p:cNvSpPr txBox="1"/>
          <p:nvPr/>
        </p:nvSpPr>
        <p:spPr>
          <a:xfrm>
            <a:off x="6172200" y="1306287"/>
            <a:ext cx="5692698" cy="4351338"/>
          </a:xfrm>
          <a:prstGeom prst="rect">
            <a:avLst/>
          </a:prstGeom>
        </p:spPr>
        <p:txBody>
          <a:bodyPr vert="horz" lIns="91440" tIns="45720" rIns="91440" bIns="45720" rtlCol="0">
            <a:normAutofit/>
          </a:bodyPr>
          <a:lstStyle/>
          <a:p>
            <a:pPr>
              <a:lnSpc>
                <a:spcPct val="90000"/>
              </a:lnSpc>
              <a:spcAft>
                <a:spcPts val="600"/>
              </a:spcAft>
            </a:pPr>
            <a:r>
              <a:rPr lang="en-GB" dirty="0"/>
              <a:t>Identify someone that can:</a:t>
            </a:r>
          </a:p>
          <a:p>
            <a:pPr marL="285750" indent="-228600">
              <a:lnSpc>
                <a:spcPct val="90000"/>
              </a:lnSpc>
              <a:spcAft>
                <a:spcPts val="600"/>
              </a:spcAft>
              <a:buFont typeface="Arial" panose="020B0604020202020204" pitchFamily="34" charset="0"/>
              <a:buChar char="•"/>
            </a:pPr>
            <a:r>
              <a:rPr lang="en-GB" dirty="0"/>
              <a:t>Explain things</a:t>
            </a:r>
          </a:p>
          <a:p>
            <a:pPr marL="285750" indent="-228600">
              <a:lnSpc>
                <a:spcPct val="90000"/>
              </a:lnSpc>
              <a:spcAft>
                <a:spcPts val="600"/>
              </a:spcAft>
              <a:buFont typeface="Arial" panose="020B0604020202020204" pitchFamily="34" charset="0"/>
              <a:buChar char="•"/>
            </a:pPr>
            <a:r>
              <a:rPr lang="en-GB" dirty="0"/>
              <a:t>Draw things</a:t>
            </a:r>
          </a:p>
          <a:p>
            <a:pPr marL="285750" indent="-228600">
              <a:lnSpc>
                <a:spcPct val="90000"/>
              </a:lnSpc>
              <a:spcAft>
                <a:spcPts val="600"/>
              </a:spcAft>
              <a:buFont typeface="Arial" panose="020B0604020202020204" pitchFamily="34" charset="0"/>
              <a:buChar char="•"/>
            </a:pPr>
            <a:endParaRPr lang="en-GB" dirty="0"/>
          </a:p>
          <a:p>
            <a:pPr>
              <a:lnSpc>
                <a:spcPct val="90000"/>
              </a:lnSpc>
              <a:spcAft>
                <a:spcPts val="600"/>
              </a:spcAft>
            </a:pPr>
            <a:r>
              <a:rPr lang="en-GB" dirty="0"/>
              <a:t>The ‘Explainer’ will start at one end of the line with some information that they need to get to the other end of the line so the ‘Drawer’ can record it on paper.</a:t>
            </a:r>
          </a:p>
          <a:p>
            <a:pPr indent="-228600">
              <a:lnSpc>
                <a:spcPct val="90000"/>
              </a:lnSpc>
              <a:spcAft>
                <a:spcPts val="600"/>
              </a:spcAft>
              <a:buFont typeface="Arial" panose="020B0604020202020204" pitchFamily="34" charset="0"/>
              <a:buChar char="•"/>
            </a:pPr>
            <a:endParaRPr lang="en-GB" dirty="0"/>
          </a:p>
          <a:p>
            <a:pPr>
              <a:lnSpc>
                <a:spcPct val="90000"/>
              </a:lnSpc>
              <a:spcAft>
                <a:spcPts val="600"/>
              </a:spcAft>
            </a:pPr>
            <a:r>
              <a:rPr lang="en-GB" dirty="0"/>
              <a:t>The ‘Explainer’ cannot show anyone the information &amp; can only share one detail at a time.</a:t>
            </a:r>
          </a:p>
          <a:p>
            <a:pPr indent="-228600">
              <a:lnSpc>
                <a:spcPct val="90000"/>
              </a:lnSpc>
              <a:spcAft>
                <a:spcPts val="600"/>
              </a:spcAft>
              <a:buFont typeface="Arial" panose="020B0604020202020204" pitchFamily="34" charset="0"/>
              <a:buChar char="•"/>
            </a:pPr>
            <a:endParaRPr lang="en-GB" dirty="0"/>
          </a:p>
          <a:p>
            <a:pPr>
              <a:lnSpc>
                <a:spcPct val="90000"/>
              </a:lnSpc>
              <a:spcAft>
                <a:spcPts val="600"/>
              </a:spcAft>
            </a:pPr>
            <a:r>
              <a:rPr lang="en-GB" dirty="0"/>
              <a:t>At no time can the information be repeated as it is passed down the line. </a:t>
            </a:r>
          </a:p>
        </p:txBody>
      </p:sp>
    </p:spTree>
    <p:extLst>
      <p:ext uri="{BB962C8B-B14F-4D97-AF65-F5344CB8AC3E}">
        <p14:creationId xmlns:p14="http://schemas.microsoft.com/office/powerpoint/2010/main" val="423403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9FD2F-59DF-2BA0-CA7C-726B975819C3}"/>
              </a:ext>
            </a:extLst>
          </p:cNvPr>
          <p:cNvSpPr>
            <a:spLocks noGrp="1"/>
          </p:cNvSpPr>
          <p:nvPr>
            <p:ph type="title"/>
          </p:nvPr>
        </p:nvSpPr>
        <p:spPr/>
        <p:txBody>
          <a:bodyPr/>
          <a:lstStyle/>
          <a:p>
            <a:r>
              <a:rPr lang="en-GB" b="1" dirty="0"/>
              <a:t>Reflection</a:t>
            </a:r>
          </a:p>
        </p:txBody>
      </p:sp>
      <p:sp>
        <p:nvSpPr>
          <p:cNvPr id="3" name="Content Placeholder 2">
            <a:extLst>
              <a:ext uri="{FF2B5EF4-FFF2-40B4-BE49-F238E27FC236}">
                <a16:creationId xmlns:a16="http://schemas.microsoft.com/office/drawing/2014/main" id="{2D4CAF6B-C282-6377-61E6-381A5811C05D}"/>
              </a:ext>
            </a:extLst>
          </p:cNvPr>
          <p:cNvSpPr>
            <a:spLocks noGrp="1"/>
          </p:cNvSpPr>
          <p:nvPr>
            <p:ph sz="half" idx="1"/>
          </p:nvPr>
        </p:nvSpPr>
        <p:spPr>
          <a:xfrm>
            <a:off x="682083" y="1569147"/>
            <a:ext cx="5181600" cy="3917253"/>
          </a:xfrm>
        </p:spPr>
        <p:txBody>
          <a:bodyPr>
            <a:normAutofit lnSpcReduction="10000"/>
          </a:bodyPr>
          <a:lstStyle/>
          <a:p>
            <a:pPr marL="0" indent="0">
              <a:buNone/>
            </a:pPr>
            <a:r>
              <a:rPr lang="en-GB" dirty="0"/>
              <a:t>How was the task?</a:t>
            </a:r>
          </a:p>
          <a:p>
            <a:pPr marL="0" indent="0">
              <a:buNone/>
            </a:pPr>
            <a:r>
              <a:rPr lang="en-GB" dirty="0"/>
              <a:t>Sometimes when you are in a supervision discussion you will receive a great deal of verbal and non-verbal information that you have to decipher. </a:t>
            </a:r>
          </a:p>
          <a:p>
            <a:pPr marL="0" indent="0">
              <a:buNone/>
            </a:pPr>
            <a:endParaRPr lang="en-GB" dirty="0"/>
          </a:p>
          <a:p>
            <a:pPr marL="0" indent="0">
              <a:buNone/>
            </a:pPr>
            <a:r>
              <a:rPr lang="en-GB" dirty="0"/>
              <a:t>It is important you ensure you understand it to be able to effectively offer support.</a:t>
            </a:r>
          </a:p>
        </p:txBody>
      </p:sp>
      <p:sp>
        <p:nvSpPr>
          <p:cNvPr id="4" name="Content Placeholder 3">
            <a:extLst>
              <a:ext uri="{FF2B5EF4-FFF2-40B4-BE49-F238E27FC236}">
                <a16:creationId xmlns:a16="http://schemas.microsoft.com/office/drawing/2014/main" id="{51B68F15-FEFE-ACF1-F02E-2E8E6A435C18}"/>
              </a:ext>
            </a:extLst>
          </p:cNvPr>
          <p:cNvSpPr>
            <a:spLocks noGrp="1"/>
          </p:cNvSpPr>
          <p:nvPr>
            <p:ph sz="half" idx="2"/>
          </p:nvPr>
        </p:nvSpPr>
        <p:spPr>
          <a:xfrm>
            <a:off x="6172200" y="1569147"/>
            <a:ext cx="5181600" cy="4607816"/>
          </a:xfrm>
        </p:spPr>
        <p:txBody>
          <a:bodyPr>
            <a:normAutofit lnSpcReduction="10000"/>
          </a:bodyPr>
          <a:lstStyle/>
          <a:p>
            <a:pPr marL="0" indent="0">
              <a:buNone/>
            </a:pPr>
            <a:r>
              <a:rPr lang="en-GB" dirty="0"/>
              <a:t>Now repeat the task (with some different information).</a:t>
            </a:r>
          </a:p>
          <a:p>
            <a:pPr marL="0" indent="0">
              <a:buNone/>
            </a:pPr>
            <a:endParaRPr lang="en-GB" dirty="0"/>
          </a:p>
          <a:p>
            <a:pPr marL="0" indent="0">
              <a:buNone/>
            </a:pPr>
            <a:r>
              <a:rPr lang="en-GB" dirty="0"/>
              <a:t>Consider the skills of an effective supervisor and how you should use these to ensure the information you are sharing is accurate and reflects the discussion. </a:t>
            </a:r>
          </a:p>
        </p:txBody>
      </p:sp>
      <p:pic>
        <p:nvPicPr>
          <p:cNvPr id="5" name="Picture 4" descr="A child drawing with a red pencil&#10;&#10;Description automatically generated">
            <a:extLst>
              <a:ext uri="{FF2B5EF4-FFF2-40B4-BE49-F238E27FC236}">
                <a16:creationId xmlns:a16="http://schemas.microsoft.com/office/drawing/2014/main" id="{9FACA73E-85A6-C6CB-134C-93DDB120E8A5}"/>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142" r="967" b="-1"/>
          <a:stretch/>
        </p:blipFill>
        <p:spPr>
          <a:xfrm>
            <a:off x="4132711" y="301099"/>
            <a:ext cx="1730972" cy="1453614"/>
          </a:xfrm>
          <a:prstGeom prst="rect">
            <a:avLst/>
          </a:prstGeom>
          <a:noFill/>
        </p:spPr>
      </p:pic>
    </p:spTree>
    <p:extLst>
      <p:ext uri="{BB962C8B-B14F-4D97-AF65-F5344CB8AC3E}">
        <p14:creationId xmlns:p14="http://schemas.microsoft.com/office/powerpoint/2010/main" val="426990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B6C41C5B-5519-0A13-87F7-0A8576F3C8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299" b="12368"/>
          <a:stretch/>
        </p:blipFill>
        <p:spPr bwMode="auto">
          <a:xfrm>
            <a:off x="2349796" y="489098"/>
            <a:ext cx="7006856" cy="4922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8261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35182" y="749241"/>
            <a:ext cx="7964418" cy="1200329"/>
          </a:xfrm>
          <a:prstGeom prst="rect">
            <a:avLst/>
          </a:prstGeom>
          <a:noFill/>
        </p:spPr>
        <p:txBody>
          <a:bodyPr wrap="square" rtlCol="0">
            <a:spAutoFit/>
          </a:bodyPr>
          <a:lstStyle/>
          <a:p>
            <a:r>
              <a:rPr lang="en-GB" sz="3600" b="1" dirty="0"/>
              <a:t>What to look for in a good supervisor</a:t>
            </a:r>
          </a:p>
        </p:txBody>
      </p:sp>
      <p:sp>
        <p:nvSpPr>
          <p:cNvPr id="3" name="TextBox 2"/>
          <p:cNvSpPr txBox="1"/>
          <p:nvPr/>
        </p:nvSpPr>
        <p:spPr>
          <a:xfrm>
            <a:off x="1708030" y="1949570"/>
            <a:ext cx="4839419" cy="4154984"/>
          </a:xfrm>
          <a:prstGeom prst="rect">
            <a:avLst/>
          </a:prstGeom>
          <a:noFill/>
        </p:spPr>
        <p:txBody>
          <a:bodyPr wrap="square" rtlCol="0">
            <a:spAutoFit/>
          </a:bodyPr>
          <a:lstStyle/>
          <a:p>
            <a:r>
              <a:rPr lang="en-GB" sz="2400" dirty="0"/>
              <a:t>Complete the </a:t>
            </a:r>
            <a:r>
              <a:rPr lang="en-GB" sz="2400" dirty="0">
                <a:hlinkClick r:id="rId2"/>
              </a:rPr>
              <a:t>Effective supervision: Good supervisor checklist</a:t>
            </a:r>
            <a:r>
              <a:rPr lang="en-GB" sz="2400" dirty="0"/>
              <a:t> – use the points to reflect on your own values, skills &amp; knowledge &amp; identify what development you may need to overcome this. </a:t>
            </a:r>
          </a:p>
          <a:p>
            <a:endParaRPr lang="en-GB" sz="2400" dirty="0"/>
          </a:p>
          <a:p>
            <a:r>
              <a:rPr lang="en-GB" sz="2400" dirty="0"/>
              <a:t>Engage in honest &amp; open reflection about your strengths and areas for development</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7028" y="1949570"/>
            <a:ext cx="4775877" cy="3329795"/>
          </a:xfrm>
          <a:prstGeom prst="rect">
            <a:avLst/>
          </a:prstGeom>
        </p:spPr>
      </p:pic>
    </p:spTree>
    <p:extLst>
      <p:ext uri="{BB962C8B-B14F-4D97-AF65-F5344CB8AC3E}">
        <p14:creationId xmlns:p14="http://schemas.microsoft.com/office/powerpoint/2010/main" val="20965723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air of hands with words&#10;&#10;Description automatically generated">
            <a:extLst>
              <a:ext uri="{FF2B5EF4-FFF2-40B4-BE49-F238E27FC236}">
                <a16:creationId xmlns:a16="http://schemas.microsoft.com/office/drawing/2014/main" id="{BDD20E53-87F4-360C-6350-D4892020E6A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8290" y="521758"/>
            <a:ext cx="4384219" cy="4351338"/>
          </a:xfrm>
          <a:prstGeom prst="rect">
            <a:avLst/>
          </a:prstGeom>
          <a:noFill/>
        </p:spPr>
      </p:pic>
      <p:sp>
        <p:nvSpPr>
          <p:cNvPr id="2" name="TextBox 1">
            <a:extLst>
              <a:ext uri="{FF2B5EF4-FFF2-40B4-BE49-F238E27FC236}">
                <a16:creationId xmlns:a16="http://schemas.microsoft.com/office/drawing/2014/main" id="{907E7C38-670C-74AA-8271-0C93124E91AE}"/>
              </a:ext>
            </a:extLst>
          </p:cNvPr>
          <p:cNvSpPr txBox="1"/>
          <p:nvPr/>
        </p:nvSpPr>
        <p:spPr>
          <a:xfrm>
            <a:off x="5723467" y="668867"/>
            <a:ext cx="5630333" cy="4089400"/>
          </a:xfrm>
          <a:prstGeom prst="rect">
            <a:avLst/>
          </a:prstGeom>
        </p:spPr>
        <p:txBody>
          <a:bodyPr vert="horz" lIns="91440" tIns="45720" rIns="91440" bIns="45720" rtlCol="0">
            <a:normAutofit/>
          </a:bodyPr>
          <a:lstStyle/>
          <a:p>
            <a:pPr>
              <a:lnSpc>
                <a:spcPct val="90000"/>
              </a:lnSpc>
              <a:spcAft>
                <a:spcPts val="600"/>
              </a:spcAft>
            </a:pPr>
            <a:r>
              <a:rPr lang="en-GB" sz="2800" i="1" dirty="0"/>
              <a:t>‘The supervisor needs to understand your stressors and offer appropriate assistance. This might mean giving you uninterrupted time and space to talk, sending you home to sleep or insisting that you take the risk of trying a new piece of work.’</a:t>
            </a:r>
          </a:p>
          <a:p>
            <a:pPr>
              <a:lnSpc>
                <a:spcPct val="90000"/>
              </a:lnSpc>
              <a:spcAft>
                <a:spcPts val="600"/>
              </a:spcAft>
            </a:pPr>
            <a:endParaRPr lang="en-GB" sz="2800" dirty="0"/>
          </a:p>
          <a:p>
            <a:pPr>
              <a:lnSpc>
                <a:spcPct val="90000"/>
              </a:lnSpc>
              <a:spcAft>
                <a:spcPts val="600"/>
              </a:spcAft>
            </a:pPr>
            <a:r>
              <a:rPr lang="en-GB" sz="2800" dirty="0"/>
              <a:t>Turnbull (2001)</a:t>
            </a:r>
          </a:p>
        </p:txBody>
      </p:sp>
    </p:spTree>
    <p:extLst>
      <p:ext uri="{BB962C8B-B14F-4D97-AF65-F5344CB8AC3E}">
        <p14:creationId xmlns:p14="http://schemas.microsoft.com/office/powerpoint/2010/main" val="1671436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23480E-B548-437C-C393-166FC5EBAEE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2400" i="1">
                <a:latin typeface="+mj-lt"/>
                <a:ea typeface="+mj-ea"/>
                <a:cs typeface="+mj-cs"/>
              </a:rPr>
              <a:t>People are not fixed &amp; passive like buildings; they actively interpret &amp; create their own definitions of the support that they need, can use or offer.</a:t>
            </a:r>
          </a:p>
          <a:p>
            <a:pPr>
              <a:lnSpc>
                <a:spcPct val="90000"/>
              </a:lnSpc>
              <a:spcBef>
                <a:spcPct val="0"/>
              </a:spcBef>
              <a:spcAft>
                <a:spcPts val="600"/>
              </a:spcAft>
            </a:pPr>
            <a:r>
              <a:rPr lang="en-GB" sz="2400">
                <a:latin typeface="+mj-lt"/>
                <a:ea typeface="+mj-ea"/>
                <a:cs typeface="+mj-cs"/>
              </a:rPr>
              <a:t>Jean Spence (2007)</a:t>
            </a:r>
          </a:p>
        </p:txBody>
      </p:sp>
      <p:pic>
        <p:nvPicPr>
          <p:cNvPr id="5" name="Picture 4" descr="A close up of a brick wall&#10;&#10;Description automatically generated">
            <a:extLst>
              <a:ext uri="{FF2B5EF4-FFF2-40B4-BE49-F238E27FC236}">
                <a16:creationId xmlns:a16="http://schemas.microsoft.com/office/drawing/2014/main" id="{92F2E708-5E04-863D-3792-A98CB1A3095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63" b="13419"/>
          <a:stretch/>
        </p:blipFill>
        <p:spPr>
          <a:xfrm>
            <a:off x="838200" y="1825625"/>
            <a:ext cx="10515600" cy="3884059"/>
          </a:xfrm>
          <a:prstGeom prst="rect">
            <a:avLst/>
          </a:prstGeom>
          <a:noFill/>
        </p:spPr>
      </p:pic>
    </p:spTree>
    <p:extLst>
      <p:ext uri="{BB962C8B-B14F-4D97-AF65-F5344CB8AC3E}">
        <p14:creationId xmlns:p14="http://schemas.microsoft.com/office/powerpoint/2010/main" val="7280194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D4B90-9831-2684-D544-79935DAB14D7}"/>
              </a:ext>
            </a:extLst>
          </p:cNvPr>
          <p:cNvSpPr>
            <a:spLocks noGrp="1"/>
          </p:cNvSpPr>
          <p:nvPr>
            <p:ph type="title"/>
          </p:nvPr>
        </p:nvSpPr>
        <p:spPr>
          <a:xfrm>
            <a:off x="838200" y="365125"/>
            <a:ext cx="10515600" cy="1325563"/>
          </a:xfrm>
        </p:spPr>
        <p:txBody>
          <a:bodyPr anchor="ctr">
            <a:normAutofit/>
          </a:bodyPr>
          <a:lstStyle/>
          <a:p>
            <a:r>
              <a:rPr lang="en-GB" b="1" dirty="0"/>
              <a:t>The Kickstart Question!</a:t>
            </a:r>
            <a:br>
              <a:rPr lang="en-GB" b="1" dirty="0"/>
            </a:br>
            <a:r>
              <a:rPr lang="en-GB" sz="2200" i="1" dirty="0"/>
              <a:t>The Coaching Habit, Michael Bungay Stanier</a:t>
            </a:r>
          </a:p>
        </p:txBody>
      </p:sp>
      <p:sp>
        <p:nvSpPr>
          <p:cNvPr id="3" name="Content Placeholder 2">
            <a:extLst>
              <a:ext uri="{FF2B5EF4-FFF2-40B4-BE49-F238E27FC236}">
                <a16:creationId xmlns:a16="http://schemas.microsoft.com/office/drawing/2014/main" id="{6C1654D7-D2B1-BC6E-6CAA-0653123FEB48}"/>
              </a:ext>
            </a:extLst>
          </p:cNvPr>
          <p:cNvSpPr>
            <a:spLocks noGrp="1"/>
          </p:cNvSpPr>
          <p:nvPr>
            <p:ph sz="half" idx="1"/>
          </p:nvPr>
        </p:nvSpPr>
        <p:spPr>
          <a:xfrm>
            <a:off x="838199" y="1825625"/>
            <a:ext cx="10953307" cy="4351338"/>
          </a:xfrm>
        </p:spPr>
        <p:txBody>
          <a:bodyPr>
            <a:normAutofit/>
          </a:bodyPr>
          <a:lstStyle/>
          <a:p>
            <a:pPr marL="0" indent="0">
              <a:buNone/>
            </a:pPr>
            <a:r>
              <a:rPr lang="en-GB" dirty="0"/>
              <a:t>‘What’s on your mind?’- recognise this question? </a:t>
            </a:r>
          </a:p>
          <a:p>
            <a:pPr marL="0" indent="0">
              <a:buNone/>
            </a:pPr>
            <a:r>
              <a:rPr lang="en-GB" dirty="0"/>
              <a:t>It is a question used by tens of millions every day to cue reflection &amp; sharing</a:t>
            </a:r>
          </a:p>
          <a:p>
            <a:pPr marL="0" indent="0">
              <a:buNone/>
            </a:pPr>
            <a:r>
              <a:rPr lang="en-GB" dirty="0"/>
              <a:t>Asking the ‘Kickstart Question’ works as a pressure-release valve &amp; helps make explicit something that may be influencing you/ the way you work. </a:t>
            </a:r>
          </a:p>
          <a:p>
            <a:pPr marL="0" indent="0">
              <a:buNone/>
            </a:pPr>
            <a:endParaRPr lang="en-GB" dirty="0"/>
          </a:p>
        </p:txBody>
      </p:sp>
      <p:pic>
        <p:nvPicPr>
          <p:cNvPr id="5" name="Picture 4" descr="A hand holding a cup of coffee and a tablet&#10;&#10;Description automatically generated">
            <a:extLst>
              <a:ext uri="{FF2B5EF4-FFF2-40B4-BE49-F238E27FC236}">
                <a16:creationId xmlns:a16="http://schemas.microsoft.com/office/drawing/2014/main" id="{6B06691F-2D66-3F7C-39FA-A390EF7E3BE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1357" y="365125"/>
            <a:ext cx="2786749" cy="1463043"/>
          </a:xfrm>
          <a:prstGeom prst="rect">
            <a:avLst/>
          </a:prstGeom>
          <a:noFill/>
        </p:spPr>
      </p:pic>
    </p:spTree>
    <p:extLst>
      <p:ext uri="{BB962C8B-B14F-4D97-AF65-F5344CB8AC3E}">
        <p14:creationId xmlns:p14="http://schemas.microsoft.com/office/powerpoint/2010/main" val="241136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FAF02-29E3-2340-B52D-8390C5BC9F31}"/>
              </a:ext>
            </a:extLst>
          </p:cNvPr>
          <p:cNvSpPr>
            <a:spLocks noGrp="1"/>
          </p:cNvSpPr>
          <p:nvPr>
            <p:ph type="title"/>
          </p:nvPr>
        </p:nvSpPr>
        <p:spPr>
          <a:xfrm>
            <a:off x="6234330" y="803325"/>
            <a:ext cx="5314536" cy="1325563"/>
          </a:xfrm>
        </p:spPr>
        <p:txBody>
          <a:bodyPr>
            <a:normAutofit fontScale="90000"/>
          </a:bodyPr>
          <a:lstStyle/>
          <a:p>
            <a:r>
              <a:rPr lang="en-US" b="1" dirty="0"/>
              <a:t>Reflective Practice: what is it?</a:t>
            </a:r>
          </a:p>
        </p:txBody>
      </p:sp>
      <p:sp>
        <p:nvSpPr>
          <p:cNvPr id="3" name="Content Placeholder 2">
            <a:extLst>
              <a:ext uri="{FF2B5EF4-FFF2-40B4-BE49-F238E27FC236}">
                <a16:creationId xmlns:a16="http://schemas.microsoft.com/office/drawing/2014/main" id="{4FF4B833-3468-0C4F-B778-62273E7B22A0}"/>
              </a:ext>
            </a:extLst>
          </p:cNvPr>
          <p:cNvSpPr>
            <a:spLocks noGrp="1"/>
          </p:cNvSpPr>
          <p:nvPr>
            <p:ph idx="1"/>
          </p:nvPr>
        </p:nvSpPr>
        <p:spPr>
          <a:xfrm>
            <a:off x="6029864" y="1947333"/>
            <a:ext cx="5519008" cy="4347141"/>
          </a:xfrm>
        </p:spPr>
        <p:txBody>
          <a:bodyPr anchor="t">
            <a:normAutofit fontScale="55000" lnSpcReduction="20000"/>
          </a:bodyPr>
          <a:lstStyle/>
          <a:p>
            <a:pPr marL="0" indent="0">
              <a:buNone/>
            </a:pPr>
            <a:endParaRPr lang="en-US" sz="2900" dirty="0"/>
          </a:p>
          <a:p>
            <a:pPr marL="0" lvl="0" indent="0" eaLnBrk="0" fontAlgn="base" hangingPunct="0">
              <a:lnSpc>
                <a:spcPct val="100000"/>
              </a:lnSpc>
              <a:spcBef>
                <a:spcPct val="0"/>
              </a:spcBef>
              <a:spcAft>
                <a:spcPct val="0"/>
              </a:spcAft>
              <a:buNone/>
            </a:pPr>
            <a:r>
              <a:rPr lang="en-US" altLang="en-US" sz="2900" dirty="0"/>
              <a:t>The term </a:t>
            </a:r>
            <a:r>
              <a:rPr lang="en-US" altLang="en-US" sz="2900" b="1" dirty="0"/>
              <a:t>reflective practice</a:t>
            </a:r>
            <a:r>
              <a:rPr lang="en-US" altLang="en-US" sz="2900" dirty="0"/>
              <a:t> is embedded in the vocabulary of professional development in an increasing number of fields including nursing, teaching, youth work and social work. </a:t>
            </a:r>
          </a:p>
          <a:p>
            <a:pPr marL="0" lvl="0" indent="0" eaLnBrk="0" fontAlgn="base" hangingPunct="0">
              <a:lnSpc>
                <a:spcPct val="100000"/>
              </a:lnSpc>
              <a:spcBef>
                <a:spcPct val="0"/>
              </a:spcBef>
              <a:spcAft>
                <a:spcPct val="0"/>
              </a:spcAft>
              <a:buNone/>
            </a:pPr>
            <a:endParaRPr lang="en-US" altLang="en-US" sz="2900" dirty="0"/>
          </a:p>
          <a:p>
            <a:pPr marL="0" lvl="0" indent="0" eaLnBrk="0" fontAlgn="base" hangingPunct="0">
              <a:lnSpc>
                <a:spcPct val="100000"/>
              </a:lnSpc>
              <a:spcBef>
                <a:spcPct val="0"/>
              </a:spcBef>
              <a:spcAft>
                <a:spcPct val="0"/>
              </a:spcAft>
              <a:buNone/>
            </a:pPr>
            <a:r>
              <a:rPr lang="en-US" altLang="en-US" sz="2900" dirty="0"/>
              <a:t>Neil Thompson (2005) identifies reflective practice as an ‘</a:t>
            </a:r>
            <a:r>
              <a:rPr lang="en-US" altLang="en-US" sz="2900" i="1" dirty="0"/>
              <a:t>active process of constructing solutions rather than a passive process of following procedures &amp; guidelines’</a:t>
            </a:r>
          </a:p>
          <a:p>
            <a:pPr marL="0" lvl="0" indent="0" eaLnBrk="0" fontAlgn="base" hangingPunct="0">
              <a:lnSpc>
                <a:spcPct val="100000"/>
              </a:lnSpc>
              <a:spcBef>
                <a:spcPct val="0"/>
              </a:spcBef>
              <a:spcAft>
                <a:spcPct val="0"/>
              </a:spcAft>
              <a:buNone/>
            </a:pPr>
            <a:endParaRPr lang="en-US" altLang="en-US" sz="2900" dirty="0"/>
          </a:p>
          <a:p>
            <a:pPr marL="0" lvl="0" indent="0" eaLnBrk="0" fontAlgn="base" hangingPunct="0">
              <a:lnSpc>
                <a:spcPct val="100000"/>
              </a:lnSpc>
              <a:spcBef>
                <a:spcPct val="0"/>
              </a:spcBef>
              <a:spcAft>
                <a:spcPct val="0"/>
              </a:spcAft>
              <a:buNone/>
            </a:pPr>
            <a:r>
              <a:rPr lang="en-US" altLang="en-US" sz="2900" dirty="0"/>
              <a:t>But what is reflective practice and what does it mean to be a </a:t>
            </a:r>
            <a:r>
              <a:rPr lang="en-US" altLang="en-US" sz="2900" b="1" dirty="0"/>
              <a:t>reflective practitioner</a:t>
            </a:r>
            <a:r>
              <a:rPr lang="en-US" altLang="en-US" sz="2900" dirty="0"/>
              <a:t>? </a:t>
            </a:r>
          </a:p>
          <a:p>
            <a:pPr marL="0" lvl="0" indent="0" eaLnBrk="0" fontAlgn="base" hangingPunct="0">
              <a:lnSpc>
                <a:spcPct val="100000"/>
              </a:lnSpc>
              <a:spcBef>
                <a:spcPct val="0"/>
              </a:spcBef>
              <a:spcAft>
                <a:spcPct val="0"/>
              </a:spcAft>
              <a:buNone/>
            </a:pPr>
            <a:endParaRPr lang="en-US" altLang="en-US" sz="2900" dirty="0"/>
          </a:p>
          <a:p>
            <a:pPr marL="0" lvl="0" indent="0" eaLnBrk="0" fontAlgn="base" hangingPunct="0">
              <a:lnSpc>
                <a:spcPct val="100000"/>
              </a:lnSpc>
              <a:spcBef>
                <a:spcPct val="0"/>
              </a:spcBef>
              <a:spcAft>
                <a:spcPct val="0"/>
              </a:spcAft>
              <a:buNone/>
            </a:pPr>
            <a:r>
              <a:rPr lang="en-US" altLang="en-US" sz="2900" dirty="0"/>
              <a:t>David </a:t>
            </a:r>
            <a:r>
              <a:rPr lang="en-US" altLang="en-US" sz="2900" dirty="0" err="1"/>
              <a:t>Boud</a:t>
            </a:r>
            <a:r>
              <a:rPr lang="en-US" altLang="en-US" sz="2900" dirty="0"/>
              <a:t> (1987) has defined reflection as:</a:t>
            </a:r>
          </a:p>
          <a:p>
            <a:pPr marL="0" lvl="0" indent="0" eaLnBrk="0" fontAlgn="base" hangingPunct="0">
              <a:lnSpc>
                <a:spcPct val="100000"/>
              </a:lnSpc>
              <a:spcBef>
                <a:spcPct val="0"/>
              </a:spcBef>
              <a:spcAft>
                <a:spcPct val="0"/>
              </a:spcAft>
              <a:buNone/>
            </a:pPr>
            <a:endParaRPr lang="en-US" altLang="en-US" sz="2900" dirty="0"/>
          </a:p>
          <a:p>
            <a:pPr marL="0" lvl="0" indent="0" eaLnBrk="0" fontAlgn="base" hangingPunct="0">
              <a:lnSpc>
                <a:spcPct val="100000"/>
              </a:lnSpc>
              <a:spcBef>
                <a:spcPct val="0"/>
              </a:spcBef>
              <a:spcAft>
                <a:spcPct val="0"/>
              </a:spcAft>
              <a:buNone/>
            </a:pPr>
            <a:r>
              <a:rPr lang="en-US" altLang="en-US" sz="2900" i="1" dirty="0"/>
              <a:t>"… a conscious activity in which we engage to explore our experiences and develop new understandings and </a:t>
            </a:r>
            <a:r>
              <a:rPr lang="en-US" altLang="en-US" sz="2900" i="1" dirty="0" err="1"/>
              <a:t>conceptualisations</a:t>
            </a:r>
            <a:r>
              <a:rPr lang="en-US" altLang="en-US" sz="2900" i="1" dirty="0"/>
              <a:t>."</a:t>
            </a:r>
            <a:endParaRPr lang="en-US" sz="2900" i="1" dirty="0"/>
          </a:p>
          <a:p>
            <a:pPr marL="0" indent="0">
              <a:buNone/>
            </a:pPr>
            <a:r>
              <a:rPr lang="en-US" sz="2600" dirty="0"/>
              <a:t> </a:t>
            </a:r>
          </a:p>
        </p:txBody>
      </p:sp>
      <p:pic>
        <p:nvPicPr>
          <p:cNvPr id="6" name="Picture 5" descr="Reflection: An essential aspect of self-care – School of GeoSciences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583" y="1466106"/>
            <a:ext cx="4898297" cy="3267164"/>
          </a:xfrm>
          <a:prstGeom prst="rect">
            <a:avLst/>
          </a:prstGeom>
        </p:spPr>
      </p:pic>
    </p:spTree>
    <p:extLst>
      <p:ext uri="{BB962C8B-B14F-4D97-AF65-F5344CB8AC3E}">
        <p14:creationId xmlns:p14="http://schemas.microsoft.com/office/powerpoint/2010/main" val="36516670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2F516-9CBB-212F-BEAB-8975362B55E6}"/>
              </a:ext>
            </a:extLst>
          </p:cNvPr>
          <p:cNvSpPr>
            <a:spLocks noGrp="1"/>
          </p:cNvSpPr>
          <p:nvPr>
            <p:ph type="title"/>
          </p:nvPr>
        </p:nvSpPr>
        <p:spPr>
          <a:xfrm>
            <a:off x="838200" y="365125"/>
            <a:ext cx="10515600" cy="1325563"/>
          </a:xfrm>
        </p:spPr>
        <p:txBody>
          <a:bodyPr anchor="ctr">
            <a:normAutofit/>
          </a:bodyPr>
          <a:lstStyle/>
          <a:p>
            <a:r>
              <a:rPr lang="en-GB" b="1" dirty="0"/>
              <a:t>Reflective practitioner</a:t>
            </a:r>
          </a:p>
        </p:txBody>
      </p:sp>
      <p:sp>
        <p:nvSpPr>
          <p:cNvPr id="3" name="Content Placeholder 2">
            <a:extLst>
              <a:ext uri="{FF2B5EF4-FFF2-40B4-BE49-F238E27FC236}">
                <a16:creationId xmlns:a16="http://schemas.microsoft.com/office/drawing/2014/main" id="{BE148216-F2AB-8D5D-30A3-E38EE25FF40A}"/>
              </a:ext>
            </a:extLst>
          </p:cNvPr>
          <p:cNvSpPr>
            <a:spLocks noGrp="1"/>
          </p:cNvSpPr>
          <p:nvPr>
            <p:ph sz="half" idx="1"/>
          </p:nvPr>
        </p:nvSpPr>
        <p:spPr>
          <a:xfrm>
            <a:off x="838200" y="1536569"/>
            <a:ext cx="5181600" cy="4640394"/>
          </a:xfrm>
        </p:spPr>
        <p:txBody>
          <a:bodyPr>
            <a:normAutofit/>
          </a:bodyPr>
          <a:lstStyle/>
          <a:p>
            <a:pPr marL="0" indent="0">
              <a:buNone/>
            </a:pPr>
            <a:r>
              <a:rPr lang="en-GB" sz="2000" dirty="0"/>
              <a:t>A reflective practitioner is someone who:</a:t>
            </a:r>
          </a:p>
          <a:p>
            <a:r>
              <a:rPr lang="en-GB" sz="2000" dirty="0"/>
              <a:t>Uses their experience, knowledge &amp; theoretical understanding to guide &amp; inform their practice</a:t>
            </a:r>
          </a:p>
          <a:p>
            <a:r>
              <a:rPr lang="en-GB" sz="2000" dirty="0"/>
              <a:t>Can adapt their practice &amp; approach to suit specific circumstances</a:t>
            </a:r>
          </a:p>
          <a:p>
            <a:r>
              <a:rPr lang="en-GB" sz="2000" dirty="0"/>
              <a:t>Uses reflection to develop solutions rather than taking a ready-made one off the shelf</a:t>
            </a:r>
          </a:p>
          <a:p>
            <a:r>
              <a:rPr lang="en-GB" sz="2000" dirty="0"/>
              <a:t>Doesn’t reinvent the wheel for each emerging situation but uses existing ideas &amp; knowledge</a:t>
            </a:r>
          </a:p>
        </p:txBody>
      </p:sp>
      <p:pic>
        <p:nvPicPr>
          <p:cNvPr id="5" name="Picture 4" descr="A red and yellow gears&#10;&#10;Description automatically generated">
            <a:extLst>
              <a:ext uri="{FF2B5EF4-FFF2-40B4-BE49-F238E27FC236}">
                <a16:creationId xmlns:a16="http://schemas.microsoft.com/office/drawing/2014/main" id="{9D8BB639-2444-7BDF-C210-64DFE1B1094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90" r="4797" b="-3"/>
          <a:stretch/>
        </p:blipFill>
        <p:spPr>
          <a:xfrm>
            <a:off x="7010400" y="1326004"/>
            <a:ext cx="5181600" cy="4351338"/>
          </a:xfrm>
          <a:prstGeom prst="rect">
            <a:avLst/>
          </a:prstGeom>
          <a:noFill/>
        </p:spPr>
      </p:pic>
    </p:spTree>
    <p:extLst>
      <p:ext uri="{BB962C8B-B14F-4D97-AF65-F5344CB8AC3E}">
        <p14:creationId xmlns:p14="http://schemas.microsoft.com/office/powerpoint/2010/main" val="33703762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practice in youth work supervision</a:t>
            </a:r>
          </a:p>
        </p:txBody>
      </p:sp>
      <p:sp>
        <p:nvSpPr>
          <p:cNvPr id="3" name="Content Placeholder 2"/>
          <p:cNvSpPr>
            <a:spLocks noGrp="1"/>
          </p:cNvSpPr>
          <p:nvPr>
            <p:ph idx="1"/>
          </p:nvPr>
        </p:nvSpPr>
        <p:spPr/>
        <p:txBody>
          <a:bodyPr>
            <a:normAutofit/>
          </a:bodyPr>
          <a:lstStyle/>
          <a:p>
            <a:pPr marL="0" indent="0">
              <a:buNone/>
            </a:pPr>
            <a:r>
              <a:rPr lang="en-GB" sz="2400" dirty="0"/>
              <a:t>If a supervisor invests time in the process of supervision and support of youth workers they are likely to influence a change in practice and ultimately outcomes for young people. </a:t>
            </a:r>
          </a:p>
          <a:p>
            <a:pPr marL="0" indent="0">
              <a:buNone/>
            </a:pPr>
            <a:r>
              <a:rPr lang="en-GB" sz="2400" dirty="0"/>
              <a:t>But it takes time, commitment and opportunity to facilitate. </a:t>
            </a:r>
          </a:p>
          <a:p>
            <a:pPr marL="0" indent="0">
              <a:buNone/>
            </a:pPr>
            <a:endParaRPr lang="en-GB" sz="2400" i="1" dirty="0"/>
          </a:p>
          <a:p>
            <a:pPr marL="0" indent="0">
              <a:buNone/>
            </a:pPr>
            <a:r>
              <a:rPr lang="en-GB" sz="2400" i="1" dirty="0"/>
              <a:t>‘Supervisors who take the time to incorporate a reflective practice &amp; action research approach to supervision of youth workers can deepen the impact of their work.’</a:t>
            </a:r>
          </a:p>
          <a:p>
            <a:pPr marL="0" indent="0">
              <a:buNone/>
            </a:pPr>
            <a:r>
              <a:rPr lang="en-GB" sz="2400" i="1" dirty="0"/>
              <a:t>Margo Herman(2012)</a:t>
            </a:r>
          </a:p>
        </p:txBody>
      </p:sp>
    </p:spTree>
    <p:extLst>
      <p:ext uri="{BB962C8B-B14F-4D97-AF65-F5344CB8AC3E}">
        <p14:creationId xmlns:p14="http://schemas.microsoft.com/office/powerpoint/2010/main" val="34458434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538CB-E924-4749-3EA4-35BE21646719}"/>
              </a:ext>
            </a:extLst>
          </p:cNvPr>
          <p:cNvSpPr>
            <a:spLocks noGrp="1"/>
          </p:cNvSpPr>
          <p:nvPr>
            <p:ph type="title"/>
          </p:nvPr>
        </p:nvSpPr>
        <p:spPr>
          <a:xfrm>
            <a:off x="838200" y="365125"/>
            <a:ext cx="10515600" cy="1325563"/>
          </a:xfrm>
        </p:spPr>
        <p:txBody>
          <a:bodyPr anchor="ctr">
            <a:normAutofit/>
          </a:bodyPr>
          <a:lstStyle/>
          <a:p>
            <a:r>
              <a:rPr lang="en-GB" b="1" dirty="0"/>
              <a:t>Linking theory with practice</a:t>
            </a:r>
          </a:p>
        </p:txBody>
      </p:sp>
      <p:sp>
        <p:nvSpPr>
          <p:cNvPr id="3" name="Content Placeholder 2">
            <a:extLst>
              <a:ext uri="{FF2B5EF4-FFF2-40B4-BE49-F238E27FC236}">
                <a16:creationId xmlns:a16="http://schemas.microsoft.com/office/drawing/2014/main" id="{6CC41C99-3552-E7DC-BFDA-B4850137F0B2}"/>
              </a:ext>
            </a:extLst>
          </p:cNvPr>
          <p:cNvSpPr>
            <a:spLocks noGrp="1"/>
          </p:cNvSpPr>
          <p:nvPr>
            <p:ph sz="half" idx="1"/>
          </p:nvPr>
        </p:nvSpPr>
        <p:spPr>
          <a:xfrm>
            <a:off x="719667" y="1427692"/>
            <a:ext cx="5181600" cy="4351338"/>
          </a:xfrm>
        </p:spPr>
        <p:txBody>
          <a:bodyPr>
            <a:normAutofit lnSpcReduction="10000"/>
          </a:bodyPr>
          <a:lstStyle/>
          <a:p>
            <a:r>
              <a:rPr lang="en-GB" sz="2000" dirty="0"/>
              <a:t>Supervision provides the bridge to explore links between theory &amp; practice</a:t>
            </a:r>
          </a:p>
          <a:p>
            <a:r>
              <a:rPr lang="en-GB" sz="2000" dirty="0"/>
              <a:t>Using theory in reflective practice draws on the experience &amp; expertise of others (</a:t>
            </a:r>
            <a:r>
              <a:rPr lang="en-GB" sz="2000" dirty="0" err="1"/>
              <a:t>ie</a:t>
            </a:r>
            <a:r>
              <a:rPr lang="en-GB" sz="2000" dirty="0"/>
              <a:t> theorists)</a:t>
            </a:r>
          </a:p>
          <a:p>
            <a:r>
              <a:rPr lang="en-GB" sz="2000" dirty="0"/>
              <a:t>Theory doesn’t provide a range of solutions….</a:t>
            </a:r>
          </a:p>
          <a:p>
            <a:r>
              <a:rPr lang="en-GB" sz="2000" dirty="0"/>
              <a:t>Youth workers should engage with theory to underpin the basis of their approach, shaping it to suit the needs of the situation</a:t>
            </a:r>
          </a:p>
          <a:p>
            <a:r>
              <a:rPr lang="en-GB" sz="2000" dirty="0"/>
              <a:t>Reflective practice is a creative &amp; proactive approach; it uses a base of theory to enable creativity to address unique aspects of every emerging situation</a:t>
            </a:r>
          </a:p>
        </p:txBody>
      </p:sp>
      <p:pic>
        <p:nvPicPr>
          <p:cNvPr id="5" name="Picture 4" descr="A bridge over water with a curved arch&#10;&#10;Description automatically generated">
            <a:extLst>
              <a:ext uri="{FF2B5EF4-FFF2-40B4-BE49-F238E27FC236}">
                <a16:creationId xmlns:a16="http://schemas.microsoft.com/office/drawing/2014/main" id="{7E5EFEDE-5465-3B6B-DF83-4390E808B277}"/>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85" r="9302" b="-3"/>
          <a:stretch/>
        </p:blipFill>
        <p:spPr>
          <a:xfrm>
            <a:off x="6290734" y="1512358"/>
            <a:ext cx="5181600" cy="4351338"/>
          </a:xfrm>
          <a:prstGeom prst="rect">
            <a:avLst/>
          </a:prstGeom>
          <a:noFill/>
        </p:spPr>
      </p:pic>
    </p:spTree>
    <p:extLst>
      <p:ext uri="{BB962C8B-B14F-4D97-AF65-F5344CB8AC3E}">
        <p14:creationId xmlns:p14="http://schemas.microsoft.com/office/powerpoint/2010/main" val="300570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FAF02-29E3-2340-B52D-8390C5BC9F31}"/>
              </a:ext>
            </a:extLst>
          </p:cNvPr>
          <p:cNvSpPr>
            <a:spLocks noGrp="1"/>
          </p:cNvSpPr>
          <p:nvPr>
            <p:ph type="title"/>
          </p:nvPr>
        </p:nvSpPr>
        <p:spPr>
          <a:xfrm>
            <a:off x="6234330" y="803326"/>
            <a:ext cx="5314536" cy="999596"/>
          </a:xfrm>
        </p:spPr>
        <p:txBody>
          <a:bodyPr>
            <a:normAutofit/>
          </a:bodyPr>
          <a:lstStyle/>
          <a:p>
            <a:r>
              <a:rPr lang="en-US" sz="3600" b="1" dirty="0"/>
              <a:t>Reflective Practice</a:t>
            </a:r>
          </a:p>
        </p:txBody>
      </p:sp>
      <p:sp>
        <p:nvSpPr>
          <p:cNvPr id="3" name="Content Placeholder 2">
            <a:extLst>
              <a:ext uri="{FF2B5EF4-FFF2-40B4-BE49-F238E27FC236}">
                <a16:creationId xmlns:a16="http://schemas.microsoft.com/office/drawing/2014/main" id="{4FF4B833-3468-0C4F-B778-62273E7B22A0}"/>
              </a:ext>
            </a:extLst>
          </p:cNvPr>
          <p:cNvSpPr>
            <a:spLocks noGrp="1"/>
          </p:cNvSpPr>
          <p:nvPr>
            <p:ph idx="1"/>
          </p:nvPr>
        </p:nvSpPr>
        <p:spPr>
          <a:xfrm>
            <a:off x="6234323" y="1802922"/>
            <a:ext cx="5314543" cy="3375920"/>
          </a:xfrm>
        </p:spPr>
        <p:txBody>
          <a:bodyPr anchor="t">
            <a:normAutofit/>
          </a:bodyPr>
          <a:lstStyle/>
          <a:p>
            <a:pPr marL="0" indent="0">
              <a:buNone/>
            </a:pPr>
            <a:r>
              <a:rPr lang="en-US" sz="2000" dirty="0"/>
              <a:t>How reflective are you? </a:t>
            </a:r>
          </a:p>
          <a:p>
            <a:pPr marL="0" indent="0">
              <a:buNone/>
            </a:pPr>
            <a:endParaRPr lang="en-US" sz="2000" dirty="0"/>
          </a:p>
          <a:p>
            <a:pPr marL="0" indent="0">
              <a:buNone/>
            </a:pPr>
            <a:r>
              <a:rPr lang="en-US" sz="2000" dirty="0"/>
              <a:t>Complete the </a:t>
            </a:r>
            <a:r>
              <a:rPr lang="en-US" sz="2000" dirty="0">
                <a:hlinkClick r:id="rId2"/>
              </a:rPr>
              <a:t>Reflective practice self-assessment</a:t>
            </a:r>
            <a:r>
              <a:rPr lang="en-US" sz="2000" dirty="0"/>
              <a:t>; take some time to consider the questions &amp; score.</a:t>
            </a:r>
          </a:p>
          <a:p>
            <a:pPr marL="0" indent="0">
              <a:buNone/>
            </a:pPr>
            <a:r>
              <a:rPr lang="en-US" sz="2000" dirty="0"/>
              <a:t>Do you feel it is accurate?</a:t>
            </a:r>
          </a:p>
          <a:p>
            <a:pPr marL="0" indent="0">
              <a:buNone/>
            </a:pPr>
            <a:r>
              <a:rPr lang="en-US" sz="2000" dirty="0"/>
              <a:t>Feedback on what you’ve learned about yourself as a reflective practitioner, and how you would like to develop your reflective skills and abilities. </a:t>
            </a:r>
          </a:p>
        </p:txBody>
      </p:sp>
      <p:pic>
        <p:nvPicPr>
          <p:cNvPr id="6" name="Picture 5" descr="Reflection: An essential aspect of self-care – School of GeoSciences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583" y="1466106"/>
            <a:ext cx="4898297" cy="3267164"/>
          </a:xfrm>
          <a:prstGeom prst="rect">
            <a:avLst/>
          </a:prstGeom>
        </p:spPr>
      </p:pic>
    </p:spTree>
    <p:extLst>
      <p:ext uri="{BB962C8B-B14F-4D97-AF65-F5344CB8AC3E}">
        <p14:creationId xmlns:p14="http://schemas.microsoft.com/office/powerpoint/2010/main" val="12855156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2615" y="425510"/>
            <a:ext cx="4389408" cy="1325563"/>
          </a:xfrm>
        </p:spPr>
        <p:txBody>
          <a:bodyPr/>
          <a:lstStyle/>
          <a:p>
            <a:r>
              <a:rPr lang="en-GB" b="1" dirty="0"/>
              <a:t>Directed study-07.11</a:t>
            </a:r>
          </a:p>
        </p:txBody>
      </p:sp>
      <p:sp>
        <p:nvSpPr>
          <p:cNvPr id="3" name="Content Placeholder 2"/>
          <p:cNvSpPr>
            <a:spLocks noGrp="1"/>
          </p:cNvSpPr>
          <p:nvPr>
            <p:ph idx="1"/>
          </p:nvPr>
        </p:nvSpPr>
        <p:spPr>
          <a:xfrm>
            <a:off x="3554082" y="1825625"/>
            <a:ext cx="7799717" cy="2487583"/>
          </a:xfrm>
        </p:spPr>
        <p:txBody>
          <a:bodyPr>
            <a:normAutofit fontScale="92500"/>
          </a:bodyPr>
          <a:lstStyle/>
          <a:p>
            <a:pPr marL="0" indent="0">
              <a:buNone/>
            </a:pPr>
            <a:r>
              <a:rPr lang="en-US" dirty="0"/>
              <a:t>Critically review the article </a:t>
            </a:r>
            <a:r>
              <a:rPr lang="en-GB" dirty="0">
                <a:hlinkClick r:id="rId2"/>
              </a:rPr>
              <a:t>Reflective practice meets youth work supervision</a:t>
            </a:r>
            <a:r>
              <a:rPr lang="en-US" dirty="0"/>
              <a:t> </a:t>
            </a:r>
            <a:r>
              <a:rPr lang="en-GB" dirty="0"/>
              <a:t>by Margo Herman </a:t>
            </a:r>
            <a:r>
              <a:rPr lang="en-GB" dirty="0" err="1"/>
              <a:t>i</a:t>
            </a:r>
            <a:r>
              <a:rPr lang="en-US" dirty="0"/>
              <a:t>n preparation for a discussion of the importance of reflective practice within the supervision process.</a:t>
            </a:r>
          </a:p>
          <a:p>
            <a:pPr marL="0" indent="0">
              <a:buNone/>
            </a:pPr>
            <a:endParaRPr lang="en-US" dirty="0"/>
          </a:p>
          <a:p>
            <a:pPr marL="0" indent="0">
              <a:buNone/>
            </a:pPr>
            <a:r>
              <a:rPr lang="en-US" dirty="0"/>
              <a:t>What are your thoughts?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800" y="1052423"/>
            <a:ext cx="3050983" cy="4321833"/>
          </a:xfrm>
          <a:prstGeom prst="rect">
            <a:avLst/>
          </a:prstGeom>
        </p:spPr>
      </p:pic>
    </p:spTree>
    <p:extLst>
      <p:ext uri="{BB962C8B-B14F-4D97-AF65-F5344CB8AC3E}">
        <p14:creationId xmlns:p14="http://schemas.microsoft.com/office/powerpoint/2010/main" val="4011260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2660650" y="711635"/>
            <a:ext cx="7320112" cy="4289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08669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436902-B741-6AE4-F245-A8B0DD2A2D93}"/>
              </a:ext>
            </a:extLst>
          </p:cNvPr>
          <p:cNvSpPr>
            <a:spLocks noGrp="1"/>
          </p:cNvSpPr>
          <p:nvPr>
            <p:ph type="title"/>
          </p:nvPr>
        </p:nvSpPr>
        <p:spPr>
          <a:xfrm>
            <a:off x="838200" y="365125"/>
            <a:ext cx="6520132" cy="971969"/>
          </a:xfrm>
        </p:spPr>
        <p:txBody>
          <a:bodyPr>
            <a:normAutofit/>
          </a:bodyPr>
          <a:lstStyle/>
          <a:p>
            <a:r>
              <a:rPr lang="en-GB" sz="3600" b="1" dirty="0"/>
              <a:t>Reflective Learning Cycle</a:t>
            </a:r>
          </a:p>
        </p:txBody>
      </p:sp>
      <p:pic>
        <p:nvPicPr>
          <p:cNvPr id="4" name="Content Placeholder 3" descr="Reflecting on Learning – Dispatches from Room 10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224248" y="661058"/>
            <a:ext cx="4351338" cy="4351338"/>
          </a:xfrm>
          <a:prstGeom prst="rect">
            <a:avLst/>
          </a:prstGeom>
        </p:spPr>
      </p:pic>
      <p:sp>
        <p:nvSpPr>
          <p:cNvPr id="2" name="TextBox 1"/>
          <p:cNvSpPr txBox="1"/>
          <p:nvPr/>
        </p:nvSpPr>
        <p:spPr>
          <a:xfrm>
            <a:off x="838200" y="1207608"/>
            <a:ext cx="6336634" cy="4801314"/>
          </a:xfrm>
          <a:prstGeom prst="rect">
            <a:avLst/>
          </a:prstGeom>
          <a:noFill/>
        </p:spPr>
        <p:txBody>
          <a:bodyPr wrap="square" rtlCol="0">
            <a:spAutoFit/>
          </a:bodyPr>
          <a:lstStyle/>
          <a:p>
            <a:r>
              <a:rPr lang="en-GB" dirty="0"/>
              <a:t>Gibbs' Reflective Cycle, developed by Graham Gibbs in 1988, provides structure to learning; it offers a framework for examining experiences, allowing you to learn and plan from things that either went well or didn’t go well. </a:t>
            </a:r>
          </a:p>
          <a:p>
            <a:endParaRPr lang="en-GB" dirty="0"/>
          </a:p>
          <a:p>
            <a:r>
              <a:rPr lang="en-GB" dirty="0"/>
              <a:t>It covers 6 stages:</a:t>
            </a:r>
          </a:p>
          <a:p>
            <a:endParaRPr lang="en-GB" dirty="0"/>
          </a:p>
          <a:p>
            <a:pPr marL="285750" indent="-285750">
              <a:buFont typeface="Arial" panose="020B0604020202020204" pitchFamily="34" charset="0"/>
              <a:buChar char="•"/>
            </a:pPr>
            <a:r>
              <a:rPr lang="en-GB" b="1" dirty="0"/>
              <a:t>Description</a:t>
            </a:r>
            <a:r>
              <a:rPr lang="en-GB" dirty="0"/>
              <a:t> of the experience</a:t>
            </a:r>
          </a:p>
          <a:p>
            <a:pPr marL="285750" indent="-285750">
              <a:buFont typeface="Arial" panose="020B0604020202020204" pitchFamily="34" charset="0"/>
              <a:buChar char="•"/>
            </a:pPr>
            <a:r>
              <a:rPr lang="en-GB" b="1" dirty="0"/>
              <a:t>Feelings</a:t>
            </a:r>
            <a:r>
              <a:rPr lang="en-GB" dirty="0"/>
              <a:t> and thoughts about the experience</a:t>
            </a:r>
          </a:p>
          <a:p>
            <a:pPr marL="285750" indent="-285750">
              <a:buFont typeface="Arial" panose="020B0604020202020204" pitchFamily="34" charset="0"/>
              <a:buChar char="•"/>
            </a:pPr>
            <a:r>
              <a:rPr lang="en-GB" b="1" dirty="0"/>
              <a:t>Evaluation</a:t>
            </a:r>
            <a:r>
              <a:rPr lang="en-GB" dirty="0"/>
              <a:t> of the experience, both good and bad</a:t>
            </a:r>
          </a:p>
          <a:p>
            <a:pPr marL="285750" indent="-285750">
              <a:buFont typeface="Arial" panose="020B0604020202020204" pitchFamily="34" charset="0"/>
              <a:buChar char="•"/>
            </a:pPr>
            <a:r>
              <a:rPr lang="en-GB" b="1" dirty="0"/>
              <a:t>Analysis</a:t>
            </a:r>
            <a:r>
              <a:rPr lang="en-GB" dirty="0"/>
              <a:t> to make sense of the situation</a:t>
            </a:r>
          </a:p>
          <a:p>
            <a:pPr marL="285750" indent="-285750">
              <a:buFont typeface="Arial" panose="020B0604020202020204" pitchFamily="34" charset="0"/>
              <a:buChar char="•"/>
            </a:pPr>
            <a:r>
              <a:rPr lang="en-GB" b="1" dirty="0"/>
              <a:t>Conclusion</a:t>
            </a:r>
            <a:r>
              <a:rPr lang="en-GB" dirty="0"/>
              <a:t> about what you learned and what you could have done differently</a:t>
            </a:r>
          </a:p>
          <a:p>
            <a:pPr marL="285750" indent="-285750">
              <a:buFont typeface="Arial" panose="020B0604020202020204" pitchFamily="34" charset="0"/>
              <a:buChar char="•"/>
            </a:pPr>
            <a:r>
              <a:rPr lang="en-GB" b="1" dirty="0"/>
              <a:t>Action plan</a:t>
            </a:r>
            <a:r>
              <a:rPr lang="en-GB" dirty="0"/>
              <a:t> for how you would deal with similar situations in the future, or general changes you might find appropriate</a:t>
            </a:r>
          </a:p>
          <a:p>
            <a:endParaRPr lang="en-GB" dirty="0"/>
          </a:p>
        </p:txBody>
      </p:sp>
    </p:spTree>
    <p:extLst>
      <p:ext uri="{BB962C8B-B14F-4D97-AF65-F5344CB8AC3E}">
        <p14:creationId xmlns:p14="http://schemas.microsoft.com/office/powerpoint/2010/main" val="10653448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436902-B741-6AE4-F245-A8B0DD2A2D93}"/>
              </a:ext>
            </a:extLst>
          </p:cNvPr>
          <p:cNvSpPr>
            <a:spLocks noGrp="1"/>
          </p:cNvSpPr>
          <p:nvPr>
            <p:ph type="title"/>
          </p:nvPr>
        </p:nvSpPr>
        <p:spPr>
          <a:xfrm>
            <a:off x="838200" y="365125"/>
            <a:ext cx="6520132" cy="971969"/>
          </a:xfrm>
        </p:spPr>
        <p:txBody>
          <a:bodyPr>
            <a:normAutofit/>
          </a:bodyPr>
          <a:lstStyle/>
          <a:p>
            <a:r>
              <a:rPr lang="en-GB" sz="3600" b="1" dirty="0"/>
              <a:t>Donald </a:t>
            </a:r>
            <a:r>
              <a:rPr lang="en-GB" sz="3600" b="1" dirty="0" err="1"/>
              <a:t>Schon</a:t>
            </a:r>
            <a:r>
              <a:rPr lang="en-GB" sz="3600" b="1" dirty="0"/>
              <a:t> (1983)</a:t>
            </a:r>
          </a:p>
        </p:txBody>
      </p:sp>
      <p:sp>
        <p:nvSpPr>
          <p:cNvPr id="2" name="TextBox 1"/>
          <p:cNvSpPr txBox="1"/>
          <p:nvPr/>
        </p:nvSpPr>
        <p:spPr>
          <a:xfrm>
            <a:off x="838200" y="1207608"/>
            <a:ext cx="6336634" cy="369332"/>
          </a:xfrm>
          <a:prstGeom prst="rect">
            <a:avLst/>
          </a:prstGeom>
          <a:noFill/>
        </p:spPr>
        <p:txBody>
          <a:bodyPr wrap="square" rtlCol="0">
            <a:spAutoFit/>
          </a:bodyPr>
          <a:lstStyle/>
          <a:p>
            <a:endParaRPr lang="en-GB" dirty="0"/>
          </a:p>
        </p:txBody>
      </p:sp>
      <p:pic>
        <p:nvPicPr>
          <p:cNvPr id="2050" name="Picture 2" descr="Explaining Schon’s Reflective Model – BA (Hons) Graphic Design 2nd Year ..."/>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7681" y="1337094"/>
            <a:ext cx="6697153" cy="4139801"/>
          </a:xfrm>
          <a:prstGeom prst="rect">
            <a:avLst/>
          </a:prstGeom>
          <a:noFill/>
          <a:extLst>
            <a:ext uri="{909E8E84-426E-40DD-AFC4-6F175D3DCCD1}">
              <a14:hiddenFill xmlns:a14="http://schemas.microsoft.com/office/drawing/2010/main">
                <a:solidFill>
                  <a:srgbClr val="FFFFFF"/>
                </a:solidFill>
              </a14:hiddenFill>
            </a:ext>
          </a:extLst>
        </p:spPr>
      </p:pic>
      <p:sp>
        <p:nvSpPr>
          <p:cNvPr id="8" name="Right Arrow 7"/>
          <p:cNvSpPr/>
          <p:nvPr/>
        </p:nvSpPr>
        <p:spPr>
          <a:xfrm>
            <a:off x="7174834" y="217957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7174834" y="412627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8721306" y="1794294"/>
            <a:ext cx="2432649" cy="1052423"/>
          </a:xfrm>
          <a:prstGeom prst="rect">
            <a:avLst/>
          </a:prstGeom>
          <a:noFill/>
        </p:spPr>
        <p:txBody>
          <a:bodyPr wrap="square" rtlCol="0">
            <a:spAutoFit/>
          </a:bodyPr>
          <a:lstStyle/>
          <a:p>
            <a:endParaRPr lang="en-GB" dirty="0"/>
          </a:p>
        </p:txBody>
      </p:sp>
      <p:sp>
        <p:nvSpPr>
          <p:cNvPr id="12" name="TextBox 11"/>
          <p:cNvSpPr txBox="1"/>
          <p:nvPr/>
        </p:nvSpPr>
        <p:spPr>
          <a:xfrm>
            <a:off x="8873706" y="1946694"/>
            <a:ext cx="2432649" cy="1052423"/>
          </a:xfrm>
          <a:prstGeom prst="rect">
            <a:avLst/>
          </a:prstGeom>
          <a:noFill/>
        </p:spPr>
        <p:txBody>
          <a:bodyPr wrap="square" rtlCol="0">
            <a:spAutoFit/>
          </a:bodyPr>
          <a:lstStyle/>
          <a:p>
            <a:endParaRPr lang="en-GB" dirty="0"/>
          </a:p>
        </p:txBody>
      </p:sp>
      <p:sp>
        <p:nvSpPr>
          <p:cNvPr id="13" name="TextBox 12"/>
          <p:cNvSpPr txBox="1"/>
          <p:nvPr/>
        </p:nvSpPr>
        <p:spPr>
          <a:xfrm>
            <a:off x="8396378" y="1872740"/>
            <a:ext cx="2432649" cy="1477328"/>
          </a:xfrm>
          <a:prstGeom prst="rect">
            <a:avLst/>
          </a:prstGeom>
          <a:noFill/>
        </p:spPr>
        <p:txBody>
          <a:bodyPr wrap="square" rtlCol="0">
            <a:spAutoFit/>
          </a:bodyPr>
          <a:lstStyle/>
          <a:p>
            <a:r>
              <a:rPr lang="en-GB" dirty="0"/>
              <a:t>Responsive reactive reflection- while you are involved in what is going on. Example could include……</a:t>
            </a:r>
          </a:p>
        </p:txBody>
      </p:sp>
      <p:sp>
        <p:nvSpPr>
          <p:cNvPr id="14" name="TextBox 13"/>
          <p:cNvSpPr txBox="1"/>
          <p:nvPr/>
        </p:nvSpPr>
        <p:spPr>
          <a:xfrm>
            <a:off x="8396378" y="3768422"/>
            <a:ext cx="2628180" cy="1200329"/>
          </a:xfrm>
          <a:prstGeom prst="rect">
            <a:avLst/>
          </a:prstGeom>
          <a:noFill/>
        </p:spPr>
        <p:txBody>
          <a:bodyPr wrap="square" rtlCol="0">
            <a:spAutoFit/>
          </a:bodyPr>
          <a:lstStyle/>
          <a:p>
            <a:r>
              <a:rPr lang="en-GB" dirty="0"/>
              <a:t>Things that can be discussed after the event- example could include…..</a:t>
            </a:r>
          </a:p>
        </p:txBody>
      </p:sp>
    </p:spTree>
    <p:extLst>
      <p:ext uri="{BB962C8B-B14F-4D97-AF65-F5344CB8AC3E}">
        <p14:creationId xmlns:p14="http://schemas.microsoft.com/office/powerpoint/2010/main" val="573442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flective Model – Schön - Musostud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32981" y="0"/>
            <a:ext cx="6283101" cy="56071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25406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Restorative approaches</a:t>
            </a:r>
          </a:p>
        </p:txBody>
      </p:sp>
      <p:pic>
        <p:nvPicPr>
          <p:cNvPr id="5124" name="Picture 4" descr="Restorative Practices - ANU"/>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796373" y="275023"/>
            <a:ext cx="2682998" cy="1510645"/>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PPT - SLT Mini Introduction to Restorative Approaches and Restorative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693745">
            <a:off x="595522" y="1891765"/>
            <a:ext cx="4252523" cy="2788264"/>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How to have a restorative chat! | Restorative practices school, Social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66797" y="1449237"/>
            <a:ext cx="3204005" cy="4528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2876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22830" y="1112806"/>
            <a:ext cx="5729087" cy="1722839"/>
          </a:xfrm>
        </p:spPr>
        <p:txBody>
          <a:bodyPr vert="horz" lIns="91440" tIns="45720" rIns="91440" bIns="45720" rtlCol="0" anchor="b">
            <a:normAutofit/>
          </a:bodyPr>
          <a:lstStyle/>
          <a:p>
            <a:r>
              <a:rPr lang="en-US" sz="5400" b="1" dirty="0"/>
              <a:t>Boundary management </a:t>
            </a:r>
          </a:p>
        </p:txBody>
      </p:sp>
      <p:sp>
        <p:nvSpPr>
          <p:cNvPr id="5" name="Content Placeholder 4"/>
          <p:cNvSpPr>
            <a:spLocks noGrp="1"/>
          </p:cNvSpPr>
          <p:nvPr>
            <p:ph sz="half" idx="2"/>
          </p:nvPr>
        </p:nvSpPr>
        <p:spPr>
          <a:xfrm>
            <a:off x="5822831" y="3111875"/>
            <a:ext cx="5476158" cy="1147863"/>
          </a:xfrm>
        </p:spPr>
        <p:txBody>
          <a:bodyPr vert="horz" lIns="91440" tIns="45720" rIns="91440" bIns="45720" rtlCol="0" anchor="t">
            <a:normAutofit fontScale="92500"/>
          </a:bodyPr>
          <a:lstStyle/>
          <a:p>
            <a:pPr marL="0" indent="0">
              <a:buNone/>
            </a:pPr>
            <a:r>
              <a:rPr lang="en-US" sz="2400" dirty="0"/>
              <a:t>What boundaries should be considered when planning supervision?</a:t>
            </a:r>
          </a:p>
          <a:p>
            <a:pPr marL="0" indent="0">
              <a:buNone/>
            </a:pPr>
            <a:r>
              <a:rPr lang="en-US" sz="2400" dirty="0"/>
              <a:t>Why is it important to have boundaries?</a:t>
            </a:r>
          </a:p>
        </p:txBody>
      </p:sp>
      <p:pic>
        <p:nvPicPr>
          <p:cNvPr id="3" name="Picture 2" descr="Free Images : bitcoin, thinking, writing, finance and economy, money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3138" y="1112806"/>
            <a:ext cx="3746125" cy="3746125"/>
          </a:xfrm>
          <a:prstGeom prst="rect">
            <a:avLst/>
          </a:prstGeom>
        </p:spPr>
      </p:pic>
    </p:spTree>
    <p:extLst>
      <p:ext uri="{BB962C8B-B14F-4D97-AF65-F5344CB8AC3E}">
        <p14:creationId xmlns:p14="http://schemas.microsoft.com/office/powerpoint/2010/main" val="31887561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00664" y="959222"/>
            <a:ext cx="9514936" cy="769441"/>
          </a:xfrm>
          <a:prstGeom prst="rect">
            <a:avLst/>
          </a:prstGeom>
          <a:noFill/>
        </p:spPr>
        <p:txBody>
          <a:bodyPr wrap="square" rtlCol="0">
            <a:spAutoFit/>
          </a:bodyPr>
          <a:lstStyle/>
          <a:p>
            <a:r>
              <a:rPr lang="en-GB" sz="4400" b="1" dirty="0"/>
              <a:t>What are boundaries?</a:t>
            </a:r>
          </a:p>
        </p:txBody>
      </p:sp>
      <p:sp>
        <p:nvSpPr>
          <p:cNvPr id="6" name="TextBox 5"/>
          <p:cNvSpPr txBox="1"/>
          <p:nvPr/>
        </p:nvSpPr>
        <p:spPr>
          <a:xfrm>
            <a:off x="4692769" y="1965011"/>
            <a:ext cx="7606043"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The definition of a boundary is the ability to know where you/ something ends &amp; where another person/ thing begins.</a:t>
            </a:r>
          </a:p>
          <a:p>
            <a:pPr marL="285750" indent="-285750">
              <a:buFont typeface="Arial" panose="020B0604020202020204" pitchFamily="34" charset="0"/>
              <a:buChar char="•"/>
            </a:pPr>
            <a:r>
              <a:rPr lang="en-GB" dirty="0"/>
              <a:t>When we talk about needing space, setting limits or determining acceptable behaviour we are really referring to boundaries</a:t>
            </a:r>
          </a:p>
          <a:p>
            <a:pPr marL="285750" indent="-285750">
              <a:buFont typeface="Arial" panose="020B0604020202020204" pitchFamily="34" charset="0"/>
              <a:buChar char="•"/>
            </a:pPr>
            <a:r>
              <a:rPr lang="en-GB" dirty="0"/>
              <a:t>Boundaries can be a difficult concept to grasp because they aren’t something that we can see &amp; sometimes they are questionable, as a result of perception</a:t>
            </a:r>
          </a:p>
          <a:p>
            <a:pPr marL="285750" indent="-285750">
              <a:buFont typeface="Arial" panose="020B0604020202020204" pitchFamily="34" charset="0"/>
              <a:buChar char="•"/>
            </a:pPr>
            <a:r>
              <a:rPr lang="en-GB" dirty="0"/>
              <a:t>Just because we can’t see them doesn’t mean they aren’t there or that they aren’t important</a:t>
            </a:r>
          </a:p>
          <a:p>
            <a:pPr marL="285750" indent="-285750">
              <a:buFont typeface="Arial" panose="020B0604020202020204" pitchFamily="34" charset="0"/>
              <a:buChar char="•"/>
            </a:pPr>
            <a:r>
              <a:rPr lang="en-GB" dirty="0"/>
              <a:t>Boundaries can include physical or verbal proximity, expectations and behaviour. </a:t>
            </a:r>
          </a:p>
        </p:txBody>
      </p:sp>
      <p:sp>
        <p:nvSpPr>
          <p:cNvPr id="7" name="AutoShape 6" descr="Image result for boundari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202" name="Picture 10" descr="Image result for boundar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2173857"/>
            <a:ext cx="4333875" cy="2892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4576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26064" y="959222"/>
            <a:ext cx="9514936" cy="769441"/>
          </a:xfrm>
          <a:prstGeom prst="rect">
            <a:avLst/>
          </a:prstGeom>
          <a:noFill/>
        </p:spPr>
        <p:txBody>
          <a:bodyPr wrap="square" rtlCol="0">
            <a:spAutoFit/>
          </a:bodyPr>
          <a:lstStyle/>
          <a:p>
            <a:r>
              <a:rPr lang="en-GB" sz="4400" b="1" dirty="0"/>
              <a:t>Setting boundaries</a:t>
            </a:r>
          </a:p>
        </p:txBody>
      </p:sp>
      <p:sp>
        <p:nvSpPr>
          <p:cNvPr id="6" name="TextBox 5"/>
          <p:cNvSpPr txBox="1"/>
          <p:nvPr/>
        </p:nvSpPr>
        <p:spPr>
          <a:xfrm>
            <a:off x="533400" y="2267016"/>
            <a:ext cx="6940431" cy="2862322"/>
          </a:xfrm>
          <a:prstGeom prst="rect">
            <a:avLst/>
          </a:prstGeom>
          <a:noFill/>
        </p:spPr>
        <p:txBody>
          <a:bodyPr wrap="square" rtlCol="0">
            <a:spAutoFit/>
          </a:bodyPr>
          <a:lstStyle/>
          <a:p>
            <a:pPr marL="285750" indent="-285750">
              <a:buFont typeface="Arial" panose="020B0604020202020204" pitchFamily="34" charset="0"/>
              <a:buChar char="•"/>
            </a:pPr>
            <a:r>
              <a:rPr lang="en-GB" dirty="0"/>
              <a:t>It is impossible to be prescriptive about a relationship which can be so variable</a:t>
            </a:r>
          </a:p>
          <a:p>
            <a:pPr marL="285750" indent="-285750">
              <a:buFont typeface="Arial" panose="020B0604020202020204" pitchFamily="34" charset="0"/>
              <a:buChar char="•"/>
            </a:pPr>
            <a:r>
              <a:rPr lang="en-GB" dirty="0"/>
              <a:t>Lack of clarity can have a detrimental impact on an effective (professional learning) relationship</a:t>
            </a:r>
          </a:p>
          <a:p>
            <a:pPr marL="285750" indent="-285750">
              <a:buFont typeface="Arial" panose="020B0604020202020204" pitchFamily="34" charset="0"/>
              <a:buChar char="•"/>
            </a:pPr>
            <a:r>
              <a:rPr lang="en-GB" dirty="0"/>
              <a:t>Vague assumptions about boundaries are inadequate</a:t>
            </a:r>
          </a:p>
          <a:p>
            <a:pPr marL="285750" indent="-285750">
              <a:buFont typeface="Arial" panose="020B0604020202020204" pitchFamily="34" charset="0"/>
              <a:buChar char="•"/>
            </a:pPr>
            <a:r>
              <a:rPr lang="en-GB" dirty="0"/>
              <a:t>Supervisors have responsibility for enabling good practice- they may need to discuss issues raised with their supervisor- make sure this is reflected in any boundary setting</a:t>
            </a:r>
          </a:p>
          <a:p>
            <a:pPr marL="285750" indent="-285750">
              <a:buFont typeface="Arial" panose="020B0604020202020204" pitchFamily="34" charset="0"/>
              <a:buChar char="•"/>
            </a:pPr>
            <a:r>
              <a:rPr lang="en-GB" dirty="0"/>
              <a:t>Confidentiality is complex and should be discussed and agreed upon early in the relationship</a:t>
            </a:r>
          </a:p>
        </p:txBody>
      </p:sp>
      <p:sp>
        <p:nvSpPr>
          <p:cNvPr id="7" name="AutoShape 6" descr="Image result for boundari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202" name="Picture 10" descr="Image result for boundar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54334" y="2267016"/>
            <a:ext cx="4333875" cy="2892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86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a:t>Boundary Management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262288205"/>
              </p:ext>
            </p:extLst>
          </p:nvPr>
        </p:nvGraphicFramePr>
        <p:xfrm>
          <a:off x="1000663" y="1358661"/>
          <a:ext cx="10731261" cy="4516442"/>
        </p:xfrm>
        <a:graphic>
          <a:graphicData uri="http://schemas.openxmlformats.org/drawingml/2006/table">
            <a:tbl>
              <a:tblPr firstRow="1" bandRow="1">
                <a:tableStyleId>{5C22544A-7EE6-4342-B048-85BDC9FD1C3A}</a:tableStyleId>
              </a:tblPr>
              <a:tblGrid>
                <a:gridCol w="2173125">
                  <a:extLst>
                    <a:ext uri="{9D8B030D-6E8A-4147-A177-3AD203B41FA5}">
                      <a16:colId xmlns:a16="http://schemas.microsoft.com/office/drawing/2014/main" val="20000"/>
                    </a:ext>
                  </a:extLst>
                </a:gridCol>
                <a:gridCol w="8558136">
                  <a:extLst>
                    <a:ext uri="{9D8B030D-6E8A-4147-A177-3AD203B41FA5}">
                      <a16:colId xmlns:a16="http://schemas.microsoft.com/office/drawing/2014/main" val="20001"/>
                    </a:ext>
                  </a:extLst>
                </a:gridCol>
              </a:tblGrid>
              <a:tr h="311224">
                <a:tc gridSpan="2">
                  <a:txBody>
                    <a:bodyPr/>
                    <a:lstStyle/>
                    <a:p>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767402">
                <a:tc>
                  <a:txBody>
                    <a:bodyPr/>
                    <a:lstStyle/>
                    <a:p>
                      <a:r>
                        <a:rPr lang="en-GB" dirty="0"/>
                        <a:t>Contact points</a:t>
                      </a:r>
                      <a:r>
                        <a:rPr lang="en-GB" baseline="0" dirty="0"/>
                        <a:t> </a:t>
                      </a:r>
                      <a:endParaRPr lang="en-GB" dirty="0"/>
                    </a:p>
                  </a:txBody>
                  <a:tcPr/>
                </a:tc>
                <a:tc>
                  <a:txBody>
                    <a:bodyPr/>
                    <a:lstStyle/>
                    <a:p>
                      <a:pPr marL="285750" indent="-285750">
                        <a:buFont typeface="Arial" panose="020B0604020202020204" pitchFamily="34" charset="0"/>
                        <a:buChar char="•"/>
                      </a:pPr>
                      <a:r>
                        <a:rPr lang="en-GB" dirty="0"/>
                        <a:t>How long should the meetings</a:t>
                      </a:r>
                      <a:r>
                        <a:rPr lang="en-GB" baseline="0" dirty="0"/>
                        <a:t> be and how frequent?</a:t>
                      </a:r>
                    </a:p>
                    <a:p>
                      <a:pPr marL="285750" indent="-285750">
                        <a:buFont typeface="Arial" panose="020B0604020202020204" pitchFamily="34" charset="0"/>
                        <a:buChar char="•"/>
                      </a:pPr>
                      <a:r>
                        <a:rPr lang="en-GB" baseline="0" dirty="0"/>
                        <a:t>Can we arrange, and diarise, several meetings in advance?</a:t>
                      </a:r>
                    </a:p>
                    <a:p>
                      <a:pPr marL="285750" indent="-285750">
                        <a:buFont typeface="Arial" panose="020B0604020202020204" pitchFamily="34" charset="0"/>
                        <a:buChar char="•"/>
                      </a:pPr>
                      <a:r>
                        <a:rPr lang="en-GB" baseline="0" dirty="0"/>
                        <a:t>Preferred method of contact &amp; communication?</a:t>
                      </a:r>
                      <a:endParaRPr lang="en-GB" dirty="0"/>
                    </a:p>
                  </a:txBody>
                  <a:tcPr/>
                </a:tc>
                <a:extLst>
                  <a:ext uri="{0D108BD9-81ED-4DB2-BD59-A6C34878D82A}">
                    <a16:rowId xmlns:a16="http://schemas.microsoft.com/office/drawing/2014/main" val="10001"/>
                  </a:ext>
                </a:extLst>
              </a:tr>
              <a:tr h="767402">
                <a:tc>
                  <a:txBody>
                    <a:bodyPr/>
                    <a:lstStyle/>
                    <a:p>
                      <a:r>
                        <a:rPr lang="en-GB" dirty="0"/>
                        <a:t>Venue</a:t>
                      </a:r>
                    </a:p>
                  </a:txBody>
                  <a:tcPr/>
                </a:tc>
                <a:tc>
                  <a:txBody>
                    <a:bodyPr/>
                    <a:lstStyle/>
                    <a:p>
                      <a:pPr marL="285750" indent="-285750">
                        <a:buFont typeface="Arial" panose="020B0604020202020204" pitchFamily="34" charset="0"/>
                        <a:buChar char="•"/>
                      </a:pPr>
                      <a:r>
                        <a:rPr lang="en-GB" dirty="0"/>
                        <a:t>Is the venue suitable in relation</a:t>
                      </a:r>
                      <a:r>
                        <a:rPr lang="en-GB" baseline="0" dirty="0"/>
                        <a:t> to privacy, safety, atmosphere and comfort?</a:t>
                      </a:r>
                    </a:p>
                    <a:p>
                      <a:pPr marL="285750" indent="-285750">
                        <a:buFont typeface="Arial" panose="020B0604020202020204" pitchFamily="34" charset="0"/>
                        <a:buChar char="•"/>
                      </a:pPr>
                      <a:r>
                        <a:rPr lang="en-GB" baseline="0" dirty="0"/>
                        <a:t>Where can we meet undisturbed?</a:t>
                      </a:r>
                      <a:endParaRPr lang="en-GB" dirty="0"/>
                    </a:p>
                  </a:txBody>
                  <a:tcPr/>
                </a:tc>
                <a:extLst>
                  <a:ext uri="{0D108BD9-81ED-4DB2-BD59-A6C34878D82A}">
                    <a16:rowId xmlns:a16="http://schemas.microsoft.com/office/drawing/2014/main" val="10002"/>
                  </a:ext>
                </a:extLst>
              </a:tr>
              <a:tr h="767402">
                <a:tc>
                  <a:txBody>
                    <a:bodyPr/>
                    <a:lstStyle/>
                    <a:p>
                      <a:r>
                        <a:rPr lang="en-GB" dirty="0"/>
                        <a:t>Approaches to supervision</a:t>
                      </a:r>
                    </a:p>
                  </a:txBody>
                  <a:tcPr/>
                </a:tc>
                <a:tc>
                  <a:txBody>
                    <a:bodyPr/>
                    <a:lstStyle/>
                    <a:p>
                      <a:pPr marL="285750" indent="-285750">
                        <a:buFont typeface="Arial" panose="020B0604020202020204" pitchFamily="34" charset="0"/>
                        <a:buChar char="•"/>
                      </a:pPr>
                      <a:r>
                        <a:rPr lang="en-GB" dirty="0"/>
                        <a:t>Do</a:t>
                      </a:r>
                      <a:r>
                        <a:rPr lang="en-GB" baseline="0" dirty="0"/>
                        <a:t> I prefer/need formally recorded and structured session?</a:t>
                      </a:r>
                    </a:p>
                    <a:p>
                      <a:pPr marL="285750" indent="-285750">
                        <a:buFont typeface="Arial" panose="020B0604020202020204" pitchFamily="34" charset="0"/>
                        <a:buChar char="•"/>
                      </a:pPr>
                      <a:r>
                        <a:rPr lang="en-GB" baseline="0" dirty="0"/>
                        <a:t>Will sessions take on a more discussion-based approach or a question and answer style approach?</a:t>
                      </a:r>
                    </a:p>
                    <a:p>
                      <a:pPr marL="285750" indent="-285750">
                        <a:buFont typeface="Arial" panose="020B0604020202020204" pitchFamily="34" charset="0"/>
                        <a:buChar char="•"/>
                      </a:pPr>
                      <a:r>
                        <a:rPr lang="en-GB" baseline="0" dirty="0"/>
                        <a:t>What do I need to bring with me to supervision?</a:t>
                      </a:r>
                      <a:endParaRPr lang="en-GB" dirty="0"/>
                    </a:p>
                  </a:txBody>
                  <a:tcPr/>
                </a:tc>
                <a:extLst>
                  <a:ext uri="{0D108BD9-81ED-4DB2-BD59-A6C34878D82A}">
                    <a16:rowId xmlns:a16="http://schemas.microsoft.com/office/drawing/2014/main" val="10003"/>
                  </a:ext>
                </a:extLst>
              </a:tr>
              <a:tr h="537181">
                <a:tc>
                  <a:txBody>
                    <a:bodyPr/>
                    <a:lstStyle/>
                    <a:p>
                      <a:r>
                        <a:rPr lang="en-GB" dirty="0"/>
                        <a:t>Records</a:t>
                      </a:r>
                    </a:p>
                  </a:txBody>
                  <a:tcPr/>
                </a:tc>
                <a:tc>
                  <a:txBody>
                    <a:bodyPr/>
                    <a:lstStyle/>
                    <a:p>
                      <a:pPr marL="285750" indent="-285750">
                        <a:buFont typeface="Arial" panose="020B0604020202020204" pitchFamily="34" charset="0"/>
                        <a:buChar char="•"/>
                      </a:pPr>
                      <a:r>
                        <a:rPr lang="en-GB" dirty="0"/>
                        <a:t>What records will be kept</a:t>
                      </a:r>
                      <a:r>
                        <a:rPr lang="en-GB" baseline="0" dirty="0"/>
                        <a:t> and who will have access to them?</a:t>
                      </a:r>
                      <a:br>
                        <a:rPr lang="en-GB" baseline="0" dirty="0"/>
                      </a:br>
                      <a:r>
                        <a:rPr lang="en-GB" baseline="0" dirty="0"/>
                        <a:t>Who is responsible for them?</a:t>
                      </a:r>
                      <a:endParaRPr lang="en-GB" dirty="0"/>
                    </a:p>
                  </a:txBody>
                  <a:tcPr/>
                </a:tc>
                <a:extLst>
                  <a:ext uri="{0D108BD9-81ED-4DB2-BD59-A6C34878D82A}">
                    <a16:rowId xmlns:a16="http://schemas.microsoft.com/office/drawing/2014/main" val="10004"/>
                  </a:ext>
                </a:extLst>
              </a:tr>
              <a:tr h="537181">
                <a:tc>
                  <a:txBody>
                    <a:bodyPr/>
                    <a:lstStyle/>
                    <a:p>
                      <a:r>
                        <a:rPr lang="en-GB" dirty="0"/>
                        <a:t>Ethical boundaries</a:t>
                      </a:r>
                    </a:p>
                  </a:txBody>
                  <a:tcPr/>
                </a:tc>
                <a:tc>
                  <a:txBody>
                    <a:bodyPr/>
                    <a:lstStyle/>
                    <a:p>
                      <a:pPr marL="285750" indent="-285750">
                        <a:buFont typeface="Arial" panose="020B0604020202020204" pitchFamily="34" charset="0"/>
                        <a:buChar char="•"/>
                      </a:pPr>
                      <a:r>
                        <a:rPr lang="en-GB" dirty="0"/>
                        <a:t>What issues would raise ethical questions</a:t>
                      </a:r>
                      <a:r>
                        <a:rPr lang="en-GB" baseline="0" dirty="0"/>
                        <a:t> for me?</a:t>
                      </a:r>
                    </a:p>
                    <a:p>
                      <a:pPr marL="285750" indent="-285750">
                        <a:buFont typeface="Arial" panose="020B0604020202020204" pitchFamily="34" charset="0"/>
                        <a:buChar char="•"/>
                      </a:pPr>
                      <a:r>
                        <a:rPr lang="en-GB" baseline="0" dirty="0"/>
                        <a:t>What issues would I pass on to manager </a:t>
                      </a:r>
                      <a:r>
                        <a:rPr lang="en-GB" baseline="0" dirty="0" err="1"/>
                        <a:t>etc</a:t>
                      </a:r>
                      <a:r>
                        <a:rPr lang="en-GB" baseline="0" dirty="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488545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Boundary Management (continued)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40093270"/>
              </p:ext>
            </p:extLst>
          </p:nvPr>
        </p:nvGraphicFramePr>
        <p:xfrm>
          <a:off x="992038" y="1600200"/>
          <a:ext cx="9575320" cy="3754120"/>
        </p:xfrm>
        <a:graphic>
          <a:graphicData uri="http://schemas.openxmlformats.org/drawingml/2006/table">
            <a:tbl>
              <a:tblPr firstRow="1" bandRow="1">
                <a:tableStyleId>{5C22544A-7EE6-4342-B048-85BDC9FD1C3A}</a:tableStyleId>
              </a:tblPr>
              <a:tblGrid>
                <a:gridCol w="1939041">
                  <a:extLst>
                    <a:ext uri="{9D8B030D-6E8A-4147-A177-3AD203B41FA5}">
                      <a16:colId xmlns:a16="http://schemas.microsoft.com/office/drawing/2014/main" val="20000"/>
                    </a:ext>
                  </a:extLst>
                </a:gridCol>
                <a:gridCol w="7636279">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Cancellations</a:t>
                      </a:r>
                    </a:p>
                  </a:txBody>
                  <a:tcPr/>
                </a:tc>
                <a:tc>
                  <a:txBody>
                    <a:bodyPr/>
                    <a:lstStyle/>
                    <a:p>
                      <a:pPr marL="285750" indent="-285750">
                        <a:buFont typeface="Arial" panose="020B0604020202020204" pitchFamily="34" charset="0"/>
                        <a:buChar char="•"/>
                      </a:pPr>
                      <a:r>
                        <a:rPr lang="en-GB" dirty="0"/>
                        <a:t>How much notice do I need for cancellations?</a:t>
                      </a:r>
                    </a:p>
                    <a:p>
                      <a:pPr marL="285750" indent="-285750">
                        <a:buFont typeface="Arial" panose="020B0604020202020204" pitchFamily="34" charset="0"/>
                        <a:buChar char="•"/>
                      </a:pPr>
                      <a:r>
                        <a:rPr lang="en-GB" dirty="0"/>
                        <a:t>How would I prefer cancellations to be handled?</a:t>
                      </a:r>
                    </a:p>
                  </a:txBody>
                  <a:tcPr/>
                </a:tc>
                <a:extLst>
                  <a:ext uri="{0D108BD9-81ED-4DB2-BD59-A6C34878D82A}">
                    <a16:rowId xmlns:a16="http://schemas.microsoft.com/office/drawing/2014/main" val="10001"/>
                  </a:ext>
                </a:extLst>
              </a:tr>
              <a:tr h="370840">
                <a:tc>
                  <a:txBody>
                    <a:bodyPr/>
                    <a:lstStyle/>
                    <a:p>
                      <a:r>
                        <a:rPr lang="en-GB" dirty="0"/>
                        <a:t>Punctuality</a:t>
                      </a:r>
                      <a:r>
                        <a:rPr lang="en-GB" baseline="0" dirty="0"/>
                        <a:t> agreement</a:t>
                      </a:r>
                      <a:endParaRPr lang="en-GB" dirty="0"/>
                    </a:p>
                  </a:txBody>
                  <a:tcPr/>
                </a:tc>
                <a:tc>
                  <a:txBody>
                    <a:bodyPr/>
                    <a:lstStyle/>
                    <a:p>
                      <a:pPr marL="285750" indent="-285750">
                        <a:buFont typeface="Arial" panose="020B0604020202020204" pitchFamily="34" charset="0"/>
                        <a:buChar char="•"/>
                      </a:pPr>
                      <a:r>
                        <a:rPr lang="en-GB" dirty="0"/>
                        <a:t>How strongly do I feel</a:t>
                      </a:r>
                      <a:r>
                        <a:rPr lang="en-GB" baseline="0" dirty="0"/>
                        <a:t> about punctuality?</a:t>
                      </a:r>
                    </a:p>
                    <a:p>
                      <a:pPr marL="285750" indent="-285750">
                        <a:buFont typeface="Arial" panose="020B0604020202020204" pitchFamily="34" charset="0"/>
                        <a:buChar char="•"/>
                      </a:pPr>
                      <a:r>
                        <a:rPr lang="en-GB" baseline="0" dirty="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a:t>Own development</a:t>
                      </a:r>
                      <a:r>
                        <a:rPr lang="en-GB" baseline="0" dirty="0"/>
                        <a:t> needs</a:t>
                      </a:r>
                      <a:endParaRPr lang="en-GB" dirty="0"/>
                    </a:p>
                  </a:txBody>
                  <a:tcPr/>
                </a:tc>
                <a:tc>
                  <a:txBody>
                    <a:bodyPr/>
                    <a:lstStyle/>
                    <a:p>
                      <a:pPr marL="285750" indent="-285750">
                        <a:buFont typeface="Arial" panose="020B0604020202020204" pitchFamily="34" charset="0"/>
                        <a:buChar char="•"/>
                      </a:pPr>
                      <a:r>
                        <a:rPr lang="en-GB" dirty="0"/>
                        <a:t>What support, information or learning do I need to make this arrangement</a:t>
                      </a:r>
                      <a:r>
                        <a:rPr lang="en-GB" baseline="0" dirty="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a:t>Other issues to consider</a:t>
                      </a:r>
                    </a:p>
                  </a:txBody>
                  <a:tcPr/>
                </a:tc>
                <a:tc>
                  <a:txBody>
                    <a:bodyPr/>
                    <a:lstStyle/>
                    <a:p>
                      <a:pPr marL="285750" indent="-285750">
                        <a:buFont typeface="Arial" panose="020B0604020202020204" pitchFamily="34" charset="0"/>
                        <a:buChar char="•"/>
                      </a:pPr>
                      <a:r>
                        <a:rPr lang="en-GB" dirty="0"/>
                        <a:t>What problems have I encountered</a:t>
                      </a:r>
                      <a:r>
                        <a:rPr lang="en-GB" baseline="0" dirty="0"/>
                        <a:t> previously in relation to supervision?</a:t>
                      </a:r>
                    </a:p>
                    <a:p>
                      <a:pPr marL="285750" indent="-285750">
                        <a:buFont typeface="Arial" panose="020B0604020202020204" pitchFamily="34" charset="0"/>
                        <a:buChar char="•"/>
                      </a:pPr>
                      <a:r>
                        <a:rPr lang="en-GB" baseline="0" dirty="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5757354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DE48DE-3060-465C-8424-D4B51852709E}"/>
              </a:ext>
            </a:extLst>
          </p:cNvPr>
          <p:cNvSpPr/>
          <p:nvPr/>
        </p:nvSpPr>
        <p:spPr>
          <a:xfrm>
            <a:off x="396394" y="1303866"/>
            <a:ext cx="10957406" cy="4250267"/>
          </a:xfrm>
          <a:prstGeom prst="rect">
            <a:avLst/>
          </a:prstGeom>
        </p:spPr>
        <p:txBody>
          <a:bodyPr vert="horz" lIns="91440" tIns="45720" rIns="91440" bIns="45720" rtlCol="0">
            <a:noAutofit/>
          </a:bodyPr>
          <a:lstStyle/>
          <a:p>
            <a:pPr algn="ctr">
              <a:lnSpc>
                <a:spcPct val="90000"/>
              </a:lnSpc>
              <a:spcBef>
                <a:spcPts val="930"/>
              </a:spcBef>
            </a:pPr>
            <a:r>
              <a:rPr lang="en-US" sz="2400" dirty="0">
                <a:solidFill>
                  <a:schemeClr val="tx2"/>
                </a:solidFill>
              </a:rPr>
              <a:t>Brown and </a:t>
            </a:r>
            <a:r>
              <a:rPr lang="en-US" sz="2400" dirty="0" err="1">
                <a:solidFill>
                  <a:schemeClr val="tx2"/>
                </a:solidFill>
              </a:rPr>
              <a:t>Bourne</a:t>
            </a:r>
            <a:r>
              <a:rPr lang="en-US" sz="2400" dirty="0">
                <a:solidFill>
                  <a:schemeClr val="tx2"/>
                </a:solidFill>
              </a:rPr>
              <a:t> (1996) highlight the importance of contracts in establishing clarity in the supervision process:</a:t>
            </a:r>
          </a:p>
          <a:p>
            <a:pPr algn="ctr">
              <a:lnSpc>
                <a:spcPct val="90000"/>
              </a:lnSpc>
              <a:spcBef>
                <a:spcPts val="930"/>
              </a:spcBef>
            </a:pPr>
            <a:endParaRPr lang="en-US" sz="2400" i="1" dirty="0">
              <a:solidFill>
                <a:schemeClr val="tx2"/>
              </a:solidFill>
            </a:endParaRPr>
          </a:p>
          <a:p>
            <a:pPr algn="ctr">
              <a:lnSpc>
                <a:spcPct val="90000"/>
              </a:lnSpc>
              <a:spcBef>
                <a:spcPts val="930"/>
              </a:spcBef>
            </a:pPr>
            <a:r>
              <a:rPr lang="en-US" sz="2400" i="1" dirty="0">
                <a:solidFill>
                  <a:schemeClr val="tx2"/>
                </a:solidFill>
              </a:rPr>
              <a:t>“Getting the contract right does not of itself in any way guarantee successful supervision, but it does provide a firm foundation for effective work. Without a meaningful contract endorsed by both supervisor and supervisee, supervision is likely to be beset with difficulties and misunderstandings.” </a:t>
            </a:r>
          </a:p>
          <a:p>
            <a:pPr algn="ctr">
              <a:lnSpc>
                <a:spcPct val="90000"/>
              </a:lnSpc>
              <a:spcBef>
                <a:spcPts val="930"/>
              </a:spcBef>
            </a:pPr>
            <a:r>
              <a:rPr lang="en-US" sz="2400" dirty="0">
                <a:solidFill>
                  <a:schemeClr val="tx2"/>
                </a:solidFill>
              </a:rPr>
              <a:t>(Brown and </a:t>
            </a:r>
            <a:r>
              <a:rPr lang="en-US" sz="2400" dirty="0" err="1">
                <a:solidFill>
                  <a:schemeClr val="tx2"/>
                </a:solidFill>
              </a:rPr>
              <a:t>Bourne</a:t>
            </a:r>
            <a:r>
              <a:rPr lang="en-US" sz="2400" dirty="0">
                <a:solidFill>
                  <a:schemeClr val="tx2"/>
                </a:solidFill>
              </a:rPr>
              <a:t> 1996, p. 50)</a:t>
            </a:r>
            <a:endParaRPr lang="en-US" sz="2800" dirty="0">
              <a:solidFill>
                <a:schemeClr val="tx2"/>
              </a:solidFill>
            </a:endParaRPr>
          </a:p>
        </p:txBody>
      </p:sp>
    </p:spTree>
    <p:extLst>
      <p:ext uri="{BB962C8B-B14F-4D97-AF65-F5344CB8AC3E}">
        <p14:creationId xmlns:p14="http://schemas.microsoft.com/office/powerpoint/2010/main" val="27878235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a:xfrm>
            <a:off x="838200" y="216269"/>
            <a:ext cx="10515600" cy="815089"/>
          </a:xfrm>
        </p:spPr>
        <p:txBody>
          <a:bodyPr anchor="ctr">
            <a:normAutofit/>
          </a:bodyPr>
          <a:lstStyle/>
          <a:p>
            <a:pPr eaLnBrk="1" hangingPunct="1"/>
            <a:r>
              <a:rPr lang="en-GB" altLang="en-US" b="1"/>
              <a:t>Preparation</a:t>
            </a:r>
            <a:endParaRPr lang="cy-GB" altLang="en-US" b="1"/>
          </a:p>
        </p:txBody>
      </p:sp>
      <p:graphicFrame>
        <p:nvGraphicFramePr>
          <p:cNvPr id="13320" name="Rectangle 14">
            <a:extLst>
              <a:ext uri="{FF2B5EF4-FFF2-40B4-BE49-F238E27FC236}">
                <a16:creationId xmlns:a16="http://schemas.microsoft.com/office/drawing/2014/main" id="{69B1AB7E-7EB3-4F37-9AF8-E06DF734C8AF}"/>
              </a:ext>
            </a:extLst>
          </p:cNvPr>
          <p:cNvGraphicFramePr>
            <a:graphicFrameLocks noGrp="1"/>
          </p:cNvGraphicFramePr>
          <p:nvPr>
            <p:ph idx="1"/>
            <p:extLst>
              <p:ext uri="{D42A27DB-BD31-4B8C-83A1-F6EECF244321}">
                <p14:modId xmlns:p14="http://schemas.microsoft.com/office/powerpoint/2010/main" val="3086423996"/>
              </p:ext>
            </p:extLst>
          </p:nvPr>
        </p:nvGraphicFramePr>
        <p:xfrm>
          <a:off x="838200" y="1123876"/>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31442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5589240"/>
            <a:ext cx="8229600" cy="1143000"/>
          </a:xfrm>
        </p:spPr>
        <p:txBody>
          <a:bodyPr>
            <a:normAutofit/>
          </a:bodyPr>
          <a:lstStyle/>
          <a:p>
            <a:pPr algn="r"/>
            <a:r>
              <a:rPr lang="en-GB" sz="2000" dirty="0"/>
              <a:t>(Sapin, 2009, p. 189)</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54093828"/>
              </p:ext>
            </p:extLst>
          </p:nvPr>
        </p:nvGraphicFramePr>
        <p:xfrm>
          <a:off x="483079" y="378885"/>
          <a:ext cx="11041811" cy="4881880"/>
        </p:xfrm>
        <a:graphic>
          <a:graphicData uri="http://schemas.openxmlformats.org/drawingml/2006/table">
            <a:tbl>
              <a:tblPr firstRow="1" bandRow="1">
                <a:tableStyleId>{5C22544A-7EE6-4342-B048-85BDC9FD1C3A}</a:tableStyleId>
              </a:tblPr>
              <a:tblGrid>
                <a:gridCol w="3685230">
                  <a:extLst>
                    <a:ext uri="{9D8B030D-6E8A-4147-A177-3AD203B41FA5}">
                      <a16:colId xmlns:a16="http://schemas.microsoft.com/office/drawing/2014/main" val="20000"/>
                    </a:ext>
                  </a:extLst>
                </a:gridCol>
                <a:gridCol w="7356581">
                  <a:extLst>
                    <a:ext uri="{9D8B030D-6E8A-4147-A177-3AD203B41FA5}">
                      <a16:colId xmlns:a16="http://schemas.microsoft.com/office/drawing/2014/main" val="20001"/>
                    </a:ext>
                  </a:extLst>
                </a:gridCol>
              </a:tblGrid>
              <a:tr h="370840">
                <a:tc gridSpan="2">
                  <a:txBody>
                    <a:bodyPr/>
                    <a:lstStyle/>
                    <a:p>
                      <a:r>
                        <a:rPr lang="en-GB" sz="1600" dirty="0"/>
                        <a:t>A planned approach to supervision </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sz="1600" dirty="0"/>
                        <a:t>Preparation</a:t>
                      </a:r>
                    </a:p>
                  </a:txBody>
                  <a:tcPr/>
                </a:tc>
                <a:tc>
                  <a:txBody>
                    <a:bodyPr/>
                    <a:lstStyle/>
                    <a:p>
                      <a:pPr marL="285750" indent="-285750">
                        <a:buFont typeface="Arial" panose="020B0604020202020204" pitchFamily="34" charset="0"/>
                        <a:buChar char="•"/>
                      </a:pPr>
                      <a:r>
                        <a:rPr lang="en-GB" sz="1600" dirty="0"/>
                        <a:t>Understand the type</a:t>
                      </a:r>
                      <a:r>
                        <a:rPr lang="en-GB" sz="1600" baseline="0" dirty="0"/>
                        <a:t> of supervision required</a:t>
                      </a:r>
                    </a:p>
                    <a:p>
                      <a:pPr marL="285750" indent="-285750">
                        <a:buFont typeface="Arial" panose="020B0604020202020204" pitchFamily="34" charset="0"/>
                        <a:buChar char="•"/>
                      </a:pPr>
                      <a:r>
                        <a:rPr lang="en-GB" sz="1600" baseline="0" dirty="0"/>
                        <a:t>Locating self in relation to identity, skills and experience- are you equipped to have the discussion?</a:t>
                      </a:r>
                    </a:p>
                    <a:p>
                      <a:pPr marL="285750" indent="-285750">
                        <a:buFont typeface="Arial" panose="020B0604020202020204" pitchFamily="34" charset="0"/>
                        <a:buChar char="•"/>
                      </a:pPr>
                      <a:r>
                        <a:rPr lang="en-GB" sz="1600" baseline="0" dirty="0"/>
                        <a:t>Review previous supervision &amp; actions</a:t>
                      </a:r>
                    </a:p>
                    <a:p>
                      <a:pPr marL="285750" indent="-285750">
                        <a:buFont typeface="Arial" panose="020B0604020202020204" pitchFamily="34" charset="0"/>
                        <a:buChar char="•"/>
                      </a:pPr>
                      <a:r>
                        <a:rPr lang="en-GB" sz="1600" baseline="0" dirty="0"/>
                        <a:t>Identify agenda items</a:t>
                      </a:r>
                      <a:endParaRPr lang="en-GB" sz="1600" dirty="0"/>
                    </a:p>
                  </a:txBody>
                  <a:tcPr/>
                </a:tc>
                <a:extLst>
                  <a:ext uri="{0D108BD9-81ED-4DB2-BD59-A6C34878D82A}">
                    <a16:rowId xmlns:a16="http://schemas.microsoft.com/office/drawing/2014/main" val="10001"/>
                  </a:ext>
                </a:extLst>
              </a:tr>
              <a:tr h="370840">
                <a:tc>
                  <a:txBody>
                    <a:bodyPr/>
                    <a:lstStyle/>
                    <a:p>
                      <a:r>
                        <a:rPr lang="en-GB" sz="1600" dirty="0"/>
                        <a:t>Establishing the supervision relationship</a:t>
                      </a:r>
                    </a:p>
                  </a:txBody>
                  <a:tcPr/>
                </a:tc>
                <a:tc>
                  <a:txBody>
                    <a:bodyPr/>
                    <a:lstStyle/>
                    <a:p>
                      <a:pPr marL="285750" indent="-285750">
                        <a:buFont typeface="Arial" panose="020B0604020202020204" pitchFamily="34" charset="0"/>
                        <a:buChar char="•"/>
                      </a:pPr>
                      <a:r>
                        <a:rPr lang="en-GB" sz="1600" dirty="0"/>
                        <a:t>Ensure</a:t>
                      </a:r>
                      <a:r>
                        <a:rPr lang="en-GB" sz="1600" baseline="0" dirty="0"/>
                        <a:t> supervisee has information about the above</a:t>
                      </a:r>
                    </a:p>
                    <a:p>
                      <a:pPr marL="285750" indent="-285750">
                        <a:buFont typeface="Arial" panose="020B0604020202020204" pitchFamily="34" charset="0"/>
                        <a:buChar char="•"/>
                      </a:pPr>
                      <a:r>
                        <a:rPr lang="en-GB" sz="1600" baseline="0" dirty="0"/>
                        <a:t>Making practical arrangements to meet- refer to contract</a:t>
                      </a:r>
                    </a:p>
                    <a:p>
                      <a:pPr marL="285750" indent="-285750">
                        <a:buFont typeface="Arial" panose="020B0604020202020204" pitchFamily="34" charset="0"/>
                        <a:buChar char="•"/>
                      </a:pPr>
                      <a:r>
                        <a:rPr lang="en-GB" sz="1600" baseline="0" dirty="0"/>
                        <a:t>Structuring the sessions- agenda</a:t>
                      </a:r>
                    </a:p>
                    <a:p>
                      <a:pPr marL="285750" indent="-285750">
                        <a:buFont typeface="Arial" panose="020B0604020202020204" pitchFamily="34" charset="0"/>
                        <a:buChar char="•"/>
                      </a:pPr>
                      <a:r>
                        <a:rPr lang="en-GB" sz="1600" baseline="0" dirty="0"/>
                        <a:t>Record-keeping- format, who is recording</a:t>
                      </a:r>
                      <a:endParaRPr lang="en-GB" sz="1600" dirty="0"/>
                    </a:p>
                  </a:txBody>
                  <a:tcPr/>
                </a:tc>
                <a:extLst>
                  <a:ext uri="{0D108BD9-81ED-4DB2-BD59-A6C34878D82A}">
                    <a16:rowId xmlns:a16="http://schemas.microsoft.com/office/drawing/2014/main" val="10002"/>
                  </a:ext>
                </a:extLst>
              </a:tr>
              <a:tr h="370840">
                <a:tc>
                  <a:txBody>
                    <a:bodyPr/>
                    <a:lstStyle/>
                    <a:p>
                      <a:r>
                        <a:rPr lang="en-GB" sz="1600" dirty="0"/>
                        <a:t>Examining practice</a:t>
                      </a:r>
                    </a:p>
                  </a:txBody>
                  <a:tcPr/>
                </a:tc>
                <a:tc>
                  <a:txBody>
                    <a:bodyPr/>
                    <a:lstStyle/>
                    <a:p>
                      <a:pPr marL="285750" indent="-285750">
                        <a:buFont typeface="Arial" panose="020B0604020202020204" pitchFamily="34" charset="0"/>
                        <a:buChar char="•"/>
                      </a:pPr>
                      <a:r>
                        <a:rPr lang="en-GB" sz="1600" dirty="0"/>
                        <a:t>Active</a:t>
                      </a:r>
                      <a:r>
                        <a:rPr lang="en-GB" sz="1600" baseline="0" dirty="0"/>
                        <a:t> l</a:t>
                      </a:r>
                      <a:r>
                        <a:rPr lang="en-GB" sz="1600" dirty="0"/>
                        <a:t>istening; </a:t>
                      </a:r>
                      <a:r>
                        <a:rPr lang="en-GB" sz="1600" baseline="0" dirty="0"/>
                        <a:t>value experience, empathy, respect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baseline="0" dirty="0"/>
                        <a:t>Review practice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baseline="0" dirty="0"/>
                        <a:t>Identify areas for development</a:t>
                      </a:r>
                      <a:endParaRPr lang="en-GB" sz="1600" dirty="0"/>
                    </a:p>
                    <a:p>
                      <a:pPr marL="285750" indent="-285750">
                        <a:buFont typeface="Arial" panose="020B0604020202020204" pitchFamily="34" charset="0"/>
                        <a:buChar char="•"/>
                      </a:pPr>
                      <a:r>
                        <a:rPr lang="en-GB" sz="1600" baseline="0" dirty="0"/>
                        <a:t>Provide critical feedback</a:t>
                      </a:r>
                    </a:p>
                  </a:txBody>
                  <a:tcPr/>
                </a:tc>
                <a:extLst>
                  <a:ext uri="{0D108BD9-81ED-4DB2-BD59-A6C34878D82A}">
                    <a16:rowId xmlns:a16="http://schemas.microsoft.com/office/drawing/2014/main" val="10003"/>
                  </a:ext>
                </a:extLst>
              </a:tr>
              <a:tr h="370840">
                <a:tc>
                  <a:txBody>
                    <a:bodyPr/>
                    <a:lstStyle/>
                    <a:p>
                      <a:r>
                        <a:rPr lang="en-GB" sz="1600" dirty="0"/>
                        <a:t>Moving on </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Review what</a:t>
                      </a:r>
                      <a:r>
                        <a:rPr lang="en-GB" sz="1600" baseline="0" dirty="0"/>
                        <a:t> has been achieved- ensure understanding</a:t>
                      </a:r>
                    </a:p>
                    <a:p>
                      <a:pPr marL="285750" indent="-285750">
                        <a:buFont typeface="Arial" panose="020B0604020202020204" pitchFamily="34" charset="0"/>
                        <a:buChar char="•"/>
                      </a:pPr>
                      <a:r>
                        <a:rPr lang="en-GB" sz="1600" dirty="0"/>
                        <a:t>Action planning- mutually</a:t>
                      </a:r>
                      <a:r>
                        <a:rPr lang="en-GB" sz="1600" baseline="0" dirty="0"/>
                        <a:t> agreed actions &amp; timelines for completion</a:t>
                      </a:r>
                      <a:endParaRPr lang="en-GB" sz="1600" dirty="0"/>
                    </a:p>
                    <a:p>
                      <a:pPr marL="285750" indent="-285750">
                        <a:buFont typeface="Arial" panose="020B0604020202020204" pitchFamily="34" charset="0"/>
                        <a:buChar char="•"/>
                      </a:pPr>
                      <a:r>
                        <a:rPr lang="en-GB" sz="1600" baseline="0" dirty="0"/>
                        <a:t>Identifying learning outcomes</a:t>
                      </a:r>
                    </a:p>
                    <a:p>
                      <a:pPr marL="285750" indent="-285750">
                        <a:buFont typeface="Arial" panose="020B0604020202020204" pitchFamily="34" charset="0"/>
                        <a:buChar char="•"/>
                      </a:pPr>
                      <a:r>
                        <a:rPr lang="en-GB" sz="1600" baseline="0" dirty="0"/>
                        <a:t>Allowing the relationship to end</a:t>
                      </a:r>
                      <a:endParaRPr lang="en-GB" sz="16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256988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Keeping appropriate records</a:t>
            </a:r>
          </a:p>
        </p:txBody>
      </p:sp>
      <p:graphicFrame>
        <p:nvGraphicFramePr>
          <p:cNvPr id="7" name="Content Placeholder 2">
            <a:extLst>
              <a:ext uri="{FF2B5EF4-FFF2-40B4-BE49-F238E27FC236}">
                <a16:creationId xmlns:a16="http://schemas.microsoft.com/office/drawing/2014/main" id="{E8E161D0-9692-44A4-8305-9E488BBB03F8}"/>
              </a:ext>
            </a:extLst>
          </p:cNvPr>
          <p:cNvGraphicFramePr>
            <a:graphicFrameLocks noGrp="1"/>
          </p:cNvGraphicFramePr>
          <p:nvPr>
            <p:ph idx="1"/>
            <p:extLst>
              <p:ext uri="{D42A27DB-BD31-4B8C-83A1-F6EECF244321}">
                <p14:modId xmlns:p14="http://schemas.microsoft.com/office/powerpoint/2010/main" val="927686006"/>
              </p:ext>
            </p:extLst>
          </p:nvPr>
        </p:nvGraphicFramePr>
        <p:xfrm>
          <a:off x="838200" y="1535502"/>
          <a:ext cx="10515600" cy="2915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3039381" y="4685260"/>
            <a:ext cx="6036886" cy="923330"/>
          </a:xfrm>
          <a:prstGeom prst="rect">
            <a:avLst/>
          </a:prstGeom>
          <a:noFill/>
        </p:spPr>
        <p:txBody>
          <a:bodyPr wrap="square" rtlCol="0">
            <a:spAutoFit/>
          </a:bodyPr>
          <a:lstStyle/>
          <a:p>
            <a:pPr algn="ctr"/>
            <a:r>
              <a:rPr lang="en-GB" b="1" dirty="0"/>
              <a:t>Are all these points were also covered through the boundaries of your supervision relationship- should anything else be considered?</a:t>
            </a:r>
          </a:p>
        </p:txBody>
      </p:sp>
    </p:spTree>
    <p:extLst>
      <p:ext uri="{BB962C8B-B14F-4D97-AF65-F5344CB8AC3E}">
        <p14:creationId xmlns:p14="http://schemas.microsoft.com/office/powerpoint/2010/main" val="4584892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b="1"/>
              <a:t>Supervision within a Youth Work Context:</a:t>
            </a:r>
          </a:p>
        </p:txBody>
      </p:sp>
      <p:sp>
        <p:nvSpPr>
          <p:cNvPr id="3" name="Content Placeholder 2"/>
          <p:cNvSpPr>
            <a:spLocks noGrp="1"/>
          </p:cNvSpPr>
          <p:nvPr>
            <p:ph idx="1"/>
          </p:nvPr>
        </p:nvSpPr>
        <p:spPr>
          <a:xfrm>
            <a:off x="4965431" y="2438400"/>
            <a:ext cx="6586489" cy="3785419"/>
          </a:xfrm>
        </p:spPr>
        <p:txBody>
          <a:bodyPr>
            <a:normAutofit/>
          </a:bodyPr>
          <a:lstStyle/>
          <a:p>
            <a:pPr marL="0" indent="0">
              <a:buNone/>
            </a:pPr>
            <a:r>
              <a:rPr lang="en-GB" sz="2000" dirty="0" err="1"/>
              <a:t>Sapin</a:t>
            </a:r>
            <a:r>
              <a:rPr lang="en-GB" sz="2000" dirty="0"/>
              <a:t> (2009, pp. 187-188) notes how</a:t>
            </a:r>
          </a:p>
          <a:p>
            <a:pPr marL="0" indent="0">
              <a:buNone/>
            </a:pPr>
            <a:r>
              <a:rPr lang="en-GB" sz="2000" i="1" dirty="0"/>
              <a:t> </a:t>
            </a:r>
          </a:p>
          <a:p>
            <a:pPr marL="0" indent="0">
              <a:buNone/>
            </a:pPr>
            <a:r>
              <a:rPr lang="en-GB" sz="2400" i="1" dirty="0"/>
              <a:t>“supervision provides a structure for professional youth work practice, where supervisees can reflect on recent practice and plan future developments that are consistent with youth work principles”.</a:t>
            </a:r>
          </a:p>
        </p:txBody>
      </p:sp>
      <p:pic>
        <p:nvPicPr>
          <p:cNvPr id="7170" name="Picture 2" descr="Essential Skills for Youth Work Practice, Kate Sapin - Shop Online for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435" y="1272348"/>
            <a:ext cx="2609850" cy="3714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87617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089FE-1023-D04B-8D62-AF7873A47A33}"/>
              </a:ext>
            </a:extLst>
          </p:cNvPr>
          <p:cNvSpPr>
            <a:spLocks noGrp="1"/>
          </p:cNvSpPr>
          <p:nvPr>
            <p:ph type="title"/>
          </p:nvPr>
        </p:nvSpPr>
        <p:spPr>
          <a:xfrm>
            <a:off x="841248" y="334644"/>
            <a:ext cx="10509504" cy="1076914"/>
          </a:xfrm>
        </p:spPr>
        <p:txBody>
          <a:bodyPr anchor="ctr">
            <a:normAutofit/>
          </a:bodyPr>
          <a:lstStyle/>
          <a:p>
            <a:r>
              <a:rPr lang="en-US" sz="4000" b="1" dirty="0"/>
              <a:t>Reflect on your experience of supervision</a:t>
            </a:r>
          </a:p>
        </p:txBody>
      </p:sp>
      <p:graphicFrame>
        <p:nvGraphicFramePr>
          <p:cNvPr id="5" name="Content Placeholder 2">
            <a:extLst>
              <a:ext uri="{FF2B5EF4-FFF2-40B4-BE49-F238E27FC236}">
                <a16:creationId xmlns:a16="http://schemas.microsoft.com/office/drawing/2014/main" id="{A7CDD253-2F89-4AA6-BB03-40D2B9BB5A8D}"/>
              </a:ext>
            </a:extLst>
          </p:cNvPr>
          <p:cNvGraphicFramePr>
            <a:graphicFrameLocks noGrp="1"/>
          </p:cNvGraphicFramePr>
          <p:nvPr>
            <p:ph idx="1"/>
            <p:extLst>
              <p:ext uri="{D42A27DB-BD31-4B8C-83A1-F6EECF244321}">
                <p14:modId xmlns:p14="http://schemas.microsoft.com/office/powerpoint/2010/main" val="513996696"/>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29046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6AD8C-9D32-5F88-2101-2C84B4C1D6DA}"/>
              </a:ext>
            </a:extLst>
          </p:cNvPr>
          <p:cNvSpPr>
            <a:spLocks noGrp="1"/>
          </p:cNvSpPr>
          <p:nvPr>
            <p:ph type="title"/>
          </p:nvPr>
        </p:nvSpPr>
        <p:spPr>
          <a:xfrm>
            <a:off x="730967" y="400273"/>
            <a:ext cx="5129600" cy="5340097"/>
          </a:xfrm>
        </p:spPr>
        <p:txBody>
          <a:bodyPr anchor="ctr">
            <a:normAutofit/>
          </a:bodyPr>
          <a:lstStyle/>
          <a:p>
            <a:r>
              <a:rPr lang="en-GB" sz="4800" dirty="0">
                <a:solidFill>
                  <a:schemeClr val="tx2"/>
                </a:solidFill>
              </a:rPr>
              <a:t>Key components of effective supervision</a:t>
            </a:r>
          </a:p>
        </p:txBody>
      </p:sp>
      <p:graphicFrame>
        <p:nvGraphicFramePr>
          <p:cNvPr id="5" name="Content Placeholder 2">
            <a:extLst>
              <a:ext uri="{FF2B5EF4-FFF2-40B4-BE49-F238E27FC236}">
                <a16:creationId xmlns:a16="http://schemas.microsoft.com/office/drawing/2014/main" id="{063D486D-02E4-4FFB-97F5-336F6034E09C}"/>
              </a:ext>
            </a:extLst>
          </p:cNvPr>
          <p:cNvGraphicFramePr>
            <a:graphicFrameLocks noGrp="1"/>
          </p:cNvGraphicFramePr>
          <p:nvPr>
            <p:ph idx="1"/>
            <p:extLst>
              <p:ext uri="{D42A27DB-BD31-4B8C-83A1-F6EECF244321}">
                <p14:modId xmlns:p14="http://schemas.microsoft.com/office/powerpoint/2010/main" val="2107015397"/>
              </p:ext>
            </p:extLst>
          </p:nvPr>
        </p:nvGraphicFramePr>
        <p:xfrm>
          <a:off x="6435573" y="-155478"/>
          <a:ext cx="5480106" cy="645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8823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838200" y="169135"/>
            <a:ext cx="3888526" cy="1800526"/>
          </a:xfrm>
        </p:spPr>
        <p:txBody>
          <a:bodyPr>
            <a:normAutofit/>
          </a:bodyPr>
          <a:lstStyle/>
          <a:p>
            <a:r>
              <a:rPr lang="en-GB" altLang="en-US" sz="3700" b="1" dirty="0">
                <a:solidFill>
                  <a:schemeClr val="tx2"/>
                </a:solidFill>
                <a:latin typeface="+mn-lt"/>
              </a:rPr>
              <a:t>Self-care</a:t>
            </a:r>
          </a:p>
        </p:txBody>
      </p:sp>
      <p:sp>
        <p:nvSpPr>
          <p:cNvPr id="14339" name="Content Placeholder 2"/>
          <p:cNvSpPr>
            <a:spLocks noGrp="1"/>
          </p:cNvSpPr>
          <p:nvPr>
            <p:ph idx="1"/>
          </p:nvPr>
        </p:nvSpPr>
        <p:spPr>
          <a:xfrm>
            <a:off x="643467" y="1403399"/>
            <a:ext cx="6046075" cy="4340266"/>
          </a:xfrm>
        </p:spPr>
        <p:txBody>
          <a:bodyPr>
            <a:normAutofit lnSpcReduction="10000"/>
          </a:bodyPr>
          <a:lstStyle/>
          <a:p>
            <a:pPr marL="0" indent="0" eaLnBrk="1" hangingPunct="1">
              <a:buNone/>
            </a:pPr>
            <a:r>
              <a:rPr lang="en-GB" altLang="en-US" sz="2000" dirty="0">
                <a:solidFill>
                  <a:schemeClr val="tx2"/>
                </a:solidFill>
              </a:rPr>
              <a:t>A precautionary note-to be an effective supervisor you need to reflect on your needs as well as your supervisee which includes:</a:t>
            </a:r>
          </a:p>
          <a:p>
            <a:pPr eaLnBrk="1" hangingPunct="1"/>
            <a:r>
              <a:rPr lang="en-GB" altLang="en-US" sz="2000" dirty="0">
                <a:solidFill>
                  <a:schemeClr val="tx2"/>
                </a:solidFill>
              </a:rPr>
              <a:t>Taking responsibility for ensuring that you get the support and supervision you need.</a:t>
            </a:r>
          </a:p>
          <a:p>
            <a:pPr eaLnBrk="1" hangingPunct="1"/>
            <a:r>
              <a:rPr lang="en-GB" altLang="en-US" sz="2000" dirty="0">
                <a:solidFill>
                  <a:schemeClr val="tx2"/>
                </a:solidFill>
              </a:rPr>
              <a:t>Be aware of your rights to supervision and to understand the policies of the organisation that you work for.</a:t>
            </a:r>
          </a:p>
          <a:p>
            <a:pPr eaLnBrk="1" hangingPunct="1"/>
            <a:r>
              <a:rPr lang="en-GB" altLang="en-US" sz="2000" dirty="0">
                <a:solidFill>
                  <a:schemeClr val="tx2"/>
                </a:solidFill>
              </a:rPr>
              <a:t>Be mindful this is a fundamental shift from being reactive and dependent to being proactive concerning your own support system as you transition from supervisee to supervisor</a:t>
            </a:r>
          </a:p>
          <a:p>
            <a:pPr eaLnBrk="1" hangingPunct="1"/>
            <a:r>
              <a:rPr lang="en-GB" altLang="en-US" sz="2000" dirty="0">
                <a:solidFill>
                  <a:schemeClr val="tx2"/>
                </a:solidFill>
              </a:rPr>
              <a:t>Taking stock of your own support system, your stress and how to manage it.</a:t>
            </a:r>
          </a:p>
        </p:txBody>
      </p:sp>
      <p:pic>
        <p:nvPicPr>
          <p:cNvPr id="14343" name="Graphic 14342" descr="Health">
            <a:extLst>
              <a:ext uri="{FF2B5EF4-FFF2-40B4-BE49-F238E27FC236}">
                <a16:creationId xmlns:a16="http://schemas.microsoft.com/office/drawing/2014/main" id="{D783A3AD-F581-F7AB-EF2A-EA2A4CF19A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38430382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8488-D18C-CB4B-822B-C53413701E55}"/>
              </a:ext>
            </a:extLst>
          </p:cNvPr>
          <p:cNvSpPr>
            <a:spLocks noGrp="1"/>
          </p:cNvSpPr>
          <p:nvPr>
            <p:ph type="title"/>
          </p:nvPr>
        </p:nvSpPr>
        <p:spPr>
          <a:xfrm>
            <a:off x="236299" y="553362"/>
            <a:ext cx="5232847" cy="1453415"/>
          </a:xfrm>
        </p:spPr>
        <p:txBody>
          <a:bodyPr>
            <a:normAutofit/>
          </a:bodyPr>
          <a:lstStyle/>
          <a:p>
            <a:r>
              <a:rPr lang="en-US" sz="3600" b="1" dirty="0">
                <a:solidFill>
                  <a:schemeClr val="tx2"/>
                </a:solidFill>
                <a:latin typeface="+mn-lt"/>
              </a:rPr>
              <a:t>Directed Study-14.11</a:t>
            </a:r>
          </a:p>
        </p:txBody>
      </p:sp>
      <p:sp>
        <p:nvSpPr>
          <p:cNvPr id="3" name="Content Placeholder 2">
            <a:extLst>
              <a:ext uri="{FF2B5EF4-FFF2-40B4-BE49-F238E27FC236}">
                <a16:creationId xmlns:a16="http://schemas.microsoft.com/office/drawing/2014/main" id="{9CDC9C09-DF83-6644-8B94-C1316B4707FE}"/>
              </a:ext>
            </a:extLst>
          </p:cNvPr>
          <p:cNvSpPr>
            <a:spLocks noGrp="1"/>
          </p:cNvSpPr>
          <p:nvPr>
            <p:ph idx="1"/>
          </p:nvPr>
        </p:nvSpPr>
        <p:spPr>
          <a:xfrm>
            <a:off x="6096000" y="444454"/>
            <a:ext cx="5221224" cy="5230368"/>
          </a:xfrm>
        </p:spPr>
        <p:txBody>
          <a:bodyPr anchor="ctr">
            <a:normAutofit/>
          </a:bodyPr>
          <a:lstStyle/>
          <a:p>
            <a:r>
              <a:rPr lang="en-US" sz="1800" dirty="0">
                <a:solidFill>
                  <a:schemeClr val="tx2"/>
                </a:solidFill>
              </a:rPr>
              <a:t>Locate </a:t>
            </a:r>
            <a:r>
              <a:rPr lang="en-US" sz="1800" dirty="0" err="1">
                <a:solidFill>
                  <a:schemeClr val="tx2"/>
                </a:solidFill>
              </a:rPr>
              <a:t>organisational</a:t>
            </a:r>
            <a:r>
              <a:rPr lang="en-US" sz="1800" dirty="0">
                <a:solidFill>
                  <a:schemeClr val="tx2"/>
                </a:solidFill>
              </a:rPr>
              <a:t> policy, contract &amp; proformas- review key points, identify any barriers it creates</a:t>
            </a:r>
          </a:p>
          <a:p>
            <a:r>
              <a:rPr lang="en-US" sz="1800" dirty="0">
                <a:solidFill>
                  <a:schemeClr val="tx2"/>
                </a:solidFill>
              </a:rPr>
              <a:t>Prepare your supervision contract to start the process with your supervisee using examples from today or </a:t>
            </a:r>
            <a:r>
              <a:rPr lang="en-US" sz="1800" dirty="0" err="1">
                <a:solidFill>
                  <a:schemeClr val="tx2"/>
                </a:solidFill>
              </a:rPr>
              <a:t>organisation</a:t>
            </a:r>
            <a:endParaRPr lang="en-US" sz="1800" dirty="0">
              <a:solidFill>
                <a:schemeClr val="tx2"/>
              </a:solidFill>
            </a:endParaRPr>
          </a:p>
          <a:p>
            <a:r>
              <a:rPr lang="en-GB" sz="1800" dirty="0">
                <a:solidFill>
                  <a:schemeClr val="tx2"/>
                </a:solidFill>
              </a:rPr>
              <a:t>Review the NYA article ‘Time is Running Out’ </a:t>
            </a:r>
            <a:r>
              <a:rPr lang="en-GB" sz="1800" dirty="0">
                <a:solidFill>
                  <a:schemeClr val="tx2"/>
                </a:solidFill>
                <a:hlinkClick r:id="rId3"/>
              </a:rPr>
              <a:t>here</a:t>
            </a:r>
            <a:r>
              <a:rPr lang="en-GB" sz="1800" dirty="0">
                <a:solidFill>
                  <a:schemeClr val="tx2"/>
                </a:solidFill>
              </a:rPr>
              <a:t> and consider the challenges of managing youth services in an unstable financial climate</a:t>
            </a:r>
          </a:p>
        </p:txBody>
      </p:sp>
      <p:pic>
        <p:nvPicPr>
          <p:cNvPr id="5" name="Picture 4" descr="A stack of books and dice spelling study&#10;&#10;Description automatically generated">
            <a:extLst>
              <a:ext uri="{FF2B5EF4-FFF2-40B4-BE49-F238E27FC236}">
                <a16:creationId xmlns:a16="http://schemas.microsoft.com/office/drawing/2014/main" id="{3784FF4B-77B8-563A-DEDC-66179DD698D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07606" y="1871223"/>
            <a:ext cx="4922120" cy="3281413"/>
          </a:xfrm>
          <a:prstGeom prst="rect">
            <a:avLst/>
          </a:prstGeom>
        </p:spPr>
      </p:pic>
    </p:spTree>
    <p:extLst>
      <p:ext uri="{BB962C8B-B14F-4D97-AF65-F5344CB8AC3E}">
        <p14:creationId xmlns:p14="http://schemas.microsoft.com/office/powerpoint/2010/main" val="25558457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1E50-A459-154B-8926-14238F6B4D02}"/>
              </a:ext>
            </a:extLst>
          </p:cNvPr>
          <p:cNvSpPr>
            <a:spLocks noGrp="1"/>
          </p:cNvSpPr>
          <p:nvPr>
            <p:ph type="title"/>
          </p:nvPr>
        </p:nvSpPr>
        <p:spPr>
          <a:xfrm>
            <a:off x="643467" y="321734"/>
            <a:ext cx="10905066" cy="1135737"/>
          </a:xfrm>
        </p:spPr>
        <p:txBody>
          <a:bodyPr>
            <a:normAutofit/>
          </a:bodyPr>
          <a:lstStyle/>
          <a:p>
            <a:r>
              <a:rPr lang="en-US" sz="3600" dirty="0">
                <a:solidFill>
                  <a:schemeClr val="tx2"/>
                </a:solidFill>
              </a:rPr>
              <a:t>References</a:t>
            </a:r>
          </a:p>
        </p:txBody>
      </p:sp>
      <p:sp>
        <p:nvSpPr>
          <p:cNvPr id="3" name="Content Placeholder 2">
            <a:extLst>
              <a:ext uri="{FF2B5EF4-FFF2-40B4-BE49-F238E27FC236}">
                <a16:creationId xmlns:a16="http://schemas.microsoft.com/office/drawing/2014/main" id="{0C49ADE8-95C2-4B4E-83FD-54A4AB9D6B1B}"/>
              </a:ext>
            </a:extLst>
          </p:cNvPr>
          <p:cNvSpPr>
            <a:spLocks noGrp="1"/>
          </p:cNvSpPr>
          <p:nvPr>
            <p:ph idx="1"/>
          </p:nvPr>
        </p:nvSpPr>
        <p:spPr>
          <a:xfrm>
            <a:off x="588049" y="1346563"/>
            <a:ext cx="10905066" cy="4393982"/>
          </a:xfrm>
        </p:spPr>
        <p:txBody>
          <a:bodyPr>
            <a:normAutofit fontScale="85000" lnSpcReduction="20000"/>
          </a:bodyPr>
          <a:lstStyle/>
          <a:p>
            <a:pPr>
              <a:lnSpc>
                <a:spcPct val="85000"/>
              </a:lnSpc>
              <a:spcBef>
                <a:spcPts val="930"/>
              </a:spcBef>
            </a:pPr>
            <a:r>
              <a:rPr lang="en-US" sz="1900" dirty="0">
                <a:solidFill>
                  <a:schemeClr val="tx2"/>
                </a:solidFill>
              </a:rPr>
              <a:t>Brown, A. and Bourne, I. (1996) </a:t>
            </a:r>
            <a:r>
              <a:rPr lang="en-US" sz="1900" b="1" i="1" dirty="0">
                <a:solidFill>
                  <a:schemeClr val="tx2"/>
                </a:solidFill>
              </a:rPr>
              <a:t>The Social Work Supervisor</a:t>
            </a:r>
          </a:p>
          <a:p>
            <a:pPr>
              <a:lnSpc>
                <a:spcPct val="85000"/>
              </a:lnSpc>
              <a:spcBef>
                <a:spcPts val="930"/>
              </a:spcBef>
              <a:buFont typeface="Arial" pitchFamily="34" charset="0"/>
              <a:buChar char=" "/>
            </a:pPr>
            <a:r>
              <a:rPr lang="en-US" sz="1900" dirty="0">
                <a:solidFill>
                  <a:schemeClr val="tx2"/>
                </a:solidFill>
              </a:rPr>
              <a:t>Buckingham: Open University Press.</a:t>
            </a:r>
          </a:p>
          <a:p>
            <a:r>
              <a:rPr lang="en-GB" sz="1900" dirty="0">
                <a:solidFill>
                  <a:schemeClr val="tx2"/>
                </a:solidFill>
              </a:rPr>
              <a:t>Code of Occupational Ethics for the Youth Service in Wales.  February 2012. Cardiff: ETS Wales &amp; YMCA Wales Community College. [On Line] Available from: </a:t>
            </a:r>
            <a:r>
              <a:rPr lang="en-US" sz="1900" dirty="0">
                <a:solidFill>
                  <a:schemeClr val="tx2"/>
                </a:solidFill>
              </a:rPr>
              <a:t>[Accessed: 2</a:t>
            </a:r>
            <a:r>
              <a:rPr lang="en-US" sz="1900" baseline="30000" dirty="0">
                <a:solidFill>
                  <a:schemeClr val="tx2"/>
                </a:solidFill>
              </a:rPr>
              <a:t>nd</a:t>
            </a:r>
            <a:r>
              <a:rPr lang="en-US" sz="1900" dirty="0">
                <a:solidFill>
                  <a:schemeClr val="tx2"/>
                </a:solidFill>
              </a:rPr>
              <a:t>  November, 2023]</a:t>
            </a:r>
            <a:endParaRPr lang="en-GB" sz="1900" dirty="0">
              <a:solidFill>
                <a:schemeClr val="tx2"/>
              </a:solidFill>
            </a:endParaRPr>
          </a:p>
          <a:p>
            <a:r>
              <a:rPr lang="en-US" sz="1900" dirty="0">
                <a:solidFill>
                  <a:schemeClr val="tx2"/>
                </a:solidFill>
              </a:rPr>
              <a:t>Education Workforce Council. (2019). Code of Professional Conduct and Practice. [On Line]. Available from: </a:t>
            </a:r>
            <a:r>
              <a:rPr lang="en-US" sz="1900" dirty="0">
                <a:solidFill>
                  <a:schemeClr val="tx2"/>
                </a:solidFill>
                <a:hlinkClick r:id="rId2">
                  <a:extLst>
                    <a:ext uri="{A12FA001-AC4F-418D-AE19-62706E023703}">
                      <ahyp:hlinkClr xmlns:ahyp="http://schemas.microsoft.com/office/drawing/2018/hyperlinkcolor" val="tx"/>
                    </a:ext>
                  </a:extLst>
                </a:hlinkClick>
              </a:rPr>
              <a:t>http://www.ewc.wales/site/index.php/en/</a:t>
            </a:r>
            <a:r>
              <a:rPr lang="en-US" sz="1900" dirty="0">
                <a:solidFill>
                  <a:schemeClr val="tx2"/>
                </a:solidFill>
              </a:rPr>
              <a:t> [Accessed: 2</a:t>
            </a:r>
            <a:r>
              <a:rPr lang="en-US" sz="1900" baseline="30000" dirty="0">
                <a:solidFill>
                  <a:schemeClr val="tx2"/>
                </a:solidFill>
              </a:rPr>
              <a:t>nd</a:t>
            </a:r>
            <a:r>
              <a:rPr lang="en-US" sz="1900" dirty="0">
                <a:solidFill>
                  <a:schemeClr val="tx2"/>
                </a:solidFill>
              </a:rPr>
              <a:t>  November, 2023]</a:t>
            </a:r>
            <a:endParaRPr lang="en-GB" sz="1900" dirty="0">
              <a:solidFill>
                <a:schemeClr val="tx2"/>
              </a:solidFill>
            </a:endParaRPr>
          </a:p>
          <a:p>
            <a:r>
              <a:rPr lang="en-GB" sz="1900" dirty="0" err="1">
                <a:solidFill>
                  <a:schemeClr val="tx2"/>
                </a:solidFill>
              </a:rPr>
              <a:t>Kadushin</a:t>
            </a:r>
            <a:r>
              <a:rPr lang="en-GB" sz="1900" dirty="0">
                <a:solidFill>
                  <a:schemeClr val="tx2"/>
                </a:solidFill>
              </a:rPr>
              <a:t>, A. (1992) Supervision in Social Work (3rd. </a:t>
            </a:r>
            <a:r>
              <a:rPr lang="en-GB" sz="1900" dirty="0" err="1">
                <a:solidFill>
                  <a:schemeClr val="tx2"/>
                </a:solidFill>
              </a:rPr>
              <a:t>edn</a:t>
            </a:r>
            <a:r>
              <a:rPr lang="en-GB" sz="1900" dirty="0">
                <a:solidFill>
                  <a:schemeClr val="tx2"/>
                </a:solidFill>
              </a:rPr>
              <a:t>.), New York: Columbia University Press Hawkins, P. &amp; Shohet, R. (1984; 1989) Supervision in the Helping Professions. An individual, group and organizational approach, Milton Keynes: Open University Press/Maidenhead: Open University Press</a:t>
            </a:r>
          </a:p>
          <a:p>
            <a:r>
              <a:rPr lang="en-GB" sz="1900" dirty="0">
                <a:solidFill>
                  <a:schemeClr val="tx2"/>
                </a:solidFill>
              </a:rPr>
              <a:t>Hawkins, P. &amp; Shohet, R.  (2006) Supervision in the Helping Professions. 3rd ed. Maidenhead: Open University Press.</a:t>
            </a:r>
          </a:p>
          <a:p>
            <a:r>
              <a:rPr lang="en-GB" sz="1900" dirty="0">
                <a:solidFill>
                  <a:schemeClr val="tx2"/>
                </a:solidFill>
              </a:rPr>
              <a:t>Herman, M. (2012). Reflective Practice Meets Youth Work Supervision. In: Youth and Policy. [On Line]. </a:t>
            </a:r>
            <a:r>
              <a:rPr lang="en-US" sz="1900" dirty="0">
                <a:solidFill>
                  <a:schemeClr val="tx2"/>
                </a:solidFill>
              </a:rPr>
              <a:t>Available from: </a:t>
            </a:r>
            <a:r>
              <a:rPr lang="en-US" sz="1900" dirty="0">
                <a:solidFill>
                  <a:schemeClr val="tx2"/>
                </a:solidFill>
                <a:hlinkClick r:id="rId3">
                  <a:extLst>
                    <a:ext uri="{A12FA001-AC4F-418D-AE19-62706E023703}">
                      <ahyp:hlinkClr xmlns:ahyp="http://schemas.microsoft.com/office/drawing/2018/hyperlinkcolor" val="tx"/>
                    </a:ext>
                  </a:extLst>
                </a:hlinkClick>
              </a:rPr>
              <a:t>https://www.youthandpolicy.org/wp-content/uploads/2017/06/herman_reflective_practice_meets_youth_work_supervision.pdf</a:t>
            </a:r>
            <a:r>
              <a:rPr lang="en-US" sz="1900" dirty="0">
                <a:solidFill>
                  <a:schemeClr val="tx2"/>
                </a:solidFill>
              </a:rPr>
              <a:t> [Accessed: 5th November, 2023]</a:t>
            </a:r>
            <a:endParaRPr lang="en-GB" sz="1900" dirty="0">
              <a:solidFill>
                <a:schemeClr val="tx2"/>
              </a:solidFill>
            </a:endParaRPr>
          </a:p>
          <a:p>
            <a:r>
              <a:rPr lang="cy-GB" sz="1900" dirty="0">
                <a:solidFill>
                  <a:schemeClr val="tx2"/>
                </a:solidFill>
              </a:rPr>
              <a:t>Hoggarth, L (2009) “Managing People” in Tyler, M. Hoggarth, L, Merton, B. (Eds) (2009) </a:t>
            </a:r>
            <a:r>
              <a:rPr lang="cy-GB" sz="1900" i="1" dirty="0">
                <a:solidFill>
                  <a:schemeClr val="tx2"/>
                </a:solidFill>
              </a:rPr>
              <a:t>Managing Modern Youth work</a:t>
            </a:r>
            <a:r>
              <a:rPr lang="cy-GB" sz="1900" dirty="0">
                <a:solidFill>
                  <a:schemeClr val="tx2"/>
                </a:solidFill>
              </a:rPr>
              <a:t>, Essex: Learning Matters, pp. 41-59.</a:t>
            </a:r>
            <a:endParaRPr lang="en-GB" sz="1900" dirty="0">
              <a:solidFill>
                <a:schemeClr val="tx2"/>
              </a:solidFill>
            </a:endParaRPr>
          </a:p>
          <a:p>
            <a:r>
              <a:rPr lang="en-GB" sz="1900" dirty="0">
                <a:solidFill>
                  <a:schemeClr val="tx2"/>
                </a:solidFill>
              </a:rPr>
              <a:t>Ingram, G. &amp; Harris, J. (2001) Delivering Good Youth Work: A Working Guide to Surviving and Thriving. Lyme Regis: Russell House.</a:t>
            </a:r>
          </a:p>
          <a:p>
            <a:endParaRPr lang="en-US" sz="2000" dirty="0">
              <a:solidFill>
                <a:schemeClr val="tx2"/>
              </a:solidFill>
            </a:endParaRPr>
          </a:p>
        </p:txBody>
      </p:sp>
    </p:spTree>
    <p:extLst>
      <p:ext uri="{BB962C8B-B14F-4D97-AF65-F5344CB8AC3E}">
        <p14:creationId xmlns:p14="http://schemas.microsoft.com/office/powerpoint/2010/main" val="15077728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D7E5B01-0038-074B-BDE8-68665B087804}"/>
              </a:ext>
            </a:extLst>
          </p:cNvPr>
          <p:cNvSpPr>
            <a:spLocks noGrp="1"/>
          </p:cNvSpPr>
          <p:nvPr>
            <p:ph idx="1"/>
          </p:nvPr>
        </p:nvSpPr>
        <p:spPr>
          <a:xfrm>
            <a:off x="749182" y="1303868"/>
            <a:ext cx="11002551" cy="4671294"/>
          </a:xfrm>
        </p:spPr>
        <p:txBody>
          <a:bodyPr>
            <a:normAutofit fontScale="92500" lnSpcReduction="20000"/>
          </a:bodyPr>
          <a:lstStyle/>
          <a:p>
            <a:pPr>
              <a:lnSpc>
                <a:spcPct val="85000"/>
              </a:lnSpc>
            </a:pPr>
            <a:r>
              <a:rPr lang="en-GB" sz="1800" b="0" i="0" dirty="0">
                <a:effectLst/>
                <a:latin typeface="Source Sans Pro" panose="020B0503030403020204" pitchFamily="34" charset="0"/>
              </a:rPr>
              <a:t>The Institute for Research and Innovation in Social Services (</a:t>
            </a:r>
            <a:r>
              <a:rPr lang="en-GB" sz="1800" b="0" i="0" dirty="0" err="1">
                <a:effectLst/>
                <a:latin typeface="Source Sans Pro" panose="020B0503030403020204" pitchFamily="34" charset="0"/>
              </a:rPr>
              <a:t>Iriss</a:t>
            </a:r>
            <a:r>
              <a:rPr lang="en-GB" sz="1800" b="0" i="0" dirty="0">
                <a:effectLst/>
                <a:latin typeface="Source Sans Pro" panose="020B0503030403020204" pitchFamily="34" charset="0"/>
              </a:rPr>
              <a:t>), </a:t>
            </a:r>
            <a:r>
              <a:rPr lang="en-US" sz="1800" dirty="0">
                <a:hlinkClick r:id="rId2"/>
              </a:rPr>
              <a:t>https://www.iriss.org.uk/resources/insights/achieving-</a:t>
            </a:r>
            <a:r>
              <a:rPr lang="en-US" sz="1800" dirty="0">
                <a:solidFill>
                  <a:schemeClr val="tx2"/>
                </a:solidFill>
                <a:hlinkClick r:id="rId2"/>
              </a:rPr>
              <a:t>effective-supervision</a:t>
            </a:r>
            <a:r>
              <a:rPr lang="en-US" sz="1800" dirty="0">
                <a:solidFill>
                  <a:schemeClr val="tx2"/>
                </a:solidFill>
              </a:rPr>
              <a:t> (accessed 11th November 2023) </a:t>
            </a:r>
          </a:p>
          <a:p>
            <a:pPr>
              <a:lnSpc>
                <a:spcPct val="85000"/>
              </a:lnSpc>
            </a:pPr>
            <a:r>
              <a:rPr lang="en-US" sz="1800" dirty="0">
                <a:solidFill>
                  <a:schemeClr val="tx2"/>
                </a:solidFill>
              </a:rPr>
              <a:t>McKay, A. (1987) </a:t>
            </a:r>
            <a:r>
              <a:rPr lang="en-US" sz="1800" i="1" dirty="0">
                <a:solidFill>
                  <a:schemeClr val="tx2"/>
                </a:solidFill>
              </a:rPr>
              <a:t>‘Non-Managerial Supervision’ </a:t>
            </a:r>
            <a:r>
              <a:rPr lang="en-US" sz="1800" dirty="0">
                <a:solidFill>
                  <a:schemeClr val="tx2"/>
                </a:solidFill>
              </a:rPr>
              <a:t>in </a:t>
            </a:r>
            <a:r>
              <a:rPr lang="en-US" sz="1800" dirty="0" err="1">
                <a:solidFill>
                  <a:schemeClr val="tx2"/>
                </a:solidFill>
              </a:rPr>
              <a:t>Marken</a:t>
            </a:r>
            <a:r>
              <a:rPr lang="en-US" sz="1800" dirty="0">
                <a:solidFill>
                  <a:schemeClr val="tx2"/>
                </a:solidFill>
              </a:rPr>
              <a:t>, M. and Payne, M. (eds) </a:t>
            </a:r>
            <a:r>
              <a:rPr lang="en-US" sz="1800" b="1" i="1" dirty="0">
                <a:solidFill>
                  <a:schemeClr val="tx2"/>
                </a:solidFill>
              </a:rPr>
              <a:t>Enabling and Ensuring - Supervision in Practice</a:t>
            </a:r>
          </a:p>
          <a:p>
            <a:pPr>
              <a:lnSpc>
                <a:spcPct val="85000"/>
              </a:lnSpc>
            </a:pPr>
            <a:r>
              <a:rPr lang="en-US" sz="1800" dirty="0">
                <a:solidFill>
                  <a:schemeClr val="tx2"/>
                </a:solidFill>
              </a:rPr>
              <a:t>National Youth Agency, Supervision Policy and Agreement, </a:t>
            </a:r>
            <a:r>
              <a:rPr lang="en-US" sz="1800" dirty="0">
                <a:solidFill>
                  <a:schemeClr val="tx2"/>
                </a:solidFill>
                <a:hlinkClick r:id="rId3"/>
              </a:rPr>
              <a:t>www.nya.org.uk</a:t>
            </a:r>
            <a:r>
              <a:rPr lang="en-US" sz="1800" dirty="0">
                <a:solidFill>
                  <a:schemeClr val="tx2"/>
                </a:solidFill>
              </a:rPr>
              <a:t> (accessed 12</a:t>
            </a:r>
            <a:r>
              <a:rPr lang="en-US" sz="1800" baseline="30000" dirty="0">
                <a:solidFill>
                  <a:schemeClr val="tx2"/>
                </a:solidFill>
              </a:rPr>
              <a:t>th</a:t>
            </a:r>
            <a:r>
              <a:rPr lang="en-US" sz="1800" dirty="0">
                <a:solidFill>
                  <a:schemeClr val="tx2"/>
                </a:solidFill>
              </a:rPr>
              <a:t> November 2023)</a:t>
            </a:r>
          </a:p>
          <a:p>
            <a:pPr>
              <a:lnSpc>
                <a:spcPct val="85000"/>
              </a:lnSpc>
            </a:pPr>
            <a:r>
              <a:rPr lang="en-US" sz="1800" dirty="0">
                <a:solidFill>
                  <a:schemeClr val="tx2"/>
                </a:solidFill>
              </a:rPr>
              <a:t>Payne, C. and Scott, T. (1982) </a:t>
            </a:r>
            <a:r>
              <a:rPr lang="en-US" sz="1800" b="1" i="1" dirty="0">
                <a:solidFill>
                  <a:schemeClr val="tx2"/>
                </a:solidFill>
              </a:rPr>
              <a:t>Developing Supervision of Teams in</a:t>
            </a:r>
          </a:p>
          <a:p>
            <a:pPr>
              <a:lnSpc>
                <a:spcPct val="85000"/>
              </a:lnSpc>
              <a:buFont typeface="Arial" pitchFamily="34" charset="0"/>
              <a:buChar char=" "/>
            </a:pPr>
            <a:r>
              <a:rPr lang="en-US" sz="1800" b="1" i="1" dirty="0">
                <a:solidFill>
                  <a:schemeClr val="tx2"/>
                </a:solidFill>
              </a:rPr>
              <a:t>Field and Residential Social Work </a:t>
            </a:r>
            <a:r>
              <a:rPr lang="en-US" sz="1800" dirty="0">
                <a:solidFill>
                  <a:schemeClr val="tx2"/>
                </a:solidFill>
              </a:rPr>
              <a:t>London: National Institute of Social</a:t>
            </a:r>
          </a:p>
          <a:p>
            <a:pPr>
              <a:lnSpc>
                <a:spcPct val="85000"/>
              </a:lnSpc>
              <a:buFont typeface="Arial" pitchFamily="34" charset="0"/>
              <a:buChar char=" "/>
            </a:pPr>
            <a:r>
              <a:rPr lang="en-US" sz="1800" dirty="0">
                <a:solidFill>
                  <a:schemeClr val="tx2"/>
                </a:solidFill>
              </a:rPr>
              <a:t>Work, Paper No 12.</a:t>
            </a:r>
            <a:endParaRPr lang="en-GB" sz="1700" dirty="0">
              <a:solidFill>
                <a:schemeClr val="tx2"/>
              </a:solidFill>
            </a:endParaRPr>
          </a:p>
          <a:p>
            <a:pPr>
              <a:lnSpc>
                <a:spcPct val="85000"/>
              </a:lnSpc>
            </a:pPr>
            <a:r>
              <a:rPr lang="en-US" sz="1800" dirty="0">
                <a:solidFill>
                  <a:schemeClr val="tx2"/>
                </a:solidFill>
              </a:rPr>
              <a:t>M. and Payne, M. (eds) </a:t>
            </a:r>
            <a:r>
              <a:rPr lang="en-US" sz="1800" b="1" i="1" dirty="0">
                <a:solidFill>
                  <a:schemeClr val="tx2"/>
                </a:solidFill>
              </a:rPr>
              <a:t>Enabling and Ensuring - Supervision in</a:t>
            </a:r>
          </a:p>
          <a:p>
            <a:pPr>
              <a:lnSpc>
                <a:spcPct val="85000"/>
              </a:lnSpc>
              <a:buFont typeface="Arial" pitchFamily="34" charset="0"/>
              <a:buChar char=" "/>
            </a:pPr>
            <a:r>
              <a:rPr lang="en-US" sz="1800" b="1" i="1" dirty="0">
                <a:solidFill>
                  <a:schemeClr val="tx2"/>
                </a:solidFill>
              </a:rPr>
              <a:t>Practice </a:t>
            </a:r>
            <a:r>
              <a:rPr lang="en-US" sz="1800" dirty="0">
                <a:solidFill>
                  <a:schemeClr val="tx2"/>
                </a:solidFill>
              </a:rPr>
              <a:t>Leicester: National Youth Bureau.</a:t>
            </a:r>
          </a:p>
          <a:p>
            <a:r>
              <a:rPr lang="en-GB" sz="1700" dirty="0">
                <a:solidFill>
                  <a:schemeClr val="tx2"/>
                </a:solidFill>
              </a:rPr>
              <a:t>Proctor, B. (1987) ‘Supervision: A co-operative exercise in accountability’ in </a:t>
            </a:r>
            <a:r>
              <a:rPr lang="en-GB" sz="1700" dirty="0" err="1">
                <a:solidFill>
                  <a:schemeClr val="tx2"/>
                </a:solidFill>
              </a:rPr>
              <a:t>Marken</a:t>
            </a:r>
            <a:r>
              <a:rPr lang="en-GB" sz="1700" dirty="0">
                <a:solidFill>
                  <a:schemeClr val="tx2"/>
                </a:solidFill>
              </a:rPr>
              <a:t>, M. &amp;Payne, M (eds.) Enabling and Ensuring. Supervision in practice, Leicester: National Youth Bureau.</a:t>
            </a:r>
          </a:p>
          <a:p>
            <a:r>
              <a:rPr lang="en-GB" sz="1700" dirty="0">
                <a:solidFill>
                  <a:schemeClr val="tx2"/>
                </a:solidFill>
              </a:rPr>
              <a:t>Stanier, M.B (2016) ‘The Coaching Habit: Say less, ask more &amp; change the way you lead forever.’, Box of Crayons Press, Canada</a:t>
            </a:r>
          </a:p>
          <a:p>
            <a:r>
              <a:rPr lang="en-GB" sz="1700" dirty="0">
                <a:solidFill>
                  <a:schemeClr val="tx2"/>
                </a:solidFill>
              </a:rPr>
              <a:t>Tash, J. (1984) Supervision in Youth Work. YMCA George Williams College.</a:t>
            </a:r>
            <a:r>
              <a:rPr lang="cy-GB" sz="1700" dirty="0">
                <a:solidFill>
                  <a:schemeClr val="tx2"/>
                </a:solidFill>
              </a:rPr>
              <a:t> </a:t>
            </a:r>
          </a:p>
          <a:p>
            <a:r>
              <a:rPr lang="cy-GB" sz="1700" dirty="0">
                <a:solidFill>
                  <a:schemeClr val="tx2"/>
                </a:solidFill>
              </a:rPr>
              <a:t>Woods, J (2006) “Using supervision for professional development” in Richardson, L. D. &amp; Wolfe, M. (eds). (2001) </a:t>
            </a:r>
            <a:r>
              <a:rPr lang="cy-GB" sz="1700" i="1" dirty="0">
                <a:solidFill>
                  <a:schemeClr val="tx2"/>
                </a:solidFill>
              </a:rPr>
              <a:t>Principles and practice of informal education: learning through life, </a:t>
            </a:r>
            <a:r>
              <a:rPr lang="cy-GB" sz="1700" dirty="0">
                <a:solidFill>
                  <a:schemeClr val="tx2"/>
                </a:solidFill>
              </a:rPr>
              <a:t>London: Routledge, pp. 249-268.</a:t>
            </a:r>
          </a:p>
          <a:p>
            <a:endParaRPr lang="en-US" sz="2000" dirty="0"/>
          </a:p>
        </p:txBody>
      </p:sp>
      <p:sp>
        <p:nvSpPr>
          <p:cNvPr id="2" name="Title 1"/>
          <p:cNvSpPr>
            <a:spLocks noGrp="1"/>
          </p:cNvSpPr>
          <p:nvPr>
            <p:ph type="title"/>
          </p:nvPr>
        </p:nvSpPr>
        <p:spPr/>
        <p:txBody>
          <a:bodyPr/>
          <a:lstStyle/>
          <a:p>
            <a:r>
              <a:rPr lang="en-GB" dirty="0">
                <a:solidFill>
                  <a:schemeClr val="tx2"/>
                </a:solidFill>
              </a:rPr>
              <a:t>References cont.</a:t>
            </a:r>
          </a:p>
        </p:txBody>
      </p:sp>
    </p:spTree>
    <p:extLst>
      <p:ext uri="{BB962C8B-B14F-4D97-AF65-F5344CB8AC3E}">
        <p14:creationId xmlns:p14="http://schemas.microsoft.com/office/powerpoint/2010/main" val="386816680"/>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792C66773FE7643B8530DD3E31090EC" ma:contentTypeVersion="8" ma:contentTypeDescription="Create a new document." ma:contentTypeScope="" ma:versionID="3a536072a5a957b3708a7f3cf0cba595">
  <xsd:schema xmlns:xsd="http://www.w3.org/2001/XMLSchema" xmlns:xs="http://www.w3.org/2001/XMLSchema" xmlns:p="http://schemas.microsoft.com/office/2006/metadata/properties" xmlns:ns3="bf3c2fb5-1f45-4bdb-adfb-71676cf70d4e" targetNamespace="http://schemas.microsoft.com/office/2006/metadata/properties" ma:root="true" ma:fieldsID="4f5967c6733c4ef842e32530a8be5c06" ns3:_="">
    <xsd:import namespace="bf3c2fb5-1f45-4bdb-adfb-71676cf70d4e"/>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3c2fb5-1f45-4bdb-adfb-71676cf70d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5E107D-FF48-48A3-AB38-F282D178FC12}">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schemas.microsoft.com/office/2006/documentManagement/types"/>
    <ds:schemaRef ds:uri="http://schemas.microsoft.com/office/infopath/2007/PartnerControls"/>
    <ds:schemaRef ds:uri="http://purl.org/dc/terms/"/>
    <ds:schemaRef ds:uri="http://purl.org/dc/elements/1.1/"/>
    <ds:schemaRef ds:uri="bf3c2fb5-1f45-4bdb-adfb-71676cf70d4e"/>
    <ds:schemaRef ds:uri="http://schemas.openxmlformats.org/package/2006/metadata/core-properties"/>
    <ds:schemaRef ds:uri="http://www.w3.org/XML/1998/namespace"/>
    <ds:schemaRef ds:uri="http://purl.org/dc/dcmitype/"/>
    <ds:schemaRef ds:uri="http://schemas.microsoft.com/office/2006/metadata/properties"/>
  </ds:schemaRefs>
</ds:datastoreItem>
</file>

<file path=customXml/itemProps3.xml><?xml version="1.0" encoding="utf-8"?>
<ds:datastoreItem xmlns:ds="http://schemas.openxmlformats.org/officeDocument/2006/customXml" ds:itemID="{F09071CF-CF6E-4A74-AE38-C1B8E2B924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3c2fb5-1f45-4bdb-adfb-71676cf70d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4408</Words>
  <Application>Microsoft Office PowerPoint</Application>
  <PresentationFormat>Widescreen</PresentationFormat>
  <Paragraphs>412</Paragraphs>
  <Slides>54</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54</vt:i4>
      </vt:variant>
    </vt:vector>
  </HeadingPairs>
  <TitlesOfParts>
    <vt:vector size="63" baseType="lpstr">
      <vt:lpstr>Arial</vt:lpstr>
      <vt:lpstr>Calibri</vt:lpstr>
      <vt:lpstr>canada-type-gibson</vt:lpstr>
      <vt:lpstr>Courier New</vt:lpstr>
      <vt:lpstr>Euphemia</vt:lpstr>
      <vt:lpstr>inherit</vt:lpstr>
      <vt:lpstr>Segoe UI</vt:lpstr>
      <vt:lpstr>Source Sans Pro</vt:lpstr>
      <vt:lpstr>Office Theme</vt:lpstr>
      <vt:lpstr>Supervision, Leadership and Management for Professionals: ECYW7003 </vt:lpstr>
      <vt:lpstr> </vt:lpstr>
      <vt:lpstr> </vt:lpstr>
      <vt:lpstr>By the end of today we will….</vt:lpstr>
      <vt:lpstr>What did we learn last week?</vt:lpstr>
      <vt:lpstr>PowerPoint Presentation</vt:lpstr>
      <vt:lpstr>Assessment Question:  Supervision and Management Portfolio  </vt:lpstr>
      <vt:lpstr>PowerPoint Presentation</vt:lpstr>
      <vt:lpstr>PowerPoint Presentation</vt:lpstr>
      <vt:lpstr>PowerPoint Presentation</vt:lpstr>
      <vt:lpstr>Directed Study-07.11</vt:lpstr>
      <vt:lpstr>Locate organisational policy, contract &amp; proformas </vt:lpstr>
      <vt:lpstr>Youth Work: A Definition  (Ingram &amp; Harris, 2001)</vt:lpstr>
      <vt:lpstr>Circles of significance</vt:lpstr>
      <vt:lpstr>Reflection</vt:lpstr>
      <vt:lpstr>Reminder: What is supervision?</vt:lpstr>
      <vt:lpstr>Supervision journey</vt:lpstr>
      <vt:lpstr>Skills for supervision</vt:lpstr>
      <vt:lpstr>Coaching dialogue</vt:lpstr>
      <vt:lpstr>PowerPoint Presentation</vt:lpstr>
      <vt:lpstr>PowerPoint Presentation</vt:lpstr>
      <vt:lpstr>Reflection</vt:lpstr>
      <vt:lpstr>PowerPoint Presentation</vt:lpstr>
      <vt:lpstr>PowerPoint Presentation</vt:lpstr>
      <vt:lpstr>PowerPoint Presentation</vt:lpstr>
      <vt:lpstr>PowerPoint Presentation</vt:lpstr>
      <vt:lpstr>The Kickstart Question! The Coaching Habit, Michael Bungay Stanier</vt:lpstr>
      <vt:lpstr>Reflective Practice: what is it?</vt:lpstr>
      <vt:lpstr>Reflective practitioner</vt:lpstr>
      <vt:lpstr>Reflective practice in youth work supervision</vt:lpstr>
      <vt:lpstr>Linking theory with practice</vt:lpstr>
      <vt:lpstr>Reflective Practice</vt:lpstr>
      <vt:lpstr>Directed study-07.11</vt:lpstr>
      <vt:lpstr>PowerPoint Presentation</vt:lpstr>
      <vt:lpstr>Reflective Learning Cycle</vt:lpstr>
      <vt:lpstr>Donald Schon (1983)</vt:lpstr>
      <vt:lpstr>PowerPoint Presentation</vt:lpstr>
      <vt:lpstr>Restorative approaches</vt:lpstr>
      <vt:lpstr>Boundary management </vt:lpstr>
      <vt:lpstr>PowerPoint Presentation</vt:lpstr>
      <vt:lpstr>PowerPoint Presentation</vt:lpstr>
      <vt:lpstr>Boundary Management </vt:lpstr>
      <vt:lpstr>Boundary Management (continued)</vt:lpstr>
      <vt:lpstr>PowerPoint Presentation</vt:lpstr>
      <vt:lpstr>Preparation</vt:lpstr>
      <vt:lpstr>(Sapin, 2009, p. 189)</vt:lpstr>
      <vt:lpstr>Keeping appropriate records</vt:lpstr>
      <vt:lpstr>Supervision within a Youth Work Context:</vt:lpstr>
      <vt:lpstr>Reflect on your experience of supervision</vt:lpstr>
      <vt:lpstr>Key components of effective supervision</vt:lpstr>
      <vt:lpstr>Self-care</vt:lpstr>
      <vt:lpstr>Directed Study-14.11</vt:lpstr>
      <vt:lpstr>References</vt:lpstr>
      <vt:lpstr>References cont.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2023-11-12T15:42:20Z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0x010100C792C66773FE7643B8530DD3E31090EC</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