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sldIdLst>
    <p:sldId id="398" r:id="rId2"/>
    <p:sldId id="392" r:id="rId3"/>
    <p:sldId id="686" r:id="rId4"/>
    <p:sldId id="660" r:id="rId5"/>
    <p:sldId id="661" r:id="rId6"/>
    <p:sldId id="652" r:id="rId7"/>
    <p:sldId id="671" r:id="rId8"/>
    <p:sldId id="656" r:id="rId9"/>
    <p:sldId id="669" r:id="rId10"/>
    <p:sldId id="672" r:id="rId11"/>
    <p:sldId id="670" r:id="rId12"/>
    <p:sldId id="673" r:id="rId13"/>
    <p:sldId id="668" r:id="rId14"/>
    <p:sldId id="687" r:id="rId15"/>
    <p:sldId id="681" r:id="rId16"/>
    <p:sldId id="682" r:id="rId17"/>
    <p:sldId id="694" r:id="rId18"/>
    <p:sldId id="695" r:id="rId19"/>
    <p:sldId id="697" r:id="rId20"/>
    <p:sldId id="696" r:id="rId21"/>
    <p:sldId id="674" r:id="rId22"/>
    <p:sldId id="675" r:id="rId23"/>
    <p:sldId id="676" r:id="rId24"/>
    <p:sldId id="678" r:id="rId25"/>
    <p:sldId id="677" r:id="rId26"/>
    <p:sldId id="692" r:id="rId27"/>
    <p:sldId id="693" r:id="rId28"/>
    <p:sldId id="679" r:id="rId29"/>
    <p:sldId id="680" r:id="rId30"/>
    <p:sldId id="683" r:id="rId31"/>
    <p:sldId id="662" r:id="rId32"/>
    <p:sldId id="620" r:id="rId33"/>
    <p:sldId id="663" r:id="rId34"/>
    <p:sldId id="664" r:id="rId35"/>
    <p:sldId id="665" r:id="rId36"/>
    <p:sldId id="685" r:id="rId37"/>
    <p:sldId id="684" r:id="rId38"/>
    <p:sldId id="618" r:id="rId39"/>
    <p:sldId id="600" r:id="rId40"/>
    <p:sldId id="305" r:id="rId41"/>
    <p:sldId id="648" r:id="rId42"/>
    <p:sldId id="626" r:id="rId43"/>
    <p:sldId id="627" r:id="rId44"/>
    <p:sldId id="624" r:id="rId45"/>
    <p:sldId id="657" r:id="rId46"/>
    <p:sldId id="623" r:id="rId47"/>
    <p:sldId id="628" r:id="rId48"/>
    <p:sldId id="629" r:id="rId49"/>
    <p:sldId id="630" r:id="rId50"/>
    <p:sldId id="631" r:id="rId51"/>
    <p:sldId id="632" r:id="rId52"/>
    <p:sldId id="633" r:id="rId53"/>
    <p:sldId id="635" r:id="rId54"/>
    <p:sldId id="688" r:id="rId55"/>
    <p:sldId id="636" r:id="rId56"/>
    <p:sldId id="637" r:id="rId57"/>
    <p:sldId id="638" r:id="rId58"/>
    <p:sldId id="640" r:id="rId59"/>
    <p:sldId id="641" r:id="rId60"/>
    <p:sldId id="642" r:id="rId61"/>
    <p:sldId id="643" r:id="rId62"/>
    <p:sldId id="654" r:id="rId63"/>
    <p:sldId id="645" r:id="rId64"/>
    <p:sldId id="655" r:id="rId65"/>
    <p:sldId id="689" r:id="rId66"/>
    <p:sldId id="646" r:id="rId67"/>
    <p:sldId id="647" r:id="rId68"/>
    <p:sldId id="650" r:id="rId69"/>
    <p:sldId id="651" r:id="rId70"/>
    <p:sldId id="691" r:id="rId71"/>
    <p:sldId id="595" r:id="rId7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E786E-850F-4A83-9EA5-24107996955F}" v="40" dt="2024-12-03T13:33:38.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313" autoAdjust="0"/>
    <p:restoredTop sz="94660"/>
  </p:normalViewPr>
  <p:slideViewPr>
    <p:cSldViewPr snapToGrid="0">
      <p:cViewPr>
        <p:scale>
          <a:sx n="73" d="100"/>
          <a:sy n="73" d="100"/>
        </p:scale>
        <p:origin x="724" y="8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3A7E786E-850F-4A83-9EA5-24107996955F}"/>
    <pc:docChg chg="undo custSel addSld delSld modSld sldOrd modNotesMaster">
      <pc:chgData name="Alisdair Cunningham" userId="67e8d9ba-4582-42f1-b26c-e866daa7f65b" providerId="ADAL" clId="{3A7E786E-850F-4A83-9EA5-24107996955F}" dt="2024-12-03T13:34:33.528" v="1124" actId="729"/>
      <pc:docMkLst>
        <pc:docMk/>
      </pc:docMkLst>
      <pc:sldChg chg="modSp mod">
        <pc:chgData name="Alisdair Cunningham" userId="67e8d9ba-4582-42f1-b26c-e866daa7f65b" providerId="ADAL" clId="{3A7E786E-850F-4A83-9EA5-24107996955F}" dt="2024-10-30T22:28:01.869" v="0" actId="6549"/>
        <pc:sldMkLst>
          <pc:docMk/>
          <pc:sldMk cId="3768866009" sldId="392"/>
        </pc:sldMkLst>
        <pc:spChg chg="mod">
          <ac:chgData name="Alisdair Cunningham" userId="67e8d9ba-4582-42f1-b26c-e866daa7f65b" providerId="ADAL" clId="{3A7E786E-850F-4A83-9EA5-24107996955F}" dt="2024-10-30T22:28:01.869" v="0" actId="6549"/>
          <ac:spMkLst>
            <pc:docMk/>
            <pc:sldMk cId="3768866009" sldId="392"/>
            <ac:spMk id="3" creationId="{E4E0CE2D-E8C1-FD5E-78E6-9ABE413D484C}"/>
          </ac:spMkLst>
        </pc:spChg>
      </pc:sldChg>
      <pc:sldChg chg="modSp mod">
        <pc:chgData name="Alisdair Cunningham" userId="67e8d9ba-4582-42f1-b26c-e866daa7f65b" providerId="ADAL" clId="{3A7E786E-850F-4A83-9EA5-24107996955F}" dt="2024-11-29T16:44:48.739" v="34" actId="27636"/>
        <pc:sldMkLst>
          <pc:docMk/>
          <pc:sldMk cId="3036078295" sldId="398"/>
        </pc:sldMkLst>
        <pc:spChg chg="mod">
          <ac:chgData name="Alisdair Cunningham" userId="67e8d9ba-4582-42f1-b26c-e866daa7f65b" providerId="ADAL" clId="{3A7E786E-850F-4A83-9EA5-24107996955F}" dt="2024-11-29T16:44:48.739" v="34" actId="27636"/>
          <ac:spMkLst>
            <pc:docMk/>
            <pc:sldMk cId="3036078295" sldId="398"/>
            <ac:spMk id="6" creationId="{608822B0-74FA-C3D3-A31B-0ED57C3323EF}"/>
          </ac:spMkLst>
        </pc:spChg>
      </pc:sldChg>
      <pc:sldChg chg="delSp mod">
        <pc:chgData name="Alisdair Cunningham" userId="67e8d9ba-4582-42f1-b26c-e866daa7f65b" providerId="ADAL" clId="{3A7E786E-850F-4A83-9EA5-24107996955F}" dt="2024-11-29T23:46:52.481" v="1083" actId="478"/>
        <pc:sldMkLst>
          <pc:docMk/>
          <pc:sldMk cId="3711327505" sldId="595"/>
        </pc:sldMkLst>
        <pc:spChg chg="del">
          <ac:chgData name="Alisdair Cunningham" userId="67e8d9ba-4582-42f1-b26c-e866daa7f65b" providerId="ADAL" clId="{3A7E786E-850F-4A83-9EA5-24107996955F}" dt="2024-11-29T23:46:52.481" v="1083" actId="478"/>
          <ac:spMkLst>
            <pc:docMk/>
            <pc:sldMk cId="3711327505" sldId="595"/>
            <ac:spMk id="4" creationId="{6F74598F-399C-85F1-0452-F8CAC76D99C1}"/>
          </ac:spMkLst>
        </pc:spChg>
        <pc:spChg chg="del">
          <ac:chgData name="Alisdair Cunningham" userId="67e8d9ba-4582-42f1-b26c-e866daa7f65b" providerId="ADAL" clId="{3A7E786E-850F-4A83-9EA5-24107996955F}" dt="2024-11-29T23:46:52.481" v="1083" actId="478"/>
          <ac:spMkLst>
            <pc:docMk/>
            <pc:sldMk cId="3711327505" sldId="595"/>
            <ac:spMk id="132105" creationId="{5CED8F93-89DF-C57A-C16D-ED6DB8A4ABD2}"/>
          </ac:spMkLst>
        </pc:spChg>
      </pc:sldChg>
      <pc:sldChg chg="addSp delSp modSp del mod">
        <pc:chgData name="Alisdair Cunningham" userId="67e8d9ba-4582-42f1-b26c-e866daa7f65b" providerId="ADAL" clId="{3A7E786E-850F-4A83-9EA5-24107996955F}" dt="2024-11-29T23:47:36.181" v="1087" actId="47"/>
        <pc:sldMkLst>
          <pc:docMk/>
          <pc:sldMk cId="58556153" sldId="619"/>
        </pc:sldMkLst>
        <pc:spChg chg="add mod">
          <ac:chgData name="Alisdair Cunningham" userId="67e8d9ba-4582-42f1-b26c-e866daa7f65b" providerId="ADAL" clId="{3A7E786E-850F-4A83-9EA5-24107996955F}" dt="2024-11-29T23:47:16.245" v="1084" actId="21"/>
          <ac:spMkLst>
            <pc:docMk/>
            <pc:sldMk cId="58556153" sldId="619"/>
            <ac:spMk id="4" creationId="{4DF295BC-043D-311F-F492-5ABEC0942E84}"/>
          </ac:spMkLst>
        </pc:spChg>
        <pc:picChg chg="del">
          <ac:chgData name="Alisdair Cunningham" userId="67e8d9ba-4582-42f1-b26c-e866daa7f65b" providerId="ADAL" clId="{3A7E786E-850F-4A83-9EA5-24107996955F}" dt="2024-11-29T23:47:16.245" v="1084" actId="21"/>
          <ac:picMkLst>
            <pc:docMk/>
            <pc:sldMk cId="58556153" sldId="619"/>
            <ac:picMk id="5" creationId="{89373E47-F310-E133-102C-4C4664A2CEAE}"/>
          </ac:picMkLst>
        </pc:picChg>
      </pc:sldChg>
      <pc:sldChg chg="addSp delSp modSp mod">
        <pc:chgData name="Alisdair Cunningham" userId="67e8d9ba-4582-42f1-b26c-e866daa7f65b" providerId="ADAL" clId="{3A7E786E-850F-4A83-9EA5-24107996955F}" dt="2024-11-29T23:36:12.205" v="1045" actId="1076"/>
        <pc:sldMkLst>
          <pc:docMk/>
          <pc:sldMk cId="2344380510" sldId="620"/>
        </pc:sldMkLst>
        <pc:spChg chg="add">
          <ac:chgData name="Alisdair Cunningham" userId="67e8d9ba-4582-42f1-b26c-e866daa7f65b" providerId="ADAL" clId="{3A7E786E-850F-4A83-9EA5-24107996955F}" dt="2024-11-29T23:35:18.426" v="992" actId="11529"/>
          <ac:spMkLst>
            <pc:docMk/>
            <pc:sldMk cId="2344380510" sldId="620"/>
            <ac:spMk id="3" creationId="{18F6F512-D036-76C8-7630-FBCC4ED1F3CB}"/>
          </ac:spMkLst>
        </pc:spChg>
        <pc:spChg chg="add mod">
          <ac:chgData name="Alisdair Cunningham" userId="67e8d9ba-4582-42f1-b26c-e866daa7f65b" providerId="ADAL" clId="{3A7E786E-850F-4A83-9EA5-24107996955F}" dt="2024-11-29T23:36:03.821" v="1043" actId="122"/>
          <ac:spMkLst>
            <pc:docMk/>
            <pc:sldMk cId="2344380510" sldId="620"/>
            <ac:spMk id="5" creationId="{EE33BB9F-B798-40CF-9236-8C7C9F1F7DA3}"/>
          </ac:spMkLst>
        </pc:spChg>
        <pc:spChg chg="del">
          <ac:chgData name="Alisdair Cunningham" userId="67e8d9ba-4582-42f1-b26c-e866daa7f65b" providerId="ADAL" clId="{3A7E786E-850F-4A83-9EA5-24107996955F}" dt="2024-11-29T22:01:29.032" v="171" actId="478"/>
          <ac:spMkLst>
            <pc:docMk/>
            <pc:sldMk cId="2344380510" sldId="620"/>
            <ac:spMk id="11" creationId="{F4ABBD02-7F2D-BF75-2623-57E5BEAA7313}"/>
          </ac:spMkLst>
        </pc:spChg>
        <pc:picChg chg="mod modCrop">
          <ac:chgData name="Alisdair Cunningham" userId="67e8d9ba-4582-42f1-b26c-e866daa7f65b" providerId="ADAL" clId="{3A7E786E-850F-4A83-9EA5-24107996955F}" dt="2024-11-29T23:36:12.205" v="1045" actId="1076"/>
          <ac:picMkLst>
            <pc:docMk/>
            <pc:sldMk cId="2344380510" sldId="620"/>
            <ac:picMk id="13" creationId="{5ABED3D7-189F-6E79-1D2E-AF2A0065CC86}"/>
          </ac:picMkLst>
        </pc:picChg>
      </pc:sldChg>
      <pc:sldChg chg="del">
        <pc:chgData name="Alisdair Cunningham" userId="67e8d9ba-4582-42f1-b26c-e866daa7f65b" providerId="ADAL" clId="{3A7E786E-850F-4A83-9EA5-24107996955F}" dt="2024-11-29T17:15:03.908" v="150" actId="47"/>
        <pc:sldMkLst>
          <pc:docMk/>
          <pc:sldMk cId="3836232535" sldId="625"/>
        </pc:sldMkLst>
      </pc:sldChg>
      <pc:sldChg chg="modSp mod">
        <pc:chgData name="Alisdair Cunningham" userId="67e8d9ba-4582-42f1-b26c-e866daa7f65b" providerId="ADAL" clId="{3A7E786E-850F-4A83-9EA5-24107996955F}" dt="2024-11-30T00:02:45.871" v="1099" actId="20577"/>
        <pc:sldMkLst>
          <pc:docMk/>
          <pc:sldMk cId="1506242020" sldId="636"/>
        </pc:sldMkLst>
        <pc:spChg chg="mod">
          <ac:chgData name="Alisdair Cunningham" userId="67e8d9ba-4582-42f1-b26c-e866daa7f65b" providerId="ADAL" clId="{3A7E786E-850F-4A83-9EA5-24107996955F}" dt="2024-11-30T00:02:45.871" v="1099" actId="20577"/>
          <ac:spMkLst>
            <pc:docMk/>
            <pc:sldMk cId="1506242020" sldId="636"/>
            <ac:spMk id="6" creationId="{5A1E77BA-8276-8C60-DD80-C23F1D055E6C}"/>
          </ac:spMkLst>
        </pc:spChg>
      </pc:sldChg>
      <pc:sldChg chg="modSp mod">
        <pc:chgData name="Alisdair Cunningham" userId="67e8d9ba-4582-42f1-b26c-e866daa7f65b" providerId="ADAL" clId="{3A7E786E-850F-4A83-9EA5-24107996955F}" dt="2024-11-30T00:02:57.920" v="1103" actId="20577"/>
        <pc:sldMkLst>
          <pc:docMk/>
          <pc:sldMk cId="1459666728" sldId="637"/>
        </pc:sldMkLst>
        <pc:spChg chg="mod">
          <ac:chgData name="Alisdair Cunningham" userId="67e8d9ba-4582-42f1-b26c-e866daa7f65b" providerId="ADAL" clId="{3A7E786E-850F-4A83-9EA5-24107996955F}" dt="2024-11-30T00:02:57.920" v="1103" actId="20577"/>
          <ac:spMkLst>
            <pc:docMk/>
            <pc:sldMk cId="1459666728" sldId="637"/>
            <ac:spMk id="5" creationId="{56E4C400-2097-47CD-FEF5-21D16BCB5222}"/>
          </ac:spMkLst>
        </pc:spChg>
      </pc:sldChg>
      <pc:sldChg chg="modSp mod">
        <pc:chgData name="Alisdair Cunningham" userId="67e8d9ba-4582-42f1-b26c-e866daa7f65b" providerId="ADAL" clId="{3A7E786E-850F-4A83-9EA5-24107996955F}" dt="2024-11-30T00:03:35.736" v="1109" actId="20577"/>
        <pc:sldMkLst>
          <pc:docMk/>
          <pc:sldMk cId="2122599018" sldId="638"/>
        </pc:sldMkLst>
        <pc:spChg chg="mod">
          <ac:chgData name="Alisdair Cunningham" userId="67e8d9ba-4582-42f1-b26c-e866daa7f65b" providerId="ADAL" clId="{3A7E786E-850F-4A83-9EA5-24107996955F}" dt="2024-11-30T00:03:35.736" v="1109" actId="20577"/>
          <ac:spMkLst>
            <pc:docMk/>
            <pc:sldMk cId="2122599018" sldId="638"/>
            <ac:spMk id="6" creationId="{6A62674C-8145-3FB0-BAFC-E4B6ED61B868}"/>
          </ac:spMkLst>
        </pc:spChg>
      </pc:sldChg>
      <pc:sldChg chg="modSp mod">
        <pc:chgData name="Alisdair Cunningham" userId="67e8d9ba-4582-42f1-b26c-e866daa7f65b" providerId="ADAL" clId="{3A7E786E-850F-4A83-9EA5-24107996955F}" dt="2024-11-30T00:10:07.495" v="1122" actId="403"/>
        <pc:sldMkLst>
          <pc:docMk/>
          <pc:sldMk cId="1056982060" sldId="640"/>
        </pc:sldMkLst>
        <pc:spChg chg="mod">
          <ac:chgData name="Alisdair Cunningham" userId="67e8d9ba-4582-42f1-b26c-e866daa7f65b" providerId="ADAL" clId="{3A7E786E-850F-4A83-9EA5-24107996955F}" dt="2024-11-30T00:10:07.495" v="1122" actId="403"/>
          <ac:spMkLst>
            <pc:docMk/>
            <pc:sldMk cId="1056982060" sldId="640"/>
            <ac:spMk id="5" creationId="{CDC1E759-F02D-998D-20ED-37602141A260}"/>
          </ac:spMkLst>
        </pc:spChg>
      </pc:sldChg>
      <pc:sldChg chg="del">
        <pc:chgData name="Alisdair Cunningham" userId="67e8d9ba-4582-42f1-b26c-e866daa7f65b" providerId="ADAL" clId="{3A7E786E-850F-4A83-9EA5-24107996955F}" dt="2024-11-29T17:14:58.057" v="149" actId="47"/>
        <pc:sldMkLst>
          <pc:docMk/>
          <pc:sldMk cId="2659378375" sldId="658"/>
        </pc:sldMkLst>
      </pc:sldChg>
      <pc:sldChg chg="modSp mod">
        <pc:chgData name="Alisdair Cunningham" userId="67e8d9ba-4582-42f1-b26c-e866daa7f65b" providerId="ADAL" clId="{3A7E786E-850F-4A83-9EA5-24107996955F}" dt="2024-11-29T16:50:02.623" v="52" actId="20577"/>
        <pc:sldMkLst>
          <pc:docMk/>
          <pc:sldMk cId="2416078355" sldId="660"/>
        </pc:sldMkLst>
        <pc:spChg chg="mod">
          <ac:chgData name="Alisdair Cunningham" userId="67e8d9ba-4582-42f1-b26c-e866daa7f65b" providerId="ADAL" clId="{3A7E786E-850F-4A83-9EA5-24107996955F}" dt="2024-11-29T16:49:41.634" v="49" actId="27636"/>
          <ac:spMkLst>
            <pc:docMk/>
            <pc:sldMk cId="2416078355" sldId="660"/>
            <ac:spMk id="3" creationId="{47F3F5E8-F4C1-C3B3-BF40-2BCDDA2282BA}"/>
          </ac:spMkLst>
        </pc:spChg>
        <pc:spChg chg="mod">
          <ac:chgData name="Alisdair Cunningham" userId="67e8d9ba-4582-42f1-b26c-e866daa7f65b" providerId="ADAL" clId="{3A7E786E-850F-4A83-9EA5-24107996955F}" dt="2024-11-29T16:50:02.623" v="52" actId="20577"/>
          <ac:spMkLst>
            <pc:docMk/>
            <pc:sldMk cId="2416078355" sldId="660"/>
            <ac:spMk id="5" creationId="{C6BAB371-A9C6-1DD1-3183-CD8B7FD0D512}"/>
          </ac:spMkLst>
        </pc:spChg>
      </pc:sldChg>
      <pc:sldChg chg="modSp mod">
        <pc:chgData name="Alisdair Cunningham" userId="67e8d9ba-4582-42f1-b26c-e866daa7f65b" providerId="ADAL" clId="{3A7E786E-850F-4A83-9EA5-24107996955F}" dt="2024-11-29T16:50:05.137" v="53" actId="20577"/>
        <pc:sldMkLst>
          <pc:docMk/>
          <pc:sldMk cId="3986587902" sldId="661"/>
        </pc:sldMkLst>
        <pc:spChg chg="mod">
          <ac:chgData name="Alisdair Cunningham" userId="67e8d9ba-4582-42f1-b26c-e866daa7f65b" providerId="ADAL" clId="{3A7E786E-850F-4A83-9EA5-24107996955F}" dt="2024-11-29T16:49:44.888" v="51" actId="27636"/>
          <ac:spMkLst>
            <pc:docMk/>
            <pc:sldMk cId="3986587902" sldId="661"/>
            <ac:spMk id="3" creationId="{47F3F5E8-F4C1-C3B3-BF40-2BCDDA2282BA}"/>
          </ac:spMkLst>
        </pc:spChg>
        <pc:spChg chg="mod">
          <ac:chgData name="Alisdair Cunningham" userId="67e8d9ba-4582-42f1-b26c-e866daa7f65b" providerId="ADAL" clId="{3A7E786E-850F-4A83-9EA5-24107996955F}" dt="2024-11-29T16:50:05.137" v="53" actId="20577"/>
          <ac:spMkLst>
            <pc:docMk/>
            <pc:sldMk cId="3986587902" sldId="661"/>
            <ac:spMk id="5" creationId="{C6BAB371-A9C6-1DD1-3183-CD8B7FD0D512}"/>
          </ac:spMkLst>
        </pc:spChg>
      </pc:sldChg>
      <pc:sldChg chg="addSp delSp modSp mod">
        <pc:chgData name="Alisdair Cunningham" userId="67e8d9ba-4582-42f1-b26c-e866daa7f65b" providerId="ADAL" clId="{3A7E786E-850F-4A83-9EA5-24107996955F}" dt="2024-11-29T23:37:14.660" v="1076" actId="21"/>
        <pc:sldMkLst>
          <pc:docMk/>
          <pc:sldMk cId="3782341494" sldId="663"/>
        </pc:sldMkLst>
        <pc:spChg chg="add del mod">
          <ac:chgData name="Alisdair Cunningham" userId="67e8d9ba-4582-42f1-b26c-e866daa7f65b" providerId="ADAL" clId="{3A7E786E-850F-4A83-9EA5-24107996955F}" dt="2024-11-29T23:37:14.660" v="1076" actId="21"/>
          <ac:spMkLst>
            <pc:docMk/>
            <pc:sldMk cId="3782341494" sldId="663"/>
            <ac:spMk id="3" creationId="{B1811875-411F-9774-4184-8BD769FDE68D}"/>
          </ac:spMkLst>
        </pc:spChg>
        <pc:spChg chg="add del mod">
          <ac:chgData name="Alisdair Cunningham" userId="67e8d9ba-4582-42f1-b26c-e866daa7f65b" providerId="ADAL" clId="{3A7E786E-850F-4A83-9EA5-24107996955F}" dt="2024-11-29T23:37:14.660" v="1076" actId="21"/>
          <ac:spMkLst>
            <pc:docMk/>
            <pc:sldMk cId="3782341494" sldId="663"/>
            <ac:spMk id="5" creationId="{54F620E2-89D0-78E0-6C3A-AB6418FE9CDC}"/>
          </ac:spMkLst>
        </pc:spChg>
      </pc:sldChg>
      <pc:sldChg chg="addSp delSp modSp mod">
        <pc:chgData name="Alisdair Cunningham" userId="67e8d9ba-4582-42f1-b26c-e866daa7f65b" providerId="ADAL" clId="{3A7E786E-850F-4A83-9EA5-24107996955F}" dt="2024-11-29T23:37:26.290" v="1079" actId="478"/>
        <pc:sldMkLst>
          <pc:docMk/>
          <pc:sldMk cId="3465960658" sldId="664"/>
        </pc:sldMkLst>
        <pc:spChg chg="del">
          <ac:chgData name="Alisdair Cunningham" userId="67e8d9ba-4582-42f1-b26c-e866daa7f65b" providerId="ADAL" clId="{3A7E786E-850F-4A83-9EA5-24107996955F}" dt="2024-11-29T23:37:20.198" v="1077" actId="478"/>
          <ac:spMkLst>
            <pc:docMk/>
            <pc:sldMk cId="3465960658" sldId="664"/>
            <ac:spMk id="3" creationId="{B1811875-411F-9774-4184-8BD769FDE68D}"/>
          </ac:spMkLst>
        </pc:spChg>
        <pc:spChg chg="add del mod">
          <ac:chgData name="Alisdair Cunningham" userId="67e8d9ba-4582-42f1-b26c-e866daa7f65b" providerId="ADAL" clId="{3A7E786E-850F-4A83-9EA5-24107996955F}" dt="2024-11-29T23:37:26.290" v="1079" actId="478"/>
          <ac:spMkLst>
            <pc:docMk/>
            <pc:sldMk cId="3465960658" sldId="664"/>
            <ac:spMk id="6" creationId="{A28950B9-5E89-1852-D00D-006417239CB9}"/>
          </ac:spMkLst>
        </pc:spChg>
        <pc:spChg chg="add mod">
          <ac:chgData name="Alisdair Cunningham" userId="67e8d9ba-4582-42f1-b26c-e866daa7f65b" providerId="ADAL" clId="{3A7E786E-850F-4A83-9EA5-24107996955F}" dt="2024-11-29T23:37:20.421" v="1078"/>
          <ac:spMkLst>
            <pc:docMk/>
            <pc:sldMk cId="3465960658" sldId="664"/>
            <ac:spMk id="7" creationId="{DE504707-3B3A-0916-174E-DC8836AA470B}"/>
          </ac:spMkLst>
        </pc:spChg>
      </pc:sldChg>
      <pc:sldChg chg="addSp delSp modSp mod">
        <pc:chgData name="Alisdair Cunningham" userId="67e8d9ba-4582-42f1-b26c-e866daa7f65b" providerId="ADAL" clId="{3A7E786E-850F-4A83-9EA5-24107996955F}" dt="2024-11-29T23:38:31.135" v="1082" actId="478"/>
        <pc:sldMkLst>
          <pc:docMk/>
          <pc:sldMk cId="3289548943" sldId="665"/>
        </pc:sldMkLst>
        <pc:spChg chg="del">
          <ac:chgData name="Alisdair Cunningham" userId="67e8d9ba-4582-42f1-b26c-e866daa7f65b" providerId="ADAL" clId="{3A7E786E-850F-4A83-9EA5-24107996955F}" dt="2024-11-29T23:38:28.212" v="1080" actId="478"/>
          <ac:spMkLst>
            <pc:docMk/>
            <pc:sldMk cId="3289548943" sldId="665"/>
            <ac:spMk id="3" creationId="{B1811875-411F-9774-4184-8BD769FDE68D}"/>
          </ac:spMkLst>
        </pc:spChg>
        <pc:spChg chg="add del mod">
          <ac:chgData name="Alisdair Cunningham" userId="67e8d9ba-4582-42f1-b26c-e866daa7f65b" providerId="ADAL" clId="{3A7E786E-850F-4A83-9EA5-24107996955F}" dt="2024-11-29T23:38:31.135" v="1082" actId="478"/>
          <ac:spMkLst>
            <pc:docMk/>
            <pc:sldMk cId="3289548943" sldId="665"/>
            <ac:spMk id="5" creationId="{8EF1BE3F-DF01-625A-7D39-F49A28C38D1A}"/>
          </ac:spMkLst>
        </pc:spChg>
        <pc:spChg chg="add mod">
          <ac:chgData name="Alisdair Cunningham" userId="67e8d9ba-4582-42f1-b26c-e866daa7f65b" providerId="ADAL" clId="{3A7E786E-850F-4A83-9EA5-24107996955F}" dt="2024-11-29T23:38:28.499" v="1081"/>
          <ac:spMkLst>
            <pc:docMk/>
            <pc:sldMk cId="3289548943" sldId="665"/>
            <ac:spMk id="7" creationId="{D64E917B-F6F8-701D-3046-CE585BB1F73A}"/>
          </ac:spMkLst>
        </pc:spChg>
      </pc:sldChg>
      <pc:sldChg chg="del">
        <pc:chgData name="Alisdair Cunningham" userId="67e8d9ba-4582-42f1-b26c-e866daa7f65b" providerId="ADAL" clId="{3A7E786E-850F-4A83-9EA5-24107996955F}" dt="2024-11-29T17:14:58.057" v="149" actId="47"/>
        <pc:sldMkLst>
          <pc:docMk/>
          <pc:sldMk cId="2300226641" sldId="666"/>
        </pc:sldMkLst>
      </pc:sldChg>
      <pc:sldChg chg="del">
        <pc:chgData name="Alisdair Cunningham" userId="67e8d9ba-4582-42f1-b26c-e866daa7f65b" providerId="ADAL" clId="{3A7E786E-850F-4A83-9EA5-24107996955F}" dt="2024-11-29T17:14:58.057" v="149" actId="47"/>
        <pc:sldMkLst>
          <pc:docMk/>
          <pc:sldMk cId="2600642232" sldId="667"/>
        </pc:sldMkLst>
      </pc:sldChg>
      <pc:sldChg chg="modSp mod">
        <pc:chgData name="Alisdair Cunningham" userId="67e8d9ba-4582-42f1-b26c-e866daa7f65b" providerId="ADAL" clId="{3A7E786E-850F-4A83-9EA5-24107996955F}" dt="2024-11-29T16:56:42.771" v="80" actId="20577"/>
        <pc:sldMkLst>
          <pc:docMk/>
          <pc:sldMk cId="2187453671" sldId="669"/>
        </pc:sldMkLst>
        <pc:spChg chg="mod">
          <ac:chgData name="Alisdair Cunningham" userId="67e8d9ba-4582-42f1-b26c-e866daa7f65b" providerId="ADAL" clId="{3A7E786E-850F-4A83-9EA5-24107996955F}" dt="2024-11-29T16:56:42.771" v="80" actId="20577"/>
          <ac:spMkLst>
            <pc:docMk/>
            <pc:sldMk cId="2187453671" sldId="669"/>
            <ac:spMk id="3" creationId="{E2B9C168-A24E-CA99-F999-B661A7E1BD30}"/>
          </ac:spMkLst>
        </pc:spChg>
      </pc:sldChg>
      <pc:sldChg chg="modSp mod">
        <pc:chgData name="Alisdair Cunningham" userId="67e8d9ba-4582-42f1-b26c-e866daa7f65b" providerId="ADAL" clId="{3A7E786E-850F-4A83-9EA5-24107996955F}" dt="2024-11-29T16:55:02.470" v="66" actId="14100"/>
        <pc:sldMkLst>
          <pc:docMk/>
          <pc:sldMk cId="1158666482" sldId="671"/>
        </pc:sldMkLst>
        <pc:spChg chg="mod">
          <ac:chgData name="Alisdair Cunningham" userId="67e8d9ba-4582-42f1-b26c-e866daa7f65b" providerId="ADAL" clId="{3A7E786E-850F-4A83-9EA5-24107996955F}" dt="2024-11-29T16:55:02.470" v="66" actId="14100"/>
          <ac:spMkLst>
            <pc:docMk/>
            <pc:sldMk cId="1158666482" sldId="671"/>
            <ac:spMk id="3" creationId="{B0615998-BBA9-40DF-94C2-1A9160E25030}"/>
          </ac:spMkLst>
        </pc:spChg>
      </pc:sldChg>
      <pc:sldChg chg="mod modShow">
        <pc:chgData name="Alisdair Cunningham" userId="67e8d9ba-4582-42f1-b26c-e866daa7f65b" providerId="ADAL" clId="{3A7E786E-850F-4A83-9EA5-24107996955F}" dt="2024-12-03T13:34:33.528" v="1124" actId="729"/>
        <pc:sldMkLst>
          <pc:docMk/>
          <pc:sldMk cId="2868022335" sldId="673"/>
        </pc:sldMkLst>
      </pc:sldChg>
      <pc:sldChg chg="addSp delSp modSp mod">
        <pc:chgData name="Alisdair Cunningham" userId="67e8d9ba-4582-42f1-b26c-e866daa7f65b" providerId="ADAL" clId="{3A7E786E-850F-4A83-9EA5-24107996955F}" dt="2024-11-29T22:56:27.696" v="673" actId="13926"/>
        <pc:sldMkLst>
          <pc:docMk/>
          <pc:sldMk cId="550974912" sldId="674"/>
        </pc:sldMkLst>
        <pc:spChg chg="mod">
          <ac:chgData name="Alisdair Cunningham" userId="67e8d9ba-4582-42f1-b26c-e866daa7f65b" providerId="ADAL" clId="{3A7E786E-850F-4A83-9EA5-24107996955F}" dt="2024-11-29T22:38:35.238" v="207" actId="20577"/>
          <ac:spMkLst>
            <pc:docMk/>
            <pc:sldMk cId="550974912" sldId="674"/>
            <ac:spMk id="2" creationId="{F91F6FAD-7CEF-A30D-7E00-EF1F80A1FAA6}"/>
          </ac:spMkLst>
        </pc:spChg>
        <pc:spChg chg="mod">
          <ac:chgData name="Alisdair Cunningham" userId="67e8d9ba-4582-42f1-b26c-e866daa7f65b" providerId="ADAL" clId="{3A7E786E-850F-4A83-9EA5-24107996955F}" dt="2024-11-29T22:56:27.696" v="673" actId="13926"/>
          <ac:spMkLst>
            <pc:docMk/>
            <pc:sldMk cId="550974912" sldId="674"/>
            <ac:spMk id="3" creationId="{2CD0AB0B-078F-4529-47AE-DCADF679D64C}"/>
          </ac:spMkLst>
        </pc:spChg>
        <pc:spChg chg="del">
          <ac:chgData name="Alisdair Cunningham" userId="67e8d9ba-4582-42f1-b26c-e866daa7f65b" providerId="ADAL" clId="{3A7E786E-850F-4A83-9EA5-24107996955F}" dt="2024-11-29T22:46:12.848" v="309" actId="478"/>
          <ac:spMkLst>
            <pc:docMk/>
            <pc:sldMk cId="550974912" sldId="674"/>
            <ac:spMk id="11" creationId="{B8D70A6C-BE99-E7A9-4EF7-0A2F588BEC0A}"/>
          </ac:spMkLst>
        </pc:spChg>
        <pc:picChg chg="add del mod">
          <ac:chgData name="Alisdair Cunningham" userId="67e8d9ba-4582-42f1-b26c-e866daa7f65b" providerId="ADAL" clId="{3A7E786E-850F-4A83-9EA5-24107996955F}" dt="2024-11-29T22:42:41.501" v="209" actId="21"/>
          <ac:picMkLst>
            <pc:docMk/>
            <pc:sldMk cId="550974912" sldId="674"/>
            <ac:picMk id="4" creationId="{48243BA6-A299-0E51-F37E-088806D0C7AB}"/>
          </ac:picMkLst>
        </pc:picChg>
      </pc:sldChg>
      <pc:sldChg chg="delSp mod">
        <pc:chgData name="Alisdair Cunningham" userId="67e8d9ba-4582-42f1-b26c-e866daa7f65b" providerId="ADAL" clId="{3A7E786E-850F-4A83-9EA5-24107996955F}" dt="2024-11-29T22:46:18.481" v="310" actId="478"/>
        <pc:sldMkLst>
          <pc:docMk/>
          <pc:sldMk cId="1093606974" sldId="675"/>
        </pc:sldMkLst>
        <pc:spChg chg="del">
          <ac:chgData name="Alisdair Cunningham" userId="67e8d9ba-4582-42f1-b26c-e866daa7f65b" providerId="ADAL" clId="{3A7E786E-850F-4A83-9EA5-24107996955F}" dt="2024-11-29T22:46:18.481" v="310" actId="478"/>
          <ac:spMkLst>
            <pc:docMk/>
            <pc:sldMk cId="1093606974" sldId="675"/>
            <ac:spMk id="11" creationId="{B8D70A6C-BE99-E7A9-4EF7-0A2F588BEC0A}"/>
          </ac:spMkLst>
        </pc:spChg>
      </pc:sldChg>
      <pc:sldChg chg="delSp mod">
        <pc:chgData name="Alisdair Cunningham" userId="67e8d9ba-4582-42f1-b26c-e866daa7f65b" providerId="ADAL" clId="{3A7E786E-850F-4A83-9EA5-24107996955F}" dt="2024-11-29T22:46:26.514" v="311" actId="478"/>
        <pc:sldMkLst>
          <pc:docMk/>
          <pc:sldMk cId="1700202032" sldId="676"/>
        </pc:sldMkLst>
        <pc:spChg chg="del">
          <ac:chgData name="Alisdair Cunningham" userId="67e8d9ba-4582-42f1-b26c-e866daa7f65b" providerId="ADAL" clId="{3A7E786E-850F-4A83-9EA5-24107996955F}" dt="2024-11-29T22:46:26.514" v="311" actId="478"/>
          <ac:spMkLst>
            <pc:docMk/>
            <pc:sldMk cId="1700202032" sldId="676"/>
            <ac:spMk id="11" creationId="{B8D70A6C-BE99-E7A9-4EF7-0A2F588BEC0A}"/>
          </ac:spMkLst>
        </pc:spChg>
      </pc:sldChg>
      <pc:sldChg chg="delSp mod">
        <pc:chgData name="Alisdair Cunningham" userId="67e8d9ba-4582-42f1-b26c-e866daa7f65b" providerId="ADAL" clId="{3A7E786E-850F-4A83-9EA5-24107996955F}" dt="2024-11-29T22:46:34.621" v="312" actId="478"/>
        <pc:sldMkLst>
          <pc:docMk/>
          <pc:sldMk cId="307560423" sldId="677"/>
        </pc:sldMkLst>
        <pc:spChg chg="del">
          <ac:chgData name="Alisdair Cunningham" userId="67e8d9ba-4582-42f1-b26c-e866daa7f65b" providerId="ADAL" clId="{3A7E786E-850F-4A83-9EA5-24107996955F}" dt="2024-11-29T22:46:34.621" v="312" actId="478"/>
          <ac:spMkLst>
            <pc:docMk/>
            <pc:sldMk cId="307560423" sldId="677"/>
            <ac:spMk id="11" creationId="{B8D70A6C-BE99-E7A9-4EF7-0A2F588BEC0A}"/>
          </ac:spMkLst>
        </pc:spChg>
      </pc:sldChg>
      <pc:sldChg chg="delSp mod">
        <pc:chgData name="Alisdair Cunningham" userId="67e8d9ba-4582-42f1-b26c-e866daa7f65b" providerId="ADAL" clId="{3A7E786E-850F-4A83-9EA5-24107996955F}" dt="2024-11-29T23:15:20.827" v="812" actId="478"/>
        <pc:sldMkLst>
          <pc:docMk/>
          <pc:sldMk cId="218512768" sldId="678"/>
        </pc:sldMkLst>
        <pc:spChg chg="del">
          <ac:chgData name="Alisdair Cunningham" userId="67e8d9ba-4582-42f1-b26c-e866daa7f65b" providerId="ADAL" clId="{3A7E786E-850F-4A83-9EA5-24107996955F}" dt="2024-11-29T23:15:20.827" v="812" actId="478"/>
          <ac:spMkLst>
            <pc:docMk/>
            <pc:sldMk cId="218512768" sldId="678"/>
            <ac:spMk id="4" creationId="{6F74598F-399C-85F1-0452-F8CAC76D99C1}"/>
          </ac:spMkLst>
        </pc:spChg>
      </pc:sldChg>
      <pc:sldChg chg="delSp mod">
        <pc:chgData name="Alisdair Cunningham" userId="67e8d9ba-4582-42f1-b26c-e866daa7f65b" providerId="ADAL" clId="{3A7E786E-850F-4A83-9EA5-24107996955F}" dt="2024-11-29T21:40:03.029" v="169" actId="478"/>
        <pc:sldMkLst>
          <pc:docMk/>
          <pc:sldMk cId="1772863123" sldId="679"/>
        </pc:sldMkLst>
        <pc:spChg chg="del">
          <ac:chgData name="Alisdair Cunningham" userId="67e8d9ba-4582-42f1-b26c-e866daa7f65b" providerId="ADAL" clId="{3A7E786E-850F-4A83-9EA5-24107996955F}" dt="2024-11-29T21:40:03.029" v="169" actId="478"/>
          <ac:spMkLst>
            <pc:docMk/>
            <pc:sldMk cId="1772863123" sldId="679"/>
            <ac:spMk id="11275" creationId="{ECCF5871-E347-6A2B-CA34-7B3C5059C9FF}"/>
          </ac:spMkLst>
        </pc:spChg>
      </pc:sldChg>
      <pc:sldChg chg="delSp mod">
        <pc:chgData name="Alisdair Cunningham" userId="67e8d9ba-4582-42f1-b26c-e866daa7f65b" providerId="ADAL" clId="{3A7E786E-850F-4A83-9EA5-24107996955F}" dt="2024-11-29T21:40:10.674" v="170" actId="478"/>
        <pc:sldMkLst>
          <pc:docMk/>
          <pc:sldMk cId="3571424202" sldId="680"/>
        </pc:sldMkLst>
        <pc:spChg chg="del">
          <ac:chgData name="Alisdair Cunningham" userId="67e8d9ba-4582-42f1-b26c-e866daa7f65b" providerId="ADAL" clId="{3A7E786E-850F-4A83-9EA5-24107996955F}" dt="2024-11-29T21:40:10.674" v="170" actId="478"/>
          <ac:spMkLst>
            <pc:docMk/>
            <pc:sldMk cId="3571424202" sldId="680"/>
            <ac:spMk id="11275" creationId="{ECCF5871-E347-6A2B-CA34-7B3C5059C9FF}"/>
          </ac:spMkLst>
        </pc:spChg>
      </pc:sldChg>
      <pc:sldChg chg="addSp modSp mod">
        <pc:chgData name="Alisdair Cunningham" userId="67e8d9ba-4582-42f1-b26c-e866daa7f65b" providerId="ADAL" clId="{3A7E786E-850F-4A83-9EA5-24107996955F}" dt="2024-11-29T23:47:30.401" v="1086" actId="1076"/>
        <pc:sldMkLst>
          <pc:docMk/>
          <pc:sldMk cId="1792015272" sldId="684"/>
        </pc:sldMkLst>
        <pc:picChg chg="add mod">
          <ac:chgData name="Alisdair Cunningham" userId="67e8d9ba-4582-42f1-b26c-e866daa7f65b" providerId="ADAL" clId="{3A7E786E-850F-4A83-9EA5-24107996955F}" dt="2024-11-29T23:47:30.401" v="1086" actId="1076"/>
          <ac:picMkLst>
            <pc:docMk/>
            <pc:sldMk cId="1792015272" sldId="684"/>
            <ac:picMk id="5" creationId="{89373E47-F310-E133-102C-4C4664A2CEAE}"/>
          </ac:picMkLst>
        </pc:picChg>
      </pc:sldChg>
      <pc:sldChg chg="del">
        <pc:chgData name="Alisdair Cunningham" userId="67e8d9ba-4582-42f1-b26c-e866daa7f65b" providerId="ADAL" clId="{3A7E786E-850F-4A83-9EA5-24107996955F}" dt="2024-11-29T17:14:58.057" v="149" actId="47"/>
        <pc:sldMkLst>
          <pc:docMk/>
          <pc:sldMk cId="2597547878" sldId="690"/>
        </pc:sldMkLst>
      </pc:sldChg>
      <pc:sldChg chg="delSp mod">
        <pc:chgData name="Alisdair Cunningham" userId="67e8d9ba-4582-42f1-b26c-e866daa7f65b" providerId="ADAL" clId="{3A7E786E-850F-4A83-9EA5-24107996955F}" dt="2024-11-29T23:47:45.614" v="1088" actId="478"/>
        <pc:sldMkLst>
          <pc:docMk/>
          <pc:sldMk cId="4014769205" sldId="691"/>
        </pc:sldMkLst>
        <pc:spChg chg="del">
          <ac:chgData name="Alisdair Cunningham" userId="67e8d9ba-4582-42f1-b26c-e866daa7f65b" providerId="ADAL" clId="{3A7E786E-850F-4A83-9EA5-24107996955F}" dt="2024-11-29T23:47:45.614" v="1088" actId="478"/>
          <ac:spMkLst>
            <pc:docMk/>
            <pc:sldMk cId="4014769205" sldId="691"/>
            <ac:spMk id="4" creationId="{6F74598F-399C-85F1-0452-F8CAC76D99C1}"/>
          </ac:spMkLst>
        </pc:spChg>
        <pc:spChg chg="del">
          <ac:chgData name="Alisdair Cunningham" userId="67e8d9ba-4582-42f1-b26c-e866daa7f65b" providerId="ADAL" clId="{3A7E786E-850F-4A83-9EA5-24107996955F}" dt="2024-11-29T23:47:45.614" v="1088" actId="478"/>
          <ac:spMkLst>
            <pc:docMk/>
            <pc:sldMk cId="4014769205" sldId="691"/>
            <ac:spMk id="132105" creationId="{5CED8F93-89DF-C57A-C16D-ED6DB8A4ABD2}"/>
          </ac:spMkLst>
        </pc:spChg>
      </pc:sldChg>
      <pc:sldChg chg="addSp modSp mod">
        <pc:chgData name="Alisdair Cunningham" userId="67e8d9ba-4582-42f1-b26c-e866daa7f65b" providerId="ADAL" clId="{3A7E786E-850F-4A83-9EA5-24107996955F}" dt="2024-11-29T21:39:32.911" v="168" actId="108"/>
        <pc:sldMkLst>
          <pc:docMk/>
          <pc:sldMk cId="1097514055" sldId="692"/>
        </pc:sldMkLst>
        <pc:spChg chg="mod">
          <ac:chgData name="Alisdair Cunningham" userId="67e8d9ba-4582-42f1-b26c-e866daa7f65b" providerId="ADAL" clId="{3A7E786E-850F-4A83-9EA5-24107996955F}" dt="2024-11-29T21:39:23.555" v="165" actId="14100"/>
          <ac:spMkLst>
            <pc:docMk/>
            <pc:sldMk cId="1097514055" sldId="692"/>
            <ac:spMk id="3" creationId="{A0848F2B-6C2D-3E0B-9289-328EA7CC33C8}"/>
          </ac:spMkLst>
        </pc:spChg>
        <pc:spChg chg="add mod">
          <ac:chgData name="Alisdair Cunningham" userId="67e8d9ba-4582-42f1-b26c-e866daa7f65b" providerId="ADAL" clId="{3A7E786E-850F-4A83-9EA5-24107996955F}" dt="2024-11-29T21:39:32.911" v="168" actId="108"/>
          <ac:spMkLst>
            <pc:docMk/>
            <pc:sldMk cId="1097514055" sldId="692"/>
            <ac:spMk id="5" creationId="{4868DA95-EE32-C719-6FBD-A2C3F3F8CAE8}"/>
          </ac:spMkLst>
        </pc:spChg>
      </pc:sldChg>
      <pc:sldChg chg="addSp delSp modSp add mod ord setBg">
        <pc:chgData name="Alisdair Cunningham" userId="67e8d9ba-4582-42f1-b26c-e866daa7f65b" providerId="ADAL" clId="{3A7E786E-850F-4A83-9EA5-24107996955F}" dt="2024-11-29T23:21:18.734" v="834" actId="1076"/>
        <pc:sldMkLst>
          <pc:docMk/>
          <pc:sldMk cId="1704175148" sldId="694"/>
        </pc:sldMkLst>
        <pc:spChg chg="mod">
          <ac:chgData name="Alisdair Cunningham" userId="67e8d9ba-4582-42f1-b26c-e866daa7f65b" providerId="ADAL" clId="{3A7E786E-850F-4A83-9EA5-24107996955F}" dt="2024-11-29T23:21:11.598" v="833" actId="26606"/>
          <ac:spMkLst>
            <pc:docMk/>
            <pc:sldMk cId="1704175148" sldId="694"/>
            <ac:spMk id="2" creationId="{F91F6FAD-7CEF-A30D-7E00-EF1F80A1FAA6}"/>
          </ac:spMkLst>
        </pc:spChg>
        <pc:spChg chg="mod">
          <ac:chgData name="Alisdair Cunningham" userId="67e8d9ba-4582-42f1-b26c-e866daa7f65b" providerId="ADAL" clId="{3A7E786E-850F-4A83-9EA5-24107996955F}" dt="2024-11-29T23:21:11.598" v="833" actId="26606"/>
          <ac:spMkLst>
            <pc:docMk/>
            <pc:sldMk cId="1704175148" sldId="694"/>
            <ac:spMk id="3" creationId="{2CD0AB0B-078F-4529-47AE-DCADF679D64C}"/>
          </ac:spMkLst>
        </pc:spChg>
        <pc:spChg chg="add del">
          <ac:chgData name="Alisdair Cunningham" userId="67e8d9ba-4582-42f1-b26c-e866daa7f65b" providerId="ADAL" clId="{3A7E786E-850F-4A83-9EA5-24107996955F}" dt="2024-11-29T23:21:04.720" v="829" actId="478"/>
          <ac:spMkLst>
            <pc:docMk/>
            <pc:sldMk cId="1704175148" sldId="694"/>
            <ac:spMk id="8" creationId="{9754A6E2-6922-5ED3-CBA7-A0F8B7C879A2}"/>
          </ac:spMkLst>
        </pc:spChg>
        <pc:spChg chg="del">
          <ac:chgData name="Alisdair Cunningham" userId="67e8d9ba-4582-42f1-b26c-e866daa7f65b" providerId="ADAL" clId="{3A7E786E-850F-4A83-9EA5-24107996955F}" dt="2024-11-29T22:46:08.083" v="308" actId="478"/>
          <ac:spMkLst>
            <pc:docMk/>
            <pc:sldMk cId="1704175148" sldId="694"/>
            <ac:spMk id="11" creationId="{B8D70A6C-BE99-E7A9-4EF7-0A2F588BEC0A}"/>
          </ac:spMkLst>
        </pc:spChg>
        <pc:spChg chg="add mod">
          <ac:chgData name="Alisdair Cunningham" userId="67e8d9ba-4582-42f1-b26c-e866daa7f65b" providerId="ADAL" clId="{3A7E786E-850F-4A83-9EA5-24107996955F}" dt="2024-11-29T23:21:18.734" v="834" actId="1076"/>
          <ac:spMkLst>
            <pc:docMk/>
            <pc:sldMk cId="1704175148" sldId="694"/>
            <ac:spMk id="12" creationId="{AC7E4F05-8410-AF8B-C1C3-7288399000F2}"/>
          </ac:spMkLst>
        </pc:spChg>
        <pc:spChg chg="add del">
          <ac:chgData name="Alisdair Cunningham" userId="67e8d9ba-4582-42f1-b26c-e866daa7f65b" providerId="ADAL" clId="{3A7E786E-850F-4A83-9EA5-24107996955F}" dt="2024-11-29T23:21:11.598" v="833" actId="26606"/>
          <ac:spMkLst>
            <pc:docMk/>
            <pc:sldMk cId="1704175148" sldId="694"/>
            <ac:spMk id="18" creationId="{064D2207-AA67-DAD1-D42E-7A07328CA8EF}"/>
          </ac:spMkLst>
        </pc:spChg>
        <pc:picChg chg="add del mod">
          <ac:chgData name="Alisdair Cunningham" userId="67e8d9ba-4582-42f1-b26c-e866daa7f65b" providerId="ADAL" clId="{3A7E786E-850F-4A83-9EA5-24107996955F}" dt="2024-11-29T23:21:06.031" v="830" actId="478"/>
          <ac:picMkLst>
            <pc:docMk/>
            <pc:sldMk cId="1704175148" sldId="694"/>
            <ac:picMk id="4" creationId="{48243BA6-A299-0E51-F37E-088806D0C7AB}"/>
          </ac:picMkLst>
        </pc:picChg>
        <pc:picChg chg="mod ord">
          <ac:chgData name="Alisdair Cunningham" userId="67e8d9ba-4582-42f1-b26c-e866daa7f65b" providerId="ADAL" clId="{3A7E786E-850F-4A83-9EA5-24107996955F}" dt="2024-11-29T23:21:11.598" v="833" actId="26606"/>
          <ac:picMkLst>
            <pc:docMk/>
            <pc:sldMk cId="1704175148" sldId="694"/>
            <ac:picMk id="5" creationId="{8A942385-E1E2-007A-CC38-390F8E5B5614}"/>
          </ac:picMkLst>
        </pc:picChg>
        <pc:picChg chg="add mod ord">
          <ac:chgData name="Alisdair Cunningham" userId="67e8d9ba-4582-42f1-b26c-e866daa7f65b" providerId="ADAL" clId="{3A7E786E-850F-4A83-9EA5-24107996955F}" dt="2024-11-29T23:21:11.598" v="833" actId="26606"/>
          <ac:picMkLst>
            <pc:docMk/>
            <pc:sldMk cId="1704175148" sldId="694"/>
            <ac:picMk id="7" creationId="{E043DCA0-0CF9-83D2-F03E-246F2FCD37DE}"/>
          </ac:picMkLst>
        </pc:picChg>
        <pc:picChg chg="add mod ord">
          <ac:chgData name="Alisdair Cunningham" userId="67e8d9ba-4582-42f1-b26c-e866daa7f65b" providerId="ADAL" clId="{3A7E786E-850F-4A83-9EA5-24107996955F}" dt="2024-11-29T23:21:11.598" v="833" actId="26606"/>
          <ac:picMkLst>
            <pc:docMk/>
            <pc:sldMk cId="1704175148" sldId="694"/>
            <ac:picMk id="10" creationId="{4BC900EF-964A-01CA-C0CA-FAE591DBF9C8}"/>
          </ac:picMkLst>
        </pc:picChg>
      </pc:sldChg>
      <pc:sldChg chg="addSp delSp modSp add mod">
        <pc:chgData name="Alisdair Cunningham" userId="67e8d9ba-4582-42f1-b26c-e866daa7f65b" providerId="ADAL" clId="{3A7E786E-850F-4A83-9EA5-24107996955F}" dt="2024-11-29T23:21:27.931" v="836" actId="1076"/>
        <pc:sldMkLst>
          <pc:docMk/>
          <pc:sldMk cId="2515328217" sldId="695"/>
        </pc:sldMkLst>
        <pc:spChg chg="mod">
          <ac:chgData name="Alisdair Cunningham" userId="67e8d9ba-4582-42f1-b26c-e866daa7f65b" providerId="ADAL" clId="{3A7E786E-850F-4A83-9EA5-24107996955F}" dt="2024-11-29T23:06:01.759" v="810" actId="20577"/>
          <ac:spMkLst>
            <pc:docMk/>
            <pc:sldMk cId="2515328217" sldId="695"/>
            <ac:spMk id="3" creationId="{2CD0AB0B-078F-4529-47AE-DCADF679D64C}"/>
          </ac:spMkLst>
        </pc:spChg>
        <pc:spChg chg="add mod">
          <ac:chgData name="Alisdair Cunningham" userId="67e8d9ba-4582-42f1-b26c-e866daa7f65b" providerId="ADAL" clId="{3A7E786E-850F-4A83-9EA5-24107996955F}" dt="2024-11-29T23:20:37.563" v="825" actId="1076"/>
          <ac:spMkLst>
            <pc:docMk/>
            <pc:sldMk cId="2515328217" sldId="695"/>
            <ac:spMk id="10" creationId="{4966B353-260C-2F0B-9309-72ECB7DF25EE}"/>
          </ac:spMkLst>
        </pc:spChg>
        <pc:spChg chg="add mod">
          <ac:chgData name="Alisdair Cunningham" userId="67e8d9ba-4582-42f1-b26c-e866daa7f65b" providerId="ADAL" clId="{3A7E786E-850F-4A83-9EA5-24107996955F}" dt="2024-11-29T23:21:27.931" v="836" actId="1076"/>
          <ac:spMkLst>
            <pc:docMk/>
            <pc:sldMk cId="2515328217" sldId="695"/>
            <ac:spMk id="11" creationId="{322EA192-903F-7E67-5395-5E629DE620D2}"/>
          </ac:spMkLst>
        </pc:spChg>
        <pc:picChg chg="mod">
          <ac:chgData name="Alisdair Cunningham" userId="67e8d9ba-4582-42f1-b26c-e866daa7f65b" providerId="ADAL" clId="{3A7E786E-850F-4A83-9EA5-24107996955F}" dt="2024-11-29T23:04:37.124" v="683" actId="1076"/>
          <ac:picMkLst>
            <pc:docMk/>
            <pc:sldMk cId="2515328217" sldId="695"/>
            <ac:picMk id="4" creationId="{48243BA6-A299-0E51-F37E-088806D0C7AB}"/>
          </ac:picMkLst>
        </pc:picChg>
        <pc:picChg chg="del">
          <ac:chgData name="Alisdair Cunningham" userId="67e8d9ba-4582-42f1-b26c-e866daa7f65b" providerId="ADAL" clId="{3A7E786E-850F-4A83-9EA5-24107996955F}" dt="2024-11-29T22:49:47.539" v="466" actId="478"/>
          <ac:picMkLst>
            <pc:docMk/>
            <pc:sldMk cId="2515328217" sldId="695"/>
            <ac:picMk id="7" creationId="{E043DCA0-0CF9-83D2-F03E-246F2FCD37DE}"/>
          </ac:picMkLst>
        </pc:picChg>
        <pc:picChg chg="add mod">
          <ac:chgData name="Alisdair Cunningham" userId="67e8d9ba-4582-42f1-b26c-e866daa7f65b" providerId="ADAL" clId="{3A7E786E-850F-4A83-9EA5-24107996955F}" dt="2024-11-29T23:04:18.159" v="678" actId="1076"/>
          <ac:picMkLst>
            <pc:docMk/>
            <pc:sldMk cId="2515328217" sldId="695"/>
            <ac:picMk id="8" creationId="{D9CEBAB1-AC57-EBAC-B841-63D4B5CFEC27}"/>
          </ac:picMkLst>
        </pc:picChg>
        <pc:picChg chg="add mod">
          <ac:chgData name="Alisdair Cunningham" userId="67e8d9ba-4582-42f1-b26c-e866daa7f65b" providerId="ADAL" clId="{3A7E786E-850F-4A83-9EA5-24107996955F}" dt="2024-11-29T23:04:22.646" v="681" actId="1076"/>
          <ac:picMkLst>
            <pc:docMk/>
            <pc:sldMk cId="2515328217" sldId="695"/>
            <ac:picMk id="1026" creationId="{3FBCC90B-5211-0AA2-AE78-870AE7436EF4}"/>
          </ac:picMkLst>
        </pc:picChg>
      </pc:sldChg>
      <pc:sldChg chg="delSp modSp add mod">
        <pc:chgData name="Alisdair Cunningham" userId="67e8d9ba-4582-42f1-b26c-e866daa7f65b" providerId="ADAL" clId="{3A7E786E-850F-4A83-9EA5-24107996955F}" dt="2024-11-29T23:18:31.655" v="822" actId="478"/>
        <pc:sldMkLst>
          <pc:docMk/>
          <pc:sldMk cId="1396177981" sldId="696"/>
        </pc:sldMkLst>
        <pc:spChg chg="mod">
          <ac:chgData name="Alisdair Cunningham" userId="67e8d9ba-4582-42f1-b26c-e866daa7f65b" providerId="ADAL" clId="{3A7E786E-850F-4A83-9EA5-24107996955F}" dt="2024-11-29T23:18:05.066" v="816"/>
          <ac:spMkLst>
            <pc:docMk/>
            <pc:sldMk cId="1396177981" sldId="696"/>
            <ac:spMk id="2" creationId="{F91F6FAD-7CEF-A30D-7E00-EF1F80A1FAA6}"/>
          </ac:spMkLst>
        </pc:spChg>
        <pc:spChg chg="mod">
          <ac:chgData name="Alisdair Cunningham" userId="67e8d9ba-4582-42f1-b26c-e866daa7f65b" providerId="ADAL" clId="{3A7E786E-850F-4A83-9EA5-24107996955F}" dt="2024-11-29T23:18:27.513" v="820" actId="403"/>
          <ac:spMkLst>
            <pc:docMk/>
            <pc:sldMk cId="1396177981" sldId="696"/>
            <ac:spMk id="3" creationId="{2CD0AB0B-078F-4529-47AE-DCADF679D64C}"/>
          </ac:spMkLst>
        </pc:spChg>
        <pc:picChg chg="del">
          <ac:chgData name="Alisdair Cunningham" userId="67e8d9ba-4582-42f1-b26c-e866daa7f65b" providerId="ADAL" clId="{3A7E786E-850F-4A83-9EA5-24107996955F}" dt="2024-11-29T23:18:31.655" v="822" actId="478"/>
          <ac:picMkLst>
            <pc:docMk/>
            <pc:sldMk cId="1396177981" sldId="696"/>
            <ac:picMk id="4" creationId="{48243BA6-A299-0E51-F37E-088806D0C7AB}"/>
          </ac:picMkLst>
        </pc:picChg>
        <pc:picChg chg="del">
          <ac:chgData name="Alisdair Cunningham" userId="67e8d9ba-4582-42f1-b26c-e866daa7f65b" providerId="ADAL" clId="{3A7E786E-850F-4A83-9EA5-24107996955F}" dt="2024-11-29T23:18:30.122" v="821" actId="478"/>
          <ac:picMkLst>
            <pc:docMk/>
            <pc:sldMk cId="1396177981" sldId="696"/>
            <ac:picMk id="8" creationId="{D9CEBAB1-AC57-EBAC-B841-63D4B5CFEC27}"/>
          </ac:picMkLst>
        </pc:picChg>
      </pc:sldChg>
      <pc:sldChg chg="addSp delSp modSp add mod modAnim">
        <pc:chgData name="Alisdair Cunningham" userId="67e8d9ba-4582-42f1-b26c-e866daa7f65b" providerId="ADAL" clId="{3A7E786E-850F-4A83-9EA5-24107996955F}" dt="2024-11-29T23:25:31.838" v="990"/>
        <pc:sldMkLst>
          <pc:docMk/>
          <pc:sldMk cId="3996912384" sldId="697"/>
        </pc:sldMkLst>
        <pc:spChg chg="mod">
          <ac:chgData name="Alisdair Cunningham" userId="67e8d9ba-4582-42f1-b26c-e866daa7f65b" providerId="ADAL" clId="{3A7E786E-850F-4A83-9EA5-24107996955F}" dt="2024-11-29T23:22:38.996" v="872" actId="14100"/>
          <ac:spMkLst>
            <pc:docMk/>
            <pc:sldMk cId="3996912384" sldId="697"/>
            <ac:spMk id="2" creationId="{F91F6FAD-7CEF-A30D-7E00-EF1F80A1FAA6}"/>
          </ac:spMkLst>
        </pc:spChg>
        <pc:spChg chg="mod">
          <ac:chgData name="Alisdair Cunningham" userId="67e8d9ba-4582-42f1-b26c-e866daa7f65b" providerId="ADAL" clId="{3A7E786E-850F-4A83-9EA5-24107996955F}" dt="2024-11-29T23:24:01.005" v="946" actId="14100"/>
          <ac:spMkLst>
            <pc:docMk/>
            <pc:sldMk cId="3996912384" sldId="697"/>
            <ac:spMk id="3" creationId="{2CD0AB0B-078F-4529-47AE-DCADF679D64C}"/>
          </ac:spMkLst>
        </pc:spChg>
        <pc:spChg chg="add del mod">
          <ac:chgData name="Alisdair Cunningham" userId="67e8d9ba-4582-42f1-b26c-e866daa7f65b" providerId="ADAL" clId="{3A7E786E-850F-4A83-9EA5-24107996955F}" dt="2024-11-29T23:24:43.894" v="950" actId="22"/>
          <ac:spMkLst>
            <pc:docMk/>
            <pc:sldMk cId="3996912384" sldId="697"/>
            <ac:spMk id="12" creationId="{2183495C-3DC1-02DE-22C8-2E56F84B002B}"/>
          </ac:spMkLst>
        </pc:spChg>
        <pc:spChg chg="add mod">
          <ac:chgData name="Alisdair Cunningham" userId="67e8d9ba-4582-42f1-b26c-e866daa7f65b" providerId="ADAL" clId="{3A7E786E-850F-4A83-9EA5-24107996955F}" dt="2024-11-29T23:25:18.623" v="989" actId="5793"/>
          <ac:spMkLst>
            <pc:docMk/>
            <pc:sldMk cId="3996912384" sldId="697"/>
            <ac:spMk id="14" creationId="{6F099A39-E7F7-1A39-F441-1F5937CCB162}"/>
          </ac:spMkLst>
        </pc:spChg>
        <pc:picChg chg="add mod ord">
          <ac:chgData name="Alisdair Cunningham" userId="67e8d9ba-4582-42f1-b26c-e866daa7f65b" providerId="ADAL" clId="{3A7E786E-850F-4A83-9EA5-24107996955F}" dt="2024-11-29T23:23:46.698" v="940" actId="29295"/>
          <ac:picMkLst>
            <pc:docMk/>
            <pc:sldMk cId="3996912384" sldId="697"/>
            <ac:picMk id="6" creationId="{D359545D-A9D8-39FD-E29E-CDACFD0DD5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A6BEB9B5-C78A-4289-A20A-5CD5902DB6A1}" type="datetimeFigureOut">
              <a:rPr lang="en-GB" smtClean="0"/>
              <a:t>29/11/2024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Protected</a:t>
            </a:r>
            <a:r>
              <a:rPr lang="en-GB" baseline="0" dirty="0"/>
              <a:t> under European and International law </a:t>
            </a:r>
            <a:r>
              <a:rPr lang="en-GB" baseline="0" dirty="0" err="1"/>
              <a:t>Hab</a:t>
            </a:r>
            <a:r>
              <a:rPr lang="en-GB" baseline="0" dirty="0"/>
              <a:t> </a:t>
            </a:r>
            <a:r>
              <a:rPr lang="en-GB" baseline="0" dirty="0" err="1"/>
              <a:t>Reg</a:t>
            </a:r>
            <a:r>
              <a:rPr lang="en-GB" baseline="0" dirty="0"/>
              <a:t> amended I n2017</a:t>
            </a:r>
            <a:endParaRPr lang="en-GB" dirty="0"/>
          </a:p>
        </p:txBody>
      </p:sp>
      <p:sp>
        <p:nvSpPr>
          <p:cNvPr id="4" name="Slide Number Placeholder 3"/>
          <p:cNvSpPr>
            <a:spLocks noGrp="1"/>
          </p:cNvSpPr>
          <p:nvPr>
            <p:ph type="sldNum" sz="quarter" idx="10"/>
          </p:nvPr>
        </p:nvSpPr>
        <p:spPr/>
        <p:txBody>
          <a:bodyPr/>
          <a:lstStyle/>
          <a:p>
            <a:fld id="{5B8FBD3D-50B0-4897-84FB-ACCE5A1AE0DC}" type="slidenum">
              <a:rPr lang="en-GB" smtClean="0"/>
              <a:pPr/>
              <a:t>40</a:t>
            </a:fld>
            <a:endParaRPr lang="en-GB"/>
          </a:p>
        </p:txBody>
      </p:sp>
    </p:spTree>
    <p:extLst>
      <p:ext uri="{BB962C8B-B14F-4D97-AF65-F5344CB8AC3E}">
        <p14:creationId xmlns:p14="http://schemas.microsoft.com/office/powerpoint/2010/main" val="790664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11/29/2024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wales/sites/default/files/publications/2019-10/marine-and-terrestrial-planning-infographic.pd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pap.sprep.org/content/01-what-marine-spatial-planni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oodle.uwtsd.ac.uk/pluginfile.php/870767/mod_resource/content/1/Ehler%282021%29.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iencedirect.com/science/article/abs/pii/B9780128050521000334?via%3Dihub"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encedirect.com/science/article/abs/pii/B9780128050521000334?via%3Dihub"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legislation.gov.uk/anaw/2016/3/section/11" TargetMode="Externa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gov.wales/sites/default/files/publications/2019-06/natural-resources-policy.pdf" TargetMode="Externa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hyperlink" Target="https://naturalresources.wales/about-us/what-we-do/strategies-plans-and-policies/area-statements/natural-resources-wales-approach-to-impact-assessments-of-area-statements/?lang=en#:~:text=The%20preparation%20of%20Area%20Statements,considered%20by%20Natural%20Resources%20Wales." TargetMode="Externa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naturalresources.wales/about-us/what-we-do/strategies-plans-and-policies/area-statements/marine-area-statement/introduction-to-wales-marine-area-statement/?lang=en"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naturalresources.wales/about-us/what-we-do/strategies-and-plans/area-statements/marine-area-statement/making-the-most-of-marine-planning/?lang=e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naturalresources.wales/about-us/what-we-do/strategies-and-plans/area-statements/marine-area-statement/making-the-most-of-marine-planning/?lang=en"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naturalresources.wales/about-us/what-we-do/strategies-and-plans/area-statements/marine-area-statement/making-the-most-of-marine-planning/?lang=en" TargetMode="External"/><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hyperlink" Target="https://gov.wales/marine-plannin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naturalresources.wales/about-us/what-we-do/strategies-and-plans/area-statements/marine-area-statement/making-the-most-of-marine-planning/?lang=e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rCmInkXHwWs" TargetMode="External"/><Relationship Id="rId2" Type="http://schemas.openxmlformats.org/officeDocument/2006/relationships/slideLayout" Target="../slideLayouts/slideLayout2.xml"/><Relationship Id="rId1" Type="http://schemas.openxmlformats.org/officeDocument/2006/relationships/video" Target="https://www.youtube.com/embed/rCmInkXHwWs?feature=oembed" TargetMode="External"/><Relationship Id="rId4" Type="http://schemas.openxmlformats.org/officeDocument/2006/relationships/image" Target="../media/image33.jpeg"/></Relationships>
</file>

<file path=ppt/slides/_rels/slide31.xml.rels><?xml version="1.0" encoding="UTF-8" standalone="yes"?>
<Relationships xmlns="http://schemas.openxmlformats.org/package/2006/relationships"><Relationship Id="rId3" Type="http://schemas.openxmlformats.org/officeDocument/2006/relationships/hyperlink" Target="https://www.gov.wales/welsh-national-marine-plan-frequently-asked-questions" TargetMode="External"/><Relationship Id="rId2" Type="http://schemas.openxmlformats.org/officeDocument/2006/relationships/hyperlink" Target="https://www.gov.wales/sites/default/files/publications/2019-12/welsh-national-marine-plan-overview.pdf" TargetMode="Externa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s://www.gov.wales/sites/default/files/publications/2019-12/welsh-national-marine-plan-overview.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v.wales/sites/default/files/publications/2019-12/welsh-national-marine-plan-overview.pdf"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assets.publishing.service.gov.uk/media/5a7a0cdc40f0b66a2fbff885/ourseas-2009update.pdf" TargetMode="External"/><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hyperlink" Target="https://www.gov.wales/sites/default/files/publications/2019-12/welsh-national-marine-plan-overview.pdf"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gov.wales/sites/default/files/publications/2019-11/welsh-national-marine-plan-document_0.pdf" TargetMode="Externa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environment.ec.europa.eu/topics/nature-and-biodiversity/natura-2000/managing-and-protecting-natura-2000-sites_en"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gov.wales/sites/default/files/publications/2019-11/welsh-national-marine-plan-habitats-regulation-assessment.pdf" TargetMode="External"/><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pipap.sprep.org/content/01-what-marine-spatial-planni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thecrownestate.co.uk/media/4064/a-guide-to-hra-april-2022-print-version.pdf" TargetMode="External"/><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naturalresources.wales/permits-and-permissions/marine-licensing/marine-licence-habitats-regulations-assessment/?lang=en"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gov.uk/guidance/habitats-regulations-assessments-protecting-a-european-site#European-sites" TargetMode="External"/><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guidance/habitats-regulations-assessments-protecting-a-european-site" TargetMode="External"/><Relationship Id="rId2" Type="http://schemas.openxmlformats.org/officeDocument/2006/relationships/hyperlink" Target="https://www.gov.uk/government/organisations"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jncc.defra.gov.uk/protectedsites/sacselection/SAC_list.asp?Country=E" TargetMode="External"/><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 Id="rId5" Type="http://schemas.openxmlformats.org/officeDocument/2006/relationships/hyperlink" Target="http://jncc.defra.gov.uk/page-1390" TargetMode="External"/><Relationship Id="rId4" Type="http://schemas.openxmlformats.org/officeDocument/2006/relationships/hyperlink" Target="https://jncc.gov.uk/our-work/list-of-spas/" TargetMode="Externa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0.png"/></Relationships>
</file>

<file path=ppt/slides/_rels/slide55.xml.rels><?xml version="1.0" encoding="UTF-8" standalone="yes"?>
<Relationships xmlns="http://schemas.openxmlformats.org/package/2006/relationships"><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magic.defra.gov.uk/MagicMap.aspx?chosenLayers=bwatersIndex,mnrIndex,mczIndex,marinesac,marinespa,protwreckPIndex,protwreckIndex,backdropDIndex,backdropIndex,europeIndex,vmlBWIndex,25kBWIndex,50kBWIndex,250kBWIndex,miniscaleBWIndex,baseIndex&amp;box=-1014560:0:1814560:1400000&amp;useDefaultbackgroundMapping=false" TargetMode="External"/><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 Id="rId4" Type="http://schemas.openxmlformats.org/officeDocument/2006/relationships/hyperlink" Target="https://magic.defra.gov.uk/MagicMap.aspx?chosenLayers=sssiirzIndex,backdropDIndex,backdropIndex,europeIndex,vmlBWIndex,25kBWIndex,50kBWIndex,250kBWIndex,miniscaleBWIndex,baseIndex&amp;box=347640:370860:524460:458360&amp;useDefaultbackgroundMapping=false"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gov.uk/government/organisations/natural-england#org-contacts" TargetMode="External"/><Relationship Id="rId7" Type="http://schemas.openxmlformats.org/officeDocument/2006/relationships/hyperlink" Target="https://jncc.gov.uk/about-jncc/corporate-information/contact-points-and-enquiries/" TargetMode="External"/><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 Id="rId6" Type="http://schemas.openxmlformats.org/officeDocument/2006/relationships/hyperlink" Target="https://www.daera-ni.gov.uk/articles/assi-guidance-public-bodiescompetent-authorities" TargetMode="External"/><Relationship Id="rId5" Type="http://schemas.openxmlformats.org/officeDocument/2006/relationships/hyperlink" Target="https://www.nature.scot/about-snh/contact-us" TargetMode="External"/><Relationship Id="rId4" Type="http://schemas.openxmlformats.org/officeDocument/2006/relationships/hyperlink" Target="https://naturalresources.wales/about-us/contact-us?lang=en"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gov.uk/guidance/habitats-regulations-assessments-protecting-a-european-site#screening" TargetMode="External"/><Relationship Id="rId2" Type="http://schemas.openxmlformats.org/officeDocument/2006/relationships/hyperlink" Target="https://www.gov.uk/guidance/habitats-regulations-assessments-protecting-a-european-site" TargetMode="External"/><Relationship Id="rId1" Type="http://schemas.openxmlformats.org/officeDocument/2006/relationships/slideLayout" Target="../slideLayouts/slideLayout2.xml"/><Relationship Id="rId6" Type="http://schemas.openxmlformats.org/officeDocument/2006/relationships/hyperlink" Target="https://www.gov.uk/guidance/habitats-regulations-assessments-protecting-a-european-site#who-to-consult-when-carrying-out-an-hra" TargetMode="External"/><Relationship Id="rId5" Type="http://schemas.openxmlformats.org/officeDocument/2006/relationships/hyperlink" Target="https://www.gov.uk/guidance/habitats-regulations-assessments-protecting-a-european-site#derogation" TargetMode="External"/><Relationship Id="rId4" Type="http://schemas.openxmlformats.org/officeDocument/2006/relationships/hyperlink" Target="https://www.gov.uk/guidance/habitats-regulations-assessments-protecting-a-european-site#appropriate-assessment"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moodle.uwtsd.ac.uk/pluginfile.php/143896/mod_resource/content/1/Advice-note-10-HRA-web.pdf" TargetMode="External"/><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cms.law/en/media/local/cms-cmno/files/publications/publications/habitats-regulations-toolkit-2020" TargetMode="External"/><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assets.publishing.service.gov.uk/media/5a796c5ce5274a2acd18cb66/habitats-directive-iropi-draft-guidance-20120807.pdf" TargetMode="External"/><Relationship Id="rId1" Type="http://schemas.openxmlformats.org/officeDocument/2006/relationships/slideLayout" Target="../slideLayouts/slideLayout2.xml"/><Relationship Id="rId4" Type="http://schemas.openxmlformats.org/officeDocument/2006/relationships/hyperlink" Target="https://cms.law/en/media/local/cms-cmno/files/publications/publications/habitats-regulations-toolkit-2020"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cms.law/en/media/local/cms-cmno/files/publications/publications/habitats-regulations-toolkit-2020"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hyperlink" Target="https://www.gov.wales/sites/default/files/publications/2019-11/welsh-national-marine-plan-habitats-regulation-assessment.pdf"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gov.wales/sites/default/files/publications/2019-11/welsh-national-marine-plan-habitats-regulation-assessment.pdf"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moodle.uwtsd.ac.uk/pluginfile.php/870813/mod_resource/content/1/welsh-national-marine-plan-habitats-regulation-assessment%20%281%29.pdf"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naturalresources.wales/guidance-and-advice/environmental-topics/wildlife-and-biodiversity/protected-areas-of-land-and-seas/find-protected-areas-of-land-and-sea/?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E7C5E4-6671-15F6-3A3A-8D49CE500B5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Marine Planning and Policy</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3001950" cy="896380"/>
          </a:xfrm>
          <a:prstGeom prst="rect">
            <a:avLst/>
          </a:prstGeom>
        </p:spPr>
        <p:txBody>
          <a:bodyPr vert="horz" lIns="91440" tIns="45720" rIns="91440" bIns="45720" rtlCol="0">
            <a:normAutofit fontScale="92500"/>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Alisdair Cunningham</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a.cunningham@uwtsd.ac.uk</a:t>
            </a: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anchor="t">
            <a:normAutofit/>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4680" y="2316480"/>
            <a:ext cx="3553413" cy="4122420"/>
          </a:xfrm>
        </p:spPr>
        <p:txBody>
          <a:bodyPr>
            <a:normAutofit/>
          </a:bodyPr>
          <a:lstStyle/>
          <a:p>
            <a:r>
              <a:rPr lang="en-GB" sz="1800" b="1" dirty="0"/>
              <a:t>What is Maritime Spatial Planning?</a:t>
            </a:r>
          </a:p>
          <a:p>
            <a:r>
              <a:rPr lang="en-GB" sz="1800" dirty="0"/>
              <a:t>Marine Planning in Wales</a:t>
            </a:r>
          </a:p>
          <a:p>
            <a:r>
              <a:rPr lang="en-GB" sz="1800" dirty="0"/>
              <a:t>HRA (Habitat Regulation Assessment)</a:t>
            </a:r>
          </a:p>
          <a:p>
            <a:r>
              <a:rPr lang="en-GB" sz="1800" dirty="0"/>
              <a:t>Marine National Spatial Plan and HRA (Activity)</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11/29/2024</a:t>
            </a:fld>
            <a:endParaRPr lang="en-US"/>
          </a:p>
        </p:txBody>
      </p:sp>
      <p:pic>
        <p:nvPicPr>
          <p:cNvPr id="6" name="Picture 5">
            <a:extLst>
              <a:ext uri="{FF2B5EF4-FFF2-40B4-BE49-F238E27FC236}">
                <a16:creationId xmlns:a16="http://schemas.microsoft.com/office/drawing/2014/main" id="{B782F0CF-CCE4-13E6-A6C4-6FC02BC9D0F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222BF0-89B4-888A-6A30-A5E778E56E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800" y="0"/>
            <a:ext cx="9753600" cy="6861325"/>
          </a:xfrm>
          <a:prstGeom prst="rect">
            <a:avLst/>
          </a:prstGeom>
        </p:spPr>
      </p:pic>
      <p:sp>
        <p:nvSpPr>
          <p:cNvPr id="7" name="TextBox 6">
            <a:extLst>
              <a:ext uri="{FF2B5EF4-FFF2-40B4-BE49-F238E27FC236}">
                <a16:creationId xmlns:a16="http://schemas.microsoft.com/office/drawing/2014/main" id="{727E1CC1-9474-A460-5C72-62D70D8ECF5F}"/>
              </a:ext>
            </a:extLst>
          </p:cNvPr>
          <p:cNvSpPr txBox="1"/>
          <p:nvPr/>
        </p:nvSpPr>
        <p:spPr>
          <a:xfrm>
            <a:off x="10261600" y="5278689"/>
            <a:ext cx="2262909" cy="1477328"/>
          </a:xfrm>
          <a:prstGeom prst="rect">
            <a:avLst/>
          </a:prstGeom>
          <a:noFill/>
        </p:spPr>
        <p:txBody>
          <a:bodyPr wrap="square">
            <a:spAutoFit/>
          </a:bodyPr>
          <a:lstStyle/>
          <a:p>
            <a:r>
              <a:rPr lang="en-GB" dirty="0">
                <a:hlinkClick r:id="rId3"/>
              </a:rPr>
              <a:t>marine-and-terrestrial-planning-infographic.pdf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37550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7F078-534C-B388-F8A8-024E76279F7C}"/>
              </a:ext>
            </a:extLst>
          </p:cNvPr>
          <p:cNvSpPr>
            <a:spLocks noGrp="1"/>
          </p:cNvSpPr>
          <p:nvPr>
            <p:ph type="title"/>
          </p:nvPr>
        </p:nvSpPr>
        <p:spPr/>
        <p:txBody>
          <a:bodyPr/>
          <a:lstStyle/>
          <a:p>
            <a:r>
              <a:rPr lang="en-GB" dirty="0"/>
              <a:t>Acronym Check</a:t>
            </a:r>
          </a:p>
        </p:txBody>
      </p:sp>
      <p:sp>
        <p:nvSpPr>
          <p:cNvPr id="3" name="Content Placeholder 2">
            <a:extLst>
              <a:ext uri="{FF2B5EF4-FFF2-40B4-BE49-F238E27FC236}">
                <a16:creationId xmlns:a16="http://schemas.microsoft.com/office/drawing/2014/main" id="{47F3F5E8-F4C1-C3B3-BF40-2BCDDA2282BA}"/>
              </a:ext>
            </a:extLst>
          </p:cNvPr>
          <p:cNvSpPr>
            <a:spLocks noGrp="1"/>
          </p:cNvSpPr>
          <p:nvPr>
            <p:ph idx="1"/>
          </p:nvPr>
        </p:nvSpPr>
        <p:spPr>
          <a:xfrm>
            <a:off x="612648" y="1456914"/>
            <a:ext cx="5668080" cy="5248686"/>
          </a:xfrm>
        </p:spPr>
        <p:txBody>
          <a:bodyPr>
            <a:normAutofit lnSpcReduction="10000"/>
          </a:bodyPr>
          <a:lstStyle/>
          <a:p>
            <a:pPr marL="0" indent="0">
              <a:buNone/>
            </a:pPr>
            <a:r>
              <a:rPr lang="en-GB" i="1" dirty="0"/>
              <a:t>EIA –</a:t>
            </a:r>
          </a:p>
          <a:p>
            <a:pPr marL="0" indent="0">
              <a:buNone/>
            </a:pPr>
            <a:r>
              <a:rPr lang="en-GB" i="1" dirty="0"/>
              <a:t>SEA –</a:t>
            </a:r>
          </a:p>
          <a:p>
            <a:pPr marL="0" indent="0">
              <a:buNone/>
            </a:pPr>
            <a:r>
              <a:rPr lang="en-GB" i="1" dirty="0"/>
              <a:t>NTS –</a:t>
            </a:r>
          </a:p>
          <a:p>
            <a:pPr marL="0" indent="0">
              <a:buNone/>
            </a:pPr>
            <a:r>
              <a:rPr lang="en-GB" i="1" dirty="0"/>
              <a:t>ES –</a:t>
            </a:r>
          </a:p>
          <a:p>
            <a:pPr marL="0" indent="0">
              <a:buNone/>
            </a:pPr>
            <a:r>
              <a:rPr lang="en-GB" i="1" dirty="0"/>
              <a:t>NEPA –</a:t>
            </a:r>
          </a:p>
          <a:p>
            <a:pPr marL="0" indent="0">
              <a:buNone/>
            </a:pPr>
            <a:r>
              <a:rPr lang="en-GB" i="1" dirty="0"/>
              <a:t>SSSI – </a:t>
            </a:r>
          </a:p>
          <a:p>
            <a:pPr marL="0" indent="0">
              <a:buNone/>
            </a:pPr>
            <a:r>
              <a:rPr lang="en-GB" i="1" dirty="0"/>
              <a:t>SAC –</a:t>
            </a:r>
          </a:p>
          <a:p>
            <a:pPr marL="0" indent="0">
              <a:buNone/>
            </a:pPr>
            <a:r>
              <a:rPr lang="en-GB" i="1" dirty="0"/>
              <a:t>AONB –</a:t>
            </a:r>
          </a:p>
          <a:p>
            <a:pPr marL="0" indent="0">
              <a:buNone/>
            </a:pPr>
            <a:r>
              <a:rPr lang="en-GB" i="1" dirty="0"/>
              <a:t>LPA –</a:t>
            </a:r>
          </a:p>
          <a:p>
            <a:pPr marL="0" indent="0">
              <a:buNone/>
            </a:pPr>
            <a:r>
              <a:rPr lang="en-GB" i="1" dirty="0"/>
              <a:t>TCPR –</a:t>
            </a:r>
          </a:p>
          <a:p>
            <a:pPr marL="0" indent="0">
              <a:buNone/>
            </a:pPr>
            <a:r>
              <a:rPr lang="en-GB" i="1" dirty="0"/>
              <a:t>EMP – </a:t>
            </a:r>
          </a:p>
          <a:p>
            <a:pPr marL="0" indent="0">
              <a:buNone/>
            </a:pPr>
            <a:endParaRPr lang="en-GB" i="1" dirty="0"/>
          </a:p>
        </p:txBody>
      </p:sp>
      <p:sp>
        <p:nvSpPr>
          <p:cNvPr id="5" name="TextBox 4">
            <a:extLst>
              <a:ext uri="{FF2B5EF4-FFF2-40B4-BE49-F238E27FC236}">
                <a16:creationId xmlns:a16="http://schemas.microsoft.com/office/drawing/2014/main" id="{C6BAB371-A9C6-1DD1-3183-CD8B7FD0D512}"/>
              </a:ext>
            </a:extLst>
          </p:cNvPr>
          <p:cNvSpPr txBox="1"/>
          <p:nvPr/>
        </p:nvSpPr>
        <p:spPr>
          <a:xfrm>
            <a:off x="6280728" y="1260199"/>
            <a:ext cx="6096000" cy="5029903"/>
          </a:xfrm>
          <a:prstGeom prst="rect">
            <a:avLst/>
          </a:prstGeom>
          <a:noFill/>
        </p:spPr>
        <p:txBody>
          <a:bodyPr wrap="square">
            <a:spAutoFit/>
          </a:bodyPr>
          <a:lstStyle/>
          <a:p>
            <a:pPr marL="0" indent="0">
              <a:lnSpc>
                <a:spcPct val="150000"/>
              </a:lnSpc>
              <a:buNone/>
            </a:pPr>
            <a:r>
              <a:rPr lang="en-GB" i="1" dirty="0"/>
              <a:t>CEMP – </a:t>
            </a:r>
          </a:p>
          <a:p>
            <a:pPr marL="0" indent="0">
              <a:lnSpc>
                <a:spcPct val="150000"/>
              </a:lnSpc>
              <a:buNone/>
            </a:pPr>
            <a:r>
              <a:rPr lang="en-GB" i="1" dirty="0"/>
              <a:t>NRW – </a:t>
            </a:r>
          </a:p>
          <a:p>
            <a:pPr marL="0" indent="0">
              <a:lnSpc>
                <a:spcPct val="150000"/>
              </a:lnSpc>
              <a:buNone/>
            </a:pPr>
            <a:r>
              <a:rPr lang="en-GB" i="1" dirty="0"/>
              <a:t>TOR – </a:t>
            </a:r>
          </a:p>
          <a:p>
            <a:pPr marL="0" indent="0">
              <a:lnSpc>
                <a:spcPct val="150000"/>
              </a:lnSpc>
              <a:buNone/>
            </a:pPr>
            <a:r>
              <a:rPr lang="en-GB" i="1" dirty="0"/>
              <a:t>NPPF – </a:t>
            </a:r>
          </a:p>
          <a:p>
            <a:pPr marL="0" indent="0">
              <a:lnSpc>
                <a:spcPct val="150000"/>
              </a:lnSpc>
              <a:buNone/>
            </a:pPr>
            <a:r>
              <a:rPr lang="en-GB" i="1" dirty="0"/>
              <a:t>PPG – </a:t>
            </a:r>
          </a:p>
          <a:p>
            <a:pPr marL="0" indent="0">
              <a:lnSpc>
                <a:spcPct val="150000"/>
              </a:lnSpc>
              <a:buNone/>
            </a:pPr>
            <a:r>
              <a:rPr lang="en-GB" dirty="0"/>
              <a:t>CIL – </a:t>
            </a:r>
          </a:p>
          <a:p>
            <a:pPr marL="0" indent="0">
              <a:lnSpc>
                <a:spcPct val="150000"/>
              </a:lnSpc>
              <a:buNone/>
            </a:pPr>
            <a:r>
              <a:rPr lang="en-GB" dirty="0"/>
              <a:t>PPW – </a:t>
            </a:r>
          </a:p>
          <a:p>
            <a:pPr marL="0" indent="0">
              <a:lnSpc>
                <a:spcPct val="150000"/>
              </a:lnSpc>
              <a:buNone/>
            </a:pPr>
            <a:r>
              <a:rPr lang="en-GB" dirty="0"/>
              <a:t>TAN – </a:t>
            </a:r>
          </a:p>
          <a:p>
            <a:pPr marL="0" indent="0">
              <a:lnSpc>
                <a:spcPct val="150000"/>
              </a:lnSpc>
              <a:buNone/>
            </a:pPr>
            <a:r>
              <a:rPr lang="en-GB" dirty="0"/>
              <a:t>PEDW – </a:t>
            </a:r>
          </a:p>
          <a:p>
            <a:pPr marL="0" indent="0">
              <a:lnSpc>
                <a:spcPct val="150000"/>
              </a:lnSpc>
              <a:buNone/>
            </a:pPr>
            <a:r>
              <a:rPr lang="en-GB" dirty="0"/>
              <a:t>NDF – </a:t>
            </a:r>
          </a:p>
          <a:p>
            <a:pPr marL="0" indent="0">
              <a:lnSpc>
                <a:spcPct val="150000"/>
              </a:lnSpc>
              <a:buNone/>
            </a:pPr>
            <a:r>
              <a:rPr lang="en-GB" dirty="0"/>
              <a:t>DNS – </a:t>
            </a:r>
          </a:p>
          <a:p>
            <a:pPr marL="0" indent="0">
              <a:lnSpc>
                <a:spcPct val="150000"/>
              </a:lnSpc>
              <a:buNone/>
            </a:pPr>
            <a:r>
              <a:rPr lang="en-GB" dirty="0"/>
              <a:t>LDP – </a:t>
            </a:r>
          </a:p>
        </p:txBody>
      </p:sp>
      <p:pic>
        <p:nvPicPr>
          <p:cNvPr id="8194" name="Picture 2" descr="This is Fine&quot; Meme Analysis | Medium">
            <a:extLst>
              <a:ext uri="{FF2B5EF4-FFF2-40B4-BE49-F238E27FC236}">
                <a16:creationId xmlns:a16="http://schemas.microsoft.com/office/drawing/2014/main" id="{17A1744A-B223-6DAD-261C-06B24CBD6DE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151997" y="128787"/>
            <a:ext cx="2796811" cy="1971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078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7F078-534C-B388-F8A8-024E76279F7C}"/>
              </a:ext>
            </a:extLst>
          </p:cNvPr>
          <p:cNvSpPr>
            <a:spLocks noGrp="1"/>
          </p:cNvSpPr>
          <p:nvPr>
            <p:ph type="title"/>
          </p:nvPr>
        </p:nvSpPr>
        <p:spPr/>
        <p:txBody>
          <a:bodyPr/>
          <a:lstStyle/>
          <a:p>
            <a:r>
              <a:rPr lang="en-GB" dirty="0"/>
              <a:t>Acronym Check</a:t>
            </a:r>
          </a:p>
        </p:txBody>
      </p:sp>
      <p:sp>
        <p:nvSpPr>
          <p:cNvPr id="3" name="Content Placeholder 2">
            <a:extLst>
              <a:ext uri="{FF2B5EF4-FFF2-40B4-BE49-F238E27FC236}">
                <a16:creationId xmlns:a16="http://schemas.microsoft.com/office/drawing/2014/main" id="{47F3F5E8-F4C1-C3B3-BF40-2BCDDA2282BA}"/>
              </a:ext>
            </a:extLst>
          </p:cNvPr>
          <p:cNvSpPr>
            <a:spLocks noGrp="1"/>
          </p:cNvSpPr>
          <p:nvPr>
            <p:ph idx="1"/>
          </p:nvPr>
        </p:nvSpPr>
        <p:spPr>
          <a:xfrm>
            <a:off x="612648" y="1456914"/>
            <a:ext cx="5668080" cy="5248686"/>
          </a:xfrm>
        </p:spPr>
        <p:txBody>
          <a:bodyPr>
            <a:normAutofit fontScale="92500" lnSpcReduction="10000"/>
          </a:bodyPr>
          <a:lstStyle/>
          <a:p>
            <a:pPr marL="0" indent="0">
              <a:buNone/>
            </a:pPr>
            <a:r>
              <a:rPr lang="en-GB" i="1" dirty="0"/>
              <a:t>EIA – Environmental Impact Assessment </a:t>
            </a:r>
          </a:p>
          <a:p>
            <a:pPr marL="0" indent="0">
              <a:buNone/>
            </a:pPr>
            <a:r>
              <a:rPr lang="en-GB" i="1" dirty="0"/>
              <a:t>SEA – Strategic Environmental Assessment</a:t>
            </a:r>
          </a:p>
          <a:p>
            <a:pPr marL="0" indent="0">
              <a:buNone/>
            </a:pPr>
            <a:r>
              <a:rPr lang="en-GB" i="1" dirty="0"/>
              <a:t>NTS – Non-technical summary</a:t>
            </a:r>
          </a:p>
          <a:p>
            <a:pPr marL="0" indent="0">
              <a:buNone/>
            </a:pPr>
            <a:r>
              <a:rPr lang="en-GB" i="1" dirty="0"/>
              <a:t>ES – Environmental Statement</a:t>
            </a:r>
          </a:p>
          <a:p>
            <a:pPr marL="0" indent="0">
              <a:buNone/>
            </a:pPr>
            <a:r>
              <a:rPr lang="en-GB" i="1" dirty="0"/>
              <a:t>NEPA – National Environmental Policy Act (1969)</a:t>
            </a:r>
          </a:p>
          <a:p>
            <a:pPr marL="0" indent="0">
              <a:buNone/>
            </a:pPr>
            <a:r>
              <a:rPr lang="en-GB" i="1" dirty="0"/>
              <a:t>SSSI – Site of Special Scientific Interest</a:t>
            </a:r>
          </a:p>
          <a:p>
            <a:pPr marL="0" indent="0">
              <a:buNone/>
            </a:pPr>
            <a:r>
              <a:rPr lang="en-GB" i="1" dirty="0"/>
              <a:t>SAC – Special Area of Conservation</a:t>
            </a:r>
          </a:p>
          <a:p>
            <a:pPr marL="0" indent="0">
              <a:buNone/>
            </a:pPr>
            <a:r>
              <a:rPr lang="en-GB" i="1" dirty="0"/>
              <a:t>AONB – Area of Outstanding Natural Beauty</a:t>
            </a:r>
          </a:p>
          <a:p>
            <a:pPr marL="0" indent="0">
              <a:buNone/>
            </a:pPr>
            <a:r>
              <a:rPr lang="en-GB" i="1" dirty="0"/>
              <a:t>LPA – Local Planning Authority</a:t>
            </a:r>
          </a:p>
          <a:p>
            <a:pPr marL="0" indent="0">
              <a:lnSpc>
                <a:spcPct val="150000"/>
              </a:lnSpc>
              <a:buNone/>
            </a:pPr>
            <a:r>
              <a:rPr lang="en-GB" i="1" dirty="0"/>
              <a:t>TCPR – Town and Country Planning Regulations</a:t>
            </a:r>
          </a:p>
          <a:p>
            <a:pPr marL="0" indent="0">
              <a:lnSpc>
                <a:spcPct val="150000"/>
              </a:lnSpc>
              <a:buNone/>
            </a:pPr>
            <a:r>
              <a:rPr lang="en-GB" i="1" dirty="0"/>
              <a:t>EMP – Environmental Management Plan</a:t>
            </a:r>
          </a:p>
          <a:p>
            <a:pPr marL="0" indent="0">
              <a:buNone/>
            </a:pPr>
            <a:endParaRPr lang="en-GB" i="1" dirty="0"/>
          </a:p>
          <a:p>
            <a:pPr marL="0" indent="0">
              <a:buNone/>
            </a:pPr>
            <a:endParaRPr lang="en-GB" i="1" dirty="0"/>
          </a:p>
        </p:txBody>
      </p:sp>
      <p:sp>
        <p:nvSpPr>
          <p:cNvPr id="5" name="TextBox 4">
            <a:extLst>
              <a:ext uri="{FF2B5EF4-FFF2-40B4-BE49-F238E27FC236}">
                <a16:creationId xmlns:a16="http://schemas.microsoft.com/office/drawing/2014/main" id="{C6BAB371-A9C6-1DD1-3183-CD8B7FD0D512}"/>
              </a:ext>
            </a:extLst>
          </p:cNvPr>
          <p:cNvSpPr txBox="1"/>
          <p:nvPr/>
        </p:nvSpPr>
        <p:spPr>
          <a:xfrm>
            <a:off x="6216933" y="1260199"/>
            <a:ext cx="6096000" cy="5029903"/>
          </a:xfrm>
          <a:prstGeom prst="rect">
            <a:avLst/>
          </a:prstGeom>
          <a:noFill/>
        </p:spPr>
        <p:txBody>
          <a:bodyPr wrap="square">
            <a:spAutoFit/>
          </a:bodyPr>
          <a:lstStyle/>
          <a:p>
            <a:pPr marL="0" indent="0">
              <a:lnSpc>
                <a:spcPct val="150000"/>
              </a:lnSpc>
              <a:buNone/>
            </a:pPr>
            <a:r>
              <a:rPr lang="en-GB" i="1" dirty="0"/>
              <a:t>CEMP – Construction Environment Management Plan</a:t>
            </a:r>
          </a:p>
          <a:p>
            <a:pPr marL="0" indent="0">
              <a:lnSpc>
                <a:spcPct val="150000"/>
              </a:lnSpc>
              <a:buNone/>
            </a:pPr>
            <a:r>
              <a:rPr lang="en-GB" i="1" dirty="0"/>
              <a:t>NRW – Natural Resources Wales</a:t>
            </a:r>
          </a:p>
          <a:p>
            <a:pPr marL="0" indent="0">
              <a:lnSpc>
                <a:spcPct val="150000"/>
              </a:lnSpc>
              <a:buNone/>
            </a:pPr>
            <a:r>
              <a:rPr lang="en-GB" i="1" dirty="0"/>
              <a:t>TOR – Terms of Reference</a:t>
            </a:r>
          </a:p>
          <a:p>
            <a:pPr marL="0" indent="0">
              <a:lnSpc>
                <a:spcPct val="150000"/>
              </a:lnSpc>
              <a:buNone/>
            </a:pPr>
            <a:r>
              <a:rPr lang="en-GB" i="1" dirty="0"/>
              <a:t>NPPF – National Planning Policy Framework</a:t>
            </a:r>
          </a:p>
          <a:p>
            <a:pPr marL="0" indent="0">
              <a:lnSpc>
                <a:spcPct val="150000"/>
              </a:lnSpc>
              <a:buNone/>
            </a:pPr>
            <a:r>
              <a:rPr lang="en-GB" i="1" dirty="0"/>
              <a:t>PPG – Planning Practice Guidelines</a:t>
            </a:r>
          </a:p>
          <a:p>
            <a:pPr marL="0" indent="0">
              <a:lnSpc>
                <a:spcPct val="150000"/>
              </a:lnSpc>
              <a:buNone/>
            </a:pPr>
            <a:r>
              <a:rPr lang="en-GB" dirty="0"/>
              <a:t>CIL – Community Infrastructure Levy</a:t>
            </a:r>
          </a:p>
          <a:p>
            <a:pPr marL="0" indent="0">
              <a:lnSpc>
                <a:spcPct val="150000"/>
              </a:lnSpc>
              <a:buNone/>
            </a:pPr>
            <a:r>
              <a:rPr lang="en-GB" dirty="0"/>
              <a:t>PPW – Planning Policy Wales</a:t>
            </a:r>
          </a:p>
          <a:p>
            <a:pPr marL="0" indent="0">
              <a:lnSpc>
                <a:spcPct val="150000"/>
              </a:lnSpc>
              <a:buNone/>
            </a:pPr>
            <a:r>
              <a:rPr lang="en-GB" dirty="0"/>
              <a:t>TAN – Technical Advice Notes</a:t>
            </a:r>
          </a:p>
          <a:p>
            <a:pPr marL="0" indent="0">
              <a:lnSpc>
                <a:spcPct val="150000"/>
              </a:lnSpc>
              <a:buNone/>
            </a:pPr>
            <a:r>
              <a:rPr lang="en-GB" dirty="0"/>
              <a:t>PEDW – Planning and Environmental Decisions Wales</a:t>
            </a:r>
          </a:p>
          <a:p>
            <a:pPr marL="0" indent="0">
              <a:lnSpc>
                <a:spcPct val="150000"/>
              </a:lnSpc>
              <a:buNone/>
            </a:pPr>
            <a:r>
              <a:rPr lang="en-GB" dirty="0"/>
              <a:t>NDF – National Development Framework</a:t>
            </a:r>
          </a:p>
          <a:p>
            <a:pPr marL="0" indent="0">
              <a:lnSpc>
                <a:spcPct val="150000"/>
              </a:lnSpc>
              <a:buNone/>
            </a:pPr>
            <a:r>
              <a:rPr lang="en-GB" dirty="0"/>
              <a:t>DNS – Developments of National Significance</a:t>
            </a:r>
          </a:p>
          <a:p>
            <a:pPr marL="0" indent="0">
              <a:lnSpc>
                <a:spcPct val="150000"/>
              </a:lnSpc>
              <a:buNone/>
            </a:pPr>
            <a:r>
              <a:rPr lang="en-GB" dirty="0"/>
              <a:t>LDP – Local Development Plans </a:t>
            </a:r>
          </a:p>
        </p:txBody>
      </p:sp>
    </p:spTree>
    <p:extLst>
      <p:ext uri="{BB962C8B-B14F-4D97-AF65-F5344CB8AC3E}">
        <p14:creationId xmlns:p14="http://schemas.microsoft.com/office/powerpoint/2010/main" val="3986587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5C34D-E58A-90B3-2A78-6152B4B4C006}"/>
              </a:ext>
            </a:extLst>
          </p:cNvPr>
          <p:cNvSpPr>
            <a:spLocks noGrp="1"/>
          </p:cNvSpPr>
          <p:nvPr>
            <p:ph type="title"/>
          </p:nvPr>
        </p:nvSpPr>
        <p:spPr>
          <a:xfrm>
            <a:off x="6768647" y="548640"/>
            <a:ext cx="4636108" cy="1648718"/>
          </a:xfrm>
        </p:spPr>
        <p:txBody>
          <a:bodyPr anchor="t">
            <a:normAutofit/>
          </a:bodyPr>
          <a:lstStyle/>
          <a:p>
            <a:r>
              <a:rPr lang="en-GB" dirty="0"/>
              <a:t>Maritime Spatial Planning </a:t>
            </a:r>
          </a:p>
        </p:txBody>
      </p:sp>
      <p:pic>
        <p:nvPicPr>
          <p:cNvPr id="5" name="Picture 4">
            <a:extLst>
              <a:ext uri="{FF2B5EF4-FFF2-40B4-BE49-F238E27FC236}">
                <a16:creationId xmlns:a16="http://schemas.microsoft.com/office/drawing/2014/main" id="{552CAA44-D498-5066-51B2-592B84EE81F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294153" y="419100"/>
            <a:ext cx="3926793" cy="6037646"/>
          </a:xfrm>
          <a:prstGeom prst="rect">
            <a:avLst/>
          </a:prstGeom>
          <a:noFill/>
        </p:spPr>
      </p:pic>
      <p:sp>
        <p:nvSpPr>
          <p:cNvPr id="3" name="Content Placeholder 2">
            <a:extLst>
              <a:ext uri="{FF2B5EF4-FFF2-40B4-BE49-F238E27FC236}">
                <a16:creationId xmlns:a16="http://schemas.microsoft.com/office/drawing/2014/main" id="{61D429DE-E56D-8F3E-919A-036A9BD9B887}"/>
              </a:ext>
            </a:extLst>
          </p:cNvPr>
          <p:cNvSpPr>
            <a:spLocks noGrp="1"/>
          </p:cNvSpPr>
          <p:nvPr>
            <p:ph idx="1"/>
          </p:nvPr>
        </p:nvSpPr>
        <p:spPr>
          <a:xfrm>
            <a:off x="6768646" y="2316481"/>
            <a:ext cx="4636109" cy="3860482"/>
          </a:xfrm>
        </p:spPr>
        <p:txBody>
          <a:bodyPr>
            <a:normAutofit/>
          </a:bodyPr>
          <a:lstStyle/>
          <a:p>
            <a:pPr>
              <a:lnSpc>
                <a:spcPct val="110000"/>
              </a:lnSpc>
            </a:pPr>
            <a:r>
              <a:rPr lang="en-GB" sz="1800" b="0" i="0" dirty="0">
                <a:effectLst/>
              </a:rPr>
              <a:t>Marine/maritime spatial planning (MSP) is about managing the distribution of human activities in space and time to achieve ecological, economic and social objectives and outcomes. </a:t>
            </a:r>
          </a:p>
          <a:p>
            <a:pPr>
              <a:lnSpc>
                <a:spcPct val="110000"/>
              </a:lnSpc>
            </a:pPr>
            <a:r>
              <a:rPr lang="en-GB" sz="1800" b="0" i="0" dirty="0">
                <a:effectLst/>
              </a:rPr>
              <a:t>It is a political and social process informed by both the natural and social sciences. Over the last 20 years, MSP has matured from a concept to a practical approach to moving towards sustainable development in the oceans </a:t>
            </a:r>
            <a:r>
              <a:rPr lang="en-GB" sz="1800" dirty="0"/>
              <a:t>(</a:t>
            </a:r>
            <a:r>
              <a:rPr lang="en-GB" sz="1800" dirty="0" err="1"/>
              <a:t>Ehler</a:t>
            </a:r>
            <a:r>
              <a:rPr lang="en-GB" sz="1800" dirty="0"/>
              <a:t> et al, 2017).</a:t>
            </a:r>
          </a:p>
        </p:txBody>
      </p:sp>
      <p:sp>
        <p:nvSpPr>
          <p:cNvPr id="10"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11/29/2024</a:t>
            </a:fld>
            <a:endParaRPr lang="en-US"/>
          </a:p>
        </p:txBody>
      </p:sp>
      <p:sp>
        <p:nvSpPr>
          <p:cNvPr id="12"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4"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a:t>
            </a:fld>
            <a:endParaRPr lang="en-US"/>
          </a:p>
        </p:txBody>
      </p:sp>
    </p:spTree>
    <p:extLst>
      <p:ext uri="{BB962C8B-B14F-4D97-AF65-F5344CB8AC3E}">
        <p14:creationId xmlns:p14="http://schemas.microsoft.com/office/powerpoint/2010/main" val="1502975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375A0-F23D-E19C-5DB8-B0F0811F82C6}"/>
              </a:ext>
            </a:extLst>
          </p:cNvPr>
          <p:cNvSpPr>
            <a:spLocks noGrp="1"/>
          </p:cNvSpPr>
          <p:nvPr>
            <p:ph type="title"/>
          </p:nvPr>
        </p:nvSpPr>
        <p:spPr/>
        <p:txBody>
          <a:bodyPr/>
          <a:lstStyle/>
          <a:p>
            <a:r>
              <a:rPr lang="en-GB" dirty="0"/>
              <a:t>Marine Spatial Planning</a:t>
            </a:r>
          </a:p>
        </p:txBody>
      </p:sp>
      <p:sp>
        <p:nvSpPr>
          <p:cNvPr id="3" name="Content Placeholder 2">
            <a:extLst>
              <a:ext uri="{FF2B5EF4-FFF2-40B4-BE49-F238E27FC236}">
                <a16:creationId xmlns:a16="http://schemas.microsoft.com/office/drawing/2014/main" id="{B0615998-BBA9-40DF-94C2-1A9160E25030}"/>
              </a:ext>
            </a:extLst>
          </p:cNvPr>
          <p:cNvSpPr>
            <a:spLocks noGrp="1"/>
          </p:cNvSpPr>
          <p:nvPr>
            <p:ph idx="1"/>
          </p:nvPr>
        </p:nvSpPr>
        <p:spPr>
          <a:xfrm>
            <a:off x="612647" y="1715532"/>
            <a:ext cx="6341045" cy="4593828"/>
          </a:xfrm>
        </p:spPr>
        <p:txBody>
          <a:bodyPr>
            <a:normAutofit fontScale="92500" lnSpcReduction="10000"/>
          </a:bodyPr>
          <a:lstStyle/>
          <a:p>
            <a:r>
              <a:rPr lang="en-GB" dirty="0"/>
              <a:t>(A) Trends in marine spatial planning (MSP) related literature up to 2017. (A) Evolution of the number of scientific publications addressing MSP per year, between 1960 and 2017, </a:t>
            </a:r>
          </a:p>
          <a:p>
            <a:r>
              <a:rPr lang="en-GB" dirty="0"/>
              <a:t>(B) Evolution of the number of articles found in Google Scholar for each MSP-related term per year, between 2000 and 2017 (</a:t>
            </a:r>
            <a:r>
              <a:rPr lang="en-GB" dirty="0" err="1"/>
              <a:t>color</a:t>
            </a:r>
            <a:r>
              <a:rPr lang="en-GB" dirty="0"/>
              <a:t> codes as in C). </a:t>
            </a:r>
          </a:p>
          <a:p>
            <a:r>
              <a:rPr lang="en-GB" dirty="0"/>
              <a:t>(C) Total number of articles found in Google Scholar for different MSP-related terms. Data search was performed in November 2017, thus including all results available by then</a:t>
            </a:r>
          </a:p>
          <a:p>
            <a:r>
              <a:rPr lang="en-GB" dirty="0"/>
              <a:t>Marine Spatial Planning Chapter (Santos et al. 2020)</a:t>
            </a:r>
          </a:p>
        </p:txBody>
      </p:sp>
      <p:pic>
        <p:nvPicPr>
          <p:cNvPr id="5" name="Picture 4">
            <a:extLst>
              <a:ext uri="{FF2B5EF4-FFF2-40B4-BE49-F238E27FC236}">
                <a16:creationId xmlns:a16="http://schemas.microsoft.com/office/drawing/2014/main" id="{AE54BE16-D3C7-340A-1619-C4AF02D2EE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121237" y="104266"/>
            <a:ext cx="3722256" cy="6649468"/>
          </a:xfrm>
          <a:prstGeom prst="rect">
            <a:avLst/>
          </a:prstGeom>
        </p:spPr>
      </p:pic>
    </p:spTree>
    <p:extLst>
      <p:ext uri="{BB962C8B-B14F-4D97-AF65-F5344CB8AC3E}">
        <p14:creationId xmlns:p14="http://schemas.microsoft.com/office/powerpoint/2010/main" val="1158666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F378-BA80-1ADE-8AA0-8C4BB2F7459B}"/>
              </a:ext>
            </a:extLst>
          </p:cNvPr>
          <p:cNvSpPr>
            <a:spLocks noGrp="1"/>
          </p:cNvSpPr>
          <p:nvPr>
            <p:ph type="title"/>
          </p:nvPr>
        </p:nvSpPr>
        <p:spPr/>
        <p:txBody>
          <a:bodyPr/>
          <a:lstStyle/>
          <a:p>
            <a:r>
              <a:rPr lang="en-GB" dirty="0"/>
              <a:t>Marine Spatial Planning</a:t>
            </a:r>
          </a:p>
        </p:txBody>
      </p:sp>
      <p:pic>
        <p:nvPicPr>
          <p:cNvPr id="7170" name="Picture 2">
            <a:extLst>
              <a:ext uri="{FF2B5EF4-FFF2-40B4-BE49-F238E27FC236}">
                <a16:creationId xmlns:a16="http://schemas.microsoft.com/office/drawing/2014/main" id="{BF002158-E404-50A2-F15F-3B55518953C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43192" y="1114768"/>
            <a:ext cx="11805887" cy="51945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32FCD7-DE09-392D-9B96-2EC16926AC7F}"/>
              </a:ext>
            </a:extLst>
          </p:cNvPr>
          <p:cNvSpPr txBox="1"/>
          <p:nvPr/>
        </p:nvSpPr>
        <p:spPr>
          <a:xfrm>
            <a:off x="120073" y="6392610"/>
            <a:ext cx="6096000" cy="369332"/>
          </a:xfrm>
          <a:prstGeom prst="rect">
            <a:avLst/>
          </a:prstGeom>
          <a:noFill/>
        </p:spPr>
        <p:txBody>
          <a:bodyPr wrap="square">
            <a:spAutoFit/>
          </a:bodyPr>
          <a:lstStyle/>
          <a:p>
            <a:r>
              <a:rPr lang="en-GB" dirty="0">
                <a:hlinkClick r:id="rId3"/>
              </a:rPr>
              <a:t>01. What is Marine Spatial Planning? | PIPAP (sprep.org)</a:t>
            </a:r>
            <a:endParaRPr lang="en-GB" dirty="0"/>
          </a:p>
        </p:txBody>
      </p:sp>
    </p:spTree>
    <p:extLst>
      <p:ext uri="{BB962C8B-B14F-4D97-AF65-F5344CB8AC3E}">
        <p14:creationId xmlns:p14="http://schemas.microsoft.com/office/powerpoint/2010/main" val="1537637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34F4-384A-1C36-C7A6-747EAB5E0AA0}"/>
              </a:ext>
            </a:extLst>
          </p:cNvPr>
          <p:cNvSpPr>
            <a:spLocks noGrp="1"/>
          </p:cNvSpPr>
          <p:nvPr>
            <p:ph type="title"/>
          </p:nvPr>
        </p:nvSpPr>
        <p:spPr/>
        <p:txBody>
          <a:bodyPr/>
          <a:lstStyle/>
          <a:p>
            <a:r>
              <a:rPr lang="en-GB" dirty="0"/>
              <a:t>20 years of Marine Spatial Planning</a:t>
            </a:r>
          </a:p>
        </p:txBody>
      </p:sp>
      <p:sp>
        <p:nvSpPr>
          <p:cNvPr id="3" name="Content Placeholder 2">
            <a:extLst>
              <a:ext uri="{FF2B5EF4-FFF2-40B4-BE49-F238E27FC236}">
                <a16:creationId xmlns:a16="http://schemas.microsoft.com/office/drawing/2014/main" id="{E2B9C168-A24E-CA99-F999-B661A7E1BD30}"/>
              </a:ext>
            </a:extLst>
          </p:cNvPr>
          <p:cNvSpPr>
            <a:spLocks noGrp="1"/>
          </p:cNvSpPr>
          <p:nvPr>
            <p:ph idx="1"/>
          </p:nvPr>
        </p:nvSpPr>
        <p:spPr>
          <a:xfrm>
            <a:off x="612647" y="1715532"/>
            <a:ext cx="5852807" cy="4593828"/>
          </a:xfrm>
        </p:spPr>
        <p:txBody>
          <a:bodyPr>
            <a:normAutofit fontScale="92500"/>
          </a:bodyPr>
          <a:lstStyle/>
          <a:p>
            <a:r>
              <a:rPr lang="en-GB" dirty="0"/>
              <a:t>Loaded onto the Moodle page:</a:t>
            </a:r>
          </a:p>
          <a:p>
            <a:r>
              <a:rPr lang="en-GB" dirty="0">
                <a:hlinkClick r:id="rId2"/>
              </a:rPr>
              <a:t>Two decades of progress in Marine Spatial Planning (uwtsd.ac.uk)</a:t>
            </a:r>
            <a:r>
              <a:rPr lang="en-GB" dirty="0"/>
              <a:t> (</a:t>
            </a:r>
            <a:r>
              <a:rPr lang="en-GB" dirty="0" err="1"/>
              <a:t>Ehler</a:t>
            </a:r>
            <a:r>
              <a:rPr lang="en-GB" dirty="0"/>
              <a:t>, 2021)</a:t>
            </a:r>
          </a:p>
          <a:p>
            <a:endParaRPr lang="en-GB" dirty="0"/>
          </a:p>
          <a:p>
            <a:r>
              <a:rPr lang="en-GB" dirty="0"/>
              <a:t>The paper begins with a summary of early attempts to map the geography of the sea and to define how planning at sea began to some of the first applications of MSP from 1980 to 2005. </a:t>
            </a:r>
          </a:p>
          <a:p>
            <a:r>
              <a:rPr lang="en-GB" dirty="0" err="1"/>
              <a:t>Realworld</a:t>
            </a:r>
            <a:r>
              <a:rPr lang="en-GB" dirty="0"/>
              <a:t> efforts to apply MSP, especially in Western/Northern Europe and North America are identified and described…</a:t>
            </a:r>
          </a:p>
        </p:txBody>
      </p:sp>
      <p:pic>
        <p:nvPicPr>
          <p:cNvPr id="5" name="Picture 4">
            <a:extLst>
              <a:ext uri="{FF2B5EF4-FFF2-40B4-BE49-F238E27FC236}">
                <a16:creationId xmlns:a16="http://schemas.microsoft.com/office/drawing/2014/main" id="{99F7007D-4FF6-2ADD-5D65-D54EC373D63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647134" y="1182254"/>
            <a:ext cx="4932218" cy="5255491"/>
          </a:xfrm>
          <a:prstGeom prst="rect">
            <a:avLst/>
          </a:prstGeom>
        </p:spPr>
      </p:pic>
    </p:spTree>
    <p:extLst>
      <p:ext uri="{BB962C8B-B14F-4D97-AF65-F5344CB8AC3E}">
        <p14:creationId xmlns:p14="http://schemas.microsoft.com/office/powerpoint/2010/main" val="2187453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BB6C-D1A2-AE04-9664-C776568256D4}"/>
              </a:ext>
            </a:extLst>
          </p:cNvPr>
          <p:cNvSpPr>
            <a:spLocks noGrp="1"/>
          </p:cNvSpPr>
          <p:nvPr>
            <p:ph type="title"/>
          </p:nvPr>
        </p:nvSpPr>
        <p:spPr/>
        <p:txBody>
          <a:bodyPr/>
          <a:lstStyle/>
          <a:p>
            <a:r>
              <a:rPr lang="en-GB" dirty="0"/>
              <a:t>Main Phases of MSP</a:t>
            </a:r>
          </a:p>
        </p:txBody>
      </p:sp>
      <p:pic>
        <p:nvPicPr>
          <p:cNvPr id="5" name="Picture 4">
            <a:extLst>
              <a:ext uri="{FF2B5EF4-FFF2-40B4-BE49-F238E27FC236}">
                <a16:creationId xmlns:a16="http://schemas.microsoft.com/office/drawing/2014/main" id="{E3F99E57-1A21-27BE-B2D9-84FF327A89F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03055" y="1114769"/>
            <a:ext cx="9688945" cy="5661690"/>
          </a:xfrm>
          <a:prstGeom prst="rect">
            <a:avLst/>
          </a:prstGeom>
        </p:spPr>
      </p:pic>
    </p:spTree>
    <p:extLst>
      <p:ext uri="{BB962C8B-B14F-4D97-AF65-F5344CB8AC3E}">
        <p14:creationId xmlns:p14="http://schemas.microsoft.com/office/powerpoint/2010/main" val="3626175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34F4-384A-1C36-C7A6-747EAB5E0AA0}"/>
              </a:ext>
            </a:extLst>
          </p:cNvPr>
          <p:cNvSpPr>
            <a:spLocks noGrp="1"/>
          </p:cNvSpPr>
          <p:nvPr>
            <p:ph type="title"/>
          </p:nvPr>
        </p:nvSpPr>
        <p:spPr/>
        <p:txBody>
          <a:bodyPr/>
          <a:lstStyle/>
          <a:p>
            <a:r>
              <a:rPr lang="en-GB" dirty="0"/>
              <a:t>20 years of Marine Spatial Planning</a:t>
            </a:r>
          </a:p>
        </p:txBody>
      </p:sp>
      <p:sp>
        <p:nvSpPr>
          <p:cNvPr id="3" name="Content Placeholder 2">
            <a:extLst>
              <a:ext uri="{FF2B5EF4-FFF2-40B4-BE49-F238E27FC236}">
                <a16:creationId xmlns:a16="http://schemas.microsoft.com/office/drawing/2014/main" id="{E2B9C168-A24E-CA99-F999-B661A7E1BD30}"/>
              </a:ext>
            </a:extLst>
          </p:cNvPr>
          <p:cNvSpPr>
            <a:spLocks noGrp="1"/>
          </p:cNvSpPr>
          <p:nvPr>
            <p:ph idx="1"/>
          </p:nvPr>
        </p:nvSpPr>
        <p:spPr>
          <a:xfrm>
            <a:off x="612648" y="1715532"/>
            <a:ext cx="2370698" cy="4593828"/>
          </a:xfrm>
        </p:spPr>
        <p:txBody>
          <a:bodyPr>
            <a:normAutofit/>
          </a:bodyPr>
          <a:lstStyle/>
          <a:p>
            <a:r>
              <a:rPr lang="en-GB" dirty="0"/>
              <a:t>2017</a:t>
            </a:r>
          </a:p>
        </p:txBody>
      </p:sp>
      <p:sp>
        <p:nvSpPr>
          <p:cNvPr id="6" name="TextBox 5">
            <a:extLst>
              <a:ext uri="{FF2B5EF4-FFF2-40B4-BE49-F238E27FC236}">
                <a16:creationId xmlns:a16="http://schemas.microsoft.com/office/drawing/2014/main" id="{37A1E032-AB3A-8FE6-952C-1C275B6A6B85}"/>
              </a:ext>
            </a:extLst>
          </p:cNvPr>
          <p:cNvSpPr txBox="1"/>
          <p:nvPr/>
        </p:nvSpPr>
        <p:spPr>
          <a:xfrm>
            <a:off x="267854" y="5878622"/>
            <a:ext cx="2715491" cy="646331"/>
          </a:xfrm>
          <a:prstGeom prst="rect">
            <a:avLst/>
          </a:prstGeom>
          <a:noFill/>
        </p:spPr>
        <p:txBody>
          <a:bodyPr wrap="square">
            <a:spAutoFit/>
          </a:bodyPr>
          <a:lstStyle/>
          <a:p>
            <a:r>
              <a:rPr lang="en-GB" dirty="0">
                <a:hlinkClick r:id="rId2"/>
              </a:rPr>
              <a:t>Marine Spatial Planning - ScienceDirect</a:t>
            </a:r>
            <a:endParaRPr lang="en-GB" dirty="0"/>
          </a:p>
        </p:txBody>
      </p:sp>
      <p:pic>
        <p:nvPicPr>
          <p:cNvPr id="8" name="Picture 7">
            <a:extLst>
              <a:ext uri="{FF2B5EF4-FFF2-40B4-BE49-F238E27FC236}">
                <a16:creationId xmlns:a16="http://schemas.microsoft.com/office/drawing/2014/main" id="{8E5D070B-A86F-87A6-2E7F-E75B7FC49D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789382" y="1208039"/>
            <a:ext cx="9017488" cy="4885728"/>
          </a:xfrm>
          <a:prstGeom prst="rect">
            <a:avLst/>
          </a:prstGeom>
        </p:spPr>
      </p:pic>
    </p:spTree>
    <p:extLst>
      <p:ext uri="{BB962C8B-B14F-4D97-AF65-F5344CB8AC3E}">
        <p14:creationId xmlns:p14="http://schemas.microsoft.com/office/powerpoint/2010/main" val="1382941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34F4-384A-1C36-C7A6-747EAB5E0AA0}"/>
              </a:ext>
            </a:extLst>
          </p:cNvPr>
          <p:cNvSpPr>
            <a:spLocks noGrp="1"/>
          </p:cNvSpPr>
          <p:nvPr>
            <p:ph type="title"/>
          </p:nvPr>
        </p:nvSpPr>
        <p:spPr/>
        <p:txBody>
          <a:bodyPr/>
          <a:lstStyle/>
          <a:p>
            <a:r>
              <a:rPr lang="en-GB" dirty="0"/>
              <a:t>20 years of Marine Spatial Planning</a:t>
            </a:r>
          </a:p>
        </p:txBody>
      </p:sp>
      <p:sp>
        <p:nvSpPr>
          <p:cNvPr id="3" name="Content Placeholder 2">
            <a:extLst>
              <a:ext uri="{FF2B5EF4-FFF2-40B4-BE49-F238E27FC236}">
                <a16:creationId xmlns:a16="http://schemas.microsoft.com/office/drawing/2014/main" id="{E2B9C168-A24E-CA99-F999-B661A7E1BD30}"/>
              </a:ext>
            </a:extLst>
          </p:cNvPr>
          <p:cNvSpPr>
            <a:spLocks noGrp="1"/>
          </p:cNvSpPr>
          <p:nvPr>
            <p:ph idx="1"/>
          </p:nvPr>
        </p:nvSpPr>
        <p:spPr>
          <a:xfrm>
            <a:off x="612647" y="1715532"/>
            <a:ext cx="5852807" cy="4593828"/>
          </a:xfrm>
        </p:spPr>
        <p:txBody>
          <a:bodyPr>
            <a:normAutofit/>
          </a:bodyPr>
          <a:lstStyle/>
          <a:p>
            <a:r>
              <a:rPr lang="en-GB" dirty="0"/>
              <a:t>2017</a:t>
            </a:r>
          </a:p>
        </p:txBody>
      </p:sp>
      <p:pic>
        <p:nvPicPr>
          <p:cNvPr id="10242" name="Picture 2" descr="3 Global status of marine spatial planning (MSP) development in 2017.... |  Download Scientific Diagram">
            <a:extLst>
              <a:ext uri="{FF2B5EF4-FFF2-40B4-BE49-F238E27FC236}">
                <a16:creationId xmlns:a16="http://schemas.microsoft.com/office/drawing/2014/main" id="{D0DAD9BF-BDD3-E0A0-DA96-E9B4D1BD41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83345" y="1185976"/>
            <a:ext cx="8961871" cy="54825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7A1E032-AB3A-8FE6-952C-1C275B6A6B85}"/>
              </a:ext>
            </a:extLst>
          </p:cNvPr>
          <p:cNvSpPr txBox="1"/>
          <p:nvPr/>
        </p:nvSpPr>
        <p:spPr>
          <a:xfrm>
            <a:off x="267854" y="5878622"/>
            <a:ext cx="2715491" cy="646331"/>
          </a:xfrm>
          <a:prstGeom prst="rect">
            <a:avLst/>
          </a:prstGeom>
          <a:noFill/>
        </p:spPr>
        <p:txBody>
          <a:bodyPr wrap="square">
            <a:spAutoFit/>
          </a:bodyPr>
          <a:lstStyle/>
          <a:p>
            <a:r>
              <a:rPr lang="en-GB" dirty="0">
                <a:hlinkClick r:id="rId3"/>
              </a:rPr>
              <a:t>Marine Spatial Planning - ScienceDirect</a:t>
            </a:r>
            <a:endParaRPr lang="en-GB" dirty="0"/>
          </a:p>
        </p:txBody>
      </p:sp>
    </p:spTree>
    <p:extLst>
      <p:ext uri="{BB962C8B-B14F-4D97-AF65-F5344CB8AC3E}">
        <p14:creationId xmlns:p14="http://schemas.microsoft.com/office/powerpoint/2010/main" val="286802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683D0-DEC5-ECD0-D331-8685E0DF40A4}"/>
              </a:ext>
            </a:extLst>
          </p:cNvPr>
          <p:cNvSpPr>
            <a:spLocks noGrp="1"/>
          </p:cNvSpPr>
          <p:nvPr>
            <p:ph type="title"/>
          </p:nvPr>
        </p:nvSpPr>
        <p:spPr/>
        <p:txBody>
          <a:bodyPr/>
          <a:lstStyle/>
          <a:p>
            <a:r>
              <a:rPr lang="en-GB" dirty="0"/>
              <a:t>Marine Spatial Planning (the game)</a:t>
            </a:r>
          </a:p>
        </p:txBody>
      </p:sp>
      <p:pic>
        <p:nvPicPr>
          <p:cNvPr id="5" name="Picture 4">
            <a:extLst>
              <a:ext uri="{FF2B5EF4-FFF2-40B4-BE49-F238E27FC236}">
                <a16:creationId xmlns:a16="http://schemas.microsoft.com/office/drawing/2014/main" id="{F010CC5C-B3DB-6AC3-397A-CD881BC0621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12647" y="1268002"/>
            <a:ext cx="7081244" cy="5205935"/>
          </a:xfrm>
          <a:prstGeom prst="rect">
            <a:avLst/>
          </a:prstGeom>
        </p:spPr>
      </p:pic>
      <p:pic>
        <p:nvPicPr>
          <p:cNvPr id="9218" name="Picture 2">
            <a:extLst>
              <a:ext uri="{FF2B5EF4-FFF2-40B4-BE49-F238E27FC236}">
                <a16:creationId xmlns:a16="http://schemas.microsoft.com/office/drawing/2014/main" id="{4C5F8E6D-658F-36EF-28E4-949932480DE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952509" y="1268002"/>
            <a:ext cx="3972214" cy="2648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617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16E3-0D7B-538E-DD6B-C9D944C86A5F}"/>
              </a:ext>
            </a:extLst>
          </p:cNvPr>
          <p:cNvSpPr>
            <a:spLocks noGrp="1"/>
          </p:cNvSpPr>
          <p:nvPr>
            <p:ph type="ctrTitle"/>
          </p:nvPr>
        </p:nvSpPr>
        <p:spPr>
          <a:xfrm>
            <a:off x="609599" y="5293849"/>
            <a:ext cx="7202558" cy="1178688"/>
          </a:xfrm>
        </p:spPr>
        <p:txBody>
          <a:bodyPr anchor="ctr">
            <a:normAutofit/>
          </a:bodyPr>
          <a:lstStyle/>
          <a:p>
            <a:pPr algn="l"/>
            <a:r>
              <a:rPr lang="en-GB"/>
              <a:t>Marine Planning in Wales</a:t>
            </a:r>
          </a:p>
        </p:txBody>
      </p:sp>
      <p:sp>
        <p:nvSpPr>
          <p:cNvPr id="3" name="Content Placeholder 2">
            <a:extLst>
              <a:ext uri="{FF2B5EF4-FFF2-40B4-BE49-F238E27FC236}">
                <a16:creationId xmlns:a16="http://schemas.microsoft.com/office/drawing/2014/main" id="{B73E277D-4F64-4C5B-A01A-8B2C1E5D97F3}"/>
              </a:ext>
            </a:extLst>
          </p:cNvPr>
          <p:cNvSpPr>
            <a:spLocks noGrp="1"/>
          </p:cNvSpPr>
          <p:nvPr>
            <p:ph type="subTitle" idx="1"/>
          </p:nvPr>
        </p:nvSpPr>
        <p:spPr>
          <a:xfrm>
            <a:off x="7812157" y="5293850"/>
            <a:ext cx="3874124" cy="1178688"/>
          </a:xfrm>
        </p:spPr>
        <p:txBody>
          <a:bodyPr anchor="ctr">
            <a:normAutofit/>
          </a:bodyPr>
          <a:lstStyle/>
          <a:p>
            <a:pPr algn="r"/>
            <a:endParaRPr lang="en-GB" dirty="0"/>
          </a:p>
        </p:txBody>
      </p:sp>
      <p:pic>
        <p:nvPicPr>
          <p:cNvPr id="25" name="Picture 24" descr="Workers in a steel plant with ladle">
            <a:extLst>
              <a:ext uri="{FF2B5EF4-FFF2-40B4-BE49-F238E27FC236}">
                <a16:creationId xmlns:a16="http://schemas.microsoft.com/office/drawing/2014/main" id="{4990C275-C6CE-E392-541E-130B8FD033A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26"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11/29/2024</a:t>
            </a:fld>
            <a:endParaRPr lang="en-US" dirty="0"/>
          </a:p>
        </p:txBody>
      </p:sp>
      <p:sp>
        <p:nvSpPr>
          <p:cNvPr id="27" name="Footer Placeholder 9">
            <a:extLst>
              <a:ext uri="{FF2B5EF4-FFF2-40B4-BE49-F238E27FC236}">
                <a16:creationId xmlns:a16="http://schemas.microsoft.com/office/drawing/2014/main" id="{686A37D2-FCE1-13C6-0D6A-A5741404C749}"/>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28"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14</a:t>
            </a:fld>
            <a:endParaRPr lang="en-US"/>
          </a:p>
        </p:txBody>
      </p:sp>
    </p:spTree>
    <p:extLst>
      <p:ext uri="{BB962C8B-B14F-4D97-AF65-F5344CB8AC3E}">
        <p14:creationId xmlns:p14="http://schemas.microsoft.com/office/powerpoint/2010/main" val="3491373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AA714-056F-0E25-8809-9AFF943F8473}"/>
              </a:ext>
            </a:extLst>
          </p:cNvPr>
          <p:cNvSpPr>
            <a:spLocks noGrp="1"/>
          </p:cNvSpPr>
          <p:nvPr>
            <p:ph type="title"/>
          </p:nvPr>
        </p:nvSpPr>
        <p:spPr>
          <a:xfrm>
            <a:off x="4454975" y="6235992"/>
            <a:ext cx="9612007" cy="1132258"/>
          </a:xfrm>
        </p:spPr>
        <p:txBody>
          <a:bodyPr>
            <a:normAutofit/>
          </a:bodyPr>
          <a:lstStyle/>
          <a:p>
            <a:r>
              <a:rPr lang="en-GB" dirty="0"/>
              <a:t>Marine Planning Context in Wales</a:t>
            </a:r>
          </a:p>
        </p:txBody>
      </p:sp>
      <p:sp>
        <p:nvSpPr>
          <p:cNvPr id="3" name="Content Placeholder 2">
            <a:extLst>
              <a:ext uri="{FF2B5EF4-FFF2-40B4-BE49-F238E27FC236}">
                <a16:creationId xmlns:a16="http://schemas.microsoft.com/office/drawing/2014/main" id="{B220B480-413F-B46C-8FCA-C56E84021CD4}"/>
              </a:ext>
            </a:extLst>
          </p:cNvPr>
          <p:cNvSpPr>
            <a:spLocks noGrp="1"/>
          </p:cNvSpPr>
          <p:nvPr>
            <p:ph idx="1"/>
          </p:nvPr>
        </p:nvSpPr>
        <p:spPr>
          <a:xfrm>
            <a:off x="307848" y="369454"/>
            <a:ext cx="3137315" cy="1608051"/>
          </a:xfrm>
        </p:spPr>
        <p:txBody>
          <a:bodyPr>
            <a:normAutofit/>
          </a:bodyPr>
          <a:lstStyle/>
          <a:p>
            <a:r>
              <a:rPr lang="en-GB" sz="1800" dirty="0"/>
              <a:t>Marine Planning context in Wales (adapted from Welsh Government, 2017). </a:t>
            </a:r>
          </a:p>
        </p:txBody>
      </p:sp>
      <p:pic>
        <p:nvPicPr>
          <p:cNvPr id="5" name="Picture 4">
            <a:extLst>
              <a:ext uri="{FF2B5EF4-FFF2-40B4-BE49-F238E27FC236}">
                <a16:creationId xmlns:a16="http://schemas.microsoft.com/office/drawing/2014/main" id="{487DFCA2-1DAA-430D-0808-820DEA9B42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851564" y="113357"/>
            <a:ext cx="8183420" cy="6024326"/>
          </a:xfrm>
          <a:prstGeom prst="rect">
            <a:avLst/>
          </a:prstGeom>
        </p:spPr>
      </p:pic>
    </p:spTree>
    <p:extLst>
      <p:ext uri="{BB962C8B-B14F-4D97-AF65-F5344CB8AC3E}">
        <p14:creationId xmlns:p14="http://schemas.microsoft.com/office/powerpoint/2010/main" val="120193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AA714-056F-0E25-8809-9AFF943F8473}"/>
              </a:ext>
            </a:extLst>
          </p:cNvPr>
          <p:cNvSpPr>
            <a:spLocks noGrp="1"/>
          </p:cNvSpPr>
          <p:nvPr>
            <p:ph type="title"/>
          </p:nvPr>
        </p:nvSpPr>
        <p:spPr>
          <a:xfrm>
            <a:off x="4454975" y="6235992"/>
            <a:ext cx="9612007" cy="1132258"/>
          </a:xfrm>
        </p:spPr>
        <p:txBody>
          <a:bodyPr>
            <a:normAutofit/>
          </a:bodyPr>
          <a:lstStyle/>
          <a:p>
            <a:r>
              <a:rPr lang="en-GB" dirty="0"/>
              <a:t>Marine Planning Context in Wales</a:t>
            </a:r>
          </a:p>
        </p:txBody>
      </p:sp>
      <p:sp>
        <p:nvSpPr>
          <p:cNvPr id="3" name="Content Placeholder 2">
            <a:extLst>
              <a:ext uri="{FF2B5EF4-FFF2-40B4-BE49-F238E27FC236}">
                <a16:creationId xmlns:a16="http://schemas.microsoft.com/office/drawing/2014/main" id="{B220B480-413F-B46C-8FCA-C56E84021CD4}"/>
              </a:ext>
            </a:extLst>
          </p:cNvPr>
          <p:cNvSpPr>
            <a:spLocks noGrp="1"/>
          </p:cNvSpPr>
          <p:nvPr>
            <p:ph idx="1"/>
          </p:nvPr>
        </p:nvSpPr>
        <p:spPr>
          <a:xfrm>
            <a:off x="307849" y="369454"/>
            <a:ext cx="2645664" cy="1608051"/>
          </a:xfrm>
        </p:spPr>
        <p:txBody>
          <a:bodyPr>
            <a:normAutofit fontScale="85000" lnSpcReduction="20000"/>
          </a:bodyPr>
          <a:lstStyle/>
          <a:p>
            <a:r>
              <a:rPr lang="en-GB" sz="2800" b="1" dirty="0"/>
              <a:t>Legislation within the Welsh Coastal Zone</a:t>
            </a:r>
          </a:p>
        </p:txBody>
      </p:sp>
      <p:pic>
        <p:nvPicPr>
          <p:cNvPr id="6" name="Picture 5">
            <a:extLst>
              <a:ext uri="{FF2B5EF4-FFF2-40B4-BE49-F238E27FC236}">
                <a16:creationId xmlns:a16="http://schemas.microsoft.com/office/drawing/2014/main" id="{F7AFE514-BE09-77B1-8EFE-7CCA756DDA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142342" y="101600"/>
            <a:ext cx="9049658" cy="5358537"/>
          </a:xfrm>
          <a:prstGeom prst="rect">
            <a:avLst/>
          </a:prstGeom>
        </p:spPr>
      </p:pic>
    </p:spTree>
    <p:extLst>
      <p:ext uri="{BB962C8B-B14F-4D97-AF65-F5344CB8AC3E}">
        <p14:creationId xmlns:p14="http://schemas.microsoft.com/office/powerpoint/2010/main" val="3317459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523930" y="101256"/>
            <a:ext cx="4497094" cy="1608479"/>
          </a:xfrm>
        </p:spPr>
        <p:txBody>
          <a:bodyPr anchor="b">
            <a:normAutofit/>
          </a:bodyPr>
          <a:lstStyle/>
          <a:p>
            <a:r>
              <a:rPr lang="en-GB" dirty="0"/>
              <a:t>Welsh Area Statements</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378112" y="1805533"/>
            <a:ext cx="4890211" cy="4424786"/>
          </a:xfrm>
        </p:spPr>
        <p:txBody>
          <a:bodyPr>
            <a:normAutofit/>
          </a:bodyPr>
          <a:lstStyle/>
          <a:p>
            <a:pPr marL="0" indent="0">
              <a:lnSpc>
                <a:spcPct val="110000"/>
              </a:lnSpc>
              <a:buNone/>
            </a:pPr>
            <a:r>
              <a:rPr lang="en-GB" sz="1600">
                <a:hlinkClick r:id="rId2"/>
              </a:rPr>
              <a:t>Environment (Wales) Act 2016</a:t>
            </a:r>
            <a:endParaRPr lang="en-GB" sz="1600"/>
          </a:p>
          <a:p>
            <a:pPr>
              <a:lnSpc>
                <a:spcPct val="110000"/>
              </a:lnSpc>
            </a:pPr>
            <a:endParaRPr lang="en-GB" sz="1600"/>
          </a:p>
          <a:p>
            <a:pPr marL="0" indent="0">
              <a:lnSpc>
                <a:spcPct val="110000"/>
              </a:lnSpc>
              <a:buNone/>
            </a:pPr>
            <a:r>
              <a:rPr lang="en-GB" sz="1600" b="1"/>
              <a:t>What is an Area Statement?</a:t>
            </a:r>
          </a:p>
          <a:p>
            <a:pPr>
              <a:lnSpc>
                <a:spcPct val="110000"/>
              </a:lnSpc>
            </a:pPr>
            <a:r>
              <a:rPr lang="en-GB" sz="1600" b="0" i="0">
                <a:effectLst/>
              </a:rPr>
              <a:t>Legislative requirement from Environment (Wales) Act 2016:</a:t>
            </a:r>
          </a:p>
          <a:p>
            <a:pPr>
              <a:lnSpc>
                <a:spcPct val="110000"/>
              </a:lnSpc>
            </a:pPr>
            <a:r>
              <a:rPr lang="en-GB" sz="1600"/>
              <a:t>Under Section 11:</a:t>
            </a:r>
          </a:p>
          <a:p>
            <a:pPr>
              <a:lnSpc>
                <a:spcPct val="110000"/>
              </a:lnSpc>
            </a:pPr>
            <a:r>
              <a:rPr lang="en-GB" sz="1600" b="0" i="0">
                <a:solidFill>
                  <a:srgbClr val="1E1E1E"/>
                </a:solidFill>
                <a:effectLst/>
                <a:latin typeface="arial" panose="020B0604020202020204" pitchFamily="34" charset="0"/>
              </a:rPr>
              <a:t>“NRW must prepare and publish statements (“area statements”) for the areas of Wales that it considers appropriate for the purpose of facilitating the implementation of the national natural resources policy.”</a:t>
            </a:r>
          </a:p>
          <a:p>
            <a:pPr>
              <a:lnSpc>
                <a:spcPct val="110000"/>
              </a:lnSpc>
            </a:pPr>
            <a:r>
              <a:rPr lang="en-GB" sz="1600">
                <a:solidFill>
                  <a:srgbClr val="1E1E1E"/>
                </a:solidFill>
                <a:latin typeface="arial" panose="020B0604020202020204" pitchFamily="34" charset="0"/>
              </a:rPr>
              <a:t>States what the natural resources are, their benefits, risks and opportunities </a:t>
            </a:r>
            <a:endParaRPr lang="en-GB" sz="1600" b="0" i="0" dirty="0">
              <a:effectLst/>
            </a:endParaRPr>
          </a:p>
        </p:txBody>
      </p:sp>
      <p:pic>
        <p:nvPicPr>
          <p:cNvPr id="5" name="Picture 4">
            <a:extLst>
              <a:ext uri="{FF2B5EF4-FFF2-40B4-BE49-F238E27FC236}">
                <a16:creationId xmlns:a16="http://schemas.microsoft.com/office/drawing/2014/main" id="{8A942385-E1E2-007A-CC38-390F8E5B56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502745" y="222435"/>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17</a:t>
            </a:fld>
            <a:endParaRPr lang="en-US">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E043DCA0-0CF9-83D2-F03E-246F2FCD37DE}"/>
              </a:ext>
            </a:extLst>
          </p:cNvPr>
          <p:cNvPicPr>
            <a:picLocks noChangeAspect="1"/>
          </p:cNvPicPr>
          <p:nvPr/>
        </p:nvPicPr>
        <p:blipFill>
          <a:blip r:embed="rId4"/>
          <a:stretch>
            <a:fillRect/>
          </a:stretch>
        </p:blipFill>
        <p:spPr>
          <a:xfrm>
            <a:off x="5021024" y="349872"/>
            <a:ext cx="4646297" cy="3838531"/>
          </a:xfrm>
          <a:prstGeom prst="rect">
            <a:avLst/>
          </a:prstGeom>
        </p:spPr>
      </p:pic>
      <p:pic>
        <p:nvPicPr>
          <p:cNvPr id="10" name="Picture 2" descr="How do we use a legislative hierarchy to protect the environment?">
            <a:extLst>
              <a:ext uri="{FF2B5EF4-FFF2-40B4-BE49-F238E27FC236}">
                <a16:creationId xmlns:a16="http://schemas.microsoft.com/office/drawing/2014/main" id="{4BC900EF-964A-01CA-C0CA-FAE591DBF9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7621" y="4538427"/>
            <a:ext cx="2306851" cy="2097137"/>
          </a:xfrm>
          <a:prstGeom prst="rect">
            <a:avLst/>
          </a:prstGeom>
          <a:noFill/>
          <a:extLst>
            <a:ext uri="{909E8E84-426E-40DD-AFC4-6F175D3DCCD1}">
              <a14:hiddenFill xmlns:a14="http://schemas.microsoft.com/office/drawing/2010/main">
                <a:solidFill>
                  <a:srgbClr val="FFFFFF"/>
                </a:solidFill>
              </a14:hiddenFill>
            </a:ext>
          </a:extLst>
        </p:spPr>
      </p:pic>
      <p:sp>
        <p:nvSpPr>
          <p:cNvPr id="12" name="Arrow: Left 11">
            <a:extLst>
              <a:ext uri="{FF2B5EF4-FFF2-40B4-BE49-F238E27FC236}">
                <a16:creationId xmlns:a16="http://schemas.microsoft.com/office/drawing/2014/main" id="{AC7E4F05-8410-AF8B-C1C3-7288399000F2}"/>
              </a:ext>
            </a:extLst>
          </p:cNvPr>
          <p:cNvSpPr/>
          <p:nvPr/>
        </p:nvSpPr>
        <p:spPr>
          <a:xfrm>
            <a:off x="11367447" y="4757980"/>
            <a:ext cx="593311" cy="41070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4175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523930" y="101256"/>
            <a:ext cx="4497094" cy="1608479"/>
          </a:xfrm>
        </p:spPr>
        <p:txBody>
          <a:bodyPr anchor="b">
            <a:normAutofit/>
          </a:bodyPr>
          <a:lstStyle/>
          <a:p>
            <a:r>
              <a:rPr lang="en-GB" dirty="0"/>
              <a:t>Welsh Area Statements</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378112" y="1805533"/>
            <a:ext cx="4482261" cy="4424786"/>
          </a:xfrm>
        </p:spPr>
        <p:txBody>
          <a:bodyPr>
            <a:normAutofit/>
          </a:bodyPr>
          <a:lstStyle/>
          <a:p>
            <a:pPr marL="0" indent="0">
              <a:lnSpc>
                <a:spcPct val="110000"/>
              </a:lnSpc>
              <a:buNone/>
            </a:pPr>
            <a:r>
              <a:rPr lang="en-GB" sz="1600" dirty="0"/>
              <a:t>Natural Resources Policy: </a:t>
            </a:r>
            <a:r>
              <a:rPr lang="en-GB" sz="1400" dirty="0">
                <a:hlinkClick r:id="rId2"/>
              </a:rPr>
              <a:t>natural-resources-policy.pdf</a:t>
            </a:r>
            <a:endParaRPr lang="en-GB" sz="1400" dirty="0"/>
          </a:p>
          <a:p>
            <a:pPr marL="0" indent="0">
              <a:lnSpc>
                <a:spcPct val="110000"/>
              </a:lnSpc>
              <a:buNone/>
            </a:pPr>
            <a:endParaRPr lang="en-GB" sz="1600" dirty="0"/>
          </a:p>
          <a:p>
            <a:pPr marL="0" indent="0">
              <a:lnSpc>
                <a:spcPct val="110000"/>
              </a:lnSpc>
              <a:buNone/>
            </a:pPr>
            <a:r>
              <a:rPr lang="en-GB" sz="1600" b="1" dirty="0"/>
              <a:t>What is an Area Statement?</a:t>
            </a:r>
          </a:p>
          <a:p>
            <a:pPr>
              <a:lnSpc>
                <a:spcPct val="110000"/>
              </a:lnSpc>
            </a:pPr>
            <a:r>
              <a:rPr lang="en-GB" sz="1600" b="0" i="0" dirty="0">
                <a:effectLst/>
              </a:rPr>
              <a:t>“place-based natural resource reports”</a:t>
            </a:r>
          </a:p>
          <a:p>
            <a:pPr>
              <a:lnSpc>
                <a:spcPct val="110000"/>
              </a:lnSpc>
            </a:pPr>
            <a:r>
              <a:rPr lang="en-GB" sz="1600" b="0" i="0" dirty="0">
                <a:effectLst/>
              </a:rPr>
              <a:t>7 Areas assigned</a:t>
            </a:r>
          </a:p>
          <a:p>
            <a:pPr>
              <a:lnSpc>
                <a:spcPct val="110000"/>
              </a:lnSpc>
            </a:pPr>
            <a:r>
              <a:rPr lang="en-GB" sz="1600" dirty="0"/>
              <a:t>Each Statement aims to highlight the key challenges of the area for Natural Resource Management (NRM)</a:t>
            </a:r>
          </a:p>
          <a:p>
            <a:pPr>
              <a:lnSpc>
                <a:spcPct val="110000"/>
              </a:lnSpc>
            </a:pPr>
            <a:r>
              <a:rPr lang="en-GB" sz="1600" b="0" i="0" dirty="0">
                <a:effectLst/>
              </a:rPr>
              <a:t>Marine is one key area provided its own statement</a:t>
            </a:r>
          </a:p>
        </p:txBody>
      </p:sp>
      <p:pic>
        <p:nvPicPr>
          <p:cNvPr id="5" name="Picture 4">
            <a:extLst>
              <a:ext uri="{FF2B5EF4-FFF2-40B4-BE49-F238E27FC236}">
                <a16:creationId xmlns:a16="http://schemas.microsoft.com/office/drawing/2014/main" id="{8A942385-E1E2-007A-CC38-390F8E5B56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502745" y="222435"/>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18</a:t>
            </a:fld>
            <a:endParaRPr lang="en-US">
              <a:effectLst>
                <a:outerShdw blurRad="38100" dist="38100" dir="2700000" algn="tl">
                  <a:srgbClr val="000000">
                    <a:alpha val="43137"/>
                  </a:srgbClr>
                </a:outerShdw>
              </a:effectLst>
            </a:endParaRPr>
          </a:p>
        </p:txBody>
      </p:sp>
      <p:pic>
        <p:nvPicPr>
          <p:cNvPr id="4" name="Picture 2" descr="How do we use a legislative hierarchy to protect the environment?">
            <a:extLst>
              <a:ext uri="{FF2B5EF4-FFF2-40B4-BE49-F238E27FC236}">
                <a16:creationId xmlns:a16="http://schemas.microsoft.com/office/drawing/2014/main" id="{48243BA6-A299-0E51-F37E-088806D0C7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7621" y="4538427"/>
            <a:ext cx="2306851" cy="209713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rea Statements: a step towards a green recovery?">
            <a:extLst>
              <a:ext uri="{FF2B5EF4-FFF2-40B4-BE49-F238E27FC236}">
                <a16:creationId xmlns:a16="http://schemas.microsoft.com/office/drawing/2014/main" id="{3FBCC90B-5211-0AA2-AE78-870AE7436E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02745" y="273225"/>
            <a:ext cx="4259285" cy="425928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9CEBAB1-AC57-EBAC-B841-63D4B5CFEC27}"/>
              </a:ext>
            </a:extLst>
          </p:cNvPr>
          <p:cNvPicPr>
            <a:picLocks noChangeAspect="1"/>
          </p:cNvPicPr>
          <p:nvPr/>
        </p:nvPicPr>
        <p:blipFill>
          <a:blip r:embed="rId6"/>
          <a:stretch>
            <a:fillRect/>
          </a:stretch>
        </p:blipFill>
        <p:spPr>
          <a:xfrm>
            <a:off x="5393895" y="4583300"/>
            <a:ext cx="3403048" cy="2166211"/>
          </a:xfrm>
          <a:prstGeom prst="rect">
            <a:avLst/>
          </a:prstGeom>
        </p:spPr>
      </p:pic>
      <p:sp>
        <p:nvSpPr>
          <p:cNvPr id="10" name="Arrow: Left 9">
            <a:extLst>
              <a:ext uri="{FF2B5EF4-FFF2-40B4-BE49-F238E27FC236}">
                <a16:creationId xmlns:a16="http://schemas.microsoft.com/office/drawing/2014/main" id="{4966B353-260C-2F0B-9309-72ECB7DF25EE}"/>
              </a:ext>
            </a:extLst>
          </p:cNvPr>
          <p:cNvSpPr/>
          <p:nvPr/>
        </p:nvSpPr>
        <p:spPr>
          <a:xfrm>
            <a:off x="11468058" y="6129580"/>
            <a:ext cx="593311" cy="41070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322EA192-903F-7E67-5395-5E629DE620D2}"/>
              </a:ext>
            </a:extLst>
          </p:cNvPr>
          <p:cNvSpPr/>
          <p:nvPr/>
        </p:nvSpPr>
        <p:spPr>
          <a:xfrm>
            <a:off x="11450257" y="5640378"/>
            <a:ext cx="593311" cy="41070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5328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Empty speech bubbles">
            <a:extLst>
              <a:ext uri="{FF2B5EF4-FFF2-40B4-BE49-F238E27FC236}">
                <a16:creationId xmlns:a16="http://schemas.microsoft.com/office/drawing/2014/main" id="{D359545D-A9D8-39FD-E29E-CDACFD0DD51D}"/>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523929" y="101256"/>
            <a:ext cx="4869965" cy="1608479"/>
          </a:xfrm>
        </p:spPr>
        <p:txBody>
          <a:bodyPr anchor="b">
            <a:normAutofit/>
          </a:bodyPr>
          <a:lstStyle/>
          <a:p>
            <a:r>
              <a:rPr lang="en-GB" dirty="0"/>
              <a:t>Welsh Area Statements and SEA </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1300262" y="2515230"/>
            <a:ext cx="3686888" cy="2743200"/>
          </a:xfrm>
        </p:spPr>
        <p:txBody>
          <a:bodyPr>
            <a:normAutofit/>
          </a:bodyPr>
          <a:lstStyle/>
          <a:p>
            <a:pPr marL="0" indent="0">
              <a:lnSpc>
                <a:spcPct val="110000"/>
              </a:lnSpc>
              <a:buNone/>
            </a:pPr>
            <a:r>
              <a:rPr lang="en-GB" sz="2400" b="1" dirty="0"/>
              <a:t>QUESTION:</a:t>
            </a:r>
            <a:endParaRPr lang="en-GB" b="1" dirty="0"/>
          </a:p>
          <a:p>
            <a:pPr marL="0" indent="0">
              <a:lnSpc>
                <a:spcPct val="110000"/>
              </a:lnSpc>
              <a:buNone/>
            </a:pPr>
            <a:endParaRPr lang="en-GB" sz="2400" dirty="0"/>
          </a:p>
          <a:p>
            <a:pPr marL="0" indent="0">
              <a:lnSpc>
                <a:spcPct val="110000"/>
              </a:lnSpc>
              <a:buNone/>
            </a:pPr>
            <a:r>
              <a:rPr lang="en-GB" sz="2400" b="1" dirty="0"/>
              <a:t>Do Area Statements require an SEA?</a:t>
            </a:r>
            <a:endParaRPr lang="en-GB" sz="2400" b="0" i="0" dirty="0">
              <a:effectLst/>
            </a:endParaRPr>
          </a:p>
        </p:txBody>
      </p:sp>
      <p:pic>
        <p:nvPicPr>
          <p:cNvPr id="5" name="Picture 4">
            <a:extLst>
              <a:ext uri="{FF2B5EF4-FFF2-40B4-BE49-F238E27FC236}">
                <a16:creationId xmlns:a16="http://schemas.microsoft.com/office/drawing/2014/main" id="{8A942385-E1E2-007A-CC38-390F8E5B56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502745" y="222435"/>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19</a:t>
            </a:fld>
            <a:endParaRPr lang="en-US">
              <a:effectLst>
                <a:outerShdw blurRad="38100" dist="38100" dir="2700000" algn="tl">
                  <a:srgbClr val="000000">
                    <a:alpha val="43137"/>
                  </a:srgbClr>
                </a:outerShdw>
              </a:effectLst>
            </a:endParaRPr>
          </a:p>
        </p:txBody>
      </p:sp>
      <p:pic>
        <p:nvPicPr>
          <p:cNvPr id="4" name="Picture 2" descr="How do we use a legislative hierarchy to protect the environment?">
            <a:extLst>
              <a:ext uri="{FF2B5EF4-FFF2-40B4-BE49-F238E27FC236}">
                <a16:creationId xmlns:a16="http://schemas.microsoft.com/office/drawing/2014/main" id="{48243BA6-A299-0E51-F37E-088806D0C7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7621" y="4538427"/>
            <a:ext cx="2306851" cy="209713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rea Statements: a step towards a green recovery?">
            <a:extLst>
              <a:ext uri="{FF2B5EF4-FFF2-40B4-BE49-F238E27FC236}">
                <a16:creationId xmlns:a16="http://schemas.microsoft.com/office/drawing/2014/main" id="{3FBCC90B-5211-0AA2-AE78-870AE7436E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02745" y="273225"/>
            <a:ext cx="4259285" cy="425928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9CEBAB1-AC57-EBAC-B841-63D4B5CFEC27}"/>
              </a:ext>
            </a:extLst>
          </p:cNvPr>
          <p:cNvPicPr>
            <a:picLocks noChangeAspect="1"/>
          </p:cNvPicPr>
          <p:nvPr/>
        </p:nvPicPr>
        <p:blipFill>
          <a:blip r:embed="rId6"/>
          <a:stretch>
            <a:fillRect/>
          </a:stretch>
        </p:blipFill>
        <p:spPr>
          <a:xfrm>
            <a:off x="5393895" y="4583300"/>
            <a:ext cx="3403048" cy="2166211"/>
          </a:xfrm>
          <a:prstGeom prst="rect">
            <a:avLst/>
          </a:prstGeom>
        </p:spPr>
      </p:pic>
      <p:sp>
        <p:nvSpPr>
          <p:cNvPr id="10" name="Arrow: Left 9">
            <a:extLst>
              <a:ext uri="{FF2B5EF4-FFF2-40B4-BE49-F238E27FC236}">
                <a16:creationId xmlns:a16="http://schemas.microsoft.com/office/drawing/2014/main" id="{4966B353-260C-2F0B-9309-72ECB7DF25EE}"/>
              </a:ext>
            </a:extLst>
          </p:cNvPr>
          <p:cNvSpPr/>
          <p:nvPr/>
        </p:nvSpPr>
        <p:spPr>
          <a:xfrm>
            <a:off x="11468058" y="6129580"/>
            <a:ext cx="593311" cy="41070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322EA192-903F-7E67-5395-5E629DE620D2}"/>
              </a:ext>
            </a:extLst>
          </p:cNvPr>
          <p:cNvSpPr/>
          <p:nvPr/>
        </p:nvSpPr>
        <p:spPr>
          <a:xfrm>
            <a:off x="11450257" y="5640378"/>
            <a:ext cx="593311" cy="41070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F099A39-E7F7-1A39-F441-1F5937CCB162}"/>
              </a:ext>
            </a:extLst>
          </p:cNvPr>
          <p:cNvSpPr txBox="1"/>
          <p:nvPr/>
        </p:nvSpPr>
        <p:spPr>
          <a:xfrm>
            <a:off x="523928" y="5098942"/>
            <a:ext cx="4407787" cy="1200329"/>
          </a:xfrm>
          <a:prstGeom prst="rect">
            <a:avLst/>
          </a:prstGeom>
          <a:noFill/>
        </p:spPr>
        <p:txBody>
          <a:bodyPr wrap="square" rtlCol="0">
            <a:spAutoFit/>
          </a:bodyPr>
          <a:lstStyle/>
          <a:p>
            <a:r>
              <a:rPr lang="en-GB" b="1" i="1" dirty="0"/>
              <a:t>The answer: Yes… maybe???</a:t>
            </a:r>
          </a:p>
          <a:p>
            <a:r>
              <a:rPr lang="en-GB" dirty="0">
                <a:hlinkClick r:id="rId7"/>
              </a:rPr>
              <a:t>Natural Resources Wales / Natural Resources Wales approach to impact assessments of Area Statements</a:t>
            </a:r>
            <a:endParaRPr lang="en-GB" dirty="0"/>
          </a:p>
        </p:txBody>
      </p:sp>
    </p:spTree>
    <p:extLst>
      <p:ext uri="{BB962C8B-B14F-4D97-AF65-F5344CB8AC3E}">
        <p14:creationId xmlns:p14="http://schemas.microsoft.com/office/powerpoint/2010/main" val="399691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523930" y="101256"/>
            <a:ext cx="4497094" cy="1608479"/>
          </a:xfrm>
        </p:spPr>
        <p:txBody>
          <a:bodyPr anchor="b">
            <a:normAutofit/>
          </a:bodyPr>
          <a:lstStyle/>
          <a:p>
            <a:r>
              <a:rPr lang="en-GB" dirty="0"/>
              <a:t>Welsh Marine Area Statement</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378112" y="1805533"/>
            <a:ext cx="4482261" cy="4424786"/>
          </a:xfrm>
        </p:spPr>
        <p:txBody>
          <a:bodyPr>
            <a:normAutofit/>
          </a:bodyPr>
          <a:lstStyle/>
          <a:p>
            <a:pPr marL="0" indent="0">
              <a:lnSpc>
                <a:spcPct val="110000"/>
              </a:lnSpc>
              <a:buNone/>
            </a:pPr>
            <a:r>
              <a:rPr lang="en-GB" sz="1600" dirty="0">
                <a:hlinkClick r:id="rId2"/>
              </a:rPr>
              <a:t>Natural Resources Wales / Introduction to </a:t>
            </a:r>
            <a:r>
              <a:rPr lang="en-GB" sz="1600" dirty="0" err="1">
                <a:hlinkClick r:id="rId2"/>
              </a:rPr>
              <a:t>Wales’</a:t>
            </a:r>
            <a:r>
              <a:rPr lang="en-GB" sz="1600" dirty="0">
                <a:hlinkClick r:id="rId2"/>
              </a:rPr>
              <a:t> Marine Area Statement</a:t>
            </a:r>
            <a:endParaRPr lang="en-GB" sz="1800" dirty="0"/>
          </a:p>
          <a:p>
            <a:pPr>
              <a:lnSpc>
                <a:spcPct val="110000"/>
              </a:lnSpc>
            </a:pPr>
            <a:endParaRPr lang="en-GB" sz="1800" b="0" i="0" dirty="0">
              <a:effectLst/>
            </a:endParaRPr>
          </a:p>
          <a:p>
            <a:pPr>
              <a:lnSpc>
                <a:spcPct val="110000"/>
              </a:lnSpc>
            </a:pPr>
            <a:r>
              <a:rPr lang="en-GB" sz="1800" b="0" i="0" dirty="0">
                <a:effectLst/>
              </a:rPr>
              <a:t>The Marine Area Statement covers the inshore waters of Wales extending out 12 nautical miles and making up 43% of the Welsh territory.</a:t>
            </a:r>
          </a:p>
        </p:txBody>
      </p:sp>
      <p:pic>
        <p:nvPicPr>
          <p:cNvPr id="5" name="Picture 4">
            <a:extLst>
              <a:ext uri="{FF2B5EF4-FFF2-40B4-BE49-F238E27FC236}">
                <a16:creationId xmlns:a16="http://schemas.microsoft.com/office/drawing/2014/main" id="{8A942385-E1E2-007A-CC38-390F8E5B56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502745" y="222435"/>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20</a:t>
            </a:fld>
            <a:endParaRPr lang="en-US">
              <a:effectLst>
                <a:outerShdw blurRad="38100" dist="38100" dir="2700000" algn="tl">
                  <a:srgbClr val="000000">
                    <a:alpha val="43137"/>
                  </a:srgbClr>
                </a:outerShdw>
              </a:effectLst>
            </a:endParaRPr>
          </a:p>
        </p:txBody>
      </p:sp>
      <p:pic>
        <p:nvPicPr>
          <p:cNvPr id="1026" name="Picture 2" descr="Area Statements: a step towards a green recovery?">
            <a:extLst>
              <a:ext uri="{FF2B5EF4-FFF2-40B4-BE49-F238E27FC236}">
                <a16:creationId xmlns:a16="http://schemas.microsoft.com/office/drawing/2014/main" id="{3FBCC90B-5211-0AA2-AE78-870AE7436E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02745" y="273225"/>
            <a:ext cx="4259285" cy="4259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177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624668" y="1007309"/>
            <a:ext cx="4497094" cy="1608479"/>
          </a:xfrm>
        </p:spPr>
        <p:txBody>
          <a:bodyPr anchor="b">
            <a:normAutofit/>
          </a:bodyPr>
          <a:lstStyle/>
          <a:p>
            <a:r>
              <a:rPr lang="en-GB" dirty="0"/>
              <a:t>Welsh Marine Area Statement</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624669" y="2770146"/>
            <a:ext cx="4497094" cy="3246933"/>
          </a:xfrm>
        </p:spPr>
        <p:txBody>
          <a:bodyPr>
            <a:normAutofit/>
          </a:bodyPr>
          <a:lstStyle/>
          <a:p>
            <a:pPr>
              <a:lnSpc>
                <a:spcPct val="110000"/>
              </a:lnSpc>
            </a:pPr>
            <a:r>
              <a:rPr lang="en-GB" sz="1500" dirty="0">
                <a:hlinkClick r:id="rId2"/>
              </a:rPr>
              <a:t>Natural Resources Wales / Making the most of marine planning</a:t>
            </a:r>
            <a:endParaRPr lang="en-GB" sz="1500" dirty="0"/>
          </a:p>
          <a:p>
            <a:pPr>
              <a:lnSpc>
                <a:spcPct val="110000"/>
              </a:lnSpc>
            </a:pPr>
            <a:endParaRPr lang="en-GB" sz="1500" dirty="0"/>
          </a:p>
          <a:p>
            <a:pPr>
              <a:lnSpc>
                <a:spcPct val="110000"/>
              </a:lnSpc>
            </a:pPr>
            <a:r>
              <a:rPr lang="en-GB" sz="1500" b="1" dirty="0"/>
              <a:t>Why?</a:t>
            </a:r>
          </a:p>
          <a:p>
            <a:pPr>
              <a:lnSpc>
                <a:spcPct val="110000"/>
              </a:lnSpc>
            </a:pPr>
            <a:r>
              <a:rPr lang="en-GB" sz="1500" b="0" i="0" dirty="0">
                <a:effectLst/>
              </a:rPr>
              <a:t>This theme looks at planning in the marine environment. Marine planning should help us decide what happens where to ensure that our seas are healthy, resilient and provide us with what we need - energy, food, enjoyment - </a:t>
            </a:r>
            <a:r>
              <a:rPr lang="en-GB" sz="1500" b="1" i="0" dirty="0">
                <a:effectLst/>
                <a:highlight>
                  <a:srgbClr val="00FFFF"/>
                </a:highlight>
              </a:rPr>
              <a:t>now and in the future.</a:t>
            </a:r>
          </a:p>
          <a:p>
            <a:pPr>
              <a:lnSpc>
                <a:spcPct val="110000"/>
              </a:lnSpc>
            </a:pPr>
            <a:endParaRPr lang="en-GB" sz="1500" dirty="0"/>
          </a:p>
        </p:txBody>
      </p:sp>
      <p:pic>
        <p:nvPicPr>
          <p:cNvPr id="5" name="Picture 4">
            <a:extLst>
              <a:ext uri="{FF2B5EF4-FFF2-40B4-BE49-F238E27FC236}">
                <a16:creationId xmlns:a16="http://schemas.microsoft.com/office/drawing/2014/main" id="{8A942385-E1E2-007A-CC38-390F8E5B56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21</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50974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6642855" y="820882"/>
            <a:ext cx="4495995" cy="1793613"/>
          </a:xfrm>
        </p:spPr>
        <p:txBody>
          <a:bodyPr anchor="b">
            <a:normAutofit/>
          </a:bodyPr>
          <a:lstStyle/>
          <a:p>
            <a:r>
              <a:rPr lang="en-GB" dirty="0"/>
              <a:t>Welsh Area Statement</a:t>
            </a:r>
          </a:p>
        </p:txBody>
      </p:sp>
      <p:pic>
        <p:nvPicPr>
          <p:cNvPr id="5" name="Picture 4" descr="Beach by a cliff">
            <a:extLst>
              <a:ext uri="{FF2B5EF4-FFF2-40B4-BE49-F238E27FC236}">
                <a16:creationId xmlns:a16="http://schemas.microsoft.com/office/drawing/2014/main" id="{0CA89ED1-70BA-D4DD-FE34-D738E4FAB5A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72675" y="1160172"/>
            <a:ext cx="4495995" cy="4525153"/>
          </a:xfrm>
          <a:prstGeom prst="rect">
            <a:avLst/>
          </a:prstGeom>
          <a:noFill/>
        </p:spPr>
      </p:pic>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6642855" y="2761817"/>
            <a:ext cx="4495995" cy="3150929"/>
          </a:xfrm>
        </p:spPr>
        <p:txBody>
          <a:bodyPr>
            <a:normAutofit fontScale="85000" lnSpcReduction="20000"/>
          </a:bodyPr>
          <a:lstStyle/>
          <a:p>
            <a:pPr>
              <a:lnSpc>
                <a:spcPct val="110000"/>
              </a:lnSpc>
            </a:pPr>
            <a:r>
              <a:rPr lang="en-GB" sz="1100" dirty="0">
                <a:hlinkClick r:id="rId3"/>
              </a:rPr>
              <a:t>Natural Resources Wales / Making the most of marine planning</a:t>
            </a:r>
            <a:endParaRPr lang="en-GB" sz="1100" dirty="0"/>
          </a:p>
          <a:p>
            <a:pPr>
              <a:lnSpc>
                <a:spcPct val="110000"/>
              </a:lnSpc>
            </a:pPr>
            <a:endParaRPr lang="en-GB" sz="1700" dirty="0"/>
          </a:p>
          <a:p>
            <a:pPr>
              <a:lnSpc>
                <a:spcPct val="110000"/>
              </a:lnSpc>
            </a:pPr>
            <a:r>
              <a:rPr lang="en-GB" sz="1700" b="0" i="0" dirty="0">
                <a:effectLst/>
              </a:rPr>
              <a:t>On land we are used to planting woodland, hedgerows or even digging ditches to help create new habitats and directly achieve nature recovery. It is much more difficult to do this at sea. Instead, we opt to look at better managing or reducing the pressures on the marine environment (such as pollution, marine developments or fishing activity). This allows habitats and species to recover naturally. Marine planning is an important tool because it informs decisions about where activities should, and shouldn’t, take place in our seas.</a:t>
            </a:r>
          </a:p>
          <a:p>
            <a:pPr>
              <a:lnSpc>
                <a:spcPct val="110000"/>
              </a:lnSpc>
            </a:pPr>
            <a:endParaRPr lang="en-GB" sz="11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22</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93606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6768647" y="548640"/>
            <a:ext cx="4636108" cy="1648718"/>
          </a:xfrm>
        </p:spPr>
        <p:txBody>
          <a:bodyPr anchor="t">
            <a:normAutofit/>
          </a:bodyPr>
          <a:lstStyle/>
          <a:p>
            <a:r>
              <a:rPr lang="en-GB" dirty="0"/>
              <a:t>Welsh Area Statement</a:t>
            </a:r>
          </a:p>
        </p:txBody>
      </p:sp>
      <p:pic>
        <p:nvPicPr>
          <p:cNvPr id="5" name="Picture 4" descr="Deep blue water">
            <a:extLst>
              <a:ext uri="{FF2B5EF4-FFF2-40B4-BE49-F238E27FC236}">
                <a16:creationId xmlns:a16="http://schemas.microsoft.com/office/drawing/2014/main" id="{EB0134E1-A110-76E3-0867-D8AAAD63E1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821354"/>
            <a:ext cx="5676900" cy="5233138"/>
          </a:xfrm>
          <a:prstGeom prst="rect">
            <a:avLst/>
          </a:prstGeom>
          <a:noFill/>
        </p:spPr>
      </p:pic>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6768646" y="2316481"/>
            <a:ext cx="4636109" cy="3860482"/>
          </a:xfrm>
        </p:spPr>
        <p:txBody>
          <a:bodyPr>
            <a:normAutofit/>
          </a:bodyPr>
          <a:lstStyle/>
          <a:p>
            <a:pPr>
              <a:lnSpc>
                <a:spcPct val="110000"/>
              </a:lnSpc>
            </a:pPr>
            <a:r>
              <a:rPr lang="en-GB" sz="1500" dirty="0">
                <a:hlinkClick r:id="rId3"/>
              </a:rPr>
              <a:t>Natural Resources Wales / Making the most of marine planning</a:t>
            </a:r>
            <a:endParaRPr lang="en-GB" sz="1500" dirty="0"/>
          </a:p>
          <a:p>
            <a:pPr>
              <a:lnSpc>
                <a:spcPct val="110000"/>
              </a:lnSpc>
            </a:pPr>
            <a:endParaRPr lang="en-GB" sz="1500" dirty="0"/>
          </a:p>
          <a:p>
            <a:pPr>
              <a:lnSpc>
                <a:spcPct val="110000"/>
              </a:lnSpc>
            </a:pPr>
            <a:r>
              <a:rPr lang="en-GB" sz="1500" b="0" i="0" dirty="0">
                <a:effectLst/>
              </a:rPr>
              <a:t>Historically, decisions about activities in our seas were made on a case-by-case basis. By the end of 2019 all of this changed and the </a:t>
            </a:r>
            <a:r>
              <a:rPr lang="en-GB" sz="1500" b="1" i="0" u="none" strike="noStrike" dirty="0">
                <a:effectLst/>
                <a:highlight>
                  <a:srgbClr val="FFFF00"/>
                </a:highlight>
                <a:hlinkClick r:id="rId4"/>
              </a:rPr>
              <a:t>Welsh National Marine Plan</a:t>
            </a:r>
            <a:r>
              <a:rPr lang="en-GB" sz="1500" b="0" i="0" dirty="0">
                <a:effectLst/>
                <a:highlight>
                  <a:srgbClr val="FFFF00"/>
                </a:highlight>
              </a:rPr>
              <a:t> </a:t>
            </a:r>
            <a:r>
              <a:rPr lang="en-GB" sz="1500" b="0" i="0" dirty="0">
                <a:effectLst/>
              </a:rPr>
              <a:t>was adopted by the Welsh Government. For the first time, decisions relating to our marine environment have to consider the bigger picture. This includes how activities in the sea impact on the well-being of coastal communities, marine wildlife, and on our economy.</a:t>
            </a:r>
          </a:p>
          <a:p>
            <a:pPr>
              <a:lnSpc>
                <a:spcPct val="110000"/>
              </a:lnSpc>
            </a:pPr>
            <a:endParaRPr lang="en-GB" sz="15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23</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00202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1884219"/>
            <a:ext cx="4093660" cy="4344748"/>
          </a:xfrm>
        </p:spPr>
        <p:txBody>
          <a:bodyPr>
            <a:normAutofit/>
          </a:bodyPr>
          <a:lstStyle/>
          <a:p>
            <a:pPr marL="0" indent="0">
              <a:buNone/>
              <a:defRPr/>
            </a:pPr>
            <a:r>
              <a:rPr lang="en-GB" sz="1800" dirty="0"/>
              <a:t>Today we will be making an infographic linking MSP, WNMP and HRA for a </a:t>
            </a:r>
            <a:r>
              <a:rPr lang="en-GB" sz="1800" b="1" u="sng" dirty="0"/>
              <a:t>specific sector</a:t>
            </a:r>
            <a:r>
              <a:rPr lang="en-GB" sz="1800" dirty="0"/>
              <a:t>. Make a list of marine activities and uses in Welsh waters. Compare with your neighbour.</a:t>
            </a:r>
          </a:p>
          <a:p>
            <a:pPr marL="0" indent="0">
              <a:buNone/>
              <a:defRPr/>
            </a:pPr>
            <a:endParaRPr lang="en-GB" sz="1800" b="1" dirty="0"/>
          </a:p>
          <a:p>
            <a:pPr marL="0" indent="0">
              <a:buNone/>
              <a:defRPr/>
            </a:pPr>
            <a:endParaRPr lang="en-GB" sz="1800" dirty="0"/>
          </a:p>
          <a:p>
            <a:pPr marL="0" indent="0">
              <a:buNone/>
              <a:defRPr/>
            </a:pPr>
            <a:endParaRPr lang="en-GB" sz="1800" dirty="0"/>
          </a:p>
          <a:p>
            <a:pPr marL="0" indent="0">
              <a:buNone/>
              <a:defRPr/>
            </a:pPr>
            <a:r>
              <a:rPr lang="en-GB" sz="1800" b="1" i="1" dirty="0"/>
              <a:t>(5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11/29/2024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1851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4" end="4"/>
                                            </p:txEl>
                                          </p:spTgt>
                                        </p:tgtEl>
                                        <p:attrNameLst>
                                          <p:attrName>style.visibility</p:attrName>
                                        </p:attrNameLst>
                                      </p:cBhvr>
                                      <p:to>
                                        <p:strVal val="visible"/>
                                      </p:to>
                                    </p:set>
                                    <p:animEffect transition="in" filter="fade">
                                      <p:cBhvr>
                                        <p:cTn id="1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6FAD-7CEF-A30D-7E00-EF1F80A1FAA6}"/>
              </a:ext>
            </a:extLst>
          </p:cNvPr>
          <p:cNvSpPr>
            <a:spLocks noGrp="1"/>
          </p:cNvSpPr>
          <p:nvPr>
            <p:ph type="title"/>
          </p:nvPr>
        </p:nvSpPr>
        <p:spPr>
          <a:xfrm>
            <a:off x="6768647" y="548640"/>
            <a:ext cx="4636108" cy="1648718"/>
          </a:xfrm>
        </p:spPr>
        <p:txBody>
          <a:bodyPr anchor="t">
            <a:normAutofit/>
          </a:bodyPr>
          <a:lstStyle/>
          <a:p>
            <a:r>
              <a:rPr lang="en-GB" dirty="0"/>
              <a:t>Welsh Area Statement</a:t>
            </a:r>
          </a:p>
        </p:txBody>
      </p:sp>
      <p:sp>
        <p:nvSpPr>
          <p:cNvPr id="3" name="Content Placeholder 2">
            <a:extLst>
              <a:ext uri="{FF2B5EF4-FFF2-40B4-BE49-F238E27FC236}">
                <a16:creationId xmlns:a16="http://schemas.microsoft.com/office/drawing/2014/main" id="{2CD0AB0B-078F-4529-47AE-DCADF679D64C}"/>
              </a:ext>
            </a:extLst>
          </p:cNvPr>
          <p:cNvSpPr>
            <a:spLocks noGrp="1"/>
          </p:cNvSpPr>
          <p:nvPr>
            <p:ph idx="1"/>
          </p:nvPr>
        </p:nvSpPr>
        <p:spPr>
          <a:xfrm>
            <a:off x="6768646" y="2316481"/>
            <a:ext cx="4636109" cy="3860482"/>
          </a:xfrm>
        </p:spPr>
        <p:txBody>
          <a:bodyPr>
            <a:normAutofit/>
          </a:bodyPr>
          <a:lstStyle/>
          <a:p>
            <a:pPr>
              <a:lnSpc>
                <a:spcPct val="110000"/>
              </a:lnSpc>
            </a:pPr>
            <a:r>
              <a:rPr lang="en-GB" sz="1500" dirty="0">
                <a:hlinkClick r:id="rId2"/>
              </a:rPr>
              <a:t>Natural Resources Wales / Making the most of marine planning</a:t>
            </a:r>
            <a:endParaRPr lang="en-GB" sz="1500" dirty="0"/>
          </a:p>
          <a:p>
            <a:pPr>
              <a:lnSpc>
                <a:spcPct val="110000"/>
              </a:lnSpc>
            </a:pPr>
            <a:endParaRPr lang="en-GB" sz="15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11/29/2024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25</a:t>
            </a:fld>
            <a:endParaRPr lang="en-US">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19175D43-D7B6-2D5F-D0E4-DBF0643D8DF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4799" y="681933"/>
            <a:ext cx="6104179" cy="5483628"/>
          </a:xfrm>
          <a:prstGeom prst="rect">
            <a:avLst/>
          </a:prstGeom>
        </p:spPr>
      </p:pic>
    </p:spTree>
    <p:extLst>
      <p:ext uri="{BB962C8B-B14F-4D97-AF65-F5344CB8AC3E}">
        <p14:creationId xmlns:p14="http://schemas.microsoft.com/office/powerpoint/2010/main" val="307560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E16DB-2279-D7F6-A01B-34922B0BEE62}"/>
              </a:ext>
            </a:extLst>
          </p:cNvPr>
          <p:cNvSpPr>
            <a:spLocks noGrp="1"/>
          </p:cNvSpPr>
          <p:nvPr>
            <p:ph type="title"/>
          </p:nvPr>
        </p:nvSpPr>
        <p:spPr/>
        <p:txBody>
          <a:bodyPr/>
          <a:lstStyle/>
          <a:p>
            <a:r>
              <a:rPr lang="en-GB" dirty="0"/>
              <a:t>Infographics</a:t>
            </a:r>
          </a:p>
        </p:txBody>
      </p:sp>
      <p:sp>
        <p:nvSpPr>
          <p:cNvPr id="3" name="Content Placeholder 2">
            <a:extLst>
              <a:ext uri="{FF2B5EF4-FFF2-40B4-BE49-F238E27FC236}">
                <a16:creationId xmlns:a16="http://schemas.microsoft.com/office/drawing/2014/main" id="{A0848F2B-6C2D-3E0B-9289-328EA7CC33C8}"/>
              </a:ext>
            </a:extLst>
          </p:cNvPr>
          <p:cNvSpPr>
            <a:spLocks noGrp="1"/>
          </p:cNvSpPr>
          <p:nvPr>
            <p:ph idx="1"/>
          </p:nvPr>
        </p:nvSpPr>
        <p:spPr>
          <a:xfrm>
            <a:off x="612648" y="1538322"/>
            <a:ext cx="3704172" cy="1594738"/>
          </a:xfrm>
        </p:spPr>
        <p:txBody>
          <a:bodyPr/>
          <a:lstStyle/>
          <a:p>
            <a:pPr>
              <a:buFont typeface="Courier New" panose="02070309020205020404" pitchFamily="49" charset="0"/>
              <a:buChar char="o"/>
            </a:pPr>
            <a:r>
              <a:rPr lang="en-GB" dirty="0"/>
              <a:t>Visual, graphical</a:t>
            </a:r>
          </a:p>
          <a:p>
            <a:pPr>
              <a:buFont typeface="Courier New" panose="02070309020205020404" pitchFamily="49" charset="0"/>
              <a:buChar char="o"/>
            </a:pPr>
            <a:r>
              <a:rPr lang="en-GB" dirty="0"/>
              <a:t>Bullet points</a:t>
            </a:r>
          </a:p>
        </p:txBody>
      </p:sp>
      <p:pic>
        <p:nvPicPr>
          <p:cNvPr id="12290" name="Picture 2" descr="Marine Spatial Planning and the Preparation of Designated ...">
            <a:extLst>
              <a:ext uri="{FF2B5EF4-FFF2-40B4-BE49-F238E27FC236}">
                <a16:creationId xmlns:a16="http://schemas.microsoft.com/office/drawing/2014/main" id="{6BF67CD8-D9A3-5923-35C2-19E5F3A18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9569" y="256032"/>
            <a:ext cx="6526657" cy="46634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Video and infographics | The European Maritime Spatial ...">
            <a:extLst>
              <a:ext uri="{FF2B5EF4-FFF2-40B4-BE49-F238E27FC236}">
                <a16:creationId xmlns:a16="http://schemas.microsoft.com/office/drawing/2014/main" id="{87973B38-13A9-17F9-59CF-9A7973097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292" y="3590816"/>
            <a:ext cx="4439004" cy="29593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8DA95-EE32-C719-6FBD-A2C3F3F8CAE8}"/>
              </a:ext>
            </a:extLst>
          </p:cNvPr>
          <p:cNvSpPr txBox="1"/>
          <p:nvPr/>
        </p:nvSpPr>
        <p:spPr>
          <a:xfrm>
            <a:off x="5727404" y="5145514"/>
            <a:ext cx="6096000" cy="646331"/>
          </a:xfrm>
          <a:prstGeom prst="rect">
            <a:avLst/>
          </a:prstGeom>
        </p:spPr>
        <p:txBody>
          <a:bodyPr vert="horz" lIns="91440" tIns="45720" rIns="91440" bIns="45720" rtlCol="0">
            <a:normAutofit/>
          </a:bodyPr>
          <a:lstStyle>
            <a:lvl1pPr marL="228600" indent="-228600">
              <a:lnSpc>
                <a:spcPct val="120000"/>
              </a:lnSpc>
              <a:spcBef>
                <a:spcPts val="1000"/>
              </a:spcBef>
              <a:buFont typeface="Courier New" panose="02070309020205020404" pitchFamily="49" charset="0"/>
              <a:buChar char="o"/>
              <a:defRPr sz="2000"/>
            </a:lvl1pPr>
            <a:lvl2pPr indent="-228600">
              <a:lnSpc>
                <a:spcPct val="120000"/>
              </a:lnSpc>
              <a:spcBef>
                <a:spcPts val="500"/>
              </a:spcBef>
              <a:buFont typeface="Arial" panose="020B0604020202020204" pitchFamily="34" charset="0"/>
              <a:buChar char="•"/>
            </a:lvl2pPr>
            <a:lvl3pPr marL="685800" indent="-228600">
              <a:lnSpc>
                <a:spcPct val="120000"/>
              </a:lnSpc>
              <a:spcBef>
                <a:spcPts val="500"/>
              </a:spcBef>
              <a:buFont typeface="Arial" panose="020B0604020202020204" pitchFamily="34" charset="0"/>
              <a:buChar char="•"/>
              <a:defRPr sz="1600"/>
            </a:lvl3pPr>
            <a:lvl4pPr marL="914400" indent="-228600">
              <a:lnSpc>
                <a:spcPct val="120000"/>
              </a:lnSpc>
              <a:spcBef>
                <a:spcPts val="500"/>
              </a:spcBef>
              <a:buFont typeface="Arial" panose="020B0604020202020204" pitchFamily="34" charset="0"/>
              <a:buChar char="•"/>
              <a:defRPr sz="1400"/>
            </a:lvl4pPr>
            <a:lvl5pPr marL="1143000" indent="-228600">
              <a:lnSpc>
                <a:spcPct val="120000"/>
              </a:lnSpc>
              <a:spcBef>
                <a:spcPts val="500"/>
              </a:spcBef>
              <a:buFont typeface="Arial" panose="020B0604020202020204" pitchFamily="34" charset="0"/>
              <a:buChar char="•"/>
              <a:defRPr sz="12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GB" dirty="0"/>
              <a:t>Timelines</a:t>
            </a:r>
          </a:p>
          <a:p>
            <a:r>
              <a:rPr lang="en-GB" dirty="0"/>
              <a:t>Short facts</a:t>
            </a:r>
          </a:p>
        </p:txBody>
      </p:sp>
    </p:spTree>
    <p:extLst>
      <p:ext uri="{BB962C8B-B14F-4D97-AF65-F5344CB8AC3E}">
        <p14:creationId xmlns:p14="http://schemas.microsoft.com/office/powerpoint/2010/main" val="1097514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E16DB-2279-D7F6-A01B-34922B0BEE62}"/>
              </a:ext>
            </a:extLst>
          </p:cNvPr>
          <p:cNvSpPr>
            <a:spLocks noGrp="1"/>
          </p:cNvSpPr>
          <p:nvPr>
            <p:ph type="title"/>
          </p:nvPr>
        </p:nvSpPr>
        <p:spPr/>
        <p:txBody>
          <a:bodyPr/>
          <a:lstStyle/>
          <a:p>
            <a:r>
              <a:rPr lang="en-GB" dirty="0"/>
              <a:t>Infographics</a:t>
            </a:r>
          </a:p>
        </p:txBody>
      </p:sp>
      <p:sp>
        <p:nvSpPr>
          <p:cNvPr id="3" name="Content Placeholder 2">
            <a:extLst>
              <a:ext uri="{FF2B5EF4-FFF2-40B4-BE49-F238E27FC236}">
                <a16:creationId xmlns:a16="http://schemas.microsoft.com/office/drawing/2014/main" id="{A0848F2B-6C2D-3E0B-9289-328EA7CC33C8}"/>
              </a:ext>
            </a:extLst>
          </p:cNvPr>
          <p:cNvSpPr>
            <a:spLocks noGrp="1"/>
          </p:cNvSpPr>
          <p:nvPr>
            <p:ph idx="1"/>
          </p:nvPr>
        </p:nvSpPr>
        <p:spPr/>
        <p:txBody>
          <a:bodyPr/>
          <a:lstStyle/>
          <a:p>
            <a:endParaRPr lang="en-GB"/>
          </a:p>
        </p:txBody>
      </p:sp>
      <p:pic>
        <p:nvPicPr>
          <p:cNvPr id="4" name="Picture 6" descr="infographic-aquaculture-2017 - ELSTAT">
            <a:extLst>
              <a:ext uri="{FF2B5EF4-FFF2-40B4-BE49-F238E27FC236}">
                <a16:creationId xmlns:a16="http://schemas.microsoft.com/office/drawing/2014/main" id="{7BCD177E-F122-7EE0-2450-CAC366540D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947" y="1373014"/>
            <a:ext cx="3388829" cy="5250984"/>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Milestone for managing seas in South of England reached - GOV.UK">
            <a:extLst>
              <a:ext uri="{FF2B5EF4-FFF2-40B4-BE49-F238E27FC236}">
                <a16:creationId xmlns:a16="http://schemas.microsoft.com/office/drawing/2014/main" id="{F16CA3B2-CCA7-1F92-1A7F-AF0E668A46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9781" y="731520"/>
            <a:ext cx="8046720" cy="5364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420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D5A1-A4F4-8299-BFA1-F30B64096108}"/>
              </a:ext>
            </a:extLst>
          </p:cNvPr>
          <p:cNvSpPr>
            <a:spLocks noGrp="1"/>
          </p:cNvSpPr>
          <p:nvPr>
            <p:ph type="title"/>
          </p:nvPr>
        </p:nvSpPr>
        <p:spPr>
          <a:xfrm>
            <a:off x="624668" y="460948"/>
            <a:ext cx="4497094" cy="666915"/>
          </a:xfrm>
        </p:spPr>
        <p:txBody>
          <a:bodyPr anchor="b">
            <a:normAutofit/>
          </a:bodyPr>
          <a:lstStyle/>
          <a:p>
            <a:r>
              <a:rPr lang="en-GB" dirty="0"/>
              <a:t>Goals</a:t>
            </a:r>
          </a:p>
        </p:txBody>
      </p:sp>
      <p:sp>
        <p:nvSpPr>
          <p:cNvPr id="11271" name="Content Placeholder 2">
            <a:extLst>
              <a:ext uri="{FF2B5EF4-FFF2-40B4-BE49-F238E27FC236}">
                <a16:creationId xmlns:a16="http://schemas.microsoft.com/office/drawing/2014/main" id="{7281E4BB-E45D-0EA5-87E2-1A6A57489F18}"/>
              </a:ext>
            </a:extLst>
          </p:cNvPr>
          <p:cNvSpPr>
            <a:spLocks noGrp="1"/>
          </p:cNvSpPr>
          <p:nvPr>
            <p:ph idx="1"/>
          </p:nvPr>
        </p:nvSpPr>
        <p:spPr>
          <a:xfrm>
            <a:off x="624669" y="1346501"/>
            <a:ext cx="5428797" cy="4692073"/>
          </a:xfrm>
        </p:spPr>
        <p:txBody>
          <a:bodyPr>
            <a:normAutofit fontScale="47500" lnSpcReduction="20000"/>
          </a:bodyPr>
          <a:lstStyle/>
          <a:p>
            <a:pPr>
              <a:lnSpc>
                <a:spcPct val="110000"/>
              </a:lnSpc>
            </a:pPr>
            <a:r>
              <a:rPr lang="en-GB" sz="3400" b="0" i="0" dirty="0">
                <a:effectLst/>
              </a:rPr>
              <a:t>During discussions with our partners we have collectively identified specific goals that we all wish to work towards:</a:t>
            </a:r>
          </a:p>
          <a:p>
            <a:pPr>
              <a:lnSpc>
                <a:spcPct val="110000"/>
              </a:lnSpc>
            </a:pPr>
            <a:r>
              <a:rPr lang="en-GB" sz="3400" b="1" i="0" dirty="0">
                <a:effectLst/>
              </a:rPr>
              <a:t>To use the best available evidence to make decisions in planning</a:t>
            </a:r>
          </a:p>
          <a:p>
            <a:pPr>
              <a:lnSpc>
                <a:spcPct val="110000"/>
              </a:lnSpc>
            </a:pPr>
            <a:r>
              <a:rPr lang="en-GB" sz="3400" b="0" i="0" dirty="0">
                <a:effectLst/>
              </a:rPr>
              <a:t>Gathering and understanding the evidence is a big task. It may not be possible to understand everything we need to plan for in the structured way we do on land. We are already working with partners to explore this, focusing on three sectors:</a:t>
            </a:r>
          </a:p>
          <a:p>
            <a:pPr>
              <a:lnSpc>
                <a:spcPct val="110000"/>
              </a:lnSpc>
              <a:buFont typeface="Arial" panose="020B0604020202020204" pitchFamily="34" charset="0"/>
              <a:buChar char="•"/>
            </a:pPr>
            <a:r>
              <a:rPr lang="en-GB" sz="3400" b="0" i="0" dirty="0">
                <a:effectLst/>
              </a:rPr>
              <a:t>Marine renewables – power harnessed from waves and tide</a:t>
            </a:r>
          </a:p>
          <a:p>
            <a:pPr>
              <a:lnSpc>
                <a:spcPct val="110000"/>
              </a:lnSpc>
              <a:buFont typeface="Arial" panose="020B0604020202020204" pitchFamily="34" charset="0"/>
              <a:buChar char="•"/>
            </a:pPr>
            <a:r>
              <a:rPr lang="en-GB" sz="3400" b="0" i="0" dirty="0">
                <a:effectLst/>
              </a:rPr>
              <a:t>Marine aggregates – sand and gravel harvesting from the sea</a:t>
            </a:r>
          </a:p>
          <a:p>
            <a:pPr>
              <a:lnSpc>
                <a:spcPct val="110000"/>
              </a:lnSpc>
              <a:buFont typeface="Arial" panose="020B0604020202020204" pitchFamily="34" charset="0"/>
              <a:buChar char="•"/>
            </a:pPr>
            <a:r>
              <a:rPr lang="en-GB" sz="3400" b="0" i="0" dirty="0">
                <a:effectLst/>
              </a:rPr>
              <a:t>Aquaculture – the breeding, rearing, and harvesting of fish, shellfish, algae, and other organisms in the marine environment</a:t>
            </a:r>
            <a:br>
              <a:rPr lang="en-GB" sz="1100" b="0" i="0" dirty="0">
                <a:effectLst/>
              </a:rPr>
            </a:br>
            <a:endParaRPr lang="en-GB" sz="1100" b="0" i="0" dirty="0">
              <a:effectLst/>
            </a:endParaRPr>
          </a:p>
          <a:p>
            <a:pPr>
              <a:lnSpc>
                <a:spcPct val="110000"/>
              </a:lnSpc>
            </a:pPr>
            <a:endParaRPr lang="en-US" sz="1100" dirty="0"/>
          </a:p>
        </p:txBody>
      </p:sp>
      <p:pic>
        <p:nvPicPr>
          <p:cNvPr id="11266" name="Picture 2" descr="A Purpose Built Marine Aggregate Dredging Ship Operating In Welsh Waters At Night.">
            <a:extLst>
              <a:ext uri="{FF2B5EF4-FFF2-40B4-BE49-F238E27FC236}">
                <a16:creationId xmlns:a16="http://schemas.microsoft.com/office/drawing/2014/main" id="{1EE5CBCA-BAA8-9F7D-5C94-08AB53FCC5D9}"/>
              </a:ext>
            </a:extLst>
          </p:cNvPr>
          <p:cNvPicPr>
            <a:picLocks noGrp="1" noChangeAspect="1" noChangeArrowheads="1"/>
          </p:cNvPicPr>
          <p:nvPr>
            <p:ph idx="1"/>
          </p:nvPr>
        </p:nvPicPr>
        <p:blipFill rotWithShape="1">
          <a:blip r:embed="rId2" cstate="screen">
            <a:extLst>
              <a:ext uri="{28A0092B-C50C-407E-A947-70E740481C1C}">
                <a14:useLocalDpi xmlns:a14="http://schemas.microsoft.com/office/drawing/2010/main"/>
              </a:ext>
            </a:extLst>
          </a:blip>
          <a:srcRect r="-3" b="-3"/>
          <a:stretch/>
        </p:blipFill>
        <p:spPr bwMode="auto">
          <a:xfrm>
            <a:off x="6138535" y="794406"/>
            <a:ext cx="5244168" cy="5244168"/>
          </a:xfrm>
          <a:prstGeom prst="rect">
            <a:avLst/>
          </a:prstGeom>
          <a:solidFill>
            <a:srgbClr val="FFFFFF"/>
          </a:solidFill>
        </p:spPr>
      </p:pic>
      <p:sp>
        <p:nvSpPr>
          <p:cNvPr id="11273"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11/29/2024</a:t>
            </a:fld>
            <a:endParaRPr lang="en-US"/>
          </a:p>
        </p:txBody>
      </p:sp>
      <p:sp>
        <p:nvSpPr>
          <p:cNvPr id="11277"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28</a:t>
            </a:fld>
            <a:endParaRPr lang="en-US"/>
          </a:p>
        </p:txBody>
      </p:sp>
    </p:spTree>
    <p:extLst>
      <p:ext uri="{BB962C8B-B14F-4D97-AF65-F5344CB8AC3E}">
        <p14:creationId xmlns:p14="http://schemas.microsoft.com/office/powerpoint/2010/main" val="1772863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D5A1-A4F4-8299-BFA1-F30B64096108}"/>
              </a:ext>
            </a:extLst>
          </p:cNvPr>
          <p:cNvSpPr>
            <a:spLocks noGrp="1"/>
          </p:cNvSpPr>
          <p:nvPr>
            <p:ph type="title"/>
          </p:nvPr>
        </p:nvSpPr>
        <p:spPr>
          <a:xfrm>
            <a:off x="614680" y="548640"/>
            <a:ext cx="4636108" cy="1648718"/>
          </a:xfrm>
        </p:spPr>
        <p:txBody>
          <a:bodyPr anchor="t">
            <a:normAutofit/>
          </a:bodyPr>
          <a:lstStyle/>
          <a:p>
            <a:r>
              <a:rPr lang="en-GB" dirty="0"/>
              <a:t>Goals</a:t>
            </a:r>
          </a:p>
        </p:txBody>
      </p:sp>
      <p:sp>
        <p:nvSpPr>
          <p:cNvPr id="11271" name="Content Placeholder 2">
            <a:extLst>
              <a:ext uri="{FF2B5EF4-FFF2-40B4-BE49-F238E27FC236}">
                <a16:creationId xmlns:a16="http://schemas.microsoft.com/office/drawing/2014/main" id="{7281E4BB-E45D-0EA5-87E2-1A6A57489F18}"/>
              </a:ext>
            </a:extLst>
          </p:cNvPr>
          <p:cNvSpPr>
            <a:spLocks noGrp="1"/>
          </p:cNvSpPr>
          <p:nvPr>
            <p:ph idx="1"/>
          </p:nvPr>
        </p:nvSpPr>
        <p:spPr>
          <a:xfrm>
            <a:off x="614679" y="2316481"/>
            <a:ext cx="4636109" cy="3860482"/>
          </a:xfrm>
        </p:spPr>
        <p:txBody>
          <a:bodyPr>
            <a:normAutofit fontScale="85000" lnSpcReduction="20000"/>
          </a:bodyPr>
          <a:lstStyle/>
          <a:p>
            <a:pPr>
              <a:lnSpc>
                <a:spcPct val="110000"/>
              </a:lnSpc>
            </a:pPr>
            <a:r>
              <a:rPr lang="en-GB" sz="2400" i="0" dirty="0">
                <a:effectLst/>
              </a:rPr>
              <a:t>To use the best available evidence to make decisions in planning</a:t>
            </a:r>
          </a:p>
          <a:p>
            <a:pPr>
              <a:lnSpc>
                <a:spcPct val="110000"/>
              </a:lnSpc>
            </a:pPr>
            <a:r>
              <a:rPr lang="en-GB" sz="2400" i="0" dirty="0">
                <a:effectLst/>
              </a:rPr>
              <a:t>To ensure the marine planning process enables nature recovery</a:t>
            </a:r>
          </a:p>
          <a:p>
            <a:pPr>
              <a:lnSpc>
                <a:spcPct val="110000"/>
              </a:lnSpc>
            </a:pPr>
            <a:r>
              <a:rPr lang="en-GB" sz="2400" i="0" dirty="0">
                <a:effectLst/>
              </a:rPr>
              <a:t>To support sustainable renewable energy development whilst ensuring that the marine environment is protected and enhanced</a:t>
            </a:r>
          </a:p>
          <a:p>
            <a:pPr>
              <a:lnSpc>
                <a:spcPct val="110000"/>
              </a:lnSpc>
            </a:pPr>
            <a:r>
              <a:rPr lang="en-GB" sz="2400" i="0" dirty="0">
                <a:effectLst/>
              </a:rPr>
              <a:t>To achieve effective integration of marine and terrestrial planning</a:t>
            </a:r>
            <a:br>
              <a:rPr lang="en-GB" sz="1100" b="0" i="0" dirty="0">
                <a:effectLst/>
              </a:rPr>
            </a:br>
            <a:endParaRPr lang="en-GB" sz="1100" b="0" i="0" dirty="0">
              <a:effectLst/>
            </a:endParaRPr>
          </a:p>
          <a:p>
            <a:pPr>
              <a:lnSpc>
                <a:spcPct val="110000"/>
              </a:lnSpc>
            </a:pPr>
            <a:endParaRPr lang="en-US" sz="1100" dirty="0"/>
          </a:p>
        </p:txBody>
      </p:sp>
      <p:sp>
        <p:nvSpPr>
          <p:cNvPr id="11273"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11/29/2024</a:t>
            </a:fld>
            <a:endParaRPr lang="en-US"/>
          </a:p>
        </p:txBody>
      </p:sp>
      <p:pic>
        <p:nvPicPr>
          <p:cNvPr id="11266" name="Picture 2" descr="A Purpose Built Marine Aggregate Dredging Ship Operating In Welsh Waters At Night.">
            <a:extLst>
              <a:ext uri="{FF2B5EF4-FFF2-40B4-BE49-F238E27FC236}">
                <a16:creationId xmlns:a16="http://schemas.microsoft.com/office/drawing/2014/main" id="{1EE5CBCA-BAA8-9F7D-5C94-08AB53FCC5D9}"/>
              </a:ext>
            </a:extLst>
          </p:cNvPr>
          <p:cNvPicPr>
            <a:picLocks noGrp="1" noChangeAspect="1" noChangeArrowheads="1"/>
          </p:cNvPicPr>
          <p:nvPr>
            <p:ph idx="1"/>
          </p:nvPr>
        </p:nvPicPr>
        <p:blipFill rotWithShape="1">
          <a:blip r:embed="rId2" cstate="screen">
            <a:extLst>
              <a:ext uri="{28A0092B-C50C-407E-A947-70E740481C1C}">
                <a14:useLocalDpi xmlns:a14="http://schemas.microsoft.com/office/drawing/2010/main"/>
              </a:ext>
            </a:extLst>
          </a:blip>
          <a:srcRect r="-1" b="-1"/>
          <a:stretch/>
        </p:blipFill>
        <p:spPr bwMode="auto">
          <a:xfrm>
            <a:off x="6096000" y="419100"/>
            <a:ext cx="5676900" cy="6037646"/>
          </a:xfrm>
          <a:prstGeom prst="rect">
            <a:avLst/>
          </a:prstGeom>
          <a:noFill/>
        </p:spPr>
      </p:pic>
      <p:sp>
        <p:nvSpPr>
          <p:cNvPr id="11277"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29</a:t>
            </a:fld>
            <a:endParaRPr lang="en-US"/>
          </a:p>
        </p:txBody>
      </p:sp>
    </p:spTree>
    <p:extLst>
      <p:ext uri="{BB962C8B-B14F-4D97-AF65-F5344CB8AC3E}">
        <p14:creationId xmlns:p14="http://schemas.microsoft.com/office/powerpoint/2010/main" val="35714242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F8034-3616-70A8-F3DB-B2EEA3C667E4}"/>
              </a:ext>
            </a:extLst>
          </p:cNvPr>
          <p:cNvSpPr>
            <a:spLocks noGrp="1"/>
          </p:cNvSpPr>
          <p:nvPr>
            <p:ph type="title"/>
          </p:nvPr>
        </p:nvSpPr>
        <p:spPr/>
        <p:txBody>
          <a:bodyPr/>
          <a:lstStyle/>
          <a:p>
            <a:r>
              <a:rPr lang="en-GB" dirty="0"/>
              <a:t>Marine Planning in Wales </a:t>
            </a:r>
          </a:p>
        </p:txBody>
      </p:sp>
      <p:sp>
        <p:nvSpPr>
          <p:cNvPr id="3" name="Content Placeholder 2">
            <a:extLst>
              <a:ext uri="{FF2B5EF4-FFF2-40B4-BE49-F238E27FC236}">
                <a16:creationId xmlns:a16="http://schemas.microsoft.com/office/drawing/2014/main" id="{67FC4975-9027-A02B-AB2F-1115C3F66174}"/>
              </a:ext>
            </a:extLst>
          </p:cNvPr>
          <p:cNvSpPr>
            <a:spLocks noGrp="1"/>
          </p:cNvSpPr>
          <p:nvPr>
            <p:ph idx="1"/>
          </p:nvPr>
        </p:nvSpPr>
        <p:spPr>
          <a:xfrm>
            <a:off x="6968624" y="695025"/>
            <a:ext cx="10653579" cy="347831"/>
          </a:xfrm>
        </p:spPr>
        <p:txBody>
          <a:bodyPr>
            <a:normAutofit fontScale="77500" lnSpcReduction="20000"/>
          </a:bodyPr>
          <a:lstStyle/>
          <a:p>
            <a:r>
              <a:rPr lang="en-GB" dirty="0">
                <a:hlinkClick r:id="rId3"/>
              </a:rPr>
              <a:t>(22) Marine Planning in Wales - YouTube</a:t>
            </a:r>
            <a:endParaRPr lang="en-GB" dirty="0"/>
          </a:p>
        </p:txBody>
      </p:sp>
      <p:pic>
        <p:nvPicPr>
          <p:cNvPr id="4" name="Online Media 3" title="Marine Planning in Wales">
            <a:hlinkClick r:id="" action="ppaction://media"/>
            <a:extLst>
              <a:ext uri="{FF2B5EF4-FFF2-40B4-BE49-F238E27FC236}">
                <a16:creationId xmlns:a16="http://schemas.microsoft.com/office/drawing/2014/main" id="{7EF448AE-FF06-D923-8237-9E4B151459E8}"/>
              </a:ext>
            </a:extLst>
          </p:cNvPr>
          <p:cNvPicPr>
            <a:picLocks noRot="1" noChangeAspect="1"/>
          </p:cNvPicPr>
          <p:nvPr>
            <a:videoFile r:link="rId1"/>
          </p:nvPr>
        </p:nvPicPr>
        <p:blipFill>
          <a:blip r:embed="rId4"/>
          <a:stretch>
            <a:fillRect/>
          </a:stretch>
        </p:blipFill>
        <p:spPr>
          <a:xfrm>
            <a:off x="1574829" y="1375709"/>
            <a:ext cx="9042341" cy="5108923"/>
          </a:xfrm>
          <a:prstGeom prst="rect">
            <a:avLst/>
          </a:prstGeom>
        </p:spPr>
      </p:pic>
    </p:spTree>
    <p:extLst>
      <p:ext uri="{BB962C8B-B14F-4D97-AF65-F5344CB8AC3E}">
        <p14:creationId xmlns:p14="http://schemas.microsoft.com/office/powerpoint/2010/main" val="281179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349B0-7423-4DF8-9F9B-647C33B2AAF9}"/>
              </a:ext>
            </a:extLst>
          </p:cNvPr>
          <p:cNvSpPr>
            <a:spLocks noGrp="1"/>
          </p:cNvSpPr>
          <p:nvPr>
            <p:ph type="title"/>
          </p:nvPr>
        </p:nvSpPr>
        <p:spPr/>
        <p:txBody>
          <a:bodyPr/>
          <a:lstStyle/>
          <a:p>
            <a:r>
              <a:rPr lang="en-GB" dirty="0"/>
              <a:t>Welsh National Marine Plan</a:t>
            </a:r>
          </a:p>
        </p:txBody>
      </p:sp>
      <p:sp>
        <p:nvSpPr>
          <p:cNvPr id="3" name="Content Placeholder 2">
            <a:extLst>
              <a:ext uri="{FF2B5EF4-FFF2-40B4-BE49-F238E27FC236}">
                <a16:creationId xmlns:a16="http://schemas.microsoft.com/office/drawing/2014/main" id="{B1811875-411F-9774-4184-8BD769FDE68D}"/>
              </a:ext>
            </a:extLst>
          </p:cNvPr>
          <p:cNvSpPr>
            <a:spLocks noGrp="1"/>
          </p:cNvSpPr>
          <p:nvPr>
            <p:ph idx="1"/>
          </p:nvPr>
        </p:nvSpPr>
        <p:spPr>
          <a:xfrm>
            <a:off x="612647" y="1715532"/>
            <a:ext cx="3950117" cy="4593828"/>
          </a:xfrm>
        </p:spPr>
        <p:txBody>
          <a:bodyPr/>
          <a:lstStyle/>
          <a:p>
            <a:r>
              <a:rPr lang="en-GB" dirty="0">
                <a:hlinkClick r:id="rId2"/>
              </a:rPr>
              <a:t>Welsh National Marine Plan (</a:t>
            </a:r>
            <a:r>
              <a:rPr lang="en-GB" dirty="0" err="1">
                <a:hlinkClick r:id="rId2"/>
              </a:rPr>
              <a:t>gov.wales</a:t>
            </a:r>
            <a:r>
              <a:rPr lang="en-GB" dirty="0">
                <a:hlinkClick r:id="rId2"/>
              </a:rPr>
              <a:t>)</a:t>
            </a:r>
            <a:endParaRPr lang="en-GB" dirty="0"/>
          </a:p>
          <a:p>
            <a:r>
              <a:rPr lang="en-GB" dirty="0">
                <a:hlinkClick r:id="rId3"/>
              </a:rPr>
              <a:t>Welsh National Marine Plan: frequently asked questions | GOV.WALES</a:t>
            </a:r>
            <a:endParaRPr lang="en-GB" dirty="0"/>
          </a:p>
          <a:p>
            <a:endParaRPr lang="en-GB" dirty="0"/>
          </a:p>
        </p:txBody>
      </p:sp>
      <p:pic>
        <p:nvPicPr>
          <p:cNvPr id="5" name="Picture 4">
            <a:extLst>
              <a:ext uri="{FF2B5EF4-FFF2-40B4-BE49-F238E27FC236}">
                <a16:creationId xmlns:a16="http://schemas.microsoft.com/office/drawing/2014/main" id="{ACAB2082-7300-E27B-DBD3-BA1AEEECCF1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749711" y="3680042"/>
            <a:ext cx="3879527" cy="2793654"/>
          </a:xfrm>
          <a:prstGeom prst="rect">
            <a:avLst/>
          </a:prstGeom>
        </p:spPr>
      </p:pic>
      <p:pic>
        <p:nvPicPr>
          <p:cNvPr id="6" name="Picture 5">
            <a:extLst>
              <a:ext uri="{FF2B5EF4-FFF2-40B4-BE49-F238E27FC236}">
                <a16:creationId xmlns:a16="http://schemas.microsoft.com/office/drawing/2014/main" id="{6447E83B-9B81-526E-1B39-80CB3A4F1B4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763435" y="248323"/>
            <a:ext cx="4184777" cy="6225373"/>
          </a:xfrm>
          <a:prstGeom prst="rect">
            <a:avLst/>
          </a:prstGeom>
        </p:spPr>
      </p:pic>
    </p:spTree>
    <p:extLst>
      <p:ext uri="{BB962C8B-B14F-4D97-AF65-F5344CB8AC3E}">
        <p14:creationId xmlns:p14="http://schemas.microsoft.com/office/powerpoint/2010/main" val="5663227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9942E-5710-7682-6C2A-C3B3F5D9BA2F}"/>
              </a:ext>
            </a:extLst>
          </p:cNvPr>
          <p:cNvSpPr>
            <a:spLocks noGrp="1"/>
          </p:cNvSpPr>
          <p:nvPr>
            <p:ph type="title"/>
          </p:nvPr>
        </p:nvSpPr>
        <p:spPr/>
        <p:txBody>
          <a:bodyPr/>
          <a:lstStyle/>
          <a:p>
            <a:r>
              <a:rPr lang="en-GB" dirty="0"/>
              <a:t>Welsh National Marine Plan (2019)</a:t>
            </a:r>
          </a:p>
        </p:txBody>
      </p:sp>
      <p:pic>
        <p:nvPicPr>
          <p:cNvPr id="7" name="Picture 6">
            <a:extLst>
              <a:ext uri="{FF2B5EF4-FFF2-40B4-BE49-F238E27FC236}">
                <a16:creationId xmlns:a16="http://schemas.microsoft.com/office/drawing/2014/main" id="{69BF72A2-C707-F3CE-693B-6C962F8B1A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81942" y="1473916"/>
            <a:ext cx="3575869" cy="5077059"/>
          </a:xfrm>
          <a:prstGeom prst="rect">
            <a:avLst/>
          </a:prstGeom>
        </p:spPr>
      </p:pic>
      <p:pic>
        <p:nvPicPr>
          <p:cNvPr id="13" name="Picture 12">
            <a:extLst>
              <a:ext uri="{FF2B5EF4-FFF2-40B4-BE49-F238E27FC236}">
                <a16:creationId xmlns:a16="http://schemas.microsoft.com/office/drawing/2014/main" id="{5ABED3D7-189F-6E79-1D2E-AF2A0065CC8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6951"/>
          <a:stretch/>
        </p:blipFill>
        <p:spPr>
          <a:xfrm>
            <a:off x="4160854" y="1767530"/>
            <a:ext cx="7254090" cy="3346911"/>
          </a:xfrm>
          <a:prstGeom prst="rect">
            <a:avLst/>
          </a:prstGeom>
        </p:spPr>
      </p:pic>
      <p:sp>
        <p:nvSpPr>
          <p:cNvPr id="3" name="Right Brace 2">
            <a:extLst>
              <a:ext uri="{FF2B5EF4-FFF2-40B4-BE49-F238E27FC236}">
                <a16:creationId xmlns:a16="http://schemas.microsoft.com/office/drawing/2014/main" id="{18F6F512-D036-76C8-7630-FBCC4ED1F3CB}"/>
              </a:ext>
            </a:extLst>
          </p:cNvPr>
          <p:cNvSpPr/>
          <p:nvPr/>
        </p:nvSpPr>
        <p:spPr>
          <a:xfrm>
            <a:off x="7857641" y="4215539"/>
            <a:ext cx="565688" cy="89890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EE33BB9F-B798-40CF-9236-8C7C9F1F7DA3}"/>
              </a:ext>
            </a:extLst>
          </p:cNvPr>
          <p:cNvSpPr txBox="1"/>
          <p:nvPr/>
        </p:nvSpPr>
        <p:spPr>
          <a:xfrm>
            <a:off x="8624808" y="4341824"/>
            <a:ext cx="2246212" cy="646331"/>
          </a:xfrm>
          <a:prstGeom prst="rect">
            <a:avLst/>
          </a:prstGeom>
          <a:noFill/>
        </p:spPr>
        <p:txBody>
          <a:bodyPr wrap="square">
            <a:spAutoFit/>
          </a:bodyPr>
          <a:lstStyle/>
          <a:p>
            <a:pPr algn="ctr"/>
            <a:r>
              <a:rPr lang="en-GB" dirty="0"/>
              <a:t>Focus for the infographic</a:t>
            </a:r>
          </a:p>
        </p:txBody>
      </p:sp>
    </p:spTree>
    <p:extLst>
      <p:ext uri="{BB962C8B-B14F-4D97-AF65-F5344CB8AC3E}">
        <p14:creationId xmlns:p14="http://schemas.microsoft.com/office/powerpoint/2010/main" val="2344380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349B0-7423-4DF8-9F9B-647C33B2AAF9}"/>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B1811875-411F-9774-4184-8BD769FDE68D}"/>
              </a:ext>
            </a:extLst>
          </p:cNvPr>
          <p:cNvSpPr>
            <a:spLocks noGrp="1"/>
          </p:cNvSpPr>
          <p:nvPr>
            <p:ph idx="1"/>
          </p:nvPr>
        </p:nvSpPr>
        <p:spPr>
          <a:xfrm>
            <a:off x="612648" y="1715532"/>
            <a:ext cx="2300882" cy="4593828"/>
          </a:xfrm>
        </p:spPr>
        <p:txBody>
          <a:bodyPr/>
          <a:lstStyle/>
          <a:p>
            <a:r>
              <a:rPr lang="en-GB" dirty="0"/>
              <a:t>General Overview: </a:t>
            </a:r>
            <a:r>
              <a:rPr lang="en-GB" dirty="0">
                <a:hlinkClick r:id="rId2"/>
              </a:rPr>
              <a:t>Welsh National Marine Plan (</a:t>
            </a:r>
            <a:r>
              <a:rPr lang="en-GB" dirty="0" err="1">
                <a:hlinkClick r:id="rId2"/>
              </a:rPr>
              <a:t>gov.wales</a:t>
            </a:r>
            <a:r>
              <a:rPr lang="en-GB" dirty="0">
                <a:hlinkClick r:id="rId2"/>
              </a:rPr>
              <a:t>)</a:t>
            </a:r>
            <a:endParaRPr lang="en-GB" dirty="0"/>
          </a:p>
        </p:txBody>
      </p:sp>
      <p:pic>
        <p:nvPicPr>
          <p:cNvPr id="6" name="Picture 5">
            <a:extLst>
              <a:ext uri="{FF2B5EF4-FFF2-40B4-BE49-F238E27FC236}">
                <a16:creationId xmlns:a16="http://schemas.microsoft.com/office/drawing/2014/main" id="{DB960115-99E3-4FCD-9E19-EFC56353AFB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92824" y="498632"/>
            <a:ext cx="8923686" cy="6280860"/>
          </a:xfrm>
          <a:prstGeom prst="rect">
            <a:avLst/>
          </a:prstGeom>
        </p:spPr>
      </p:pic>
    </p:spTree>
    <p:extLst>
      <p:ext uri="{BB962C8B-B14F-4D97-AF65-F5344CB8AC3E}">
        <p14:creationId xmlns:p14="http://schemas.microsoft.com/office/powerpoint/2010/main" val="37823414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349B0-7423-4DF8-9F9B-647C33B2AAF9}"/>
              </a:ext>
            </a:extLst>
          </p:cNvPr>
          <p:cNvSpPr>
            <a:spLocks noGrp="1"/>
          </p:cNvSpPr>
          <p:nvPr>
            <p:ph type="title"/>
          </p:nvPr>
        </p:nvSpPr>
        <p:spPr/>
        <p:txBody>
          <a:bodyPr/>
          <a:lstStyle/>
          <a:p>
            <a:r>
              <a:rPr lang="en-GB" dirty="0"/>
              <a:t>Background</a:t>
            </a:r>
          </a:p>
        </p:txBody>
      </p:sp>
      <p:pic>
        <p:nvPicPr>
          <p:cNvPr id="5" name="Picture 4">
            <a:extLst>
              <a:ext uri="{FF2B5EF4-FFF2-40B4-BE49-F238E27FC236}">
                <a16:creationId xmlns:a16="http://schemas.microsoft.com/office/drawing/2014/main" id="{BAFC486B-BC99-6A63-1AF3-31CB519D67F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908612" y="1083178"/>
            <a:ext cx="8283388" cy="5774821"/>
          </a:xfrm>
          <a:prstGeom prst="rect">
            <a:avLst/>
          </a:prstGeom>
        </p:spPr>
      </p:pic>
      <p:sp>
        <p:nvSpPr>
          <p:cNvPr id="7" name="Content Placeholder 2">
            <a:extLst>
              <a:ext uri="{FF2B5EF4-FFF2-40B4-BE49-F238E27FC236}">
                <a16:creationId xmlns:a16="http://schemas.microsoft.com/office/drawing/2014/main" id="{DE504707-3B3A-0916-174E-DC8836AA470B}"/>
              </a:ext>
            </a:extLst>
          </p:cNvPr>
          <p:cNvSpPr txBox="1">
            <a:spLocks/>
          </p:cNvSpPr>
          <p:nvPr/>
        </p:nvSpPr>
        <p:spPr>
          <a:xfrm>
            <a:off x="612648" y="1715532"/>
            <a:ext cx="2300882" cy="459382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General Overview: </a:t>
            </a:r>
            <a:r>
              <a:rPr lang="en-GB" dirty="0">
                <a:hlinkClick r:id="rId3"/>
              </a:rPr>
              <a:t>Welsh National Marine Plan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3465960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349B0-7423-4DF8-9F9B-647C33B2AAF9}"/>
              </a:ext>
            </a:extLst>
          </p:cNvPr>
          <p:cNvSpPr>
            <a:spLocks noGrp="1"/>
          </p:cNvSpPr>
          <p:nvPr>
            <p:ph type="title"/>
          </p:nvPr>
        </p:nvSpPr>
        <p:spPr/>
        <p:txBody>
          <a:bodyPr/>
          <a:lstStyle/>
          <a:p>
            <a:r>
              <a:rPr lang="en-GB" dirty="0"/>
              <a:t>The General Policies</a:t>
            </a:r>
          </a:p>
        </p:txBody>
      </p:sp>
      <p:pic>
        <p:nvPicPr>
          <p:cNvPr id="6" name="Picture 5">
            <a:extLst>
              <a:ext uri="{FF2B5EF4-FFF2-40B4-BE49-F238E27FC236}">
                <a16:creationId xmlns:a16="http://schemas.microsoft.com/office/drawing/2014/main" id="{CC95435A-EA91-574D-58B2-0633C9B381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977083" y="1255059"/>
            <a:ext cx="8214917" cy="5602941"/>
          </a:xfrm>
          <a:prstGeom prst="rect">
            <a:avLst/>
          </a:prstGeom>
        </p:spPr>
      </p:pic>
      <p:sp>
        <p:nvSpPr>
          <p:cNvPr id="8" name="TextBox 7">
            <a:extLst>
              <a:ext uri="{FF2B5EF4-FFF2-40B4-BE49-F238E27FC236}">
                <a16:creationId xmlns:a16="http://schemas.microsoft.com/office/drawing/2014/main" id="{4AC9F41D-F2C9-9C33-39BE-226C0B05C4FA}"/>
              </a:ext>
            </a:extLst>
          </p:cNvPr>
          <p:cNvSpPr txBox="1"/>
          <p:nvPr/>
        </p:nvSpPr>
        <p:spPr>
          <a:xfrm>
            <a:off x="215153" y="6148899"/>
            <a:ext cx="3343835" cy="646331"/>
          </a:xfrm>
          <a:prstGeom prst="rect">
            <a:avLst/>
          </a:prstGeom>
          <a:noFill/>
        </p:spPr>
        <p:txBody>
          <a:bodyPr wrap="square">
            <a:spAutoFit/>
          </a:bodyPr>
          <a:lstStyle/>
          <a:p>
            <a:r>
              <a:rPr lang="en-GB" dirty="0">
                <a:hlinkClick r:id="rId3"/>
              </a:rPr>
              <a:t>ourseas-2009update.pdf (publishing.service.gov.uk)</a:t>
            </a:r>
            <a:endParaRPr lang="en-GB" dirty="0"/>
          </a:p>
        </p:txBody>
      </p:sp>
      <p:sp>
        <p:nvSpPr>
          <p:cNvPr id="7" name="Content Placeholder 2">
            <a:extLst>
              <a:ext uri="{FF2B5EF4-FFF2-40B4-BE49-F238E27FC236}">
                <a16:creationId xmlns:a16="http://schemas.microsoft.com/office/drawing/2014/main" id="{D64E917B-F6F8-701D-3046-CE585BB1F73A}"/>
              </a:ext>
            </a:extLst>
          </p:cNvPr>
          <p:cNvSpPr txBox="1">
            <a:spLocks/>
          </p:cNvSpPr>
          <p:nvPr/>
        </p:nvSpPr>
        <p:spPr>
          <a:xfrm>
            <a:off x="612648" y="1715532"/>
            <a:ext cx="2300882" cy="459382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General Overview: </a:t>
            </a:r>
            <a:r>
              <a:rPr lang="en-GB" dirty="0">
                <a:hlinkClick r:id="rId4"/>
              </a:rPr>
              <a:t>Welsh National Marine Plan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32895489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E64AD-61EB-E68B-6988-AC35E0BB22FE}"/>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3100" b="1" kern="1200">
                <a:solidFill>
                  <a:schemeClr val="tx1"/>
                </a:solidFill>
                <a:latin typeface="+mj-lt"/>
                <a:ea typeface="+mj-ea"/>
                <a:cs typeface="+mj-cs"/>
              </a:rPr>
              <a:t>Sector Policies in Welsh National Marine Plan</a:t>
            </a:r>
          </a:p>
        </p:txBody>
      </p:sp>
      <p:sp>
        <p:nvSpPr>
          <p:cNvPr id="5" name="TextBox 4">
            <a:extLst>
              <a:ext uri="{FF2B5EF4-FFF2-40B4-BE49-F238E27FC236}">
                <a16:creationId xmlns:a16="http://schemas.microsoft.com/office/drawing/2014/main" id="{9F20A7A3-599C-BBFE-B6E0-2EC4AC9AC83C}"/>
              </a:ext>
            </a:extLst>
          </p:cNvPr>
          <p:cNvSpPr txBox="1"/>
          <p:nvPr/>
        </p:nvSpPr>
        <p:spPr>
          <a:xfrm>
            <a:off x="614680" y="2316480"/>
            <a:ext cx="3948355" cy="4122420"/>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400" dirty="0"/>
              <a:t>Sector Policy – Aggregates</a:t>
            </a:r>
          </a:p>
          <a:p>
            <a:pPr indent="-228600">
              <a:lnSpc>
                <a:spcPct val="110000"/>
              </a:lnSpc>
              <a:spcAft>
                <a:spcPts val="600"/>
              </a:spcAft>
              <a:buFont typeface="Arial" panose="020B0604020202020204" pitchFamily="34" charset="0"/>
              <a:buChar char="•"/>
            </a:pPr>
            <a:r>
              <a:rPr lang="en-US" sz="1400" dirty="0"/>
              <a:t>Sector Policy – Aquaculture</a:t>
            </a:r>
          </a:p>
          <a:p>
            <a:pPr indent="-228600">
              <a:lnSpc>
                <a:spcPct val="110000"/>
              </a:lnSpc>
              <a:spcAft>
                <a:spcPts val="600"/>
              </a:spcAft>
              <a:buFont typeface="Arial" panose="020B0604020202020204" pitchFamily="34" charset="0"/>
              <a:buChar char="•"/>
            </a:pPr>
            <a:r>
              <a:rPr lang="en-US" sz="1400" dirty="0"/>
              <a:t> Sector Policy – </a:t>
            </a:r>
            <a:r>
              <a:rPr lang="en-US" sz="1400" dirty="0" err="1"/>
              <a:t>Defence</a:t>
            </a:r>
            <a:r>
              <a:rPr lang="en-US" sz="1400" dirty="0"/>
              <a:t> </a:t>
            </a:r>
          </a:p>
          <a:p>
            <a:pPr indent="-228600">
              <a:lnSpc>
                <a:spcPct val="110000"/>
              </a:lnSpc>
              <a:spcAft>
                <a:spcPts val="600"/>
              </a:spcAft>
              <a:buFont typeface="Arial" panose="020B0604020202020204" pitchFamily="34" charset="0"/>
              <a:buChar char="•"/>
            </a:pPr>
            <a:r>
              <a:rPr lang="en-US" sz="1400" dirty="0"/>
              <a:t>Sector Policy – Dredging and Disposal </a:t>
            </a:r>
          </a:p>
          <a:p>
            <a:pPr indent="-228600">
              <a:lnSpc>
                <a:spcPct val="110000"/>
              </a:lnSpc>
              <a:spcAft>
                <a:spcPts val="600"/>
              </a:spcAft>
              <a:buFont typeface="Arial" panose="020B0604020202020204" pitchFamily="34" charset="0"/>
              <a:buChar char="•"/>
            </a:pPr>
            <a:r>
              <a:rPr lang="en-US" sz="1400" dirty="0"/>
              <a:t> Sector Policy – Energy – Low Carbon  </a:t>
            </a:r>
          </a:p>
          <a:p>
            <a:pPr indent="-228600">
              <a:lnSpc>
                <a:spcPct val="110000"/>
              </a:lnSpc>
              <a:spcAft>
                <a:spcPts val="600"/>
              </a:spcAft>
              <a:buFont typeface="Arial" panose="020B0604020202020204" pitchFamily="34" charset="0"/>
              <a:buChar char="•"/>
            </a:pPr>
            <a:r>
              <a:rPr lang="en-US" sz="1400" dirty="0"/>
              <a:t>Sector Policy – Energy – Oil and Gas  </a:t>
            </a:r>
          </a:p>
          <a:p>
            <a:pPr indent="-228600">
              <a:lnSpc>
                <a:spcPct val="110000"/>
              </a:lnSpc>
              <a:spcAft>
                <a:spcPts val="600"/>
              </a:spcAft>
              <a:buFont typeface="Arial" panose="020B0604020202020204" pitchFamily="34" charset="0"/>
              <a:buChar char="•"/>
            </a:pPr>
            <a:r>
              <a:rPr lang="en-US" sz="1400" dirty="0"/>
              <a:t>Sector Policy – Fisheries </a:t>
            </a:r>
          </a:p>
          <a:p>
            <a:pPr indent="-228600">
              <a:lnSpc>
                <a:spcPct val="110000"/>
              </a:lnSpc>
              <a:spcAft>
                <a:spcPts val="600"/>
              </a:spcAft>
              <a:buFont typeface="Arial" panose="020B0604020202020204" pitchFamily="34" charset="0"/>
              <a:buChar char="•"/>
            </a:pPr>
            <a:r>
              <a:rPr lang="en-US" sz="1400" dirty="0"/>
              <a:t>Sector Policy – Ports and Shipping </a:t>
            </a:r>
          </a:p>
          <a:p>
            <a:pPr indent="-228600">
              <a:lnSpc>
                <a:spcPct val="110000"/>
              </a:lnSpc>
              <a:spcAft>
                <a:spcPts val="600"/>
              </a:spcAft>
              <a:buFont typeface="Arial" panose="020B0604020202020204" pitchFamily="34" charset="0"/>
              <a:buChar char="•"/>
            </a:pPr>
            <a:r>
              <a:rPr lang="en-US" sz="1400" dirty="0"/>
              <a:t>Sector Policy – Subsea Cabling </a:t>
            </a:r>
          </a:p>
          <a:p>
            <a:pPr indent="-228600">
              <a:lnSpc>
                <a:spcPct val="110000"/>
              </a:lnSpc>
              <a:spcAft>
                <a:spcPts val="600"/>
              </a:spcAft>
              <a:buFont typeface="Arial" panose="020B0604020202020204" pitchFamily="34" charset="0"/>
              <a:buChar char="•"/>
            </a:pPr>
            <a:r>
              <a:rPr lang="en-US" sz="1400" dirty="0"/>
              <a:t>Sector Policy – Surface Water &amp; Wastewater Treatment &amp; Disposal (SWW)</a:t>
            </a:r>
          </a:p>
          <a:p>
            <a:pPr indent="-228600">
              <a:lnSpc>
                <a:spcPct val="110000"/>
              </a:lnSpc>
              <a:spcAft>
                <a:spcPts val="600"/>
              </a:spcAft>
              <a:buFont typeface="Arial" panose="020B0604020202020204" pitchFamily="34" charset="0"/>
              <a:buChar char="•"/>
            </a:pPr>
            <a:r>
              <a:rPr lang="en-US" sz="1400" dirty="0"/>
              <a:t>Sector Policy – Tourism and Recreation</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11/29/2024</a:t>
            </a:fld>
            <a:endParaRPr lang="en-US"/>
          </a:p>
        </p:txBody>
      </p:sp>
      <p:pic>
        <p:nvPicPr>
          <p:cNvPr id="7" name="Picture 6" descr="Wind turbines against blue sky">
            <a:extLst>
              <a:ext uri="{FF2B5EF4-FFF2-40B4-BE49-F238E27FC236}">
                <a16:creationId xmlns:a16="http://schemas.microsoft.com/office/drawing/2014/main" id="{51A894B0-D1E1-00A2-5D29-8883D6A292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rgbClr val="FFFFFF"/>
                </a:solidFill>
                <a:effectLst>
                  <a:outerShdw blurRad="38100" dist="38100" dir="2700000" algn="tl">
                    <a:srgbClr val="000000">
                      <a:alpha val="43137"/>
                    </a:srgbClr>
                  </a:outerShdw>
                </a:effectLst>
                <a:latin typeface="+mn-lt"/>
                <a:ea typeface="+mn-ea"/>
                <a:cs typeface="+mn-cs"/>
              </a:rPr>
              <a:t>Sample Footer Text</a:t>
            </a:r>
          </a:p>
        </p:txBody>
      </p:sp>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001826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1884219"/>
            <a:ext cx="5147506" cy="4344748"/>
          </a:xfrm>
        </p:spPr>
        <p:txBody>
          <a:bodyPr>
            <a:normAutofit/>
          </a:bodyPr>
          <a:lstStyle/>
          <a:p>
            <a:pPr marL="0" indent="0">
              <a:buNone/>
              <a:defRPr/>
            </a:pPr>
            <a:r>
              <a:rPr lang="en-GB" sz="1800" dirty="0"/>
              <a:t>Click on the following link to read the Welsh National Marine Plan: </a:t>
            </a:r>
            <a:r>
              <a:rPr lang="en-GB" sz="1800" dirty="0">
                <a:hlinkClick r:id="rId2"/>
              </a:rPr>
              <a:t>Welsh National Marine Plan (</a:t>
            </a:r>
            <a:r>
              <a:rPr lang="en-GB" sz="1800" dirty="0" err="1">
                <a:hlinkClick r:id="rId2"/>
              </a:rPr>
              <a:t>gov.wales</a:t>
            </a:r>
            <a:r>
              <a:rPr lang="en-GB" sz="1800" dirty="0">
                <a:hlinkClick r:id="rId2"/>
              </a:rPr>
              <a:t>)</a:t>
            </a:r>
            <a:endParaRPr lang="en-GB" sz="1800" dirty="0"/>
          </a:p>
          <a:p>
            <a:pPr marL="0" indent="0">
              <a:buNone/>
              <a:defRPr/>
            </a:pPr>
            <a:r>
              <a:rPr lang="en-GB" sz="1800" dirty="0"/>
              <a:t>Select a sector from the list and provide a ‘infographic-worthy’ summary of the key considerations for this sector.</a:t>
            </a:r>
          </a:p>
          <a:p>
            <a:pPr marL="0" indent="0">
              <a:buNone/>
              <a:defRPr/>
            </a:pPr>
            <a:r>
              <a:rPr lang="en-GB" sz="1800" i="1" dirty="0"/>
              <a:t>(This could include any sector objectives, key rationale, supporting policies, future plans)</a:t>
            </a:r>
          </a:p>
          <a:p>
            <a:pPr marL="0" indent="0">
              <a:buNone/>
              <a:defRPr/>
            </a:pPr>
            <a:endParaRPr lang="en-GB" sz="1800" dirty="0"/>
          </a:p>
          <a:p>
            <a:pPr marL="0" indent="0">
              <a:buNone/>
              <a:defRPr/>
            </a:pPr>
            <a:r>
              <a:rPr lang="en-GB" sz="1800" b="1" i="1" dirty="0"/>
              <a:t>(30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11/29/2024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37</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Content Placeholder 4">
            <a:extLst>
              <a:ext uri="{FF2B5EF4-FFF2-40B4-BE49-F238E27FC236}">
                <a16:creationId xmlns:a16="http://schemas.microsoft.com/office/drawing/2014/main" id="{89373E47-F310-E133-102C-4C4664A2CEA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0636" y="850449"/>
            <a:ext cx="3557012" cy="5034538"/>
          </a:xfrm>
          <a:prstGeom prst="rect">
            <a:avLst/>
          </a:prstGeom>
        </p:spPr>
      </p:pic>
    </p:spTree>
    <p:extLst>
      <p:ext uri="{BB962C8B-B14F-4D97-AF65-F5344CB8AC3E}">
        <p14:creationId xmlns:p14="http://schemas.microsoft.com/office/powerpoint/2010/main" val="179201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11/29/2024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38</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33426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59AE6D0-0E17-9464-D618-AE38BF1A203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EDD0E71A-F3F6-891D-1633-BE11A2DDC4F5}"/>
              </a:ext>
            </a:extLst>
          </p:cNvPr>
          <p:cNvSpPr>
            <a:spLocks noGrp="1"/>
          </p:cNvSpPr>
          <p:nvPr>
            <p:ph type="ctrTitle"/>
          </p:nvPr>
        </p:nvSpPr>
        <p:spPr>
          <a:xfrm>
            <a:off x="441035" y="1424475"/>
            <a:ext cx="3424383" cy="2543448"/>
          </a:xfrm>
        </p:spPr>
        <p:txBody>
          <a:bodyPr anchor="t">
            <a:normAutofit/>
          </a:bodyPr>
          <a:lstStyle/>
          <a:p>
            <a:pPr algn="l"/>
            <a:r>
              <a:rPr lang="en-GB" sz="3200" dirty="0"/>
              <a:t>Habitat Regulation Assessment (HRA)</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77E47C71-6100-4338-9CC0-1E8CC3825F12}" type="datetime1">
              <a:rPr lang="en-US" smtClean="0"/>
              <a:pPr>
                <a:spcAft>
                  <a:spcPts val="600"/>
                </a:spcAft>
              </a:pPr>
              <a:t>11/29/2024</a:t>
            </a:fld>
            <a:endParaRPr lang="en-US"/>
          </a:p>
        </p:txBody>
      </p:sp>
      <p:sp>
        <p:nvSpPr>
          <p:cNvPr id="4" name="Footer Placeholder 15">
            <a:extLst>
              <a:ext uri="{FF2B5EF4-FFF2-40B4-BE49-F238E27FC236}">
                <a16:creationId xmlns:a16="http://schemas.microsoft.com/office/drawing/2014/main" id="{5C614055-370F-5250-EBD5-B976B080B1AA}"/>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rPr>
              <a:pPr>
                <a:spcAft>
                  <a:spcPts val="600"/>
                </a:spcAft>
              </a:pPr>
              <a:t>39</a:t>
            </a:fld>
            <a:endParaRPr lang="en-US">
              <a:solidFill>
                <a:srgbClr val="FFFFFF"/>
              </a:solidFill>
            </a:endParaRPr>
          </a:p>
        </p:txBody>
      </p:sp>
    </p:spTree>
    <p:extLst>
      <p:ext uri="{BB962C8B-B14F-4D97-AF65-F5344CB8AC3E}">
        <p14:creationId xmlns:p14="http://schemas.microsoft.com/office/powerpoint/2010/main" val="3603378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16632"/>
            <a:ext cx="8659290" cy="1400530"/>
          </a:xfrm>
        </p:spPr>
        <p:txBody>
          <a:bodyPr/>
          <a:lstStyle/>
          <a:p>
            <a:r>
              <a:rPr lang="en-GB" dirty="0"/>
              <a:t>Habitats Regulations Assessment</a:t>
            </a:r>
          </a:p>
        </p:txBody>
      </p:sp>
      <p:sp>
        <p:nvSpPr>
          <p:cNvPr id="6" name="Content Placeholder 5"/>
          <p:cNvSpPr>
            <a:spLocks noGrp="1"/>
          </p:cNvSpPr>
          <p:nvPr>
            <p:ph sz="half" idx="2"/>
          </p:nvPr>
        </p:nvSpPr>
        <p:spPr>
          <a:xfrm>
            <a:off x="2133816" y="1194464"/>
            <a:ext cx="3298113" cy="3741738"/>
          </a:xfrm>
        </p:spPr>
        <p:txBody>
          <a:bodyPr>
            <a:normAutofit lnSpcReduction="10000"/>
          </a:bodyPr>
          <a:lstStyle/>
          <a:p>
            <a:r>
              <a:rPr lang="en-GB" sz="1400" dirty="0"/>
              <a:t>How to consider proposals affecting Special Areas of Conservation (SAC), Special Protection Areas (SPA) and Ramsar sites?</a:t>
            </a:r>
          </a:p>
          <a:p>
            <a:r>
              <a:rPr lang="en-GB" sz="1400" dirty="0"/>
              <a:t>The European Union (EU) Habitats Directive protects certain species of plants and animals which are particularly vulnerable.</a:t>
            </a:r>
          </a:p>
          <a:p>
            <a:r>
              <a:rPr lang="en-GB" sz="1400" dirty="0"/>
              <a:t>The Directive specifically relates to Special Protection Areas (SPAs), Special Areas of Conservation (SACs) and </a:t>
            </a:r>
            <a:r>
              <a:rPr lang="en-GB" sz="1400" dirty="0" err="1"/>
              <a:t>Ramsar</a:t>
            </a:r>
            <a:r>
              <a:rPr lang="en-GB" sz="1400" dirty="0"/>
              <a:t> sites known as Natura 2000 sites.</a:t>
            </a:r>
          </a:p>
          <a:p>
            <a:endParaRPr lang="en-GB" dirty="0"/>
          </a:p>
        </p:txBody>
      </p:sp>
      <p:sp>
        <p:nvSpPr>
          <p:cNvPr id="8" name="Content Placeholder 7"/>
          <p:cNvSpPr>
            <a:spLocks noGrp="1"/>
          </p:cNvSpPr>
          <p:nvPr>
            <p:ph sz="quarter" idx="4"/>
          </p:nvPr>
        </p:nvSpPr>
        <p:spPr>
          <a:xfrm>
            <a:off x="6384033" y="1340768"/>
            <a:ext cx="3298113" cy="3741738"/>
          </a:xfrm>
        </p:spPr>
        <p:txBody>
          <a:bodyPr>
            <a:normAutofit lnSpcReduction="10000"/>
          </a:bodyPr>
          <a:lstStyle/>
          <a:p>
            <a:r>
              <a:rPr lang="en-GB" sz="1400" dirty="0"/>
              <a:t>The UK Habitats Regulations are used to implement the EU Directive and require a Habitats Regulations Assessment (HRA).</a:t>
            </a:r>
          </a:p>
          <a:p>
            <a:r>
              <a:rPr lang="en-GB" sz="1400" dirty="0"/>
              <a:t>HRA differs from SEA and EIA in that it only considers effects on the nature conservation objectives and features for which the site was designated, not all environmental consequences</a:t>
            </a:r>
            <a:r>
              <a:rPr lang="en-GB" sz="1600" dirty="0"/>
              <a:t>. </a:t>
            </a:r>
            <a:endParaRPr lang="en-GB" dirty="0"/>
          </a:p>
        </p:txBody>
      </p:sp>
      <p:pic>
        <p:nvPicPr>
          <p:cNvPr id="9" name="Picture 8"/>
          <p:cNvPicPr>
            <a:picLocks noChangeAspect="1"/>
          </p:cNvPicPr>
          <p:nvPr/>
        </p:nvPicPr>
        <p:blipFill>
          <a:blip r:embed="rId3"/>
          <a:stretch>
            <a:fillRect/>
          </a:stretch>
        </p:blipFill>
        <p:spPr>
          <a:xfrm>
            <a:off x="2207568" y="5373216"/>
            <a:ext cx="7920880" cy="1371600"/>
          </a:xfrm>
          <a:prstGeom prst="rect">
            <a:avLst/>
          </a:prstGeom>
        </p:spPr>
      </p:pic>
      <p:sp>
        <p:nvSpPr>
          <p:cNvPr id="4" name="TextBox 3">
            <a:extLst>
              <a:ext uri="{FF2B5EF4-FFF2-40B4-BE49-F238E27FC236}">
                <a16:creationId xmlns:a16="http://schemas.microsoft.com/office/drawing/2014/main" id="{7BE4A45E-C5A0-8DB5-3AA6-783C13661E05}"/>
              </a:ext>
            </a:extLst>
          </p:cNvPr>
          <p:cNvSpPr txBox="1"/>
          <p:nvPr/>
        </p:nvSpPr>
        <p:spPr>
          <a:xfrm>
            <a:off x="6512814" y="4358563"/>
            <a:ext cx="6094476" cy="646331"/>
          </a:xfrm>
          <a:prstGeom prst="rect">
            <a:avLst/>
          </a:prstGeom>
          <a:noFill/>
        </p:spPr>
        <p:txBody>
          <a:bodyPr wrap="square">
            <a:spAutoFit/>
          </a:bodyPr>
          <a:lstStyle/>
          <a:p>
            <a:r>
              <a:rPr lang="en-GB" dirty="0">
                <a:hlinkClick r:id="rId4"/>
              </a:rPr>
              <a:t>Managing and protecting Natura 2000 sites (europa.eu)</a:t>
            </a:r>
            <a:endParaRPr lang="en-GB" dirty="0"/>
          </a:p>
        </p:txBody>
      </p:sp>
    </p:spTree>
    <p:extLst>
      <p:ext uri="{BB962C8B-B14F-4D97-AF65-F5344CB8AC3E}">
        <p14:creationId xmlns:p14="http://schemas.microsoft.com/office/powerpoint/2010/main" val="13251553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a:xfrm>
            <a:off x="321734" y="4837319"/>
            <a:ext cx="4937560" cy="1640852"/>
          </a:xfrm>
        </p:spPr>
        <p:txBody>
          <a:bodyPr vert="horz" lIns="91440" tIns="45720" rIns="91440" bIns="45720" rtlCol="0" anchor="t">
            <a:normAutofit/>
          </a:bodyPr>
          <a:lstStyle/>
          <a:p>
            <a:r>
              <a:rPr lang="en-US" b="1" kern="1200">
                <a:solidFill>
                  <a:schemeClr val="tx1"/>
                </a:solidFill>
                <a:latin typeface="+mj-lt"/>
                <a:ea typeface="+mj-ea"/>
                <a:cs typeface="+mj-cs"/>
              </a:rPr>
              <a:t>Habitat Regulations</a:t>
            </a:r>
          </a:p>
        </p:txBody>
      </p:sp>
      <p:pic>
        <p:nvPicPr>
          <p:cNvPr id="5" name="Content Placeholder 4">
            <a:extLst>
              <a:ext uri="{FF2B5EF4-FFF2-40B4-BE49-F238E27FC236}">
                <a16:creationId xmlns:a16="http://schemas.microsoft.com/office/drawing/2014/main" id="{F5CD5B83-1A36-60A0-436B-CE5F86FFA0A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955176" y="419099"/>
            <a:ext cx="10281647" cy="4138687"/>
          </a:xfrm>
          <a:noFill/>
        </p:spPr>
      </p:pic>
      <p:sp>
        <p:nvSpPr>
          <p:cNvPr id="12" name="Date Placeholder 11">
            <a:extLst>
              <a:ext uri="{FF2B5EF4-FFF2-40B4-BE49-F238E27FC236}">
                <a16:creationId xmlns:a16="http://schemas.microsoft.com/office/drawing/2014/main" id="{0739465B-6EEF-985B-E659-61A3AB7AFA3F}"/>
              </a:ext>
            </a:extLst>
          </p:cNvPr>
          <p:cNvSpPr>
            <a:spLocks noGrp="1"/>
          </p:cNvSpPr>
          <p:nvPr>
            <p:ph type="dt" sz="half" idx="10"/>
          </p:nvPr>
        </p:nvSpPr>
        <p:spPr>
          <a:xfrm>
            <a:off x="137160" y="6453002"/>
            <a:ext cx="3494314" cy="365125"/>
          </a:xfrm>
        </p:spPr>
        <p:txBody>
          <a:bodyPr/>
          <a:lstStyle/>
          <a:p>
            <a:pPr>
              <a:spcAft>
                <a:spcPts val="600"/>
              </a:spcAft>
            </a:pPr>
            <a:fld id="{A50B9F4B-7728-42D5-94BD-31B0E2D5A702}" type="datetime1">
              <a:rPr lang="en-US" smtClean="0"/>
              <a:pPr>
                <a:spcAft>
                  <a:spcPts val="600"/>
                </a:spcAft>
              </a:pPr>
              <a:t>11/29/2024</a:t>
            </a:fld>
            <a:endParaRPr lang="en-US"/>
          </a:p>
        </p:txBody>
      </p:sp>
      <p:sp>
        <p:nvSpPr>
          <p:cNvPr id="7" name="TextBox 6">
            <a:extLst>
              <a:ext uri="{FF2B5EF4-FFF2-40B4-BE49-F238E27FC236}">
                <a16:creationId xmlns:a16="http://schemas.microsoft.com/office/drawing/2014/main" id="{6BB556F1-E6DE-3345-297C-0F7D7571F0FC}"/>
              </a:ext>
            </a:extLst>
          </p:cNvPr>
          <p:cNvSpPr txBox="1"/>
          <p:nvPr/>
        </p:nvSpPr>
        <p:spPr>
          <a:xfrm>
            <a:off x="6017460" y="4800783"/>
            <a:ext cx="5676900" cy="1677387"/>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3"/>
              </a:rPr>
              <a:t>welsh-national-marine-plan-habitats-regulation-assessment.pdf (gov.wales)</a:t>
            </a:r>
            <a:endParaRPr lang="en-US"/>
          </a:p>
        </p:txBody>
      </p:sp>
      <p:sp>
        <p:nvSpPr>
          <p:cNvPr id="14" name="Footer Placeholder 12">
            <a:extLst>
              <a:ext uri="{FF2B5EF4-FFF2-40B4-BE49-F238E27FC236}">
                <a16:creationId xmlns:a16="http://schemas.microsoft.com/office/drawing/2014/main" id="{B6812393-E219-F88F-C5C2-82EDFDADFECD}"/>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6" name="Slide Number Placeholder 13">
            <a:extLst>
              <a:ext uri="{FF2B5EF4-FFF2-40B4-BE49-F238E27FC236}">
                <a16:creationId xmlns:a16="http://schemas.microsoft.com/office/drawing/2014/main" id="{B179EB45-C377-8BA9-E8BD-FA46C7383814}"/>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41</a:t>
            </a:fld>
            <a:endParaRPr lang="en-US"/>
          </a:p>
        </p:txBody>
      </p:sp>
    </p:spTree>
    <p:extLst>
      <p:ext uri="{BB962C8B-B14F-4D97-AF65-F5344CB8AC3E}">
        <p14:creationId xmlns:p14="http://schemas.microsoft.com/office/powerpoint/2010/main" val="8777597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F1856B-6635-E11F-B463-8D17A65A701E}"/>
              </a:ext>
            </a:extLst>
          </p:cNvPr>
          <p:cNvSpPr>
            <a:spLocks noGrp="1"/>
          </p:cNvSpPr>
          <p:nvPr>
            <p:ph type="title"/>
          </p:nvPr>
        </p:nvSpPr>
        <p:spPr>
          <a:xfrm>
            <a:off x="609602" y="1396999"/>
            <a:ext cx="2786388" cy="2032001"/>
          </a:xfrm>
        </p:spPr>
        <p:txBody>
          <a:bodyPr anchor="t">
            <a:normAutofit/>
          </a:bodyPr>
          <a:lstStyle/>
          <a:p>
            <a:r>
              <a:rPr lang="en-US" sz="2800" dirty="0"/>
              <a:t>HRA</a:t>
            </a:r>
          </a:p>
        </p:txBody>
      </p:sp>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3980408" y="1483360"/>
            <a:ext cx="7013171" cy="4430096"/>
          </a:xfrm>
        </p:spPr>
        <p:txBody>
          <a:bodyPr>
            <a:normAutofit/>
          </a:bodyPr>
          <a:lstStyle/>
          <a:p>
            <a:pPr>
              <a:lnSpc>
                <a:spcPct val="110000"/>
              </a:lnSpc>
            </a:pPr>
            <a:r>
              <a:rPr lang="en-GB" sz="2200" b="0" i="0" dirty="0">
                <a:effectLst/>
              </a:rPr>
              <a:t>The Conservation of Habitats and Species Regulations 2017 and The Conservation of Offshore Marine Habitats and Species Regulations 2017 enable the designation and protection of areas that host certain </a:t>
            </a:r>
            <a:r>
              <a:rPr lang="en-GB" sz="2200" b="1" i="0" dirty="0">
                <a:effectLst/>
              </a:rPr>
              <a:t>important habitats </a:t>
            </a:r>
            <a:r>
              <a:rPr lang="en-GB" sz="2200" b="0" i="0" dirty="0">
                <a:effectLst/>
              </a:rPr>
              <a:t>and </a:t>
            </a:r>
            <a:r>
              <a:rPr lang="en-GB" sz="2200" b="1" i="0" dirty="0">
                <a:effectLst/>
              </a:rPr>
              <a:t>species</a:t>
            </a:r>
            <a:r>
              <a:rPr lang="en-GB" sz="2200" b="0" i="0" dirty="0">
                <a:effectLst/>
              </a:rPr>
              <a:t>. These European protected sites are known as:</a:t>
            </a:r>
          </a:p>
          <a:p>
            <a:pPr>
              <a:lnSpc>
                <a:spcPct val="110000"/>
              </a:lnSpc>
              <a:buFont typeface="Arial" panose="020B0604020202020204" pitchFamily="34" charset="0"/>
              <a:buChar char="•"/>
            </a:pPr>
            <a:r>
              <a:rPr lang="en-GB" sz="2200" b="1" i="0" dirty="0">
                <a:effectLst/>
              </a:rPr>
              <a:t>Special Areas of Conservation (SACs) </a:t>
            </a:r>
            <a:r>
              <a:rPr lang="en-GB" sz="2200" b="0" i="0" dirty="0">
                <a:effectLst/>
              </a:rPr>
              <a:t>for the protection of certain habitats and species</a:t>
            </a:r>
          </a:p>
          <a:p>
            <a:pPr>
              <a:lnSpc>
                <a:spcPct val="110000"/>
              </a:lnSpc>
              <a:buFont typeface="Arial" panose="020B0604020202020204" pitchFamily="34" charset="0"/>
              <a:buChar char="•"/>
            </a:pPr>
            <a:r>
              <a:rPr lang="en-GB" sz="2200" b="1" i="0" dirty="0">
                <a:effectLst/>
              </a:rPr>
              <a:t>Special Protection Areas (SPAs) </a:t>
            </a:r>
            <a:r>
              <a:rPr lang="en-GB" sz="2200" b="0" i="0" dirty="0">
                <a:effectLst/>
              </a:rPr>
              <a:t>for the protection of certain wild bird species</a:t>
            </a:r>
          </a:p>
          <a:p>
            <a:pPr>
              <a:lnSpc>
                <a:spcPct val="110000"/>
              </a:lnSpc>
            </a:pPr>
            <a:endParaRPr lang="en-GB" sz="2200" dirty="0"/>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11/29/2024</a:t>
            </a:fld>
            <a:endParaRPr lang="en-US"/>
          </a:p>
        </p:txBody>
      </p:sp>
      <p:sp>
        <p:nvSpPr>
          <p:cNvPr id="12"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4"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42</a:t>
            </a:fld>
            <a:endParaRPr lang="en-US"/>
          </a:p>
        </p:txBody>
      </p:sp>
      <p:sp>
        <p:nvSpPr>
          <p:cNvPr id="5" name="TextBox 4">
            <a:extLst>
              <a:ext uri="{FF2B5EF4-FFF2-40B4-BE49-F238E27FC236}">
                <a16:creationId xmlns:a16="http://schemas.microsoft.com/office/drawing/2014/main" id="{B8D89E32-849D-FBFF-672E-4AFF8977BC57}"/>
              </a:ext>
            </a:extLst>
          </p:cNvPr>
          <p:cNvSpPr txBox="1"/>
          <p:nvPr/>
        </p:nvSpPr>
        <p:spPr>
          <a:xfrm>
            <a:off x="200780" y="4811222"/>
            <a:ext cx="3195210" cy="1477328"/>
          </a:xfrm>
          <a:prstGeom prst="rect">
            <a:avLst/>
          </a:prstGeom>
          <a:noFill/>
        </p:spPr>
        <p:txBody>
          <a:bodyPr wrap="square">
            <a:spAutoFit/>
          </a:bodyPr>
          <a:lstStyle/>
          <a:p>
            <a:r>
              <a:rPr lang="en-GB" dirty="0">
                <a:hlinkClick r:id="rId2"/>
              </a:rPr>
              <a:t>Natural Resources Wales / How a Habitats Regulations Assessments (HRA) is undertaken in the marine licensing process</a:t>
            </a:r>
            <a:endParaRPr lang="en-GB" dirty="0"/>
          </a:p>
        </p:txBody>
      </p:sp>
    </p:spTree>
    <p:extLst>
      <p:ext uri="{BB962C8B-B14F-4D97-AF65-F5344CB8AC3E}">
        <p14:creationId xmlns:p14="http://schemas.microsoft.com/office/powerpoint/2010/main" val="24651144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A2F17A-68FF-85BA-4E09-EAC4538B3C1B}"/>
              </a:ext>
            </a:extLst>
          </p:cNvPr>
          <p:cNvSpPr txBox="1"/>
          <p:nvPr/>
        </p:nvSpPr>
        <p:spPr>
          <a:xfrm>
            <a:off x="614679" y="548640"/>
            <a:ext cx="10199094" cy="1325236"/>
          </a:xfrm>
        </p:spPr>
        <p:txBody>
          <a:bodyPr vert="horz" lIns="91440" tIns="45720" rIns="91440" bIns="45720" rtlCol="0" anchor="t">
            <a:normAutofit/>
          </a:bodyPr>
          <a:lstStyle/>
          <a:p>
            <a:pPr>
              <a:lnSpc>
                <a:spcPct val="90000"/>
              </a:lnSpc>
              <a:spcBef>
                <a:spcPct val="0"/>
              </a:spcBef>
              <a:spcAft>
                <a:spcPts val="600"/>
              </a:spcAft>
            </a:pPr>
            <a:r>
              <a:rPr lang="en-US" sz="2800" b="1" kern="1200" dirty="0">
                <a:solidFill>
                  <a:schemeClr val="tx1"/>
                </a:solidFill>
                <a:latin typeface="+mj-lt"/>
                <a:ea typeface="+mj-ea"/>
                <a:cs typeface="+mj-cs"/>
                <a:hlinkClick r:id="rId2"/>
              </a:rPr>
              <a:t>Natural Resources Wales / How a Habitats Regulations Assessments (HRA) is undertaken in the marine licensing process</a:t>
            </a:r>
            <a:endParaRPr lang="en-US" sz="2800" b="1" kern="1200" dirty="0">
              <a:solidFill>
                <a:schemeClr val="tx1"/>
              </a:solidFill>
              <a:latin typeface="+mj-lt"/>
              <a:ea typeface="+mj-ea"/>
              <a:cs typeface="+mj-cs"/>
            </a:endParaRPr>
          </a:p>
        </p:txBody>
      </p:sp>
      <p:pic>
        <p:nvPicPr>
          <p:cNvPr id="16" name="Picture 15" descr="Pile of storage crates">
            <a:extLst>
              <a:ext uri="{FF2B5EF4-FFF2-40B4-BE49-F238E27FC236}">
                <a16:creationId xmlns:a16="http://schemas.microsoft.com/office/drawing/2014/main" id="{E3C8B15B-9B89-2386-3D1F-75141842572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72579" y="2295939"/>
            <a:ext cx="4064733" cy="3747052"/>
          </a:xfrm>
          <a:prstGeom prst="rect">
            <a:avLst/>
          </a:prstGeom>
          <a:noFill/>
        </p:spPr>
      </p:pic>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6030552" y="2206486"/>
            <a:ext cx="5829754" cy="4543937"/>
          </a:xfrm>
        </p:spPr>
        <p:txBody>
          <a:bodyPr vert="horz" lIns="91440" tIns="45720" rIns="91440" bIns="45720" rtlCol="0" anchor="t">
            <a:normAutofit/>
          </a:bodyPr>
          <a:lstStyle/>
          <a:p>
            <a:pPr>
              <a:lnSpc>
                <a:spcPct val="110000"/>
              </a:lnSpc>
            </a:pPr>
            <a:r>
              <a:rPr lang="en-US" sz="1800" b="0" i="0" dirty="0">
                <a:effectLst/>
              </a:rPr>
              <a:t>In Wales and the UK, Ramsar Sites (identified under the Ramsar Convention) are also afforded the same level of protection as fully designated Natura 2000 sites. </a:t>
            </a:r>
            <a:r>
              <a:rPr lang="en-US" sz="1800" b="0" i="0" dirty="0">
                <a:effectLst/>
                <a:highlight>
                  <a:srgbClr val="FFFF00"/>
                </a:highlight>
              </a:rPr>
              <a:t>Together, these international sites are referred to as </a:t>
            </a:r>
            <a:r>
              <a:rPr lang="en-US" sz="1800" b="1" i="0" dirty="0">
                <a:effectLst/>
                <a:highlight>
                  <a:srgbClr val="FFFF00"/>
                </a:highlight>
              </a:rPr>
              <a:t>European Sites.</a:t>
            </a:r>
          </a:p>
          <a:p>
            <a:pPr>
              <a:lnSpc>
                <a:spcPct val="110000"/>
              </a:lnSpc>
            </a:pPr>
            <a:endParaRPr lang="en-US" sz="1500" dirty="0"/>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11/29/2024</a:t>
            </a:fld>
            <a:endParaRPr lang="en-US"/>
          </a:p>
        </p:txBody>
      </p:sp>
      <p:sp>
        <p:nvSpPr>
          <p:cNvPr id="12"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Sample Footer Text</a:t>
            </a:r>
          </a:p>
        </p:txBody>
      </p:sp>
      <p:sp>
        <p:nvSpPr>
          <p:cNvPr id="14"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pPr>
                <a:spcAft>
                  <a:spcPts val="600"/>
                </a:spcAft>
              </a:pPr>
              <a:t>43</a:t>
            </a:fld>
            <a:endParaRPr lang="en-US"/>
          </a:p>
        </p:txBody>
      </p:sp>
    </p:spTree>
    <p:extLst>
      <p:ext uri="{BB962C8B-B14F-4D97-AF65-F5344CB8AC3E}">
        <p14:creationId xmlns:p14="http://schemas.microsoft.com/office/powerpoint/2010/main" val="5853690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D20D-1F31-D1D3-4426-79A4B0E66122}"/>
              </a:ext>
            </a:extLst>
          </p:cNvPr>
          <p:cNvSpPr>
            <a:spLocks noGrp="1"/>
          </p:cNvSpPr>
          <p:nvPr>
            <p:ph type="title"/>
          </p:nvPr>
        </p:nvSpPr>
        <p:spPr/>
        <p:txBody>
          <a:bodyPr/>
          <a:lstStyle/>
          <a:p>
            <a:r>
              <a:rPr lang="en-GB" dirty="0"/>
              <a:t>HRA</a:t>
            </a:r>
          </a:p>
        </p:txBody>
      </p:sp>
      <p:sp>
        <p:nvSpPr>
          <p:cNvPr id="3" name="Content Placeholder 2">
            <a:extLst>
              <a:ext uri="{FF2B5EF4-FFF2-40B4-BE49-F238E27FC236}">
                <a16:creationId xmlns:a16="http://schemas.microsoft.com/office/drawing/2014/main" id="{DAE4B00D-FD3F-D45B-F679-1D41D40FAA51}"/>
              </a:ext>
            </a:extLst>
          </p:cNvPr>
          <p:cNvSpPr>
            <a:spLocks noGrp="1"/>
          </p:cNvSpPr>
          <p:nvPr>
            <p:ph idx="1"/>
          </p:nvPr>
        </p:nvSpPr>
        <p:spPr>
          <a:xfrm>
            <a:off x="612647" y="1715532"/>
            <a:ext cx="3163825" cy="4593828"/>
          </a:xfrm>
        </p:spPr>
        <p:txBody>
          <a:bodyPr/>
          <a:lstStyle/>
          <a:p>
            <a:r>
              <a:rPr lang="en-GB" b="1" dirty="0"/>
              <a:t>‘any competent authority that proposes to authorise, consent or carry out a plan or project must first carry out a HRA’</a:t>
            </a:r>
          </a:p>
        </p:txBody>
      </p:sp>
      <p:pic>
        <p:nvPicPr>
          <p:cNvPr id="5" name="Picture 4">
            <a:extLst>
              <a:ext uri="{FF2B5EF4-FFF2-40B4-BE49-F238E27FC236}">
                <a16:creationId xmlns:a16="http://schemas.microsoft.com/office/drawing/2014/main" id="{37D642C1-876D-4835-003D-3CEDB841B77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036291" y="33835"/>
            <a:ext cx="8155709" cy="6824165"/>
          </a:xfrm>
          <a:prstGeom prst="rect">
            <a:avLst/>
          </a:prstGeom>
        </p:spPr>
      </p:pic>
    </p:spTree>
    <p:extLst>
      <p:ext uri="{BB962C8B-B14F-4D97-AF65-F5344CB8AC3E}">
        <p14:creationId xmlns:p14="http://schemas.microsoft.com/office/powerpoint/2010/main" val="21664200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F378-BA80-1ADE-8AA0-8C4BB2F7459B}"/>
              </a:ext>
            </a:extLst>
          </p:cNvPr>
          <p:cNvSpPr>
            <a:spLocks noGrp="1"/>
          </p:cNvSpPr>
          <p:nvPr>
            <p:ph type="title"/>
          </p:nvPr>
        </p:nvSpPr>
        <p:spPr/>
        <p:txBody>
          <a:bodyPr/>
          <a:lstStyle/>
          <a:p>
            <a:r>
              <a:rPr lang="en-GB" dirty="0"/>
              <a:t>Habitat Analysis in Marine Spatial Planning</a:t>
            </a:r>
          </a:p>
        </p:txBody>
      </p:sp>
      <p:pic>
        <p:nvPicPr>
          <p:cNvPr id="7170" name="Picture 2">
            <a:extLst>
              <a:ext uri="{FF2B5EF4-FFF2-40B4-BE49-F238E27FC236}">
                <a16:creationId xmlns:a16="http://schemas.microsoft.com/office/drawing/2014/main" id="{BF002158-E404-50A2-F15F-3B55518953C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612647" y="1360127"/>
            <a:ext cx="10147717" cy="44649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32FCD7-DE09-392D-9B96-2EC16926AC7F}"/>
              </a:ext>
            </a:extLst>
          </p:cNvPr>
          <p:cNvSpPr txBox="1"/>
          <p:nvPr/>
        </p:nvSpPr>
        <p:spPr>
          <a:xfrm>
            <a:off x="1043709" y="5940028"/>
            <a:ext cx="6096000" cy="369332"/>
          </a:xfrm>
          <a:prstGeom prst="rect">
            <a:avLst/>
          </a:prstGeom>
          <a:noFill/>
        </p:spPr>
        <p:txBody>
          <a:bodyPr wrap="square">
            <a:spAutoFit/>
          </a:bodyPr>
          <a:lstStyle/>
          <a:p>
            <a:r>
              <a:rPr lang="en-GB" dirty="0">
                <a:hlinkClick r:id="rId3"/>
              </a:rPr>
              <a:t>01. What is Marine Spatial Planning? | PIPAP (sprep.org)</a:t>
            </a:r>
            <a:endParaRPr lang="en-GB" dirty="0"/>
          </a:p>
        </p:txBody>
      </p:sp>
      <p:sp>
        <p:nvSpPr>
          <p:cNvPr id="3" name="Rectangle 2">
            <a:extLst>
              <a:ext uri="{FF2B5EF4-FFF2-40B4-BE49-F238E27FC236}">
                <a16:creationId xmlns:a16="http://schemas.microsoft.com/office/drawing/2014/main" id="{14099C7C-AF42-62E1-72B3-B9A53BA0894E}"/>
              </a:ext>
            </a:extLst>
          </p:cNvPr>
          <p:cNvSpPr/>
          <p:nvPr/>
        </p:nvSpPr>
        <p:spPr>
          <a:xfrm>
            <a:off x="4221018" y="4636655"/>
            <a:ext cx="2272146" cy="1132258"/>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67801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C050-03D5-960B-719D-2A7B663842C1}"/>
              </a:ext>
            </a:extLst>
          </p:cNvPr>
          <p:cNvSpPr>
            <a:spLocks noGrp="1"/>
          </p:cNvSpPr>
          <p:nvPr>
            <p:ph type="title"/>
          </p:nvPr>
        </p:nvSpPr>
        <p:spPr/>
        <p:txBody>
          <a:bodyPr/>
          <a:lstStyle/>
          <a:p>
            <a:r>
              <a:rPr lang="en-GB" dirty="0"/>
              <a:t>HRA</a:t>
            </a:r>
          </a:p>
        </p:txBody>
      </p:sp>
      <p:pic>
        <p:nvPicPr>
          <p:cNvPr id="5" name="Picture 4">
            <a:extLst>
              <a:ext uri="{FF2B5EF4-FFF2-40B4-BE49-F238E27FC236}">
                <a16:creationId xmlns:a16="http://schemas.microsoft.com/office/drawing/2014/main" id="{6CA5CAC4-B2EE-5718-1266-60C228D999E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649923" y="0"/>
            <a:ext cx="9542078" cy="6858000"/>
          </a:xfrm>
          <a:prstGeom prst="rect">
            <a:avLst/>
          </a:prstGeom>
        </p:spPr>
      </p:pic>
      <p:sp>
        <p:nvSpPr>
          <p:cNvPr id="7" name="TextBox 6">
            <a:extLst>
              <a:ext uri="{FF2B5EF4-FFF2-40B4-BE49-F238E27FC236}">
                <a16:creationId xmlns:a16="http://schemas.microsoft.com/office/drawing/2014/main" id="{E00CD3CF-5C39-93CD-C0ED-BC84377657AE}"/>
              </a:ext>
            </a:extLst>
          </p:cNvPr>
          <p:cNvSpPr txBox="1"/>
          <p:nvPr/>
        </p:nvSpPr>
        <p:spPr>
          <a:xfrm>
            <a:off x="323275" y="5177088"/>
            <a:ext cx="1948871" cy="1477328"/>
          </a:xfrm>
          <a:prstGeom prst="rect">
            <a:avLst/>
          </a:prstGeom>
          <a:noFill/>
        </p:spPr>
        <p:txBody>
          <a:bodyPr wrap="square">
            <a:spAutoFit/>
          </a:bodyPr>
          <a:lstStyle/>
          <a:p>
            <a:r>
              <a:rPr lang="en-GB" dirty="0">
                <a:hlinkClick r:id="rId3">
                  <a:extLst>
                    <a:ext uri="{A12FA001-AC4F-418D-AE19-62706E023703}">
                      <ahyp:hlinkClr xmlns:ahyp="http://schemas.microsoft.com/office/drawing/2018/hyperlinkcolor" val="tx"/>
                    </a:ext>
                  </a:extLst>
                </a:hlinkClick>
              </a:rPr>
              <a:t>a-guide-to-hra-april-2022-print-version.pdf (thecrownestate.co.uk)</a:t>
            </a:r>
            <a:endParaRPr lang="en-GB" dirty="0"/>
          </a:p>
        </p:txBody>
      </p:sp>
    </p:spTree>
    <p:extLst>
      <p:ext uri="{BB962C8B-B14F-4D97-AF65-F5344CB8AC3E}">
        <p14:creationId xmlns:p14="http://schemas.microsoft.com/office/powerpoint/2010/main" val="19339899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EC23-FDE1-733D-91A6-C43E8385BE4E}"/>
              </a:ext>
            </a:extLst>
          </p:cNvPr>
          <p:cNvSpPr>
            <a:spLocks noGrp="1"/>
          </p:cNvSpPr>
          <p:nvPr>
            <p:ph type="title"/>
          </p:nvPr>
        </p:nvSpPr>
        <p:spPr>
          <a:xfrm>
            <a:off x="609602" y="1396999"/>
            <a:ext cx="2786388" cy="2032001"/>
          </a:xfrm>
        </p:spPr>
        <p:txBody>
          <a:bodyPr anchor="t">
            <a:normAutofit/>
          </a:bodyPr>
          <a:lstStyle/>
          <a:p>
            <a:r>
              <a:rPr lang="en-GB" sz="2400" b="1" i="0" dirty="0">
                <a:effectLst/>
              </a:rPr>
              <a:t>How an HRA is undertaken</a:t>
            </a:r>
            <a:br>
              <a:rPr lang="en-GB" sz="2400" b="1" i="0" dirty="0">
                <a:effectLst/>
              </a:rPr>
            </a:br>
            <a:endParaRPr lang="en-GB" sz="2400" dirty="0"/>
          </a:p>
        </p:txBody>
      </p:sp>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3980408" y="1483360"/>
            <a:ext cx="7013171" cy="4430096"/>
          </a:xfrm>
        </p:spPr>
        <p:txBody>
          <a:bodyPr>
            <a:normAutofit/>
          </a:bodyPr>
          <a:lstStyle/>
          <a:p>
            <a:r>
              <a:rPr lang="en-GB" sz="2400" b="1" i="0" dirty="0">
                <a:effectLst/>
              </a:rPr>
              <a:t>First stage</a:t>
            </a:r>
          </a:p>
          <a:p>
            <a:r>
              <a:rPr lang="en-GB" sz="2400" b="0" i="0" dirty="0">
                <a:effectLst/>
              </a:rPr>
              <a:t>The first test to be applied is whether the proposed project is likely to have a significant impact on the relevant </a:t>
            </a:r>
            <a:r>
              <a:rPr lang="en-GB" sz="2400" b="1" i="0" dirty="0">
                <a:effectLst/>
              </a:rPr>
              <a:t>European Site</a:t>
            </a:r>
            <a:r>
              <a:rPr lang="en-GB" sz="2400" b="0" i="0" dirty="0">
                <a:effectLst/>
              </a:rPr>
              <a:t>.</a:t>
            </a:r>
          </a:p>
          <a:p>
            <a:endParaRPr lang="en-GB" sz="2400" dirty="0"/>
          </a:p>
        </p:txBody>
      </p:sp>
      <p:sp>
        <p:nvSpPr>
          <p:cNvPr id="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11/29/2024</a:t>
            </a:fld>
            <a:endParaRPr lang="en-US"/>
          </a:p>
        </p:txBody>
      </p:sp>
      <p:sp>
        <p:nvSpPr>
          <p:cNvPr id="10"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47</a:t>
            </a:fld>
            <a:endParaRPr lang="en-US"/>
          </a:p>
        </p:txBody>
      </p:sp>
      <p:sp>
        <p:nvSpPr>
          <p:cNvPr id="4" name="TextBox 3">
            <a:extLst>
              <a:ext uri="{FF2B5EF4-FFF2-40B4-BE49-F238E27FC236}">
                <a16:creationId xmlns:a16="http://schemas.microsoft.com/office/drawing/2014/main" id="{EC693D14-9731-C9E5-5344-77FEE07BE71E}"/>
              </a:ext>
            </a:extLst>
          </p:cNvPr>
          <p:cNvSpPr txBox="1"/>
          <p:nvPr/>
        </p:nvSpPr>
        <p:spPr>
          <a:xfrm>
            <a:off x="200780" y="4811222"/>
            <a:ext cx="3195210" cy="1477328"/>
          </a:xfrm>
          <a:prstGeom prst="rect">
            <a:avLst/>
          </a:prstGeom>
          <a:noFill/>
        </p:spPr>
        <p:txBody>
          <a:bodyPr wrap="square">
            <a:spAutoFit/>
          </a:bodyPr>
          <a:lstStyle/>
          <a:p>
            <a:r>
              <a:rPr lang="en-GB" dirty="0">
                <a:hlinkClick r:id="rId2"/>
              </a:rPr>
              <a:t>Natural Resources Wales / How a Habitats Regulations Assessments (HRA) is undertaken in the marine licensing process</a:t>
            </a:r>
            <a:endParaRPr lang="en-GB" dirty="0"/>
          </a:p>
        </p:txBody>
      </p:sp>
    </p:spTree>
    <p:extLst>
      <p:ext uri="{BB962C8B-B14F-4D97-AF65-F5344CB8AC3E}">
        <p14:creationId xmlns:p14="http://schemas.microsoft.com/office/powerpoint/2010/main" val="41424988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EC23-FDE1-733D-91A6-C43E8385BE4E}"/>
              </a:ext>
            </a:extLst>
          </p:cNvPr>
          <p:cNvSpPr>
            <a:spLocks noGrp="1"/>
          </p:cNvSpPr>
          <p:nvPr>
            <p:ph type="title"/>
          </p:nvPr>
        </p:nvSpPr>
        <p:spPr>
          <a:xfrm>
            <a:off x="1017431" y="1537022"/>
            <a:ext cx="3710319" cy="4132257"/>
          </a:xfrm>
        </p:spPr>
        <p:txBody>
          <a:bodyPr anchor="t">
            <a:normAutofit/>
          </a:bodyPr>
          <a:lstStyle/>
          <a:p>
            <a:pPr algn="r"/>
            <a:r>
              <a:rPr lang="en-GB" b="1" i="0">
                <a:effectLst/>
              </a:rPr>
              <a:t>Projects with significant impacts</a:t>
            </a:r>
            <a:br>
              <a:rPr lang="en-GB" b="1" i="0">
                <a:effectLst/>
              </a:rPr>
            </a:br>
            <a:br>
              <a:rPr lang="en-GB" b="1" i="0">
                <a:effectLst/>
              </a:rPr>
            </a:br>
            <a:endParaRPr lang="en-GB"/>
          </a:p>
        </p:txBody>
      </p:sp>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5455920" y="1512141"/>
            <a:ext cx="5019247" cy="4157138"/>
          </a:xfrm>
        </p:spPr>
        <p:txBody>
          <a:bodyPr>
            <a:normAutofit/>
          </a:bodyPr>
          <a:lstStyle/>
          <a:p>
            <a:r>
              <a:rPr lang="en-GB" sz="1800" b="0" i="0">
                <a:effectLst/>
              </a:rPr>
              <a:t>If we conclude that the work is likely to have a significant impact, we will carry out an Appropriate Assessment of the works to assess whether they will have an adverse impact on the integrity of the European Site.</a:t>
            </a:r>
          </a:p>
          <a:p>
            <a:endParaRPr lang="en-GB" sz="1800"/>
          </a:p>
        </p:txBody>
      </p:sp>
      <p:sp>
        <p:nvSpPr>
          <p:cNvPr id="8"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11/29/2024</a:t>
            </a:fld>
            <a:endParaRPr lang="en-US"/>
          </a:p>
        </p:txBody>
      </p:sp>
      <p:sp>
        <p:nvSpPr>
          <p:cNvPr id="10"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48</a:t>
            </a:fld>
            <a:endParaRPr lang="en-US"/>
          </a:p>
        </p:txBody>
      </p:sp>
      <p:sp>
        <p:nvSpPr>
          <p:cNvPr id="4" name="TextBox 3">
            <a:extLst>
              <a:ext uri="{FF2B5EF4-FFF2-40B4-BE49-F238E27FC236}">
                <a16:creationId xmlns:a16="http://schemas.microsoft.com/office/drawing/2014/main" id="{20BE97C3-AC86-05C6-E88D-365D5AEC235F}"/>
              </a:ext>
            </a:extLst>
          </p:cNvPr>
          <p:cNvSpPr txBox="1"/>
          <p:nvPr/>
        </p:nvSpPr>
        <p:spPr>
          <a:xfrm>
            <a:off x="200780" y="4811222"/>
            <a:ext cx="3195210" cy="1477328"/>
          </a:xfrm>
          <a:prstGeom prst="rect">
            <a:avLst/>
          </a:prstGeom>
          <a:noFill/>
        </p:spPr>
        <p:txBody>
          <a:bodyPr wrap="square">
            <a:spAutoFit/>
          </a:bodyPr>
          <a:lstStyle/>
          <a:p>
            <a:r>
              <a:rPr lang="en-GB" dirty="0">
                <a:hlinkClick r:id="rId2"/>
              </a:rPr>
              <a:t>Natural Resources Wales / How a Habitats Regulations Assessments (HRA) is undertaken in the marine licensing process</a:t>
            </a:r>
            <a:endParaRPr lang="en-GB" dirty="0"/>
          </a:p>
        </p:txBody>
      </p:sp>
    </p:spTree>
    <p:extLst>
      <p:ext uri="{BB962C8B-B14F-4D97-AF65-F5344CB8AC3E}">
        <p14:creationId xmlns:p14="http://schemas.microsoft.com/office/powerpoint/2010/main" val="26578921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EC23-FDE1-733D-91A6-C43E8385BE4E}"/>
              </a:ext>
            </a:extLst>
          </p:cNvPr>
          <p:cNvSpPr>
            <a:spLocks noGrp="1"/>
          </p:cNvSpPr>
          <p:nvPr>
            <p:ph type="title"/>
          </p:nvPr>
        </p:nvSpPr>
        <p:spPr>
          <a:xfrm>
            <a:off x="1017431" y="1537022"/>
            <a:ext cx="3710319" cy="4132257"/>
          </a:xfrm>
        </p:spPr>
        <p:txBody>
          <a:bodyPr anchor="t">
            <a:normAutofit/>
          </a:bodyPr>
          <a:lstStyle/>
          <a:p>
            <a:pPr algn="r"/>
            <a:r>
              <a:rPr lang="en-GB" b="1" i="0">
                <a:effectLst/>
              </a:rPr>
              <a:t>Projects with adverse impacts</a:t>
            </a:r>
            <a:br>
              <a:rPr lang="en-GB" b="1" i="0">
                <a:effectLst/>
              </a:rPr>
            </a:br>
            <a:br>
              <a:rPr lang="en-GB" b="1" i="0">
                <a:effectLst/>
              </a:rPr>
            </a:br>
            <a:endParaRPr lang="en-GB"/>
          </a:p>
        </p:txBody>
      </p:sp>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5455920" y="1512141"/>
            <a:ext cx="5019247" cy="4157138"/>
          </a:xfrm>
        </p:spPr>
        <p:txBody>
          <a:bodyPr>
            <a:normAutofit/>
          </a:bodyPr>
          <a:lstStyle/>
          <a:p>
            <a:r>
              <a:rPr lang="en-GB" sz="1800" b="0" i="0">
                <a:effectLst/>
              </a:rPr>
              <a:t>Unless the conclusion is that there will be no adverse impact, the applicant will have to consider measures to mitigate any adverse effects.</a:t>
            </a:r>
          </a:p>
          <a:p>
            <a:r>
              <a:rPr lang="en-GB" sz="1800" b="0" i="0">
                <a:effectLst/>
              </a:rPr>
              <a:t>If appropriate and adequate mitigation measures are not possible, the project may only be consented if there is no alternative approach, that there are reasons of overriding public interest for it to proceed, and after a suitable compensation package has been agreed.</a:t>
            </a:r>
          </a:p>
          <a:p>
            <a:endParaRPr lang="en-GB" sz="1800"/>
          </a:p>
        </p:txBody>
      </p:sp>
      <p:sp>
        <p:nvSpPr>
          <p:cNvPr id="8"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11/29/2024</a:t>
            </a:fld>
            <a:endParaRPr lang="en-US"/>
          </a:p>
        </p:txBody>
      </p:sp>
      <p:sp>
        <p:nvSpPr>
          <p:cNvPr id="10"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49</a:t>
            </a:fld>
            <a:endParaRPr lang="en-US"/>
          </a:p>
        </p:txBody>
      </p:sp>
      <p:sp>
        <p:nvSpPr>
          <p:cNvPr id="4" name="TextBox 3">
            <a:extLst>
              <a:ext uri="{FF2B5EF4-FFF2-40B4-BE49-F238E27FC236}">
                <a16:creationId xmlns:a16="http://schemas.microsoft.com/office/drawing/2014/main" id="{EDBA2E46-3735-8ECC-2823-1784D9F56995}"/>
              </a:ext>
            </a:extLst>
          </p:cNvPr>
          <p:cNvSpPr txBox="1"/>
          <p:nvPr/>
        </p:nvSpPr>
        <p:spPr>
          <a:xfrm>
            <a:off x="200780" y="4811222"/>
            <a:ext cx="3195210" cy="1477328"/>
          </a:xfrm>
          <a:prstGeom prst="rect">
            <a:avLst/>
          </a:prstGeom>
          <a:noFill/>
        </p:spPr>
        <p:txBody>
          <a:bodyPr wrap="square">
            <a:spAutoFit/>
          </a:bodyPr>
          <a:lstStyle/>
          <a:p>
            <a:r>
              <a:rPr lang="en-GB" dirty="0">
                <a:hlinkClick r:id="rId2"/>
              </a:rPr>
              <a:t>Natural Resources Wales / How a Habitats Regulations Assessments (HRA) is undertaken in the marine licensing process</a:t>
            </a:r>
            <a:endParaRPr lang="en-GB" dirty="0"/>
          </a:p>
        </p:txBody>
      </p:sp>
    </p:spTree>
    <p:extLst>
      <p:ext uri="{BB962C8B-B14F-4D97-AF65-F5344CB8AC3E}">
        <p14:creationId xmlns:p14="http://schemas.microsoft.com/office/powerpoint/2010/main" val="2720791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EC23-FDE1-733D-91A6-C43E8385BE4E}"/>
              </a:ext>
            </a:extLst>
          </p:cNvPr>
          <p:cNvSpPr>
            <a:spLocks noGrp="1"/>
          </p:cNvSpPr>
          <p:nvPr>
            <p:ph type="title"/>
          </p:nvPr>
        </p:nvSpPr>
        <p:spPr>
          <a:xfrm>
            <a:off x="1017431" y="1537022"/>
            <a:ext cx="3710319" cy="4132257"/>
          </a:xfrm>
        </p:spPr>
        <p:txBody>
          <a:bodyPr anchor="t">
            <a:normAutofit/>
          </a:bodyPr>
          <a:lstStyle/>
          <a:p>
            <a:pPr algn="r"/>
            <a:r>
              <a:rPr lang="en-GB" b="1" i="0">
                <a:effectLst/>
              </a:rPr>
              <a:t>Appropriate Assessments</a:t>
            </a:r>
            <a:br>
              <a:rPr lang="en-GB" b="1" i="0">
                <a:effectLst/>
              </a:rPr>
            </a:br>
            <a:br>
              <a:rPr lang="en-GB" b="1" i="0">
                <a:effectLst/>
              </a:rPr>
            </a:br>
            <a:endParaRPr lang="en-GB"/>
          </a:p>
        </p:txBody>
      </p:sp>
      <p:sp>
        <p:nvSpPr>
          <p:cNvPr id="3" name="Content Placeholder 2">
            <a:extLst>
              <a:ext uri="{FF2B5EF4-FFF2-40B4-BE49-F238E27FC236}">
                <a16:creationId xmlns:a16="http://schemas.microsoft.com/office/drawing/2014/main" id="{AAF30B63-FB2D-2E04-0A50-69D68715CFB2}"/>
              </a:ext>
            </a:extLst>
          </p:cNvPr>
          <p:cNvSpPr>
            <a:spLocks noGrp="1"/>
          </p:cNvSpPr>
          <p:nvPr>
            <p:ph idx="1"/>
          </p:nvPr>
        </p:nvSpPr>
        <p:spPr>
          <a:xfrm>
            <a:off x="5455920" y="1512141"/>
            <a:ext cx="5019247" cy="4157138"/>
          </a:xfrm>
        </p:spPr>
        <p:txBody>
          <a:bodyPr>
            <a:normAutofit/>
          </a:bodyPr>
          <a:lstStyle/>
          <a:p>
            <a:r>
              <a:rPr lang="en-GB" sz="1800" b="0" i="0">
                <a:effectLst/>
              </a:rPr>
              <a:t>Where an Appropriate Assessment is required under the Habitats Directive, the applicant must provide sufficient information to inform that assessment.</a:t>
            </a:r>
          </a:p>
          <a:p>
            <a:endParaRPr lang="en-GB" sz="1800"/>
          </a:p>
        </p:txBody>
      </p:sp>
      <p:sp>
        <p:nvSpPr>
          <p:cNvPr id="8"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11/29/2024</a:t>
            </a:fld>
            <a:endParaRPr lang="en-US"/>
          </a:p>
        </p:txBody>
      </p:sp>
      <p:sp>
        <p:nvSpPr>
          <p:cNvPr id="10"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50</a:t>
            </a:fld>
            <a:endParaRPr lang="en-US"/>
          </a:p>
        </p:txBody>
      </p:sp>
      <p:sp>
        <p:nvSpPr>
          <p:cNvPr id="4" name="TextBox 3">
            <a:extLst>
              <a:ext uri="{FF2B5EF4-FFF2-40B4-BE49-F238E27FC236}">
                <a16:creationId xmlns:a16="http://schemas.microsoft.com/office/drawing/2014/main" id="{625E2958-CF28-70C7-DCB1-8C5FF5DF844E}"/>
              </a:ext>
            </a:extLst>
          </p:cNvPr>
          <p:cNvSpPr txBox="1"/>
          <p:nvPr/>
        </p:nvSpPr>
        <p:spPr>
          <a:xfrm>
            <a:off x="200780" y="4811222"/>
            <a:ext cx="3195210" cy="1477328"/>
          </a:xfrm>
          <a:prstGeom prst="rect">
            <a:avLst/>
          </a:prstGeom>
          <a:noFill/>
        </p:spPr>
        <p:txBody>
          <a:bodyPr wrap="square">
            <a:spAutoFit/>
          </a:bodyPr>
          <a:lstStyle/>
          <a:p>
            <a:r>
              <a:rPr lang="en-GB" dirty="0">
                <a:hlinkClick r:id="rId2"/>
              </a:rPr>
              <a:t>Natural Resources Wales / How a Habitats Regulations Assessments (HRA) is undertaken in the marine licensing process</a:t>
            </a:r>
            <a:endParaRPr lang="en-GB" dirty="0"/>
          </a:p>
        </p:txBody>
      </p:sp>
    </p:spTree>
    <p:extLst>
      <p:ext uri="{BB962C8B-B14F-4D97-AF65-F5344CB8AC3E}">
        <p14:creationId xmlns:p14="http://schemas.microsoft.com/office/powerpoint/2010/main" val="3962886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a:xfrm>
            <a:off x="833718" y="548640"/>
            <a:ext cx="10432508" cy="1132258"/>
          </a:xfrm>
        </p:spPr>
        <p:txBody>
          <a:bodyPr/>
          <a:lstStyle/>
          <a:p>
            <a:r>
              <a:rPr lang="en-GB" dirty="0"/>
              <a:t>Habitat Regulations Assessment: Protecting a European Site</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7" y="1715532"/>
            <a:ext cx="10653579" cy="805995"/>
          </a:xfrm>
        </p:spPr>
        <p:txBody>
          <a:bodyPr/>
          <a:lstStyle/>
          <a:p>
            <a:r>
              <a:rPr lang="en-GB" dirty="0">
                <a:hlinkClick r:id="rId2"/>
              </a:rPr>
              <a:t>Habitats regulations assessments: protecting a European site - GOV.UK (www.gov.uk)</a:t>
            </a:r>
            <a:endParaRPr lang="en-GB" dirty="0"/>
          </a:p>
          <a:p>
            <a:pPr marL="0" indent="0">
              <a:buNone/>
            </a:pPr>
            <a:endParaRPr lang="en-GB" dirty="0"/>
          </a:p>
        </p:txBody>
      </p:sp>
      <p:sp>
        <p:nvSpPr>
          <p:cNvPr id="6" name="Rectangle 3">
            <a:extLst>
              <a:ext uri="{FF2B5EF4-FFF2-40B4-BE49-F238E27FC236}">
                <a16:creationId xmlns:a16="http://schemas.microsoft.com/office/drawing/2014/main" id="{5306CC81-E2BA-808F-9114-A7741BCE6CB8}"/>
              </a:ext>
            </a:extLst>
          </p:cNvPr>
          <p:cNvSpPr>
            <a:spLocks noChangeArrowheads="1"/>
          </p:cNvSpPr>
          <p:nvPr/>
        </p:nvSpPr>
        <p:spPr bwMode="auto">
          <a:xfrm>
            <a:off x="766618" y="2905313"/>
            <a:ext cx="10039927" cy="286232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This guide applies to European sites in England and Wales and their inshore waters (within 12 nautical miles of the coast).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 </a:t>
            </a: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3"/>
              </a:rPr>
              <a:t>European site</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is protected by the Conservation of Habitats and Species Regulations 2017 as amended (known as the Habitats Regulations).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As a competent authority, you must carry out an assessment under the Habitats Regulations, known as a habitats regulations assessment (HRA), to test if a plan or project proposal could significantly harm the designated features of a European site.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From the assessment’s outcome, you can decide whether to approve a project or adopt a plan (‘a proposal’). This includes a proposal you will carry out yourself.</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2281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a:xfrm>
            <a:off x="1017431" y="1537022"/>
            <a:ext cx="3710319" cy="4132257"/>
          </a:xfrm>
        </p:spPr>
        <p:txBody>
          <a:bodyPr vert="horz" lIns="91440" tIns="45720" rIns="91440" bIns="45720" rtlCol="0" anchor="t">
            <a:normAutofit/>
          </a:bodyPr>
          <a:lstStyle/>
          <a:p>
            <a:pPr algn="r"/>
            <a:r>
              <a:rPr lang="en-US" b="1" kern="1200">
                <a:solidFill>
                  <a:schemeClr val="tx1"/>
                </a:solidFill>
                <a:latin typeface="+mj-lt"/>
                <a:ea typeface="+mj-ea"/>
                <a:cs typeface="+mj-cs"/>
              </a:rPr>
              <a:t>Competent Authority</a:t>
            </a:r>
          </a:p>
        </p:txBody>
      </p:sp>
      <p:sp>
        <p:nvSpPr>
          <p:cNvPr id="6" name="Rectangle 3">
            <a:extLst>
              <a:ext uri="{FF2B5EF4-FFF2-40B4-BE49-F238E27FC236}">
                <a16:creationId xmlns:a16="http://schemas.microsoft.com/office/drawing/2014/main" id="{5306CC81-E2BA-808F-9114-A7741BCE6CB8}"/>
              </a:ext>
            </a:extLst>
          </p:cNvPr>
          <p:cNvSpPr>
            <a:spLocks noChangeArrowheads="1"/>
          </p:cNvSpPr>
          <p:nvPr/>
        </p:nvSpPr>
        <p:spPr bwMode="auto">
          <a:xfrm>
            <a:off x="5455920" y="1512141"/>
            <a:ext cx="5019247" cy="4157138"/>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eaLnBrk="1" hangingPunct="1">
              <a:lnSpc>
                <a:spcPct val="110000"/>
              </a:lnSpc>
              <a:spcAft>
                <a:spcPts val="600"/>
              </a:spcAft>
              <a:buFont typeface="Arial" panose="020B0604020202020204" pitchFamily="34" charset="0"/>
              <a:buChar char="•"/>
            </a:pPr>
            <a:r>
              <a:rPr lang="en-US" sz="1300" b="0" i="0" dirty="0">
                <a:effectLst/>
                <a:latin typeface="+mn-lt"/>
              </a:rPr>
              <a:t>A competent authority is:</a:t>
            </a:r>
          </a:p>
          <a:p>
            <a:pPr indent="-228600" eaLnBrk="1" hangingPunct="1">
              <a:lnSpc>
                <a:spcPct val="110000"/>
              </a:lnSpc>
              <a:spcAft>
                <a:spcPts val="600"/>
              </a:spcAft>
              <a:buFont typeface="Arial" panose="020B0604020202020204" pitchFamily="34" charset="0"/>
              <a:buChar char="•"/>
            </a:pPr>
            <a:r>
              <a:rPr lang="en-US" sz="1300" b="0" i="0" dirty="0">
                <a:effectLst/>
                <a:latin typeface="+mn-lt"/>
              </a:rPr>
              <a:t>a </a:t>
            </a:r>
            <a:r>
              <a:rPr lang="en-US" sz="1300" b="0" i="0" dirty="0">
                <a:effectLst/>
                <a:latin typeface="+mn-lt"/>
                <a:hlinkClick r:id="rId2"/>
              </a:rPr>
              <a:t>public body</a:t>
            </a:r>
            <a:r>
              <a:rPr lang="en-US" sz="1300" b="0" i="0" dirty="0">
                <a:effectLst/>
                <a:latin typeface="+mn-lt"/>
              </a:rPr>
              <a:t> that decides to give a </a:t>
            </a:r>
            <a:r>
              <a:rPr lang="en-US" sz="1300" b="0" i="0" dirty="0" err="1">
                <a:effectLst/>
                <a:latin typeface="+mn-lt"/>
              </a:rPr>
              <a:t>licence</a:t>
            </a:r>
            <a:r>
              <a:rPr lang="en-US" sz="1300" b="0" i="0" dirty="0">
                <a:effectLst/>
                <a:latin typeface="+mn-lt"/>
              </a:rPr>
              <a:t>, permit, consent or other permission for work to happen, adopt a plan or carry out work for itself, such as a local planning authority</a:t>
            </a:r>
          </a:p>
          <a:p>
            <a:pPr indent="-228600" eaLnBrk="1" hangingPunct="1">
              <a:lnSpc>
                <a:spcPct val="110000"/>
              </a:lnSpc>
              <a:spcAft>
                <a:spcPts val="600"/>
              </a:spcAft>
              <a:buFont typeface="Arial" panose="020B0604020202020204" pitchFamily="34" charset="0"/>
              <a:buChar char="•"/>
            </a:pPr>
            <a:r>
              <a:rPr lang="en-US" sz="1300" b="0" i="0" dirty="0">
                <a:effectLst/>
                <a:latin typeface="+mn-lt"/>
              </a:rPr>
              <a:t>a statutory undertaker carrying out its work, like a water company or an energy provider</a:t>
            </a:r>
          </a:p>
          <a:p>
            <a:pPr indent="-228600" eaLnBrk="1" hangingPunct="1">
              <a:lnSpc>
                <a:spcPct val="110000"/>
              </a:lnSpc>
              <a:spcAft>
                <a:spcPts val="600"/>
              </a:spcAft>
              <a:buFont typeface="Arial" panose="020B0604020202020204" pitchFamily="34" charset="0"/>
              <a:buChar char="•"/>
            </a:pPr>
            <a:r>
              <a:rPr lang="en-US" sz="1300" b="0" i="0" dirty="0">
                <a:effectLst/>
                <a:latin typeface="+mn-lt"/>
              </a:rPr>
              <a:t>a minister or department of government, for example that makes national policy or decides an appeal against another competent authority’s decision</a:t>
            </a:r>
          </a:p>
          <a:p>
            <a:pPr indent="-228600" eaLnBrk="1" hangingPunct="1">
              <a:lnSpc>
                <a:spcPct val="110000"/>
              </a:lnSpc>
              <a:spcAft>
                <a:spcPts val="600"/>
              </a:spcAft>
              <a:buFont typeface="Arial" panose="020B0604020202020204" pitchFamily="34" charset="0"/>
              <a:buChar char="•"/>
            </a:pPr>
            <a:r>
              <a:rPr lang="en-US" sz="1300" b="0" i="0" dirty="0">
                <a:effectLst/>
                <a:latin typeface="+mn-lt"/>
              </a:rPr>
              <a:t>anyone holding public office, such as a planning inspector, ombudsman or commissioner</a:t>
            </a:r>
          </a:p>
          <a:p>
            <a:pPr indent="-228600" eaLnBrk="1" hangingPunct="1">
              <a:lnSpc>
                <a:spcPct val="110000"/>
              </a:lnSpc>
              <a:spcAft>
                <a:spcPts val="600"/>
              </a:spcAft>
              <a:buFont typeface="Arial" panose="020B0604020202020204" pitchFamily="34" charset="0"/>
              <a:buChar char="•"/>
            </a:pPr>
            <a:r>
              <a:rPr lang="en-US" sz="1300" b="0" i="0" dirty="0">
                <a:effectLst/>
                <a:latin typeface="+mn-lt"/>
              </a:rPr>
              <a:t>If you’re a developer or a proposer planning an activity that might affect a European site, you can read this guide to understand what a competent authority should do to assess your proposal.</a:t>
            </a:r>
          </a:p>
          <a:p>
            <a:pPr marL="0" marR="0" lvl="0" indent="-228600" eaLnBrk="1" fontAlgn="base" hangingPunct="1">
              <a:lnSpc>
                <a:spcPct val="110000"/>
              </a:lnSpc>
              <a:spcBef>
                <a:spcPct val="0"/>
              </a:spcBef>
              <a:spcAft>
                <a:spcPts val="600"/>
              </a:spcAft>
              <a:buClrTx/>
              <a:buSzTx/>
              <a:buFont typeface="Arial" panose="020B0604020202020204" pitchFamily="34" charset="0"/>
              <a:buChar char="•"/>
              <a:tabLst/>
            </a:pPr>
            <a:endParaRPr kumimoji="0" lang="en-US" altLang="en-US" sz="1300" b="0" i="0" u="none" strike="noStrike" cap="none" normalizeH="0" baseline="0" dirty="0">
              <a:ln>
                <a:noFill/>
              </a:ln>
              <a:effectLst/>
              <a:latin typeface="+mn-lt"/>
            </a:endParaRPr>
          </a:p>
        </p:txBody>
      </p:sp>
      <p:sp>
        <p:nvSpPr>
          <p:cNvPr id="11"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11/29/2024</a:t>
            </a:fld>
            <a:endParaRPr lang="en-US"/>
          </a:p>
        </p:txBody>
      </p:sp>
      <p:sp>
        <p:nvSpPr>
          <p:cNvPr id="13"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5"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52</a:t>
            </a:fld>
            <a:endParaRPr lang="en-US"/>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8" y="5906362"/>
            <a:ext cx="10653579" cy="805995"/>
          </a:xfrm>
        </p:spPr>
        <p:txBody>
          <a:bodyPr/>
          <a:lstStyle/>
          <a:p>
            <a:r>
              <a:rPr lang="en-GB" dirty="0">
                <a:hlinkClick r:id="rId3"/>
              </a:rPr>
              <a:t>Habitats regulations assessments: protecting a European site - GOV.UK (www.gov.uk)</a:t>
            </a:r>
            <a:endParaRPr lang="en-GB" dirty="0"/>
          </a:p>
          <a:p>
            <a:pPr marL="0" indent="0">
              <a:buNone/>
            </a:pPr>
            <a:endParaRPr lang="en-GB" dirty="0"/>
          </a:p>
        </p:txBody>
      </p:sp>
    </p:spTree>
    <p:extLst>
      <p:ext uri="{BB962C8B-B14F-4D97-AF65-F5344CB8AC3E}">
        <p14:creationId xmlns:p14="http://schemas.microsoft.com/office/powerpoint/2010/main" val="37654222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p:txBody>
          <a:bodyPr/>
          <a:lstStyle/>
          <a:p>
            <a:r>
              <a:rPr lang="en-GB" dirty="0"/>
              <a:t>European Sites</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925774" y="4791241"/>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4" name="Rectangle 1">
            <a:extLst>
              <a:ext uri="{FF2B5EF4-FFF2-40B4-BE49-F238E27FC236}">
                <a16:creationId xmlns:a16="http://schemas.microsoft.com/office/drawing/2014/main" id="{6EAEE224-065E-D654-5DD8-6DBF86E377AA}"/>
              </a:ext>
            </a:extLst>
          </p:cNvPr>
          <p:cNvSpPr>
            <a:spLocks noChangeArrowheads="1"/>
          </p:cNvSpPr>
          <p:nvPr/>
        </p:nvSpPr>
        <p:spPr bwMode="auto">
          <a:xfrm>
            <a:off x="925774" y="1561568"/>
            <a:ext cx="10567309" cy="322967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7916" tIns="90459" rIns="91440" bIns="9045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B0C0C"/>
                </a:solidFill>
                <a:effectLst/>
                <a:latin typeface="Arial" panose="020B0604020202020204" pitchFamily="34" charset="0"/>
                <a:ea typeface="GDS Transport"/>
              </a:rPr>
              <a:t>The following European sites are protected by the Habitats Regulations and any proposals that could affect them will require an</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HRA: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3"/>
              </a:rPr>
              <a:t>Special Areas of Conservation</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(SACs)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4"/>
              </a:rPr>
              <a:t>Special Protection Areas</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(SPAs)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Any proposals affecting the following sites would also require an HRA because these are protected by government policy: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proposed SACs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potential SPAs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5"/>
              </a:rPr>
              <a:t>Ramsar sites</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 wetlands of international importance (both listed and proposed)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areas secured as sites compensating for damage to a European site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731856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Video 15" descr="Different Hand Drawn Graphs">
            <a:extLst>
              <a:ext uri="{FF2B5EF4-FFF2-40B4-BE49-F238E27FC236}">
                <a16:creationId xmlns:a16="http://schemas.microsoft.com/office/drawing/2014/main" id="{4600DF1E-42B7-1E28-E0AF-EDF4183F5C2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050044BB-C332-8929-7435-562AA73CA983}"/>
              </a:ext>
            </a:extLst>
          </p:cNvPr>
          <p:cNvSpPr>
            <a:spLocks noGrp="1"/>
          </p:cNvSpPr>
          <p:nvPr>
            <p:ph type="ctrTitle"/>
          </p:nvPr>
        </p:nvSpPr>
        <p:spPr>
          <a:xfrm>
            <a:off x="7958833" y="1914053"/>
            <a:ext cx="3445923" cy="2104212"/>
          </a:xfrm>
        </p:spPr>
        <p:txBody>
          <a:bodyPr>
            <a:normAutofit/>
          </a:bodyPr>
          <a:lstStyle/>
          <a:p>
            <a:pPr algn="l"/>
            <a:r>
              <a:rPr lang="en-GB" sz="3200" dirty="0"/>
              <a:t>Plans or Proposals</a:t>
            </a:r>
          </a:p>
        </p:txBody>
      </p:sp>
      <p:sp>
        <p:nvSpPr>
          <p:cNvPr id="20"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958832" y="4117660"/>
            <a:ext cx="3485193" cy="1286297"/>
          </a:xfrm>
        </p:spPr>
        <p:txBody>
          <a:bodyPr>
            <a:normAutofit/>
          </a:bodyPr>
          <a:lstStyle/>
          <a:p>
            <a:pPr algn="l"/>
            <a:r>
              <a:rPr lang="en-US" dirty="0">
                <a:solidFill>
                  <a:srgbClr val="FFFFFF"/>
                </a:solidFill>
                <a:effectLst>
                  <a:outerShdw blurRad="38100" dist="38100" dir="2700000" algn="tl">
                    <a:srgbClr val="000000">
                      <a:alpha val="43137"/>
                    </a:srgbClr>
                  </a:outerShdw>
                </a:effectLst>
              </a:rPr>
              <a:t>What is the difference?</a:t>
            </a:r>
          </a:p>
        </p:txBody>
      </p:sp>
      <p:sp>
        <p:nvSpPr>
          <p:cNvPr id="10" name="Date Placeholder 4">
            <a:extLst>
              <a:ext uri="{FF2B5EF4-FFF2-40B4-BE49-F238E27FC236}">
                <a16:creationId xmlns:a16="http://schemas.microsoft.com/office/drawing/2014/main" id="{C86E2870-F547-8993-5A79-2E44FA030EBE}"/>
              </a:ext>
            </a:extLst>
          </p:cNvPr>
          <p:cNvSpPr>
            <a:spLocks noGrp="1"/>
          </p:cNvSpPr>
          <p:nvPr>
            <p:ph type="dt" sz="half" idx="10"/>
          </p:nvPr>
        </p:nvSpPr>
        <p:spPr>
          <a:xfrm>
            <a:off x="137160" y="6453002"/>
            <a:ext cx="3494314" cy="365125"/>
          </a:xfrm>
        </p:spPr>
        <p:txBody>
          <a:bodyPr>
            <a:normAutofit/>
          </a:bodyPr>
          <a:lstStyle/>
          <a:p>
            <a:pPr>
              <a:spcAft>
                <a:spcPts val="600"/>
              </a:spcAft>
            </a:pPr>
            <a:fld id="{CEF26069-E076-4093-AFD7-28955C8F3E8D}" type="datetime1">
              <a:rPr lang="en-US">
                <a:solidFill>
                  <a:srgbClr val="FFFFFF"/>
                </a:solidFill>
              </a:rPr>
              <a:pPr>
                <a:spcAft>
                  <a:spcPts val="600"/>
                </a:spcAft>
              </a:pPr>
              <a:t>11/29/2024</a:t>
            </a:fld>
            <a:endParaRPr lang="en-US">
              <a:solidFill>
                <a:srgbClr val="FFFFFF"/>
              </a:solidFill>
            </a:endParaRPr>
          </a:p>
        </p:txBody>
      </p:sp>
      <p:sp>
        <p:nvSpPr>
          <p:cNvPr id="12" name="Footer Placeholder 5">
            <a:extLst>
              <a:ext uri="{FF2B5EF4-FFF2-40B4-BE49-F238E27FC236}">
                <a16:creationId xmlns:a16="http://schemas.microsoft.com/office/drawing/2014/main" id="{81DF61A3-500D-7513-7286-8CBD979591A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Sample Footer Text</a:t>
            </a:r>
          </a:p>
        </p:txBody>
      </p:sp>
      <p:sp>
        <p:nvSpPr>
          <p:cNvPr id="14" name="Slide Number Placeholder 6">
            <a:extLst>
              <a:ext uri="{FF2B5EF4-FFF2-40B4-BE49-F238E27FC236}">
                <a16:creationId xmlns:a16="http://schemas.microsoft.com/office/drawing/2014/main" id="{3C374BE0-EF20-67DE-685B-200ECE353D52}"/>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54</a:t>
            </a:fld>
            <a:endParaRPr lang="en-US">
              <a:solidFill>
                <a:srgbClr val="FFFFFF"/>
              </a:solidFill>
            </a:endParaRPr>
          </a:p>
        </p:txBody>
      </p:sp>
    </p:spTree>
    <p:extLst>
      <p:ext uri="{BB962C8B-B14F-4D97-AF65-F5344CB8AC3E}">
        <p14:creationId xmlns:p14="http://schemas.microsoft.com/office/powerpoint/2010/main" val="316643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p:txBody>
          <a:bodyPr/>
          <a:lstStyle/>
          <a:p>
            <a:r>
              <a:rPr lang="en-GB" dirty="0"/>
              <a:t>European Sites</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801325" y="6234559"/>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6" name="TextBox 5">
            <a:extLst>
              <a:ext uri="{FF2B5EF4-FFF2-40B4-BE49-F238E27FC236}">
                <a16:creationId xmlns:a16="http://schemas.microsoft.com/office/drawing/2014/main" id="{5A1E77BA-8276-8C60-DD80-C23F1D055E6C}"/>
              </a:ext>
            </a:extLst>
          </p:cNvPr>
          <p:cNvSpPr txBox="1"/>
          <p:nvPr/>
        </p:nvSpPr>
        <p:spPr>
          <a:xfrm>
            <a:off x="612648" y="1428709"/>
            <a:ext cx="11030935" cy="3139321"/>
          </a:xfrm>
          <a:prstGeom prst="rect">
            <a:avLst/>
          </a:prstGeom>
          <a:noFill/>
        </p:spPr>
        <p:txBody>
          <a:bodyPr wrap="square">
            <a:spAutoFit/>
          </a:bodyPr>
          <a:lstStyle/>
          <a:p>
            <a:pPr algn="l"/>
            <a:r>
              <a:rPr lang="en-GB" b="1" i="0" dirty="0">
                <a:solidFill>
                  <a:srgbClr val="0B0C0C"/>
                </a:solidFill>
                <a:effectLst/>
              </a:rPr>
              <a:t>When a proposal is a plan</a:t>
            </a:r>
          </a:p>
          <a:p>
            <a:pPr algn="l"/>
            <a:r>
              <a:rPr lang="en-GB" b="0" i="0" dirty="0">
                <a:solidFill>
                  <a:srgbClr val="0B0C0C"/>
                </a:solidFill>
                <a:effectLst/>
              </a:rPr>
              <a:t>A plan sets out where future activities or developments should take place within a certain area. This can include any changes that are proposed to an existing plan.</a:t>
            </a:r>
          </a:p>
          <a:p>
            <a:pPr algn="l"/>
            <a:r>
              <a:rPr lang="en-GB" b="0" i="0" dirty="0">
                <a:solidFill>
                  <a:srgbClr val="0B0C0C"/>
                </a:solidFill>
                <a:effectLst/>
              </a:rPr>
              <a:t>Examples of plans include:</a:t>
            </a:r>
          </a:p>
          <a:p>
            <a:pPr lvl="1">
              <a:buFont typeface="Arial" panose="020B0604020202020204" pitchFamily="34" charset="0"/>
              <a:buChar char="•"/>
            </a:pPr>
            <a:r>
              <a:rPr lang="en-GB" b="0" i="0" dirty="0">
                <a:solidFill>
                  <a:srgbClr val="0B0C0C"/>
                </a:solidFill>
                <a:effectLst/>
              </a:rPr>
              <a:t> local plans and local development plans</a:t>
            </a:r>
          </a:p>
          <a:p>
            <a:pPr lvl="1">
              <a:buFont typeface="Arial" panose="020B0604020202020204" pitchFamily="34" charset="0"/>
              <a:buChar char="•"/>
            </a:pPr>
            <a:r>
              <a:rPr lang="en-GB" b="0" i="0" dirty="0">
                <a:solidFill>
                  <a:srgbClr val="0B0C0C"/>
                </a:solidFill>
                <a:effectLst/>
              </a:rPr>
              <a:t> neighbourhood plans</a:t>
            </a:r>
          </a:p>
          <a:p>
            <a:pPr lvl="1">
              <a:buFont typeface="Arial" panose="020B0604020202020204" pitchFamily="34" charset="0"/>
              <a:buChar char="•"/>
            </a:pPr>
            <a:r>
              <a:rPr lang="en-GB" b="0" i="0" dirty="0">
                <a:solidFill>
                  <a:srgbClr val="0B0C0C"/>
                </a:solidFill>
                <a:effectLst/>
              </a:rPr>
              <a:t> national policy statements</a:t>
            </a:r>
          </a:p>
          <a:p>
            <a:pPr lvl="1">
              <a:buFont typeface="Arial" panose="020B0604020202020204" pitchFamily="34" charset="0"/>
              <a:buChar char="•"/>
            </a:pPr>
            <a:r>
              <a:rPr lang="en-GB" b="0" i="0" u="sng" dirty="0">
                <a:solidFill>
                  <a:srgbClr val="0B0C0C"/>
                </a:solidFill>
                <a:effectLst/>
              </a:rPr>
              <a:t> marine spatial plans</a:t>
            </a:r>
          </a:p>
          <a:p>
            <a:pPr lvl="1">
              <a:buFont typeface="Arial" panose="020B0604020202020204" pitchFamily="34" charset="0"/>
              <a:buChar char="•"/>
            </a:pPr>
            <a:r>
              <a:rPr lang="en-GB" b="0" i="0" dirty="0">
                <a:solidFill>
                  <a:srgbClr val="0B0C0C"/>
                </a:solidFill>
                <a:effectLst/>
              </a:rPr>
              <a:t> Funding plans</a:t>
            </a:r>
          </a:p>
          <a:p>
            <a:pPr lvl="1">
              <a:buFont typeface="Arial" panose="020B0604020202020204" pitchFamily="34" charset="0"/>
              <a:buChar char="•"/>
            </a:pPr>
            <a:r>
              <a:rPr lang="en-GB" b="0" i="0" dirty="0">
                <a:solidFill>
                  <a:srgbClr val="0B0C0C"/>
                </a:solidFill>
                <a:effectLst/>
              </a:rPr>
              <a:t> flood and coastal erosion risk management plans</a:t>
            </a:r>
          </a:p>
          <a:p>
            <a:pPr lvl="1">
              <a:buFont typeface="Arial" panose="020B0604020202020204" pitchFamily="34" charset="0"/>
              <a:buChar char="•"/>
            </a:pPr>
            <a:r>
              <a:rPr lang="en-GB" b="0" i="0" dirty="0">
                <a:solidFill>
                  <a:srgbClr val="0B0C0C"/>
                </a:solidFill>
                <a:effectLst/>
              </a:rPr>
              <a:t> river basin management plans</a:t>
            </a:r>
          </a:p>
        </p:txBody>
      </p:sp>
    </p:spTree>
    <p:extLst>
      <p:ext uri="{BB962C8B-B14F-4D97-AF65-F5344CB8AC3E}">
        <p14:creationId xmlns:p14="http://schemas.microsoft.com/office/powerpoint/2010/main" val="15062420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p:txBody>
          <a:bodyPr/>
          <a:lstStyle/>
          <a:p>
            <a:r>
              <a:rPr lang="en-GB" dirty="0"/>
              <a:t>European Sites</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7" y="5617522"/>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5" name="TextBox 4">
            <a:extLst>
              <a:ext uri="{FF2B5EF4-FFF2-40B4-BE49-F238E27FC236}">
                <a16:creationId xmlns:a16="http://schemas.microsoft.com/office/drawing/2014/main" id="{56E4C400-2097-47CD-FEF5-21D16BCB5222}"/>
              </a:ext>
            </a:extLst>
          </p:cNvPr>
          <p:cNvSpPr txBox="1"/>
          <p:nvPr/>
        </p:nvSpPr>
        <p:spPr>
          <a:xfrm>
            <a:off x="686237" y="1382286"/>
            <a:ext cx="10819525" cy="3416320"/>
          </a:xfrm>
          <a:prstGeom prst="rect">
            <a:avLst/>
          </a:prstGeom>
          <a:noFill/>
        </p:spPr>
        <p:txBody>
          <a:bodyPr wrap="square">
            <a:spAutoFit/>
          </a:bodyPr>
          <a:lstStyle/>
          <a:p>
            <a:pPr algn="l"/>
            <a:r>
              <a:rPr lang="en-GB" b="1" i="0" dirty="0">
                <a:solidFill>
                  <a:srgbClr val="0B0C0C"/>
                </a:solidFill>
                <a:effectLst/>
              </a:rPr>
              <a:t>When a proposal is a project</a:t>
            </a:r>
          </a:p>
          <a:p>
            <a:pPr algn="l"/>
            <a:r>
              <a:rPr lang="en-GB" b="0" i="0" dirty="0">
                <a:solidFill>
                  <a:srgbClr val="0B0C0C"/>
                </a:solidFill>
                <a:effectLst/>
              </a:rPr>
              <a:t>A project can be any activity or a number of activities that either needs a new or renewed permission from a competent authority before it goes ahead, or that a competent authority proposes to carry out itself. It can also include proposals to change an existing project.</a:t>
            </a:r>
          </a:p>
          <a:p>
            <a:pPr algn="l"/>
            <a:r>
              <a:rPr lang="en-GB" b="0" i="0" dirty="0">
                <a:solidFill>
                  <a:srgbClr val="0B0C0C"/>
                </a:solidFill>
                <a:effectLst/>
              </a:rPr>
              <a:t>Examples of projects include:</a:t>
            </a:r>
          </a:p>
          <a:p>
            <a:pPr lvl="1">
              <a:buFont typeface="Arial" panose="020B0604020202020204" pitchFamily="34" charset="0"/>
              <a:buChar char="•"/>
            </a:pPr>
            <a:r>
              <a:rPr lang="en-GB" b="0" i="0" dirty="0">
                <a:solidFill>
                  <a:srgbClr val="0B0C0C"/>
                </a:solidFill>
                <a:effectLst/>
              </a:rPr>
              <a:t> building or installing transport schemes, housing, retail and industrial developments, wind farms, tidal energy schemes, and extraction of minerals, water or timber</a:t>
            </a:r>
          </a:p>
          <a:p>
            <a:pPr lvl="1">
              <a:buFont typeface="Arial" panose="020B0604020202020204" pitchFamily="34" charset="0"/>
              <a:buChar char="•"/>
            </a:pPr>
            <a:r>
              <a:rPr lang="en-GB" b="0" i="0" dirty="0">
                <a:solidFill>
                  <a:srgbClr val="0B0C0C"/>
                </a:solidFill>
                <a:effectLst/>
              </a:rPr>
              <a:t> licensing, permitting or regulating an activity, for example, applications for planning permission, licences, consents or permits issued under byelaws and other legislation, and activities under permitted development rights</a:t>
            </a:r>
          </a:p>
          <a:p>
            <a:pPr lvl="1">
              <a:buFont typeface="Arial" panose="020B0604020202020204" pitchFamily="34" charset="0"/>
              <a:buChar char="•"/>
            </a:pPr>
            <a:r>
              <a:rPr lang="en-GB" b="0" i="0" dirty="0">
                <a:solidFill>
                  <a:srgbClr val="0B0C0C"/>
                </a:solidFill>
                <a:effectLst/>
              </a:rPr>
              <a:t> your own statutory activities, such as maintaining highways and flood defences, repairing underground cables or keeping powerlines clear</a:t>
            </a:r>
          </a:p>
        </p:txBody>
      </p:sp>
    </p:spTree>
    <p:extLst>
      <p:ext uri="{BB962C8B-B14F-4D97-AF65-F5344CB8AC3E}">
        <p14:creationId xmlns:p14="http://schemas.microsoft.com/office/powerpoint/2010/main" val="14596667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7" y="5617522"/>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6" name="Rectangle 2">
            <a:extLst>
              <a:ext uri="{FF2B5EF4-FFF2-40B4-BE49-F238E27FC236}">
                <a16:creationId xmlns:a16="http://schemas.microsoft.com/office/drawing/2014/main" id="{6A62674C-8145-3FB0-BAFC-E4B6ED61B868}"/>
              </a:ext>
            </a:extLst>
          </p:cNvPr>
          <p:cNvSpPr>
            <a:spLocks noChangeArrowheads="1"/>
          </p:cNvSpPr>
          <p:nvPr/>
        </p:nvSpPr>
        <p:spPr bwMode="auto">
          <a:xfrm>
            <a:off x="612647" y="1675665"/>
            <a:ext cx="10799424" cy="350667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7916" tIns="90459" rIns="91440" bIns="9045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You only need to carry out a HRA  if the proposal might affect a European site. The effect of your proposal may depend on its location.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B0C0C"/>
              </a:solidFill>
              <a:ea typeface="GDS Transpor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It could be: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1">
              <a:buFontTx/>
              <a:buChar char="•"/>
            </a:pPr>
            <a:r>
              <a:rPr kumimoji="0" lang="en-US" altLang="en-US" b="0" i="0" u="none" strike="noStrike" cap="none" normalizeH="0" baseline="0" dirty="0">
                <a:ln>
                  <a:noFill/>
                </a:ln>
                <a:solidFill>
                  <a:srgbClr val="0B0C0C"/>
                </a:solidFill>
                <a:effectLst/>
                <a:latin typeface="Arial" panose="020B0604020202020204" pitchFamily="34" charset="0"/>
                <a:ea typeface="GDS Transport"/>
              </a:rPr>
              <a:t> on the site</a:t>
            </a:r>
          </a:p>
          <a:p>
            <a:pPr lvl="1">
              <a:buFontTx/>
              <a:buChar char="•"/>
            </a:pPr>
            <a:r>
              <a:rPr kumimoji="0" lang="en-US" altLang="en-US" b="0" i="0" u="none" strike="noStrike" cap="none" normalizeH="0" baseline="0" dirty="0">
                <a:ln>
                  <a:noFill/>
                </a:ln>
                <a:solidFill>
                  <a:srgbClr val="0B0C0C"/>
                </a:solidFill>
                <a:effectLst/>
                <a:latin typeface="Arial" panose="020B0604020202020204" pitchFamily="34" charset="0"/>
                <a:ea typeface="GDS Transport"/>
              </a:rPr>
              <a:t> near the site</a:t>
            </a:r>
          </a:p>
          <a:p>
            <a:pPr lvl="1">
              <a:buFontTx/>
              <a:buChar char="•"/>
            </a:pPr>
            <a:r>
              <a:rPr kumimoji="0" lang="en-US" altLang="en-US" b="0" i="0" u="none" strike="noStrike" cap="none" normalizeH="0" baseline="0" dirty="0">
                <a:ln>
                  <a:noFill/>
                </a:ln>
                <a:solidFill>
                  <a:srgbClr val="0B0C0C"/>
                </a:solidFill>
                <a:effectLst/>
                <a:latin typeface="Arial" panose="020B0604020202020204" pitchFamily="34" charset="0"/>
                <a:ea typeface="GDS Transport"/>
              </a:rPr>
              <a:t> some distance away, for example by causing air, water or noise pollution or affecting a feeding area used by one of the site’s designated species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B0C0C"/>
              </a:solidFill>
              <a:effectLst/>
              <a:latin typeface="Arial" panose="020B0604020202020204" pitchFamily="34" charset="0"/>
              <a:ea typeface="GDS Transpor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You can locate a European site using </a:t>
            </a: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3"/>
              </a:rPr>
              <a:t>Magic map</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You can check if there’s an impact risk zone (IRZ) around a protected site. This will help you assess if a proposal might affect a site. See the </a:t>
            </a: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4"/>
              </a:rPr>
              <a:t>IRZ data on Magic map</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itle 7">
            <a:extLst>
              <a:ext uri="{FF2B5EF4-FFF2-40B4-BE49-F238E27FC236}">
                <a16:creationId xmlns:a16="http://schemas.microsoft.com/office/drawing/2014/main" id="{BE3A55CE-7217-6106-84D4-FC76FBF60C54}"/>
              </a:ext>
            </a:extLst>
          </p:cNvPr>
          <p:cNvSpPr>
            <a:spLocks noGrp="1"/>
          </p:cNvSpPr>
          <p:nvPr>
            <p:ph type="title"/>
          </p:nvPr>
        </p:nvSpPr>
        <p:spPr/>
        <p:txBody>
          <a:bodyPr/>
          <a:lstStyle/>
          <a:p>
            <a:r>
              <a:rPr lang="en-GB" dirty="0"/>
              <a:t>Check if you need a HRA</a:t>
            </a:r>
          </a:p>
        </p:txBody>
      </p:sp>
    </p:spTree>
    <p:extLst>
      <p:ext uri="{BB962C8B-B14F-4D97-AF65-F5344CB8AC3E}">
        <p14:creationId xmlns:p14="http://schemas.microsoft.com/office/powerpoint/2010/main" val="21225990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p:txBody>
          <a:bodyPr/>
          <a:lstStyle/>
          <a:p>
            <a:r>
              <a:rPr lang="en-GB" dirty="0"/>
              <a:t>Consultation</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7" y="5617522"/>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5" name="Rectangle 1">
            <a:extLst>
              <a:ext uri="{FF2B5EF4-FFF2-40B4-BE49-F238E27FC236}">
                <a16:creationId xmlns:a16="http://schemas.microsoft.com/office/drawing/2014/main" id="{CDC1E759-F02D-998D-20ED-37602141A260}"/>
              </a:ext>
            </a:extLst>
          </p:cNvPr>
          <p:cNvSpPr>
            <a:spLocks noChangeArrowheads="1"/>
          </p:cNvSpPr>
          <p:nvPr/>
        </p:nvSpPr>
        <p:spPr bwMode="auto">
          <a:xfrm>
            <a:off x="612647" y="1458733"/>
            <a:ext cx="11032506" cy="424533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7916" tIns="90459" rIns="91440" bIns="9045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B0C0C"/>
                </a:solidFill>
                <a:effectLst/>
                <a:latin typeface="Arial" panose="020B0604020202020204" pitchFamily="34" charset="0"/>
                <a:ea typeface="GDS Transport"/>
              </a:rPr>
              <a:t>Who to consult when carrying out an HRA</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You need to </a:t>
            </a:r>
            <a:r>
              <a:rPr lang="en-US" altLang="en-US" dirty="0">
                <a:solidFill>
                  <a:srgbClr val="0B0C0C"/>
                </a:solidFill>
                <a:ea typeface="GDS Transport"/>
              </a:rPr>
              <a:t>consult the relevant </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SNCB at the appropriate assessment stage of the HRA process, but you can ask for advice at any stage in the process. You must consider the advice you get and include it in your HRA, if relevant. If you disagree with the advice, you should record it in your assessment and explain why.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Consult: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1">
              <a:buFontTx/>
              <a:buChar char="•"/>
            </a:pPr>
            <a:r>
              <a:rPr kumimoji="0" lang="en-US" altLang="en-US" b="0" i="0" u="none" strike="noStrike" cap="none" normalizeH="0" baseline="0" dirty="0">
                <a:ln>
                  <a:noFill/>
                </a:ln>
                <a:solidFill>
                  <a:srgbClr val="1D70B8"/>
                </a:solidFill>
                <a:effectLst/>
                <a:latin typeface="Arial" panose="020B0604020202020204" pitchFamily="34" charset="0"/>
                <a:ea typeface="GDS Transport"/>
                <a:hlinkClick r:id="rId3"/>
              </a:rPr>
              <a:t> Natural England</a:t>
            </a:r>
            <a:r>
              <a:rPr kumimoji="0" lang="en-US" altLang="en-US" b="0" i="0" u="none" strike="noStrike" cap="none" normalizeH="0" baseline="0" dirty="0">
                <a:ln>
                  <a:noFill/>
                </a:ln>
                <a:solidFill>
                  <a:srgbClr val="0B0C0C"/>
                </a:solidFill>
                <a:effectLst/>
                <a:latin typeface="Arial" panose="020B0604020202020204" pitchFamily="34" charset="0"/>
                <a:ea typeface="GDS Transport"/>
              </a:rPr>
              <a:t> in England or English inshore waters</a:t>
            </a:r>
          </a:p>
          <a:p>
            <a:pPr lvl="1">
              <a:buFontTx/>
              <a:buChar char="•"/>
            </a:pPr>
            <a:r>
              <a:rPr kumimoji="0" lang="en-US" altLang="en-US" b="0" i="0" u="none" strike="noStrike" cap="none" normalizeH="0" baseline="0" dirty="0">
                <a:ln>
                  <a:noFill/>
                </a:ln>
                <a:solidFill>
                  <a:srgbClr val="1D70B8"/>
                </a:solidFill>
                <a:effectLst/>
                <a:latin typeface="Arial" panose="020B0604020202020204" pitchFamily="34" charset="0"/>
                <a:ea typeface="GDS Transport"/>
                <a:hlinkClick r:id="rId4"/>
              </a:rPr>
              <a:t> Natural Resources Wales</a:t>
            </a:r>
            <a:r>
              <a:rPr kumimoji="0" lang="en-US" altLang="en-US" b="0" i="0" u="none" strike="noStrike" cap="none" normalizeH="0" baseline="0" dirty="0">
                <a:ln>
                  <a:noFill/>
                </a:ln>
                <a:solidFill>
                  <a:srgbClr val="0B0C0C"/>
                </a:solidFill>
                <a:effectLst/>
                <a:latin typeface="Arial" panose="020B0604020202020204" pitchFamily="34" charset="0"/>
                <a:ea typeface="GDS Transport"/>
              </a:rPr>
              <a:t> in Wales or Welsh inshore waters</a:t>
            </a:r>
          </a:p>
          <a:p>
            <a:pPr lvl="1"/>
            <a:r>
              <a:rPr kumimoji="0" lang="en-US" altLang="en-US" b="0" i="0" u="none" strike="noStrike" cap="none" normalizeH="0" baseline="0" dirty="0">
                <a:ln>
                  <a:noFill/>
                </a:ln>
                <a:solidFill>
                  <a:srgbClr val="0B0C0C"/>
                </a:solidFill>
                <a:effectLst/>
                <a:latin typeface="Arial" panose="020B0604020202020204" pitchFamily="34" charset="0"/>
                <a:ea typeface="GDS Transport"/>
              </a:rPr>
              <a:t>If a European site overlaps with other countries of the UK or with offshore waters, you must also consult:</a:t>
            </a:r>
            <a:endParaRPr kumimoji="0" lang="en-US" altLang="en-US" b="0" i="0" u="none" strike="noStrike" cap="none" normalizeH="0" baseline="0" dirty="0">
              <a:ln>
                <a:noFill/>
              </a:ln>
              <a:solidFill>
                <a:schemeClr val="tx1"/>
              </a:solidFill>
              <a:effectLst/>
              <a:latin typeface="Arial" panose="020B0604020202020204" pitchFamily="34" charset="0"/>
            </a:endParaRPr>
          </a:p>
          <a:p>
            <a:pPr lvl="1">
              <a:buFontTx/>
              <a:buChar char="•"/>
            </a:pPr>
            <a:r>
              <a:rPr kumimoji="0" lang="en-US" altLang="en-US" b="0" i="0" u="none" strike="noStrike" cap="none" normalizeH="0" baseline="0" dirty="0">
                <a:ln>
                  <a:noFill/>
                </a:ln>
                <a:solidFill>
                  <a:srgbClr val="1D70B8"/>
                </a:solidFill>
                <a:effectLst/>
                <a:latin typeface="Arial" panose="020B0604020202020204" pitchFamily="34" charset="0"/>
                <a:ea typeface="GDS Transport"/>
                <a:hlinkClick r:id="rId5"/>
              </a:rPr>
              <a:t> </a:t>
            </a:r>
            <a:r>
              <a:rPr kumimoji="0" lang="en-US" altLang="en-US" b="0" i="0" u="none" strike="noStrike" cap="none" normalizeH="0" baseline="0" dirty="0" err="1">
                <a:ln>
                  <a:noFill/>
                </a:ln>
                <a:solidFill>
                  <a:srgbClr val="1D70B8"/>
                </a:solidFill>
                <a:effectLst/>
                <a:latin typeface="Arial" panose="020B0604020202020204" pitchFamily="34" charset="0"/>
                <a:ea typeface="GDS Transport"/>
                <a:hlinkClick r:id="rId5"/>
              </a:rPr>
              <a:t>NatureScot</a:t>
            </a:r>
            <a:r>
              <a:rPr kumimoji="0" lang="en-US" altLang="en-US" b="0" i="0" u="none" strike="noStrike" cap="none" normalizeH="0" baseline="0" dirty="0">
                <a:ln>
                  <a:noFill/>
                </a:ln>
                <a:solidFill>
                  <a:srgbClr val="0B0C0C"/>
                </a:solidFill>
                <a:effectLst/>
                <a:latin typeface="Arial" panose="020B0604020202020204" pitchFamily="34" charset="0"/>
                <a:ea typeface="GDS Transport"/>
              </a:rPr>
              <a:t> in Scotland or Scottish inshore waters</a:t>
            </a:r>
          </a:p>
          <a:p>
            <a:pPr lvl="1">
              <a:buFontTx/>
              <a:buChar char="•"/>
            </a:pPr>
            <a:r>
              <a:rPr kumimoji="0" lang="en-US" altLang="en-US" b="0" i="0" u="none" strike="noStrike" cap="none" normalizeH="0" baseline="0" dirty="0">
                <a:ln>
                  <a:noFill/>
                </a:ln>
                <a:solidFill>
                  <a:srgbClr val="1D70B8"/>
                </a:solidFill>
                <a:effectLst/>
                <a:latin typeface="Arial" panose="020B0604020202020204" pitchFamily="34" charset="0"/>
                <a:ea typeface="GDS Transport"/>
                <a:hlinkClick r:id="rId6"/>
              </a:rPr>
              <a:t> Department of Agriculture, Environment and Rural Affairs</a:t>
            </a:r>
            <a:r>
              <a:rPr kumimoji="0" lang="en-US" altLang="en-US" b="0" i="0" u="none" strike="noStrike" cap="none" normalizeH="0" baseline="0" dirty="0">
                <a:ln>
                  <a:noFill/>
                </a:ln>
                <a:solidFill>
                  <a:srgbClr val="0B0C0C"/>
                </a:solidFill>
                <a:effectLst/>
                <a:latin typeface="Arial" panose="020B0604020202020204" pitchFamily="34" charset="0"/>
                <a:ea typeface="GDS Transport"/>
              </a:rPr>
              <a:t> in Northern Ireland or Northern Irish inshore waters</a:t>
            </a:r>
          </a:p>
          <a:p>
            <a:pPr lvl="1">
              <a:buFontTx/>
              <a:buChar char="•"/>
            </a:pPr>
            <a:r>
              <a:rPr kumimoji="0" lang="en-US" altLang="en-US" b="0" i="0" u="none" strike="noStrike" cap="none" normalizeH="0" baseline="0" dirty="0">
                <a:ln>
                  <a:noFill/>
                </a:ln>
                <a:solidFill>
                  <a:srgbClr val="0B0C0C"/>
                </a:solidFill>
                <a:effectLst/>
                <a:latin typeface="Arial" panose="020B0604020202020204" pitchFamily="34" charset="0"/>
                <a:ea typeface="GDS Transport"/>
              </a:rPr>
              <a:t> The </a:t>
            </a:r>
            <a:r>
              <a:rPr kumimoji="0" lang="en-US" altLang="en-US" b="0" i="0" u="none" strike="noStrike" cap="none" normalizeH="0" baseline="0" dirty="0">
                <a:ln>
                  <a:noFill/>
                </a:ln>
                <a:solidFill>
                  <a:srgbClr val="1D70B8"/>
                </a:solidFill>
                <a:effectLst/>
                <a:latin typeface="Arial" panose="020B0604020202020204" pitchFamily="34" charset="0"/>
                <a:ea typeface="GDS Transport"/>
                <a:hlinkClick r:id="rId7"/>
              </a:rPr>
              <a:t>Joint Nature Conservation Committee</a:t>
            </a:r>
            <a:r>
              <a:rPr kumimoji="0" lang="en-US" altLang="en-US" b="0" i="0" u="none" strike="noStrike" cap="none" normalizeH="0" baseline="0" dirty="0">
                <a:ln>
                  <a:noFill/>
                </a:ln>
                <a:solidFill>
                  <a:srgbClr val="0B0C0C"/>
                </a:solidFill>
                <a:effectLst/>
                <a:latin typeface="Arial" panose="020B0604020202020204" pitchFamily="34" charset="0"/>
                <a:ea typeface="GDS Transport"/>
              </a:rPr>
              <a:t> (JNCC) beyond 12 nautical miles from the shore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69820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p:txBody>
          <a:bodyPr/>
          <a:lstStyle/>
          <a:p>
            <a:r>
              <a:rPr lang="en-GB" dirty="0"/>
              <a:t>How to carry out a HRA</a:t>
            </a:r>
          </a:p>
        </p:txBody>
      </p:sp>
      <p:sp>
        <p:nvSpPr>
          <p:cNvPr id="3" name="Content Placeholder 2">
            <a:extLst>
              <a:ext uri="{FF2B5EF4-FFF2-40B4-BE49-F238E27FC236}">
                <a16:creationId xmlns:a16="http://schemas.microsoft.com/office/drawing/2014/main" id="{2CB40547-2C7F-55D4-26C3-62DCAA81F1C0}"/>
              </a:ext>
            </a:extLst>
          </p:cNvPr>
          <p:cNvSpPr>
            <a:spLocks noGrp="1"/>
          </p:cNvSpPr>
          <p:nvPr>
            <p:ph idx="1"/>
          </p:nvPr>
        </p:nvSpPr>
        <p:spPr>
          <a:xfrm>
            <a:off x="612647" y="5617522"/>
            <a:ext cx="10653579" cy="805995"/>
          </a:xfrm>
        </p:spPr>
        <p:txBody>
          <a:bodyPr/>
          <a:lstStyle/>
          <a:p>
            <a:r>
              <a:rPr lang="en-GB" dirty="0">
                <a:hlinkClick r:id="rId2"/>
              </a:rPr>
              <a:t>Habitats regulations assessments: protecting a European site - GOV.UK (www.gov.uk)</a:t>
            </a:r>
            <a:endParaRPr lang="en-GB" dirty="0"/>
          </a:p>
          <a:p>
            <a:endParaRPr lang="en-GB" dirty="0"/>
          </a:p>
          <a:p>
            <a:endParaRPr lang="en-GB" dirty="0"/>
          </a:p>
          <a:p>
            <a:pPr marL="0" indent="0">
              <a:buNone/>
            </a:pPr>
            <a:endParaRPr lang="en-GB" dirty="0"/>
          </a:p>
        </p:txBody>
      </p:sp>
      <p:sp>
        <p:nvSpPr>
          <p:cNvPr id="4" name="Rectangle 1">
            <a:extLst>
              <a:ext uri="{FF2B5EF4-FFF2-40B4-BE49-F238E27FC236}">
                <a16:creationId xmlns:a16="http://schemas.microsoft.com/office/drawing/2014/main" id="{EB5FF134-0F71-6D81-B523-37030ECFDE1A}"/>
              </a:ext>
            </a:extLst>
          </p:cNvPr>
          <p:cNvSpPr>
            <a:spLocks noChangeArrowheads="1"/>
          </p:cNvSpPr>
          <p:nvPr/>
        </p:nvSpPr>
        <p:spPr bwMode="auto">
          <a:xfrm>
            <a:off x="858982" y="2437853"/>
            <a:ext cx="9485745" cy="242271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04723"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3"/>
              </a:rPr>
              <a:t>1. Screening</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 to check if the proposal is likely to have a significant effect on the site’s conservation objectives. If not, you do not need to go through the appropriate assessment or derogation stages.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4"/>
              </a:rPr>
              <a:t>2. Appropriate assessment</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 to assess the likely significant effects of the proposal in more detail and identify ways to avoid or </a:t>
            </a:r>
            <a:r>
              <a:rPr kumimoji="0" lang="en-US" altLang="en-US" sz="1800" b="0" i="0" u="none" strike="noStrike" cap="none" normalizeH="0" baseline="0" dirty="0" err="1">
                <a:ln>
                  <a:noFill/>
                </a:ln>
                <a:solidFill>
                  <a:srgbClr val="0B0C0C"/>
                </a:solidFill>
                <a:effectLst/>
                <a:latin typeface="Arial" panose="020B0604020202020204" pitchFamily="34" charset="0"/>
                <a:ea typeface="GDS Transport"/>
              </a:rPr>
              <a:t>minimise</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any effects.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5"/>
              </a:rPr>
              <a:t>3. Derogation</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 to consider if proposals that would have an adverse effect on a European site qualify for an exemption.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Consult an ecologist or the </a:t>
            </a:r>
            <a:r>
              <a:rPr kumimoji="0" lang="en-US" altLang="en-US" sz="1800" b="0" i="0" u="none" strike="noStrike" cap="none" normalizeH="0" baseline="0" dirty="0">
                <a:ln>
                  <a:noFill/>
                </a:ln>
                <a:solidFill>
                  <a:srgbClr val="1D70B8"/>
                </a:solidFill>
                <a:effectLst/>
                <a:latin typeface="Arial" panose="020B0604020202020204" pitchFamily="34" charset="0"/>
                <a:ea typeface="GDS Transport"/>
                <a:hlinkClick r:id="rId6"/>
              </a:rPr>
              <a:t>relevant SNCB</a:t>
            </a:r>
            <a:r>
              <a:rPr kumimoji="0" lang="en-US" altLang="en-US" sz="1800" b="0" i="0" u="none" strike="noStrike" cap="none" normalizeH="0" baseline="0" dirty="0">
                <a:ln>
                  <a:noFill/>
                </a:ln>
                <a:solidFill>
                  <a:srgbClr val="0B0C0C"/>
                </a:solidFill>
                <a:effectLst/>
                <a:latin typeface="Arial" panose="020B0604020202020204" pitchFamily="34" charset="0"/>
                <a:ea typeface="GDS Transport"/>
              </a:rPr>
              <a:t> to help you make decisions, if you’re unsure.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912512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CDDC-F833-B6BD-CDC4-3454CC9A912D}"/>
              </a:ext>
            </a:extLst>
          </p:cNvPr>
          <p:cNvSpPr>
            <a:spLocks noGrp="1"/>
          </p:cNvSpPr>
          <p:nvPr>
            <p:ph type="title"/>
          </p:nvPr>
        </p:nvSpPr>
        <p:spPr>
          <a:xfrm>
            <a:off x="612648" y="548640"/>
            <a:ext cx="4640670" cy="1132258"/>
          </a:xfrm>
        </p:spPr>
        <p:txBody>
          <a:bodyPr/>
          <a:lstStyle/>
          <a:p>
            <a:r>
              <a:rPr lang="en-GB" dirty="0"/>
              <a:t>Process for HRA (Stages)</a:t>
            </a:r>
          </a:p>
        </p:txBody>
      </p:sp>
      <p:pic>
        <p:nvPicPr>
          <p:cNvPr id="6" name="Picture 5">
            <a:extLst>
              <a:ext uri="{FF2B5EF4-FFF2-40B4-BE49-F238E27FC236}">
                <a16:creationId xmlns:a16="http://schemas.microsoft.com/office/drawing/2014/main" id="{31334A1B-6E79-220E-0360-51E3F8F86E2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41818" y="230909"/>
            <a:ext cx="6400801" cy="4950709"/>
          </a:xfrm>
          <a:prstGeom prst="rect">
            <a:avLst/>
          </a:prstGeom>
        </p:spPr>
      </p:pic>
      <p:sp>
        <p:nvSpPr>
          <p:cNvPr id="8" name="TextBox 7">
            <a:extLst>
              <a:ext uri="{FF2B5EF4-FFF2-40B4-BE49-F238E27FC236}">
                <a16:creationId xmlns:a16="http://schemas.microsoft.com/office/drawing/2014/main" id="{AFB7DEAA-188E-6042-2AD2-CB01D5651FA2}"/>
              </a:ext>
            </a:extLst>
          </p:cNvPr>
          <p:cNvSpPr txBox="1"/>
          <p:nvPr/>
        </p:nvSpPr>
        <p:spPr>
          <a:xfrm>
            <a:off x="5541818" y="5181618"/>
            <a:ext cx="6096000" cy="369332"/>
          </a:xfrm>
          <a:prstGeom prst="rect">
            <a:avLst/>
          </a:prstGeom>
          <a:noFill/>
        </p:spPr>
        <p:txBody>
          <a:bodyPr wrap="square">
            <a:spAutoFit/>
          </a:bodyPr>
          <a:lstStyle/>
          <a:p>
            <a:r>
              <a:rPr lang="en-GB" dirty="0">
                <a:hlinkClick r:id="rId3"/>
              </a:rPr>
              <a:t>Advice-note-10-HRA-web.pdf (uwtsd.ac.uk)</a:t>
            </a:r>
            <a:endParaRPr lang="en-GB" dirty="0"/>
          </a:p>
        </p:txBody>
      </p:sp>
      <p:sp>
        <p:nvSpPr>
          <p:cNvPr id="10" name="Content Placeholder 9">
            <a:extLst>
              <a:ext uri="{FF2B5EF4-FFF2-40B4-BE49-F238E27FC236}">
                <a16:creationId xmlns:a16="http://schemas.microsoft.com/office/drawing/2014/main" id="{E575E29A-3879-9B66-3560-6F529337453E}"/>
              </a:ext>
            </a:extLst>
          </p:cNvPr>
          <p:cNvSpPr>
            <a:spLocks noGrp="1"/>
          </p:cNvSpPr>
          <p:nvPr>
            <p:ph idx="1"/>
          </p:nvPr>
        </p:nvSpPr>
        <p:spPr>
          <a:xfrm>
            <a:off x="612648" y="4787152"/>
            <a:ext cx="3673026" cy="1522207"/>
          </a:xfrm>
        </p:spPr>
        <p:txBody>
          <a:bodyPr>
            <a:normAutofit lnSpcReduction="10000"/>
          </a:bodyPr>
          <a:lstStyle/>
          <a:p>
            <a:r>
              <a:rPr lang="en-GB" dirty="0"/>
              <a:t>Habitat Regulations Assessment for nationally significant infrastructure projects April 2011</a:t>
            </a:r>
          </a:p>
        </p:txBody>
      </p:sp>
    </p:spTree>
    <p:extLst>
      <p:ext uri="{BB962C8B-B14F-4D97-AF65-F5344CB8AC3E}">
        <p14:creationId xmlns:p14="http://schemas.microsoft.com/office/powerpoint/2010/main" val="35558617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DEA-FC33-5AD1-3B61-BD03ABA22CDF}"/>
              </a:ext>
            </a:extLst>
          </p:cNvPr>
          <p:cNvSpPr>
            <a:spLocks noGrp="1"/>
          </p:cNvSpPr>
          <p:nvPr>
            <p:ph type="title"/>
          </p:nvPr>
        </p:nvSpPr>
        <p:spPr>
          <a:xfrm>
            <a:off x="612648" y="548640"/>
            <a:ext cx="5261679" cy="1132258"/>
          </a:xfrm>
        </p:spPr>
        <p:txBody>
          <a:bodyPr>
            <a:normAutofit fontScale="90000"/>
          </a:bodyPr>
          <a:lstStyle/>
          <a:p>
            <a:r>
              <a:rPr lang="en-GB" dirty="0"/>
              <a:t>Consideration of projects affecting European sites</a:t>
            </a:r>
          </a:p>
        </p:txBody>
      </p:sp>
      <p:sp>
        <p:nvSpPr>
          <p:cNvPr id="3" name="Content Placeholder 2">
            <a:extLst>
              <a:ext uri="{FF2B5EF4-FFF2-40B4-BE49-F238E27FC236}">
                <a16:creationId xmlns:a16="http://schemas.microsoft.com/office/drawing/2014/main" id="{88D47224-4F29-87DF-C0C8-9E04D358F068}"/>
              </a:ext>
            </a:extLst>
          </p:cNvPr>
          <p:cNvSpPr>
            <a:spLocks noGrp="1"/>
          </p:cNvSpPr>
          <p:nvPr>
            <p:ph idx="1"/>
          </p:nvPr>
        </p:nvSpPr>
        <p:spPr>
          <a:xfrm>
            <a:off x="612647" y="2881744"/>
            <a:ext cx="10653579" cy="3427615"/>
          </a:xfrm>
        </p:spPr>
        <p:txBody>
          <a:bodyPr/>
          <a:lstStyle/>
          <a:p>
            <a:endParaRPr lang="en-GB" dirty="0"/>
          </a:p>
        </p:txBody>
      </p:sp>
      <p:pic>
        <p:nvPicPr>
          <p:cNvPr id="5" name="Picture 4">
            <a:extLst>
              <a:ext uri="{FF2B5EF4-FFF2-40B4-BE49-F238E27FC236}">
                <a16:creationId xmlns:a16="http://schemas.microsoft.com/office/drawing/2014/main" id="{A7C50372-D7E5-37F3-8861-0C541029B23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874327" y="471055"/>
            <a:ext cx="6297284" cy="6227618"/>
          </a:xfrm>
          <a:prstGeom prst="rect">
            <a:avLst/>
          </a:prstGeom>
        </p:spPr>
      </p:pic>
    </p:spTree>
    <p:extLst>
      <p:ext uri="{BB962C8B-B14F-4D97-AF65-F5344CB8AC3E}">
        <p14:creationId xmlns:p14="http://schemas.microsoft.com/office/powerpoint/2010/main" val="53109973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DEA-FC33-5AD1-3B61-BD03ABA22CDF}"/>
              </a:ext>
            </a:extLst>
          </p:cNvPr>
          <p:cNvSpPr>
            <a:spLocks noGrp="1"/>
          </p:cNvSpPr>
          <p:nvPr>
            <p:ph type="title"/>
          </p:nvPr>
        </p:nvSpPr>
        <p:spPr>
          <a:xfrm>
            <a:off x="612648" y="548640"/>
            <a:ext cx="5261679" cy="1132258"/>
          </a:xfrm>
        </p:spPr>
        <p:txBody>
          <a:bodyPr>
            <a:normAutofit fontScale="90000"/>
          </a:bodyPr>
          <a:lstStyle/>
          <a:p>
            <a:r>
              <a:rPr lang="en-GB" dirty="0"/>
              <a:t>Consideration of projects affecting European sites</a:t>
            </a:r>
          </a:p>
        </p:txBody>
      </p:sp>
      <p:sp>
        <p:nvSpPr>
          <p:cNvPr id="3" name="Content Placeholder 2">
            <a:extLst>
              <a:ext uri="{FF2B5EF4-FFF2-40B4-BE49-F238E27FC236}">
                <a16:creationId xmlns:a16="http://schemas.microsoft.com/office/drawing/2014/main" id="{88D47224-4F29-87DF-C0C8-9E04D358F068}"/>
              </a:ext>
            </a:extLst>
          </p:cNvPr>
          <p:cNvSpPr>
            <a:spLocks noGrp="1"/>
          </p:cNvSpPr>
          <p:nvPr>
            <p:ph idx="1"/>
          </p:nvPr>
        </p:nvSpPr>
        <p:spPr>
          <a:xfrm>
            <a:off x="612647" y="2881744"/>
            <a:ext cx="10653579" cy="3427615"/>
          </a:xfrm>
        </p:spPr>
        <p:txBody>
          <a:bodyPr/>
          <a:lstStyle/>
          <a:p>
            <a:r>
              <a:rPr lang="en-GB" dirty="0"/>
              <a:t>1) Screening</a:t>
            </a:r>
          </a:p>
          <a:p>
            <a:r>
              <a:rPr lang="en-GB" dirty="0"/>
              <a:t>2) Appropriate Assessment</a:t>
            </a:r>
          </a:p>
          <a:p>
            <a:r>
              <a:rPr lang="en-GB" dirty="0"/>
              <a:t>3) Assessment of Alternatives</a:t>
            </a:r>
          </a:p>
          <a:p>
            <a:r>
              <a:rPr lang="en-GB" dirty="0"/>
              <a:t>4) Assessment of IROPI</a:t>
            </a:r>
          </a:p>
        </p:txBody>
      </p:sp>
      <p:pic>
        <p:nvPicPr>
          <p:cNvPr id="6" name="Picture 5">
            <a:extLst>
              <a:ext uri="{FF2B5EF4-FFF2-40B4-BE49-F238E27FC236}">
                <a16:creationId xmlns:a16="http://schemas.microsoft.com/office/drawing/2014/main" id="{EBC7DCA6-E4B1-8103-6D0F-022B6427AA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503336" y="207818"/>
            <a:ext cx="7794615" cy="6539346"/>
          </a:xfrm>
          <a:prstGeom prst="rect">
            <a:avLst/>
          </a:prstGeom>
        </p:spPr>
      </p:pic>
    </p:spTree>
    <p:extLst>
      <p:ext uri="{BB962C8B-B14F-4D97-AF65-F5344CB8AC3E}">
        <p14:creationId xmlns:p14="http://schemas.microsoft.com/office/powerpoint/2010/main" val="36193478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p:txBody>
          <a:bodyPr/>
          <a:lstStyle/>
          <a:p>
            <a:r>
              <a:rPr lang="en-GB" dirty="0"/>
              <a:t>HRA Key Concepts</a:t>
            </a:r>
          </a:p>
        </p:txBody>
      </p:sp>
      <p:sp>
        <p:nvSpPr>
          <p:cNvPr id="3" name="Content Placeholder 2">
            <a:extLst>
              <a:ext uri="{FF2B5EF4-FFF2-40B4-BE49-F238E27FC236}">
                <a16:creationId xmlns:a16="http://schemas.microsoft.com/office/drawing/2014/main" id="{6E3466F9-8B71-94E0-B843-3F7E1E84C97C}"/>
              </a:ext>
            </a:extLst>
          </p:cNvPr>
          <p:cNvSpPr>
            <a:spLocks noGrp="1"/>
          </p:cNvSpPr>
          <p:nvPr>
            <p:ph idx="1"/>
          </p:nvPr>
        </p:nvSpPr>
        <p:spPr/>
        <p:txBody>
          <a:bodyPr/>
          <a:lstStyle/>
          <a:p>
            <a:r>
              <a:rPr lang="en-GB" dirty="0"/>
              <a:t>Screening for likely significant effects</a:t>
            </a:r>
          </a:p>
          <a:p>
            <a:r>
              <a:rPr lang="en-GB" dirty="0"/>
              <a:t> In-combination effects </a:t>
            </a:r>
          </a:p>
          <a:p>
            <a:r>
              <a:rPr lang="en-GB" dirty="0"/>
              <a:t>Appropriate assessment and site integrity </a:t>
            </a:r>
          </a:p>
          <a:p>
            <a:r>
              <a:rPr lang="en-GB" dirty="0"/>
              <a:t>Avoidance and mitigation </a:t>
            </a:r>
          </a:p>
          <a:p>
            <a:r>
              <a:rPr lang="en-GB" dirty="0"/>
              <a:t>Roles and responsibilities of the planning authority, developer, statutory and non statutory consultee – who does what and why?</a:t>
            </a:r>
          </a:p>
        </p:txBody>
      </p:sp>
    </p:spTree>
    <p:extLst>
      <p:ext uri="{BB962C8B-B14F-4D97-AF65-F5344CB8AC3E}">
        <p14:creationId xmlns:p14="http://schemas.microsoft.com/office/powerpoint/2010/main" val="1446899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DEA-FC33-5AD1-3B61-BD03ABA22CDF}"/>
              </a:ext>
            </a:extLst>
          </p:cNvPr>
          <p:cNvSpPr>
            <a:spLocks noGrp="1"/>
          </p:cNvSpPr>
          <p:nvPr>
            <p:ph type="title"/>
          </p:nvPr>
        </p:nvSpPr>
        <p:spPr>
          <a:xfrm>
            <a:off x="612648" y="548640"/>
            <a:ext cx="5261679" cy="1132258"/>
          </a:xfrm>
        </p:spPr>
        <p:txBody>
          <a:bodyPr>
            <a:normAutofit/>
          </a:bodyPr>
          <a:lstStyle/>
          <a:p>
            <a:r>
              <a:rPr lang="en-GB" dirty="0"/>
              <a:t>Assessment of Alternatives?</a:t>
            </a:r>
          </a:p>
        </p:txBody>
      </p:sp>
      <p:pic>
        <p:nvPicPr>
          <p:cNvPr id="8" name="Content Placeholder 7">
            <a:extLst>
              <a:ext uri="{FF2B5EF4-FFF2-40B4-BE49-F238E27FC236}">
                <a16:creationId xmlns:a16="http://schemas.microsoft.com/office/drawing/2014/main" id="{F88FD3C3-7C9F-BDE4-79CD-8366738506B2}"/>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7287768" y="1"/>
            <a:ext cx="4644614" cy="6672538"/>
          </a:xfrm>
        </p:spPr>
      </p:pic>
      <p:sp>
        <p:nvSpPr>
          <p:cNvPr id="10" name="TextBox 9">
            <a:extLst>
              <a:ext uri="{FF2B5EF4-FFF2-40B4-BE49-F238E27FC236}">
                <a16:creationId xmlns:a16="http://schemas.microsoft.com/office/drawing/2014/main" id="{684B8C66-2255-E51F-1DC3-13483429D322}"/>
              </a:ext>
            </a:extLst>
          </p:cNvPr>
          <p:cNvSpPr txBox="1"/>
          <p:nvPr/>
        </p:nvSpPr>
        <p:spPr>
          <a:xfrm>
            <a:off x="7287768" y="6399014"/>
            <a:ext cx="6094476" cy="369332"/>
          </a:xfrm>
          <a:prstGeom prst="rect">
            <a:avLst/>
          </a:prstGeom>
          <a:noFill/>
        </p:spPr>
        <p:txBody>
          <a:bodyPr wrap="square">
            <a:spAutoFit/>
          </a:bodyPr>
          <a:lstStyle/>
          <a:p>
            <a:r>
              <a:rPr lang="en-GB" dirty="0">
                <a:hlinkClick r:id="rId3"/>
              </a:rPr>
              <a:t>habitats-regulations-toolkit-2020 (</a:t>
            </a:r>
            <a:r>
              <a:rPr lang="en-GB" dirty="0" err="1">
                <a:hlinkClick r:id="rId3"/>
              </a:rPr>
              <a:t>cms.law</a:t>
            </a:r>
            <a:r>
              <a:rPr lang="en-GB" dirty="0">
                <a:hlinkClick r:id="rId3"/>
              </a:rPr>
              <a:t>)</a:t>
            </a:r>
            <a:endParaRPr lang="en-GB" dirty="0"/>
          </a:p>
        </p:txBody>
      </p:sp>
    </p:spTree>
    <p:extLst>
      <p:ext uri="{BB962C8B-B14F-4D97-AF65-F5344CB8AC3E}">
        <p14:creationId xmlns:p14="http://schemas.microsoft.com/office/powerpoint/2010/main" val="23685828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DEA-FC33-5AD1-3B61-BD03ABA22CDF}"/>
              </a:ext>
            </a:extLst>
          </p:cNvPr>
          <p:cNvSpPr>
            <a:spLocks noGrp="1"/>
          </p:cNvSpPr>
          <p:nvPr>
            <p:ph type="title"/>
          </p:nvPr>
        </p:nvSpPr>
        <p:spPr>
          <a:xfrm>
            <a:off x="612648" y="548640"/>
            <a:ext cx="5261679" cy="1132258"/>
          </a:xfrm>
        </p:spPr>
        <p:txBody>
          <a:bodyPr>
            <a:normAutofit/>
          </a:bodyPr>
          <a:lstStyle/>
          <a:p>
            <a:r>
              <a:rPr lang="en-GB" dirty="0"/>
              <a:t>What is IROPI?</a:t>
            </a:r>
          </a:p>
        </p:txBody>
      </p:sp>
      <p:sp>
        <p:nvSpPr>
          <p:cNvPr id="3" name="Content Placeholder 2">
            <a:extLst>
              <a:ext uri="{FF2B5EF4-FFF2-40B4-BE49-F238E27FC236}">
                <a16:creationId xmlns:a16="http://schemas.microsoft.com/office/drawing/2014/main" id="{88D47224-4F29-87DF-C0C8-9E04D358F068}"/>
              </a:ext>
            </a:extLst>
          </p:cNvPr>
          <p:cNvSpPr>
            <a:spLocks noGrp="1"/>
          </p:cNvSpPr>
          <p:nvPr>
            <p:ph idx="1"/>
          </p:nvPr>
        </p:nvSpPr>
        <p:spPr>
          <a:xfrm>
            <a:off x="612648" y="2881744"/>
            <a:ext cx="4453128" cy="3427615"/>
          </a:xfrm>
        </p:spPr>
        <p:txBody>
          <a:bodyPr/>
          <a:lstStyle/>
          <a:p>
            <a:r>
              <a:rPr lang="en-GB" dirty="0"/>
              <a:t>Examples of IROPI</a:t>
            </a:r>
          </a:p>
          <a:p>
            <a:r>
              <a:rPr lang="en-GB" dirty="0">
                <a:highlight>
                  <a:srgbClr val="FFFF00"/>
                </a:highlight>
                <a:hlinkClick r:id="rId2"/>
              </a:rPr>
              <a:t>Habitats Directive: guidance on the application of article 6(4) (publishing.service.gov.uk)</a:t>
            </a:r>
            <a:endParaRPr lang="en-GB" dirty="0">
              <a:highlight>
                <a:srgbClr val="FFFF00"/>
              </a:highlight>
            </a:endParaRPr>
          </a:p>
        </p:txBody>
      </p:sp>
      <p:pic>
        <p:nvPicPr>
          <p:cNvPr id="5" name="Picture 4">
            <a:extLst>
              <a:ext uri="{FF2B5EF4-FFF2-40B4-BE49-F238E27FC236}">
                <a16:creationId xmlns:a16="http://schemas.microsoft.com/office/drawing/2014/main" id="{E03A8A7C-4FFF-1724-2CB3-B93BD0CE5AC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82754" y="242047"/>
            <a:ext cx="4249270" cy="6578367"/>
          </a:xfrm>
          <a:prstGeom prst="rect">
            <a:avLst/>
          </a:prstGeom>
        </p:spPr>
      </p:pic>
      <p:sp>
        <p:nvSpPr>
          <p:cNvPr id="6" name="TextBox 5">
            <a:extLst>
              <a:ext uri="{FF2B5EF4-FFF2-40B4-BE49-F238E27FC236}">
                <a16:creationId xmlns:a16="http://schemas.microsoft.com/office/drawing/2014/main" id="{3B4A6C9B-059D-FF08-3F19-854FB555FBF8}"/>
              </a:ext>
            </a:extLst>
          </p:cNvPr>
          <p:cNvSpPr txBox="1"/>
          <p:nvPr/>
        </p:nvSpPr>
        <p:spPr>
          <a:xfrm>
            <a:off x="7235190" y="6431287"/>
            <a:ext cx="6094476" cy="369332"/>
          </a:xfrm>
          <a:prstGeom prst="rect">
            <a:avLst/>
          </a:prstGeom>
          <a:noFill/>
        </p:spPr>
        <p:txBody>
          <a:bodyPr wrap="square">
            <a:spAutoFit/>
          </a:bodyPr>
          <a:lstStyle/>
          <a:p>
            <a:r>
              <a:rPr lang="en-GB" dirty="0">
                <a:hlinkClick r:id="rId4"/>
              </a:rPr>
              <a:t>habitats-regulations-toolkit-2020 (</a:t>
            </a:r>
            <a:r>
              <a:rPr lang="en-GB" dirty="0" err="1">
                <a:hlinkClick r:id="rId4"/>
              </a:rPr>
              <a:t>cms.law</a:t>
            </a:r>
            <a:r>
              <a:rPr lang="en-GB" dirty="0">
                <a:hlinkClick r:id="rId4"/>
              </a:rPr>
              <a:t>)</a:t>
            </a:r>
            <a:endParaRPr lang="en-GB" dirty="0"/>
          </a:p>
        </p:txBody>
      </p:sp>
    </p:spTree>
    <p:extLst>
      <p:ext uri="{BB962C8B-B14F-4D97-AF65-F5344CB8AC3E}">
        <p14:creationId xmlns:p14="http://schemas.microsoft.com/office/powerpoint/2010/main" val="29098450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p:txBody>
          <a:bodyPr/>
          <a:lstStyle/>
          <a:p>
            <a:r>
              <a:rPr lang="en-GB" dirty="0"/>
              <a:t>EU Legislation</a:t>
            </a:r>
          </a:p>
        </p:txBody>
      </p:sp>
      <p:sp>
        <p:nvSpPr>
          <p:cNvPr id="3" name="Content Placeholder 2">
            <a:extLst>
              <a:ext uri="{FF2B5EF4-FFF2-40B4-BE49-F238E27FC236}">
                <a16:creationId xmlns:a16="http://schemas.microsoft.com/office/drawing/2014/main" id="{6E3466F9-8B71-94E0-B843-3F7E1E84C97C}"/>
              </a:ext>
            </a:extLst>
          </p:cNvPr>
          <p:cNvSpPr>
            <a:spLocks noGrp="1"/>
          </p:cNvSpPr>
          <p:nvPr>
            <p:ph idx="1"/>
          </p:nvPr>
        </p:nvSpPr>
        <p:spPr>
          <a:xfrm>
            <a:off x="612647" y="1715532"/>
            <a:ext cx="5715001" cy="4593828"/>
          </a:xfrm>
        </p:spPr>
        <p:txBody>
          <a:bodyPr/>
          <a:lstStyle/>
          <a:p>
            <a:r>
              <a:rPr lang="en-GB" dirty="0"/>
              <a:t>HRA ‘ Habitats Regulations Assessment’ is a process set out within European legislation, transposed into UK law. It is a requirement directed at all public bodies (competent authorities), and Natural England’s role is to help public bodies fully meet their duties. Natural England is a competent authority too! Birds Directive (1979) 2009 –SPAs Habitats Directive 1992 –SACs Conservation of Habitats and Species Regulations 2010, as amended </a:t>
            </a:r>
          </a:p>
        </p:txBody>
      </p:sp>
      <p:pic>
        <p:nvPicPr>
          <p:cNvPr id="5" name="Picture 4">
            <a:extLst>
              <a:ext uri="{FF2B5EF4-FFF2-40B4-BE49-F238E27FC236}">
                <a16:creationId xmlns:a16="http://schemas.microsoft.com/office/drawing/2014/main" id="{5D8AA15A-880E-894C-3652-450196E789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132320" y="548640"/>
            <a:ext cx="4636008" cy="5999540"/>
          </a:xfrm>
          <a:prstGeom prst="rect">
            <a:avLst/>
          </a:prstGeom>
        </p:spPr>
      </p:pic>
      <p:sp>
        <p:nvSpPr>
          <p:cNvPr id="7" name="TextBox 6">
            <a:extLst>
              <a:ext uri="{FF2B5EF4-FFF2-40B4-BE49-F238E27FC236}">
                <a16:creationId xmlns:a16="http://schemas.microsoft.com/office/drawing/2014/main" id="{FC030C22-799C-0F30-06B4-683B0B327F7F}"/>
              </a:ext>
            </a:extLst>
          </p:cNvPr>
          <p:cNvSpPr txBox="1"/>
          <p:nvPr/>
        </p:nvSpPr>
        <p:spPr>
          <a:xfrm>
            <a:off x="761238" y="6060686"/>
            <a:ext cx="6094476" cy="369332"/>
          </a:xfrm>
          <a:prstGeom prst="rect">
            <a:avLst/>
          </a:prstGeom>
          <a:noFill/>
        </p:spPr>
        <p:txBody>
          <a:bodyPr wrap="square">
            <a:spAutoFit/>
          </a:bodyPr>
          <a:lstStyle/>
          <a:p>
            <a:r>
              <a:rPr lang="en-GB" dirty="0">
                <a:hlinkClick r:id="rId3"/>
              </a:rPr>
              <a:t>habitats-regulations-toolkit-2020 (</a:t>
            </a:r>
            <a:r>
              <a:rPr lang="en-GB" dirty="0" err="1">
                <a:hlinkClick r:id="rId3"/>
              </a:rPr>
              <a:t>cms.law</a:t>
            </a:r>
            <a:r>
              <a:rPr lang="en-GB" dirty="0">
                <a:hlinkClick r:id="rId3"/>
              </a:rPr>
              <a:t>)</a:t>
            </a:r>
            <a:endParaRPr lang="en-GB" dirty="0"/>
          </a:p>
        </p:txBody>
      </p:sp>
    </p:spTree>
    <p:extLst>
      <p:ext uri="{BB962C8B-B14F-4D97-AF65-F5344CB8AC3E}">
        <p14:creationId xmlns:p14="http://schemas.microsoft.com/office/powerpoint/2010/main" val="12590456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a:xfrm>
            <a:off x="1017431" y="1537022"/>
            <a:ext cx="3710319" cy="4132257"/>
          </a:xfrm>
        </p:spPr>
        <p:txBody>
          <a:bodyPr anchor="t">
            <a:normAutofit/>
          </a:bodyPr>
          <a:lstStyle/>
          <a:p>
            <a:pPr algn="r"/>
            <a:r>
              <a:rPr lang="en-GB" dirty="0"/>
              <a:t>Site specific factors</a:t>
            </a:r>
          </a:p>
        </p:txBody>
      </p:sp>
      <p:sp>
        <p:nvSpPr>
          <p:cNvPr id="3" name="Content Placeholder 2">
            <a:extLst>
              <a:ext uri="{FF2B5EF4-FFF2-40B4-BE49-F238E27FC236}">
                <a16:creationId xmlns:a16="http://schemas.microsoft.com/office/drawing/2014/main" id="{6E3466F9-8B71-94E0-B843-3F7E1E84C97C}"/>
              </a:ext>
            </a:extLst>
          </p:cNvPr>
          <p:cNvSpPr>
            <a:spLocks noGrp="1"/>
          </p:cNvSpPr>
          <p:nvPr>
            <p:ph idx="1"/>
          </p:nvPr>
        </p:nvSpPr>
        <p:spPr>
          <a:xfrm>
            <a:off x="5455920" y="1512141"/>
            <a:ext cx="5019247" cy="4157138"/>
          </a:xfrm>
        </p:spPr>
        <p:txBody>
          <a:bodyPr>
            <a:normAutofit/>
          </a:bodyPr>
          <a:lstStyle/>
          <a:p>
            <a:pPr>
              <a:lnSpc>
                <a:spcPct val="110000"/>
              </a:lnSpc>
            </a:pPr>
            <a:r>
              <a:rPr lang="en-GB" sz="1700" dirty="0"/>
              <a:t>Components of a site’s ‘integrity’ (structure, function, supporting processes) based on its qualifying features </a:t>
            </a:r>
          </a:p>
          <a:p>
            <a:pPr>
              <a:lnSpc>
                <a:spcPct val="110000"/>
              </a:lnSpc>
            </a:pPr>
            <a:r>
              <a:rPr lang="en-GB" sz="1700" dirty="0"/>
              <a:t> Scale of impact</a:t>
            </a:r>
          </a:p>
          <a:p>
            <a:pPr marL="0" indent="0">
              <a:lnSpc>
                <a:spcPct val="110000"/>
              </a:lnSpc>
              <a:buNone/>
            </a:pPr>
            <a:r>
              <a:rPr lang="en-GB" sz="1700" dirty="0"/>
              <a:t>•   Duration of impact and recovery/reversibility </a:t>
            </a:r>
          </a:p>
          <a:p>
            <a:pPr>
              <a:lnSpc>
                <a:spcPct val="110000"/>
              </a:lnSpc>
            </a:pPr>
            <a:r>
              <a:rPr lang="en-GB" sz="1700" dirty="0"/>
              <a:t>Long term impacts, biological-lag and sustainability</a:t>
            </a:r>
          </a:p>
          <a:p>
            <a:pPr marL="0" indent="0">
              <a:lnSpc>
                <a:spcPct val="110000"/>
              </a:lnSpc>
              <a:buNone/>
            </a:pPr>
            <a:r>
              <a:rPr lang="en-GB" sz="1700" dirty="0"/>
              <a:t>•  Dynamic systems</a:t>
            </a:r>
          </a:p>
          <a:p>
            <a:pPr marL="0" indent="0">
              <a:lnSpc>
                <a:spcPct val="110000"/>
              </a:lnSpc>
              <a:buNone/>
            </a:pPr>
            <a:r>
              <a:rPr lang="en-GB" sz="1700" dirty="0"/>
              <a:t>•  Conflicting feature requirements</a:t>
            </a:r>
          </a:p>
          <a:p>
            <a:pPr marL="0" indent="0">
              <a:lnSpc>
                <a:spcPct val="110000"/>
              </a:lnSpc>
              <a:buNone/>
            </a:pPr>
            <a:r>
              <a:rPr lang="en-GB" sz="1700" dirty="0"/>
              <a:t> • Off-site impacts</a:t>
            </a:r>
          </a:p>
          <a:p>
            <a:pPr marL="0" indent="0">
              <a:lnSpc>
                <a:spcPct val="110000"/>
              </a:lnSpc>
              <a:buNone/>
            </a:pPr>
            <a:r>
              <a:rPr lang="en-GB" sz="1700" dirty="0"/>
              <a:t> • Uncertainty over cause and effect</a:t>
            </a:r>
          </a:p>
        </p:txBody>
      </p:sp>
      <p:sp>
        <p:nvSpPr>
          <p:cNvPr id="17"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11/29/2024</a:t>
            </a:fld>
            <a:endParaRPr lang="en-US"/>
          </a:p>
        </p:txBody>
      </p:sp>
      <p:sp>
        <p:nvSpPr>
          <p:cNvPr id="18"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9"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67</a:t>
            </a:fld>
            <a:endParaRPr lang="en-US"/>
          </a:p>
        </p:txBody>
      </p:sp>
    </p:spTree>
    <p:extLst>
      <p:ext uri="{BB962C8B-B14F-4D97-AF65-F5344CB8AC3E}">
        <p14:creationId xmlns:p14="http://schemas.microsoft.com/office/powerpoint/2010/main" val="144646887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HRA and the WMNP</a:t>
            </a:r>
          </a:p>
        </p:txBody>
      </p:sp>
      <p:sp>
        <p:nvSpPr>
          <p:cNvPr id="7" name="TextBox 6">
            <a:extLst>
              <a:ext uri="{FF2B5EF4-FFF2-40B4-BE49-F238E27FC236}">
                <a16:creationId xmlns:a16="http://schemas.microsoft.com/office/drawing/2014/main" id="{6BB556F1-E6DE-3345-297C-0F7D7571F0FC}"/>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2"/>
              </a:rPr>
              <a:t>welsh-national-marine-plan-habitats-regulation-assessment.pdf (gov.wales)</a:t>
            </a:r>
            <a:endParaRPr lang="en-US"/>
          </a:p>
        </p:txBody>
      </p:sp>
      <p:sp>
        <p:nvSpPr>
          <p:cNvPr id="13" name="Date Placeholder 11">
            <a:extLst>
              <a:ext uri="{FF2B5EF4-FFF2-40B4-BE49-F238E27FC236}">
                <a16:creationId xmlns:a16="http://schemas.microsoft.com/office/drawing/2014/main" id="{0739465B-6EEF-985B-E659-61A3AB7AFA3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A50B9F4B-7728-42D5-94BD-31B0E2D5A702}" type="datetime1">
              <a:rPr lang="en-US" smtClean="0"/>
              <a:pPr>
                <a:spcAft>
                  <a:spcPts val="600"/>
                </a:spcAft>
              </a:pPr>
              <a:t>11/29/2024</a:t>
            </a:fld>
            <a:endParaRPr lang="en-US"/>
          </a:p>
        </p:txBody>
      </p:sp>
      <p:pic>
        <p:nvPicPr>
          <p:cNvPr id="19" name="Picture 18" descr="Beach by a cliff">
            <a:extLst>
              <a:ext uri="{FF2B5EF4-FFF2-40B4-BE49-F238E27FC236}">
                <a16:creationId xmlns:a16="http://schemas.microsoft.com/office/drawing/2014/main" id="{C1837D03-04DA-E062-3D9E-03D26899433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5" name="Footer Placeholder 12">
            <a:extLst>
              <a:ext uri="{FF2B5EF4-FFF2-40B4-BE49-F238E27FC236}">
                <a16:creationId xmlns:a16="http://schemas.microsoft.com/office/drawing/2014/main" id="{B6812393-E219-F88F-C5C2-82EDFDADFEC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Sample Footer Text</a:t>
            </a:r>
          </a:p>
        </p:txBody>
      </p:sp>
      <p:sp>
        <p:nvSpPr>
          <p:cNvPr id="17" name="Slide Number Placeholder 13">
            <a:extLst>
              <a:ext uri="{FF2B5EF4-FFF2-40B4-BE49-F238E27FC236}">
                <a16:creationId xmlns:a16="http://schemas.microsoft.com/office/drawing/2014/main" id="{B179EB45-C377-8BA9-E8BD-FA46C7383814}"/>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rPr>
              <a:pPr>
                <a:spcAft>
                  <a:spcPts val="600"/>
                </a:spcAft>
              </a:pPr>
              <a:t>68</a:t>
            </a:fld>
            <a:endParaRPr lang="en-US">
              <a:solidFill>
                <a:srgbClr val="FFFFFF"/>
              </a:solidFill>
            </a:endParaRPr>
          </a:p>
        </p:txBody>
      </p:sp>
    </p:spTree>
    <p:extLst>
      <p:ext uri="{BB962C8B-B14F-4D97-AF65-F5344CB8AC3E}">
        <p14:creationId xmlns:p14="http://schemas.microsoft.com/office/powerpoint/2010/main" val="28838169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FFD9-3D24-4B61-E952-D8F10FDC72F9}"/>
              </a:ext>
            </a:extLst>
          </p:cNvPr>
          <p:cNvSpPr>
            <a:spLocks noGrp="1"/>
          </p:cNvSpPr>
          <p:nvPr>
            <p:ph type="title"/>
          </p:nvPr>
        </p:nvSpPr>
        <p:spPr/>
        <p:txBody>
          <a:bodyPr/>
          <a:lstStyle/>
          <a:p>
            <a:r>
              <a:rPr lang="en-GB" dirty="0"/>
              <a:t>HRA and the WMNP</a:t>
            </a:r>
          </a:p>
        </p:txBody>
      </p:sp>
      <p:sp>
        <p:nvSpPr>
          <p:cNvPr id="7" name="TextBox 6">
            <a:extLst>
              <a:ext uri="{FF2B5EF4-FFF2-40B4-BE49-F238E27FC236}">
                <a16:creationId xmlns:a16="http://schemas.microsoft.com/office/drawing/2014/main" id="{6BB556F1-E6DE-3345-297C-0F7D7571F0FC}"/>
              </a:ext>
            </a:extLst>
          </p:cNvPr>
          <p:cNvSpPr txBox="1"/>
          <p:nvPr/>
        </p:nvSpPr>
        <p:spPr>
          <a:xfrm>
            <a:off x="6594763" y="225474"/>
            <a:ext cx="6096000" cy="646331"/>
          </a:xfrm>
          <a:prstGeom prst="rect">
            <a:avLst/>
          </a:prstGeom>
          <a:noFill/>
        </p:spPr>
        <p:txBody>
          <a:bodyPr wrap="square">
            <a:spAutoFit/>
          </a:bodyPr>
          <a:lstStyle/>
          <a:p>
            <a:r>
              <a:rPr lang="en-GB" dirty="0">
                <a:hlinkClick r:id="rId2"/>
              </a:rPr>
              <a:t>welsh-national-marine-plan-habitats-regulation-assessment.pdf (</a:t>
            </a:r>
            <a:r>
              <a:rPr lang="en-GB" dirty="0" err="1">
                <a:hlinkClick r:id="rId2"/>
              </a:rPr>
              <a:t>gov.wales</a:t>
            </a:r>
            <a:r>
              <a:rPr lang="en-GB" dirty="0">
                <a:hlinkClick r:id="rId2"/>
              </a:rPr>
              <a:t>)</a:t>
            </a:r>
            <a:endParaRPr lang="en-GB" dirty="0"/>
          </a:p>
        </p:txBody>
      </p:sp>
      <p:pic>
        <p:nvPicPr>
          <p:cNvPr id="4" name="Picture 3">
            <a:extLst>
              <a:ext uri="{FF2B5EF4-FFF2-40B4-BE49-F238E27FC236}">
                <a16:creationId xmlns:a16="http://schemas.microsoft.com/office/drawing/2014/main" id="{F19DD3B4-B7F8-10A5-A0B1-ACDB050633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2647" y="1440646"/>
            <a:ext cx="7949461" cy="4874360"/>
          </a:xfrm>
          <a:prstGeom prst="rect">
            <a:avLst/>
          </a:prstGeom>
        </p:spPr>
      </p:pic>
    </p:spTree>
    <p:extLst>
      <p:ext uri="{BB962C8B-B14F-4D97-AF65-F5344CB8AC3E}">
        <p14:creationId xmlns:p14="http://schemas.microsoft.com/office/powerpoint/2010/main" val="243731702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1719073"/>
            <a:ext cx="5147506" cy="4509894"/>
          </a:xfrm>
        </p:spPr>
        <p:txBody>
          <a:bodyPr>
            <a:normAutofit fontScale="92500" lnSpcReduction="20000"/>
          </a:bodyPr>
          <a:lstStyle/>
          <a:p>
            <a:pPr marL="0" indent="0">
              <a:buNone/>
              <a:defRPr/>
            </a:pPr>
            <a:r>
              <a:rPr lang="en-GB" sz="2100" dirty="0"/>
              <a:t>Click on the following link: </a:t>
            </a:r>
            <a:r>
              <a:rPr lang="en-GB" sz="2100" dirty="0" err="1">
                <a:hlinkClick r:id="rId2"/>
              </a:rPr>
              <a:t>welsh</a:t>
            </a:r>
            <a:r>
              <a:rPr lang="en-GB" sz="2100" dirty="0">
                <a:hlinkClick r:id="rId2"/>
              </a:rPr>
              <a:t>-national-marine-plan-habitats-regulation-assessment (1).pdf (uwtsd.ac.uk)</a:t>
            </a:r>
            <a:endParaRPr lang="en-GB" sz="2100" dirty="0"/>
          </a:p>
          <a:p>
            <a:pPr marL="0" indent="0">
              <a:buNone/>
              <a:defRPr/>
            </a:pPr>
            <a:r>
              <a:rPr lang="en-GB" sz="2100" dirty="0"/>
              <a:t>Using the sector you analysed previously, address how this is integrated into the HRA for the Welsh National Marine Plan. </a:t>
            </a:r>
          </a:p>
          <a:p>
            <a:pPr marL="0" indent="0">
              <a:buNone/>
            </a:pPr>
            <a:r>
              <a:rPr lang="en-GB" sz="2100" b="1" dirty="0"/>
              <a:t>How well are the impacts of your sector documented? What key impacts does your sector produce? Please summarise this information for your infographic. </a:t>
            </a:r>
          </a:p>
          <a:p>
            <a:pPr marL="0" indent="0">
              <a:buNone/>
              <a:defRPr/>
            </a:pPr>
            <a:endParaRPr lang="en-GB" sz="1800" dirty="0"/>
          </a:p>
          <a:p>
            <a:pPr marL="0" indent="0">
              <a:buNone/>
              <a:defRPr/>
            </a:pPr>
            <a:r>
              <a:rPr lang="en-GB" sz="1800" dirty="0"/>
              <a:t>Upload your final infographic to Teams</a:t>
            </a:r>
          </a:p>
          <a:p>
            <a:pPr marL="0" indent="0">
              <a:buNone/>
              <a:defRPr/>
            </a:pPr>
            <a:r>
              <a:rPr lang="en-GB" sz="1800" b="1" i="1" dirty="0"/>
              <a:t>(30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01476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fade">
                                      <p:cBhvr>
                                        <p:cTn id="27" dur="20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fontScale="92500" lnSpcReduction="20000"/>
          </a:bodyPr>
          <a:lstStyle/>
          <a:p>
            <a:pPr marL="0" indent="0">
              <a:buNone/>
              <a:defRPr/>
            </a:pPr>
            <a:r>
              <a:rPr lang="en-GB" sz="1800" dirty="0"/>
              <a:t>Follow the link: </a:t>
            </a:r>
            <a:r>
              <a:rPr lang="en-GB" sz="1800" dirty="0">
                <a:hlinkClick r:id="rId2"/>
              </a:rPr>
              <a:t>Natural Resources Wales / Find protected areas of land and sea</a:t>
            </a:r>
            <a:endParaRPr lang="en-GB" sz="1800" dirty="0"/>
          </a:p>
          <a:p>
            <a:r>
              <a:rPr lang="en-GB" sz="1800" b="1" dirty="0"/>
              <a:t>Choose a protected area of sea/coastal area</a:t>
            </a:r>
          </a:p>
          <a:p>
            <a:pPr marL="0" indent="0">
              <a:buNone/>
            </a:pPr>
            <a:r>
              <a:rPr lang="en-GB" sz="1800" dirty="0"/>
              <a:t>See if you can find a HRA located within your protected area? Remember it needs to be a European designation</a:t>
            </a:r>
          </a:p>
          <a:p>
            <a:pPr marL="0" indent="0">
              <a:buNone/>
            </a:pPr>
            <a:r>
              <a:rPr lang="en-GB" sz="1800" dirty="0"/>
              <a:t>What are the key take away messages?</a:t>
            </a:r>
          </a:p>
          <a:p>
            <a:pPr marL="0" indent="0">
              <a:buNone/>
              <a:defRPr/>
            </a:pPr>
            <a:endParaRPr lang="en-GB" sz="1800" dirty="0"/>
          </a:p>
          <a:p>
            <a:pPr marL="0" indent="0">
              <a:buNone/>
              <a:defRPr/>
            </a:pPr>
            <a:endParaRPr lang="en-GB" sz="1800" dirty="0"/>
          </a:p>
          <a:p>
            <a:pPr marL="0" indent="0">
              <a:buNone/>
              <a:defRPr/>
            </a:pPr>
            <a:r>
              <a:rPr lang="en-GB" sz="1800" b="1" i="1" dirty="0"/>
              <a:t>(15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71</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1132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fade">
                                      <p:cBhvr>
                                        <p:cTn id="27"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3850</Words>
  <Application>Microsoft Office PowerPoint</Application>
  <PresentationFormat>Widescreen</PresentationFormat>
  <Paragraphs>440</Paragraphs>
  <Slides>71</Slides>
  <Notes>1</Notes>
  <HiddenSlides>1</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71</vt:i4>
      </vt:variant>
    </vt:vector>
  </HeadingPairs>
  <TitlesOfParts>
    <vt:vector size="78" baseType="lpstr">
      <vt:lpstr>GDS Transport</vt:lpstr>
      <vt:lpstr>Arial</vt:lpstr>
      <vt:lpstr>Arial</vt:lpstr>
      <vt:lpstr>Calibri</vt:lpstr>
      <vt:lpstr>Courier New</vt:lpstr>
      <vt:lpstr>Neue Haas Grotesk Text Pro</vt:lpstr>
      <vt:lpstr>VanillaVTI</vt:lpstr>
      <vt:lpstr>PowerPoint Presentation</vt:lpstr>
      <vt:lpstr>Outline</vt:lpstr>
      <vt:lpstr>PowerPoint Presentation</vt:lpstr>
      <vt:lpstr>Acronym Check</vt:lpstr>
      <vt:lpstr>Acronym Check</vt:lpstr>
      <vt:lpstr>Maritime Spatial Planning </vt:lpstr>
      <vt:lpstr>Marine Spatial Planning</vt:lpstr>
      <vt:lpstr>Marine Spatial Planning</vt:lpstr>
      <vt:lpstr>20 years of Marine Spatial Planning</vt:lpstr>
      <vt:lpstr>Main Phases of MSP</vt:lpstr>
      <vt:lpstr>20 years of Marine Spatial Planning</vt:lpstr>
      <vt:lpstr>20 years of Marine Spatial Planning</vt:lpstr>
      <vt:lpstr>Marine Spatial Planning (the game)</vt:lpstr>
      <vt:lpstr>Marine Planning in Wales</vt:lpstr>
      <vt:lpstr>Marine Planning Context in Wales</vt:lpstr>
      <vt:lpstr>Marine Planning Context in Wales</vt:lpstr>
      <vt:lpstr>Welsh Area Statements</vt:lpstr>
      <vt:lpstr>Welsh Area Statements</vt:lpstr>
      <vt:lpstr>Welsh Area Statements and SEA </vt:lpstr>
      <vt:lpstr>Welsh Marine Area Statement</vt:lpstr>
      <vt:lpstr>Welsh Marine Area Statement</vt:lpstr>
      <vt:lpstr>Welsh Area Statement</vt:lpstr>
      <vt:lpstr>Welsh Area Statement</vt:lpstr>
      <vt:lpstr>Activity</vt:lpstr>
      <vt:lpstr>Welsh Area Statement</vt:lpstr>
      <vt:lpstr>Infographics</vt:lpstr>
      <vt:lpstr>Infographics</vt:lpstr>
      <vt:lpstr>Goals</vt:lpstr>
      <vt:lpstr>Goals</vt:lpstr>
      <vt:lpstr>Marine Planning in Wales </vt:lpstr>
      <vt:lpstr>Welsh National Marine Plan</vt:lpstr>
      <vt:lpstr>Welsh National Marine Plan (2019)</vt:lpstr>
      <vt:lpstr>Overview</vt:lpstr>
      <vt:lpstr>Background</vt:lpstr>
      <vt:lpstr>The General Policies</vt:lpstr>
      <vt:lpstr>Sector Policies in Welsh National Marine Plan</vt:lpstr>
      <vt:lpstr>Activity</vt:lpstr>
      <vt:lpstr>Take a break</vt:lpstr>
      <vt:lpstr>Habitat Regulation Assessment (HRA)</vt:lpstr>
      <vt:lpstr>Habitats Regulations Assessment</vt:lpstr>
      <vt:lpstr>Habitat Regulations</vt:lpstr>
      <vt:lpstr>HRA</vt:lpstr>
      <vt:lpstr>PowerPoint Presentation</vt:lpstr>
      <vt:lpstr>HRA</vt:lpstr>
      <vt:lpstr>Habitat Analysis in Marine Spatial Planning</vt:lpstr>
      <vt:lpstr>HRA</vt:lpstr>
      <vt:lpstr>How an HRA is undertaken </vt:lpstr>
      <vt:lpstr>Projects with significant impacts  </vt:lpstr>
      <vt:lpstr>Projects with adverse impacts  </vt:lpstr>
      <vt:lpstr>Appropriate Assessments  </vt:lpstr>
      <vt:lpstr>Habitat Regulations Assessment: Protecting a European Site</vt:lpstr>
      <vt:lpstr>Competent Authority</vt:lpstr>
      <vt:lpstr>European Sites</vt:lpstr>
      <vt:lpstr>Plans or Proposals</vt:lpstr>
      <vt:lpstr>European Sites</vt:lpstr>
      <vt:lpstr>European Sites</vt:lpstr>
      <vt:lpstr>Check if you need a HRA</vt:lpstr>
      <vt:lpstr>Consultation</vt:lpstr>
      <vt:lpstr>How to carry out a HRA</vt:lpstr>
      <vt:lpstr>Process for HRA (Stages)</vt:lpstr>
      <vt:lpstr>Consideration of projects affecting European sites</vt:lpstr>
      <vt:lpstr>Consideration of projects affecting European sites</vt:lpstr>
      <vt:lpstr>HRA Key Concepts</vt:lpstr>
      <vt:lpstr>Assessment of Alternatives?</vt:lpstr>
      <vt:lpstr>What is IROPI?</vt:lpstr>
      <vt:lpstr>EU Legislation</vt:lpstr>
      <vt:lpstr>Site specific factors</vt:lpstr>
      <vt:lpstr>HRA and the WMNP</vt:lpstr>
      <vt:lpstr>HRA and the WMNP</vt:lpstr>
      <vt:lpstr>Activity</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Alisdair Cunningham</cp:lastModifiedBy>
  <cp:revision>4</cp:revision>
  <cp:lastPrinted>2024-12-03T13:33:39Z</cp:lastPrinted>
  <dcterms:created xsi:type="dcterms:W3CDTF">2023-08-21T16:12:18Z</dcterms:created>
  <dcterms:modified xsi:type="dcterms:W3CDTF">2024-12-03T13:34:42Z</dcterms:modified>
</cp:coreProperties>
</file>