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83" r:id="rId3"/>
    <p:sldId id="257" r:id="rId4"/>
    <p:sldId id="309" r:id="rId5"/>
    <p:sldId id="306" r:id="rId6"/>
    <p:sldId id="259" r:id="rId7"/>
    <p:sldId id="261" r:id="rId8"/>
    <p:sldId id="262" r:id="rId9"/>
    <p:sldId id="273" r:id="rId10"/>
    <p:sldId id="300" r:id="rId11"/>
    <p:sldId id="276" r:id="rId12"/>
    <p:sldId id="305" r:id="rId13"/>
    <p:sldId id="263" r:id="rId14"/>
    <p:sldId id="264" r:id="rId15"/>
    <p:sldId id="265" r:id="rId16"/>
    <p:sldId id="266" r:id="rId17"/>
    <p:sldId id="267" r:id="rId18"/>
    <p:sldId id="270" r:id="rId19"/>
    <p:sldId id="260" r:id="rId20"/>
    <p:sldId id="271" r:id="rId21"/>
    <p:sldId id="307" r:id="rId22"/>
    <p:sldId id="268" r:id="rId23"/>
    <p:sldId id="272" r:id="rId24"/>
    <p:sldId id="277" r:id="rId25"/>
    <p:sldId id="308" r:id="rId26"/>
    <p:sldId id="279" r:id="rId27"/>
    <p:sldId id="280" r:id="rId28"/>
    <p:sldId id="281" r:id="rId29"/>
    <p:sldId id="286" r:id="rId30"/>
    <p:sldId id="284" r:id="rId31"/>
    <p:sldId id="288" r:id="rId32"/>
    <p:sldId id="287" r:id="rId33"/>
    <p:sldId id="282" r:id="rId34"/>
    <p:sldId id="295" r:id="rId35"/>
    <p:sldId id="285" r:id="rId36"/>
    <p:sldId id="299" r:id="rId37"/>
    <p:sldId id="294" r:id="rId38"/>
    <p:sldId id="298" r:id="rId39"/>
    <p:sldId id="297" r:id="rId40"/>
    <p:sldId id="293" r:id="rId41"/>
    <p:sldId id="289" r:id="rId42"/>
    <p:sldId id="291" r:id="rId43"/>
    <p:sldId id="290" r:id="rId44"/>
    <p:sldId id="292" r:id="rId45"/>
    <p:sldId id="303" r:id="rId46"/>
    <p:sldId id="301"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122"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933B921-E19E-4C6A-BBA9-F149AA6CE39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D2327-6DE2-4B20-9BE2-60815723233C}"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933B921-E19E-4C6A-BBA9-F149AA6CE39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933B921-E19E-4C6A-BBA9-F149AA6CE39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D2327-6DE2-4B20-9BE2-60815723233C}"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933B921-E19E-4C6A-BBA9-F149AA6CE391}"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933B921-E19E-4C6A-BBA9-F149AA6CE391}" type="datetimeFigureOut">
              <a:rPr lang="en-GB" smtClean="0"/>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ED2327-6DE2-4B20-9BE2-60815723233C}"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933B921-E19E-4C6A-BBA9-F149AA6CE391}" type="datetimeFigureOut">
              <a:rPr lang="en-GB" smtClean="0"/>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33B921-E19E-4C6A-BBA9-F149AA6CE391}" type="datetimeFigureOut">
              <a:rPr lang="en-GB" smtClean="0"/>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33B921-E19E-4C6A-BBA9-F149AA6CE391}"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ED2327-6DE2-4B20-9BE2-60815723233C}"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33B921-E19E-4C6A-BBA9-F149AA6CE391}"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933B921-E19E-4C6A-BBA9-F149AA6CE39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33B921-E19E-4C6A-BBA9-F149AA6CE391}"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ED2327-6DE2-4B20-9BE2-60815723233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5933B921-E19E-4C6A-BBA9-F149AA6CE391}" type="datetimeFigureOut">
              <a:rPr lang="en-GB" smtClean="0"/>
              <a:t>28/10/2019</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DAED2327-6DE2-4B20-9BE2-60815723233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image" Target="../media/image7.jf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Environment in Classic Ethnographies</a:t>
            </a:r>
            <a:endParaRPr lang="en-GB" dirty="0"/>
          </a:p>
        </p:txBody>
      </p:sp>
      <p:sp>
        <p:nvSpPr>
          <p:cNvPr id="3" name="Subtitle 2"/>
          <p:cNvSpPr>
            <a:spLocks noGrp="1"/>
          </p:cNvSpPr>
          <p:nvPr>
            <p:ph type="subTitle" idx="1"/>
          </p:nvPr>
        </p:nvSpPr>
        <p:spPr/>
        <p:txBody>
          <a:bodyPr>
            <a:normAutofit/>
          </a:bodyPr>
          <a:lstStyle/>
          <a:p>
            <a:r>
              <a:rPr lang="en-GB" dirty="0" smtClean="0"/>
              <a:t>From hunting and gathering to horticulture, pastoralism and trade</a:t>
            </a:r>
            <a:endParaRPr lang="en-GB" dirty="0"/>
          </a:p>
        </p:txBody>
      </p:sp>
    </p:spTree>
    <p:extLst>
      <p:ext uri="{BB962C8B-B14F-4D97-AF65-F5344CB8AC3E}">
        <p14:creationId xmlns:p14="http://schemas.microsoft.com/office/powerpoint/2010/main" val="28034796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Pastoralism</a:t>
            </a:r>
            <a:endParaRPr lang="en-GB" dirty="0"/>
          </a:p>
        </p:txBody>
      </p:sp>
      <p:sp>
        <p:nvSpPr>
          <p:cNvPr id="3" name="Content Placeholder 2"/>
          <p:cNvSpPr>
            <a:spLocks noGrp="1"/>
          </p:cNvSpPr>
          <p:nvPr>
            <p:ph idx="1"/>
          </p:nvPr>
        </p:nvSpPr>
        <p:spPr/>
        <p:txBody>
          <a:bodyPr>
            <a:normAutofit/>
          </a:bodyPr>
          <a:lstStyle/>
          <a:p>
            <a:pPr marL="0" indent="0">
              <a:buNone/>
            </a:pPr>
            <a:endParaRPr lang="en-GB" sz="2800" dirty="0" smtClean="0"/>
          </a:p>
          <a:p>
            <a:r>
              <a:rPr lang="en-GB" sz="2800" dirty="0"/>
              <a:t>Sedentary and nomadic </a:t>
            </a:r>
            <a:r>
              <a:rPr lang="en-GB" sz="2800" dirty="0" smtClean="0"/>
              <a:t>pastoralists</a:t>
            </a:r>
            <a:endParaRPr lang="en-GB" sz="2800" dirty="0"/>
          </a:p>
          <a:p>
            <a:r>
              <a:rPr lang="en-GB" sz="2800" dirty="0"/>
              <a:t>Moving along seasons in regular intervals</a:t>
            </a:r>
          </a:p>
          <a:p>
            <a:r>
              <a:rPr lang="en-GB" sz="2800" dirty="0"/>
              <a:t>Animals are a marker of prestige </a:t>
            </a:r>
          </a:p>
          <a:p>
            <a:r>
              <a:rPr lang="en-GB" sz="2800" dirty="0" smtClean="0"/>
              <a:t>Animal’s </a:t>
            </a:r>
            <a:r>
              <a:rPr lang="en-GB" sz="2800" dirty="0"/>
              <a:t>value extends beyond its </a:t>
            </a:r>
            <a:r>
              <a:rPr lang="en-GB" sz="2800" dirty="0" smtClean="0"/>
              <a:t>flesh: not only meat but </a:t>
            </a:r>
            <a:r>
              <a:rPr lang="en-GB" sz="2800" dirty="0"/>
              <a:t>m</a:t>
            </a:r>
            <a:r>
              <a:rPr lang="en-GB" sz="2800" dirty="0" smtClean="0"/>
              <a:t>ultiple </a:t>
            </a:r>
            <a:r>
              <a:rPr lang="en-GB" sz="2800" dirty="0"/>
              <a:t>uses: </a:t>
            </a:r>
            <a:r>
              <a:rPr lang="en-GB" sz="2800" dirty="0" smtClean="0"/>
              <a:t>dung, </a:t>
            </a:r>
            <a:r>
              <a:rPr lang="en-GB" sz="2800" dirty="0"/>
              <a:t>milk &amp; meat, skins used for beds, trays, carrying </a:t>
            </a:r>
            <a:r>
              <a:rPr lang="en-GB" sz="2800" dirty="0" smtClean="0"/>
              <a:t>fuel, </a:t>
            </a:r>
            <a:r>
              <a:rPr lang="en-GB" sz="2800" dirty="0"/>
              <a:t>drums, bags etc.</a:t>
            </a:r>
          </a:p>
          <a:p>
            <a:endParaRPr lang="en-GB" sz="2800" dirty="0"/>
          </a:p>
        </p:txBody>
      </p:sp>
    </p:spTree>
    <p:extLst>
      <p:ext uri="{BB962C8B-B14F-4D97-AF65-F5344CB8AC3E}">
        <p14:creationId xmlns:p14="http://schemas.microsoft.com/office/powerpoint/2010/main" val="7288343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2239962"/>
          </a:xfrm>
        </p:spPr>
        <p:txBody>
          <a:bodyPr>
            <a:normAutofit/>
          </a:bodyPr>
          <a:lstStyle/>
          <a:p>
            <a:r>
              <a:rPr lang="en-GB" sz="2800" dirty="0" smtClean="0"/>
              <a:t>  E. E. Evans-Pritchard, 1940</a:t>
            </a:r>
            <a:br>
              <a:rPr lang="en-GB" sz="2800" dirty="0" smtClean="0"/>
            </a:br>
            <a:r>
              <a:rPr lang="en-GB" sz="2800" dirty="0" smtClean="0"/>
              <a:t> The Nuer: a description of the modes of livelihood and political institutions of Nilotic people </a:t>
            </a:r>
            <a:endParaRPr lang="en-GB" sz="2800" dirty="0"/>
          </a:p>
        </p:txBody>
      </p:sp>
      <p:sp>
        <p:nvSpPr>
          <p:cNvPr id="3" name="Content Placeholder 2"/>
          <p:cNvSpPr>
            <a:spLocks noGrp="1"/>
          </p:cNvSpPr>
          <p:nvPr>
            <p:ph idx="1"/>
          </p:nvPr>
        </p:nvSpPr>
        <p:spPr>
          <a:xfrm>
            <a:off x="457200" y="2209800"/>
            <a:ext cx="8001000" cy="3916363"/>
          </a:xfrm>
        </p:spPr>
        <p:txBody>
          <a:bodyPr>
            <a:noAutofit/>
          </a:bodyPr>
          <a:lstStyle/>
          <a:p>
            <a:r>
              <a:rPr lang="en-GB" sz="2400" dirty="0" smtClean="0"/>
              <a:t>The government of Anglo-Egyptian Sudan asked Evans-Pritchard to study the Nuer (prior studied </a:t>
            </a:r>
            <a:r>
              <a:rPr lang="en-GB" sz="2400" dirty="0" err="1" smtClean="0"/>
              <a:t>Azande</a:t>
            </a:r>
            <a:r>
              <a:rPr lang="en-GB" sz="2400" dirty="0" smtClean="0"/>
              <a:t>)</a:t>
            </a:r>
          </a:p>
          <a:p>
            <a:r>
              <a:rPr lang="en-GB" sz="2400" dirty="0" smtClean="0"/>
              <a:t>Call themselves </a:t>
            </a:r>
            <a:r>
              <a:rPr lang="en-GB" sz="2400" i="1" dirty="0" err="1" smtClean="0"/>
              <a:t>Nath</a:t>
            </a:r>
            <a:r>
              <a:rPr lang="en-GB" sz="2400" dirty="0" smtClean="0"/>
              <a:t>, 200 000 people, culturally and linguistically similar to other Nilotic people like Dinka, </a:t>
            </a:r>
            <a:r>
              <a:rPr lang="en-GB" sz="2400" dirty="0" err="1" smtClean="0"/>
              <a:t>Shilluk</a:t>
            </a:r>
            <a:r>
              <a:rPr lang="en-GB" sz="2400" dirty="0" smtClean="0"/>
              <a:t> and Luo</a:t>
            </a:r>
          </a:p>
          <a:p>
            <a:r>
              <a:rPr lang="en-GB" sz="2400" dirty="0" smtClean="0"/>
              <a:t>Live in swamps and open savannah that stretch on both sides of the Nile</a:t>
            </a:r>
          </a:p>
          <a:p>
            <a:r>
              <a:rPr lang="en-GB" sz="2400" dirty="0" smtClean="0"/>
              <a:t>Evans-Pritchard: Political institutions of the Nuer cannot be understood without taking into account the environment and modes of livelihood. </a:t>
            </a:r>
            <a:endParaRPr lang="en-GB" sz="2400" dirty="0"/>
          </a:p>
        </p:txBody>
      </p:sp>
    </p:spTree>
    <p:extLst>
      <p:ext uri="{BB962C8B-B14F-4D97-AF65-F5344CB8AC3E}">
        <p14:creationId xmlns:p14="http://schemas.microsoft.com/office/powerpoint/2010/main" val="35849009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38400" y="1219200"/>
            <a:ext cx="3962400" cy="5257800"/>
          </a:xfrm>
        </p:spPr>
      </p:pic>
    </p:spTree>
    <p:extLst>
      <p:ext uri="{BB962C8B-B14F-4D97-AF65-F5344CB8AC3E}">
        <p14:creationId xmlns:p14="http://schemas.microsoft.com/office/powerpoint/2010/main" val="40328503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295400" y="1314450"/>
            <a:ext cx="2963466" cy="3951288"/>
          </a:xfrm>
        </p:spPr>
      </p:pic>
      <p:sp>
        <p:nvSpPr>
          <p:cNvPr id="5" name="Text Placeholder 4"/>
          <p:cNvSpPr>
            <a:spLocks noGrp="1"/>
          </p:cNvSpPr>
          <p:nvPr>
            <p:ph type="body" sz="quarter" idx="3"/>
          </p:nvPr>
        </p:nvSpPr>
        <p:spPr/>
        <p:txBody>
          <a:bodyPr/>
          <a:lstStyle/>
          <a:p>
            <a:endParaRPr lang="en-GB"/>
          </a:p>
        </p:txBody>
      </p:sp>
      <p:pic>
        <p:nvPicPr>
          <p:cNvPr id="8" name="Content Placeholder 7"/>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650646" y="1314450"/>
            <a:ext cx="2963466" cy="4141788"/>
          </a:xfrm>
        </p:spPr>
      </p:pic>
    </p:spTree>
    <p:extLst>
      <p:ext uri="{BB962C8B-B14F-4D97-AF65-F5344CB8AC3E}">
        <p14:creationId xmlns:p14="http://schemas.microsoft.com/office/powerpoint/2010/main" val="37858474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System</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The Nuer are divided into a number of tribes which have no common organisation or central administration </a:t>
            </a:r>
          </a:p>
          <a:p>
            <a:endParaRPr lang="en-GB" sz="2800" dirty="0" smtClean="0"/>
          </a:p>
          <a:p>
            <a:r>
              <a:rPr lang="en-GB" sz="2800" dirty="0" smtClean="0"/>
              <a:t>The largest political segment among the Nuer is the tribe. A </a:t>
            </a:r>
            <a:r>
              <a:rPr lang="en-GB" sz="2800" dirty="0"/>
              <a:t>tribe is divided into a number of territorial </a:t>
            </a:r>
            <a:r>
              <a:rPr lang="en-GB" sz="2800" dirty="0" smtClean="0"/>
              <a:t>segments. It recognizes itself as a distinctive community, combines in warfare against outsiders, and acknowledges the rights of their members to compensation for injury. </a:t>
            </a:r>
          </a:p>
          <a:p>
            <a:endParaRPr lang="en-GB" sz="2800" dirty="0"/>
          </a:p>
          <a:p>
            <a:r>
              <a:rPr lang="en-GB" sz="2800" dirty="0"/>
              <a:t>Agnatic lineages: </a:t>
            </a:r>
            <a:r>
              <a:rPr lang="en-GB" sz="2800" dirty="0" smtClean="0"/>
              <a:t>trace </a:t>
            </a:r>
            <a:r>
              <a:rPr lang="en-GB" sz="2800" dirty="0"/>
              <a:t>their descent through males to a common ancestor</a:t>
            </a:r>
          </a:p>
          <a:p>
            <a:endParaRPr lang="en-GB" dirty="0" smtClean="0"/>
          </a:p>
          <a:p>
            <a:endParaRPr lang="en-GB" dirty="0"/>
          </a:p>
        </p:txBody>
      </p:sp>
    </p:spTree>
    <p:extLst>
      <p:ext uri="{BB962C8B-B14F-4D97-AF65-F5344CB8AC3E}">
        <p14:creationId xmlns:p14="http://schemas.microsoft.com/office/powerpoint/2010/main" val="32787533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Interest in political development</a:t>
            </a:r>
            <a:endParaRPr lang="en-GB" dirty="0"/>
          </a:p>
        </p:txBody>
      </p:sp>
      <p:sp>
        <p:nvSpPr>
          <p:cNvPr id="3" name="Content Placeholder 2"/>
          <p:cNvSpPr>
            <a:spLocks noGrp="1"/>
          </p:cNvSpPr>
          <p:nvPr>
            <p:ph sz="half" idx="1"/>
          </p:nvPr>
        </p:nvSpPr>
        <p:spPr/>
        <p:txBody>
          <a:bodyPr>
            <a:normAutofit/>
          </a:bodyPr>
          <a:lstStyle/>
          <a:p>
            <a:r>
              <a:rPr lang="en-GB" dirty="0"/>
              <a:t>‘Lack of law’ </a:t>
            </a:r>
            <a:endParaRPr lang="en-GB" dirty="0" smtClean="0"/>
          </a:p>
          <a:p>
            <a:endParaRPr lang="en-GB" dirty="0"/>
          </a:p>
          <a:p>
            <a:r>
              <a:rPr lang="en-GB" dirty="0" smtClean="0"/>
              <a:t>The Leopard skin ‘chief’, a sacred person without political authority, but has some kind of political importance</a:t>
            </a:r>
          </a:p>
          <a:p>
            <a:endParaRPr lang="en-GB" dirty="0" smtClean="0"/>
          </a:p>
          <a:p>
            <a:endParaRPr lang="en-GB" dirty="0" smtClean="0"/>
          </a:p>
        </p:txBody>
      </p:sp>
      <p:sp>
        <p:nvSpPr>
          <p:cNvPr id="4" name="Content Placeholder 3"/>
          <p:cNvSpPr>
            <a:spLocks noGrp="1"/>
          </p:cNvSpPr>
          <p:nvPr>
            <p:ph sz="half" idx="2"/>
          </p:nvPr>
        </p:nvSpPr>
        <p:spPr/>
        <p:txBody>
          <a:bodyPr>
            <a:normAutofit/>
          </a:bodyPr>
          <a:lstStyle/>
          <a:p>
            <a:endParaRPr lang="en-GB" dirty="0" smtClean="0"/>
          </a:p>
          <a:p>
            <a:r>
              <a:rPr lang="en-GB" dirty="0"/>
              <a:t>Compared to the </a:t>
            </a:r>
            <a:r>
              <a:rPr lang="en-GB" dirty="0" err="1"/>
              <a:t>Azande</a:t>
            </a:r>
            <a:r>
              <a:rPr lang="en-GB" dirty="0"/>
              <a:t>, the Nuer treated Evans-Pritchard as equal, not as superior </a:t>
            </a:r>
          </a:p>
          <a:p>
            <a:endParaRPr lang="en-GB" dirty="0" smtClean="0"/>
          </a:p>
        </p:txBody>
      </p:sp>
    </p:spTree>
    <p:extLst>
      <p:ext uri="{BB962C8B-B14F-4D97-AF65-F5344CB8AC3E}">
        <p14:creationId xmlns:p14="http://schemas.microsoft.com/office/powerpoint/2010/main" val="26880081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Environment &amp; Ecology</a:t>
            </a:r>
            <a:br>
              <a:rPr lang="en-GB" dirty="0" smtClean="0"/>
            </a:br>
            <a:endParaRPr lang="en-GB" dirty="0"/>
          </a:p>
        </p:txBody>
      </p:sp>
      <p:sp>
        <p:nvSpPr>
          <p:cNvPr id="3" name="Content Placeholder 2"/>
          <p:cNvSpPr>
            <a:spLocks noGrp="1"/>
          </p:cNvSpPr>
          <p:nvPr>
            <p:ph idx="1"/>
          </p:nvPr>
        </p:nvSpPr>
        <p:spPr>
          <a:xfrm>
            <a:off x="457200" y="1219200"/>
            <a:ext cx="8229600" cy="4906963"/>
          </a:xfrm>
        </p:spPr>
        <p:txBody>
          <a:bodyPr>
            <a:normAutofit/>
          </a:bodyPr>
          <a:lstStyle/>
          <a:p>
            <a:r>
              <a:rPr lang="en-GB" sz="2800" dirty="0" smtClean="0"/>
              <a:t>The Nuer are highly dependent on their environment</a:t>
            </a:r>
          </a:p>
          <a:p>
            <a:r>
              <a:rPr lang="en-GB" sz="2800" dirty="0" smtClean="0"/>
              <a:t>Pastoral, grow millet and maize</a:t>
            </a:r>
          </a:p>
          <a:p>
            <a:r>
              <a:rPr lang="en-GB" sz="2800" dirty="0" smtClean="0"/>
              <a:t>The amount of cultivations and </a:t>
            </a:r>
            <a:r>
              <a:rPr lang="en-GB" sz="2800" dirty="0"/>
              <a:t>t</a:t>
            </a:r>
            <a:r>
              <a:rPr lang="en-GB" sz="2800" dirty="0" smtClean="0"/>
              <a:t>he grasses necessary for herds depend on suitable conditions of soil and water. </a:t>
            </a:r>
          </a:p>
          <a:p>
            <a:r>
              <a:rPr lang="en-GB" sz="2800" dirty="0" smtClean="0"/>
              <a:t>Soils in </a:t>
            </a:r>
            <a:r>
              <a:rPr lang="en-GB" sz="2800" dirty="0" err="1" smtClean="0"/>
              <a:t>Nuerland</a:t>
            </a:r>
            <a:r>
              <a:rPr lang="en-GB" sz="2800" dirty="0" smtClean="0"/>
              <a:t> are heavy clays that hold up water and consequently enable certain species of grasses to survive dry months and provide pasture for cattle</a:t>
            </a:r>
          </a:p>
        </p:txBody>
      </p:sp>
    </p:spTree>
    <p:extLst>
      <p:ext uri="{BB962C8B-B14F-4D97-AF65-F5344CB8AC3E}">
        <p14:creationId xmlns:p14="http://schemas.microsoft.com/office/powerpoint/2010/main" val="36116478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dirty="0" smtClean="0"/>
              <a:t/>
            </a:r>
            <a:br>
              <a:rPr lang="en-GB" sz="3600" dirty="0" smtClean="0"/>
            </a:br>
            <a:r>
              <a:rPr lang="en-GB" sz="3600" dirty="0" smtClean="0"/>
              <a:t>Soil has problematic relationship with water: Water abundance </a:t>
            </a:r>
            <a:r>
              <a:rPr lang="en-GB" sz="3600" dirty="0" smtClean="0"/>
              <a:t>&amp; </a:t>
            </a:r>
            <a:r>
              <a:rPr lang="en-GB" sz="3600" dirty="0" smtClean="0"/>
              <a:t>scarcity</a:t>
            </a:r>
            <a:br>
              <a:rPr lang="en-GB" sz="3600" dirty="0" smtClean="0"/>
            </a:br>
            <a:endParaRPr lang="en-GB" sz="3600" dirty="0"/>
          </a:p>
        </p:txBody>
      </p:sp>
      <p:sp>
        <p:nvSpPr>
          <p:cNvPr id="3" name="Content Placeholder 2"/>
          <p:cNvSpPr>
            <a:spLocks noGrp="1"/>
          </p:cNvSpPr>
          <p:nvPr>
            <p:ph idx="1"/>
          </p:nvPr>
        </p:nvSpPr>
        <p:spPr>
          <a:xfrm>
            <a:off x="457200" y="1295400"/>
            <a:ext cx="8229600" cy="5181600"/>
          </a:xfrm>
        </p:spPr>
        <p:txBody>
          <a:bodyPr>
            <a:normAutofit/>
          </a:bodyPr>
          <a:lstStyle/>
          <a:p>
            <a:endParaRPr lang="en-GB" sz="2800" dirty="0" smtClean="0"/>
          </a:p>
          <a:p>
            <a:r>
              <a:rPr lang="en-GB" sz="2800" dirty="0" smtClean="0"/>
              <a:t>Surface </a:t>
            </a:r>
            <a:r>
              <a:rPr lang="en-GB" sz="2800" dirty="0" smtClean="0"/>
              <a:t>water from rainfall (approx. April - November) and from flooding of rivers </a:t>
            </a:r>
          </a:p>
          <a:p>
            <a:r>
              <a:rPr lang="en-GB" sz="2800" dirty="0"/>
              <a:t>F</a:t>
            </a:r>
            <a:r>
              <a:rPr lang="en-GB" sz="2800" dirty="0" smtClean="0"/>
              <a:t>lood in times of rain combined with flat country turns soil into morass (swamp</a:t>
            </a:r>
            <a:r>
              <a:rPr lang="en-GB" sz="2800" dirty="0"/>
              <a:t>). </a:t>
            </a:r>
            <a:endParaRPr lang="en-GB" sz="2800" dirty="0" smtClean="0"/>
          </a:p>
          <a:p>
            <a:r>
              <a:rPr lang="en-GB" sz="2800" dirty="0"/>
              <a:t>March and April intense </a:t>
            </a:r>
            <a:r>
              <a:rPr lang="en-GB" sz="2800" dirty="0" smtClean="0"/>
              <a:t>heat, draught a problem</a:t>
            </a:r>
            <a:endParaRPr lang="en-GB" sz="2800" dirty="0"/>
          </a:p>
          <a:p>
            <a:r>
              <a:rPr lang="en-GB" sz="2800" dirty="0"/>
              <a:t>If no rain, there is no sufficient water stored in clay beds to enable grasses to recover. Can also destroy millet. </a:t>
            </a:r>
          </a:p>
          <a:p>
            <a:r>
              <a:rPr lang="en-GB" sz="2800" dirty="0" smtClean="0"/>
              <a:t>Movement </a:t>
            </a:r>
            <a:r>
              <a:rPr lang="en-GB" sz="2800" dirty="0"/>
              <a:t>in order to avoid floods and draught</a:t>
            </a:r>
          </a:p>
          <a:p>
            <a:endParaRPr lang="en-GB" dirty="0"/>
          </a:p>
          <a:p>
            <a:endParaRPr lang="en-GB" dirty="0"/>
          </a:p>
        </p:txBody>
      </p:sp>
    </p:spTree>
    <p:extLst>
      <p:ext uri="{BB962C8B-B14F-4D97-AF65-F5344CB8AC3E}">
        <p14:creationId xmlns:p14="http://schemas.microsoft.com/office/powerpoint/2010/main" val="13455565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Mixed Pastoral horticulturalists</a:t>
            </a:r>
            <a:endParaRPr lang="en-GB" dirty="0"/>
          </a:p>
        </p:txBody>
      </p:sp>
      <p:sp>
        <p:nvSpPr>
          <p:cNvPr id="3" name="Content Placeholder 2"/>
          <p:cNvSpPr>
            <a:spLocks noGrp="1"/>
          </p:cNvSpPr>
          <p:nvPr>
            <p:ph idx="1"/>
          </p:nvPr>
        </p:nvSpPr>
        <p:spPr/>
        <p:txBody>
          <a:bodyPr/>
          <a:lstStyle/>
          <a:p>
            <a:pPr lvl="0">
              <a:buClr>
                <a:srgbClr val="93A299"/>
              </a:buClr>
            </a:pPr>
            <a:r>
              <a:rPr lang="en-GB" sz="2800" dirty="0">
                <a:solidFill>
                  <a:srgbClr val="292934"/>
                </a:solidFill>
              </a:rPr>
              <a:t>Obliged to engage in horticulture. The country more suitable for cattle husbandry than for horticulture. </a:t>
            </a:r>
          </a:p>
          <a:p>
            <a:pPr lvl="0">
              <a:buClr>
                <a:srgbClr val="93A299"/>
              </a:buClr>
            </a:pPr>
            <a:r>
              <a:rPr lang="en-GB" sz="2800" dirty="0">
                <a:solidFill>
                  <a:srgbClr val="292934"/>
                </a:solidFill>
              </a:rPr>
              <a:t>Another factor causing moving: insect life (rinderpest) Rinderpest makes purely pastoral life impossible</a:t>
            </a:r>
            <a:r>
              <a:rPr lang="en-GB" sz="2800" dirty="0" smtClean="0">
                <a:solidFill>
                  <a:srgbClr val="292934"/>
                </a:solidFill>
              </a:rPr>
              <a:t>.</a:t>
            </a:r>
          </a:p>
          <a:p>
            <a:pPr lvl="0">
              <a:buClr>
                <a:srgbClr val="93A299"/>
              </a:buClr>
            </a:pPr>
            <a:r>
              <a:rPr lang="en-GB" sz="2800" dirty="0" smtClean="0">
                <a:solidFill>
                  <a:srgbClr val="292934"/>
                </a:solidFill>
              </a:rPr>
              <a:t> </a:t>
            </a:r>
            <a:r>
              <a:rPr lang="en-GB" sz="2800" dirty="0">
                <a:solidFill>
                  <a:srgbClr val="292934"/>
                </a:solidFill>
              </a:rPr>
              <a:t>Forced into villages for protection against floods and mosquitoes. Forced out of village into camps by draught and barrenness of vegetation. </a:t>
            </a:r>
          </a:p>
          <a:p>
            <a:endParaRPr lang="en-GB" dirty="0"/>
          </a:p>
        </p:txBody>
      </p:sp>
    </p:spTree>
    <p:extLst>
      <p:ext uri="{BB962C8B-B14F-4D97-AF65-F5344CB8AC3E}">
        <p14:creationId xmlns:p14="http://schemas.microsoft.com/office/powerpoint/2010/main" val="146116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Disdain to hunting and gathering</a:t>
            </a:r>
            <a:endParaRPr lang="en-GB" sz="4000" dirty="0"/>
          </a:p>
        </p:txBody>
      </p:sp>
      <p:sp>
        <p:nvSpPr>
          <p:cNvPr id="3" name="Content Placeholder 2"/>
          <p:cNvSpPr>
            <a:spLocks noGrp="1"/>
          </p:cNvSpPr>
          <p:nvPr>
            <p:ph idx="1"/>
          </p:nvPr>
        </p:nvSpPr>
        <p:spPr/>
        <p:txBody>
          <a:bodyPr>
            <a:normAutofit/>
          </a:bodyPr>
          <a:lstStyle/>
          <a:p>
            <a:r>
              <a:rPr lang="en-GB" sz="2800" dirty="0"/>
              <a:t>Cattle is sign of wealth, no need to hunt. </a:t>
            </a:r>
          </a:p>
          <a:p>
            <a:r>
              <a:rPr lang="en-GB" sz="2800" dirty="0" smtClean="0"/>
              <a:t>Little interest in hunting game animals, except gazelle and giraffe. Certain animals cannot be eaten (e.g. reptiles) except in very severe famine. </a:t>
            </a:r>
          </a:p>
          <a:p>
            <a:r>
              <a:rPr lang="en-GB" sz="2800" dirty="0" smtClean="0"/>
              <a:t>Fishing, hunting and collecting in dry season as a necessary supplement. </a:t>
            </a:r>
            <a:endParaRPr lang="en-GB" sz="2800" dirty="0"/>
          </a:p>
        </p:txBody>
      </p:sp>
    </p:spTree>
    <p:extLst>
      <p:ext uri="{BB962C8B-B14F-4D97-AF65-F5344CB8AC3E}">
        <p14:creationId xmlns:p14="http://schemas.microsoft.com/office/powerpoint/2010/main" val="34856656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655720"/>
          </a:xfrm>
        </p:spPr>
        <p:txBody>
          <a:bodyPr/>
          <a:lstStyle/>
          <a:p>
            <a:r>
              <a:rPr lang="en-GB" dirty="0" smtClean="0"/>
              <a:t>Housing </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37372" y="792163"/>
            <a:ext cx="4183856" cy="5578475"/>
          </a:xfrm>
        </p:spPr>
      </p:pic>
      <p:sp>
        <p:nvSpPr>
          <p:cNvPr id="4" name="Text Placeholder 3"/>
          <p:cNvSpPr>
            <a:spLocks noGrp="1"/>
          </p:cNvSpPr>
          <p:nvPr>
            <p:ph type="body" sz="half" idx="2"/>
          </p:nvPr>
        </p:nvSpPr>
        <p:spPr>
          <a:xfrm>
            <a:off x="457201" y="1676400"/>
            <a:ext cx="2139696" cy="4697767"/>
          </a:xfrm>
        </p:spPr>
        <p:txBody>
          <a:bodyPr>
            <a:normAutofit/>
          </a:bodyPr>
          <a:lstStyle/>
          <a:p>
            <a:r>
              <a:rPr lang="en-GB" sz="1800" dirty="0"/>
              <a:t>Elevated ground to keep their cattle above the </a:t>
            </a:r>
            <a:r>
              <a:rPr lang="en-GB" sz="1800" dirty="0" smtClean="0"/>
              <a:t>flood</a:t>
            </a:r>
          </a:p>
          <a:p>
            <a:endParaRPr lang="en-GB" sz="1800" dirty="0"/>
          </a:p>
          <a:p>
            <a:r>
              <a:rPr lang="en-GB" sz="1800" dirty="0"/>
              <a:t>Homesteads: cattle byre and huts. The roofs are supported by trunks of trees erected inside the barns. </a:t>
            </a:r>
          </a:p>
          <a:p>
            <a:endParaRPr lang="en-GB" sz="1800" dirty="0" smtClean="0"/>
          </a:p>
          <a:p>
            <a:r>
              <a:rPr lang="en-GB" sz="1800" dirty="0" smtClean="0"/>
              <a:t>Families </a:t>
            </a:r>
            <a:r>
              <a:rPr lang="en-GB" sz="1800" dirty="0"/>
              <a:t>often change residence</a:t>
            </a:r>
          </a:p>
        </p:txBody>
      </p:sp>
    </p:spTree>
    <p:extLst>
      <p:ext uri="{BB962C8B-B14F-4D97-AF65-F5344CB8AC3E}">
        <p14:creationId xmlns:p14="http://schemas.microsoft.com/office/powerpoint/2010/main" val="3707845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Primacy of Cattle</a:t>
            </a:r>
            <a:endParaRPr lang="en-GB" dirty="0"/>
          </a:p>
        </p:txBody>
      </p:sp>
      <p:sp>
        <p:nvSpPr>
          <p:cNvPr id="3" name="Content Placeholder 2"/>
          <p:cNvSpPr>
            <a:spLocks noGrp="1"/>
          </p:cNvSpPr>
          <p:nvPr>
            <p:ph idx="1"/>
          </p:nvPr>
        </p:nvSpPr>
        <p:spPr/>
        <p:txBody>
          <a:bodyPr>
            <a:normAutofit/>
          </a:bodyPr>
          <a:lstStyle/>
          <a:p>
            <a:r>
              <a:rPr lang="en-GB" sz="2800" dirty="0" smtClean="0"/>
              <a:t>Care of cattle primary, regard horticulture a pain. </a:t>
            </a:r>
          </a:p>
          <a:p>
            <a:r>
              <a:rPr lang="en-GB" sz="2800" dirty="0" smtClean="0"/>
              <a:t>Tribes fight for cattle, pasture</a:t>
            </a:r>
            <a:r>
              <a:rPr lang="en-GB" sz="2800" dirty="0"/>
              <a:t> </a:t>
            </a:r>
            <a:r>
              <a:rPr lang="en-GB" sz="2800" dirty="0" smtClean="0"/>
              <a:t>&amp; water supplies</a:t>
            </a:r>
          </a:p>
          <a:p>
            <a:endParaRPr lang="en-GB" sz="2800" dirty="0" smtClean="0"/>
          </a:p>
          <a:p>
            <a:r>
              <a:rPr lang="en-GB" sz="2800" dirty="0" smtClean="0"/>
              <a:t>“Attitude towards other people is defined by their love for cattle and desire to acquire them” (e.g. wars against Dinka tribes to seizure cattle and control pastures, contempt of people with few cattle like the </a:t>
            </a:r>
            <a:r>
              <a:rPr lang="en-GB" sz="2800" dirty="0" err="1" smtClean="0"/>
              <a:t>Anuak</a:t>
            </a:r>
            <a:r>
              <a:rPr lang="en-GB" sz="2800" dirty="0" smtClean="0"/>
              <a:t>)</a:t>
            </a:r>
            <a:endParaRPr lang="en-GB" sz="2800" dirty="0"/>
          </a:p>
        </p:txBody>
      </p:sp>
    </p:spTree>
    <p:extLst>
      <p:ext uri="{BB962C8B-B14F-4D97-AF65-F5344CB8AC3E}">
        <p14:creationId xmlns:p14="http://schemas.microsoft.com/office/powerpoint/2010/main" val="37186735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Cattle &amp; social organisation: “Their social idiom is a bovine idiom”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Symbiotic relationship between the Nuer &amp; their cattle</a:t>
            </a:r>
          </a:p>
          <a:p>
            <a:r>
              <a:rPr lang="en-GB" dirty="0" smtClean="0"/>
              <a:t>Cattle has social value</a:t>
            </a:r>
          </a:p>
          <a:p>
            <a:r>
              <a:rPr lang="en-GB" dirty="0" smtClean="0"/>
              <a:t>Cattle owned by families. Head of the household (male) has full rights of disposal over herd. Sons right to oxen, females right to use.</a:t>
            </a:r>
          </a:p>
        </p:txBody>
      </p:sp>
      <p:sp>
        <p:nvSpPr>
          <p:cNvPr id="4" name="Content Placeholder 3"/>
          <p:cNvSpPr>
            <a:spLocks noGrp="1"/>
          </p:cNvSpPr>
          <p:nvPr>
            <p:ph sz="half" idx="2"/>
          </p:nvPr>
        </p:nvSpPr>
        <p:spPr/>
        <p:txBody>
          <a:bodyPr>
            <a:normAutofit lnSpcReduction="10000"/>
          </a:bodyPr>
          <a:lstStyle/>
          <a:p>
            <a:r>
              <a:rPr lang="en-GB" dirty="0"/>
              <a:t>C</a:t>
            </a:r>
            <a:r>
              <a:rPr lang="en-GB" dirty="0" smtClean="0"/>
              <a:t>attle slaughtered in marriage (polygamous and exogamous). Legal status of the partners and of their children is defined by cattle rights and obligations.</a:t>
            </a:r>
          </a:p>
          <a:p>
            <a:endParaRPr lang="en-GB" dirty="0"/>
          </a:p>
        </p:txBody>
      </p:sp>
    </p:spTree>
    <p:extLst>
      <p:ext uri="{BB962C8B-B14F-4D97-AF65-F5344CB8AC3E}">
        <p14:creationId xmlns:p14="http://schemas.microsoft.com/office/powerpoint/2010/main" val="13134605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Naming</a:t>
            </a:r>
            <a:endParaRPr lang="en-GB" dirty="0"/>
          </a:p>
        </p:txBody>
      </p:sp>
      <p:sp>
        <p:nvSpPr>
          <p:cNvPr id="3" name="Content Placeholder 2"/>
          <p:cNvSpPr>
            <a:spLocks noGrp="1"/>
          </p:cNvSpPr>
          <p:nvPr>
            <p:ph idx="1"/>
          </p:nvPr>
        </p:nvSpPr>
        <p:spPr/>
        <p:txBody>
          <a:bodyPr>
            <a:normAutofit/>
          </a:bodyPr>
          <a:lstStyle/>
          <a:p>
            <a:r>
              <a:rPr lang="en-GB" sz="3200" dirty="0" smtClean="0"/>
              <a:t>Men are addressed by names that refer to the form and colour of their favourite oxen and women take names from oxen and cows that they milk. </a:t>
            </a:r>
          </a:p>
          <a:p>
            <a:endParaRPr lang="en-GB" sz="3200" dirty="0" smtClean="0"/>
          </a:p>
          <a:p>
            <a:r>
              <a:rPr lang="en-GB" sz="3200" dirty="0" smtClean="0"/>
              <a:t>Often a man receives an ox name or cow name at birth</a:t>
            </a:r>
          </a:p>
          <a:p>
            <a:endParaRPr lang="en-GB" sz="2800" dirty="0"/>
          </a:p>
        </p:txBody>
      </p:sp>
    </p:spTree>
    <p:extLst>
      <p:ext uri="{BB962C8B-B14F-4D97-AF65-F5344CB8AC3E}">
        <p14:creationId xmlns:p14="http://schemas.microsoft.com/office/powerpoint/2010/main" val="32515559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Spiritual World &amp; Cattle</a:t>
            </a:r>
            <a:endParaRPr lang="en-GB" dirty="0"/>
          </a:p>
        </p:txBody>
      </p:sp>
      <p:sp>
        <p:nvSpPr>
          <p:cNvPr id="3" name="Content Placeholder 2"/>
          <p:cNvSpPr>
            <a:spLocks noGrp="1"/>
          </p:cNvSpPr>
          <p:nvPr>
            <p:ph idx="1"/>
          </p:nvPr>
        </p:nvSpPr>
        <p:spPr/>
        <p:txBody>
          <a:bodyPr>
            <a:normAutofit/>
          </a:bodyPr>
          <a:lstStyle/>
          <a:p>
            <a:r>
              <a:rPr lang="en-GB" sz="2800" dirty="0" smtClean="0"/>
              <a:t>Contact established with the ghosts and spirits through cattle by rubbing ashes along the back of the cow or ox. One </a:t>
            </a:r>
            <a:r>
              <a:rPr lang="en-GB" sz="2800" dirty="0"/>
              <a:t>may ask </a:t>
            </a:r>
            <a:r>
              <a:rPr lang="en-GB" sz="2800" dirty="0" smtClean="0"/>
              <a:t>for assistance from the </a:t>
            </a:r>
            <a:r>
              <a:rPr lang="en-GB" sz="2800" dirty="0"/>
              <a:t>spirit or ghost associated with </a:t>
            </a:r>
            <a:r>
              <a:rPr lang="en-GB" sz="2800" dirty="0" smtClean="0"/>
              <a:t>the cow/ox.</a:t>
            </a:r>
          </a:p>
          <a:p>
            <a:endParaRPr lang="en-GB" sz="2800" dirty="0" smtClean="0"/>
          </a:p>
          <a:p>
            <a:r>
              <a:rPr lang="en-GB" sz="2800" dirty="0" smtClean="0"/>
              <a:t>Sacrifice of cattle to the spirits</a:t>
            </a:r>
            <a:endParaRPr lang="en-GB" sz="2800" dirty="0"/>
          </a:p>
        </p:txBody>
      </p:sp>
    </p:spTree>
    <p:extLst>
      <p:ext uri="{BB962C8B-B14F-4D97-AF65-F5344CB8AC3E}">
        <p14:creationId xmlns:p14="http://schemas.microsoft.com/office/powerpoint/2010/main" val="10902262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Milk </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sz="2800" dirty="0"/>
              <a:t>Cattle used for the milk they provide. Milk and millet are the staple foods of the Nuer. </a:t>
            </a:r>
            <a:endParaRPr lang="en-GB" sz="2800" dirty="0" smtClean="0"/>
          </a:p>
          <a:p>
            <a:r>
              <a:rPr lang="en-GB" sz="2800" dirty="0" smtClean="0"/>
              <a:t>Milk </a:t>
            </a:r>
            <a:r>
              <a:rPr lang="en-GB" sz="2800" dirty="0" smtClean="0"/>
              <a:t>essential for children. </a:t>
            </a:r>
            <a:r>
              <a:rPr lang="en-GB" sz="2800" dirty="0"/>
              <a:t>N</a:t>
            </a:r>
            <a:r>
              <a:rPr lang="en-GB" sz="2800" dirty="0" smtClean="0"/>
              <a:t>eeds of the children need to be satisfied by neighbours and relatives and not parents alone.</a:t>
            </a:r>
          </a:p>
          <a:p>
            <a:r>
              <a:rPr lang="en-GB" sz="2800" dirty="0"/>
              <a:t>Surplus of milk devoted to cheese-making and entertaining guests.</a:t>
            </a:r>
          </a:p>
          <a:p>
            <a:r>
              <a:rPr lang="en-GB" sz="2800" dirty="0" smtClean="0"/>
              <a:t>The happiest state is that in which a family  possesses several lactating cows</a:t>
            </a:r>
            <a:r>
              <a:rPr lang="en-GB" sz="2800" dirty="0" smtClean="0"/>
              <a:t>.</a:t>
            </a:r>
          </a:p>
          <a:p>
            <a:r>
              <a:rPr lang="en-GB" sz="2800" dirty="0" smtClean="0"/>
              <a:t>Time is devoted to cows: cows lead a gentle and lazy life.</a:t>
            </a:r>
          </a:p>
          <a:p>
            <a:endParaRPr lang="en-GB" sz="2800" dirty="0"/>
          </a:p>
        </p:txBody>
      </p:sp>
    </p:spTree>
    <p:extLst>
      <p:ext uri="{BB962C8B-B14F-4D97-AF65-F5344CB8AC3E}">
        <p14:creationId xmlns:p14="http://schemas.microsoft.com/office/powerpoint/2010/main" val="27628330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0600"/>
            <a:ext cx="8229600" cy="990600"/>
          </a:xfrm>
        </p:spPr>
        <p:txBody>
          <a:bodyPr>
            <a:normAutofit fontScale="90000"/>
          </a:bodyPr>
          <a:lstStyle/>
          <a:p>
            <a:r>
              <a:rPr lang="en-GB" dirty="0" smtClean="0"/>
              <a:t>Milk has an economic and ecological function (structural functionalism)</a:t>
            </a:r>
            <a:br>
              <a:rPr lang="en-GB" dirty="0" smtClean="0"/>
            </a:br>
            <a:endParaRPr lang="en-GB" dirty="0"/>
          </a:p>
        </p:txBody>
      </p:sp>
      <p:sp>
        <p:nvSpPr>
          <p:cNvPr id="3" name="Content Placeholder 2"/>
          <p:cNvSpPr>
            <a:spLocks noGrp="1"/>
          </p:cNvSpPr>
          <p:nvPr>
            <p:ph idx="1"/>
          </p:nvPr>
        </p:nvSpPr>
        <p:spPr>
          <a:xfrm>
            <a:off x="533400" y="1981200"/>
            <a:ext cx="8229600" cy="4876800"/>
          </a:xfrm>
        </p:spPr>
        <p:txBody>
          <a:bodyPr>
            <a:normAutofit/>
          </a:bodyPr>
          <a:lstStyle/>
          <a:p>
            <a:r>
              <a:rPr lang="en-GB" sz="2800" dirty="0" smtClean="0"/>
              <a:t>Milk requires neither storage nor transport as it is renewed daily</a:t>
            </a:r>
          </a:p>
          <a:p>
            <a:r>
              <a:rPr lang="en-GB" sz="2800" dirty="0" smtClean="0"/>
              <a:t>Taking care of cattle for their milk involves straight dependence on water and vegetation which permits and compels a wandering life.</a:t>
            </a:r>
          </a:p>
          <a:p>
            <a:endParaRPr lang="en-GB" sz="2800" dirty="0" smtClean="0"/>
          </a:p>
        </p:txBody>
      </p:sp>
    </p:spTree>
    <p:extLst>
      <p:ext uri="{BB962C8B-B14F-4D97-AF65-F5344CB8AC3E}">
        <p14:creationId xmlns:p14="http://schemas.microsoft.com/office/powerpoint/2010/main" val="1439077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Ecological concerns to diet</a:t>
            </a:r>
            <a:endParaRPr lang="en-GB" dirty="0"/>
          </a:p>
        </p:txBody>
      </p:sp>
      <p:sp>
        <p:nvSpPr>
          <p:cNvPr id="3" name="Content Placeholder 2"/>
          <p:cNvSpPr>
            <a:spLocks noGrp="1"/>
          </p:cNvSpPr>
          <p:nvPr>
            <p:ph idx="1"/>
          </p:nvPr>
        </p:nvSpPr>
        <p:spPr/>
        <p:txBody>
          <a:bodyPr>
            <a:normAutofit/>
          </a:bodyPr>
          <a:lstStyle/>
          <a:p>
            <a:r>
              <a:rPr lang="en-GB" sz="2800" dirty="0" smtClean="0"/>
              <a:t>When </a:t>
            </a:r>
            <a:r>
              <a:rPr lang="en-GB" sz="2800" dirty="0" smtClean="0"/>
              <a:t>millet exhausted, people dependent on milk and fish. </a:t>
            </a:r>
            <a:r>
              <a:rPr lang="en-GB" sz="2800" dirty="0" smtClean="0"/>
              <a:t>Millet </a:t>
            </a:r>
            <a:r>
              <a:rPr lang="en-GB" sz="2800" dirty="0" smtClean="0"/>
              <a:t>uncertain: famines are frequent</a:t>
            </a:r>
            <a:r>
              <a:rPr lang="en-GB" sz="2800" dirty="0" smtClean="0"/>
              <a:t>.</a:t>
            </a:r>
          </a:p>
          <a:p>
            <a:r>
              <a:rPr lang="en-GB" sz="2800" dirty="0" smtClean="0"/>
              <a:t>During </a:t>
            </a:r>
            <a:r>
              <a:rPr lang="en-GB" sz="2800" dirty="0" smtClean="0"/>
              <a:t>famines families rely on fish, wild roots, fruits and seeds, but mainly on the milk of their herds</a:t>
            </a:r>
            <a:r>
              <a:rPr lang="en-GB" sz="2800" dirty="0"/>
              <a:t>. </a:t>
            </a:r>
            <a:endParaRPr lang="en-GB" sz="2800" dirty="0" smtClean="0"/>
          </a:p>
          <a:p>
            <a:r>
              <a:rPr lang="en-GB" sz="2800" dirty="0" smtClean="0"/>
              <a:t>Pests </a:t>
            </a:r>
            <a:r>
              <a:rPr lang="en-GB" sz="2800" dirty="0"/>
              <a:t>and cultivating millet </a:t>
            </a:r>
            <a:r>
              <a:rPr lang="en-GB" sz="2800" dirty="0" smtClean="0"/>
              <a:t>has reduced </a:t>
            </a:r>
            <a:r>
              <a:rPr lang="en-GB" sz="2800" dirty="0"/>
              <a:t>the size of </a:t>
            </a:r>
            <a:r>
              <a:rPr lang="en-GB" sz="2800" dirty="0" smtClean="0"/>
              <a:t>cattle. A </a:t>
            </a:r>
            <a:r>
              <a:rPr lang="en-GB" sz="2800" dirty="0"/>
              <a:t>family may be depended on the milk of one cow. </a:t>
            </a:r>
          </a:p>
          <a:p>
            <a:endParaRPr lang="en-GB" sz="2800" dirty="0"/>
          </a:p>
          <a:p>
            <a:endParaRPr lang="en-GB" sz="2800" dirty="0"/>
          </a:p>
        </p:txBody>
      </p:sp>
    </p:spTree>
    <p:extLst>
      <p:ext uri="{BB962C8B-B14F-4D97-AF65-F5344CB8AC3E}">
        <p14:creationId xmlns:p14="http://schemas.microsoft.com/office/powerpoint/2010/main" val="426365376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Gender roles</a:t>
            </a:r>
            <a:endParaRPr lang="en-GB" dirty="0"/>
          </a:p>
        </p:txBody>
      </p:sp>
      <p:sp>
        <p:nvSpPr>
          <p:cNvPr id="3" name="Text Placeholder 2"/>
          <p:cNvSpPr>
            <a:spLocks noGrp="1"/>
          </p:cNvSpPr>
          <p:nvPr>
            <p:ph type="body" idx="1"/>
          </p:nvPr>
        </p:nvSpPr>
        <p:spPr/>
        <p:txBody>
          <a:bodyPr>
            <a:normAutofit/>
          </a:bodyPr>
          <a:lstStyle/>
          <a:p>
            <a:r>
              <a:rPr lang="en-GB" sz="2400" dirty="0" smtClean="0"/>
              <a:t>Women: ‘dairy-maids’</a:t>
            </a:r>
            <a:endParaRPr lang="en-GB" sz="2400" dirty="0"/>
          </a:p>
        </p:txBody>
      </p:sp>
      <p:sp>
        <p:nvSpPr>
          <p:cNvPr id="4" name="Content Placeholder 3"/>
          <p:cNvSpPr>
            <a:spLocks noGrp="1"/>
          </p:cNvSpPr>
          <p:nvPr>
            <p:ph sz="half" idx="2"/>
          </p:nvPr>
        </p:nvSpPr>
        <p:spPr/>
        <p:txBody>
          <a:bodyPr/>
          <a:lstStyle/>
          <a:p>
            <a:r>
              <a:rPr lang="en-GB" dirty="0" smtClean="0"/>
              <a:t>Girl is married, and she milks and churns to her husbands people </a:t>
            </a:r>
          </a:p>
          <a:p>
            <a:r>
              <a:rPr lang="en-GB" dirty="0" smtClean="0"/>
              <a:t>For </a:t>
            </a:r>
            <a:r>
              <a:rPr lang="en-GB" dirty="0"/>
              <a:t>them, cows are the providers of milk and cheese </a:t>
            </a:r>
          </a:p>
          <a:p>
            <a:endParaRPr lang="en-GB" dirty="0"/>
          </a:p>
        </p:txBody>
      </p:sp>
      <p:sp>
        <p:nvSpPr>
          <p:cNvPr id="5" name="Text Placeholder 4"/>
          <p:cNvSpPr>
            <a:spLocks noGrp="1"/>
          </p:cNvSpPr>
          <p:nvPr>
            <p:ph type="body" sz="quarter" idx="3"/>
          </p:nvPr>
        </p:nvSpPr>
        <p:spPr/>
        <p:txBody>
          <a:bodyPr>
            <a:normAutofit/>
          </a:bodyPr>
          <a:lstStyle/>
          <a:p>
            <a:r>
              <a:rPr lang="en-GB" sz="2400" dirty="0" smtClean="0"/>
              <a:t>Men: ‘herdsmen’</a:t>
            </a:r>
            <a:endParaRPr lang="en-GB" sz="2400" dirty="0"/>
          </a:p>
        </p:txBody>
      </p:sp>
      <p:sp>
        <p:nvSpPr>
          <p:cNvPr id="6" name="Content Placeholder 5"/>
          <p:cNvSpPr>
            <a:spLocks noGrp="1"/>
          </p:cNvSpPr>
          <p:nvPr>
            <p:ph sz="quarter" idx="4"/>
          </p:nvPr>
        </p:nvSpPr>
        <p:spPr/>
        <p:txBody>
          <a:bodyPr>
            <a:normAutofit fontScale="92500" lnSpcReduction="10000"/>
          </a:bodyPr>
          <a:lstStyle/>
          <a:p>
            <a:r>
              <a:rPr lang="en-GB" dirty="0" smtClean="0"/>
              <a:t>Owner of the cows</a:t>
            </a:r>
          </a:p>
          <a:p>
            <a:r>
              <a:rPr lang="en-GB" dirty="0" smtClean="0"/>
              <a:t>Cow is a means of display and marriage</a:t>
            </a:r>
          </a:p>
          <a:p>
            <a:r>
              <a:rPr lang="en-GB" dirty="0" smtClean="0"/>
              <a:t>Man becomes an elder only after he marries, has independent household and a herd</a:t>
            </a:r>
          </a:p>
          <a:p>
            <a:r>
              <a:rPr lang="en-GB" dirty="0" smtClean="0"/>
              <a:t>Uses cattle in sacrifices, invests them with sacred significance and employs them in ritual. </a:t>
            </a:r>
            <a:endParaRPr lang="en-GB" dirty="0"/>
          </a:p>
        </p:txBody>
      </p:sp>
    </p:spTree>
    <p:extLst>
      <p:ext uri="{BB962C8B-B14F-4D97-AF65-F5344CB8AC3E}">
        <p14:creationId xmlns:p14="http://schemas.microsoft.com/office/powerpoint/2010/main" val="23797104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43200" y="1047285"/>
            <a:ext cx="3657600" cy="4876800"/>
          </a:xfrm>
        </p:spPr>
      </p:pic>
    </p:spTree>
    <p:extLst>
      <p:ext uri="{BB962C8B-B14F-4D97-AF65-F5344CB8AC3E}">
        <p14:creationId xmlns:p14="http://schemas.microsoft.com/office/powerpoint/2010/main" val="37023181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Cow</a:t>
            </a:r>
            <a:endParaRPr lang="en-GB" dirty="0"/>
          </a:p>
        </p:txBody>
      </p:sp>
      <p:sp>
        <p:nvSpPr>
          <p:cNvPr id="3" name="Content Placeholder 2"/>
          <p:cNvSpPr>
            <a:spLocks noGrp="1"/>
          </p:cNvSpPr>
          <p:nvPr>
            <p:ph idx="1"/>
          </p:nvPr>
        </p:nvSpPr>
        <p:spPr/>
        <p:txBody>
          <a:bodyPr>
            <a:normAutofit/>
          </a:bodyPr>
          <a:lstStyle/>
          <a:p>
            <a:r>
              <a:rPr lang="en-GB" dirty="0" smtClean="0"/>
              <a:t>The cow is a “good cow” or a “bad cow” </a:t>
            </a:r>
          </a:p>
          <a:p>
            <a:r>
              <a:rPr lang="en-GB" dirty="0" smtClean="0"/>
              <a:t>Debts paid through cows – must be approved.</a:t>
            </a:r>
          </a:p>
          <a:p>
            <a:endParaRPr lang="en-GB" dirty="0" smtClean="0"/>
          </a:p>
          <a:p>
            <a:r>
              <a:rPr lang="en-GB" i="1" dirty="0" smtClean="0"/>
              <a:t>“In judging their points he pays little attention to those aesthetic qualities which please him in an ox, especially fatness, colour, and shape of horns, but he selects prominent haunch bones, large milk-veins, and a much-wrinkled milk-bag. In judging the age of the cow he notes the depth of the trenches which run on either side of its rump towards the tail, the number and the sharpness of its teeth, the firmness of its gait, and the number of rings on its horns.” </a:t>
            </a:r>
            <a:r>
              <a:rPr lang="en-GB" dirty="0" smtClean="0"/>
              <a:t>p22.   </a:t>
            </a:r>
            <a:endParaRPr lang="en-GB" dirty="0"/>
          </a:p>
        </p:txBody>
      </p:sp>
    </p:spTree>
    <p:extLst>
      <p:ext uri="{BB962C8B-B14F-4D97-AF65-F5344CB8AC3E}">
        <p14:creationId xmlns:p14="http://schemas.microsoft.com/office/powerpoint/2010/main" val="33974455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“Cattle destroy people”</a:t>
            </a:r>
            <a:endParaRPr lang="en-GB" dirty="0"/>
          </a:p>
        </p:txBody>
      </p:sp>
      <p:sp>
        <p:nvSpPr>
          <p:cNvPr id="3" name="Content Placeholder 2"/>
          <p:cNvSpPr>
            <a:spLocks noGrp="1"/>
          </p:cNvSpPr>
          <p:nvPr>
            <p:ph idx="1"/>
          </p:nvPr>
        </p:nvSpPr>
        <p:spPr/>
        <p:txBody>
          <a:bodyPr>
            <a:normAutofit/>
          </a:bodyPr>
          <a:lstStyle/>
          <a:p>
            <a:r>
              <a:rPr lang="en-GB" sz="2800" dirty="0" smtClean="0"/>
              <a:t>Warfare over cattle: more people have died for the sake of a cow than for any other cause</a:t>
            </a:r>
          </a:p>
          <a:p>
            <a:endParaRPr lang="en-GB" sz="2800" dirty="0" smtClean="0"/>
          </a:p>
          <a:p>
            <a:r>
              <a:rPr lang="en-GB" sz="2800" dirty="0" smtClean="0"/>
              <a:t>Link with ecology and warfare: Nuer are not entirely dependent on their own cattle, but can augment their herds and restore the ravages of rinderpest by raiding</a:t>
            </a:r>
          </a:p>
          <a:p>
            <a:endParaRPr lang="en-GB" sz="2800" dirty="0" smtClean="0"/>
          </a:p>
          <a:p>
            <a:r>
              <a:rPr lang="en-GB" sz="2800" dirty="0" smtClean="0"/>
              <a:t>Skill and courage in fighting are the highest virtues. </a:t>
            </a:r>
            <a:endParaRPr lang="en-GB" sz="2800" dirty="0"/>
          </a:p>
        </p:txBody>
      </p:sp>
    </p:spTree>
    <p:extLst>
      <p:ext uri="{BB962C8B-B14F-4D97-AF65-F5344CB8AC3E}">
        <p14:creationId xmlns:p14="http://schemas.microsoft.com/office/powerpoint/2010/main" val="31241773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3600"/>
            <a:ext cx="7848600" cy="1165225"/>
          </a:xfrm>
        </p:spPr>
        <p:txBody>
          <a:bodyPr>
            <a:normAutofit/>
          </a:bodyPr>
          <a:lstStyle/>
          <a:p>
            <a:r>
              <a:rPr lang="en-GB" sz="2800" dirty="0" smtClean="0"/>
              <a:t>Malinowski, B.1922</a:t>
            </a:r>
            <a:br>
              <a:rPr lang="en-GB" sz="2800" dirty="0" smtClean="0"/>
            </a:br>
            <a:r>
              <a:rPr lang="en-GB" sz="2800" dirty="0" smtClean="0"/>
              <a:t>Argonauts of the Western Pacific </a:t>
            </a:r>
            <a:endParaRPr lang="en-GB" sz="2800" dirty="0"/>
          </a:p>
        </p:txBody>
      </p:sp>
      <p:sp>
        <p:nvSpPr>
          <p:cNvPr id="3" name="Text Placeholder 2"/>
          <p:cNvSpPr>
            <a:spLocks noGrp="1"/>
          </p:cNvSpPr>
          <p:nvPr>
            <p:ph type="subTitle" idx="1"/>
          </p:nvPr>
        </p:nvSpPr>
        <p:spPr>
          <a:xfrm>
            <a:off x="685800" y="3505200"/>
            <a:ext cx="8001000" cy="2590800"/>
          </a:xfrm>
        </p:spPr>
        <p:txBody>
          <a:bodyPr>
            <a:normAutofit fontScale="77500" lnSpcReduction="20000"/>
          </a:bodyPr>
          <a:lstStyle/>
          <a:p>
            <a:r>
              <a:rPr lang="en-GB" sz="3100" dirty="0" smtClean="0">
                <a:solidFill>
                  <a:schemeClr val="tx1"/>
                </a:solidFill>
              </a:rPr>
              <a:t>Study of the “Primitive Economics” among Trobriand Islanders of Papua New Guinea (First World War)</a:t>
            </a:r>
          </a:p>
          <a:p>
            <a:r>
              <a:rPr lang="en-GB" sz="3100" dirty="0" smtClean="0">
                <a:solidFill>
                  <a:schemeClr val="tx1"/>
                </a:solidFill>
              </a:rPr>
              <a:t>The Kula Ring: </a:t>
            </a:r>
            <a:r>
              <a:rPr lang="en-GB" sz="3100" dirty="0">
                <a:solidFill>
                  <a:schemeClr val="tx1"/>
                </a:solidFill>
              </a:rPr>
              <a:t>P</a:t>
            </a:r>
            <a:r>
              <a:rPr lang="en-GB" sz="3100" dirty="0" smtClean="0">
                <a:solidFill>
                  <a:schemeClr val="tx1"/>
                </a:solidFill>
              </a:rPr>
              <a:t>restige </a:t>
            </a:r>
            <a:r>
              <a:rPr lang="en-GB" sz="3100" dirty="0" smtClean="0">
                <a:solidFill>
                  <a:schemeClr val="tx1"/>
                </a:solidFill>
              </a:rPr>
              <a:t>and/or friendship accumulated through </a:t>
            </a:r>
            <a:r>
              <a:rPr lang="en-GB" sz="3100" dirty="0" smtClean="0">
                <a:solidFill>
                  <a:schemeClr val="tx1"/>
                </a:solidFill>
              </a:rPr>
              <a:t>the circulation</a:t>
            </a:r>
            <a:r>
              <a:rPr lang="en-GB" sz="3100" dirty="0" smtClean="0">
                <a:solidFill>
                  <a:schemeClr val="tx1"/>
                </a:solidFill>
              </a:rPr>
              <a:t> </a:t>
            </a:r>
            <a:r>
              <a:rPr lang="en-GB" sz="3100" dirty="0" smtClean="0">
                <a:solidFill>
                  <a:schemeClr val="tx1"/>
                </a:solidFill>
              </a:rPr>
              <a:t>of items </a:t>
            </a:r>
            <a:r>
              <a:rPr lang="en-GB" sz="3100" dirty="0" smtClean="0">
                <a:solidFill>
                  <a:schemeClr val="tx1"/>
                </a:solidFill>
              </a:rPr>
              <a:t>(arm shells, necklaces, </a:t>
            </a:r>
            <a:r>
              <a:rPr lang="en-GB" sz="3100" dirty="0" err="1" smtClean="0">
                <a:solidFill>
                  <a:schemeClr val="tx1"/>
                </a:solidFill>
              </a:rPr>
              <a:t>beetlenuts</a:t>
            </a:r>
            <a:r>
              <a:rPr lang="en-GB" sz="3100" dirty="0" smtClean="0">
                <a:solidFill>
                  <a:schemeClr val="tx1"/>
                </a:solidFill>
              </a:rPr>
              <a:t> etc.) in an island </a:t>
            </a:r>
            <a:r>
              <a:rPr lang="en-GB" sz="3100" dirty="0" smtClean="0">
                <a:solidFill>
                  <a:schemeClr val="tx1"/>
                </a:solidFill>
              </a:rPr>
              <a:t>ring, ‘intertribal trading’</a:t>
            </a:r>
            <a:endParaRPr lang="en-GB" sz="3100" dirty="0" smtClean="0">
              <a:solidFill>
                <a:schemeClr val="tx1"/>
              </a:solidFill>
            </a:endParaRPr>
          </a:p>
          <a:p>
            <a:r>
              <a:rPr lang="en-GB" sz="3100" dirty="0">
                <a:solidFill>
                  <a:schemeClr val="tx1"/>
                </a:solidFill>
              </a:rPr>
              <a:t>Controversies: Fascination with the ‘primitive sexual life’</a:t>
            </a:r>
          </a:p>
          <a:p>
            <a:endParaRPr lang="en-GB" dirty="0"/>
          </a:p>
        </p:txBody>
      </p:sp>
    </p:spTree>
    <p:extLst>
      <p:ext uri="{BB962C8B-B14F-4D97-AF65-F5344CB8AC3E}">
        <p14:creationId xmlns:p14="http://schemas.microsoft.com/office/powerpoint/2010/main" val="33261647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spcBef>
                <a:spcPct val="20000"/>
              </a:spcBef>
              <a:buClr>
                <a:srgbClr val="93A299"/>
              </a:buClr>
              <a:buSzPct val="85000"/>
            </a:pPr>
            <a:r>
              <a:rPr lang="en-GB" dirty="0" smtClean="0"/>
              <a:t>         </a:t>
            </a:r>
            <a:r>
              <a:rPr lang="en-GB" dirty="0" err="1" smtClean="0"/>
              <a:t>Kiriwina</a:t>
            </a:r>
            <a:r>
              <a:rPr lang="en-GB" dirty="0" smtClean="0"/>
              <a:t> in Trobriand Islands: </a:t>
            </a:r>
            <a:br>
              <a:rPr lang="en-GB" dirty="0" smtClean="0"/>
            </a:br>
            <a:r>
              <a:rPr lang="en-GB" sz="2700" dirty="0" smtClean="0"/>
              <a:t>Studying an Island community with extensive trade networks</a:t>
            </a:r>
            <a:r>
              <a:rPr lang="en-GB" sz="1600" spc="0" dirty="0">
                <a:solidFill>
                  <a:srgbClr val="292934"/>
                </a:solidFill>
                <a:ea typeface="+mn-ea"/>
                <a:cs typeface="+mn-cs"/>
              </a:rPr>
              <a:t/>
            </a:r>
            <a:br>
              <a:rPr lang="en-GB" sz="1600" spc="0" dirty="0">
                <a:solidFill>
                  <a:srgbClr val="292934"/>
                </a:solidFill>
                <a:ea typeface="+mn-ea"/>
                <a:cs typeface="+mn-cs"/>
              </a:rPr>
            </a:br>
            <a:endParaRPr lang="en-GB" sz="27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95243" y="1905000"/>
            <a:ext cx="4076757" cy="2960687"/>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00600" y="1848482"/>
            <a:ext cx="3816927" cy="3017205"/>
          </a:xfrm>
        </p:spPr>
      </p:pic>
    </p:spTree>
    <p:extLst>
      <p:ext uri="{BB962C8B-B14F-4D97-AF65-F5344CB8AC3E}">
        <p14:creationId xmlns:p14="http://schemas.microsoft.com/office/powerpoint/2010/main" val="1456089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646195"/>
          </a:xfrm>
        </p:spPr>
        <p:txBody>
          <a:bodyPr/>
          <a:lstStyle/>
          <a:p>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smtClean="0"/>
              <a:t>Papua New Guinea </a:t>
            </a:r>
            <a:endParaRPr lang="en-GB"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71800" y="1438275"/>
            <a:ext cx="5715000" cy="4286250"/>
          </a:xfrm>
        </p:spPr>
      </p:pic>
      <p:sp>
        <p:nvSpPr>
          <p:cNvPr id="4" name="Text Placeholder 3"/>
          <p:cNvSpPr>
            <a:spLocks noGrp="1"/>
          </p:cNvSpPr>
          <p:nvPr>
            <p:ph type="body" sz="half" idx="2"/>
          </p:nvPr>
        </p:nvSpPr>
        <p:spPr>
          <a:xfrm>
            <a:off x="457201" y="1438276"/>
            <a:ext cx="2139696" cy="4935892"/>
          </a:xfrm>
        </p:spPr>
        <p:txBody>
          <a:bodyPr>
            <a:noAutofit/>
          </a:bodyPr>
          <a:lstStyle/>
          <a:p>
            <a:r>
              <a:rPr lang="en-GB" sz="1600" dirty="0" smtClean="0"/>
              <a:t>Jared </a:t>
            </a:r>
            <a:r>
              <a:rPr lang="en-GB" sz="1600" dirty="0" smtClean="0"/>
              <a:t>Diamond 1997: </a:t>
            </a:r>
          </a:p>
          <a:p>
            <a:r>
              <a:rPr lang="en-GB" sz="1600" dirty="0" smtClean="0"/>
              <a:t>“Guns, germs and steel” – environment and other related factors have determined the level of technology </a:t>
            </a:r>
            <a:r>
              <a:rPr lang="en-GB" sz="1600" dirty="0" smtClean="0"/>
              <a:t>societies have developed  </a:t>
            </a:r>
            <a:r>
              <a:rPr lang="en-GB" sz="1600" dirty="0" smtClean="0"/>
              <a:t>(environmental determinism</a:t>
            </a:r>
            <a:r>
              <a:rPr lang="en-GB" sz="1600" dirty="0" smtClean="0"/>
              <a:t>)</a:t>
            </a:r>
          </a:p>
          <a:p>
            <a:pPr lvl="0">
              <a:buClr>
                <a:srgbClr val="93A299"/>
              </a:buClr>
            </a:pPr>
            <a:r>
              <a:rPr lang="en-GB" sz="1600" dirty="0"/>
              <a:t>PNG: Mountainous island continent, difficult to access, barrier reefs, swamps, </a:t>
            </a:r>
            <a:r>
              <a:rPr lang="en-GB" sz="1600" dirty="0" smtClean="0"/>
              <a:t>rocks</a:t>
            </a:r>
          </a:p>
          <a:p>
            <a:pPr lvl="0">
              <a:buClr>
                <a:srgbClr val="93A299"/>
              </a:buClr>
            </a:pPr>
            <a:r>
              <a:rPr lang="en-GB" sz="1600" dirty="0" smtClean="0">
                <a:solidFill>
                  <a:srgbClr val="292934"/>
                </a:solidFill>
              </a:rPr>
              <a:t>851 </a:t>
            </a:r>
            <a:r>
              <a:rPr lang="en-GB" sz="1600" dirty="0">
                <a:solidFill>
                  <a:srgbClr val="292934"/>
                </a:solidFill>
              </a:rPr>
              <a:t>languages, approx. </a:t>
            </a:r>
            <a:r>
              <a:rPr lang="en-GB" sz="1600" dirty="0" smtClean="0">
                <a:solidFill>
                  <a:srgbClr val="292934"/>
                </a:solidFill>
              </a:rPr>
              <a:t>8 </a:t>
            </a:r>
            <a:r>
              <a:rPr lang="en-GB" sz="1600" dirty="0">
                <a:solidFill>
                  <a:srgbClr val="292934"/>
                </a:solidFill>
              </a:rPr>
              <a:t>million </a:t>
            </a:r>
            <a:r>
              <a:rPr lang="en-GB" sz="1600" dirty="0" smtClean="0">
                <a:solidFill>
                  <a:srgbClr val="292934"/>
                </a:solidFill>
              </a:rPr>
              <a:t>people (today)</a:t>
            </a:r>
            <a:endParaRPr lang="en-GB" sz="1600" dirty="0">
              <a:solidFill>
                <a:srgbClr val="292934"/>
              </a:solidFill>
            </a:endParaRPr>
          </a:p>
          <a:p>
            <a:endParaRPr lang="en-GB" sz="1600" dirty="0"/>
          </a:p>
          <a:p>
            <a:endParaRPr lang="en-GB" sz="1600" dirty="0" smtClean="0"/>
          </a:p>
        </p:txBody>
      </p:sp>
    </p:spTree>
    <p:extLst>
      <p:ext uri="{BB962C8B-B14F-4D97-AF65-F5344CB8AC3E}">
        <p14:creationId xmlns:p14="http://schemas.microsoft.com/office/powerpoint/2010/main" val="154295094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Trobriand Islanders</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71800" y="1438274"/>
            <a:ext cx="5702300" cy="4276725"/>
          </a:xfrm>
        </p:spPr>
      </p:pic>
      <p:sp>
        <p:nvSpPr>
          <p:cNvPr id="4" name="Text Placeholder 3"/>
          <p:cNvSpPr>
            <a:spLocks noGrp="1"/>
          </p:cNvSpPr>
          <p:nvPr>
            <p:ph type="body" sz="half" idx="2"/>
          </p:nvPr>
        </p:nvSpPr>
        <p:spPr/>
        <p:txBody>
          <a:bodyPr>
            <a:noAutofit/>
          </a:bodyPr>
          <a:lstStyle/>
          <a:p>
            <a:r>
              <a:rPr lang="en-GB" sz="1600" dirty="0"/>
              <a:t>Manufacturers and traders, own large imported sea going </a:t>
            </a:r>
            <a:r>
              <a:rPr lang="en-GB" sz="1600" dirty="0" smtClean="0"/>
              <a:t>canoes.</a:t>
            </a:r>
            <a:endParaRPr lang="en-GB" sz="1600" dirty="0"/>
          </a:p>
          <a:p>
            <a:r>
              <a:rPr lang="en-GB" sz="1600" dirty="0" smtClean="0"/>
              <a:t>Matrilineal Societies: descent, inheritance and possession follow the female line. A man belongs to his mother’s totemic group and inherits from his mother’s brother. </a:t>
            </a:r>
            <a:endParaRPr lang="en-GB" sz="1600" dirty="0"/>
          </a:p>
          <a:p>
            <a:r>
              <a:rPr lang="en-GB" sz="1600" dirty="0" smtClean="0"/>
              <a:t>Hierarchies and gardening surplus  </a:t>
            </a:r>
            <a:endParaRPr lang="en-GB" sz="1600" dirty="0"/>
          </a:p>
        </p:txBody>
      </p:sp>
    </p:spTree>
    <p:extLst>
      <p:ext uri="{BB962C8B-B14F-4D97-AF65-F5344CB8AC3E}">
        <p14:creationId xmlns:p14="http://schemas.microsoft.com/office/powerpoint/2010/main" val="88327069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err="1" smtClean="0"/>
              <a:t>Chagnon</a:t>
            </a:r>
            <a:r>
              <a:rPr lang="en-GB" sz="4000" dirty="0" smtClean="0"/>
              <a:t>, N. 1967</a:t>
            </a:r>
            <a:br>
              <a:rPr lang="en-GB" sz="4000" dirty="0" smtClean="0"/>
            </a:br>
            <a:r>
              <a:rPr lang="en-GB" sz="4000" dirty="0" smtClean="0"/>
              <a:t>The Yanomamo: The fierce people </a:t>
            </a:r>
            <a:endParaRPr lang="en-GB" sz="4000" dirty="0"/>
          </a:p>
        </p:txBody>
      </p:sp>
      <p:sp>
        <p:nvSpPr>
          <p:cNvPr id="3" name="Text Placeholder 2"/>
          <p:cNvSpPr>
            <a:spLocks noGrp="1"/>
          </p:cNvSpPr>
          <p:nvPr>
            <p:ph type="subTitle" idx="1"/>
          </p:nvPr>
        </p:nvSpPr>
        <p:spPr>
          <a:xfrm>
            <a:off x="685800" y="3505200"/>
            <a:ext cx="7086600" cy="2514600"/>
          </a:xfrm>
        </p:spPr>
        <p:txBody>
          <a:bodyPr>
            <a:normAutofit fontScale="92500" lnSpcReduction="20000"/>
          </a:bodyPr>
          <a:lstStyle/>
          <a:p>
            <a:r>
              <a:rPr lang="en-GB" dirty="0" smtClean="0"/>
              <a:t>Analysis of </a:t>
            </a:r>
            <a:r>
              <a:rPr lang="en-GB" dirty="0" smtClean="0"/>
              <a:t>violence: biological approach – success in war depends on the amount of wives and children (cultures not constructed from human experience as posited by the sociocultural view)</a:t>
            </a:r>
            <a:endParaRPr lang="en-GB" dirty="0" smtClean="0"/>
          </a:p>
          <a:p>
            <a:r>
              <a:rPr lang="en-GB" dirty="0" smtClean="0"/>
              <a:t>Controversies: ‘fierce people’ dropped out of later editions. </a:t>
            </a:r>
          </a:p>
          <a:p>
            <a:r>
              <a:rPr lang="en-GB" dirty="0" smtClean="0"/>
              <a:t>Ethics – funding from </a:t>
            </a:r>
            <a:r>
              <a:rPr lang="en-GB" dirty="0" smtClean="0"/>
              <a:t>agency/institution that</a:t>
            </a:r>
            <a:r>
              <a:rPr lang="en-GB" dirty="0" smtClean="0"/>
              <a:t> </a:t>
            </a:r>
            <a:r>
              <a:rPr lang="en-GB" dirty="0" smtClean="0"/>
              <a:t>wanted genetic evidence, blood samples taken. </a:t>
            </a:r>
            <a:endParaRPr lang="en-GB" dirty="0"/>
          </a:p>
        </p:txBody>
      </p:sp>
    </p:spTree>
    <p:extLst>
      <p:ext uri="{BB962C8B-B14F-4D97-AF65-F5344CB8AC3E}">
        <p14:creationId xmlns:p14="http://schemas.microsoft.com/office/powerpoint/2010/main" val="23038668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57200" y="1572986"/>
            <a:ext cx="8229600" cy="4525963"/>
          </a:xfrm>
          <a:prstGeom prst="rect">
            <a:avLst/>
          </a:prstGeom>
        </p:spPr>
      </p:pic>
      <p:sp>
        <p:nvSpPr>
          <p:cNvPr id="3" name="Oval 2"/>
          <p:cNvSpPr/>
          <p:nvPr/>
        </p:nvSpPr>
        <p:spPr>
          <a:xfrm>
            <a:off x="4114800" y="2449286"/>
            <a:ext cx="250371" cy="2286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576323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Yanomamo livelihood</a:t>
            </a:r>
            <a:endParaRPr lang="en-GB" dirty="0"/>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r>
              <a:rPr lang="en-GB" sz="3100" dirty="0" smtClean="0"/>
              <a:t>Conceptions of environment can be quite different in similar kinds of environments – disputes environmental determinism</a:t>
            </a:r>
          </a:p>
          <a:p>
            <a:r>
              <a:rPr lang="en-GB" sz="3100" dirty="0" smtClean="0"/>
              <a:t>Yanomamo move around but with less frequency than a hunter-gatherer. </a:t>
            </a:r>
          </a:p>
          <a:p>
            <a:r>
              <a:rPr lang="en-GB" sz="3100" dirty="0" smtClean="0"/>
              <a:t>Nomadic horticulturalists: plant gardens but also hunt and gather</a:t>
            </a:r>
          </a:p>
          <a:p>
            <a:r>
              <a:rPr lang="en-GB" sz="3100" dirty="0" smtClean="0"/>
              <a:t>Lifestyle sedentary, more permanent dwellings next to gardens, formation of villages</a:t>
            </a:r>
          </a:p>
          <a:p>
            <a:r>
              <a:rPr lang="en-GB" sz="3100" dirty="0" smtClean="0"/>
              <a:t>Having land: need to hold</a:t>
            </a:r>
            <a:r>
              <a:rPr lang="en-GB" sz="3100" dirty="0"/>
              <a:t> </a:t>
            </a:r>
            <a:r>
              <a:rPr lang="en-GB" sz="3100" dirty="0" smtClean="0"/>
              <a:t>and contain that land, maintain the security and fertility of the garden (and being aware others don’t steal from you). </a:t>
            </a:r>
            <a:r>
              <a:rPr lang="en-GB" sz="3100" dirty="0" smtClean="0"/>
              <a:t>Developing </a:t>
            </a:r>
            <a:r>
              <a:rPr lang="en-GB" sz="3100" dirty="0" smtClean="0"/>
              <a:t>rules of behaviour to counter the possibility of theft (similar to the Nuer in terms of their cattle). </a:t>
            </a:r>
          </a:p>
          <a:p>
            <a:pPr marL="0" indent="0">
              <a:buNone/>
            </a:pP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35925147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t>
            </a:r>
            <a:endParaRPr lang="en-GB" dirty="0"/>
          </a:p>
        </p:txBody>
      </p:sp>
      <p:sp>
        <p:nvSpPr>
          <p:cNvPr id="3" name="Content Placeholder 2"/>
          <p:cNvSpPr>
            <a:spLocks noGrp="1"/>
          </p:cNvSpPr>
          <p:nvPr>
            <p:ph idx="1"/>
          </p:nvPr>
        </p:nvSpPr>
        <p:spPr/>
        <p:txBody>
          <a:bodyPr>
            <a:normAutofit lnSpcReduction="10000"/>
          </a:bodyPr>
          <a:lstStyle/>
          <a:p>
            <a:r>
              <a:rPr lang="en-GB" dirty="0" smtClean="0"/>
              <a:t>Seasons: Dry, Wet, Torrential Storm</a:t>
            </a:r>
          </a:p>
          <a:p>
            <a:endParaRPr lang="en-GB" dirty="0" smtClean="0"/>
          </a:p>
          <a:p>
            <a:r>
              <a:rPr lang="en-GB" dirty="0" smtClean="0"/>
              <a:t>Spend time higher ground (rainforest in high elevations)</a:t>
            </a:r>
          </a:p>
          <a:p>
            <a:endParaRPr lang="en-GB" dirty="0" smtClean="0"/>
          </a:p>
          <a:p>
            <a:r>
              <a:rPr lang="en-GB" dirty="0" smtClean="0"/>
              <a:t>Unlike the </a:t>
            </a:r>
            <a:r>
              <a:rPr lang="en-GB" dirty="0" err="1" smtClean="0"/>
              <a:t>Mbuti</a:t>
            </a:r>
            <a:r>
              <a:rPr lang="en-GB" dirty="0" smtClean="0"/>
              <a:t>, the Yanomami are not the forest. The forest (and animals) need to be kept away. </a:t>
            </a:r>
          </a:p>
          <a:p>
            <a:endParaRPr lang="en-GB" dirty="0" smtClean="0"/>
          </a:p>
          <a:p>
            <a:r>
              <a:rPr lang="en-GB" dirty="0" smtClean="0"/>
              <a:t>Village has a central public space </a:t>
            </a:r>
          </a:p>
          <a:p>
            <a:endParaRPr lang="en-GB" dirty="0"/>
          </a:p>
          <a:p>
            <a:endParaRPr lang="en-GB" dirty="0" smtClean="0"/>
          </a:p>
          <a:p>
            <a:r>
              <a:rPr lang="en-GB" dirty="0" smtClean="0"/>
              <a:t>Gardens thought of as women, last for about three years, new extend on the old</a:t>
            </a:r>
          </a:p>
        </p:txBody>
      </p:sp>
    </p:spTree>
    <p:extLst>
      <p:ext uri="{BB962C8B-B14F-4D97-AF65-F5344CB8AC3E}">
        <p14:creationId xmlns:p14="http://schemas.microsoft.com/office/powerpoint/2010/main" val="3795969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stretch>
            <a:fillRect/>
          </a:stretch>
        </p:blipFill>
        <p:spPr>
          <a:xfrm>
            <a:off x="0" y="254000"/>
            <a:ext cx="9144000" cy="6337540"/>
          </a:xfrm>
          <a:prstGeom prst="rect">
            <a:avLst/>
          </a:prstGeom>
        </p:spPr>
      </p:pic>
      <p:sp>
        <p:nvSpPr>
          <p:cNvPr id="4" name="Rectangle 3"/>
          <p:cNvSpPr/>
          <p:nvPr/>
        </p:nvSpPr>
        <p:spPr>
          <a:xfrm>
            <a:off x="4343400" y="3471261"/>
            <a:ext cx="1107996" cy="369332"/>
          </a:xfrm>
          <a:prstGeom prst="rect">
            <a:avLst/>
          </a:prstGeom>
        </p:spPr>
        <p:txBody>
          <a:bodyPr wrap="none">
            <a:spAutoFit/>
          </a:bodyPr>
          <a:lstStyle/>
          <a:p>
            <a:r>
              <a:rPr lang="en-GB" dirty="0" err="1"/>
              <a:t>Shabono</a:t>
            </a:r>
            <a:endParaRPr lang="en-GB" dirty="0"/>
          </a:p>
        </p:txBody>
      </p:sp>
    </p:spTree>
    <p:extLst>
      <p:ext uri="{BB962C8B-B14F-4D97-AF65-F5344CB8AC3E}">
        <p14:creationId xmlns:p14="http://schemas.microsoft.com/office/powerpoint/2010/main" val="172871523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r>
              <a:rPr lang="en-GB" dirty="0" smtClean="0"/>
              <a:t>        </a:t>
            </a:r>
            <a:r>
              <a:rPr lang="en-GB" sz="3600" dirty="0" err="1" smtClean="0"/>
              <a:t>Swidden</a:t>
            </a:r>
            <a:r>
              <a:rPr lang="en-GB" sz="3600" dirty="0" smtClean="0"/>
              <a:t> / ‘slash-and-burn’ 				             horticulture </a:t>
            </a:r>
            <a:endParaRPr lang="en-GB" sz="3600" dirty="0"/>
          </a:p>
        </p:txBody>
      </p:sp>
      <p:sp>
        <p:nvSpPr>
          <p:cNvPr id="3" name="Text Placeholder 2"/>
          <p:cNvSpPr>
            <a:spLocks noGrp="1"/>
          </p:cNvSpPr>
          <p:nvPr>
            <p:ph type="body" idx="1"/>
          </p:nvPr>
        </p:nvSpPr>
        <p:spPr>
          <a:xfrm>
            <a:off x="4800600" y="1676400"/>
            <a:ext cx="3931920" cy="639762"/>
          </a:xfrm>
        </p:spPr>
        <p:txBody>
          <a:bodyPr>
            <a:noAutofit/>
          </a:bodyPr>
          <a:lstStyle/>
          <a:p>
            <a:r>
              <a:rPr lang="en-GB" sz="2400" dirty="0" smtClean="0"/>
              <a:t> </a:t>
            </a:r>
            <a:endParaRPr lang="en-GB" sz="2400" dirty="0"/>
          </a:p>
        </p:txBody>
      </p:sp>
      <p:sp>
        <p:nvSpPr>
          <p:cNvPr id="4" name="Content Placeholder 3"/>
          <p:cNvSpPr>
            <a:spLocks noGrp="1"/>
          </p:cNvSpPr>
          <p:nvPr>
            <p:ph sz="half" idx="2"/>
          </p:nvPr>
        </p:nvSpPr>
        <p:spPr>
          <a:xfrm>
            <a:off x="5029200" y="2743200"/>
            <a:ext cx="3855720" cy="3657600"/>
          </a:xfrm>
        </p:spPr>
        <p:txBody>
          <a:bodyPr>
            <a:normAutofit fontScale="25000" lnSpcReduction="20000"/>
          </a:bodyPr>
          <a:lstStyle/>
          <a:p>
            <a:pPr marL="0" indent="0">
              <a:buNone/>
            </a:pPr>
            <a:r>
              <a:rPr lang="en-GB" sz="9600" dirty="0" smtClean="0"/>
              <a:t>Creating surplus for community, creating choices</a:t>
            </a:r>
          </a:p>
          <a:p>
            <a:r>
              <a:rPr lang="en-GB" sz="9600" dirty="0" smtClean="0"/>
              <a:t>Debate: Caused by population pressure</a:t>
            </a:r>
          </a:p>
          <a:p>
            <a:r>
              <a:rPr lang="en-GB" sz="9600" dirty="0" smtClean="0"/>
              <a:t>Debate: Stage between hunting &amp; gathering and agriculture </a:t>
            </a:r>
          </a:p>
          <a:p>
            <a:r>
              <a:rPr lang="en-GB" sz="9600" dirty="0" smtClean="0"/>
              <a:t>Debate: More efficient than agriculture</a:t>
            </a:r>
          </a:p>
          <a:p>
            <a:endParaRPr lang="en-GB" dirty="0" smtClean="0"/>
          </a:p>
          <a:p>
            <a:pPr marL="0" indent="0">
              <a:buNone/>
            </a:pPr>
            <a:r>
              <a:rPr lang="en-GB" dirty="0"/>
              <a:t> </a:t>
            </a:r>
            <a:r>
              <a:rPr lang="en-GB" dirty="0" smtClean="0"/>
              <a:t> </a:t>
            </a:r>
            <a:endParaRPr lang="en-GB" dirty="0"/>
          </a:p>
        </p:txBody>
      </p:sp>
      <p:sp>
        <p:nvSpPr>
          <p:cNvPr id="5" name="Text Placeholder 4"/>
          <p:cNvSpPr>
            <a:spLocks noGrp="1"/>
          </p:cNvSpPr>
          <p:nvPr>
            <p:ph type="body" sz="quarter" idx="3"/>
          </p:nvPr>
        </p:nvSpPr>
        <p:spPr>
          <a:xfrm>
            <a:off x="4800600" y="1752600"/>
            <a:ext cx="3931920" cy="762000"/>
          </a:xfrm>
        </p:spPr>
        <p:txBody>
          <a:bodyPr>
            <a:noAutofit/>
          </a:bodyPr>
          <a:lstStyle/>
          <a:p>
            <a:r>
              <a:rPr lang="en-GB" sz="2400" dirty="0" smtClean="0"/>
              <a:t>Work towards outcome/ domination of environment</a:t>
            </a:r>
            <a:endParaRPr lang="en-GB" sz="2400" dirty="0"/>
          </a:p>
        </p:txBody>
      </p:sp>
      <p:sp>
        <p:nvSpPr>
          <p:cNvPr id="6" name="Content Placeholder 5"/>
          <p:cNvSpPr>
            <a:spLocks noGrp="1"/>
          </p:cNvSpPr>
          <p:nvPr>
            <p:ph sz="quarter" idx="4"/>
          </p:nvPr>
        </p:nvSpPr>
        <p:spPr>
          <a:xfrm>
            <a:off x="381000" y="1752600"/>
            <a:ext cx="3931920" cy="4648200"/>
          </a:xfrm>
        </p:spPr>
        <p:txBody>
          <a:bodyPr>
            <a:normAutofit lnSpcReduction="10000"/>
          </a:bodyPr>
          <a:lstStyle/>
          <a:p>
            <a:r>
              <a:rPr lang="en-GB" dirty="0"/>
              <a:t>Hand tools e.g. </a:t>
            </a:r>
            <a:r>
              <a:rPr lang="en-GB" dirty="0" smtClean="0"/>
              <a:t>sticks</a:t>
            </a:r>
          </a:p>
          <a:p>
            <a:r>
              <a:rPr lang="en-GB" dirty="0" smtClean="0"/>
              <a:t>Clear and burn a small area of forest and plant in the burned area. </a:t>
            </a:r>
          </a:p>
          <a:p>
            <a:r>
              <a:rPr lang="en-GB" dirty="0" err="1" smtClean="0"/>
              <a:t>Nutritients</a:t>
            </a:r>
            <a:r>
              <a:rPr lang="en-GB" dirty="0" smtClean="0"/>
              <a:t> to the soil through burning, ash good for soil</a:t>
            </a:r>
          </a:p>
          <a:p>
            <a:r>
              <a:rPr lang="en-GB" dirty="0"/>
              <a:t>Clears land quicker than it can recover -&gt; moving </a:t>
            </a:r>
            <a:r>
              <a:rPr lang="en-GB" dirty="0" smtClean="0"/>
              <a:t>around</a:t>
            </a:r>
          </a:p>
          <a:p>
            <a:r>
              <a:rPr lang="en-GB" dirty="0"/>
              <a:t>R</a:t>
            </a:r>
            <a:r>
              <a:rPr lang="en-GB" dirty="0" smtClean="0"/>
              <a:t>otations, circling back to place used before</a:t>
            </a:r>
          </a:p>
          <a:p>
            <a:endParaRPr lang="en-GB" dirty="0"/>
          </a:p>
        </p:txBody>
      </p:sp>
    </p:spTree>
    <p:extLst>
      <p:ext uri="{BB962C8B-B14F-4D97-AF65-F5344CB8AC3E}">
        <p14:creationId xmlns:p14="http://schemas.microsoft.com/office/powerpoint/2010/main" val="9600228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3"/>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57200" y="1600200"/>
            <a:ext cx="8229600" cy="4525963"/>
          </a:xfrm>
          <a:prstGeom prst="rect">
            <a:avLst/>
          </a:prstGeom>
        </p:spPr>
      </p:pic>
    </p:spTree>
    <p:extLst>
      <p:ext uri="{BB962C8B-B14F-4D97-AF65-F5344CB8AC3E}">
        <p14:creationId xmlns:p14="http://schemas.microsoft.com/office/powerpoint/2010/main" val="253367932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Gender roles</a:t>
            </a:r>
            <a:endParaRPr lang="en-GB" dirty="0"/>
          </a:p>
        </p:txBody>
      </p:sp>
      <p:sp>
        <p:nvSpPr>
          <p:cNvPr id="3" name="Content Placeholder 2"/>
          <p:cNvSpPr>
            <a:spLocks noGrp="1"/>
          </p:cNvSpPr>
          <p:nvPr>
            <p:ph sz="half" idx="1"/>
          </p:nvPr>
        </p:nvSpPr>
        <p:spPr>
          <a:xfrm>
            <a:off x="4724400" y="1676400"/>
            <a:ext cx="4038600" cy="4718304"/>
          </a:xfrm>
        </p:spPr>
        <p:txBody>
          <a:bodyPr>
            <a:normAutofit lnSpcReduction="10000"/>
          </a:bodyPr>
          <a:lstStyle/>
          <a:p>
            <a:r>
              <a:rPr lang="en-GB" dirty="0" smtClean="0"/>
              <a:t>Men clear land and plant gardens with digging sticks</a:t>
            </a:r>
          </a:p>
          <a:p>
            <a:r>
              <a:rPr lang="en-GB" dirty="0" smtClean="0"/>
              <a:t>Men demonstrate masculinity (</a:t>
            </a:r>
            <a:r>
              <a:rPr lang="en-GB" dirty="0" err="1" smtClean="0"/>
              <a:t>Chagnon</a:t>
            </a:r>
            <a:r>
              <a:rPr lang="en-GB" dirty="0" smtClean="0"/>
              <a:t>: learned how to be a man)</a:t>
            </a:r>
          </a:p>
          <a:p>
            <a:r>
              <a:rPr lang="en-GB" dirty="0" smtClean="0"/>
              <a:t>Men shave their heads to display signs of how many fights they have had</a:t>
            </a:r>
            <a:endParaRPr lang="en-GB" dirty="0"/>
          </a:p>
        </p:txBody>
      </p:sp>
      <p:sp>
        <p:nvSpPr>
          <p:cNvPr id="4" name="Content Placeholder 3"/>
          <p:cNvSpPr>
            <a:spLocks noGrp="1"/>
          </p:cNvSpPr>
          <p:nvPr>
            <p:ph sz="half" idx="2"/>
          </p:nvPr>
        </p:nvSpPr>
        <p:spPr>
          <a:xfrm>
            <a:off x="609600" y="1752600"/>
            <a:ext cx="4038600" cy="4718304"/>
          </a:xfrm>
        </p:spPr>
        <p:txBody>
          <a:bodyPr>
            <a:normAutofit lnSpcReduction="10000"/>
          </a:bodyPr>
          <a:lstStyle/>
          <a:p>
            <a:r>
              <a:rPr lang="en-GB" dirty="0" smtClean="0"/>
              <a:t>Women harvest produce, varied diet</a:t>
            </a:r>
          </a:p>
          <a:p>
            <a:r>
              <a:rPr lang="en-GB" dirty="0" smtClean="0"/>
              <a:t>Women the nature/ ‘the other’ (women bleed)</a:t>
            </a:r>
          </a:p>
          <a:p>
            <a:r>
              <a:rPr lang="en-GB" dirty="0" smtClean="0"/>
              <a:t>In cosmology, women are ‘the fruit’ that dropped to earth for men – women are often stolen in raids </a:t>
            </a:r>
            <a:endParaRPr lang="en-GB" dirty="0"/>
          </a:p>
        </p:txBody>
      </p:sp>
    </p:spTree>
    <p:extLst>
      <p:ext uri="{BB962C8B-B14F-4D97-AF65-F5344CB8AC3E}">
        <p14:creationId xmlns:p14="http://schemas.microsoft.com/office/powerpoint/2010/main" val="53417942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0538" y="812800"/>
            <a:ext cx="5621337" cy="5230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830239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57200" y="1600200"/>
            <a:ext cx="8229600" cy="4525963"/>
          </a:xfrm>
          <a:prstGeom prst="rect">
            <a:avLst/>
          </a:prstGeom>
        </p:spPr>
      </p:pic>
    </p:spTree>
    <p:extLst>
      <p:ext uri="{BB962C8B-B14F-4D97-AF65-F5344CB8AC3E}">
        <p14:creationId xmlns:p14="http://schemas.microsoft.com/office/powerpoint/2010/main" val="26253394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Women’ s work</a:t>
            </a:r>
            <a:endParaRPr lang="en-GB" dirty="0"/>
          </a:p>
        </p:txBody>
      </p:sp>
      <p:sp>
        <p:nvSpPr>
          <p:cNvPr id="3" name="Text Placeholder 2"/>
          <p:cNvSpPr>
            <a:spLocks noGrp="1"/>
          </p:cNvSpPr>
          <p:nvPr>
            <p:ph type="body" idx="1"/>
          </p:nvPr>
        </p:nvSpPr>
        <p:spPr/>
        <p:txBody>
          <a:bodyPr>
            <a:noAutofit/>
          </a:bodyPr>
          <a:lstStyle/>
          <a:p>
            <a:r>
              <a:rPr lang="en-GB" sz="2800" dirty="0" smtClean="0"/>
              <a:t>Harvest Garden Produce </a:t>
            </a:r>
            <a:endParaRPr lang="en-GB" sz="2800" dirty="0"/>
          </a:p>
        </p:txBody>
      </p:sp>
      <p:sp>
        <p:nvSpPr>
          <p:cNvPr id="4" name="Content Placeholder 3"/>
          <p:cNvSpPr>
            <a:spLocks noGrp="1"/>
          </p:cNvSpPr>
          <p:nvPr>
            <p:ph sz="half" idx="2"/>
          </p:nvPr>
        </p:nvSpPr>
        <p:spPr/>
        <p:txBody>
          <a:bodyPr>
            <a:normAutofit lnSpcReduction="10000"/>
          </a:bodyPr>
          <a:lstStyle/>
          <a:p>
            <a:pPr marL="0" lvl="0" indent="0">
              <a:spcBef>
                <a:spcPts val="0"/>
              </a:spcBef>
              <a:buClrTx/>
              <a:buSzTx/>
              <a:buNone/>
            </a:pPr>
            <a:r>
              <a:rPr lang="en-GB" dirty="0" smtClean="0">
                <a:solidFill>
                  <a:srgbClr val="292934"/>
                </a:solidFill>
              </a:rPr>
              <a:t>Taro -  staple</a:t>
            </a:r>
          </a:p>
          <a:p>
            <a:pPr marL="0" lvl="0" indent="0">
              <a:spcBef>
                <a:spcPts val="0"/>
              </a:spcBef>
              <a:buClrTx/>
              <a:buSzTx/>
              <a:buNone/>
            </a:pPr>
            <a:r>
              <a:rPr lang="en-GB" dirty="0" smtClean="0">
                <a:solidFill>
                  <a:srgbClr val="292934"/>
                </a:solidFill>
              </a:rPr>
              <a:t>Plantains</a:t>
            </a:r>
            <a:endParaRPr lang="en-GB" dirty="0">
              <a:solidFill>
                <a:srgbClr val="292934"/>
              </a:solidFill>
            </a:endParaRPr>
          </a:p>
          <a:p>
            <a:pPr marL="0" lvl="0" indent="0">
              <a:spcBef>
                <a:spcPts val="0"/>
              </a:spcBef>
              <a:buClrTx/>
              <a:buSzTx/>
              <a:buNone/>
            </a:pPr>
            <a:r>
              <a:rPr lang="en-GB" dirty="0">
                <a:solidFill>
                  <a:srgbClr val="292934"/>
                </a:solidFill>
              </a:rPr>
              <a:t>Manioc</a:t>
            </a:r>
          </a:p>
          <a:p>
            <a:pPr marL="0" lvl="0" indent="0">
              <a:spcBef>
                <a:spcPts val="0"/>
              </a:spcBef>
              <a:buClrTx/>
              <a:buSzTx/>
              <a:buNone/>
            </a:pPr>
            <a:r>
              <a:rPr lang="en-GB" dirty="0">
                <a:solidFill>
                  <a:srgbClr val="292934"/>
                </a:solidFill>
              </a:rPr>
              <a:t>Maize</a:t>
            </a:r>
          </a:p>
          <a:p>
            <a:pPr marL="0" lvl="0" indent="0">
              <a:spcBef>
                <a:spcPts val="0"/>
              </a:spcBef>
              <a:buClrTx/>
              <a:buSzTx/>
              <a:buNone/>
            </a:pPr>
            <a:r>
              <a:rPr lang="en-GB" dirty="0">
                <a:solidFill>
                  <a:srgbClr val="292934"/>
                </a:solidFill>
              </a:rPr>
              <a:t>Indigenous tubers</a:t>
            </a:r>
          </a:p>
          <a:p>
            <a:pPr marL="0" lvl="0" indent="0">
              <a:spcBef>
                <a:spcPts val="0"/>
              </a:spcBef>
              <a:buClrTx/>
              <a:buSzTx/>
              <a:buNone/>
            </a:pPr>
            <a:r>
              <a:rPr lang="en-GB" dirty="0">
                <a:solidFill>
                  <a:srgbClr val="292934"/>
                </a:solidFill>
              </a:rPr>
              <a:t>Sweet potatoes</a:t>
            </a:r>
          </a:p>
          <a:p>
            <a:pPr marL="0" lvl="0" indent="0">
              <a:spcBef>
                <a:spcPts val="0"/>
              </a:spcBef>
              <a:buClrTx/>
              <a:buSzTx/>
              <a:buNone/>
            </a:pPr>
            <a:r>
              <a:rPr lang="en-GB" dirty="0">
                <a:solidFill>
                  <a:srgbClr val="292934"/>
                </a:solidFill>
              </a:rPr>
              <a:t>Avocados </a:t>
            </a:r>
          </a:p>
          <a:p>
            <a:pPr marL="0" lvl="0" indent="0">
              <a:spcBef>
                <a:spcPts val="0"/>
              </a:spcBef>
              <a:buClrTx/>
              <a:buSzTx/>
              <a:buNone/>
            </a:pPr>
            <a:r>
              <a:rPr lang="en-GB" dirty="0">
                <a:solidFill>
                  <a:srgbClr val="292934"/>
                </a:solidFill>
              </a:rPr>
              <a:t>Papaya </a:t>
            </a:r>
          </a:p>
          <a:p>
            <a:pPr marL="0" lvl="0" indent="0">
              <a:spcBef>
                <a:spcPts val="0"/>
              </a:spcBef>
              <a:buClrTx/>
              <a:buSzTx/>
              <a:buNone/>
            </a:pPr>
            <a:r>
              <a:rPr lang="en-GB" dirty="0">
                <a:solidFill>
                  <a:srgbClr val="292934"/>
                </a:solidFill>
              </a:rPr>
              <a:t>Hot peppers</a:t>
            </a:r>
          </a:p>
          <a:p>
            <a:pPr marL="0" lvl="0" indent="0">
              <a:spcBef>
                <a:spcPts val="0"/>
              </a:spcBef>
              <a:buClrTx/>
              <a:buSzTx/>
              <a:buNone/>
            </a:pPr>
            <a:r>
              <a:rPr lang="en-GB" dirty="0">
                <a:solidFill>
                  <a:srgbClr val="292934"/>
                </a:solidFill>
              </a:rPr>
              <a:t>Tobacco</a:t>
            </a:r>
          </a:p>
          <a:p>
            <a:pPr marL="0" lvl="0" indent="0">
              <a:spcBef>
                <a:spcPts val="0"/>
              </a:spcBef>
              <a:buClrTx/>
              <a:buSzTx/>
              <a:buNone/>
            </a:pPr>
            <a:r>
              <a:rPr lang="en-GB" dirty="0">
                <a:solidFill>
                  <a:srgbClr val="292934"/>
                </a:solidFill>
              </a:rPr>
              <a:t>Medicinal/magical plants</a:t>
            </a:r>
          </a:p>
          <a:p>
            <a:pPr marL="0" lvl="0" indent="0">
              <a:spcBef>
                <a:spcPts val="0"/>
              </a:spcBef>
              <a:buClrTx/>
              <a:buSzTx/>
              <a:buNone/>
            </a:pPr>
            <a:endParaRPr lang="en-GB" sz="1800" dirty="0">
              <a:solidFill>
                <a:srgbClr val="292934"/>
              </a:solidFill>
            </a:endParaRPr>
          </a:p>
          <a:p>
            <a:endParaRPr lang="en-GB" dirty="0"/>
          </a:p>
        </p:txBody>
      </p:sp>
      <p:sp>
        <p:nvSpPr>
          <p:cNvPr id="5" name="Text Placeholder 4"/>
          <p:cNvSpPr>
            <a:spLocks noGrp="1"/>
          </p:cNvSpPr>
          <p:nvPr>
            <p:ph type="body" sz="quarter" idx="3"/>
          </p:nvPr>
        </p:nvSpPr>
        <p:spPr/>
        <p:txBody>
          <a:bodyPr>
            <a:normAutofit/>
          </a:bodyPr>
          <a:lstStyle/>
          <a:p>
            <a:r>
              <a:rPr lang="en-GB" sz="2800" dirty="0" smtClean="0"/>
              <a:t>Collect Wild </a:t>
            </a:r>
            <a:r>
              <a:rPr lang="en-GB" sz="2800" dirty="0"/>
              <a:t>F</a:t>
            </a:r>
            <a:r>
              <a:rPr lang="en-GB" sz="2800" dirty="0" smtClean="0"/>
              <a:t>oods</a:t>
            </a:r>
            <a:endParaRPr lang="en-GB" sz="2800" dirty="0"/>
          </a:p>
        </p:txBody>
      </p:sp>
      <p:sp>
        <p:nvSpPr>
          <p:cNvPr id="6" name="Content Placeholder 5"/>
          <p:cNvSpPr>
            <a:spLocks noGrp="1"/>
          </p:cNvSpPr>
          <p:nvPr>
            <p:ph sz="quarter" idx="4"/>
          </p:nvPr>
        </p:nvSpPr>
        <p:spPr/>
        <p:txBody>
          <a:bodyPr/>
          <a:lstStyle/>
          <a:p>
            <a:r>
              <a:rPr lang="en-US" dirty="0"/>
              <a:t>Palm hearts</a:t>
            </a:r>
          </a:p>
          <a:p>
            <a:r>
              <a:rPr lang="en-US" dirty="0"/>
              <a:t>Brazil nuts</a:t>
            </a:r>
          </a:p>
          <a:p>
            <a:r>
              <a:rPr lang="en-US" dirty="0"/>
              <a:t>Seed pod bananas</a:t>
            </a:r>
          </a:p>
          <a:p>
            <a:r>
              <a:rPr lang="en-US" dirty="0"/>
              <a:t>Mushrooms </a:t>
            </a:r>
          </a:p>
          <a:p>
            <a:r>
              <a:rPr lang="en-US" dirty="0"/>
              <a:t>Eggs </a:t>
            </a:r>
          </a:p>
          <a:p>
            <a:r>
              <a:rPr lang="en-US" dirty="0"/>
              <a:t>Honey </a:t>
            </a:r>
          </a:p>
          <a:p>
            <a:r>
              <a:rPr lang="en-US" dirty="0"/>
              <a:t>Grubs </a:t>
            </a:r>
          </a:p>
          <a:p>
            <a:r>
              <a:rPr lang="en-US" dirty="0"/>
              <a:t>Armadillos </a:t>
            </a:r>
          </a:p>
          <a:p>
            <a:endParaRPr lang="en-GB" dirty="0"/>
          </a:p>
        </p:txBody>
      </p:sp>
    </p:spTree>
    <p:extLst>
      <p:ext uri="{BB962C8B-B14F-4D97-AF65-F5344CB8AC3E}">
        <p14:creationId xmlns:p14="http://schemas.microsoft.com/office/powerpoint/2010/main" val="181660164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457200" y="1600200"/>
            <a:ext cx="8229600" cy="4525963"/>
          </a:xfrm>
          <a:prstGeom prst="rect">
            <a:avLst/>
          </a:prstGeom>
        </p:spPr>
      </p:pic>
    </p:spTree>
    <p:extLst>
      <p:ext uri="{BB962C8B-B14F-4D97-AF65-F5344CB8AC3E}">
        <p14:creationId xmlns:p14="http://schemas.microsoft.com/office/powerpoint/2010/main" val="219752910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Shamanism</a:t>
            </a:r>
            <a:endParaRPr lang="en-GB" dirty="0"/>
          </a:p>
        </p:txBody>
      </p:sp>
      <p:sp>
        <p:nvSpPr>
          <p:cNvPr id="3" name="Content Placeholder 2"/>
          <p:cNvSpPr>
            <a:spLocks noGrp="1"/>
          </p:cNvSpPr>
          <p:nvPr>
            <p:ph idx="1"/>
          </p:nvPr>
        </p:nvSpPr>
        <p:spPr>
          <a:xfrm>
            <a:off x="457200" y="1447800"/>
            <a:ext cx="8229600" cy="5029200"/>
          </a:xfrm>
        </p:spPr>
        <p:txBody>
          <a:bodyPr>
            <a:normAutofit/>
          </a:bodyPr>
          <a:lstStyle/>
          <a:p>
            <a:r>
              <a:rPr lang="en-GB" dirty="0" smtClean="0"/>
              <a:t>A lot of knowledge from the spirit world, spirits instruct in what they should do</a:t>
            </a:r>
          </a:p>
          <a:p>
            <a:r>
              <a:rPr lang="en-GB" dirty="0" err="1" smtClean="0"/>
              <a:t>Ebene</a:t>
            </a:r>
            <a:r>
              <a:rPr lang="en-GB" dirty="0" smtClean="0"/>
              <a:t> powder (hallucinogenic) from a plant that comes from the forest</a:t>
            </a:r>
          </a:p>
          <a:p>
            <a:r>
              <a:rPr lang="en-GB" dirty="0" err="1" smtClean="0"/>
              <a:t>Hekura</a:t>
            </a:r>
            <a:r>
              <a:rPr lang="en-GB" dirty="0" smtClean="0"/>
              <a:t> spirits are described as bright lights. In hallucination you see the true world (this world is an illusion). </a:t>
            </a:r>
          </a:p>
          <a:p>
            <a:r>
              <a:rPr lang="en-GB" dirty="0" smtClean="0"/>
              <a:t>Shaman also a head man but has no political power. The political power is with a leader who is chosen for his sociable abilities and charisma. </a:t>
            </a:r>
          </a:p>
          <a:p>
            <a:pPr marL="0" indent="0">
              <a:buNone/>
            </a:pPr>
            <a:r>
              <a:rPr lang="en-GB" dirty="0" smtClean="0"/>
              <a:t>  </a:t>
            </a:r>
            <a:endParaRPr lang="en-GB" dirty="0"/>
          </a:p>
        </p:txBody>
      </p:sp>
    </p:spTree>
    <p:extLst>
      <p:ext uri="{BB962C8B-B14F-4D97-AF65-F5344CB8AC3E}">
        <p14:creationId xmlns:p14="http://schemas.microsoft.com/office/powerpoint/2010/main" val="238697516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Cosmology: </a:t>
            </a:r>
            <a:endParaRPr lang="en-GB" dirty="0"/>
          </a:p>
        </p:txBody>
      </p:sp>
      <p:sp>
        <p:nvSpPr>
          <p:cNvPr id="3" name="Content Placeholder 2"/>
          <p:cNvSpPr>
            <a:spLocks noGrp="1"/>
          </p:cNvSpPr>
          <p:nvPr>
            <p:ph idx="1"/>
          </p:nvPr>
        </p:nvSpPr>
        <p:spPr/>
        <p:txBody>
          <a:bodyPr/>
          <a:lstStyle/>
          <a:p>
            <a:r>
              <a:rPr lang="en-GB" dirty="0" smtClean="0"/>
              <a:t>Humans are males: Yanomami fired arrows to the moon, blood fell to earth and created men. </a:t>
            </a:r>
          </a:p>
          <a:p>
            <a:r>
              <a:rPr lang="en-GB" dirty="0" smtClean="0"/>
              <a:t>Nature and culture are separate, yet Jaguars hunt as humans do (Jaguar myth)</a:t>
            </a:r>
          </a:p>
          <a:p>
            <a:r>
              <a:rPr lang="en-GB" dirty="0" smtClean="0"/>
              <a:t>While humans have/are culture, other creatures are similar to them – there is a similarity to what humans do and what animals do</a:t>
            </a:r>
          </a:p>
          <a:p>
            <a:r>
              <a:rPr lang="en-GB" dirty="0" smtClean="0"/>
              <a:t>The jaguar treats them as if they are animals, meaning the jaguar is nearly human. This translates to fear of cannibalism. No one eats domesticated animals.</a:t>
            </a:r>
          </a:p>
          <a:p>
            <a:r>
              <a:rPr lang="en-GB" dirty="0" smtClean="0"/>
              <a:t>Hence, we are NOT dealing with a culture/nature dichotomy but the distinction is more porous</a:t>
            </a:r>
          </a:p>
        </p:txBody>
      </p:sp>
    </p:spTree>
    <p:extLst>
      <p:ext uri="{BB962C8B-B14F-4D97-AF65-F5344CB8AC3E}">
        <p14:creationId xmlns:p14="http://schemas.microsoft.com/office/powerpoint/2010/main" val="321270141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smtClean="0"/>
              <a:t>Viveiros</a:t>
            </a:r>
            <a:r>
              <a:rPr lang="en-GB" dirty="0" smtClean="0"/>
              <a:t> de Castro, E. 1986 From the enemy’s point of view</a:t>
            </a:r>
            <a:endParaRPr lang="en-GB" dirty="0"/>
          </a:p>
        </p:txBody>
      </p:sp>
      <p:sp>
        <p:nvSpPr>
          <p:cNvPr id="3" name="Text Placeholder 2"/>
          <p:cNvSpPr>
            <a:spLocks noGrp="1"/>
          </p:cNvSpPr>
          <p:nvPr>
            <p:ph type="subTitle" idx="1"/>
          </p:nvPr>
        </p:nvSpPr>
        <p:spPr/>
        <p:txBody>
          <a:bodyPr/>
          <a:lstStyle/>
          <a:p>
            <a:r>
              <a:rPr lang="en-GB" dirty="0" smtClean="0"/>
              <a:t>Amerindian </a:t>
            </a:r>
            <a:r>
              <a:rPr lang="en-GB" dirty="0" err="1" smtClean="0"/>
              <a:t>Perspectivism</a:t>
            </a:r>
            <a:r>
              <a:rPr lang="en-GB" dirty="0" smtClean="0"/>
              <a:t> </a:t>
            </a:r>
          </a:p>
          <a:p>
            <a:r>
              <a:rPr lang="en-GB" dirty="0" err="1" smtClean="0"/>
              <a:t>Multinaturalism</a:t>
            </a:r>
            <a:endParaRPr lang="en-GB" dirty="0"/>
          </a:p>
        </p:txBody>
      </p:sp>
    </p:spTree>
    <p:extLst>
      <p:ext uri="{BB962C8B-B14F-4D97-AF65-F5344CB8AC3E}">
        <p14:creationId xmlns:p14="http://schemas.microsoft.com/office/powerpoint/2010/main" val="15806758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685800"/>
          </a:xfrm>
        </p:spPr>
        <p:txBody>
          <a:bodyPr>
            <a:normAutofit fontScale="90000"/>
          </a:bodyPr>
          <a:lstStyle/>
          <a:p>
            <a:pPr algn="ctr"/>
            <a:r>
              <a:rPr lang="en-GB" dirty="0" smtClean="0"/>
              <a:t>Amerindian </a:t>
            </a:r>
            <a:r>
              <a:rPr lang="en-GB" dirty="0" err="1" smtClean="0"/>
              <a:t>Perspectivism</a:t>
            </a:r>
            <a:endParaRPr lang="en-GB" dirty="0"/>
          </a:p>
        </p:txBody>
      </p:sp>
      <p:sp>
        <p:nvSpPr>
          <p:cNvPr id="3" name="Content Placeholder 2"/>
          <p:cNvSpPr>
            <a:spLocks noGrp="1"/>
          </p:cNvSpPr>
          <p:nvPr>
            <p:ph idx="1"/>
          </p:nvPr>
        </p:nvSpPr>
        <p:spPr>
          <a:xfrm>
            <a:off x="457200" y="1143000"/>
            <a:ext cx="8229600" cy="4876800"/>
          </a:xfrm>
        </p:spPr>
        <p:txBody>
          <a:bodyPr>
            <a:noAutofit/>
          </a:bodyPr>
          <a:lstStyle/>
          <a:p>
            <a:r>
              <a:rPr lang="en-GB" dirty="0" smtClean="0"/>
              <a:t>In Amerindian societies a myth of origins proposes that in the beginning of times, before this time, everything was human. But at some point it changed into humans becoming bees, trees, jaguars etc. because of human action. Humans need to compensate through sharing. </a:t>
            </a:r>
          </a:p>
          <a:p>
            <a:r>
              <a:rPr lang="en-GB" dirty="0" smtClean="0"/>
              <a:t>Everything emerges however from humanness and therefore the distinction between animals and humans is difficult to make. Animals are actually humans, who see us as animals</a:t>
            </a:r>
            <a:r>
              <a:rPr lang="en-GB" dirty="0"/>
              <a:t>. Everyone is a </a:t>
            </a:r>
            <a:r>
              <a:rPr lang="en-GB" dirty="0" smtClean="0"/>
              <a:t>person</a:t>
            </a:r>
            <a:r>
              <a:rPr lang="en-GB" dirty="0"/>
              <a:t>.</a:t>
            </a:r>
          </a:p>
          <a:p>
            <a:r>
              <a:rPr lang="en-GB" dirty="0"/>
              <a:t>Synonym for human is ‘person’ that </a:t>
            </a:r>
            <a:r>
              <a:rPr lang="en-GB" dirty="0" smtClean="0"/>
              <a:t>can also </a:t>
            </a:r>
            <a:r>
              <a:rPr lang="en-GB" dirty="0"/>
              <a:t>be applied to spirits and </a:t>
            </a:r>
            <a:r>
              <a:rPr lang="en-GB" dirty="0" smtClean="0"/>
              <a:t>animals (e.g. </a:t>
            </a:r>
            <a:r>
              <a:rPr lang="en-GB" dirty="0" err="1" smtClean="0"/>
              <a:t>Arawete</a:t>
            </a:r>
            <a:r>
              <a:rPr lang="en-GB" dirty="0" smtClean="0"/>
              <a:t> and </a:t>
            </a:r>
            <a:r>
              <a:rPr lang="en-GB" dirty="0" err="1" smtClean="0"/>
              <a:t>Matsigenka</a:t>
            </a:r>
            <a:r>
              <a:rPr lang="en-GB" dirty="0" smtClean="0"/>
              <a:t>)</a:t>
            </a:r>
            <a:endParaRPr lang="en-GB" dirty="0"/>
          </a:p>
          <a:p>
            <a:endParaRPr lang="en-GB" dirty="0"/>
          </a:p>
        </p:txBody>
      </p:sp>
    </p:spTree>
    <p:extLst>
      <p:ext uri="{BB962C8B-B14F-4D97-AF65-F5344CB8AC3E}">
        <p14:creationId xmlns:p14="http://schemas.microsoft.com/office/powerpoint/2010/main" val="426542540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Multinaturalism</a:t>
            </a:r>
            <a:endParaRPr lang="en-GB" dirty="0"/>
          </a:p>
        </p:txBody>
      </p:sp>
      <p:sp>
        <p:nvSpPr>
          <p:cNvPr id="3" name="Content Placeholder 2"/>
          <p:cNvSpPr>
            <a:spLocks noGrp="1"/>
          </p:cNvSpPr>
          <p:nvPr>
            <p:ph idx="1"/>
          </p:nvPr>
        </p:nvSpPr>
        <p:spPr>
          <a:xfrm>
            <a:off x="533400" y="1295400"/>
            <a:ext cx="8153400" cy="5181600"/>
          </a:xfrm>
        </p:spPr>
        <p:txBody>
          <a:bodyPr>
            <a:normAutofit lnSpcReduction="10000"/>
          </a:bodyPr>
          <a:lstStyle/>
          <a:p>
            <a:r>
              <a:rPr lang="en-GB" sz="2600" dirty="0" smtClean="0"/>
              <a:t>There are multiple natures, one culture. </a:t>
            </a:r>
            <a:r>
              <a:rPr lang="en-GB" sz="2600" dirty="0"/>
              <a:t>Nature does not exist without culture. </a:t>
            </a:r>
            <a:r>
              <a:rPr lang="en-GB" sz="2600" dirty="0" smtClean="0"/>
              <a:t>Instead </a:t>
            </a:r>
            <a:r>
              <a:rPr lang="en-GB" sz="2600" dirty="0"/>
              <a:t>of culture distinguishing itself from nature, it is nature distancing itself from culture. </a:t>
            </a:r>
          </a:p>
          <a:p>
            <a:r>
              <a:rPr lang="en-GB" sz="2600" dirty="0" smtClean="0"/>
              <a:t>All subjects share the same point of view, the point of view creating the object. All beings see the world the same way, what changes is what they see: What to us is blood is maize beer to a jaguar. </a:t>
            </a:r>
          </a:p>
          <a:p>
            <a:r>
              <a:rPr lang="en-GB" sz="2600" dirty="0" smtClean="0"/>
              <a:t>Bodies explain differences between persons: it is performative rather than given. </a:t>
            </a:r>
            <a:r>
              <a:rPr lang="en-GB" dirty="0" smtClean="0"/>
              <a:t>This </a:t>
            </a:r>
            <a:r>
              <a:rPr lang="en-GB" dirty="0"/>
              <a:t>explains why in ritual one dresses as a jaguar – to be </a:t>
            </a:r>
            <a:r>
              <a:rPr lang="en-GB" dirty="0" smtClean="0"/>
              <a:t>able to communicate </a:t>
            </a:r>
            <a:r>
              <a:rPr lang="en-GB" dirty="0"/>
              <a:t>with </a:t>
            </a:r>
            <a:r>
              <a:rPr lang="en-GB" dirty="0" smtClean="0"/>
              <a:t>the jaguar person and sharing his(her) point of view. Man ritually clothed as animal is a man supernaturally naked.  </a:t>
            </a:r>
            <a:endParaRPr lang="en-GB" dirty="0"/>
          </a:p>
          <a:p>
            <a:endParaRPr lang="en-GB" dirty="0"/>
          </a:p>
        </p:txBody>
      </p:sp>
    </p:spTree>
    <p:extLst>
      <p:ext uri="{BB962C8B-B14F-4D97-AF65-F5344CB8AC3E}">
        <p14:creationId xmlns:p14="http://schemas.microsoft.com/office/powerpoint/2010/main" val="308541382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Ontological Turn</a:t>
            </a:r>
            <a:endParaRPr lang="en-GB" dirty="0"/>
          </a:p>
        </p:txBody>
      </p:sp>
      <p:sp>
        <p:nvSpPr>
          <p:cNvPr id="3" name="Content Placeholder 2"/>
          <p:cNvSpPr>
            <a:spLocks noGrp="1"/>
          </p:cNvSpPr>
          <p:nvPr>
            <p:ph idx="1"/>
          </p:nvPr>
        </p:nvSpPr>
        <p:spPr/>
        <p:txBody>
          <a:bodyPr/>
          <a:lstStyle/>
          <a:p>
            <a:pPr marL="0" indent="0">
              <a:buNone/>
            </a:pPr>
            <a:r>
              <a:rPr lang="en-GB" dirty="0" smtClean="0"/>
              <a:t>Traditionally </a:t>
            </a:r>
            <a:r>
              <a:rPr lang="en-GB" dirty="0"/>
              <a:t>it has been though that </a:t>
            </a:r>
            <a:r>
              <a:rPr lang="en-GB" dirty="0">
                <a:solidFill>
                  <a:srgbClr val="222222"/>
                </a:solidFill>
                <a:latin typeface="inherit"/>
                <a:cs typeface="Times New Roman"/>
              </a:rPr>
              <a:t>a</a:t>
            </a:r>
            <a:r>
              <a:rPr lang="en-GB" dirty="0">
                <a:solidFill>
                  <a:srgbClr val="222222"/>
                </a:solidFill>
                <a:latin typeface="inherit"/>
                <a:ea typeface="Times New Roman"/>
                <a:cs typeface="Times New Roman"/>
              </a:rPr>
              <a:t>lthough human beings may differ in their ideas or viewpoints on the world and other material or natural objects, such objects themselves do not vary with these ideas. ‘Cultures’ may differ, but nature does not.</a:t>
            </a:r>
            <a:r>
              <a:rPr lang="en-GB" dirty="0"/>
              <a:t> Epistemologies (forms of knowing or understanding) vary, but there is only one ontology (form of being or existing).</a:t>
            </a:r>
            <a:r>
              <a:rPr lang="en-GB" dirty="0">
                <a:solidFill>
                  <a:srgbClr val="222222"/>
                </a:solidFill>
                <a:latin typeface="inherit"/>
                <a:ea typeface="Times New Roman"/>
                <a:cs typeface="Times New Roman"/>
              </a:rPr>
              <a:t> </a:t>
            </a:r>
            <a:endParaRPr lang="en-GB" dirty="0" smtClean="0">
              <a:solidFill>
                <a:srgbClr val="222222"/>
              </a:solidFill>
              <a:latin typeface="inherit"/>
              <a:ea typeface="Times New Roman"/>
              <a:cs typeface="Times New Roman"/>
            </a:endParaRPr>
          </a:p>
          <a:p>
            <a:pPr marL="0" indent="0">
              <a:buNone/>
            </a:pPr>
            <a:endParaRPr lang="en-GB" dirty="0">
              <a:solidFill>
                <a:srgbClr val="222222"/>
              </a:solidFill>
              <a:latin typeface="inherit"/>
              <a:ea typeface="Times New Roman"/>
              <a:cs typeface="Times New Roman"/>
            </a:endParaRPr>
          </a:p>
          <a:p>
            <a:pPr marL="0" indent="0">
              <a:buNone/>
            </a:pPr>
            <a:r>
              <a:rPr lang="en-GB" dirty="0" err="1" smtClean="0">
                <a:solidFill>
                  <a:srgbClr val="222222"/>
                </a:solidFill>
                <a:latin typeface="inherit"/>
                <a:ea typeface="Times New Roman"/>
                <a:cs typeface="Times New Roman"/>
              </a:rPr>
              <a:t>Viveiros</a:t>
            </a:r>
            <a:r>
              <a:rPr lang="en-GB" dirty="0" smtClean="0">
                <a:solidFill>
                  <a:srgbClr val="222222"/>
                </a:solidFill>
                <a:latin typeface="inherit"/>
                <a:ea typeface="Times New Roman"/>
                <a:cs typeface="Times New Roman"/>
              </a:rPr>
              <a:t> </a:t>
            </a:r>
            <a:r>
              <a:rPr lang="en-GB" dirty="0">
                <a:solidFill>
                  <a:srgbClr val="222222"/>
                </a:solidFill>
                <a:latin typeface="inherit"/>
                <a:ea typeface="Times New Roman"/>
                <a:cs typeface="Times New Roman"/>
              </a:rPr>
              <a:t>de Castro and </a:t>
            </a:r>
            <a:r>
              <a:rPr lang="en-GB" dirty="0" err="1">
                <a:solidFill>
                  <a:srgbClr val="222222"/>
                </a:solidFill>
                <a:latin typeface="inherit"/>
                <a:ea typeface="Times New Roman"/>
                <a:cs typeface="Times New Roman"/>
              </a:rPr>
              <a:t>Ingold</a:t>
            </a:r>
            <a:r>
              <a:rPr lang="en-GB" dirty="0">
                <a:solidFill>
                  <a:srgbClr val="222222"/>
                </a:solidFill>
                <a:latin typeface="inherit"/>
                <a:ea typeface="Times New Roman"/>
                <a:cs typeface="Times New Roman"/>
              </a:rPr>
              <a:t> among others propose a radical break from this: </a:t>
            </a:r>
            <a:r>
              <a:rPr lang="en-GB" b="1" dirty="0">
                <a:solidFill>
                  <a:srgbClr val="222222"/>
                </a:solidFill>
                <a:latin typeface="inherit"/>
                <a:ea typeface="Times New Roman"/>
                <a:cs typeface="Times New Roman"/>
              </a:rPr>
              <a:t>worlds</a:t>
            </a:r>
            <a:r>
              <a:rPr lang="en-GB" dirty="0">
                <a:solidFill>
                  <a:srgbClr val="222222"/>
                </a:solidFill>
                <a:latin typeface="inherit"/>
                <a:ea typeface="Times New Roman"/>
                <a:cs typeface="Times New Roman"/>
              </a:rPr>
              <a:t> as well as </a:t>
            </a:r>
            <a:r>
              <a:rPr lang="en-GB" b="1" dirty="0">
                <a:solidFill>
                  <a:srgbClr val="222222"/>
                </a:solidFill>
                <a:latin typeface="inherit"/>
                <a:ea typeface="Times New Roman"/>
                <a:cs typeface="Times New Roman"/>
              </a:rPr>
              <a:t>worldviews</a:t>
            </a:r>
            <a:r>
              <a:rPr lang="en-GB" dirty="0">
                <a:solidFill>
                  <a:srgbClr val="222222"/>
                </a:solidFill>
                <a:latin typeface="inherit"/>
                <a:ea typeface="Times New Roman"/>
                <a:cs typeface="Times New Roman"/>
              </a:rPr>
              <a:t>, may vary. </a:t>
            </a:r>
            <a:endParaRPr lang="en-GB" dirty="0"/>
          </a:p>
          <a:p>
            <a:endParaRPr lang="en-GB" dirty="0"/>
          </a:p>
        </p:txBody>
      </p:sp>
    </p:spTree>
    <p:extLst>
      <p:ext uri="{BB962C8B-B14F-4D97-AF65-F5344CB8AC3E}">
        <p14:creationId xmlns:p14="http://schemas.microsoft.com/office/powerpoint/2010/main" val="35473599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Summary</a:t>
            </a:r>
            <a:endParaRPr lang="en-GB" dirty="0"/>
          </a:p>
        </p:txBody>
      </p:sp>
      <p:sp>
        <p:nvSpPr>
          <p:cNvPr id="3" name="Content Placeholder 2"/>
          <p:cNvSpPr>
            <a:spLocks noGrp="1"/>
          </p:cNvSpPr>
          <p:nvPr>
            <p:ph idx="1"/>
          </p:nvPr>
        </p:nvSpPr>
        <p:spPr/>
        <p:txBody>
          <a:bodyPr>
            <a:normAutofit fontScale="92500" lnSpcReduction="10000"/>
          </a:bodyPr>
          <a:lstStyle/>
          <a:p>
            <a:r>
              <a:rPr lang="en-GB" sz="2600" dirty="0" smtClean="0"/>
              <a:t>Environment can direct the ways by which humans maintain their livelihood in pastoral and horticultural societies (e.g. Nuer), yet due to great differences in conceptions of the environment between people in similar environments (e.g. </a:t>
            </a:r>
            <a:r>
              <a:rPr lang="en-GB" sz="2600" dirty="0" err="1" smtClean="0"/>
              <a:t>Mbuti</a:t>
            </a:r>
            <a:r>
              <a:rPr lang="en-GB" sz="2600" dirty="0" smtClean="0"/>
              <a:t> versus Yanomamo), conclusions about environmental determinism cannot be made. </a:t>
            </a:r>
          </a:p>
          <a:p>
            <a:endParaRPr lang="en-GB" dirty="0" smtClean="0"/>
          </a:p>
          <a:p>
            <a:r>
              <a:rPr lang="en-GB" sz="2600" dirty="0" smtClean="0"/>
              <a:t>Sedentary lifestyle, pastoralism and ownership (land, cattle, dwellings) changes conceptions of the environment</a:t>
            </a:r>
          </a:p>
          <a:p>
            <a:endParaRPr lang="en-GB" sz="2600" dirty="0"/>
          </a:p>
          <a:p>
            <a:r>
              <a:rPr lang="en-GB" sz="2600" dirty="0" smtClean="0"/>
              <a:t>Myth, cosmology and relationships with non-human beings  provide ways to understand radically different worlds. </a:t>
            </a:r>
          </a:p>
        </p:txBody>
      </p:sp>
    </p:spTree>
    <p:extLst>
      <p:ext uri="{BB962C8B-B14F-4D97-AF65-F5344CB8AC3E}">
        <p14:creationId xmlns:p14="http://schemas.microsoft.com/office/powerpoint/2010/main" val="300951902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857</TotalTime>
  <Words>2479</Words>
  <Application>Microsoft Office PowerPoint</Application>
  <PresentationFormat>On-screen Show (4:3)</PresentationFormat>
  <Paragraphs>216</Paragraphs>
  <Slides>46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inherit</vt:lpstr>
      <vt:lpstr>Times New Roman</vt:lpstr>
      <vt:lpstr>Clarity</vt:lpstr>
      <vt:lpstr>Environment in Classic Ethnographies</vt:lpstr>
      <vt:lpstr>Pastoralism</vt:lpstr>
      <vt:lpstr>  E. E. Evans-Pritchard, 1940  The Nuer: a description of the modes of livelihood and political institutions of Nilotic people </vt:lpstr>
      <vt:lpstr>PowerPoint Presentation</vt:lpstr>
      <vt:lpstr>PowerPoint Presentation</vt:lpstr>
      <vt:lpstr>Political System</vt:lpstr>
      <vt:lpstr>Interest in political development</vt:lpstr>
      <vt:lpstr>Environment &amp; Ecology </vt:lpstr>
      <vt:lpstr> Soil has problematic relationship with water: Water abundance &amp; scarcity </vt:lpstr>
      <vt:lpstr>Mixed Pastoral horticulturalists</vt:lpstr>
      <vt:lpstr>Disdain to hunting and gathering</vt:lpstr>
      <vt:lpstr>Housing </vt:lpstr>
      <vt:lpstr>The Primacy of Cattle</vt:lpstr>
      <vt:lpstr>Cattle &amp; social organisation: “Their social idiom is a bovine idiom” </vt:lpstr>
      <vt:lpstr>Naming</vt:lpstr>
      <vt:lpstr>Spiritual World &amp; Cattle</vt:lpstr>
      <vt:lpstr>Milk  </vt:lpstr>
      <vt:lpstr>Milk has an economic and ecological function (structural functionalism) </vt:lpstr>
      <vt:lpstr>Ecological concerns to diet</vt:lpstr>
      <vt:lpstr>Gender roles</vt:lpstr>
      <vt:lpstr>PowerPoint Presentation</vt:lpstr>
      <vt:lpstr>The Cow</vt:lpstr>
      <vt:lpstr>“Cattle destroy people”</vt:lpstr>
      <vt:lpstr>Malinowski, B.1922 Argonauts of the Western Pacific </vt:lpstr>
      <vt:lpstr>         Kiriwina in Trobriand Islands:  Studying an Island community with extensive trade networks </vt:lpstr>
      <vt:lpstr>    Papua New Guinea </vt:lpstr>
      <vt:lpstr>Trobriand Islanders</vt:lpstr>
      <vt:lpstr>Chagnon, N. 1967 The Yanomamo: The fierce people </vt:lpstr>
      <vt:lpstr>PowerPoint Presentation</vt:lpstr>
      <vt:lpstr>The Yanomamo livelihood</vt:lpstr>
      <vt:lpstr>Environment</vt:lpstr>
      <vt:lpstr>PowerPoint Presentation</vt:lpstr>
      <vt:lpstr>         Swidden / ‘slash-and-burn’                  horticulture </vt:lpstr>
      <vt:lpstr>PowerPoint Presentation</vt:lpstr>
      <vt:lpstr>Gender roles</vt:lpstr>
      <vt:lpstr>PowerPoint Presentation</vt:lpstr>
      <vt:lpstr>PowerPoint Presentation</vt:lpstr>
      <vt:lpstr>Women’ s work</vt:lpstr>
      <vt:lpstr>PowerPoint Presentation</vt:lpstr>
      <vt:lpstr>Shamanism</vt:lpstr>
      <vt:lpstr>Cosmology: </vt:lpstr>
      <vt:lpstr>Viveiros de Castro, E. 1986 From the enemy’s point of view</vt:lpstr>
      <vt:lpstr>Amerindian Perspectivism</vt:lpstr>
      <vt:lpstr>Multinaturalism</vt:lpstr>
      <vt:lpstr>The Ontological Turn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Jasmin</dc:creator>
  <cp:lastModifiedBy>Trainer01</cp:lastModifiedBy>
  <cp:revision>203</cp:revision>
  <dcterms:created xsi:type="dcterms:W3CDTF">2019-10-26T12:34:40Z</dcterms:created>
  <dcterms:modified xsi:type="dcterms:W3CDTF">2019-10-28T13:16:34Z</dcterms:modified>
</cp:coreProperties>
</file>