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97" autoAdjust="0"/>
    <p:restoredTop sz="67904" autoAdjust="0"/>
  </p:normalViewPr>
  <p:slideViewPr>
    <p:cSldViewPr snapToGrid="0">
      <p:cViewPr varScale="1">
        <p:scale>
          <a:sx n="49" d="100"/>
          <a:sy n="49" d="100"/>
        </p:scale>
        <p:origin x="169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1C2AD6-0619-4645-8FE1-A21A40C4F07B}" type="datetimeFigureOut">
              <a:rPr lang="en-GB" smtClean="0"/>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ECBA2E-943F-4C77-830F-C732DDBFD863}" type="slidenum">
              <a:rPr lang="en-GB" smtClean="0"/>
              <a:t>‹#›</a:t>
            </a:fld>
            <a:endParaRPr lang="en-GB"/>
          </a:p>
        </p:txBody>
      </p:sp>
    </p:spTree>
    <p:extLst>
      <p:ext uri="{BB962C8B-B14F-4D97-AF65-F5344CB8AC3E}">
        <p14:creationId xmlns:p14="http://schemas.microsoft.com/office/powerpoint/2010/main" val="4220908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Overview of strategy.</a:t>
            </a:r>
          </a:p>
          <a:p>
            <a:endParaRPr lang="en-GB" dirty="0"/>
          </a:p>
          <a:p>
            <a:r>
              <a:rPr lang="en-GB" dirty="0"/>
              <a:t>The Cambridge Dictionary defines Corporate strategy as “the ideas and plans a company has for its future business activities, or the process of deciding these ideas and plans within a company”(Corporate strategy, 2020). </a:t>
            </a:r>
          </a:p>
          <a:p>
            <a:endParaRPr lang="en-GB" dirty="0"/>
          </a:p>
          <a:p>
            <a:r>
              <a:rPr lang="en-GB" dirty="0"/>
              <a:t>Johnson &amp; Scholes Define strategy as “Strategy is the direction and scope of an organisation over the long term, which achieves advantage in a changing environment through its configuration of resources and competences with the aim of fulfilling stakeholder expectations.” (</a:t>
            </a:r>
            <a:r>
              <a:rPr lang="en-GB" dirty="0" err="1"/>
              <a:t>Behenna</a:t>
            </a:r>
            <a:r>
              <a:rPr lang="en-GB" dirty="0"/>
              <a:t>, 2020) </a:t>
            </a:r>
          </a:p>
          <a:p>
            <a:endParaRPr lang="en-GB" dirty="0"/>
          </a:p>
          <a:p>
            <a:r>
              <a:rPr lang="en-GB" dirty="0"/>
              <a:t>Thompson (2005) defines strategy as a plan of action designed to achieve long term success. “They are the things businesses do, paths they follow and the decisions they take, in order to reach certain levels of success” (p. 10) </a:t>
            </a:r>
          </a:p>
          <a:p>
            <a:endParaRPr lang="en-GB" dirty="0"/>
          </a:p>
          <a:p>
            <a:r>
              <a:rPr lang="en-GB" dirty="0"/>
              <a:t>From analysing three definitions of strategy, you are able to see common theme emerge. That strategy is a plan that businesses set and use as a pathway to achieving long term goals. Strategies are important to businesses because they drive decisions. An effective strategy helps decide where your efforts and resources best spent.  </a:t>
            </a:r>
          </a:p>
        </p:txBody>
      </p:sp>
      <p:sp>
        <p:nvSpPr>
          <p:cNvPr id="4" name="Slide Number Placeholder 3"/>
          <p:cNvSpPr>
            <a:spLocks noGrp="1"/>
          </p:cNvSpPr>
          <p:nvPr>
            <p:ph type="sldNum" sz="quarter" idx="5"/>
          </p:nvPr>
        </p:nvSpPr>
        <p:spPr/>
        <p:txBody>
          <a:bodyPr/>
          <a:lstStyle/>
          <a:p>
            <a:fld id="{AEECBA2E-943F-4C77-830F-C732DDBFD863}" type="slidenum">
              <a:rPr lang="en-GB" smtClean="0"/>
              <a:t>2</a:t>
            </a:fld>
            <a:endParaRPr lang="en-GB"/>
          </a:p>
        </p:txBody>
      </p:sp>
    </p:spTree>
    <p:extLst>
      <p:ext uri="{BB962C8B-B14F-4D97-AF65-F5344CB8AC3E}">
        <p14:creationId xmlns:p14="http://schemas.microsoft.com/office/powerpoint/2010/main" val="200075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Finley defined strategic management as “The process of managing the mix of goals and strategic pathways that serve to define what the organisation is, where it’s going, when it wants to get there and how it is going to get there” (Finlay, 2000, p.17). Strategic management is essentially the process of managing the implementation of strategy. It is the management of ongoing plans. Monitoring, analysing, and assessing the organisation’s needs. Strategic management is important to businesses because it allows them to review and assess their strategies in line with change in the business environment.</a:t>
            </a:r>
          </a:p>
        </p:txBody>
      </p:sp>
      <p:sp>
        <p:nvSpPr>
          <p:cNvPr id="4" name="Slide Number Placeholder 3"/>
          <p:cNvSpPr>
            <a:spLocks noGrp="1"/>
          </p:cNvSpPr>
          <p:nvPr>
            <p:ph type="sldNum" sz="quarter" idx="5"/>
          </p:nvPr>
        </p:nvSpPr>
        <p:spPr/>
        <p:txBody>
          <a:bodyPr/>
          <a:lstStyle/>
          <a:p>
            <a:fld id="{AEECBA2E-943F-4C77-830F-C732DDBFD863}" type="slidenum">
              <a:rPr lang="en-GB" smtClean="0"/>
              <a:t>3</a:t>
            </a:fld>
            <a:endParaRPr lang="en-GB"/>
          </a:p>
        </p:txBody>
      </p:sp>
    </p:spTree>
    <p:extLst>
      <p:ext uri="{BB962C8B-B14F-4D97-AF65-F5344CB8AC3E}">
        <p14:creationId xmlns:p14="http://schemas.microsoft.com/office/powerpoint/2010/main" val="46652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ECBA2E-943F-4C77-830F-C732DDBFD863}" type="slidenum">
              <a:rPr lang="en-GB" smtClean="0"/>
              <a:t>4</a:t>
            </a:fld>
            <a:endParaRPr lang="en-GB"/>
          </a:p>
        </p:txBody>
      </p:sp>
    </p:spTree>
    <p:extLst>
      <p:ext uri="{BB962C8B-B14F-4D97-AF65-F5344CB8AC3E}">
        <p14:creationId xmlns:p14="http://schemas.microsoft.com/office/powerpoint/2010/main" val="1187030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recommending a new strategic approach for Apple it is important to gain a good understanding of the business, to do this I will be using three analysis tools. Firstly, the swot analysis. This is a good way to look more in depth at the business and understand its core strengths and weaknesses. </a:t>
            </a:r>
          </a:p>
        </p:txBody>
      </p:sp>
      <p:sp>
        <p:nvSpPr>
          <p:cNvPr id="4" name="Slide Number Placeholder 3"/>
          <p:cNvSpPr>
            <a:spLocks noGrp="1"/>
          </p:cNvSpPr>
          <p:nvPr>
            <p:ph type="sldNum" sz="quarter" idx="5"/>
          </p:nvPr>
        </p:nvSpPr>
        <p:spPr/>
        <p:txBody>
          <a:bodyPr/>
          <a:lstStyle/>
          <a:p>
            <a:fld id="{AEECBA2E-943F-4C77-830F-C732DDBFD863}" type="slidenum">
              <a:rPr lang="en-GB" smtClean="0"/>
              <a:t>6</a:t>
            </a:fld>
            <a:endParaRPr lang="en-GB"/>
          </a:p>
        </p:txBody>
      </p:sp>
    </p:spTree>
    <p:extLst>
      <p:ext uri="{BB962C8B-B14F-4D97-AF65-F5344CB8AC3E}">
        <p14:creationId xmlns:p14="http://schemas.microsoft.com/office/powerpoint/2010/main" val="2786715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Secondly the Pest Analysis, This is a great way to analyse the businesses external environment and creates a good foundation to be used later in strategic planning</a:t>
            </a:r>
          </a:p>
        </p:txBody>
      </p:sp>
      <p:sp>
        <p:nvSpPr>
          <p:cNvPr id="4" name="Slide Number Placeholder 3"/>
          <p:cNvSpPr>
            <a:spLocks noGrp="1"/>
          </p:cNvSpPr>
          <p:nvPr>
            <p:ph type="sldNum" sz="quarter" idx="5"/>
          </p:nvPr>
        </p:nvSpPr>
        <p:spPr/>
        <p:txBody>
          <a:bodyPr/>
          <a:lstStyle/>
          <a:p>
            <a:fld id="{AEECBA2E-943F-4C77-830F-C732DDBFD863}" type="slidenum">
              <a:rPr lang="en-GB" smtClean="0"/>
              <a:t>7</a:t>
            </a:fld>
            <a:endParaRPr lang="en-GB"/>
          </a:p>
        </p:txBody>
      </p:sp>
    </p:spTree>
    <p:extLst>
      <p:ext uri="{BB962C8B-B14F-4D97-AF65-F5344CB8AC3E}">
        <p14:creationId xmlns:p14="http://schemas.microsoft.com/office/powerpoint/2010/main" val="4174608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ECBA2E-943F-4C77-830F-C732DDBFD863}" type="slidenum">
              <a:rPr lang="en-GB" smtClean="0"/>
              <a:t>8</a:t>
            </a:fld>
            <a:endParaRPr lang="en-GB"/>
          </a:p>
        </p:txBody>
      </p:sp>
    </p:spTree>
    <p:extLst>
      <p:ext uri="{BB962C8B-B14F-4D97-AF65-F5344CB8AC3E}">
        <p14:creationId xmlns:p14="http://schemas.microsoft.com/office/powerpoint/2010/main" val="3842361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recommendation for a new strategy is based on the analysis of the company. One of the most concerning threats to the company is the rising manufacturing costs. As apple products are already priced higher than competitors, they cannot afford to increase their prices even more. Consumers expect to pay more for apple products because they perceive apple products to be superior, but if the prices rise to high then they many consumers will simply not be able to afford them driving them to competitors instead. </a:t>
            </a:r>
          </a:p>
          <a:p>
            <a:r>
              <a:rPr lang="en-GB" dirty="0"/>
              <a:t>By implementing a cost leadership strategy Apple could not only retain current customers but potentially gain new customers from the competition. Instead of price increases if Apple could decrease prices so they are closer to competitors’ prices, their products will be more affordable to a wider market. Customers who are going to spend a lot of money on a competitor’s product may decide to spend a little more and get a superior product. </a:t>
            </a:r>
          </a:p>
          <a:p>
            <a:r>
              <a:rPr lang="en-GB" dirty="0"/>
              <a:t>This Strategy is hopefully eliminating the threat of increased manufacturing costs because instead of continuing to pay these costs and Apple can look for more efficient and cheaper ways to manufacture their products.  Producing a superior product at an even or lower price than competitors will give apple a competitive advantage in the market. </a:t>
            </a:r>
          </a:p>
          <a:p>
            <a:r>
              <a:rPr lang="en-GB" dirty="0"/>
              <a:t>Because of the market apple operates in I believe they will have to combine this strategy with another, as the do not work with standardised products which this strategy is usually connected too. But combining it with the emergent strategy which allows for reflection and changes over time, which is vital in the technology industry because of innovation. One of Apples main strengths is innovation, this shows they can adapt to changes over time. By combining the two and continuing to reflect adapt and change apple will be able to manufacture products at low cost and create new innovative products for the market simultaneously. Combining these strategies will allow the company to grow sustainably over the long term. As time goes on using this strategy you will realise what works best and what doesn’t, This allows opportunity to exploit the best bits adapt the not so good bits. </a:t>
            </a:r>
          </a:p>
        </p:txBody>
      </p:sp>
      <p:sp>
        <p:nvSpPr>
          <p:cNvPr id="4" name="Slide Number Placeholder 3"/>
          <p:cNvSpPr>
            <a:spLocks noGrp="1"/>
          </p:cNvSpPr>
          <p:nvPr>
            <p:ph type="sldNum" sz="quarter" idx="5"/>
          </p:nvPr>
        </p:nvSpPr>
        <p:spPr/>
        <p:txBody>
          <a:bodyPr/>
          <a:lstStyle/>
          <a:p>
            <a:fld id="{AEECBA2E-943F-4C77-830F-C732DDBFD863}" type="slidenum">
              <a:rPr lang="en-GB" smtClean="0"/>
              <a:t>9</a:t>
            </a:fld>
            <a:endParaRPr lang="en-GB"/>
          </a:p>
        </p:txBody>
      </p:sp>
    </p:spTree>
    <p:extLst>
      <p:ext uri="{BB962C8B-B14F-4D97-AF65-F5344CB8AC3E}">
        <p14:creationId xmlns:p14="http://schemas.microsoft.com/office/powerpoint/2010/main" val="3996363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p>
        </p:txBody>
      </p:sp>
      <p:sp>
        <p:nvSpPr>
          <p:cNvPr id="4" name="Slide Number Placeholder 3"/>
          <p:cNvSpPr>
            <a:spLocks noGrp="1"/>
          </p:cNvSpPr>
          <p:nvPr>
            <p:ph type="sldNum" sz="quarter" idx="5"/>
          </p:nvPr>
        </p:nvSpPr>
        <p:spPr/>
        <p:txBody>
          <a:bodyPr/>
          <a:lstStyle/>
          <a:p>
            <a:fld id="{AEECBA2E-943F-4C77-830F-C732DDBFD863}" type="slidenum">
              <a:rPr lang="en-GB" smtClean="0"/>
              <a:t>10</a:t>
            </a:fld>
            <a:endParaRPr lang="en-GB"/>
          </a:p>
        </p:txBody>
      </p:sp>
    </p:spTree>
    <p:extLst>
      <p:ext uri="{BB962C8B-B14F-4D97-AF65-F5344CB8AC3E}">
        <p14:creationId xmlns:p14="http://schemas.microsoft.com/office/powerpoint/2010/main" val="8701719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2345051-2045-45DA-935E-2E3CA1A69ADC}" type="datetimeFigureOut">
              <a:rPr lang="en-US" smtClean="0"/>
              <a:t>10/25/2020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7203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4692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66214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0032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10/25/2020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28275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50432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10/25/2020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0869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27854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4177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338909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282050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26050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370313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724741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57651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81470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70905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345051-2045-45DA-935E-2E3CA1A69ADC}" type="datetimeFigureOut">
              <a:rPr lang="en-US" smtClean="0"/>
              <a:t>10/25/2020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376372866"/>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W1MqvoXqY5U"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annualreports.com/HostedData/AnnualReportArchive/a/NASDAQ_AAPL_2018.pdf"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bbc.com/news/business-4556636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68D4DB-BDFF-46D0-9E5D-527D2E503C37}"/>
              </a:ext>
            </a:extLst>
          </p:cNvPr>
          <p:cNvSpPr txBox="1"/>
          <p:nvPr/>
        </p:nvSpPr>
        <p:spPr>
          <a:xfrm>
            <a:off x="1886309" y="757624"/>
            <a:ext cx="8419382" cy="4185761"/>
          </a:xfrm>
          <a:prstGeom prst="rect">
            <a:avLst/>
          </a:prstGeom>
          <a:noFill/>
        </p:spPr>
        <p:txBody>
          <a:bodyPr wrap="square" rtlCol="0">
            <a:spAutoFit/>
          </a:bodyPr>
          <a:lstStyle/>
          <a:p>
            <a:pPr algn="ctr">
              <a:lnSpc>
                <a:spcPct val="150000"/>
              </a:lnSpc>
            </a:pPr>
            <a:r>
              <a:rPr lang="en-GB" sz="2800" dirty="0">
                <a:latin typeface="+mj-lt"/>
                <a:cs typeface="Calibri Light" panose="020F0302020204030204" pitchFamily="34" charset="0"/>
              </a:rPr>
              <a:t>Joshua Lewis 1805618</a:t>
            </a:r>
          </a:p>
          <a:p>
            <a:pPr algn="ctr">
              <a:lnSpc>
                <a:spcPct val="150000"/>
              </a:lnSpc>
            </a:pPr>
            <a:r>
              <a:rPr lang="en-GB" sz="2400" dirty="0">
                <a:latin typeface="+mj-lt"/>
                <a:cs typeface="Calibri Light" panose="020F0302020204030204" pitchFamily="34" charset="0"/>
              </a:rPr>
              <a:t>BA Business and Management</a:t>
            </a:r>
          </a:p>
          <a:p>
            <a:pPr algn="ctr">
              <a:lnSpc>
                <a:spcPct val="150000"/>
              </a:lnSpc>
            </a:pPr>
            <a:r>
              <a:rPr lang="en-GB" sz="2400" dirty="0">
                <a:latin typeface="+mj-lt"/>
                <a:cs typeface="Calibri Light" panose="020F0302020204030204" pitchFamily="34" charset="0"/>
              </a:rPr>
              <a:t>Strategies for Resilience and Prosperity</a:t>
            </a:r>
          </a:p>
          <a:p>
            <a:pPr algn="ctr">
              <a:lnSpc>
                <a:spcPct val="150000"/>
              </a:lnSpc>
            </a:pPr>
            <a:r>
              <a:rPr lang="en-GB" sz="2400" dirty="0">
                <a:latin typeface="+mj-lt"/>
                <a:cs typeface="Calibri Light" panose="020F0302020204030204" pitchFamily="34" charset="0"/>
              </a:rPr>
              <a:t>(BMSP6006)</a:t>
            </a:r>
          </a:p>
          <a:p>
            <a:pPr algn="ctr">
              <a:lnSpc>
                <a:spcPct val="150000"/>
              </a:lnSpc>
            </a:pPr>
            <a:r>
              <a:rPr lang="en-GB" sz="2400" dirty="0">
                <a:latin typeface="+mj-lt"/>
                <a:cs typeface="Calibri Light" panose="020F0302020204030204" pitchFamily="34" charset="0"/>
              </a:rPr>
              <a:t>Presentation: </a:t>
            </a:r>
            <a:r>
              <a:rPr lang="en-GB" sz="2800" b="1" dirty="0">
                <a:latin typeface="+mj-lt"/>
                <a:cs typeface="Calibri Light" panose="020F0302020204030204" pitchFamily="34" charset="0"/>
              </a:rPr>
              <a:t>Apple Inc Strategy</a:t>
            </a:r>
          </a:p>
          <a:p>
            <a:pPr algn="ctr">
              <a:lnSpc>
                <a:spcPct val="150000"/>
              </a:lnSpc>
            </a:pPr>
            <a:r>
              <a:rPr lang="en-GB" sz="2400" dirty="0">
                <a:latin typeface="+mj-lt"/>
                <a:cs typeface="Calibri Light" panose="020F0302020204030204" pitchFamily="34" charset="0"/>
              </a:rPr>
              <a:t>Lecturer: </a:t>
            </a:r>
            <a:r>
              <a:rPr lang="en-GB" sz="2800" dirty="0">
                <a:latin typeface="+mj-lt"/>
                <a:cs typeface="Calibri Light" panose="020F0302020204030204" pitchFamily="34" charset="0"/>
              </a:rPr>
              <a:t>Glenn </a:t>
            </a:r>
            <a:r>
              <a:rPr lang="en-GB" sz="2800" dirty="0" err="1">
                <a:latin typeface="+mj-lt"/>
                <a:cs typeface="Calibri Light" panose="020F0302020204030204" pitchFamily="34" charset="0"/>
              </a:rPr>
              <a:t>Behenna</a:t>
            </a:r>
            <a:endParaRPr lang="en-GB" sz="2800" dirty="0">
              <a:latin typeface="+mj-lt"/>
              <a:cs typeface="Calibri Light" panose="020F0302020204030204" pitchFamily="34" charset="0"/>
            </a:endParaRPr>
          </a:p>
          <a:p>
            <a:endParaRPr lang="en-GB" sz="3200" dirty="0">
              <a:latin typeface="+mj-lt"/>
              <a:cs typeface="Calibri Light" panose="020F0302020204030204" pitchFamily="34" charset="0"/>
            </a:endParaRPr>
          </a:p>
        </p:txBody>
      </p:sp>
      <p:pic>
        <p:nvPicPr>
          <p:cNvPr id="10" name="Audio 9">
            <a:hlinkClick r:id="" action="ppaction://media"/>
            <a:extLst>
              <a:ext uri="{FF2B5EF4-FFF2-40B4-BE49-F238E27FC236}">
                <a16:creationId xmlns:a16="http://schemas.microsoft.com/office/drawing/2014/main" id="{00581954-9AA6-403C-869F-402EC7485B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5385146"/>
      </p:ext>
    </p:extLst>
  </p:cSld>
  <p:clrMapOvr>
    <a:masterClrMapping/>
  </p:clrMapOvr>
  <mc:AlternateContent xmlns:mc="http://schemas.openxmlformats.org/markup-compatibility/2006">
    <mc:Choice xmlns:p14="http://schemas.microsoft.com/office/powerpoint/2010/main" Requires="p14">
      <p:transition spd="slow" p14:dur="2000" advTm="5748"/>
    </mc:Choice>
    <mc:Fallback>
      <p:transition spd="slow" advTm="5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C7B2-A23C-4499-9A96-66F467B046A2}"/>
              </a:ext>
            </a:extLst>
          </p:cNvPr>
          <p:cNvSpPr>
            <a:spLocks noGrp="1"/>
          </p:cNvSpPr>
          <p:nvPr>
            <p:ph type="title"/>
          </p:nvPr>
        </p:nvSpPr>
        <p:spPr/>
        <p:txBody>
          <a:bodyPr/>
          <a:lstStyle/>
          <a:p>
            <a:r>
              <a:rPr lang="en-GB" dirty="0"/>
              <a:t>Strategy</a:t>
            </a:r>
          </a:p>
        </p:txBody>
      </p:sp>
      <p:sp>
        <p:nvSpPr>
          <p:cNvPr id="3" name="Content Placeholder 2">
            <a:extLst>
              <a:ext uri="{FF2B5EF4-FFF2-40B4-BE49-F238E27FC236}">
                <a16:creationId xmlns:a16="http://schemas.microsoft.com/office/drawing/2014/main" id="{6BAAB81C-C973-4D55-A9D7-9D66CD43111E}"/>
              </a:ext>
            </a:extLst>
          </p:cNvPr>
          <p:cNvSpPr>
            <a:spLocks noGrp="1"/>
          </p:cNvSpPr>
          <p:nvPr>
            <p:ph idx="1"/>
          </p:nvPr>
        </p:nvSpPr>
        <p:spPr/>
        <p:txBody>
          <a:bodyPr>
            <a:normAutofit/>
          </a:bodyPr>
          <a:lstStyle/>
          <a:p>
            <a:pPr marL="0" indent="0">
              <a:lnSpc>
                <a:spcPct val="100000"/>
              </a:lnSpc>
              <a:buNone/>
            </a:pPr>
            <a:r>
              <a:rPr lang="en-GB" sz="2000" dirty="0">
                <a:solidFill>
                  <a:srgbClr val="0070C0"/>
                </a:solidFill>
              </a:rPr>
              <a:t>Cambridge Dictionary </a:t>
            </a:r>
            <a:r>
              <a:rPr lang="en-GB" sz="2000" dirty="0"/>
              <a:t>“</a:t>
            </a:r>
            <a:r>
              <a:rPr lang="en-GB" sz="2000" i="1" dirty="0"/>
              <a:t>the ideas and plans a company has for its future business activities, or the process of deciding these ideas and plans within a company</a:t>
            </a:r>
            <a:r>
              <a:rPr lang="en-GB" sz="2000" dirty="0"/>
              <a:t>” </a:t>
            </a:r>
            <a:r>
              <a:rPr lang="en-GB" sz="1400" dirty="0"/>
              <a:t>(Corporate strategy, 2020)</a:t>
            </a:r>
          </a:p>
          <a:p>
            <a:pPr marL="0" indent="0">
              <a:lnSpc>
                <a:spcPct val="100000"/>
              </a:lnSpc>
              <a:buNone/>
            </a:pPr>
            <a:endParaRPr lang="en-GB" sz="1400" dirty="0"/>
          </a:p>
          <a:p>
            <a:pPr marL="0" indent="0">
              <a:lnSpc>
                <a:spcPct val="100000"/>
              </a:lnSpc>
              <a:buNone/>
            </a:pPr>
            <a:r>
              <a:rPr lang="en-GB" sz="2000" dirty="0">
                <a:solidFill>
                  <a:srgbClr val="0070C0"/>
                </a:solidFill>
              </a:rPr>
              <a:t>Johnson &amp; Scholes </a:t>
            </a:r>
            <a:r>
              <a:rPr lang="en-GB" sz="2000" dirty="0"/>
              <a:t>“Strategy is the direction and scope of an organisation over the long term, which achieves advantage in a changing environment through its configuration of resources and competences with the aim of fulfilling stakeholder expectations.” </a:t>
            </a:r>
            <a:r>
              <a:rPr lang="en-GB" sz="1400" dirty="0"/>
              <a:t>(</a:t>
            </a:r>
            <a:r>
              <a:rPr lang="en-GB" sz="1400" dirty="0" err="1"/>
              <a:t>Behenna</a:t>
            </a:r>
            <a:r>
              <a:rPr lang="en-GB" sz="1400" dirty="0"/>
              <a:t>, 2020) </a:t>
            </a:r>
          </a:p>
          <a:p>
            <a:pPr marL="0" indent="0">
              <a:lnSpc>
                <a:spcPct val="100000"/>
              </a:lnSpc>
              <a:buNone/>
            </a:pPr>
            <a:endParaRPr lang="en-GB" sz="2000" dirty="0">
              <a:solidFill>
                <a:srgbClr val="0070C0"/>
              </a:solidFill>
            </a:endParaRPr>
          </a:p>
          <a:p>
            <a:pPr marL="0" indent="0">
              <a:lnSpc>
                <a:spcPct val="100000"/>
              </a:lnSpc>
              <a:buNone/>
            </a:pPr>
            <a:r>
              <a:rPr lang="en-GB" sz="2000" dirty="0">
                <a:solidFill>
                  <a:srgbClr val="0070C0"/>
                </a:solidFill>
              </a:rPr>
              <a:t>Thompson (2005). </a:t>
            </a:r>
            <a:r>
              <a:rPr lang="en-GB" sz="2000" dirty="0"/>
              <a:t>“They are the things businesses do, paths they follow and the decisions they take, in order to reach certain levels of success”</a:t>
            </a:r>
            <a:r>
              <a:rPr lang="en-GB" sz="2000" dirty="0">
                <a:solidFill>
                  <a:srgbClr val="0070C0"/>
                </a:solidFill>
              </a:rPr>
              <a:t> (p. 10)</a:t>
            </a:r>
          </a:p>
          <a:p>
            <a:pPr marL="0" indent="0">
              <a:buNone/>
            </a:pPr>
            <a:endParaRPr lang="en-GB" sz="1400" dirty="0"/>
          </a:p>
        </p:txBody>
      </p:sp>
      <p:pic>
        <p:nvPicPr>
          <p:cNvPr id="6" name="Audio 5">
            <a:hlinkClick r:id="" action="ppaction://media"/>
            <a:extLst>
              <a:ext uri="{FF2B5EF4-FFF2-40B4-BE49-F238E27FC236}">
                <a16:creationId xmlns:a16="http://schemas.microsoft.com/office/drawing/2014/main" id="{847A7A9B-DF2A-4FC4-BB29-4B560F3DD0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8019416"/>
      </p:ext>
    </p:extLst>
  </p:cSld>
  <p:clrMapOvr>
    <a:masterClrMapping/>
  </p:clrMapOvr>
  <mc:AlternateContent xmlns:mc="http://schemas.openxmlformats.org/markup-compatibility/2006">
    <mc:Choice xmlns:p14="http://schemas.microsoft.com/office/powerpoint/2010/main" Requires="p14">
      <p:transition spd="slow" p14:dur="2000" advTm="67582"/>
    </mc:Choice>
    <mc:Fallback>
      <p:transition spd="slow" advTm="67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656E-9C81-4275-84C0-7C954F61D3D6}"/>
              </a:ext>
            </a:extLst>
          </p:cNvPr>
          <p:cNvSpPr>
            <a:spLocks noGrp="1"/>
          </p:cNvSpPr>
          <p:nvPr>
            <p:ph type="title"/>
          </p:nvPr>
        </p:nvSpPr>
        <p:spPr/>
        <p:txBody>
          <a:bodyPr/>
          <a:lstStyle/>
          <a:p>
            <a:r>
              <a:rPr lang="en-GB" dirty="0"/>
              <a:t>STRATEGIC management</a:t>
            </a:r>
          </a:p>
        </p:txBody>
      </p:sp>
      <p:sp>
        <p:nvSpPr>
          <p:cNvPr id="3" name="Content Placeholder 2">
            <a:extLst>
              <a:ext uri="{FF2B5EF4-FFF2-40B4-BE49-F238E27FC236}">
                <a16:creationId xmlns:a16="http://schemas.microsoft.com/office/drawing/2014/main" id="{0C56C26C-35B7-401C-810B-D3E5FC5ED550}"/>
              </a:ext>
            </a:extLst>
          </p:cNvPr>
          <p:cNvSpPr>
            <a:spLocks noGrp="1"/>
          </p:cNvSpPr>
          <p:nvPr>
            <p:ph idx="1"/>
          </p:nvPr>
        </p:nvSpPr>
        <p:spPr>
          <a:xfrm>
            <a:off x="685800" y="2734887"/>
            <a:ext cx="10820400" cy="2065713"/>
          </a:xfrm>
        </p:spPr>
        <p:txBody>
          <a:bodyPr/>
          <a:lstStyle/>
          <a:p>
            <a:pPr marL="0" indent="0">
              <a:buNone/>
            </a:pPr>
            <a:r>
              <a:rPr lang="en-GB" dirty="0">
                <a:solidFill>
                  <a:srgbClr val="0070C0"/>
                </a:solidFill>
              </a:rPr>
              <a:t>Paul Finley  </a:t>
            </a:r>
            <a:r>
              <a:rPr lang="en-GB" dirty="0"/>
              <a:t>“The process of managing the mix of goals and strategic pathways that serve to define what the organisation is, where it’s going, when it wants to get there and how it is going to get there” (Finlay, 2000, p.17)</a:t>
            </a:r>
            <a:endParaRPr lang="en-GB" dirty="0">
              <a:solidFill>
                <a:srgbClr val="0070C0"/>
              </a:solidFill>
            </a:endParaRPr>
          </a:p>
        </p:txBody>
      </p:sp>
      <p:pic>
        <p:nvPicPr>
          <p:cNvPr id="5" name="Audio 4">
            <a:hlinkClick r:id="" action="ppaction://media"/>
            <a:extLst>
              <a:ext uri="{FF2B5EF4-FFF2-40B4-BE49-F238E27FC236}">
                <a16:creationId xmlns:a16="http://schemas.microsoft.com/office/drawing/2014/main" id="{DAF929C8-090B-4BBE-BF30-AEBD541861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569939"/>
      </p:ext>
    </p:extLst>
  </p:cSld>
  <p:clrMapOvr>
    <a:masterClrMapping/>
  </p:clrMapOvr>
  <mc:AlternateContent xmlns:mc="http://schemas.openxmlformats.org/markup-compatibility/2006">
    <mc:Choice xmlns:p14="http://schemas.microsoft.com/office/powerpoint/2010/main" Requires="p14">
      <p:transition spd="slow" p14:dur="2000" advTm="38981"/>
    </mc:Choice>
    <mc:Fallback>
      <p:transition spd="slow" advTm="38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A39FA-3673-438D-A0CE-BBB9AE2986EE}"/>
              </a:ext>
            </a:extLst>
          </p:cNvPr>
          <p:cNvSpPr>
            <a:spLocks noGrp="1"/>
          </p:cNvSpPr>
          <p:nvPr>
            <p:ph type="title"/>
          </p:nvPr>
        </p:nvSpPr>
        <p:spPr/>
        <p:txBody>
          <a:bodyPr/>
          <a:lstStyle/>
          <a:p>
            <a:r>
              <a:rPr lang="en-GB" dirty="0"/>
              <a:t>Strategic Approaches</a:t>
            </a:r>
          </a:p>
        </p:txBody>
      </p:sp>
      <p:sp>
        <p:nvSpPr>
          <p:cNvPr id="3" name="Content Placeholder 2">
            <a:extLst>
              <a:ext uri="{FF2B5EF4-FFF2-40B4-BE49-F238E27FC236}">
                <a16:creationId xmlns:a16="http://schemas.microsoft.com/office/drawing/2014/main" id="{F22647FD-0AE6-4C75-A2D6-99816B91890F}"/>
              </a:ext>
            </a:extLst>
          </p:cNvPr>
          <p:cNvSpPr>
            <a:spLocks noGrp="1"/>
          </p:cNvSpPr>
          <p:nvPr>
            <p:ph idx="1"/>
          </p:nvPr>
        </p:nvSpPr>
        <p:spPr>
          <a:xfrm>
            <a:off x="249382" y="2194560"/>
            <a:ext cx="11256818" cy="4024125"/>
          </a:xfrm>
        </p:spPr>
        <p:txBody>
          <a:bodyPr numCol="2">
            <a:normAutofit/>
          </a:bodyPr>
          <a:lstStyle/>
          <a:p>
            <a:pPr marL="0" indent="0">
              <a:buNone/>
            </a:pPr>
            <a:r>
              <a:rPr lang="en-GB" sz="2000" u="sng" dirty="0"/>
              <a:t>Porters Generic Strategies</a:t>
            </a:r>
          </a:p>
          <a:p>
            <a:pPr>
              <a:lnSpc>
                <a:spcPct val="100000"/>
              </a:lnSpc>
            </a:pPr>
            <a:r>
              <a:rPr lang="en-GB" dirty="0"/>
              <a:t>Cost Leadership strategy</a:t>
            </a:r>
          </a:p>
          <a:p>
            <a:pPr marL="0" indent="0">
              <a:lnSpc>
                <a:spcPct val="100000"/>
              </a:lnSpc>
              <a:buNone/>
            </a:pPr>
            <a:r>
              <a:rPr lang="en-GB" sz="1400" dirty="0"/>
              <a:t>The cost leadership strategy involves becoming the lowest cost producer in the industry </a:t>
            </a:r>
          </a:p>
          <a:p>
            <a:pPr>
              <a:lnSpc>
                <a:spcPct val="100000"/>
              </a:lnSpc>
            </a:pPr>
            <a:r>
              <a:rPr lang="en-GB" dirty="0"/>
              <a:t>The differentiation Strategy</a:t>
            </a:r>
          </a:p>
          <a:p>
            <a:pPr marL="0" indent="0">
              <a:lnSpc>
                <a:spcPct val="100000"/>
              </a:lnSpc>
              <a:buNone/>
            </a:pPr>
            <a:r>
              <a:rPr lang="en-GB" sz="1400" dirty="0"/>
              <a:t>“making your products or services different from and more attractive than those of your competitors.” (Porters generic strategies, 2017) </a:t>
            </a:r>
          </a:p>
          <a:p>
            <a:pPr>
              <a:lnSpc>
                <a:spcPct val="100000"/>
              </a:lnSpc>
            </a:pPr>
            <a:r>
              <a:rPr lang="en-GB" dirty="0"/>
              <a:t>The Focus strategy </a:t>
            </a:r>
          </a:p>
          <a:p>
            <a:pPr marL="0" indent="0">
              <a:lnSpc>
                <a:spcPct val="100000"/>
              </a:lnSpc>
              <a:buNone/>
            </a:pPr>
            <a:r>
              <a:rPr lang="en-GB" dirty="0"/>
              <a:t>“</a:t>
            </a:r>
            <a:r>
              <a:rPr lang="en-GB" sz="1400" dirty="0"/>
              <a:t>concentrates on particular niche markets, by understanding the dynamics of that market and the unique needs of customers within it.” (Porters generic strategy, 2017)</a:t>
            </a:r>
          </a:p>
          <a:p>
            <a:pPr marL="0" indent="0">
              <a:buNone/>
            </a:pPr>
            <a:r>
              <a:rPr lang="en-GB" dirty="0"/>
              <a:t> </a:t>
            </a:r>
            <a:r>
              <a:rPr lang="en-GB" sz="2000" u="sng" dirty="0"/>
              <a:t>Mintzberg Planned &amp; Emergent strategies</a:t>
            </a:r>
          </a:p>
          <a:p>
            <a:r>
              <a:rPr lang="en-GB" sz="2000" dirty="0"/>
              <a:t>Planned Strategy </a:t>
            </a:r>
          </a:p>
          <a:p>
            <a:pPr marL="0" indent="0">
              <a:buNone/>
            </a:pPr>
            <a:r>
              <a:rPr lang="en-GB" sz="1400" dirty="0"/>
              <a:t>“Strategy that an organisation hopes to execute” (Intended, emergent and realised strategies, 2018) </a:t>
            </a:r>
          </a:p>
          <a:p>
            <a:pPr marL="0" indent="0">
              <a:buNone/>
            </a:pPr>
            <a:endParaRPr lang="en-GB" sz="1400" dirty="0"/>
          </a:p>
          <a:p>
            <a:r>
              <a:rPr lang="en-GB" sz="2000" dirty="0"/>
              <a:t>Emergent Strategy </a:t>
            </a:r>
          </a:p>
          <a:p>
            <a:pPr marL="0" indent="0">
              <a:buNone/>
            </a:pPr>
            <a:r>
              <a:rPr lang="en-GB" sz="1400" dirty="0"/>
              <a:t>“a pattern of action that develops over time in an organisation in the absence of a specific mission or goal” (Planned and emergent strategy, 2019). </a:t>
            </a:r>
          </a:p>
          <a:p>
            <a:pPr marL="0" indent="0">
              <a:buNone/>
            </a:pPr>
            <a:endParaRPr lang="en-GB" sz="1400" dirty="0"/>
          </a:p>
          <a:p>
            <a:pPr marL="0" indent="0">
              <a:buNone/>
            </a:pPr>
            <a:endParaRPr lang="en-GB" sz="2000" dirty="0"/>
          </a:p>
          <a:p>
            <a:endParaRPr lang="en-GB" dirty="0"/>
          </a:p>
          <a:p>
            <a:pPr marL="0" indent="0">
              <a:buNone/>
            </a:pPr>
            <a:endParaRPr lang="en-GB" dirty="0"/>
          </a:p>
        </p:txBody>
      </p:sp>
      <p:pic>
        <p:nvPicPr>
          <p:cNvPr id="9" name="Audio 8">
            <a:hlinkClick r:id="" action="ppaction://media"/>
            <a:extLst>
              <a:ext uri="{FF2B5EF4-FFF2-40B4-BE49-F238E27FC236}">
                <a16:creationId xmlns:a16="http://schemas.microsoft.com/office/drawing/2014/main" id="{E7A27208-7771-45B6-9F87-F42A6D3900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80005633"/>
      </p:ext>
    </p:extLst>
  </p:cSld>
  <p:clrMapOvr>
    <a:masterClrMapping/>
  </p:clrMapOvr>
  <mc:AlternateContent xmlns:mc="http://schemas.openxmlformats.org/markup-compatibility/2006">
    <mc:Choice xmlns:p14="http://schemas.microsoft.com/office/powerpoint/2010/main" Requires="p14">
      <p:transition spd="slow" p14:dur="2000" advTm="116178"/>
    </mc:Choice>
    <mc:Fallback>
      <p:transition spd="slow" advTm="116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4388-DCB1-4009-BB94-2A33C6DCD20C}"/>
              </a:ext>
            </a:extLst>
          </p:cNvPr>
          <p:cNvSpPr>
            <a:spLocks noGrp="1"/>
          </p:cNvSpPr>
          <p:nvPr>
            <p:ph type="title"/>
          </p:nvPr>
        </p:nvSpPr>
        <p:spPr/>
        <p:txBody>
          <a:bodyPr/>
          <a:lstStyle/>
          <a:p>
            <a:r>
              <a:rPr lang="en-GB" dirty="0"/>
              <a:t>Apple Inc</a:t>
            </a:r>
          </a:p>
        </p:txBody>
      </p:sp>
      <p:sp>
        <p:nvSpPr>
          <p:cNvPr id="3" name="Content Placeholder 2">
            <a:extLst>
              <a:ext uri="{FF2B5EF4-FFF2-40B4-BE49-F238E27FC236}">
                <a16:creationId xmlns:a16="http://schemas.microsoft.com/office/drawing/2014/main" id="{3ACA4958-2207-4AFD-B376-73A18D75EC0C}"/>
              </a:ext>
            </a:extLst>
          </p:cNvPr>
          <p:cNvSpPr>
            <a:spLocks noGrp="1"/>
          </p:cNvSpPr>
          <p:nvPr>
            <p:ph idx="1"/>
          </p:nvPr>
        </p:nvSpPr>
        <p:spPr>
          <a:xfrm>
            <a:off x="6096000" y="2256184"/>
            <a:ext cx="5410200" cy="1997764"/>
          </a:xfrm>
        </p:spPr>
        <p:txBody>
          <a:bodyPr/>
          <a:lstStyle/>
          <a:p>
            <a:pPr marL="0" indent="0" algn="ctr">
              <a:buNone/>
            </a:pPr>
            <a:r>
              <a:rPr lang="en-GB" u="sng" dirty="0"/>
              <a:t>Mission statement</a:t>
            </a:r>
          </a:p>
          <a:p>
            <a:pPr marL="0" indent="0" algn="ctr">
              <a:buNone/>
            </a:pPr>
            <a:r>
              <a:rPr lang="en-GB" dirty="0"/>
              <a:t>“To bringing the best user experience to its customers through its innovation hardware, software, and services.” </a:t>
            </a:r>
            <a:r>
              <a:rPr lang="en-GB" sz="1600" dirty="0"/>
              <a:t>(Apple Inc, 2018). </a:t>
            </a:r>
            <a:endParaRPr lang="en-GB" dirty="0"/>
          </a:p>
        </p:txBody>
      </p:sp>
      <p:sp>
        <p:nvSpPr>
          <p:cNvPr id="5" name="TextBox 4">
            <a:extLst>
              <a:ext uri="{FF2B5EF4-FFF2-40B4-BE49-F238E27FC236}">
                <a16:creationId xmlns:a16="http://schemas.microsoft.com/office/drawing/2014/main" id="{B02E620A-624C-4CB1-A3E3-D42E01119422}"/>
              </a:ext>
            </a:extLst>
          </p:cNvPr>
          <p:cNvSpPr txBox="1"/>
          <p:nvPr/>
        </p:nvSpPr>
        <p:spPr>
          <a:xfrm>
            <a:off x="685800" y="2246246"/>
            <a:ext cx="5410200" cy="336367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Founded 1977</a:t>
            </a:r>
          </a:p>
          <a:p>
            <a:pPr marL="285750" indent="-285750">
              <a:lnSpc>
                <a:spcPct val="150000"/>
              </a:lnSpc>
              <a:buFont typeface="Arial" panose="020B0604020202020204" pitchFamily="34" charset="0"/>
              <a:buChar char="•"/>
            </a:pPr>
            <a:r>
              <a:rPr lang="en-GB" dirty="0"/>
              <a:t>Employ approx. 137,000 full time staff</a:t>
            </a:r>
          </a:p>
          <a:p>
            <a:pPr marL="285750" indent="-285750">
              <a:lnSpc>
                <a:spcPct val="150000"/>
              </a:lnSpc>
              <a:buFont typeface="Arial" panose="020B0604020202020204" pitchFamily="34" charset="0"/>
              <a:buChar char="•"/>
            </a:pPr>
            <a:r>
              <a:rPr lang="en-GB" dirty="0"/>
              <a:t>specialises in design, manufacturing, and marketing of smartphones, computers, tablets, watches and accessories</a:t>
            </a:r>
          </a:p>
          <a:p>
            <a:pPr marL="285750" indent="-285750">
              <a:lnSpc>
                <a:spcPct val="150000"/>
              </a:lnSpc>
              <a:buFont typeface="Arial" panose="020B0604020202020204" pitchFamily="34" charset="0"/>
              <a:buChar char="•"/>
            </a:pPr>
            <a:r>
              <a:rPr lang="en-GB" dirty="0"/>
              <a:t>Services include digital content stores and streaming services, Apple care, iCloud, Apple news+ and Apple pay.</a:t>
            </a:r>
          </a:p>
        </p:txBody>
      </p:sp>
      <p:pic>
        <p:nvPicPr>
          <p:cNvPr id="6" name="Audio 5">
            <a:hlinkClick r:id="" action="ppaction://media"/>
            <a:extLst>
              <a:ext uri="{FF2B5EF4-FFF2-40B4-BE49-F238E27FC236}">
                <a16:creationId xmlns:a16="http://schemas.microsoft.com/office/drawing/2014/main" id="{6B5BDEEF-6C8E-4318-B325-CFB9C20618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28909140"/>
      </p:ext>
    </p:extLst>
  </p:cSld>
  <p:clrMapOvr>
    <a:masterClrMapping/>
  </p:clrMapOvr>
  <mc:AlternateContent xmlns:mc="http://schemas.openxmlformats.org/markup-compatibility/2006">
    <mc:Choice xmlns:p14="http://schemas.microsoft.com/office/powerpoint/2010/main" Requires="p14">
      <p:transition spd="slow" p14:dur="2000" advTm="51312"/>
    </mc:Choice>
    <mc:Fallback>
      <p:transition spd="slow" advTm="51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9" name="Table 20">
            <a:extLst>
              <a:ext uri="{FF2B5EF4-FFF2-40B4-BE49-F238E27FC236}">
                <a16:creationId xmlns:a16="http://schemas.microsoft.com/office/drawing/2014/main" id="{5528227B-1D1D-49B6-AEA6-F2AB0F7AA098}"/>
              </a:ext>
            </a:extLst>
          </p:cNvPr>
          <p:cNvGraphicFramePr>
            <a:graphicFrameLocks noGrp="1"/>
          </p:cNvGraphicFramePr>
          <p:nvPr>
            <p:extLst>
              <p:ext uri="{D42A27DB-BD31-4B8C-83A1-F6EECF244321}">
                <p14:modId xmlns:p14="http://schemas.microsoft.com/office/powerpoint/2010/main" val="1914045772"/>
              </p:ext>
            </p:extLst>
          </p:nvPr>
        </p:nvGraphicFramePr>
        <p:xfrm>
          <a:off x="361121" y="159028"/>
          <a:ext cx="11579086" cy="6388291"/>
        </p:xfrm>
        <a:graphic>
          <a:graphicData uri="http://schemas.openxmlformats.org/drawingml/2006/table">
            <a:tbl>
              <a:tblPr firstRow="1" bandRow="1">
                <a:tableStyleId>{5C22544A-7EE6-4342-B048-85BDC9FD1C3A}</a:tableStyleId>
              </a:tblPr>
              <a:tblGrid>
                <a:gridCol w="5789543">
                  <a:extLst>
                    <a:ext uri="{9D8B030D-6E8A-4147-A177-3AD203B41FA5}">
                      <a16:colId xmlns:a16="http://schemas.microsoft.com/office/drawing/2014/main" val="3735044219"/>
                    </a:ext>
                  </a:extLst>
                </a:gridCol>
                <a:gridCol w="5789543">
                  <a:extLst>
                    <a:ext uri="{9D8B030D-6E8A-4147-A177-3AD203B41FA5}">
                      <a16:colId xmlns:a16="http://schemas.microsoft.com/office/drawing/2014/main" val="3092866286"/>
                    </a:ext>
                  </a:extLst>
                </a:gridCol>
              </a:tblGrid>
              <a:tr h="2829580">
                <a:tc>
                  <a:txBody>
                    <a:bodyPr/>
                    <a:lstStyle/>
                    <a:p>
                      <a:pPr marL="0" lvl="0" indent="0">
                        <a:lnSpc>
                          <a:spcPct val="115000"/>
                        </a:lnSpc>
                        <a:buFont typeface="Symbol" panose="05050102010706020507" pitchFamily="18" charset="2"/>
                        <a:buNone/>
                      </a:pPr>
                      <a:r>
                        <a:rPr lang="en-GB" sz="1400" b="1" u="sng" dirty="0">
                          <a:effectLst/>
                          <a:highlight>
                            <a:srgbClr val="000000"/>
                          </a:highlight>
                          <a:latin typeface="Calibri" panose="020F0502020204030204" pitchFamily="34" charset="0"/>
                          <a:ea typeface="Calibri" panose="020F0502020204030204" pitchFamily="34" charset="0"/>
                          <a:cs typeface="Calibri" panose="020F0502020204030204" pitchFamily="34" charset="0"/>
                        </a:rPr>
                        <a:t>Strengths</a:t>
                      </a: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Brand Identity/Value</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has been branded the most valuable brand globally. (Forbes, 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Market leaders</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are the largest IT company worldwide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High Profit Margin</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sits above the industry average for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Infrastructure</a:t>
                      </a:r>
                      <a:r>
                        <a:rPr lang="en-GB" sz="1400" b="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Apple’s exceptional infrastructure allows them to operate globally with ease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400" b="1" dirty="0">
                          <a:effectLst/>
                          <a:highlight>
                            <a:srgbClr val="000080"/>
                          </a:highlight>
                          <a:latin typeface="Calibri" panose="020F0502020204030204" pitchFamily="34" charset="0"/>
                          <a:ea typeface="Calibri" panose="020F0502020204030204" pitchFamily="34" charset="0"/>
                        </a:rPr>
                        <a:t>Innovation</a:t>
                      </a:r>
                      <a:r>
                        <a:rPr lang="en-GB" sz="1400" dirty="0">
                          <a:effectLst/>
                          <a:latin typeface="Calibri" panose="020F0502020204030204" pitchFamily="34" charset="0"/>
                          <a:ea typeface="Calibri" panose="020F0502020204030204" pitchFamily="34" charset="0"/>
                        </a:rPr>
                        <a:t> – Apples ability to create innovative products, services, and hardware. </a:t>
                      </a:r>
                      <a:endParaRPr lang="en-GB" sz="1400" dirty="0"/>
                    </a:p>
                  </a:txBody>
                  <a:tcPr>
                    <a:solidFill>
                      <a:schemeClr val="bg1"/>
                    </a:solidFill>
                  </a:tcPr>
                </a:tc>
                <a:tc>
                  <a:txBody>
                    <a:bodyPr/>
                    <a:lstStyle/>
                    <a:p>
                      <a:pPr>
                        <a:lnSpc>
                          <a:spcPct val="107000"/>
                        </a:lnSpc>
                        <a:spcAft>
                          <a:spcPts val="800"/>
                        </a:spcAft>
                      </a:pPr>
                      <a:r>
                        <a:rPr lang="en-GB" sz="1400" u="sng" dirty="0">
                          <a:effectLst/>
                          <a:latin typeface="Calibri" panose="020F0502020204030204" pitchFamily="34" charset="0"/>
                          <a:ea typeface="Calibri" panose="020F0502020204030204" pitchFamily="34" charset="0"/>
                          <a:cs typeface="Calibri" panose="020F0502020204030204" pitchFamily="34" charset="0"/>
                        </a:rPr>
                        <a:t>Weaknesses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Declining sales in China</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have encountered issues dealing with Chinese authorities when trying to publish new games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err="1">
                          <a:effectLst/>
                          <a:latin typeface="Calibri" panose="020F0502020204030204" pitchFamily="34" charset="0"/>
                          <a:ea typeface="Calibri" panose="020F0502020204030204" pitchFamily="34" charset="0"/>
                          <a:cs typeface="Calibri" panose="020F0502020204030204" pitchFamily="34" charset="0"/>
                        </a:rPr>
                        <a:t>Kastrenakes</a:t>
                      </a:r>
                      <a:r>
                        <a:rPr lang="en-GB" sz="1400" dirty="0">
                          <a:effectLst/>
                          <a:latin typeface="Calibri" panose="020F0502020204030204" pitchFamily="34" charset="0"/>
                          <a:ea typeface="Calibri" panose="020F0502020204030204" pitchFamily="34" charset="0"/>
                          <a:cs typeface="Calibri" panose="020F0502020204030204" pitchFamily="34" charset="0"/>
                        </a:rPr>
                        <a:t>, J. (2019). Also, strong competition from Chinese company Huawei have both led to loss of market share in the region.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Premium pricing </a:t>
                      </a:r>
                      <a:r>
                        <a:rPr lang="en-GB" sz="1400" b="1" dirty="0">
                          <a:effectLst/>
                          <a:latin typeface="Calibri" panose="020F0502020204030204" pitchFamily="34" charset="0"/>
                          <a:ea typeface="Calibri" panose="020F0502020204030204" pitchFamily="34" charset="0"/>
                          <a:cs typeface="Calibri" panose="020F0502020204030204" pitchFamily="34" charset="0"/>
                        </a:rPr>
                        <a:t>–</a:t>
                      </a:r>
                      <a:r>
                        <a:rPr lang="en-GB" sz="1400" dirty="0">
                          <a:effectLst/>
                          <a:latin typeface="Calibri" panose="020F0502020204030204" pitchFamily="34" charset="0"/>
                          <a:ea typeface="Calibri" panose="020F0502020204030204" pitchFamily="34" charset="0"/>
                          <a:cs typeface="Calibri" panose="020F0502020204030204" pitchFamily="34" charset="0"/>
                        </a:rPr>
                        <a:t> Apple products are priced much higher than competitors’ products. Additionally, in 2018 Apple decided to increase starting prices for their most popular products by another 20% (Reisinger, D.2019)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Incompatibility</a:t>
                      </a:r>
                      <a:r>
                        <a:rPr lang="en-GB" sz="1400" dirty="0">
                          <a:effectLst/>
                          <a:latin typeface="Calibri" panose="020F0502020204030204" pitchFamily="34" charset="0"/>
                          <a:ea typeface="Calibri" panose="020F0502020204030204" pitchFamily="34" charset="0"/>
                          <a:cs typeface="Calibri" panose="020F0502020204030204" pitchFamily="34" charset="0"/>
                        </a:rPr>
                        <a:t> – Apple ‘s has created their own systems and hardware, meaning programmes available within their computers are only compatible with apple products. </a:t>
                      </a:r>
                    </a:p>
                  </a:txBody>
                  <a:tcPr>
                    <a:solidFill>
                      <a:schemeClr val="bg1"/>
                    </a:solidFill>
                  </a:tcPr>
                </a:tc>
                <a:extLst>
                  <a:ext uri="{0D108BD9-81ED-4DB2-BD59-A6C34878D82A}">
                    <a16:rowId xmlns:a16="http://schemas.microsoft.com/office/drawing/2014/main" val="3209836605"/>
                  </a:ext>
                </a:extLst>
              </a:tr>
              <a:tr h="3096103">
                <a:tc>
                  <a:txBody>
                    <a:bodyPr/>
                    <a:lstStyle/>
                    <a:p>
                      <a:pPr>
                        <a:lnSpc>
                          <a:spcPct val="107000"/>
                        </a:lnSpc>
                        <a:spcAft>
                          <a:spcPts val="800"/>
                        </a:spcAft>
                      </a:pPr>
                      <a:r>
                        <a:rPr lang="en-GB" sz="14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Opportunities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Research &amp; development</a:t>
                      </a:r>
                      <a:r>
                        <a:rPr lang="en-GB" sz="14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Apple have generated incredible amounts of profit, investing some money into research and development will give Apple the edge over competitors and allow them to continue creating innovative products before the competition</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Product Diversification</a:t>
                      </a:r>
                      <a:r>
                        <a:rPr lang="en-GB" sz="14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Apple has begun diversifying its produce range with the introduction of Apple tv and the Apple watch. Apple still has potential for creating new products or services to compete with competitors. For example, A search engine or new smart glass to compete with google glass.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rPr>
                        <a:t>Compatibility</a:t>
                      </a:r>
                      <a:r>
                        <a:rPr lang="en-GB" sz="1400" dirty="0">
                          <a:solidFill>
                            <a:schemeClr val="tx1"/>
                          </a:solidFill>
                          <a:effectLst/>
                          <a:latin typeface="Calibri" panose="020F0502020204030204" pitchFamily="34" charset="0"/>
                          <a:ea typeface="Calibri" panose="020F0502020204030204" pitchFamily="34" charset="0"/>
                        </a:rPr>
                        <a:t> – Increasing compatibility of their products, to allow files to be shared on various formats to other </a:t>
                      </a:r>
                      <a:r>
                        <a:rPr lang="en-GB" sz="1400" dirty="0">
                          <a:effectLst/>
                          <a:latin typeface="Calibri" panose="020F0502020204030204" pitchFamily="34" charset="0"/>
                          <a:ea typeface="Calibri" panose="020F0502020204030204" pitchFamily="34" charset="0"/>
                        </a:rPr>
                        <a:t>branded </a:t>
                      </a:r>
                      <a:r>
                        <a:rPr lang="en-GB" sz="1800" dirty="0">
                          <a:effectLst/>
                          <a:latin typeface="Calibri" panose="020F0502020204030204" pitchFamily="34" charset="0"/>
                          <a:ea typeface="Calibri" panose="020F0502020204030204" pitchFamily="34" charset="0"/>
                        </a:rPr>
                        <a:t>products. </a:t>
                      </a:r>
                      <a:endParaRPr lang="en-GB" dirty="0"/>
                    </a:p>
                  </a:txBody>
                  <a:tcPr>
                    <a:solidFill>
                      <a:schemeClr val="bg1"/>
                    </a:solidFill>
                  </a:tcPr>
                </a:tc>
                <a:tc>
                  <a:txBody>
                    <a:bodyPr/>
                    <a:lstStyle/>
                    <a:p>
                      <a:pPr>
                        <a:lnSpc>
                          <a:spcPct val="107000"/>
                        </a:lnSpc>
                        <a:spcAft>
                          <a:spcPts val="800"/>
                        </a:spcAft>
                      </a:pPr>
                      <a:r>
                        <a:rPr lang="en-GB" sz="14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Threats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2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Reputation</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Tax avoidance is very damaging for the image of the company Apple have been accused of avoiding millions in taxes by exploiting loopholes. (Mail online, 2013) And on a separate occasion were forced to pay over £12 billion after a ruling from the European commission. (BBC, 2018) </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2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Competition</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Apple face strong competition in a market they are already struggling in, China. Chinese based company </a:t>
                      </a: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Xioami</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have access to cheaper resources across Asia and are likely to favoured by government officials. </a:t>
                      </a:r>
                    </a:p>
                    <a:p>
                      <a:pPr marL="342900" lvl="0" indent="-342900">
                        <a:lnSpc>
                          <a:spcPct val="115000"/>
                        </a:lnSpc>
                        <a:spcAft>
                          <a:spcPts val="800"/>
                        </a:spcAft>
                        <a:buFont typeface="Symbol" panose="05050102010706020507" pitchFamily="18" charset="2"/>
                        <a:buChar char=""/>
                      </a:pPr>
                      <a:r>
                        <a:rPr lang="en-GB" sz="12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Increasing costs</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t>
                      </a:r>
                      <a:r>
                        <a:rPr lang="en-GB" sz="1200" dirty="0">
                          <a:solidFill>
                            <a:schemeClr val="tx1"/>
                          </a:solidFill>
                        </a:rPr>
                        <a:t>increasing human resources costs in China, where the company’s manufacturing units are based will have an inevitable negative impact on product prices </a:t>
                      </a:r>
                      <a:r>
                        <a:rPr lang="en-GB" sz="1200" dirty="0"/>
                        <a:t>and</a:t>
                      </a:r>
                      <a:r>
                        <a:rPr lang="en-GB" sz="1400" dirty="0"/>
                        <a:t>/or profit margins generated by the company</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solidFill>
                      <a:schemeClr val="bg1"/>
                    </a:solidFill>
                  </a:tcPr>
                </a:tc>
                <a:extLst>
                  <a:ext uri="{0D108BD9-81ED-4DB2-BD59-A6C34878D82A}">
                    <a16:rowId xmlns:a16="http://schemas.microsoft.com/office/drawing/2014/main" val="1393643867"/>
                  </a:ext>
                </a:extLst>
              </a:tr>
            </a:tbl>
          </a:graphicData>
        </a:graphic>
      </p:graphicFrame>
      <p:pic>
        <p:nvPicPr>
          <p:cNvPr id="38" name="Audio 37">
            <a:hlinkClick r:id="" action="ppaction://media"/>
            <a:extLst>
              <a:ext uri="{FF2B5EF4-FFF2-40B4-BE49-F238E27FC236}">
                <a16:creationId xmlns:a16="http://schemas.microsoft.com/office/drawing/2014/main" id="{5FC30DD6-017C-4EB4-A0F8-5288EA0764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0572766"/>
      </p:ext>
    </p:extLst>
  </p:cSld>
  <p:clrMapOvr>
    <a:masterClrMapping/>
  </p:clrMapOvr>
  <mc:AlternateContent xmlns:mc="http://schemas.openxmlformats.org/markup-compatibility/2006">
    <mc:Choice xmlns:p14="http://schemas.microsoft.com/office/powerpoint/2010/main" Requires="p14">
      <p:transition spd="slow" p14:dur="2000" advTm="41306"/>
    </mc:Choice>
    <mc:Fallback>
      <p:transition spd="slow" advTm="41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7DF4335-69C4-4BBE-86E4-876378F40CC1}"/>
              </a:ext>
            </a:extLst>
          </p:cNvPr>
          <p:cNvGraphicFramePr>
            <a:graphicFrameLocks noGrp="1"/>
          </p:cNvGraphicFramePr>
          <p:nvPr>
            <p:extLst>
              <p:ext uri="{D42A27DB-BD31-4B8C-83A1-F6EECF244321}">
                <p14:modId xmlns:p14="http://schemas.microsoft.com/office/powerpoint/2010/main" val="58844328"/>
              </p:ext>
            </p:extLst>
          </p:nvPr>
        </p:nvGraphicFramePr>
        <p:xfrm>
          <a:off x="375478" y="229334"/>
          <a:ext cx="11392452" cy="6551826"/>
        </p:xfrm>
        <a:graphic>
          <a:graphicData uri="http://schemas.openxmlformats.org/drawingml/2006/table">
            <a:tbl>
              <a:tblPr firstRow="1" bandRow="1">
                <a:tableStyleId>{5C22544A-7EE6-4342-B048-85BDC9FD1C3A}</a:tableStyleId>
              </a:tblPr>
              <a:tblGrid>
                <a:gridCol w="5696226">
                  <a:extLst>
                    <a:ext uri="{9D8B030D-6E8A-4147-A177-3AD203B41FA5}">
                      <a16:colId xmlns:a16="http://schemas.microsoft.com/office/drawing/2014/main" val="3649875658"/>
                    </a:ext>
                  </a:extLst>
                </a:gridCol>
                <a:gridCol w="5696226">
                  <a:extLst>
                    <a:ext uri="{9D8B030D-6E8A-4147-A177-3AD203B41FA5}">
                      <a16:colId xmlns:a16="http://schemas.microsoft.com/office/drawing/2014/main" val="1091958272"/>
                    </a:ext>
                  </a:extLst>
                </a:gridCol>
              </a:tblGrid>
              <a:tr h="3284932">
                <a:tc>
                  <a:txBody>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Calibri" panose="020F0502020204030204" pitchFamily="34" charset="0"/>
                        </a:rPr>
                        <a:t>Political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Political lobbying</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Year or year Apple increase their political lobbying budget, as of 2017 the budget was around USD 6.6 million. (Open secrets, 2019) Lobbying efforts from Apple are intended to influence the development of favourable legislation.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b="1" dirty="0">
                          <a:effectLst/>
                          <a:highlight>
                            <a:srgbClr val="000080"/>
                          </a:highlight>
                          <a:latin typeface="Calibri" panose="020F0502020204030204" pitchFamily="34" charset="0"/>
                          <a:ea typeface="Calibri" panose="020F0502020204030204" pitchFamily="34" charset="0"/>
                        </a:rPr>
                        <a:t>Global Politics</a:t>
                      </a:r>
                      <a:r>
                        <a:rPr lang="en-GB" sz="1600" dirty="0">
                          <a:effectLst/>
                          <a:highlight>
                            <a:srgbClr val="000080"/>
                          </a:highlight>
                          <a:latin typeface="Calibri" panose="020F0502020204030204" pitchFamily="34" charset="0"/>
                          <a:ea typeface="Calibri" panose="020F0502020204030204" pitchFamily="34" charset="0"/>
                        </a:rPr>
                        <a:t> </a:t>
                      </a:r>
                      <a:r>
                        <a:rPr lang="en-GB" sz="1600" dirty="0">
                          <a:effectLst/>
                          <a:latin typeface="Calibri" panose="020F0502020204030204" pitchFamily="34" charset="0"/>
                          <a:ea typeface="Calibri" panose="020F0502020204030204" pitchFamily="34" charset="0"/>
                        </a:rPr>
                        <a:t>– Apple face different scenarios globally where politics interferes with business. A lawmaker in Russia called for Apple’s CEO Tim cook to be banned from the county after publicly acknowledging his homosexuality. (The Independent, 2014) This case alone demonstrates a threat from a political factor to Apple sales in the region. </a:t>
                      </a:r>
                      <a:endParaRPr lang="en-GB" sz="1600" dirty="0"/>
                    </a:p>
                  </a:txBody>
                  <a:tcPr>
                    <a:solidFill>
                      <a:schemeClr val="bg1"/>
                    </a:solidFill>
                  </a:tcPr>
                </a:tc>
                <a:tc>
                  <a:txBody>
                    <a:bodyPr/>
                    <a:lstStyle/>
                    <a:p>
                      <a:pPr>
                        <a:lnSpc>
                          <a:spcPct val="107000"/>
                        </a:lnSpc>
                        <a:spcAft>
                          <a:spcPts val="800"/>
                        </a:spcAft>
                      </a:pPr>
                      <a:r>
                        <a:rPr lang="en-GB" sz="2000" u="sng" dirty="0">
                          <a:effectLst/>
                          <a:latin typeface="Calibri" panose="020F0502020204030204" pitchFamily="34" charset="0"/>
                          <a:ea typeface="Calibri" panose="020F0502020204030204" pitchFamily="34" charset="0"/>
                          <a:cs typeface="Calibri" panose="020F0502020204030204" pitchFamily="34" charset="0"/>
                        </a:rPr>
                        <a:t>Economic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Currency Exchange rate</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Apple receive over 60% of their sales from international markets (Apple </a:t>
                      </a:r>
                      <a:r>
                        <a:rPr lang="en-GB" sz="1600" dirty="0" err="1">
                          <a:effectLst/>
                          <a:latin typeface="Calibri" panose="020F0502020204030204" pitchFamily="34" charset="0"/>
                          <a:ea typeface="Calibri" panose="020F0502020204030204" pitchFamily="34" charset="0"/>
                          <a:cs typeface="Calibri" panose="020F0502020204030204" pitchFamily="34" charset="0"/>
                        </a:rPr>
                        <a:t>inc</a:t>
                      </a:r>
                      <a:r>
                        <a:rPr lang="en-GB" sz="1600" dirty="0">
                          <a:effectLst/>
                          <a:latin typeface="Calibri" panose="020F0502020204030204" pitchFamily="34" charset="0"/>
                          <a:ea typeface="Calibri" panose="020F0502020204030204" pitchFamily="34" charset="0"/>
                          <a:cs typeface="Calibri" panose="020F0502020204030204" pitchFamily="34" charset="0"/>
                        </a:rPr>
                        <a:t>, 2018) with a strengthening USD, Apple revenues are negatively affected.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Tax Rates</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Tax is an important economic factor for any business. In the US new tax reforms were proposed by President Donald trump which could see corporation tax reduced by as much as 15% (Tully, 2017) This proposal could hugely benefit Apple and could potentially free up cashflow to use in other areas of business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solidFill>
                      <a:schemeClr val="bg1"/>
                    </a:solidFill>
                  </a:tcPr>
                </a:tc>
                <a:extLst>
                  <a:ext uri="{0D108BD9-81ED-4DB2-BD59-A6C34878D82A}">
                    <a16:rowId xmlns:a16="http://schemas.microsoft.com/office/drawing/2014/main" val="3696133726"/>
                  </a:ext>
                </a:extLst>
              </a:tr>
              <a:tr h="3098569">
                <a:tc>
                  <a:txBody>
                    <a:bodyPr/>
                    <a:lstStyle/>
                    <a:p>
                      <a:pPr>
                        <a:lnSpc>
                          <a:spcPct val="107000"/>
                        </a:lnSpc>
                        <a:spcAft>
                          <a:spcPts val="800"/>
                        </a:spcAft>
                      </a:pPr>
                      <a:r>
                        <a:rPr lang="en-GB" sz="20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b="1" dirty="0">
                          <a:solidFill>
                            <a:schemeClr val="tx1"/>
                          </a:solidFill>
                          <a:effectLst/>
                          <a:highlight>
                            <a:srgbClr val="000080"/>
                          </a:highlight>
                          <a:latin typeface="Calibri" panose="020F0502020204030204" pitchFamily="34" charset="0"/>
                          <a:ea typeface="Calibri" panose="020F0502020204030204" pitchFamily="34" charset="0"/>
                        </a:rPr>
                        <a:t>Lifestyle </a:t>
                      </a:r>
                      <a:r>
                        <a:rPr lang="en-GB" sz="1600" b="1" dirty="0">
                          <a:solidFill>
                            <a:schemeClr val="tx1"/>
                          </a:solidFill>
                          <a:effectLst/>
                          <a:latin typeface="Calibri" panose="020F0502020204030204" pitchFamily="34" charset="0"/>
                          <a:ea typeface="Calibri" panose="020F0502020204030204" pitchFamily="34" charset="0"/>
                        </a:rPr>
                        <a:t>– New trends and patterns in consumers lifestyles have created an increasing demand for apple products. The emergence of social media over the last decade has influenced a significant lifestyle change where everybody wants to be connected. Sharing things to social media instantly has created a demand for modern smartphones. Working from home has also become a new pattern of lifestyle where demand for Apple products have increased. </a:t>
                      </a:r>
                      <a:endParaRPr lang="en-GB" sz="1600" b="1" dirty="0">
                        <a:solidFill>
                          <a:schemeClr val="tx1"/>
                        </a:solidFill>
                      </a:endParaRPr>
                    </a:p>
                  </a:txBody>
                  <a:tcPr>
                    <a:solidFill>
                      <a:schemeClr val="bg1"/>
                    </a:solidFill>
                  </a:tcPr>
                </a:tc>
                <a:tc>
                  <a:txBody>
                    <a:bodyPr/>
                    <a:lstStyle/>
                    <a:p>
                      <a:pPr>
                        <a:lnSpc>
                          <a:spcPct val="107000"/>
                        </a:lnSpc>
                        <a:spcAft>
                          <a:spcPts val="800"/>
                        </a:spcAft>
                      </a:pPr>
                      <a:r>
                        <a:rPr lang="en-GB" sz="2000" b="1"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Technological</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600" b="1" dirty="0">
                          <a:solidFill>
                            <a:schemeClr val="tx1"/>
                          </a:solidFill>
                          <a:effectLst/>
                          <a:highlight>
                            <a:srgbClr val="000080"/>
                          </a:highlight>
                          <a:latin typeface="Calibri" panose="020F0502020204030204" pitchFamily="34" charset="0"/>
                          <a:ea typeface="Calibri" panose="020F0502020204030204" pitchFamily="34" charset="0"/>
                        </a:rPr>
                        <a:t>Change in technology </a:t>
                      </a:r>
                      <a:r>
                        <a:rPr lang="en-GB" sz="1600" b="1" dirty="0">
                          <a:solidFill>
                            <a:schemeClr val="tx1"/>
                          </a:solidFill>
                          <a:effectLst/>
                          <a:latin typeface="Calibri" panose="020F0502020204030204" pitchFamily="34" charset="0"/>
                          <a:ea typeface="Calibri" panose="020F0502020204030204" pitchFamily="34" charset="0"/>
                        </a:rPr>
                        <a:t>– Technology is evolving at a rapid pace; it is important for Apple to be at the forefront on technological innovation within their industry to be able to take advantage of first mover advantage. Technological advancements that might affect Apple could include wireless chargers for devices, unbreakable glass for touch screen devices and depth-sensing cameras. Carrying out extensive research and development in these areas could lead to long term growth. </a:t>
                      </a:r>
                      <a:endParaRPr lang="en-GB" sz="1600" b="1" dirty="0">
                        <a:solidFill>
                          <a:schemeClr val="tx1"/>
                        </a:solidFill>
                      </a:endParaRPr>
                    </a:p>
                  </a:txBody>
                  <a:tcPr>
                    <a:solidFill>
                      <a:schemeClr val="bg1"/>
                    </a:solidFill>
                  </a:tcPr>
                </a:tc>
                <a:extLst>
                  <a:ext uri="{0D108BD9-81ED-4DB2-BD59-A6C34878D82A}">
                    <a16:rowId xmlns:a16="http://schemas.microsoft.com/office/drawing/2014/main" val="623519480"/>
                  </a:ext>
                </a:extLst>
              </a:tr>
            </a:tbl>
          </a:graphicData>
        </a:graphic>
      </p:graphicFrame>
      <p:pic>
        <p:nvPicPr>
          <p:cNvPr id="5" name="Audio 4">
            <a:hlinkClick r:id="" action="ppaction://media"/>
            <a:extLst>
              <a:ext uri="{FF2B5EF4-FFF2-40B4-BE49-F238E27FC236}">
                <a16:creationId xmlns:a16="http://schemas.microsoft.com/office/drawing/2014/main" id="{A6A904A1-05E7-4BF8-BB3F-D90D26D8BE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1071760"/>
      </p:ext>
    </p:extLst>
  </p:cSld>
  <p:clrMapOvr>
    <a:masterClrMapping/>
  </p:clrMapOvr>
  <mc:AlternateContent xmlns:mc="http://schemas.openxmlformats.org/markup-compatibility/2006">
    <mc:Choice xmlns:p14="http://schemas.microsoft.com/office/powerpoint/2010/main" Requires="p14">
      <p:transition spd="slow" p14:dur="2000" advTm="151417"/>
    </mc:Choice>
    <mc:Fallback>
      <p:transition spd="slow" advTm="151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9" name="Rectangle 18">
            <a:extLst>
              <a:ext uri="{FF2B5EF4-FFF2-40B4-BE49-F238E27FC236}">
                <a16:creationId xmlns:a16="http://schemas.microsoft.com/office/drawing/2014/main" id="{7D993AC9-3A4A-4CF2-9BEF-8002E58F6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11">
            <a:extLst>
              <a:ext uri="{FF2B5EF4-FFF2-40B4-BE49-F238E27FC236}">
                <a16:creationId xmlns:a16="http://schemas.microsoft.com/office/drawing/2014/main" id="{DE4144AD-8278-4A35-8DF4-1629E2896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w="31750">
            <a:solidFill>
              <a:srgbClr val="F1F10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ext, table&#10;&#10;Description automatically generated">
            <a:extLst>
              <a:ext uri="{FF2B5EF4-FFF2-40B4-BE49-F238E27FC236}">
                <a16:creationId xmlns:a16="http://schemas.microsoft.com/office/drawing/2014/main" id="{620BB80F-AF2F-4411-8869-DC01B168BA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78549" y="873252"/>
            <a:ext cx="7434902" cy="5111496"/>
          </a:xfrm>
          <a:prstGeom prst="rect">
            <a:avLst/>
          </a:prstGeom>
          <a:ln w="31750" cap="sq">
            <a:noFill/>
            <a:miter lim="800000"/>
          </a:ln>
        </p:spPr>
      </p:pic>
      <p:pic>
        <p:nvPicPr>
          <p:cNvPr id="24" name="Audio 23">
            <a:hlinkClick r:id="" action="ppaction://media"/>
            <a:extLst>
              <a:ext uri="{FF2B5EF4-FFF2-40B4-BE49-F238E27FC236}">
                <a16:creationId xmlns:a16="http://schemas.microsoft.com/office/drawing/2014/main" id="{FD3CBCF1-FD08-4692-803E-ECE2CBA22C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5348677"/>
      </p:ext>
    </p:extLst>
  </p:cSld>
  <p:clrMapOvr>
    <a:masterClrMapping/>
  </p:clrMapOvr>
  <mc:AlternateContent xmlns:mc="http://schemas.openxmlformats.org/markup-compatibility/2006">
    <mc:Choice xmlns:p14="http://schemas.microsoft.com/office/powerpoint/2010/main" Requires="p14">
      <p:transition spd="slow" p14:dur="2000" advTm="47155"/>
    </mc:Choice>
    <mc:Fallback>
      <p:transition spd="slow" advTm="47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0DFC8-4439-4276-A401-213077049B7B}"/>
              </a:ext>
            </a:extLst>
          </p:cNvPr>
          <p:cNvSpPr>
            <a:spLocks noGrp="1"/>
          </p:cNvSpPr>
          <p:nvPr>
            <p:ph type="title"/>
          </p:nvPr>
        </p:nvSpPr>
        <p:spPr/>
        <p:txBody>
          <a:bodyPr/>
          <a:lstStyle/>
          <a:p>
            <a:r>
              <a:rPr lang="en-GB" dirty="0"/>
              <a:t>Recommendations</a:t>
            </a:r>
          </a:p>
        </p:txBody>
      </p:sp>
      <p:sp>
        <p:nvSpPr>
          <p:cNvPr id="3" name="Oval 2">
            <a:extLst>
              <a:ext uri="{FF2B5EF4-FFF2-40B4-BE49-F238E27FC236}">
                <a16:creationId xmlns:a16="http://schemas.microsoft.com/office/drawing/2014/main" id="{086AF495-61C8-4F51-A082-3A49ADDD6C58}"/>
              </a:ext>
            </a:extLst>
          </p:cNvPr>
          <p:cNvSpPr/>
          <p:nvPr/>
        </p:nvSpPr>
        <p:spPr>
          <a:xfrm>
            <a:off x="545124" y="1631852"/>
            <a:ext cx="3502855" cy="1293028"/>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Cost Leadership Strategy</a:t>
            </a:r>
          </a:p>
        </p:txBody>
      </p:sp>
      <p:sp>
        <p:nvSpPr>
          <p:cNvPr id="4" name="Oval 3">
            <a:extLst>
              <a:ext uri="{FF2B5EF4-FFF2-40B4-BE49-F238E27FC236}">
                <a16:creationId xmlns:a16="http://schemas.microsoft.com/office/drawing/2014/main" id="{967C1EAA-7E47-4E83-ADAD-559901F3E50D}"/>
              </a:ext>
            </a:extLst>
          </p:cNvPr>
          <p:cNvSpPr/>
          <p:nvPr/>
        </p:nvSpPr>
        <p:spPr>
          <a:xfrm>
            <a:off x="4356881" y="1631852"/>
            <a:ext cx="3478237" cy="1293028"/>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Emergent Strategy</a:t>
            </a:r>
          </a:p>
        </p:txBody>
      </p:sp>
      <p:cxnSp>
        <p:nvCxnSpPr>
          <p:cNvPr id="6" name="Straight Arrow Connector 5">
            <a:extLst>
              <a:ext uri="{FF2B5EF4-FFF2-40B4-BE49-F238E27FC236}">
                <a16:creationId xmlns:a16="http://schemas.microsoft.com/office/drawing/2014/main" id="{414DC9DF-D4CC-48BA-8D6D-C77B7BC1C8CA}"/>
              </a:ext>
            </a:extLst>
          </p:cNvPr>
          <p:cNvCxnSpPr/>
          <p:nvPr/>
        </p:nvCxnSpPr>
        <p:spPr>
          <a:xfrm>
            <a:off x="2110154" y="2924880"/>
            <a:ext cx="1308295" cy="60611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140883-BBBD-41D0-8283-6BBD64CA730A}"/>
              </a:ext>
            </a:extLst>
          </p:cNvPr>
          <p:cNvCxnSpPr/>
          <p:nvPr/>
        </p:nvCxnSpPr>
        <p:spPr>
          <a:xfrm flipH="1">
            <a:off x="4614203" y="2924880"/>
            <a:ext cx="1617785" cy="6483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4EAD93E2-FE2E-494E-8EAE-793C87C2930E}"/>
              </a:ext>
            </a:extLst>
          </p:cNvPr>
          <p:cNvSpPr/>
          <p:nvPr/>
        </p:nvSpPr>
        <p:spPr>
          <a:xfrm>
            <a:off x="1447802" y="3609479"/>
            <a:ext cx="4784186" cy="9343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Combination of the two</a:t>
            </a:r>
          </a:p>
        </p:txBody>
      </p:sp>
      <p:cxnSp>
        <p:nvCxnSpPr>
          <p:cNvPr id="11" name="Straight Arrow Connector 10">
            <a:extLst>
              <a:ext uri="{FF2B5EF4-FFF2-40B4-BE49-F238E27FC236}">
                <a16:creationId xmlns:a16="http://schemas.microsoft.com/office/drawing/2014/main" id="{4C9A7AB6-8B0C-40BB-92D1-AD899E9B65D6}"/>
              </a:ext>
            </a:extLst>
          </p:cNvPr>
          <p:cNvCxnSpPr/>
          <p:nvPr/>
        </p:nvCxnSpPr>
        <p:spPr>
          <a:xfrm>
            <a:off x="4047979" y="4740812"/>
            <a:ext cx="0" cy="6752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F175C687-C319-49F4-BEF8-5310C4773CC8}"/>
              </a:ext>
            </a:extLst>
          </p:cNvPr>
          <p:cNvSpPr/>
          <p:nvPr/>
        </p:nvSpPr>
        <p:spPr>
          <a:xfrm>
            <a:off x="2110154" y="5416062"/>
            <a:ext cx="3577882" cy="93438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Realised Strategy</a:t>
            </a:r>
          </a:p>
        </p:txBody>
      </p:sp>
      <p:pic>
        <p:nvPicPr>
          <p:cNvPr id="26" name="Audio 25">
            <a:hlinkClick r:id="" action="ppaction://media"/>
            <a:extLst>
              <a:ext uri="{FF2B5EF4-FFF2-40B4-BE49-F238E27FC236}">
                <a16:creationId xmlns:a16="http://schemas.microsoft.com/office/drawing/2014/main" id="{D05B7356-12EA-401C-A47D-AF5E4FFA55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75191357"/>
      </p:ext>
    </p:extLst>
  </p:cSld>
  <p:clrMapOvr>
    <a:masterClrMapping/>
  </p:clrMapOvr>
  <mc:AlternateContent xmlns:mc="http://schemas.openxmlformats.org/markup-compatibility/2006">
    <mc:Choice xmlns:p14="http://schemas.microsoft.com/office/powerpoint/2010/main" Requires="p14">
      <p:transition spd="slow" p14:dur="2000" advTm="123208"/>
    </mc:Choice>
    <mc:Fallback>
      <p:transition spd="slow" advTm="123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C2DD15-1AD6-4684-B7A5-9D54686D802F}"/>
              </a:ext>
            </a:extLst>
          </p:cNvPr>
          <p:cNvSpPr txBox="1"/>
          <p:nvPr/>
        </p:nvSpPr>
        <p:spPr>
          <a:xfrm>
            <a:off x="311285" y="1375089"/>
            <a:ext cx="11264630" cy="5482911"/>
          </a:xfrm>
          <a:prstGeom prst="rect">
            <a:avLst/>
          </a:prstGeom>
          <a:noFill/>
        </p:spPr>
        <p:txBody>
          <a:bodyPr wrap="square" rtlCol="0">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Cambridge Dictionary. 2020. Corporate Strategy. [online] Available at: &lt;https://dictionary.cambridge.org/dictionary/english/corporate-strategy&gt; [Accessed 24 October 2020].</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Behenna</a:t>
            </a:r>
            <a:r>
              <a:rPr lang="en-GB" sz="1600" dirty="0">
                <a:effectLst/>
                <a:latin typeface="Calibri" panose="020F0502020204030204" pitchFamily="34" charset="0"/>
                <a:ea typeface="Calibri" panose="020F0502020204030204" pitchFamily="34" charset="0"/>
                <a:cs typeface="Times New Roman" panose="02020603050405020304" pitchFamily="18" charset="0"/>
              </a:rPr>
              <a:t>, G., 2020. What Is Strategy?</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Thompson, J. (2005). Strategic Management: awareness and change. (F, Martin) (5th Edition) London,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600" dirty="0">
                <a:effectLst/>
                <a:latin typeface="Calibri" panose="020F0502020204030204" pitchFamily="34" charset="0"/>
                <a:ea typeface="Calibri" panose="020F0502020204030204" pitchFamily="34" charset="0"/>
                <a:cs typeface="Times New Roman" panose="02020603050405020304" pitchFamily="18" charset="0"/>
              </a:rPr>
              <a:t>: Thomas Learning.</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Finlay, P. (2000). Strategic Management: An introduction to business and corporate strategy. London, UK: Pearson Education Limited.</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Riley, J. 2019. Porters model of generic strategies. [online] Tutor2u. Available at: https://www.tutor2u.net/business/reference/porters-generic-strategies-for-competitive-advantage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Mindtools. 2017. Porters generic strategies. [Online] Available at: https://www.mindtools.com/pages/article/newSTR_82.htm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Mindtools. 2017. Porters generic strategies. [Online] Available at: https://www.mindtools.com/pages/article/newSTR_82.htm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Libraries. 2018. Intended, Emergent, And Realized Strategies. [online] Available at: &lt;https://open.lib.umn.edu/strategicmanagement/chapter/1-3-intended-emergent-and-realized-strategies/#:~:text=An%20intended%20strategy%20is%20the,within%20an%20organization's%20strategic%20plan.&amp;text=An%20emergent%20strategy%20is%20an,to%20unexpected%20opportunities%20and%20challenges.&gt; [Accessed 15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Planned and emergent strategy, 2019. [video]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600" dirty="0">
                <a:effectLst/>
                <a:latin typeface="Calibri" panose="020F0502020204030204" pitchFamily="34" charset="0"/>
                <a:ea typeface="Calibri" panose="020F0502020204030204" pitchFamily="34" charset="0"/>
                <a:cs typeface="Times New Roman" panose="02020603050405020304" pitchFamily="18" charset="0"/>
              </a:rPr>
              <a:t>: tutor2uk.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https://www.youtube.com/watch?v=W1MqvoXqY5U</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Apple Inc. (2018). 2017 10-k form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https://www.annualreports.com/HostedData/AnnualReportArchive/a/NASDAQ_AAPL_2018.pdf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36091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17184C-C688-4CB1-A46C-3FCC5C044C25}"/>
              </a:ext>
            </a:extLst>
          </p:cNvPr>
          <p:cNvSpPr txBox="1"/>
          <p:nvPr/>
        </p:nvSpPr>
        <p:spPr>
          <a:xfrm>
            <a:off x="836578" y="1330905"/>
            <a:ext cx="9338553" cy="4853380"/>
          </a:xfrm>
          <a:prstGeom prst="rect">
            <a:avLst/>
          </a:prstGeom>
          <a:noFill/>
        </p:spPr>
        <p:txBody>
          <a:bodyPr wrap="square" rtlCol="0">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World's Most Valuable Brands (2019) Forbes, Available at: https://www.forbes.com/powerfulbrands/list/#tab:rank</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Kastrenakes</a:t>
            </a:r>
            <a:r>
              <a:rPr lang="en-GB" sz="1600" dirty="0">
                <a:effectLst/>
                <a:latin typeface="Calibri" panose="020F0502020204030204" pitchFamily="34" charset="0"/>
                <a:ea typeface="Calibri" panose="020F0502020204030204" pitchFamily="34" charset="0"/>
                <a:cs typeface="Times New Roman" panose="02020603050405020304" pitchFamily="18" charset="0"/>
              </a:rPr>
              <a:t>, J. (2019) “Apple sales revenue fell billions in China, wiping out other gains” The Verge, Available at: https://www.theverge.com/2019/1/29/18202734/apple-earnings-q1-china-fall-drop-us-growth</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Reisinger, D. (2019) “Apple iPhone Sales Tanked at the End of 2018” Fortune, Available at: http://fortune.com/2019/02/21/apple-iphone-sales-2018/</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Mail Online (2013) Available at: http://www.dailymail.co.uk/news/article-2328121/Apple-tax-US-politiciansApple-avoiding-BILLIONS-taxes-setting-dummy-HQ-haven-Ireland-says-innocent.html</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Apple pays disputed Irish tax bill (2018) BBC,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https://www.bbc.com/news/business-45566364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Open Secrets (2019) Available at: https://www.opensecrets.org/lobby/clientsum.php?id=D000021754 42</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Independent (2014) Available at: http://www.independent.co.uk/news/people/news/russian-politician-saysapple-ceo-tim-cook-should-be-banned-from-country-after-coming-out-as-gay-9829670.html</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Annual Report (2018) Apple Inc.</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Tully, S. (2017) “How Tax Reform Could Make Apple a $1 Trillion Company” Fortune, Available at: http://fortune.com/2017/10/17/apple-tax-reform-trillion/</a:t>
            </a:r>
          </a:p>
        </p:txBody>
      </p:sp>
    </p:spTree>
    <p:extLst>
      <p:ext uri="{BB962C8B-B14F-4D97-AF65-F5344CB8AC3E}">
        <p14:creationId xmlns:p14="http://schemas.microsoft.com/office/powerpoint/2010/main" val="413233696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313</TotalTime>
  <Words>2594</Words>
  <Application>Microsoft Office PowerPoint</Application>
  <PresentationFormat>Widescreen</PresentationFormat>
  <Paragraphs>113</Paragraphs>
  <Slides>11</Slides>
  <Notes>8</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Symbol</vt:lpstr>
      <vt:lpstr>Vapor Trail</vt:lpstr>
      <vt:lpstr>PowerPoint Presentation</vt:lpstr>
      <vt:lpstr>Strategy</vt:lpstr>
      <vt:lpstr>STRATEGIC management</vt:lpstr>
      <vt:lpstr>Strategic Approaches</vt:lpstr>
      <vt:lpstr>Apple Inc</vt:lpstr>
      <vt:lpstr>PowerPoint Presentation</vt:lpstr>
      <vt:lpstr>PowerPoint Presentation</vt:lpstr>
      <vt:lpstr>PowerPoint Presentation</vt:lpstr>
      <vt:lpstr>Recommendations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 Lewis (1805618)</dc:creator>
  <cp:lastModifiedBy>Joshua Lewis (1805618)</cp:lastModifiedBy>
  <cp:revision>7</cp:revision>
  <dcterms:created xsi:type="dcterms:W3CDTF">2020-10-26T15:02:29Z</dcterms:created>
  <dcterms:modified xsi:type="dcterms:W3CDTF">2020-10-26T20:16:07Z</dcterms:modified>
</cp:coreProperties>
</file>