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778" r:id="rId2"/>
  </p:sldMasterIdLst>
  <p:notesMasterIdLst>
    <p:notesMasterId r:id="rId31"/>
  </p:notesMasterIdLst>
  <p:sldIdLst>
    <p:sldId id="256" r:id="rId3"/>
    <p:sldId id="261" r:id="rId4"/>
    <p:sldId id="297" r:id="rId5"/>
    <p:sldId id="298" r:id="rId6"/>
    <p:sldId id="299" r:id="rId7"/>
    <p:sldId id="300" r:id="rId8"/>
    <p:sldId id="301" r:id="rId9"/>
    <p:sldId id="302" r:id="rId10"/>
    <p:sldId id="303" r:id="rId11"/>
    <p:sldId id="304" r:id="rId12"/>
    <p:sldId id="305" r:id="rId13"/>
    <p:sldId id="306" r:id="rId14"/>
    <p:sldId id="307" r:id="rId15"/>
    <p:sldId id="308" r:id="rId16"/>
    <p:sldId id="309" r:id="rId17"/>
    <p:sldId id="310" r:id="rId18"/>
    <p:sldId id="311" r:id="rId19"/>
    <p:sldId id="312" r:id="rId20"/>
    <p:sldId id="331" r:id="rId21"/>
    <p:sldId id="332" r:id="rId22"/>
    <p:sldId id="286" r:id="rId23"/>
    <p:sldId id="333" r:id="rId24"/>
    <p:sldId id="288" r:id="rId25"/>
    <p:sldId id="290" r:id="rId26"/>
    <p:sldId id="334" r:id="rId27"/>
    <p:sldId id="292" r:id="rId28"/>
    <p:sldId id="293" r:id="rId29"/>
    <p:sldId id="295"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94830"/>
  </p:normalViewPr>
  <p:slideViewPr>
    <p:cSldViewPr snapToGrid="0" snapToObjects="1">
      <p:cViewPr varScale="1">
        <p:scale>
          <a:sx n="106" d="100"/>
          <a:sy n="106" d="100"/>
        </p:scale>
        <p:origin x="1632" y="10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12/6/2024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12/6/2024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fif"/><Relationship Id="rId7" Type="http://schemas.openxmlformats.org/officeDocument/2006/relationships/image" Target="../media/image8.png"/><Relationship Id="rId2" Type="http://schemas.openxmlformats.org/officeDocument/2006/relationships/image" Target="../media/image3.jfif"/><Relationship Id="rId1" Type="http://schemas.openxmlformats.org/officeDocument/2006/relationships/slideLayout" Target="../slideLayouts/slideLayout4.xml"/><Relationship Id="rId6" Type="http://schemas.openxmlformats.org/officeDocument/2006/relationships/image" Target="../media/image7.jfif"/><Relationship Id="rId5" Type="http://schemas.openxmlformats.org/officeDocument/2006/relationships/image" Target="../media/image6.jfif"/><Relationship Id="rId4" Type="http://schemas.openxmlformats.org/officeDocument/2006/relationships/image" Target="../media/image5.jf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stonewall.org.uk/news/stonewall-uprising-50-years-lgbt-history" TargetMode="External"/><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hyperlink" Target="https://sdgs.un.org/goal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hyperlink" Target="agency" TargetMode="External"/><Relationship Id="rId3" Type="http://schemas.openxmlformats.org/officeDocument/2006/relationships/hyperlink" Target="https://www.tandfonline.com/doi/full/10.1080/01944363.2018.1559388" TargetMode="External"/><Relationship Id="rId7" Type="http://schemas.openxmlformats.org/officeDocument/2006/relationships/hyperlink" Target="https://academic.oup.com/book/8274?login=true#login-purchase#login-purchase" TargetMode="External"/><Relationship Id="rId2" Type="http://schemas.openxmlformats.org/officeDocument/2006/relationships/hyperlink" Target="https://newprairiepress.org/cgi/viewcontent.cgi?referer=&amp;httpsredir=1&amp;article=3127&amp;context=aerc" TargetMode="External"/><Relationship Id="rId1" Type="http://schemas.openxmlformats.org/officeDocument/2006/relationships/slideLayout" Target="../slideLayouts/slideLayout3.xml"/><Relationship Id="rId6" Type="http://schemas.openxmlformats.org/officeDocument/2006/relationships/hyperlink" Target="https://cepa.org/article/russia-a-state-of-homophobia/" TargetMode="External"/><Relationship Id="rId5" Type="http://schemas.openxmlformats.org/officeDocument/2006/relationships/hyperlink" Target="https://research-ebsco-com.ezproxy.uwtsd.ac.uk/c/onvpsy/viewer/pdf/spzrkelmdr?route=details" TargetMode="External"/><Relationship Id="rId4" Type="http://schemas.openxmlformats.org/officeDocument/2006/relationships/hyperlink" Target="http://social-capital.net/docs/Social%20Capital%20and%20Social%20Wellbeing.pdf"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sciencedirect.com/science/article/pii/S2452292916300431" TargetMode="External"/><Relationship Id="rId7" Type="http://schemas.openxmlformats.org/officeDocument/2006/relationships/hyperlink" Target="https://research-ebsco-com.ezproxy.uwtsd.ac.uk/c/onvpsy/viewer/pdf/df2nfflq6f?route=details" TargetMode="External"/><Relationship Id="rId2" Type="http://schemas.openxmlformats.org/officeDocument/2006/relationships/hyperlink" Target="https://www.bbc.co.uk/news/uk-24670413" TargetMode="External"/><Relationship Id="rId1" Type="http://schemas.openxmlformats.org/officeDocument/2006/relationships/slideLayout" Target="../slideLayouts/slideLayout3.xml"/><Relationship Id="rId6" Type="http://schemas.openxmlformats.org/officeDocument/2006/relationships/hyperlink" Target="https://www.tandfonline.com/doi/abs/10.1080/09614529953278" TargetMode="External"/><Relationship Id="rId5" Type="http://schemas.openxmlformats.org/officeDocument/2006/relationships/hyperlink" Target="https://www-vlebooks-com.ezproxy.uwtsd.ac.uk/Product/Index/2182648?page=0&amp;startBookmarkId=-1" TargetMode="External"/><Relationship Id="rId4" Type="http://schemas.openxmlformats.org/officeDocument/2006/relationships/hyperlink" Target="https://www-jstor-org.ezproxy.uwtsd.ac.uk/stable/1343197?sid=primo"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bbc.co.uk/news/world-middle-east-66218318" TargetMode="External"/><Relationship Id="rId7" Type="http://schemas.openxmlformats.org/officeDocument/2006/relationships/hyperlink" Target="https://journals.sagepub.com/doi/10.1177/2455133320909926" TargetMode="External"/><Relationship Id="rId2" Type="http://schemas.openxmlformats.org/officeDocument/2006/relationships/hyperlink" Target="https://gda.scot/2019/05/10/empowerment-in-action/" TargetMode="External"/><Relationship Id="rId1" Type="http://schemas.openxmlformats.org/officeDocument/2006/relationships/slideLayout" Target="../slideLayouts/slideLayout3.xml"/><Relationship Id="rId6" Type="http://schemas.openxmlformats.org/officeDocument/2006/relationships/hyperlink" Target="https://www.hrw.org/report/2021/04/19/break-their-lineage-break-their-roots/chinas-crimes-against-humanity-targeting" TargetMode="External"/><Relationship Id="rId5" Type="http://schemas.openxmlformats.org/officeDocument/2006/relationships/hyperlink" Target="https://www.gov.uk/government/news/new-protest-laws-on-face-coverings-and-pyrotechnics" TargetMode="External"/><Relationship Id="rId4" Type="http://schemas.openxmlformats.org/officeDocument/2006/relationships/hyperlink" Target="https://www.sciencedirect.com/science/article/pii/S0304387820301711?via%3Dihub"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ted.com/talks/eric_liu_how_to_understand_power#t-154666" TargetMode="External"/><Relationship Id="rId7" Type="http://schemas.openxmlformats.org/officeDocument/2006/relationships/hyperlink" Target="https://link.springer.com/book/10.1057/9780230579460" TargetMode="External"/><Relationship Id="rId2" Type="http://schemas.openxmlformats.org/officeDocument/2006/relationships/hyperlink" Target="https://www.sciencedirect.com/science/article/pii/S0885392412002047" TargetMode="External"/><Relationship Id="rId1" Type="http://schemas.openxmlformats.org/officeDocument/2006/relationships/slideLayout" Target="../slideLayouts/slideLayout3.xml"/><Relationship Id="rId6" Type="http://schemas.openxmlformats.org/officeDocument/2006/relationships/hyperlink" Target="https://plato.stanford.edu/entries/liberation/" TargetMode="External"/><Relationship Id="rId5" Type="http://schemas.openxmlformats.org/officeDocument/2006/relationships/hyperlink" Target="https://journals.sagepub.com/doi/10.1177/08861099231186199" TargetMode="External"/><Relationship Id="rId4" Type="http://schemas.openxmlformats.org/officeDocument/2006/relationships/hyperlink" Target="https://www.proquest.com/docview/233644322?accountid=130472&amp;parentSessionId=xV6lOVA8yMEsz1p9AEcYE%2Ffwtd3oeE%2FFhuNsSdxHm44%3D&amp;pq-origsite=primo&amp;sourcetype=Scholarly%20Journals"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sh.diva-portal.org/smash/get/diva2:1261926/FULLTEXT01.pdf" TargetMode="External"/><Relationship Id="rId3" Type="http://schemas.openxmlformats.org/officeDocument/2006/relationships/hyperlink" Target="https://www-jstor-org.ezproxy.uwtsd.ac.uk/stable/4413702" TargetMode="External"/><Relationship Id="rId7" Type="http://schemas.openxmlformats.org/officeDocument/2006/relationships/hyperlink" Target="https://www.jstor.org/stable/j.ctv7h0ts6" TargetMode="External"/><Relationship Id="rId2" Type="http://schemas.openxmlformats.org/officeDocument/2006/relationships/hyperlink" Target="https://www-jstor-org.ezproxy.uwtsd.ac.uk/stable/j.ctv14rmnsb" TargetMode="External"/><Relationship Id="rId1" Type="http://schemas.openxmlformats.org/officeDocument/2006/relationships/slideLayout" Target="../slideLayouts/slideLayout3.xml"/><Relationship Id="rId6" Type="http://schemas.openxmlformats.org/officeDocument/2006/relationships/hyperlink" Target="https://research-ebsco-com.ezproxy.uwtsd.ac.uk/c/onvpsy/search/details/i75r6nbpc5?db=nlebk" TargetMode="External"/><Relationship Id="rId5" Type="http://schemas.openxmlformats.org/officeDocument/2006/relationships/hyperlink" Target="https://journals.calstate.edu/csf/article/download/3713/3222#:~:text=It%20is%20argued%20that%20religion,%2C%20morals%2C%20sex%20and%20marriage.&amp;text=good%2C%20and%20the%20truth%20in,values%20for%20society%20to%20follow" TargetMode="External"/><Relationship Id="rId4" Type="http://schemas.openxmlformats.org/officeDocument/2006/relationships/hyperlink" Target="https://nmaahc.si.edu/learn/talking-about-race/topics/social-identities-and-systems-oppression"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journals-sagepub-com.ezproxy.uwtsd.ac.uk/doi/10.1177/2399654417701730" TargetMode="External"/><Relationship Id="rId3" Type="http://schemas.openxmlformats.org/officeDocument/2006/relationships/hyperlink" Target="https://commonslibrary.parliament.uk/research-briefings/cdp-2023-0213/" TargetMode="External"/><Relationship Id="rId7" Type="http://schemas.openxmlformats.org/officeDocument/2006/relationships/hyperlink" Target="https://www-oxfordreference-com.ezproxy.uwtsd.ac.uk/display/10.1093/acref/9780199683581.001.0001/acref-9780199683581-e-1774?rskey=HXef4D&amp;result=1" TargetMode="External"/><Relationship Id="rId2" Type="http://schemas.openxmlformats.org/officeDocument/2006/relationships/hyperlink" Target="https://publichealthnetwork.cymru/topic/social-justice-and-human-rights/#:~:text=Wales%20is%20made%20up%20of,must%20disadvantaged%20in%20our%20society" TargetMode="External"/><Relationship Id="rId1" Type="http://schemas.openxmlformats.org/officeDocument/2006/relationships/slideLayout" Target="../slideLayouts/slideLayout3.xml"/><Relationship Id="rId6" Type="http://schemas.openxmlformats.org/officeDocument/2006/relationships/hyperlink" Target="https://compass.onlinelibrary.wiley.com/doi/full/10.1111/phc3.12658" TargetMode="External"/><Relationship Id="rId5" Type="http://schemas.openxmlformats.org/officeDocument/2006/relationships/hyperlink" Target="https://academic.oup.com/jope/article/30/2/179/6842358?login=true#google_vignette" TargetMode="External"/><Relationship Id="rId4" Type="http://schemas.openxmlformats.org/officeDocument/2006/relationships/hyperlink" Target="https://doi.org/10.1108/JWL-02-2014-0016" TargetMode="External"/><Relationship Id="rId9" Type="http://schemas.openxmlformats.org/officeDocument/2006/relationships/hyperlink" Target="https://www.stonewall.org.uk/news/stonewall-uprising-50-years-lgbt-history"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un.org/esa/socdev/rwss/2016/full-report.pdf" TargetMode="External"/><Relationship Id="rId2" Type="http://schemas.openxmlformats.org/officeDocument/2006/relationships/hyperlink" Target="https://www.jstor.org/stable/10.1163/j.ctv29sfvcf" TargetMode="External"/><Relationship Id="rId1" Type="http://schemas.openxmlformats.org/officeDocument/2006/relationships/slideLayout" Target="../slideLayouts/slideLayout3.xml"/><Relationship Id="rId6" Type="http://schemas.openxmlformats.org/officeDocument/2006/relationships/hyperlink" Target="https://sdgs.un.org/goals" TargetMode="External"/><Relationship Id="rId5" Type="http://schemas.openxmlformats.org/officeDocument/2006/relationships/hyperlink" Target="https://www.un.org/en/ecosoc/docs/pdfs/10-50143_(e)_(desa)dialogues_ecosoc_achieving_gender_equality_women_empowerment.pdf" TargetMode="External"/><Relationship Id="rId4" Type="http://schemas.openxmlformats.org/officeDocument/2006/relationships/hyperlink" Target="https://committees.parliament.uk/committee/93/human-rights-joint-committee/news/199840/legislative-scrutiny-highlights-human-rights-failings-of-rwanda-bill/"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research-ebsco-com.ezproxy.uwtsd.ac.uk/c/onvpsy/search/details/i75r6nbpc5?db=nlebk" TargetMode="External"/><Relationship Id="rId2" Type="http://schemas.openxmlformats.org/officeDocument/2006/relationships/hyperlink" Target="https://onlinesocialwork.vcu.edu/blog/empowerment-theory-in-social-work/" TargetMode="External"/><Relationship Id="rId1" Type="http://schemas.openxmlformats.org/officeDocument/2006/relationships/slideLayout" Target="../slideLayouts/slideLayout3.xml"/><Relationship Id="rId4" Type="http://schemas.openxmlformats.org/officeDocument/2006/relationships/hyperlink" Target="https://www.researchgate.net/publication/269576288_The_Place_of_Social_Capital_in_Understanding_Social_and_Economic_Outco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44F177-AD8F-ADF6-F149-4693F7B740C6}"/>
              </a:ext>
            </a:extLst>
          </p:cNvPr>
          <p:cNvSpPr/>
          <p:nvPr/>
        </p:nvSpPr>
        <p:spPr>
          <a:xfrm>
            <a:off x="197278" y="123223"/>
            <a:ext cx="8596816" cy="4007067"/>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CDE8F3F-E9A8-5295-F880-F4E4BB5D3967}"/>
              </a:ext>
            </a:extLst>
          </p:cNvPr>
          <p:cNvSpPr txBox="1"/>
          <p:nvPr/>
        </p:nvSpPr>
        <p:spPr>
          <a:xfrm>
            <a:off x="190123" y="4224358"/>
            <a:ext cx="7831247" cy="584775"/>
          </a:xfrm>
          <a:prstGeom prst="rect">
            <a:avLst/>
          </a:prstGeom>
          <a:noFill/>
        </p:spPr>
        <p:txBody>
          <a:bodyPr wrap="square" rtlCol="0">
            <a:spAutoFit/>
          </a:bodyPr>
          <a:lstStyle/>
          <a:p>
            <a:r>
              <a:rPr lang="en-GB" sz="3200" b="1" dirty="0"/>
              <a:t>ECAY6006 The Politics of Activism</a:t>
            </a:r>
          </a:p>
        </p:txBody>
      </p:sp>
      <p:sp>
        <p:nvSpPr>
          <p:cNvPr id="6" name="TextBox 5">
            <a:extLst>
              <a:ext uri="{FF2B5EF4-FFF2-40B4-BE49-F238E27FC236}">
                <a16:creationId xmlns:a16="http://schemas.microsoft.com/office/drawing/2014/main" id="{61D7638A-42FA-9870-FBDE-18476B8786D1}"/>
              </a:ext>
            </a:extLst>
          </p:cNvPr>
          <p:cNvSpPr txBox="1"/>
          <p:nvPr/>
        </p:nvSpPr>
        <p:spPr>
          <a:xfrm>
            <a:off x="197278" y="4759974"/>
            <a:ext cx="8868419" cy="1138773"/>
          </a:xfrm>
          <a:prstGeom prst="rect">
            <a:avLst/>
          </a:prstGeom>
          <a:noFill/>
        </p:spPr>
        <p:txBody>
          <a:bodyPr wrap="square" rtlCol="0">
            <a:spAutoFit/>
          </a:bodyPr>
          <a:lstStyle/>
          <a:p>
            <a:r>
              <a:rPr lang="en-GB" sz="2800" b="1" dirty="0"/>
              <a:t>Theme 4: Principles of Empowerment (Revisited) </a:t>
            </a:r>
          </a:p>
          <a:p>
            <a:r>
              <a:rPr lang="en-GB" sz="2000" b="1" dirty="0"/>
              <a:t>Part 3: Endogenous and Exogenous empowerment, Problematising, Conscientisation, Praxis and Empowerment &amp; Activism</a:t>
            </a:r>
          </a:p>
        </p:txBody>
      </p:sp>
      <p:pic>
        <p:nvPicPr>
          <p:cNvPr id="8" name="Picture 7" descr="An environmental activist holding a sign">
            <a:extLst>
              <a:ext uri="{FF2B5EF4-FFF2-40B4-BE49-F238E27FC236}">
                <a16:creationId xmlns:a16="http://schemas.microsoft.com/office/drawing/2014/main" id="{4E307DEC-921D-7470-75C8-543E2052E63C}"/>
              </a:ext>
            </a:extLst>
          </p:cNvPr>
          <p:cNvPicPr>
            <a:picLocks noChangeAspect="1"/>
          </p:cNvPicPr>
          <p:nvPr/>
        </p:nvPicPr>
        <p:blipFill>
          <a:blip r:embed="rId2"/>
          <a:stretch>
            <a:fillRect/>
          </a:stretch>
        </p:blipFill>
        <p:spPr>
          <a:xfrm>
            <a:off x="300593" y="416468"/>
            <a:ext cx="2328450" cy="1344815"/>
          </a:xfrm>
          <a:prstGeom prst="rect">
            <a:avLst/>
          </a:prstGeom>
        </p:spPr>
      </p:pic>
      <p:pic>
        <p:nvPicPr>
          <p:cNvPr id="10" name="Picture 9" descr="A hand with a barbed wire around it&#10;&#10;Description automatically generated">
            <a:extLst>
              <a:ext uri="{FF2B5EF4-FFF2-40B4-BE49-F238E27FC236}">
                <a16:creationId xmlns:a16="http://schemas.microsoft.com/office/drawing/2014/main" id="{26EBE18E-CF17-1A93-4697-DF026A33E287}"/>
              </a:ext>
            </a:extLst>
          </p:cNvPr>
          <p:cNvPicPr>
            <a:picLocks noChangeAspect="1"/>
          </p:cNvPicPr>
          <p:nvPr/>
        </p:nvPicPr>
        <p:blipFill>
          <a:blip r:embed="rId3"/>
          <a:stretch>
            <a:fillRect/>
          </a:stretch>
        </p:blipFill>
        <p:spPr>
          <a:xfrm>
            <a:off x="357061" y="2776904"/>
            <a:ext cx="1212215" cy="1314450"/>
          </a:xfrm>
          <a:prstGeom prst="rect">
            <a:avLst/>
          </a:prstGeom>
        </p:spPr>
      </p:pic>
      <p:pic>
        <p:nvPicPr>
          <p:cNvPr id="12" name="Picture 11" descr="The Public Order Act 2023">
            <a:extLst>
              <a:ext uri="{FF2B5EF4-FFF2-40B4-BE49-F238E27FC236}">
                <a16:creationId xmlns:a16="http://schemas.microsoft.com/office/drawing/2014/main" id="{A63DC4EE-D308-402F-FB4F-8C86B8B9E7E7}"/>
              </a:ext>
            </a:extLst>
          </p:cNvPr>
          <p:cNvPicPr>
            <a:picLocks noChangeAspect="1"/>
          </p:cNvPicPr>
          <p:nvPr/>
        </p:nvPicPr>
        <p:blipFill>
          <a:blip r:embed="rId4"/>
          <a:stretch>
            <a:fillRect/>
          </a:stretch>
        </p:blipFill>
        <p:spPr>
          <a:xfrm>
            <a:off x="6328845" y="135613"/>
            <a:ext cx="2296091" cy="2130394"/>
          </a:xfrm>
          <a:prstGeom prst="rect">
            <a:avLst/>
          </a:prstGeom>
        </p:spPr>
      </p:pic>
      <p:pic>
        <p:nvPicPr>
          <p:cNvPr id="16" name="Picture 15" descr="A group of people holding signs&#10;&#10;Description automatically generated">
            <a:extLst>
              <a:ext uri="{FF2B5EF4-FFF2-40B4-BE49-F238E27FC236}">
                <a16:creationId xmlns:a16="http://schemas.microsoft.com/office/drawing/2014/main" id="{33DF5932-4684-81FD-97BF-A25541983A1A}"/>
              </a:ext>
            </a:extLst>
          </p:cNvPr>
          <p:cNvPicPr>
            <a:picLocks noChangeAspect="1"/>
          </p:cNvPicPr>
          <p:nvPr/>
        </p:nvPicPr>
        <p:blipFill>
          <a:blip r:embed="rId5"/>
          <a:stretch>
            <a:fillRect/>
          </a:stretch>
        </p:blipFill>
        <p:spPr>
          <a:xfrm>
            <a:off x="3130593" y="217291"/>
            <a:ext cx="2699366" cy="1459117"/>
          </a:xfrm>
          <a:prstGeom prst="rect">
            <a:avLst/>
          </a:prstGeom>
        </p:spPr>
      </p:pic>
      <p:pic>
        <p:nvPicPr>
          <p:cNvPr id="18" name="Picture 17" descr="A child holding a sign protesting against climate change">
            <a:extLst>
              <a:ext uri="{FF2B5EF4-FFF2-40B4-BE49-F238E27FC236}">
                <a16:creationId xmlns:a16="http://schemas.microsoft.com/office/drawing/2014/main" id="{6EDFAB81-8A1C-51F5-7E4B-82D84F882E32}"/>
              </a:ext>
            </a:extLst>
          </p:cNvPr>
          <p:cNvPicPr>
            <a:picLocks noChangeAspect="1"/>
          </p:cNvPicPr>
          <p:nvPr/>
        </p:nvPicPr>
        <p:blipFill>
          <a:blip r:embed="rId6"/>
          <a:stretch>
            <a:fillRect/>
          </a:stretch>
        </p:blipFill>
        <p:spPr>
          <a:xfrm>
            <a:off x="5156562" y="2750965"/>
            <a:ext cx="1820643" cy="1314450"/>
          </a:xfrm>
          <a:prstGeom prst="rect">
            <a:avLst/>
          </a:prstGeom>
        </p:spPr>
      </p:pic>
      <p:sp>
        <p:nvSpPr>
          <p:cNvPr id="19" name="TextBox 18">
            <a:extLst>
              <a:ext uri="{FF2B5EF4-FFF2-40B4-BE49-F238E27FC236}">
                <a16:creationId xmlns:a16="http://schemas.microsoft.com/office/drawing/2014/main" id="{0BC009F6-A25D-CB78-E3C5-0B3B49B083D9}"/>
              </a:ext>
            </a:extLst>
          </p:cNvPr>
          <p:cNvSpPr txBox="1"/>
          <p:nvPr/>
        </p:nvSpPr>
        <p:spPr>
          <a:xfrm>
            <a:off x="300593" y="1879262"/>
            <a:ext cx="1618742" cy="822357"/>
          </a:xfrm>
          <a:prstGeom prst="rect">
            <a:avLst/>
          </a:prstGeom>
          <a:solidFill>
            <a:schemeClr val="accent1"/>
          </a:solidFill>
        </p:spPr>
        <p:txBody>
          <a:bodyPr wrap="square" rtlCol="0">
            <a:spAutoFit/>
          </a:bodyPr>
          <a:lstStyle/>
          <a:p>
            <a:endParaRPr lang="en-GB" dirty="0"/>
          </a:p>
        </p:txBody>
      </p:sp>
      <p:sp>
        <p:nvSpPr>
          <p:cNvPr id="20" name="Rectangle 19">
            <a:extLst>
              <a:ext uri="{FF2B5EF4-FFF2-40B4-BE49-F238E27FC236}">
                <a16:creationId xmlns:a16="http://schemas.microsoft.com/office/drawing/2014/main" id="{16588CC1-ABF5-24E0-3170-6B34C489611E}"/>
              </a:ext>
            </a:extLst>
          </p:cNvPr>
          <p:cNvSpPr/>
          <p:nvPr/>
        </p:nvSpPr>
        <p:spPr>
          <a:xfrm>
            <a:off x="7161291" y="2471606"/>
            <a:ext cx="1348966" cy="15938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AA6D2FAE-4213-0C70-ED40-E1F7DE3C0B15}"/>
              </a:ext>
            </a:extLst>
          </p:cNvPr>
          <p:cNvSpPr/>
          <p:nvPr/>
        </p:nvSpPr>
        <p:spPr>
          <a:xfrm>
            <a:off x="5920966" y="240913"/>
            <a:ext cx="316872" cy="14011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FAB768E7-9392-F13B-A41E-694F2E19754E}"/>
              </a:ext>
            </a:extLst>
          </p:cNvPr>
          <p:cNvSpPr/>
          <p:nvPr/>
        </p:nvSpPr>
        <p:spPr>
          <a:xfrm>
            <a:off x="1785451" y="3434129"/>
            <a:ext cx="2005079" cy="6076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5B23FE9A-3AE8-65FE-83B1-5D4ADFABA258}"/>
              </a:ext>
            </a:extLst>
          </p:cNvPr>
          <p:cNvPicPr>
            <a:picLocks noChangeAspect="1"/>
          </p:cNvPicPr>
          <p:nvPr/>
        </p:nvPicPr>
        <p:blipFill>
          <a:blip r:embed="rId7"/>
          <a:stretch>
            <a:fillRect/>
          </a:stretch>
        </p:blipFill>
        <p:spPr>
          <a:xfrm>
            <a:off x="2075980" y="1903240"/>
            <a:ext cx="2802659" cy="1504950"/>
          </a:xfrm>
          <a:prstGeom prst="rect">
            <a:avLst/>
          </a:prstGeom>
        </p:spPr>
      </p:pic>
      <p:sp>
        <p:nvSpPr>
          <p:cNvPr id="24" name="Rectangle 23">
            <a:extLst>
              <a:ext uri="{FF2B5EF4-FFF2-40B4-BE49-F238E27FC236}">
                <a16:creationId xmlns:a16="http://schemas.microsoft.com/office/drawing/2014/main" id="{F375E7FB-B517-B079-9F16-AD13E31EA99D}"/>
              </a:ext>
            </a:extLst>
          </p:cNvPr>
          <p:cNvSpPr/>
          <p:nvPr/>
        </p:nvSpPr>
        <p:spPr>
          <a:xfrm>
            <a:off x="3585172" y="1761283"/>
            <a:ext cx="2699366" cy="6132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9B4052E2-AFAB-CF04-A063-CB318592B943}"/>
              </a:ext>
            </a:extLst>
          </p:cNvPr>
          <p:cNvSpPr/>
          <p:nvPr/>
        </p:nvSpPr>
        <p:spPr>
          <a:xfrm>
            <a:off x="3956088" y="2933332"/>
            <a:ext cx="1079196" cy="11084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4388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76C52-AF87-C509-232F-B3E4CF218299}"/>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DB69265C-37CE-A0D4-3F21-752DFEEFA597}"/>
              </a:ext>
            </a:extLst>
          </p:cNvPr>
          <p:cNvSpPr>
            <a:spLocks noGrp="1" noChangeArrowheads="1"/>
          </p:cNvSpPr>
          <p:nvPr>
            <p:ph type="title"/>
          </p:nvPr>
        </p:nvSpPr>
        <p:spPr>
          <a:xfrm>
            <a:off x="251520" y="274453"/>
            <a:ext cx="8781231" cy="594066"/>
          </a:xfrm>
          <a:noFill/>
          <a:ln>
            <a:noFill/>
          </a:ln>
        </p:spPr>
        <p:txBody>
          <a:bodyPr wrap="square">
            <a:noAutofit/>
          </a:bodyPr>
          <a:lstStyle/>
          <a:p>
            <a:pPr eaLnBrk="1" hangingPunct="1"/>
            <a:r>
              <a:rPr lang="en-GB" altLang="en-US" sz="4000" b="1" dirty="0"/>
              <a:t>Endogenous &amp; Exogenous Empowerment</a:t>
            </a:r>
          </a:p>
        </p:txBody>
      </p:sp>
      <p:sp>
        <p:nvSpPr>
          <p:cNvPr id="6147" name="Rectangle 3">
            <a:extLst>
              <a:ext uri="{FF2B5EF4-FFF2-40B4-BE49-F238E27FC236}">
                <a16:creationId xmlns:a16="http://schemas.microsoft.com/office/drawing/2014/main" id="{6EA1FFA8-144D-E02E-A801-881615DFD3D2}"/>
              </a:ext>
            </a:extLst>
          </p:cNvPr>
          <p:cNvSpPr>
            <a:spLocks noGrp="1" noChangeArrowheads="1"/>
          </p:cNvSpPr>
          <p:nvPr>
            <p:ph idx="1"/>
          </p:nvPr>
        </p:nvSpPr>
        <p:spPr>
          <a:xfrm>
            <a:off x="181384" y="1130125"/>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These terms are used to describe the </a:t>
            </a:r>
            <a:r>
              <a:rPr lang="en-GB" altLang="en-US" sz="2400" b="1" dirty="0">
                <a:solidFill>
                  <a:schemeClr val="tx1">
                    <a:lumMod val="95000"/>
                    <a:lumOff val="5000"/>
                  </a:schemeClr>
                </a:solidFill>
              </a:rPr>
              <a:t>source</a:t>
            </a:r>
            <a:r>
              <a:rPr lang="en-GB" altLang="en-US" sz="2400" dirty="0">
                <a:solidFill>
                  <a:schemeClr val="tx1">
                    <a:lumMod val="95000"/>
                    <a:lumOff val="5000"/>
                  </a:schemeClr>
                </a:solidFill>
              </a:rPr>
              <a:t> of </a:t>
            </a:r>
            <a:r>
              <a:rPr lang="en-GB" altLang="en-US" sz="2400" b="1" dirty="0">
                <a:solidFill>
                  <a:schemeClr val="tx1">
                    <a:lumMod val="95000"/>
                    <a:lumOff val="5000"/>
                  </a:schemeClr>
                </a:solidFill>
              </a:rPr>
              <a:t>empowerment</a:t>
            </a:r>
            <a:r>
              <a:rPr lang="en-GB" altLang="en-US" sz="2400" dirty="0">
                <a:solidFill>
                  <a:schemeClr val="tx1">
                    <a:lumMod val="95000"/>
                    <a:lumOff val="5000"/>
                  </a:schemeClr>
                </a:solidFill>
              </a:rPr>
              <a:t> as experienced by community/group </a:t>
            </a:r>
            <a:r>
              <a:rPr lang="en-GB" altLang="en-US" sz="2400" dirty="0" err="1">
                <a:solidFill>
                  <a:schemeClr val="tx1">
                    <a:lumMod val="95000"/>
                    <a:lumOff val="5000"/>
                  </a:schemeClr>
                </a:solidFill>
              </a:rPr>
              <a:t>memebrs</a:t>
            </a:r>
            <a:endParaRPr lang="en-GB" altLang="en-US" sz="2400" dirty="0">
              <a:solidFill>
                <a:schemeClr val="tx1">
                  <a:lumMod val="95000"/>
                  <a:lumOff val="5000"/>
                </a:schemeClr>
              </a:solidFill>
            </a:endParaRPr>
          </a:p>
          <a:p>
            <a:pPr>
              <a:spcBef>
                <a:spcPts val="450"/>
              </a:spcBef>
              <a:spcAft>
                <a:spcPts val="450"/>
              </a:spcAft>
            </a:pPr>
            <a:r>
              <a:rPr lang="en-GB" altLang="en-US" sz="2400" dirty="0">
                <a:solidFill>
                  <a:schemeClr val="tx1">
                    <a:lumMod val="95000"/>
                    <a:lumOff val="5000"/>
                  </a:schemeClr>
                </a:solidFill>
              </a:rPr>
              <a:t>(</a:t>
            </a:r>
            <a:r>
              <a:rPr lang="en-GB" altLang="en-US" sz="2400" dirty="0"/>
              <a:t>Christens, 2019, no page</a:t>
            </a:r>
            <a:r>
              <a:rPr lang="en-GB" altLang="en-US" sz="2400" dirty="0">
                <a:solidFill>
                  <a:schemeClr val="tx1">
                    <a:lumMod val="95000"/>
                    <a:lumOff val="5000"/>
                  </a:schemeClr>
                </a:solidFill>
              </a:rPr>
              <a:t>) argues that ‘lines of scholarship have tended to define empowerment as the processes through which groups can gain greater control over their circumstances’. </a:t>
            </a:r>
          </a:p>
          <a:p>
            <a:pPr>
              <a:spcBef>
                <a:spcPts val="450"/>
              </a:spcBef>
              <a:spcAft>
                <a:spcPts val="450"/>
              </a:spcAft>
            </a:pPr>
            <a:r>
              <a:rPr lang="en-GB" sz="2400" dirty="0">
                <a:solidFill>
                  <a:schemeClr val="tx1">
                    <a:lumMod val="95000"/>
                    <a:lumOff val="5000"/>
                  </a:schemeClr>
                </a:solidFill>
              </a:rPr>
              <a:t>And goes on to state that, </a:t>
            </a:r>
            <a:r>
              <a:rPr lang="en-GB" sz="2400" dirty="0"/>
              <a:t>‘many uses of the term </a:t>
            </a:r>
            <a:r>
              <a:rPr lang="en-GB" sz="2400" i="1" dirty="0"/>
              <a:t>empowerment</a:t>
            </a:r>
            <a:r>
              <a:rPr lang="en-GB" sz="2400" dirty="0"/>
              <a:t> have not been coherently linked to theory on empowerment, and even empowerment theory itself has not been sufficiently connected to considerations of community power’. </a:t>
            </a:r>
            <a:r>
              <a:rPr lang="en-GB" altLang="en-US" sz="2400" dirty="0">
                <a:solidFill>
                  <a:schemeClr val="tx1">
                    <a:lumMod val="95000"/>
                    <a:lumOff val="5000"/>
                  </a:schemeClr>
                </a:solidFill>
              </a:rPr>
              <a:t>(Christens, 2019, no page)</a:t>
            </a:r>
          </a:p>
          <a:p>
            <a:pPr>
              <a:spcBef>
                <a:spcPts val="450"/>
              </a:spcBef>
              <a:spcAft>
                <a:spcPts val="450"/>
              </a:spcAft>
            </a:pPr>
            <a:r>
              <a:rPr lang="en-GB" altLang="en-US" sz="2400" dirty="0">
                <a:solidFill>
                  <a:schemeClr val="tx1">
                    <a:lumMod val="95000"/>
                    <a:lumOff val="5000"/>
                  </a:schemeClr>
                </a:solidFill>
              </a:rPr>
              <a:t>In this, Christens is echoing many of the points made by </a:t>
            </a:r>
            <a:r>
              <a:rPr lang="en-GB" altLang="en-US" sz="2400" dirty="0" err="1">
                <a:solidFill>
                  <a:schemeClr val="tx1">
                    <a:lumMod val="95000"/>
                    <a:lumOff val="5000"/>
                  </a:schemeClr>
                </a:solidFill>
              </a:rPr>
              <a:t>Arnstein</a:t>
            </a:r>
            <a:r>
              <a:rPr lang="en-GB" altLang="en-US" sz="2400" dirty="0">
                <a:solidFill>
                  <a:schemeClr val="tx1">
                    <a:lumMod val="95000"/>
                    <a:lumOff val="5000"/>
                  </a:schemeClr>
                </a:solidFill>
              </a:rPr>
              <a:t> when discussing </a:t>
            </a:r>
            <a:r>
              <a:rPr lang="en-GB" altLang="en-US" sz="2400" b="1" dirty="0">
                <a:solidFill>
                  <a:schemeClr val="tx1">
                    <a:lumMod val="95000"/>
                    <a:lumOff val="5000"/>
                  </a:schemeClr>
                </a:solidFill>
              </a:rPr>
              <a:t>participation</a:t>
            </a:r>
          </a:p>
          <a:p>
            <a:pPr marL="0" indent="0">
              <a:spcBef>
                <a:spcPts val="450"/>
              </a:spcBef>
              <a:spcAft>
                <a:spcPts val="450"/>
              </a:spcAft>
              <a:buNone/>
            </a:pPr>
            <a:endParaRPr lang="en-GB" altLang="en-US" sz="2400" dirty="0">
              <a:solidFill>
                <a:schemeClr val="tx1">
                  <a:lumMod val="95000"/>
                  <a:lumOff val="5000"/>
                </a:schemeClr>
              </a:solidFill>
            </a:endParaRPr>
          </a:p>
        </p:txBody>
      </p:sp>
    </p:spTree>
    <p:extLst>
      <p:ext uri="{BB962C8B-B14F-4D97-AF65-F5344CB8AC3E}">
        <p14:creationId xmlns:p14="http://schemas.microsoft.com/office/powerpoint/2010/main" val="3624740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4324B-B2F9-794A-FA07-CAA44E4E4B02}"/>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ED6C9768-2934-E3BF-4603-F40D4035EC49}"/>
              </a:ext>
            </a:extLst>
          </p:cNvPr>
          <p:cNvSpPr>
            <a:spLocks noGrp="1" noChangeArrowheads="1"/>
          </p:cNvSpPr>
          <p:nvPr>
            <p:ph type="title"/>
          </p:nvPr>
        </p:nvSpPr>
        <p:spPr>
          <a:xfrm>
            <a:off x="464198" y="220132"/>
            <a:ext cx="8355874" cy="594066"/>
          </a:xfrm>
          <a:noFill/>
          <a:ln>
            <a:noFill/>
          </a:ln>
        </p:spPr>
        <p:txBody>
          <a:bodyPr wrap="square">
            <a:noAutofit/>
          </a:bodyPr>
          <a:lstStyle/>
          <a:p>
            <a:pPr algn="ctr" eaLnBrk="1" hangingPunct="1"/>
            <a:r>
              <a:rPr lang="en-GB" altLang="en-US" b="1" dirty="0"/>
              <a:t>Endogenous Empowerment</a:t>
            </a:r>
          </a:p>
        </p:txBody>
      </p:sp>
      <p:sp>
        <p:nvSpPr>
          <p:cNvPr id="6147" name="Rectangle 3">
            <a:extLst>
              <a:ext uri="{FF2B5EF4-FFF2-40B4-BE49-F238E27FC236}">
                <a16:creationId xmlns:a16="http://schemas.microsoft.com/office/drawing/2014/main" id="{B867C88D-76C0-2594-3457-27A838F20926}"/>
              </a:ext>
            </a:extLst>
          </p:cNvPr>
          <p:cNvSpPr>
            <a:spLocks noGrp="1" noChangeArrowheads="1"/>
          </p:cNvSpPr>
          <p:nvPr>
            <p:ph idx="1"/>
          </p:nvPr>
        </p:nvSpPr>
        <p:spPr>
          <a:xfrm>
            <a:off x="251519" y="994323"/>
            <a:ext cx="8781231" cy="901018"/>
          </a:xfrm>
        </p:spPr>
        <p:txBody>
          <a:bodyPr>
            <a:noAutofit/>
          </a:bodyPr>
          <a:lstStyle/>
          <a:p>
            <a:pPr>
              <a:spcBef>
                <a:spcPts val="450"/>
              </a:spcBef>
              <a:spcAft>
                <a:spcPts val="450"/>
              </a:spcAft>
            </a:pPr>
            <a:r>
              <a:rPr lang="en-GB" altLang="en-US" sz="2200" dirty="0">
                <a:solidFill>
                  <a:schemeClr val="tx1">
                    <a:lumMod val="95000"/>
                    <a:lumOff val="5000"/>
                  </a:schemeClr>
                </a:solidFill>
              </a:rPr>
              <a:t>In their paper </a:t>
            </a:r>
            <a:r>
              <a:rPr lang="en-GB" altLang="en-US" sz="2200" i="1" dirty="0">
                <a:solidFill>
                  <a:schemeClr val="tx1">
                    <a:lumMod val="95000"/>
                    <a:lumOff val="5000"/>
                  </a:schemeClr>
                </a:solidFill>
              </a:rPr>
              <a:t>Engage, participate, empower: Modelling power transfer in disadvantaged rural communities </a:t>
            </a:r>
            <a:r>
              <a:rPr lang="en-GB" altLang="en-US" sz="2200" dirty="0"/>
              <a:t>Steiner &amp; Farmer (2017, no page) </a:t>
            </a:r>
            <a:r>
              <a:rPr lang="en-GB" altLang="en-US" sz="2200" dirty="0">
                <a:solidFill>
                  <a:schemeClr val="tx1">
                    <a:lumMod val="95000"/>
                    <a:lumOff val="5000"/>
                  </a:schemeClr>
                </a:solidFill>
              </a:rPr>
              <a:t>state that;</a:t>
            </a:r>
          </a:p>
          <a:p>
            <a:pPr>
              <a:spcBef>
                <a:spcPts val="450"/>
              </a:spcBef>
              <a:spcAft>
                <a:spcPts val="450"/>
              </a:spcAft>
            </a:pPr>
            <a:r>
              <a:rPr lang="en-GB" altLang="en-US" sz="2200" dirty="0">
                <a:solidFill>
                  <a:schemeClr val="tx1">
                    <a:lumMod val="95000"/>
                    <a:lumOff val="5000"/>
                  </a:schemeClr>
                </a:solidFill>
              </a:rPr>
              <a:t> ‘Endogenous empowerment relates to empowerment processes that emerge from </a:t>
            </a:r>
            <a:r>
              <a:rPr lang="en-GB" altLang="en-US" sz="2200" b="1" dirty="0">
                <a:solidFill>
                  <a:schemeClr val="tx1">
                    <a:lumMod val="95000"/>
                    <a:lumOff val="5000"/>
                  </a:schemeClr>
                </a:solidFill>
              </a:rPr>
              <a:t>within</a:t>
            </a:r>
            <a:r>
              <a:rPr lang="en-GB" altLang="en-US" sz="2200" dirty="0">
                <a:solidFill>
                  <a:schemeClr val="tx1">
                    <a:lumMod val="95000"/>
                    <a:lumOff val="5000"/>
                  </a:schemeClr>
                </a:solidFill>
              </a:rPr>
              <a:t> the community and are </a:t>
            </a:r>
            <a:r>
              <a:rPr lang="en-GB" altLang="en-US" sz="2200" b="1" dirty="0">
                <a:solidFill>
                  <a:schemeClr val="tx1">
                    <a:lumMod val="95000"/>
                    <a:lumOff val="5000"/>
                  </a:schemeClr>
                </a:solidFill>
              </a:rPr>
              <a:t>independent</a:t>
            </a:r>
            <a:r>
              <a:rPr lang="en-GB" altLang="en-US" sz="2200" dirty="0">
                <a:solidFill>
                  <a:schemeClr val="tx1">
                    <a:lumMod val="95000"/>
                    <a:lumOff val="5000"/>
                  </a:schemeClr>
                </a:solidFill>
              </a:rPr>
              <a:t> from the influence of </a:t>
            </a:r>
            <a:r>
              <a:rPr lang="en-GB" altLang="en-US" sz="2200" b="1" dirty="0">
                <a:solidFill>
                  <a:schemeClr val="tx1">
                    <a:lumMod val="95000"/>
                    <a:lumOff val="5000"/>
                  </a:schemeClr>
                </a:solidFill>
              </a:rPr>
              <a:t>external</a:t>
            </a:r>
            <a:r>
              <a:rPr lang="en-GB" altLang="en-US" sz="2200" dirty="0">
                <a:solidFill>
                  <a:schemeClr val="tx1">
                    <a:lumMod val="95000"/>
                    <a:lumOff val="5000"/>
                  </a:schemeClr>
                </a:solidFill>
              </a:rPr>
              <a:t> bodies’</a:t>
            </a:r>
          </a:p>
          <a:p>
            <a:pPr>
              <a:spcBef>
                <a:spcPts val="450"/>
              </a:spcBef>
              <a:spcAft>
                <a:spcPts val="450"/>
              </a:spcAft>
            </a:pPr>
            <a:r>
              <a:rPr lang="en-GB" altLang="en-US" sz="2200" dirty="0">
                <a:solidFill>
                  <a:schemeClr val="tx1">
                    <a:lumMod val="95000"/>
                    <a:lumOff val="5000"/>
                  </a:schemeClr>
                </a:solidFill>
              </a:rPr>
              <a:t>In its purest sense endogenous empowerment arises from the community itself where strong leaders emerge to voice the wishes of the group (see the work of Martin </a:t>
            </a:r>
            <a:r>
              <a:rPr lang="en-GB" altLang="en-US" sz="2200" i="1" dirty="0">
                <a:solidFill>
                  <a:schemeClr val="tx1">
                    <a:lumMod val="95000"/>
                    <a:lumOff val="5000"/>
                  </a:schemeClr>
                </a:solidFill>
              </a:rPr>
              <a:t>et al, </a:t>
            </a:r>
            <a:r>
              <a:rPr lang="en-GB" altLang="en-US" sz="2200" dirty="0">
                <a:solidFill>
                  <a:schemeClr val="tx1">
                    <a:lumMod val="95000"/>
                    <a:lumOff val="5000"/>
                  </a:schemeClr>
                </a:solidFill>
              </a:rPr>
              <a:t>2007 in Part 2 of this Theme)</a:t>
            </a:r>
          </a:p>
          <a:p>
            <a:pPr>
              <a:spcBef>
                <a:spcPts val="450"/>
              </a:spcBef>
              <a:spcAft>
                <a:spcPts val="450"/>
              </a:spcAft>
            </a:pPr>
            <a:r>
              <a:rPr lang="en-GB" altLang="en-US" sz="2200" dirty="0">
                <a:solidFill>
                  <a:schemeClr val="tx1">
                    <a:lumMod val="95000"/>
                    <a:lumOff val="5000"/>
                  </a:schemeClr>
                </a:solidFill>
              </a:rPr>
              <a:t>However, it can also relate to projects to promote and develop ‘awareness, skills and capacity assessment, capacity-building and skills development, participation and greater control in decision-making’ within communities or groups’ </a:t>
            </a:r>
            <a:r>
              <a:rPr lang="en-GB" altLang="en-US" sz="2200" dirty="0"/>
              <a:t>(Garba, 1999, no page) </a:t>
            </a:r>
          </a:p>
          <a:p>
            <a:pPr>
              <a:spcBef>
                <a:spcPts val="450"/>
              </a:spcBef>
              <a:spcAft>
                <a:spcPts val="450"/>
              </a:spcAft>
            </a:pPr>
            <a:r>
              <a:rPr lang="en-GB" altLang="en-US" sz="2200" dirty="0"/>
              <a:t>In this latter case the project workers are embedded in the community</a:t>
            </a:r>
          </a:p>
        </p:txBody>
      </p:sp>
    </p:spTree>
    <p:extLst>
      <p:ext uri="{BB962C8B-B14F-4D97-AF65-F5344CB8AC3E}">
        <p14:creationId xmlns:p14="http://schemas.microsoft.com/office/powerpoint/2010/main" val="1530342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E5B18-01C1-E1F7-CEA7-522FF4F301F1}"/>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30FC01D2-CEE2-8B79-9861-818AF840920D}"/>
              </a:ext>
            </a:extLst>
          </p:cNvPr>
          <p:cNvSpPr>
            <a:spLocks noGrp="1" noChangeArrowheads="1"/>
          </p:cNvSpPr>
          <p:nvPr>
            <p:ph type="title"/>
          </p:nvPr>
        </p:nvSpPr>
        <p:spPr>
          <a:xfrm>
            <a:off x="394063" y="202025"/>
            <a:ext cx="8355874" cy="594066"/>
          </a:xfrm>
          <a:noFill/>
          <a:ln>
            <a:noFill/>
          </a:ln>
        </p:spPr>
        <p:txBody>
          <a:bodyPr wrap="square">
            <a:noAutofit/>
          </a:bodyPr>
          <a:lstStyle/>
          <a:p>
            <a:pPr algn="ctr" eaLnBrk="1" hangingPunct="1"/>
            <a:r>
              <a:rPr lang="en-GB" altLang="en-US" b="1" dirty="0"/>
              <a:t>Endogenous Empowerment</a:t>
            </a:r>
          </a:p>
        </p:txBody>
      </p:sp>
      <p:sp>
        <p:nvSpPr>
          <p:cNvPr id="6147" name="Rectangle 3">
            <a:extLst>
              <a:ext uri="{FF2B5EF4-FFF2-40B4-BE49-F238E27FC236}">
                <a16:creationId xmlns:a16="http://schemas.microsoft.com/office/drawing/2014/main" id="{140011B1-4CD9-4A89-5976-4CD3594BDA3A}"/>
              </a:ext>
            </a:extLst>
          </p:cNvPr>
          <p:cNvSpPr>
            <a:spLocks noGrp="1" noChangeArrowheads="1"/>
          </p:cNvSpPr>
          <p:nvPr>
            <p:ph idx="1"/>
          </p:nvPr>
        </p:nvSpPr>
        <p:spPr>
          <a:xfrm>
            <a:off x="181384" y="1051149"/>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Steiner and Farmer (2017) go on to argue that ‘Through engaging and making accountable, local people, these very citizens gain capacity to control and adopt knowledge and information and grow capabilities to sustain a development process’.</a:t>
            </a:r>
          </a:p>
          <a:p>
            <a:pPr>
              <a:spcBef>
                <a:spcPts val="450"/>
              </a:spcBef>
              <a:spcAft>
                <a:spcPts val="450"/>
              </a:spcAft>
            </a:pPr>
            <a:r>
              <a:rPr lang="en-GB" altLang="en-US" sz="2400" dirty="0">
                <a:solidFill>
                  <a:schemeClr val="tx1">
                    <a:lumMod val="95000"/>
                    <a:lumOff val="5000"/>
                  </a:schemeClr>
                </a:solidFill>
              </a:rPr>
              <a:t>They add that ‘Endogenous empowerment therefore relies upon community members who take responsibility for the design and execution of development strategies’ (ibid)</a:t>
            </a:r>
          </a:p>
          <a:p>
            <a:pPr>
              <a:spcBef>
                <a:spcPts val="450"/>
              </a:spcBef>
              <a:spcAft>
                <a:spcPts val="450"/>
              </a:spcAft>
            </a:pPr>
            <a:r>
              <a:rPr lang="en-GB" altLang="en-US" sz="2400" dirty="0">
                <a:solidFill>
                  <a:schemeClr val="tx1">
                    <a:lumMod val="95000"/>
                    <a:lumOff val="5000"/>
                  </a:schemeClr>
                </a:solidFill>
              </a:rPr>
              <a:t>In this way, endogenous empowerment can be seen to have strong links to Arnstein’s ideas of Citizen Control.</a:t>
            </a:r>
          </a:p>
          <a:p>
            <a:pPr marL="0" indent="0">
              <a:spcBef>
                <a:spcPts val="450"/>
              </a:spcBef>
              <a:spcAft>
                <a:spcPts val="450"/>
              </a:spcAft>
              <a:buNone/>
            </a:pPr>
            <a:endParaRPr lang="en-GB" altLang="en-US" sz="2400" dirty="0">
              <a:solidFill>
                <a:schemeClr val="tx1">
                  <a:lumMod val="95000"/>
                  <a:lumOff val="5000"/>
                </a:schemeClr>
              </a:solidFill>
            </a:endParaRPr>
          </a:p>
        </p:txBody>
      </p:sp>
      <p:sp>
        <p:nvSpPr>
          <p:cNvPr id="2" name="TextBox 1">
            <a:extLst>
              <a:ext uri="{FF2B5EF4-FFF2-40B4-BE49-F238E27FC236}">
                <a16:creationId xmlns:a16="http://schemas.microsoft.com/office/drawing/2014/main" id="{F4CFC36A-5604-5934-25B1-5CE4B240B557}"/>
              </a:ext>
            </a:extLst>
          </p:cNvPr>
          <p:cNvSpPr txBox="1"/>
          <p:nvPr/>
        </p:nvSpPr>
        <p:spPr>
          <a:xfrm>
            <a:off x="1901227" y="4512228"/>
            <a:ext cx="3603279" cy="400110"/>
          </a:xfrm>
          <a:prstGeom prst="rect">
            <a:avLst/>
          </a:prstGeom>
          <a:noFill/>
        </p:spPr>
        <p:txBody>
          <a:bodyPr wrap="square" rtlCol="0">
            <a:spAutoFit/>
          </a:bodyPr>
          <a:lstStyle/>
          <a:p>
            <a:r>
              <a:rPr lang="en-GB" sz="2000" dirty="0"/>
              <a:t>Can you think of any examples?</a:t>
            </a:r>
          </a:p>
        </p:txBody>
      </p:sp>
      <p:pic>
        <p:nvPicPr>
          <p:cNvPr id="3" name="Picture 2" descr="A yellow and red question mark&#10;&#10;Description automatically generated">
            <a:extLst>
              <a:ext uri="{FF2B5EF4-FFF2-40B4-BE49-F238E27FC236}">
                <a16:creationId xmlns:a16="http://schemas.microsoft.com/office/drawing/2014/main" id="{59418277-927D-07A5-DD6F-186724C75B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4506" y="4512228"/>
            <a:ext cx="479101" cy="479101"/>
          </a:xfrm>
          <a:prstGeom prst="rect">
            <a:avLst/>
          </a:prstGeom>
        </p:spPr>
      </p:pic>
      <p:pic>
        <p:nvPicPr>
          <p:cNvPr id="5" name="Picture 4" descr="A blue and silver button with a globe&#10;&#10;Description automatically generated">
            <a:hlinkClick r:id="rId3"/>
            <a:extLst>
              <a:ext uri="{FF2B5EF4-FFF2-40B4-BE49-F238E27FC236}">
                <a16:creationId xmlns:a16="http://schemas.microsoft.com/office/drawing/2014/main" id="{2D7054D0-D38B-5A3D-61AC-0022F3584C0A}"/>
              </a:ext>
            </a:extLst>
          </p:cNvPr>
          <p:cNvPicPr>
            <a:picLocks noChangeAspect="1"/>
          </p:cNvPicPr>
          <p:nvPr/>
        </p:nvPicPr>
        <p:blipFill>
          <a:blip r:embed="rId4"/>
          <a:stretch>
            <a:fillRect/>
          </a:stretch>
        </p:blipFill>
        <p:spPr>
          <a:xfrm>
            <a:off x="3766239" y="5146091"/>
            <a:ext cx="660760" cy="660760"/>
          </a:xfrm>
          <a:prstGeom prst="rect">
            <a:avLst/>
          </a:prstGeom>
        </p:spPr>
      </p:pic>
    </p:spTree>
    <p:extLst>
      <p:ext uri="{BB962C8B-B14F-4D97-AF65-F5344CB8AC3E}">
        <p14:creationId xmlns:p14="http://schemas.microsoft.com/office/powerpoint/2010/main" val="346256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2FC20-3448-314C-3E16-FBCDABC81E85}"/>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31221BB5-99BE-8DFD-BA7F-820E3AC42743}"/>
              </a:ext>
            </a:extLst>
          </p:cNvPr>
          <p:cNvSpPr>
            <a:spLocks noGrp="1" noChangeArrowheads="1"/>
          </p:cNvSpPr>
          <p:nvPr>
            <p:ph type="title"/>
          </p:nvPr>
        </p:nvSpPr>
        <p:spPr>
          <a:xfrm>
            <a:off x="394063" y="265399"/>
            <a:ext cx="8355874" cy="594066"/>
          </a:xfrm>
          <a:noFill/>
          <a:ln>
            <a:noFill/>
          </a:ln>
        </p:spPr>
        <p:txBody>
          <a:bodyPr wrap="square">
            <a:noAutofit/>
          </a:bodyPr>
          <a:lstStyle/>
          <a:p>
            <a:pPr algn="ctr" eaLnBrk="1" hangingPunct="1"/>
            <a:r>
              <a:rPr lang="en-GB" altLang="en-US" b="1" dirty="0"/>
              <a:t>Endogenous Empowerment</a:t>
            </a:r>
          </a:p>
        </p:txBody>
      </p:sp>
      <p:sp>
        <p:nvSpPr>
          <p:cNvPr id="6147" name="Rectangle 3">
            <a:extLst>
              <a:ext uri="{FF2B5EF4-FFF2-40B4-BE49-F238E27FC236}">
                <a16:creationId xmlns:a16="http://schemas.microsoft.com/office/drawing/2014/main" id="{94286743-08E6-0C66-484B-4739554E1501}"/>
              </a:ext>
            </a:extLst>
          </p:cNvPr>
          <p:cNvSpPr>
            <a:spLocks noGrp="1" noChangeArrowheads="1"/>
          </p:cNvSpPr>
          <p:nvPr>
            <p:ph idx="1"/>
          </p:nvPr>
        </p:nvSpPr>
        <p:spPr>
          <a:xfrm>
            <a:off x="181384" y="1075804"/>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In the paper by Garba, mentioned earlier, the focus was on the way in which women in marginalised groups can be </a:t>
            </a:r>
            <a:r>
              <a:rPr lang="en-GB" altLang="en-US" sz="2400" b="1" dirty="0">
                <a:solidFill>
                  <a:schemeClr val="tx1">
                    <a:lumMod val="95000"/>
                    <a:lumOff val="5000"/>
                  </a:schemeClr>
                </a:solidFill>
              </a:rPr>
              <a:t>doubly disempowered</a:t>
            </a:r>
          </a:p>
          <a:p>
            <a:pPr>
              <a:spcBef>
                <a:spcPts val="450"/>
              </a:spcBef>
              <a:spcAft>
                <a:spcPts val="450"/>
              </a:spcAft>
            </a:pPr>
            <a:r>
              <a:rPr lang="en-GB" altLang="en-US" sz="2400" dirty="0">
                <a:solidFill>
                  <a:schemeClr val="tx1">
                    <a:lumMod val="95000"/>
                    <a:lumOff val="5000"/>
                  </a:schemeClr>
                </a:solidFill>
              </a:rPr>
              <a:t>This is a key focus of many endogenous empowerment initiatives and has links to Crenshaw’s theories of Intersectionality</a:t>
            </a:r>
          </a:p>
          <a:p>
            <a:pPr>
              <a:spcBef>
                <a:spcPts val="450"/>
              </a:spcBef>
              <a:spcAft>
                <a:spcPts val="450"/>
              </a:spcAft>
            </a:pPr>
            <a:r>
              <a:rPr lang="en-GB" altLang="en-US" sz="2400" dirty="0"/>
              <a:t>Hiller &amp; Touré (2021) </a:t>
            </a:r>
            <a:r>
              <a:rPr lang="en-GB" altLang="en-US" sz="2400" dirty="0">
                <a:solidFill>
                  <a:schemeClr val="tx1">
                    <a:lumMod val="95000"/>
                    <a:lumOff val="5000"/>
                  </a:schemeClr>
                </a:solidFill>
              </a:rPr>
              <a:t>go as far as to say that, ‘Women's empowerment in developing countries has emerged as a key objective for international organizations and policy makers’.</a:t>
            </a:r>
          </a:p>
          <a:p>
            <a:pPr>
              <a:spcBef>
                <a:spcPts val="450"/>
              </a:spcBef>
              <a:spcAft>
                <a:spcPts val="450"/>
              </a:spcAft>
            </a:pPr>
            <a:r>
              <a:rPr lang="en-GB" altLang="en-US" sz="2400" dirty="0">
                <a:solidFill>
                  <a:schemeClr val="tx1">
                    <a:lumMod val="95000"/>
                    <a:lumOff val="5000"/>
                  </a:schemeClr>
                </a:solidFill>
              </a:rPr>
              <a:t>They point out that the fifth UN Sustainable Development Goal is to ‘</a:t>
            </a:r>
            <a:r>
              <a:rPr lang="en-GB" altLang="en-US" sz="2400" dirty="0">
                <a:solidFill>
                  <a:schemeClr val="tx1">
                    <a:lumMod val="95000"/>
                    <a:lumOff val="5000"/>
                  </a:schemeClr>
                </a:solidFill>
                <a:hlinkClick r:id="rId2"/>
              </a:rPr>
              <a:t>Achieve gender equality and empower all women and girls</a:t>
            </a:r>
            <a:r>
              <a:rPr lang="en-GB" altLang="en-US" sz="2400" dirty="0">
                <a:solidFill>
                  <a:schemeClr val="tx1">
                    <a:lumMod val="95000"/>
                    <a:lumOff val="5000"/>
                  </a:schemeClr>
                </a:solidFill>
              </a:rPr>
              <a:t>’ (</a:t>
            </a:r>
            <a:r>
              <a:rPr lang="en-GB" altLang="en-US" sz="2400" dirty="0"/>
              <a:t>UN, 2023</a:t>
            </a:r>
            <a:r>
              <a:rPr lang="en-GB" altLang="en-US" sz="2400" dirty="0">
                <a:solidFill>
                  <a:schemeClr val="tx1">
                    <a:lumMod val="95000"/>
                    <a:lumOff val="5000"/>
                  </a:schemeClr>
                </a:solidFill>
              </a:rPr>
              <a:t>)</a:t>
            </a:r>
          </a:p>
          <a:p>
            <a:pPr marL="0" indent="0">
              <a:spcBef>
                <a:spcPts val="450"/>
              </a:spcBef>
              <a:spcAft>
                <a:spcPts val="450"/>
              </a:spcAft>
              <a:buNone/>
            </a:pPr>
            <a:endParaRPr lang="en-GB" altLang="en-US" sz="2400" dirty="0">
              <a:solidFill>
                <a:schemeClr val="tx1">
                  <a:lumMod val="95000"/>
                  <a:lumOff val="5000"/>
                </a:schemeClr>
              </a:solidFill>
            </a:endParaRPr>
          </a:p>
        </p:txBody>
      </p:sp>
    </p:spTree>
    <p:extLst>
      <p:ext uri="{BB962C8B-B14F-4D97-AF65-F5344CB8AC3E}">
        <p14:creationId xmlns:p14="http://schemas.microsoft.com/office/powerpoint/2010/main" val="188585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01954-FB3D-D7DC-3555-7C6C75AA9E67}"/>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A12CF1D0-9448-76D3-7D5D-A1713220BAFA}"/>
              </a:ext>
            </a:extLst>
          </p:cNvPr>
          <p:cNvSpPr>
            <a:spLocks noGrp="1" noChangeArrowheads="1"/>
          </p:cNvSpPr>
          <p:nvPr>
            <p:ph type="title"/>
          </p:nvPr>
        </p:nvSpPr>
        <p:spPr>
          <a:xfrm>
            <a:off x="313212" y="256346"/>
            <a:ext cx="8355874" cy="594066"/>
          </a:xfrm>
          <a:noFill/>
          <a:ln>
            <a:noFill/>
          </a:ln>
        </p:spPr>
        <p:txBody>
          <a:bodyPr wrap="square">
            <a:noAutofit/>
          </a:bodyPr>
          <a:lstStyle/>
          <a:p>
            <a:pPr algn="ctr" eaLnBrk="1" hangingPunct="1"/>
            <a:r>
              <a:rPr lang="en-GB" altLang="en-US" b="1" dirty="0"/>
              <a:t>Endogenous Empowerment</a:t>
            </a:r>
          </a:p>
        </p:txBody>
      </p:sp>
      <p:sp>
        <p:nvSpPr>
          <p:cNvPr id="6147" name="Rectangle 3">
            <a:extLst>
              <a:ext uri="{FF2B5EF4-FFF2-40B4-BE49-F238E27FC236}">
                <a16:creationId xmlns:a16="http://schemas.microsoft.com/office/drawing/2014/main" id="{0E73F3B7-BAE4-CC34-29C2-ED316BB5894F}"/>
              </a:ext>
            </a:extLst>
          </p:cNvPr>
          <p:cNvSpPr>
            <a:spLocks noGrp="1" noChangeArrowheads="1"/>
          </p:cNvSpPr>
          <p:nvPr>
            <p:ph idx="1"/>
          </p:nvPr>
        </p:nvSpPr>
        <p:spPr>
          <a:xfrm>
            <a:off x="181384" y="1208714"/>
            <a:ext cx="8781231" cy="901018"/>
          </a:xfrm>
        </p:spPr>
        <p:txBody>
          <a:bodyPr>
            <a:noAutofit/>
          </a:bodyPr>
          <a:lstStyle/>
          <a:p>
            <a:pPr>
              <a:spcBef>
                <a:spcPts val="450"/>
              </a:spcBef>
              <a:spcAft>
                <a:spcPts val="450"/>
              </a:spcAft>
            </a:pPr>
            <a:r>
              <a:rPr lang="en-GB" altLang="en-US" sz="2200" dirty="0">
                <a:solidFill>
                  <a:schemeClr val="tx1">
                    <a:lumMod val="95000"/>
                    <a:lumOff val="5000"/>
                  </a:schemeClr>
                </a:solidFill>
              </a:rPr>
              <a:t>Other works to focus on this problem of multiple disempowerment include;</a:t>
            </a:r>
          </a:p>
          <a:p>
            <a:pPr>
              <a:spcBef>
                <a:spcPts val="450"/>
              </a:spcBef>
              <a:spcAft>
                <a:spcPts val="450"/>
              </a:spcAft>
            </a:pPr>
            <a:r>
              <a:rPr lang="en-GB" altLang="en-US" sz="2200" dirty="0">
                <a:solidFill>
                  <a:schemeClr val="tx1">
                    <a:lumMod val="95000"/>
                    <a:lumOff val="5000"/>
                  </a:schemeClr>
                </a:solidFill>
              </a:rPr>
              <a:t>The </a:t>
            </a:r>
            <a:r>
              <a:rPr lang="en-GB" altLang="en-US" sz="2200" dirty="0"/>
              <a:t>UN publication </a:t>
            </a:r>
            <a:r>
              <a:rPr lang="en-GB" altLang="en-US" sz="2200" i="1" dirty="0"/>
              <a:t>Achieving Gender Equality, Women's Empowerment and Strengthening Development Cooperation </a:t>
            </a:r>
            <a:r>
              <a:rPr lang="en-GB" altLang="en-US" sz="2200" dirty="0"/>
              <a:t>(2010) </a:t>
            </a:r>
            <a:r>
              <a:rPr lang="en-GB" altLang="en-US" sz="2200" dirty="0">
                <a:solidFill>
                  <a:schemeClr val="tx1">
                    <a:lumMod val="95000"/>
                    <a:lumOff val="5000"/>
                  </a:schemeClr>
                </a:solidFill>
              </a:rPr>
              <a:t>which discussed over 100 projects worldwide and further explored issues of intersectionality</a:t>
            </a:r>
          </a:p>
          <a:p>
            <a:pPr>
              <a:spcBef>
                <a:spcPts val="450"/>
              </a:spcBef>
              <a:spcAft>
                <a:spcPts val="450"/>
              </a:spcAft>
            </a:pPr>
            <a:r>
              <a:rPr lang="en-GB" altLang="en-US" sz="2200" dirty="0">
                <a:solidFill>
                  <a:schemeClr val="tx1">
                    <a:lumMod val="95000"/>
                    <a:lumOff val="5000"/>
                  </a:schemeClr>
                </a:solidFill>
              </a:rPr>
              <a:t>However, it is not as simple as promoting the empowerment of women as this, in itself, can cause issues.</a:t>
            </a:r>
          </a:p>
          <a:p>
            <a:pPr>
              <a:spcBef>
                <a:spcPts val="450"/>
              </a:spcBef>
              <a:spcAft>
                <a:spcPts val="450"/>
              </a:spcAft>
            </a:pPr>
            <a:r>
              <a:rPr lang="en-GB" altLang="en-US" sz="2200" dirty="0">
                <a:solidFill>
                  <a:schemeClr val="tx1">
                    <a:lumMod val="95000"/>
                    <a:lumOff val="5000"/>
                  </a:schemeClr>
                </a:solidFill>
              </a:rPr>
              <a:t>For example</a:t>
            </a:r>
            <a:r>
              <a:rPr lang="en-GB" altLang="en-US" sz="2200" b="1" dirty="0">
                <a:solidFill>
                  <a:schemeClr val="tx1">
                    <a:lumMod val="95000"/>
                    <a:lumOff val="5000"/>
                  </a:schemeClr>
                </a:solidFill>
              </a:rPr>
              <a:t>, Fakir </a:t>
            </a:r>
            <a:r>
              <a:rPr lang="en-GB" altLang="en-US" sz="2200" b="1" i="1" dirty="0">
                <a:solidFill>
                  <a:schemeClr val="tx1">
                    <a:lumMod val="95000"/>
                    <a:lumOff val="5000"/>
                  </a:schemeClr>
                </a:solidFill>
              </a:rPr>
              <a:t>et al</a:t>
            </a:r>
            <a:r>
              <a:rPr lang="en-GB" altLang="en-US" sz="2200" b="1" dirty="0">
                <a:solidFill>
                  <a:schemeClr val="tx1">
                    <a:lumMod val="95000"/>
                    <a:lumOff val="5000"/>
                  </a:schemeClr>
                </a:solidFill>
              </a:rPr>
              <a:t> </a:t>
            </a:r>
            <a:r>
              <a:rPr lang="en-GB" altLang="en-US" sz="2200" dirty="0">
                <a:solidFill>
                  <a:schemeClr val="tx1">
                    <a:lumMod val="95000"/>
                    <a:lumOff val="5000"/>
                  </a:schemeClr>
                </a:solidFill>
              </a:rPr>
              <a:t>(2016) point out that female empowerment can lead to </a:t>
            </a:r>
            <a:r>
              <a:rPr lang="en-GB" altLang="en-US" sz="2200" b="1" dirty="0">
                <a:solidFill>
                  <a:schemeClr val="tx1">
                    <a:lumMod val="95000"/>
                    <a:lumOff val="5000"/>
                  </a:schemeClr>
                </a:solidFill>
              </a:rPr>
              <a:t>resentment in male partners and can lead to intimate partner violence </a:t>
            </a:r>
            <a:r>
              <a:rPr lang="en-GB" altLang="en-US" sz="2200" dirty="0">
                <a:solidFill>
                  <a:schemeClr val="tx1">
                    <a:lumMod val="95000"/>
                    <a:lumOff val="5000"/>
                  </a:schemeClr>
                </a:solidFill>
              </a:rPr>
              <a:t>(IPV) because the males </a:t>
            </a:r>
            <a:r>
              <a:rPr lang="en-GB" altLang="en-US" sz="2200" b="1" dirty="0">
                <a:solidFill>
                  <a:schemeClr val="tx1">
                    <a:lumMod val="95000"/>
                    <a:lumOff val="5000"/>
                  </a:schemeClr>
                </a:solidFill>
              </a:rPr>
              <a:t>have not been involved in the process of empowerment</a:t>
            </a:r>
            <a:r>
              <a:rPr lang="en-GB" altLang="en-US" sz="2200" dirty="0">
                <a:solidFill>
                  <a:schemeClr val="tx1">
                    <a:lumMod val="95000"/>
                    <a:lumOff val="5000"/>
                  </a:schemeClr>
                </a:solidFill>
              </a:rPr>
              <a:t> and react to a perceived threat to their own power</a:t>
            </a:r>
          </a:p>
          <a:p>
            <a:pPr marL="0" indent="0">
              <a:spcBef>
                <a:spcPts val="450"/>
              </a:spcBef>
              <a:spcAft>
                <a:spcPts val="450"/>
              </a:spcAft>
              <a:buNone/>
            </a:pPr>
            <a:endParaRPr lang="en-GB" altLang="en-US" sz="2200" dirty="0">
              <a:solidFill>
                <a:schemeClr val="tx1">
                  <a:lumMod val="95000"/>
                  <a:lumOff val="5000"/>
                </a:schemeClr>
              </a:solidFill>
            </a:endParaRPr>
          </a:p>
        </p:txBody>
      </p:sp>
      <p:sp>
        <p:nvSpPr>
          <p:cNvPr id="2" name="TextBox 1">
            <a:extLst>
              <a:ext uri="{FF2B5EF4-FFF2-40B4-BE49-F238E27FC236}">
                <a16:creationId xmlns:a16="http://schemas.microsoft.com/office/drawing/2014/main" id="{9C8C0772-27A7-33FD-DC34-5698874116F6}"/>
              </a:ext>
            </a:extLst>
          </p:cNvPr>
          <p:cNvSpPr txBox="1"/>
          <p:nvPr/>
        </p:nvSpPr>
        <p:spPr>
          <a:xfrm>
            <a:off x="2649911" y="5390698"/>
            <a:ext cx="3186354" cy="369332"/>
          </a:xfrm>
          <a:prstGeom prst="rect">
            <a:avLst/>
          </a:prstGeom>
          <a:noFill/>
        </p:spPr>
        <p:txBody>
          <a:bodyPr wrap="square" rtlCol="0">
            <a:spAutoFit/>
          </a:bodyPr>
          <a:lstStyle/>
          <a:p>
            <a:r>
              <a:rPr lang="en-GB" sz="1800" dirty="0"/>
              <a:t>Any thoughts on this last point?</a:t>
            </a:r>
          </a:p>
        </p:txBody>
      </p:sp>
      <p:pic>
        <p:nvPicPr>
          <p:cNvPr id="3" name="Picture 2" descr="A yellow and red question mark&#10;&#10;Description automatically generated">
            <a:extLst>
              <a:ext uri="{FF2B5EF4-FFF2-40B4-BE49-F238E27FC236}">
                <a16:creationId xmlns:a16="http://schemas.microsoft.com/office/drawing/2014/main" id="{EA945631-7309-7D17-2C50-69703A2E78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82259" y="5324272"/>
            <a:ext cx="479101" cy="479101"/>
          </a:xfrm>
          <a:prstGeom prst="rect">
            <a:avLst/>
          </a:prstGeom>
        </p:spPr>
      </p:pic>
    </p:spTree>
    <p:extLst>
      <p:ext uri="{BB962C8B-B14F-4D97-AF65-F5344CB8AC3E}">
        <p14:creationId xmlns:p14="http://schemas.microsoft.com/office/powerpoint/2010/main" val="1579307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3B000-8E5C-86C6-3187-C96672AD5A71}"/>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2E9A5CB2-59F2-1591-C243-4EB20E9835D5}"/>
              </a:ext>
            </a:extLst>
          </p:cNvPr>
          <p:cNvSpPr>
            <a:spLocks noGrp="1" noChangeArrowheads="1"/>
          </p:cNvSpPr>
          <p:nvPr>
            <p:ph type="title"/>
          </p:nvPr>
        </p:nvSpPr>
        <p:spPr>
          <a:xfrm>
            <a:off x="394063" y="183918"/>
            <a:ext cx="8355874" cy="594066"/>
          </a:xfrm>
          <a:noFill/>
          <a:ln>
            <a:noFill/>
          </a:ln>
        </p:spPr>
        <p:txBody>
          <a:bodyPr wrap="square">
            <a:noAutofit/>
          </a:bodyPr>
          <a:lstStyle/>
          <a:p>
            <a:pPr algn="ctr" eaLnBrk="1" hangingPunct="1"/>
            <a:r>
              <a:rPr lang="en-GB" altLang="en-US" b="1" dirty="0"/>
              <a:t>Exogenous Empowerment</a:t>
            </a:r>
          </a:p>
        </p:txBody>
      </p:sp>
      <p:sp>
        <p:nvSpPr>
          <p:cNvPr id="6147" name="Rectangle 3">
            <a:extLst>
              <a:ext uri="{FF2B5EF4-FFF2-40B4-BE49-F238E27FC236}">
                <a16:creationId xmlns:a16="http://schemas.microsoft.com/office/drawing/2014/main" id="{4AF7FF43-847F-1C3A-D630-AE9453D0C8A6}"/>
              </a:ext>
            </a:extLst>
          </p:cNvPr>
          <p:cNvSpPr>
            <a:spLocks noGrp="1" noChangeArrowheads="1"/>
          </p:cNvSpPr>
          <p:nvPr>
            <p:ph idx="1"/>
          </p:nvPr>
        </p:nvSpPr>
        <p:spPr>
          <a:xfrm>
            <a:off x="181384" y="1014935"/>
            <a:ext cx="8781231" cy="901018"/>
          </a:xfrm>
        </p:spPr>
        <p:txBody>
          <a:bodyPr>
            <a:noAutofit/>
          </a:bodyPr>
          <a:lstStyle/>
          <a:p>
            <a:pPr>
              <a:spcBef>
                <a:spcPts val="450"/>
              </a:spcBef>
              <a:spcAft>
                <a:spcPts val="450"/>
              </a:spcAft>
            </a:pPr>
            <a:r>
              <a:rPr lang="en-GB" altLang="en-US" sz="2200" dirty="0">
                <a:solidFill>
                  <a:schemeClr val="tx1">
                    <a:lumMod val="95000"/>
                    <a:lumOff val="5000"/>
                  </a:schemeClr>
                </a:solidFill>
              </a:rPr>
              <a:t>Steiner and Farmer (2017, no page) then move on to discuss exogenous empowerment, which they characterise as ‘having an external cause or origin, growing or originating from outside’ </a:t>
            </a:r>
          </a:p>
          <a:p>
            <a:pPr>
              <a:spcBef>
                <a:spcPts val="450"/>
              </a:spcBef>
              <a:spcAft>
                <a:spcPts val="450"/>
              </a:spcAft>
            </a:pPr>
            <a:r>
              <a:rPr lang="en-GB" altLang="en-US" sz="2200" dirty="0">
                <a:solidFill>
                  <a:schemeClr val="tx1">
                    <a:lumMod val="95000"/>
                    <a:lumOff val="5000"/>
                  </a:schemeClr>
                </a:solidFill>
              </a:rPr>
              <a:t>Exogenous empowerment, where the government or organisation (external stakeholder) delegates some level of power or responsibility to the group or community, is the more common form of empowerment</a:t>
            </a:r>
          </a:p>
          <a:p>
            <a:pPr>
              <a:spcBef>
                <a:spcPts val="450"/>
              </a:spcBef>
              <a:spcAft>
                <a:spcPts val="450"/>
              </a:spcAft>
            </a:pPr>
            <a:r>
              <a:rPr lang="en-GB" altLang="en-US" sz="2200" dirty="0">
                <a:solidFill>
                  <a:schemeClr val="tx1">
                    <a:lumMod val="95000"/>
                    <a:lumOff val="5000"/>
                  </a:schemeClr>
                </a:solidFill>
              </a:rPr>
              <a:t>Steiner and Farmer go on to argue that, ‘Whilst the external stakeholder is not necessarily all supremely powerful, criticism of exogenous development hinges on the dominant role of external players which can neglect and downplay local knowledge and values’ (ibid)</a:t>
            </a:r>
          </a:p>
          <a:p>
            <a:pPr>
              <a:spcBef>
                <a:spcPts val="450"/>
              </a:spcBef>
              <a:spcAft>
                <a:spcPts val="450"/>
              </a:spcAft>
            </a:pPr>
            <a:endParaRPr lang="en-GB" altLang="en-US" sz="2200" dirty="0">
              <a:solidFill>
                <a:schemeClr val="tx1">
                  <a:lumMod val="95000"/>
                  <a:lumOff val="5000"/>
                </a:schemeClr>
              </a:solidFill>
            </a:endParaRPr>
          </a:p>
          <a:p>
            <a:pPr marL="0" indent="0">
              <a:spcBef>
                <a:spcPts val="450"/>
              </a:spcBef>
              <a:spcAft>
                <a:spcPts val="450"/>
              </a:spcAft>
              <a:buNone/>
            </a:pPr>
            <a:endParaRPr lang="en-GB" altLang="en-US" sz="2200" dirty="0">
              <a:solidFill>
                <a:schemeClr val="tx1">
                  <a:lumMod val="95000"/>
                  <a:lumOff val="5000"/>
                </a:schemeClr>
              </a:solidFill>
            </a:endParaRPr>
          </a:p>
        </p:txBody>
      </p:sp>
      <p:sp>
        <p:nvSpPr>
          <p:cNvPr id="2" name="TextBox 1">
            <a:extLst>
              <a:ext uri="{FF2B5EF4-FFF2-40B4-BE49-F238E27FC236}">
                <a16:creationId xmlns:a16="http://schemas.microsoft.com/office/drawing/2014/main" id="{024B2328-FCA3-8E86-E7CB-3E5968549518}"/>
              </a:ext>
            </a:extLst>
          </p:cNvPr>
          <p:cNvSpPr txBox="1"/>
          <p:nvPr/>
        </p:nvSpPr>
        <p:spPr>
          <a:xfrm>
            <a:off x="946035" y="5097671"/>
            <a:ext cx="5926796" cy="369332"/>
          </a:xfrm>
          <a:prstGeom prst="rect">
            <a:avLst/>
          </a:prstGeom>
          <a:noFill/>
        </p:spPr>
        <p:txBody>
          <a:bodyPr wrap="square" rtlCol="0">
            <a:spAutoFit/>
          </a:bodyPr>
          <a:lstStyle/>
          <a:p>
            <a:r>
              <a:rPr lang="en-GB" dirty="0"/>
              <a:t>How does this relate to Arnstein’s Ladder of Participation</a:t>
            </a:r>
            <a:r>
              <a:rPr lang="en-GB" sz="1800" dirty="0"/>
              <a:t>?</a:t>
            </a:r>
          </a:p>
        </p:txBody>
      </p:sp>
      <p:pic>
        <p:nvPicPr>
          <p:cNvPr id="4" name="Picture 3" descr="A yellow and red question mark&#10;&#10;Description automatically generated">
            <a:extLst>
              <a:ext uri="{FF2B5EF4-FFF2-40B4-BE49-F238E27FC236}">
                <a16:creationId xmlns:a16="http://schemas.microsoft.com/office/drawing/2014/main" id="{7F0208D2-3C25-9F77-E83A-D815391A6F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96244" y="5042786"/>
            <a:ext cx="479101" cy="479101"/>
          </a:xfrm>
          <a:prstGeom prst="rect">
            <a:avLst/>
          </a:prstGeom>
        </p:spPr>
      </p:pic>
    </p:spTree>
    <p:extLst>
      <p:ext uri="{BB962C8B-B14F-4D97-AF65-F5344CB8AC3E}">
        <p14:creationId xmlns:p14="http://schemas.microsoft.com/office/powerpoint/2010/main" val="129887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8927E-400E-F064-F982-E2EC3FC7BCF4}"/>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63FF9FF0-CECE-237B-B844-ABABE6098F80}"/>
              </a:ext>
            </a:extLst>
          </p:cNvPr>
          <p:cNvSpPr>
            <a:spLocks noGrp="1" noChangeArrowheads="1"/>
          </p:cNvSpPr>
          <p:nvPr>
            <p:ph type="title"/>
          </p:nvPr>
        </p:nvSpPr>
        <p:spPr>
          <a:xfrm>
            <a:off x="305526" y="296652"/>
            <a:ext cx="8355874" cy="594066"/>
          </a:xfrm>
          <a:noFill/>
          <a:ln>
            <a:noFill/>
          </a:ln>
        </p:spPr>
        <p:txBody>
          <a:bodyPr wrap="square">
            <a:noAutofit/>
          </a:bodyPr>
          <a:lstStyle/>
          <a:p>
            <a:pPr algn="ctr" eaLnBrk="1" hangingPunct="1"/>
            <a:r>
              <a:rPr lang="en-GB" altLang="en-US" b="1" dirty="0"/>
              <a:t>Problematising</a:t>
            </a:r>
          </a:p>
        </p:txBody>
      </p:sp>
      <p:sp>
        <p:nvSpPr>
          <p:cNvPr id="6147" name="Rectangle 3">
            <a:extLst>
              <a:ext uri="{FF2B5EF4-FFF2-40B4-BE49-F238E27FC236}">
                <a16:creationId xmlns:a16="http://schemas.microsoft.com/office/drawing/2014/main" id="{DB5321D3-E42F-1BE7-5753-EE30302E7535}"/>
              </a:ext>
            </a:extLst>
          </p:cNvPr>
          <p:cNvSpPr>
            <a:spLocks noGrp="1" noChangeArrowheads="1"/>
          </p:cNvSpPr>
          <p:nvPr>
            <p:ph idx="1"/>
          </p:nvPr>
        </p:nvSpPr>
        <p:spPr>
          <a:xfrm>
            <a:off x="305526" y="1067695"/>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In his work, </a:t>
            </a:r>
            <a:r>
              <a:rPr lang="en-GB" altLang="en-US" sz="2400" i="1" dirty="0">
                <a:solidFill>
                  <a:schemeClr val="tx1">
                    <a:lumMod val="95000"/>
                    <a:lumOff val="5000"/>
                  </a:schemeClr>
                </a:solidFill>
              </a:rPr>
              <a:t>The History of Madness </a:t>
            </a:r>
            <a:r>
              <a:rPr lang="en-GB" altLang="en-US" sz="2400" dirty="0"/>
              <a:t>Michel Foucault (1972) </a:t>
            </a:r>
            <a:r>
              <a:rPr lang="en-GB" altLang="en-US" sz="2400" dirty="0">
                <a:solidFill>
                  <a:schemeClr val="tx1">
                    <a:lumMod val="95000"/>
                    <a:lumOff val="5000"/>
                  </a:schemeClr>
                </a:solidFill>
              </a:rPr>
              <a:t>argued that society’s attitude to mental health is negatively influenced by assumptions and ‘common knowledge’</a:t>
            </a:r>
          </a:p>
          <a:p>
            <a:pPr>
              <a:spcBef>
                <a:spcPts val="450"/>
              </a:spcBef>
              <a:spcAft>
                <a:spcPts val="450"/>
              </a:spcAft>
            </a:pPr>
            <a:r>
              <a:rPr lang="en-GB" altLang="en-US" sz="2400" dirty="0">
                <a:solidFill>
                  <a:schemeClr val="tx1">
                    <a:lumMod val="95000"/>
                    <a:lumOff val="5000"/>
                  </a:schemeClr>
                </a:solidFill>
              </a:rPr>
              <a:t>He argued that, in order to understand any </a:t>
            </a:r>
            <a:r>
              <a:rPr lang="en-GB" altLang="en-US" sz="2400" b="1" dirty="0">
                <a:solidFill>
                  <a:schemeClr val="tx1">
                    <a:lumMod val="95000"/>
                    <a:lumOff val="5000"/>
                  </a:schemeClr>
                </a:solidFill>
              </a:rPr>
              <a:t>complex</a:t>
            </a:r>
            <a:r>
              <a:rPr lang="en-GB" altLang="en-US" sz="2400" dirty="0">
                <a:solidFill>
                  <a:schemeClr val="tx1">
                    <a:lumMod val="95000"/>
                    <a:lumOff val="5000"/>
                  </a:schemeClr>
                </a:solidFill>
              </a:rPr>
              <a:t> issue one needs to remove these assumptions and challenge the ‘common knowledge’.</a:t>
            </a:r>
          </a:p>
          <a:p>
            <a:pPr>
              <a:spcBef>
                <a:spcPts val="450"/>
              </a:spcBef>
              <a:spcAft>
                <a:spcPts val="450"/>
              </a:spcAft>
            </a:pPr>
            <a:r>
              <a:rPr lang="en-GB" altLang="en-US" sz="2400" dirty="0">
                <a:solidFill>
                  <a:schemeClr val="tx1">
                    <a:lumMod val="95000"/>
                    <a:lumOff val="5000"/>
                  </a:schemeClr>
                </a:solidFill>
              </a:rPr>
              <a:t>He called this process ‘</a:t>
            </a:r>
            <a:r>
              <a:rPr lang="en-GB" altLang="en-US" sz="2400" b="1" dirty="0">
                <a:solidFill>
                  <a:schemeClr val="tx1">
                    <a:lumMod val="95000"/>
                    <a:lumOff val="5000"/>
                  </a:schemeClr>
                </a:solidFill>
              </a:rPr>
              <a:t>problematisation</a:t>
            </a:r>
            <a:r>
              <a:rPr lang="en-GB" altLang="en-US" sz="2400" dirty="0">
                <a:solidFill>
                  <a:schemeClr val="tx1">
                    <a:lumMod val="95000"/>
                    <a:lumOff val="5000"/>
                  </a:schemeClr>
                </a:solidFill>
              </a:rPr>
              <a:t>’ (i.e. the critical enquiry into a ‘problem’ in society in order to see the issue clearly)</a:t>
            </a:r>
          </a:p>
          <a:p>
            <a:pPr>
              <a:spcBef>
                <a:spcPts val="450"/>
              </a:spcBef>
              <a:spcAft>
                <a:spcPts val="450"/>
              </a:spcAft>
            </a:pPr>
            <a:r>
              <a:rPr lang="en-GB" altLang="en-US" sz="2400" dirty="0"/>
              <a:t>Reich and Hager (2014) </a:t>
            </a:r>
            <a:r>
              <a:rPr lang="en-GB" altLang="en-US" sz="2400" dirty="0">
                <a:solidFill>
                  <a:schemeClr val="tx1">
                    <a:lumMod val="95000"/>
                    <a:lumOff val="5000"/>
                  </a:schemeClr>
                </a:solidFill>
              </a:rPr>
              <a:t>argue that the process of problematisation is not only an academic exercise but is vital for </a:t>
            </a:r>
            <a:r>
              <a:rPr lang="en-GB" altLang="en-US" sz="2400" b="1" dirty="0">
                <a:solidFill>
                  <a:schemeClr val="tx1">
                    <a:lumMod val="95000"/>
                    <a:lumOff val="5000"/>
                  </a:schemeClr>
                </a:solidFill>
              </a:rPr>
              <a:t>practitioners</a:t>
            </a:r>
            <a:r>
              <a:rPr lang="en-GB" altLang="en-US" sz="2400" dirty="0">
                <a:solidFill>
                  <a:schemeClr val="tx1">
                    <a:lumMod val="95000"/>
                    <a:lumOff val="5000"/>
                  </a:schemeClr>
                </a:solidFill>
              </a:rPr>
              <a:t> as it ‘open(s) up new ways of thinking about practice and learning’</a:t>
            </a:r>
          </a:p>
          <a:p>
            <a:pPr>
              <a:spcBef>
                <a:spcPts val="450"/>
              </a:spcBef>
              <a:spcAft>
                <a:spcPts val="450"/>
              </a:spcAft>
            </a:pPr>
            <a:r>
              <a:rPr lang="en-GB" altLang="en-US" sz="2400" dirty="0">
                <a:solidFill>
                  <a:schemeClr val="tx1">
                    <a:lumMod val="95000"/>
                    <a:lumOff val="5000"/>
                  </a:schemeClr>
                </a:solidFill>
              </a:rPr>
              <a:t>In this case one can assume that ‘</a:t>
            </a:r>
            <a:r>
              <a:rPr lang="en-GB" altLang="en-US" sz="2400" b="1" dirty="0">
                <a:solidFill>
                  <a:schemeClr val="tx1">
                    <a:lumMod val="95000"/>
                    <a:lumOff val="5000"/>
                  </a:schemeClr>
                </a:solidFill>
              </a:rPr>
              <a:t>activists</a:t>
            </a:r>
            <a:r>
              <a:rPr lang="en-GB" altLang="en-US" sz="2400" dirty="0">
                <a:solidFill>
                  <a:schemeClr val="tx1">
                    <a:lumMod val="95000"/>
                    <a:lumOff val="5000"/>
                  </a:schemeClr>
                </a:solidFill>
              </a:rPr>
              <a:t>’ are included in the term </a:t>
            </a:r>
            <a:r>
              <a:rPr lang="en-GB" altLang="en-US" sz="2400" b="1" dirty="0">
                <a:solidFill>
                  <a:schemeClr val="tx1">
                    <a:lumMod val="95000"/>
                    <a:lumOff val="5000"/>
                  </a:schemeClr>
                </a:solidFill>
              </a:rPr>
              <a:t>practitioner</a:t>
            </a:r>
          </a:p>
          <a:p>
            <a:pPr>
              <a:spcBef>
                <a:spcPts val="450"/>
              </a:spcBef>
              <a:spcAft>
                <a:spcPts val="450"/>
              </a:spcAft>
            </a:pPr>
            <a:endParaRPr lang="en-GB" altLang="en-US" sz="2400" dirty="0">
              <a:solidFill>
                <a:schemeClr val="tx1">
                  <a:lumMod val="95000"/>
                  <a:lumOff val="5000"/>
                </a:schemeClr>
              </a:solidFill>
            </a:endParaRPr>
          </a:p>
          <a:p>
            <a:pPr>
              <a:spcBef>
                <a:spcPts val="450"/>
              </a:spcBef>
              <a:spcAft>
                <a:spcPts val="450"/>
              </a:spcAft>
            </a:pPr>
            <a:endParaRPr lang="en-GB" altLang="en-US" sz="2400" dirty="0">
              <a:solidFill>
                <a:schemeClr val="tx1">
                  <a:lumMod val="95000"/>
                  <a:lumOff val="5000"/>
                </a:schemeClr>
              </a:solidFill>
            </a:endParaRPr>
          </a:p>
          <a:p>
            <a:pPr>
              <a:spcBef>
                <a:spcPts val="450"/>
              </a:spcBef>
              <a:spcAft>
                <a:spcPts val="450"/>
              </a:spcAft>
            </a:pPr>
            <a:endParaRPr lang="en-GB" altLang="en-US" sz="2400" dirty="0">
              <a:solidFill>
                <a:schemeClr val="tx1">
                  <a:lumMod val="95000"/>
                  <a:lumOff val="5000"/>
                </a:schemeClr>
              </a:solidFill>
            </a:endParaRPr>
          </a:p>
          <a:p>
            <a:pPr marL="0" indent="0">
              <a:spcBef>
                <a:spcPts val="450"/>
              </a:spcBef>
              <a:spcAft>
                <a:spcPts val="450"/>
              </a:spcAft>
              <a:buNone/>
            </a:pPr>
            <a:endParaRPr lang="en-GB" altLang="en-US" sz="2400" dirty="0">
              <a:solidFill>
                <a:schemeClr val="tx1">
                  <a:lumMod val="95000"/>
                  <a:lumOff val="5000"/>
                </a:schemeClr>
              </a:solidFill>
            </a:endParaRPr>
          </a:p>
        </p:txBody>
      </p:sp>
    </p:spTree>
    <p:extLst>
      <p:ext uri="{BB962C8B-B14F-4D97-AF65-F5344CB8AC3E}">
        <p14:creationId xmlns:p14="http://schemas.microsoft.com/office/powerpoint/2010/main" val="1907810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70BA8-A330-F381-6083-9D13DD71B241}"/>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7A4B4EE9-EE2A-8D2B-15EC-648A11447FAD}"/>
              </a:ext>
            </a:extLst>
          </p:cNvPr>
          <p:cNvSpPr>
            <a:spLocks noGrp="1" noChangeArrowheads="1"/>
          </p:cNvSpPr>
          <p:nvPr>
            <p:ph type="title"/>
          </p:nvPr>
        </p:nvSpPr>
        <p:spPr>
          <a:xfrm>
            <a:off x="251520" y="296652"/>
            <a:ext cx="8355874" cy="594066"/>
          </a:xfrm>
          <a:noFill/>
          <a:ln>
            <a:noFill/>
          </a:ln>
        </p:spPr>
        <p:txBody>
          <a:bodyPr wrap="square">
            <a:noAutofit/>
          </a:bodyPr>
          <a:lstStyle/>
          <a:p>
            <a:pPr algn="ctr" eaLnBrk="1" hangingPunct="1"/>
            <a:r>
              <a:rPr lang="en-GB" altLang="en-US" b="1" dirty="0"/>
              <a:t>Problematising</a:t>
            </a:r>
          </a:p>
        </p:txBody>
      </p:sp>
      <p:sp>
        <p:nvSpPr>
          <p:cNvPr id="6147" name="Rectangle 3">
            <a:extLst>
              <a:ext uri="{FF2B5EF4-FFF2-40B4-BE49-F238E27FC236}">
                <a16:creationId xmlns:a16="http://schemas.microsoft.com/office/drawing/2014/main" id="{8DEF77D0-0CF6-43C4-98EF-A3265A682A77}"/>
              </a:ext>
            </a:extLst>
          </p:cNvPr>
          <p:cNvSpPr>
            <a:spLocks noGrp="1" noChangeArrowheads="1"/>
          </p:cNvSpPr>
          <p:nvPr>
            <p:ph idx="1"/>
          </p:nvPr>
        </p:nvSpPr>
        <p:spPr>
          <a:xfrm>
            <a:off x="181384" y="1058327"/>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An example of this, in the area of empowerment, can be seen in the work of Fakir </a:t>
            </a:r>
            <a:r>
              <a:rPr lang="en-GB" altLang="en-US" sz="2400" i="1" dirty="0">
                <a:solidFill>
                  <a:schemeClr val="tx1">
                    <a:lumMod val="95000"/>
                    <a:lumOff val="5000"/>
                  </a:schemeClr>
                </a:solidFill>
              </a:rPr>
              <a:t>et al</a:t>
            </a:r>
            <a:r>
              <a:rPr lang="en-GB" altLang="en-US" sz="2400" dirty="0">
                <a:solidFill>
                  <a:schemeClr val="tx1">
                    <a:lumMod val="95000"/>
                    <a:lumOff val="5000"/>
                  </a:schemeClr>
                </a:solidFill>
              </a:rPr>
              <a:t> (2016) mentioned earlier. </a:t>
            </a:r>
          </a:p>
          <a:p>
            <a:pPr>
              <a:spcBef>
                <a:spcPts val="450"/>
              </a:spcBef>
              <a:spcAft>
                <a:spcPts val="450"/>
              </a:spcAft>
            </a:pPr>
            <a:r>
              <a:rPr lang="en-GB" altLang="en-US" sz="2400" dirty="0">
                <a:solidFill>
                  <a:schemeClr val="tx1">
                    <a:lumMod val="95000"/>
                    <a:lumOff val="5000"/>
                  </a:schemeClr>
                </a:solidFill>
              </a:rPr>
              <a:t>In this study, the empowerment of women which is generally ‘</a:t>
            </a:r>
            <a:r>
              <a:rPr lang="en-GB" altLang="en-US" sz="2400" b="1" dirty="0">
                <a:solidFill>
                  <a:schemeClr val="tx1">
                    <a:lumMod val="95000"/>
                    <a:lumOff val="5000"/>
                  </a:schemeClr>
                </a:solidFill>
              </a:rPr>
              <a:t>assumed</a:t>
            </a:r>
            <a:r>
              <a:rPr lang="en-GB" altLang="en-US" sz="2400" dirty="0">
                <a:solidFill>
                  <a:schemeClr val="tx1">
                    <a:lumMod val="95000"/>
                    <a:lumOff val="5000"/>
                  </a:schemeClr>
                </a:solidFill>
              </a:rPr>
              <a:t>’ to be a positive thing led to negative consequences</a:t>
            </a:r>
          </a:p>
          <a:p>
            <a:pPr>
              <a:spcBef>
                <a:spcPts val="450"/>
              </a:spcBef>
              <a:spcAft>
                <a:spcPts val="450"/>
              </a:spcAft>
            </a:pPr>
            <a:r>
              <a:rPr lang="en-GB" altLang="en-US" sz="2400" dirty="0">
                <a:solidFill>
                  <a:schemeClr val="tx1">
                    <a:lumMod val="95000"/>
                    <a:lumOff val="5000"/>
                  </a:schemeClr>
                </a:solidFill>
              </a:rPr>
              <a:t>By removing such </a:t>
            </a:r>
            <a:r>
              <a:rPr lang="en-GB" altLang="en-US" sz="2400" b="1" dirty="0">
                <a:solidFill>
                  <a:schemeClr val="tx1">
                    <a:lumMod val="95000"/>
                    <a:lumOff val="5000"/>
                  </a:schemeClr>
                </a:solidFill>
              </a:rPr>
              <a:t>assumptions</a:t>
            </a:r>
            <a:r>
              <a:rPr lang="en-GB" altLang="en-US" sz="2400" dirty="0">
                <a:solidFill>
                  <a:schemeClr val="tx1">
                    <a:lumMod val="95000"/>
                    <a:lumOff val="5000"/>
                  </a:schemeClr>
                </a:solidFill>
              </a:rPr>
              <a:t>, the practitioner can seek to ensure that their practice is as ethical and effective as possible.</a:t>
            </a:r>
          </a:p>
          <a:p>
            <a:pPr>
              <a:spcBef>
                <a:spcPts val="450"/>
              </a:spcBef>
              <a:spcAft>
                <a:spcPts val="450"/>
              </a:spcAft>
            </a:pPr>
            <a:r>
              <a:rPr lang="en-GB" altLang="en-US" sz="2400" dirty="0">
                <a:solidFill>
                  <a:schemeClr val="tx1">
                    <a:lumMod val="95000"/>
                    <a:lumOff val="5000"/>
                  </a:schemeClr>
                </a:solidFill>
              </a:rPr>
              <a:t>Reich and Hager (2014) argue that problematising a practice results in a  ‘more nuanced and complex way of conceptualising professional learning’</a:t>
            </a:r>
          </a:p>
          <a:p>
            <a:pPr>
              <a:spcBef>
                <a:spcPts val="450"/>
              </a:spcBef>
              <a:spcAft>
                <a:spcPts val="450"/>
              </a:spcAft>
            </a:pPr>
            <a:r>
              <a:rPr lang="en-GB" altLang="en-US" sz="2400" dirty="0">
                <a:solidFill>
                  <a:schemeClr val="tx1">
                    <a:lumMod val="95000"/>
                    <a:lumOff val="5000"/>
                  </a:schemeClr>
                </a:solidFill>
              </a:rPr>
              <a:t>In this way , the process can be seen to have importance for the activist</a:t>
            </a:r>
          </a:p>
          <a:p>
            <a:pPr>
              <a:spcBef>
                <a:spcPts val="450"/>
              </a:spcBef>
              <a:spcAft>
                <a:spcPts val="450"/>
              </a:spcAft>
            </a:pPr>
            <a:endParaRPr lang="en-GB" altLang="en-US" sz="2400" dirty="0">
              <a:solidFill>
                <a:schemeClr val="tx1">
                  <a:lumMod val="95000"/>
                  <a:lumOff val="5000"/>
                </a:schemeClr>
              </a:solidFill>
            </a:endParaRPr>
          </a:p>
          <a:p>
            <a:pPr>
              <a:spcBef>
                <a:spcPts val="450"/>
              </a:spcBef>
              <a:spcAft>
                <a:spcPts val="450"/>
              </a:spcAft>
            </a:pPr>
            <a:endParaRPr lang="en-GB" altLang="en-US" sz="2400" dirty="0">
              <a:solidFill>
                <a:schemeClr val="tx1">
                  <a:lumMod val="95000"/>
                  <a:lumOff val="5000"/>
                </a:schemeClr>
              </a:solidFill>
            </a:endParaRPr>
          </a:p>
          <a:p>
            <a:pPr>
              <a:spcBef>
                <a:spcPts val="450"/>
              </a:spcBef>
              <a:spcAft>
                <a:spcPts val="450"/>
              </a:spcAft>
            </a:pPr>
            <a:endParaRPr lang="en-GB" altLang="en-US" sz="2400" dirty="0">
              <a:solidFill>
                <a:schemeClr val="tx1">
                  <a:lumMod val="95000"/>
                  <a:lumOff val="5000"/>
                </a:schemeClr>
              </a:solidFill>
            </a:endParaRPr>
          </a:p>
          <a:p>
            <a:pPr marL="0" indent="0">
              <a:spcBef>
                <a:spcPts val="450"/>
              </a:spcBef>
              <a:spcAft>
                <a:spcPts val="450"/>
              </a:spcAft>
              <a:buNone/>
            </a:pPr>
            <a:endParaRPr lang="en-GB" altLang="en-US" sz="2400" dirty="0">
              <a:solidFill>
                <a:schemeClr val="tx1">
                  <a:lumMod val="95000"/>
                  <a:lumOff val="5000"/>
                </a:schemeClr>
              </a:solidFill>
            </a:endParaRPr>
          </a:p>
        </p:txBody>
      </p:sp>
    </p:spTree>
    <p:extLst>
      <p:ext uri="{BB962C8B-B14F-4D97-AF65-F5344CB8AC3E}">
        <p14:creationId xmlns:p14="http://schemas.microsoft.com/office/powerpoint/2010/main" val="44995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1FC04-F847-F700-0932-FD6CE1E8BBD0}"/>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E77B2E60-E4D2-05E6-CEAC-8C218B73C280}"/>
              </a:ext>
            </a:extLst>
          </p:cNvPr>
          <p:cNvSpPr>
            <a:spLocks noGrp="1" noChangeArrowheads="1"/>
          </p:cNvSpPr>
          <p:nvPr>
            <p:ph type="title"/>
          </p:nvPr>
        </p:nvSpPr>
        <p:spPr>
          <a:xfrm>
            <a:off x="201542" y="247292"/>
            <a:ext cx="8355874" cy="594066"/>
          </a:xfrm>
          <a:noFill/>
          <a:ln>
            <a:noFill/>
          </a:ln>
        </p:spPr>
        <p:txBody>
          <a:bodyPr wrap="square">
            <a:noAutofit/>
          </a:bodyPr>
          <a:lstStyle/>
          <a:p>
            <a:pPr algn="ctr" eaLnBrk="1" hangingPunct="1"/>
            <a:r>
              <a:rPr lang="en-GB" altLang="en-US" b="1" dirty="0"/>
              <a:t>Conscientisation</a:t>
            </a:r>
          </a:p>
        </p:txBody>
      </p:sp>
      <p:sp>
        <p:nvSpPr>
          <p:cNvPr id="3" name="TextBox 2">
            <a:extLst>
              <a:ext uri="{FF2B5EF4-FFF2-40B4-BE49-F238E27FC236}">
                <a16:creationId xmlns:a16="http://schemas.microsoft.com/office/drawing/2014/main" id="{5813EEB3-8B77-E050-F04E-14AF73735D86}"/>
              </a:ext>
            </a:extLst>
          </p:cNvPr>
          <p:cNvSpPr txBox="1"/>
          <p:nvPr/>
        </p:nvSpPr>
        <p:spPr>
          <a:xfrm>
            <a:off x="201542" y="967792"/>
            <a:ext cx="8478942" cy="4170372"/>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sz="2400" dirty="0"/>
              <a:t>One final theoretical concept that is useful when thinking of developing activist practice is ‘conscientisation’</a:t>
            </a:r>
          </a:p>
          <a:p>
            <a:pPr marL="342900" indent="-342900">
              <a:spcBef>
                <a:spcPts val="450"/>
              </a:spcBef>
              <a:spcAft>
                <a:spcPts val="450"/>
              </a:spcAft>
              <a:buFont typeface="Arial" panose="020B0604020202020204" pitchFamily="34" charset="0"/>
              <a:buChar char="•"/>
            </a:pPr>
            <a:r>
              <a:rPr lang="en-GB" sz="2400" dirty="0"/>
              <a:t>Developed by the critical theorist and educator Paulo Freire (2014) as part of his work to empower poor and oppressed people through education</a:t>
            </a:r>
          </a:p>
          <a:p>
            <a:pPr marL="342900" indent="-342900">
              <a:spcBef>
                <a:spcPts val="450"/>
              </a:spcBef>
              <a:spcAft>
                <a:spcPts val="450"/>
              </a:spcAft>
              <a:buFont typeface="Arial" panose="020B0604020202020204" pitchFamily="34" charset="0"/>
              <a:buChar char="•"/>
            </a:pPr>
            <a:r>
              <a:rPr lang="en-GB" sz="2400" dirty="0"/>
              <a:t>He argued for a process of ‘consciousness raising’ which would lead to the development of a ‘critical consciousness’ that would allow individuals to take control of the decision-making process</a:t>
            </a:r>
          </a:p>
          <a:p>
            <a:pPr marL="342900" indent="-342900">
              <a:spcBef>
                <a:spcPts val="450"/>
              </a:spcBef>
              <a:spcAft>
                <a:spcPts val="450"/>
              </a:spcAft>
              <a:buFont typeface="Arial" panose="020B0604020202020204" pitchFamily="34" charset="0"/>
              <a:buChar char="•"/>
            </a:pPr>
            <a:r>
              <a:rPr lang="en-GB" sz="2400" dirty="0"/>
              <a:t>Further developed by theorists such as Roberts (1996) the concept is still much used in the field of empowerment.</a:t>
            </a:r>
          </a:p>
        </p:txBody>
      </p:sp>
    </p:spTree>
    <p:extLst>
      <p:ext uri="{BB962C8B-B14F-4D97-AF65-F5344CB8AC3E}">
        <p14:creationId xmlns:p14="http://schemas.microsoft.com/office/powerpoint/2010/main" val="291454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32761-B144-D315-95C8-D5C9985B55EC}"/>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23651A5C-2B83-A6E6-2A28-D045B3BF336D}"/>
              </a:ext>
            </a:extLst>
          </p:cNvPr>
          <p:cNvSpPr>
            <a:spLocks noGrp="1" noChangeArrowheads="1"/>
          </p:cNvSpPr>
          <p:nvPr>
            <p:ph type="title"/>
          </p:nvPr>
        </p:nvSpPr>
        <p:spPr>
          <a:xfrm>
            <a:off x="283023" y="274453"/>
            <a:ext cx="8355874" cy="594066"/>
          </a:xfrm>
          <a:noFill/>
          <a:ln>
            <a:noFill/>
          </a:ln>
        </p:spPr>
        <p:txBody>
          <a:bodyPr wrap="square">
            <a:noAutofit/>
          </a:bodyPr>
          <a:lstStyle/>
          <a:p>
            <a:pPr algn="ctr" eaLnBrk="1" hangingPunct="1"/>
            <a:r>
              <a:rPr lang="en-GB" altLang="en-US" b="1" dirty="0"/>
              <a:t>Conscientisation</a:t>
            </a:r>
          </a:p>
        </p:txBody>
      </p:sp>
      <p:sp>
        <p:nvSpPr>
          <p:cNvPr id="3" name="TextBox 2">
            <a:extLst>
              <a:ext uri="{FF2B5EF4-FFF2-40B4-BE49-F238E27FC236}">
                <a16:creationId xmlns:a16="http://schemas.microsoft.com/office/drawing/2014/main" id="{84F0FF6C-6DCF-AC57-659E-A93D7FF694C1}"/>
              </a:ext>
            </a:extLst>
          </p:cNvPr>
          <p:cNvSpPr txBox="1"/>
          <p:nvPr/>
        </p:nvSpPr>
        <p:spPr>
          <a:xfrm>
            <a:off x="201542" y="994953"/>
            <a:ext cx="8355874" cy="5406608"/>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altLang="en-US" sz="2400" dirty="0"/>
              <a:t>Dalrymple and Burke (2001: p. 15) quote Freire (1972) ‘in order for the oppressed to be able to wage the struggle for their liberation they must perceive the reality of oppression, not as a closed world from which there is no exit, but as a limited situation which they can transform’.</a:t>
            </a:r>
          </a:p>
          <a:p>
            <a:pPr marL="342900" indent="-342900">
              <a:spcBef>
                <a:spcPts val="450"/>
              </a:spcBef>
              <a:spcAft>
                <a:spcPts val="450"/>
              </a:spcAft>
              <a:buFont typeface="Arial" panose="020B0604020202020204" pitchFamily="34" charset="0"/>
              <a:buChar char="•"/>
            </a:pPr>
            <a:r>
              <a:rPr lang="en-GB" altLang="en-US" sz="2400" dirty="0"/>
              <a:t>It is this idea of transformation , of changing things for the better, that is at the centre of the concept of empowerment and therefore of activism</a:t>
            </a:r>
          </a:p>
          <a:p>
            <a:pPr marL="342900" indent="-342900">
              <a:spcBef>
                <a:spcPts val="450"/>
              </a:spcBef>
              <a:spcAft>
                <a:spcPts val="450"/>
              </a:spcAft>
              <a:buFont typeface="Arial" panose="020B0604020202020204" pitchFamily="34" charset="0"/>
              <a:buChar char="•"/>
            </a:pPr>
            <a:r>
              <a:rPr lang="en-GB" altLang="en-US" sz="2400" dirty="0"/>
              <a:t>Put simply, it states that, in order for people to change a situation they must first be aware of the inequality they face</a:t>
            </a:r>
          </a:p>
          <a:p>
            <a:pPr marL="342900" indent="-342900">
              <a:spcBef>
                <a:spcPts val="450"/>
              </a:spcBef>
              <a:spcAft>
                <a:spcPts val="450"/>
              </a:spcAft>
              <a:buFont typeface="Arial" panose="020B0604020202020204" pitchFamily="34" charset="0"/>
              <a:buChar char="•"/>
            </a:pPr>
            <a:r>
              <a:rPr lang="en-GB" altLang="en-US" sz="2400" dirty="0"/>
              <a:t>Freire’s work had much influence on the ‘liberation’ theories that we discussed earlier.</a:t>
            </a:r>
          </a:p>
          <a:p>
            <a:pPr>
              <a:spcBef>
                <a:spcPts val="450"/>
              </a:spcBef>
              <a:spcAft>
                <a:spcPts val="450"/>
              </a:spcAft>
            </a:pPr>
            <a:endParaRPr lang="en-GB" sz="2400" dirty="0"/>
          </a:p>
        </p:txBody>
      </p:sp>
    </p:spTree>
    <p:extLst>
      <p:ext uri="{BB962C8B-B14F-4D97-AF65-F5344CB8AC3E}">
        <p14:creationId xmlns:p14="http://schemas.microsoft.com/office/powerpoint/2010/main" val="238835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E7539-53B8-6E23-25AE-7EDBAF9ABE5B}"/>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17028E33-C5A3-97DD-AD57-F1545B618F64}"/>
              </a:ext>
            </a:extLst>
          </p:cNvPr>
          <p:cNvSpPr>
            <a:spLocks noGrp="1" noChangeArrowheads="1"/>
          </p:cNvSpPr>
          <p:nvPr>
            <p:ph type="title"/>
          </p:nvPr>
        </p:nvSpPr>
        <p:spPr>
          <a:xfrm>
            <a:off x="394063" y="192972"/>
            <a:ext cx="8355874" cy="594066"/>
          </a:xfrm>
          <a:noFill/>
          <a:ln>
            <a:noFill/>
          </a:ln>
        </p:spPr>
        <p:txBody>
          <a:bodyPr wrap="square">
            <a:noAutofit/>
          </a:bodyPr>
          <a:lstStyle/>
          <a:p>
            <a:pPr algn="ctr" eaLnBrk="1" hangingPunct="1"/>
            <a:r>
              <a:rPr lang="en-GB" altLang="en-US" b="1" dirty="0"/>
              <a:t>Praxis</a:t>
            </a:r>
          </a:p>
        </p:txBody>
      </p:sp>
      <p:sp>
        <p:nvSpPr>
          <p:cNvPr id="6147" name="Rectangle 3">
            <a:extLst>
              <a:ext uri="{FF2B5EF4-FFF2-40B4-BE49-F238E27FC236}">
                <a16:creationId xmlns:a16="http://schemas.microsoft.com/office/drawing/2014/main" id="{A8D7F095-1BA9-1B30-A8FB-592F538C7CF8}"/>
              </a:ext>
            </a:extLst>
          </p:cNvPr>
          <p:cNvSpPr>
            <a:spLocks noGrp="1" noChangeArrowheads="1"/>
          </p:cNvSpPr>
          <p:nvPr>
            <p:ph idx="1"/>
          </p:nvPr>
        </p:nvSpPr>
        <p:spPr>
          <a:xfrm>
            <a:off x="362769" y="1196293"/>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Throughout this Theme we have explored the various theoretical strands that contribute to ideas of empowerment and, by extension to activism, e.g.;</a:t>
            </a:r>
          </a:p>
          <a:p>
            <a:pPr>
              <a:spcBef>
                <a:spcPts val="450"/>
              </a:spcBef>
              <a:spcAft>
                <a:spcPts val="450"/>
              </a:spcAft>
            </a:pPr>
            <a:r>
              <a:rPr lang="en-GB" altLang="en-US" sz="2400" dirty="0">
                <a:solidFill>
                  <a:schemeClr val="tx1">
                    <a:lumMod val="95000"/>
                    <a:lumOff val="5000"/>
                  </a:schemeClr>
                </a:solidFill>
              </a:rPr>
              <a:t>Theories of Power (Foucault and Middleton)</a:t>
            </a:r>
          </a:p>
          <a:p>
            <a:pPr>
              <a:spcBef>
                <a:spcPts val="450"/>
              </a:spcBef>
              <a:spcAft>
                <a:spcPts val="450"/>
              </a:spcAft>
            </a:pPr>
            <a:r>
              <a:rPr lang="en-GB" altLang="en-US" sz="2400" dirty="0">
                <a:solidFill>
                  <a:schemeClr val="tx1">
                    <a:lumMod val="95000"/>
                    <a:lumOff val="5000"/>
                  </a:schemeClr>
                </a:solidFill>
              </a:rPr>
              <a:t>Empowerment theory itself</a:t>
            </a:r>
          </a:p>
          <a:p>
            <a:pPr>
              <a:spcBef>
                <a:spcPts val="450"/>
              </a:spcBef>
              <a:spcAft>
                <a:spcPts val="450"/>
              </a:spcAft>
            </a:pPr>
            <a:r>
              <a:rPr lang="en-GB" altLang="en-US" sz="2400" dirty="0">
                <a:solidFill>
                  <a:schemeClr val="tx1">
                    <a:lumMod val="95000"/>
                    <a:lumOff val="5000"/>
                  </a:schemeClr>
                </a:solidFill>
              </a:rPr>
              <a:t>Social Control</a:t>
            </a:r>
          </a:p>
          <a:p>
            <a:pPr>
              <a:spcBef>
                <a:spcPts val="450"/>
              </a:spcBef>
              <a:spcAft>
                <a:spcPts val="450"/>
              </a:spcAft>
            </a:pPr>
            <a:r>
              <a:rPr lang="en-GB" altLang="en-US" sz="2400" dirty="0">
                <a:solidFill>
                  <a:schemeClr val="tx1">
                    <a:lumMod val="95000"/>
                    <a:lumOff val="5000"/>
                  </a:schemeClr>
                </a:solidFill>
              </a:rPr>
              <a:t>Theories of Participation (</a:t>
            </a:r>
            <a:r>
              <a:rPr lang="en-GB" altLang="en-US" sz="2400" dirty="0" err="1">
                <a:solidFill>
                  <a:schemeClr val="tx1">
                    <a:lumMod val="95000"/>
                    <a:lumOff val="5000"/>
                  </a:schemeClr>
                </a:solidFill>
              </a:rPr>
              <a:t>Arnstein</a:t>
            </a:r>
            <a:r>
              <a:rPr lang="en-GB" altLang="en-US" sz="2400" dirty="0">
                <a:solidFill>
                  <a:schemeClr val="tx1">
                    <a:lumMod val="95000"/>
                    <a:lumOff val="5000"/>
                  </a:schemeClr>
                </a:solidFill>
              </a:rPr>
              <a:t>)</a:t>
            </a:r>
          </a:p>
          <a:p>
            <a:pPr>
              <a:spcBef>
                <a:spcPts val="450"/>
              </a:spcBef>
              <a:spcAft>
                <a:spcPts val="450"/>
              </a:spcAft>
            </a:pPr>
            <a:r>
              <a:rPr lang="en-GB" altLang="en-US" sz="2400" dirty="0">
                <a:solidFill>
                  <a:schemeClr val="tx1">
                    <a:lumMod val="95000"/>
                    <a:lumOff val="5000"/>
                  </a:schemeClr>
                </a:solidFill>
              </a:rPr>
              <a:t>Liberation theory</a:t>
            </a:r>
          </a:p>
          <a:p>
            <a:pPr>
              <a:spcBef>
                <a:spcPts val="450"/>
              </a:spcBef>
              <a:spcAft>
                <a:spcPts val="450"/>
              </a:spcAft>
            </a:pPr>
            <a:r>
              <a:rPr lang="en-GB" altLang="en-US" sz="2400" dirty="0">
                <a:solidFill>
                  <a:schemeClr val="tx1">
                    <a:lumMod val="95000"/>
                    <a:lumOff val="5000"/>
                  </a:schemeClr>
                </a:solidFill>
              </a:rPr>
              <a:t>Social </a:t>
            </a:r>
            <a:r>
              <a:rPr lang="en-GB" altLang="en-US" sz="2400" dirty="0" err="1">
                <a:solidFill>
                  <a:schemeClr val="tx1">
                    <a:lumMod val="95000"/>
                    <a:lumOff val="5000"/>
                  </a:schemeClr>
                </a:solidFill>
              </a:rPr>
              <a:t>Captial</a:t>
            </a:r>
            <a:endParaRPr lang="en-GB" altLang="en-US" sz="2400" dirty="0">
              <a:solidFill>
                <a:schemeClr val="tx1">
                  <a:lumMod val="95000"/>
                  <a:lumOff val="5000"/>
                </a:schemeClr>
              </a:solidFill>
            </a:endParaRPr>
          </a:p>
          <a:p>
            <a:pPr>
              <a:spcBef>
                <a:spcPts val="450"/>
              </a:spcBef>
              <a:spcAft>
                <a:spcPts val="450"/>
              </a:spcAft>
            </a:pPr>
            <a:r>
              <a:rPr lang="en-GB" altLang="en-US" sz="2400" dirty="0">
                <a:solidFill>
                  <a:schemeClr val="tx1">
                    <a:lumMod val="95000"/>
                    <a:lumOff val="5000"/>
                  </a:schemeClr>
                </a:solidFill>
              </a:rPr>
              <a:t>Problematisation and Conscientisation</a:t>
            </a:r>
          </a:p>
          <a:p>
            <a:pPr marL="0" indent="0">
              <a:spcBef>
                <a:spcPts val="450"/>
              </a:spcBef>
              <a:spcAft>
                <a:spcPts val="450"/>
              </a:spcAft>
              <a:buNone/>
            </a:pPr>
            <a:endParaRPr lang="en-GB" altLang="en-US" sz="2400" dirty="0">
              <a:solidFill>
                <a:schemeClr val="tx1">
                  <a:lumMod val="95000"/>
                  <a:lumOff val="5000"/>
                </a:schemeClr>
              </a:solidFill>
            </a:endParaRPr>
          </a:p>
        </p:txBody>
      </p:sp>
    </p:spTree>
    <p:extLst>
      <p:ext uri="{BB962C8B-B14F-4D97-AF65-F5344CB8AC3E}">
        <p14:creationId xmlns:p14="http://schemas.microsoft.com/office/powerpoint/2010/main" val="932172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1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02A65-E9B7-9251-62CE-DCDB10F436D1}"/>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C6B88171-61C8-E4A9-3B04-42BE64FF1993}"/>
              </a:ext>
            </a:extLst>
          </p:cNvPr>
          <p:cNvSpPr>
            <a:spLocks noGrp="1" noChangeArrowheads="1"/>
          </p:cNvSpPr>
          <p:nvPr>
            <p:ph type="title"/>
          </p:nvPr>
        </p:nvSpPr>
        <p:spPr>
          <a:xfrm>
            <a:off x="172806" y="165811"/>
            <a:ext cx="8355874" cy="594066"/>
          </a:xfrm>
          <a:noFill/>
          <a:ln>
            <a:noFill/>
          </a:ln>
        </p:spPr>
        <p:txBody>
          <a:bodyPr wrap="square">
            <a:noAutofit/>
          </a:bodyPr>
          <a:lstStyle/>
          <a:p>
            <a:pPr algn="ctr" eaLnBrk="1" hangingPunct="1"/>
            <a:r>
              <a:rPr lang="en-GB" altLang="en-US" b="1" dirty="0"/>
              <a:t>Praxis</a:t>
            </a:r>
          </a:p>
        </p:txBody>
      </p:sp>
      <p:sp>
        <p:nvSpPr>
          <p:cNvPr id="6147" name="Rectangle 3">
            <a:extLst>
              <a:ext uri="{FF2B5EF4-FFF2-40B4-BE49-F238E27FC236}">
                <a16:creationId xmlns:a16="http://schemas.microsoft.com/office/drawing/2014/main" id="{5D491548-2AF7-1EA9-11FE-298F9E366DC7}"/>
              </a:ext>
            </a:extLst>
          </p:cNvPr>
          <p:cNvSpPr>
            <a:spLocks noGrp="1" noChangeArrowheads="1"/>
          </p:cNvSpPr>
          <p:nvPr>
            <p:ph idx="1"/>
          </p:nvPr>
        </p:nvSpPr>
        <p:spPr>
          <a:xfrm>
            <a:off x="172806" y="850097"/>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In many cases these </a:t>
            </a:r>
            <a:r>
              <a:rPr lang="en-GB" altLang="en-US" sz="2400" b="1" dirty="0">
                <a:solidFill>
                  <a:schemeClr val="tx1">
                    <a:lumMod val="95000"/>
                    <a:lumOff val="5000"/>
                  </a:schemeClr>
                </a:solidFill>
              </a:rPr>
              <a:t>theoretical approaches</a:t>
            </a:r>
            <a:r>
              <a:rPr lang="en-GB" altLang="en-US" sz="2400" dirty="0">
                <a:solidFill>
                  <a:schemeClr val="tx1">
                    <a:lumMod val="95000"/>
                    <a:lumOff val="5000"/>
                  </a:schemeClr>
                </a:solidFill>
              </a:rPr>
              <a:t> have been applied to </a:t>
            </a:r>
            <a:r>
              <a:rPr lang="en-GB" altLang="en-US" sz="2400" b="1" dirty="0">
                <a:solidFill>
                  <a:schemeClr val="tx1">
                    <a:lumMod val="95000"/>
                    <a:lumOff val="5000"/>
                  </a:schemeClr>
                </a:solidFill>
              </a:rPr>
              <a:t>practice</a:t>
            </a:r>
          </a:p>
          <a:p>
            <a:pPr>
              <a:spcBef>
                <a:spcPts val="450"/>
              </a:spcBef>
              <a:spcAft>
                <a:spcPts val="450"/>
              </a:spcAft>
            </a:pPr>
            <a:r>
              <a:rPr lang="en-GB" altLang="en-US" sz="2400" dirty="0">
                <a:solidFill>
                  <a:schemeClr val="tx1">
                    <a:lumMod val="95000"/>
                    <a:lumOff val="5000"/>
                  </a:schemeClr>
                </a:solidFill>
              </a:rPr>
              <a:t>For example, Arnstein’s ideas of gaining effective participation and Reich and Hager’s arguments that problematisation is essential to professional learning.</a:t>
            </a:r>
          </a:p>
          <a:p>
            <a:pPr>
              <a:spcBef>
                <a:spcPts val="450"/>
              </a:spcBef>
              <a:spcAft>
                <a:spcPts val="450"/>
              </a:spcAft>
            </a:pPr>
            <a:r>
              <a:rPr lang="en-GB" altLang="en-US" sz="2400" dirty="0">
                <a:solidFill>
                  <a:schemeClr val="tx1">
                    <a:lumMod val="95000"/>
                    <a:lumOff val="5000"/>
                  </a:schemeClr>
                </a:solidFill>
              </a:rPr>
              <a:t>The combining of theory and practice in this way is often known as ‘</a:t>
            </a:r>
            <a:r>
              <a:rPr lang="en-GB" altLang="en-US" sz="2400" b="1" dirty="0">
                <a:solidFill>
                  <a:schemeClr val="tx1">
                    <a:lumMod val="95000"/>
                    <a:lumOff val="5000"/>
                  </a:schemeClr>
                </a:solidFill>
              </a:rPr>
              <a:t>praxis</a:t>
            </a:r>
            <a:r>
              <a:rPr lang="en-GB" altLang="en-US" sz="2400" dirty="0">
                <a:solidFill>
                  <a:schemeClr val="tx1">
                    <a:lumMod val="95000"/>
                    <a:lumOff val="5000"/>
                  </a:schemeClr>
                </a:solidFill>
              </a:rPr>
              <a:t>’ which has been defined by </a:t>
            </a:r>
            <a:r>
              <a:rPr lang="en-GB" altLang="en-US" sz="2400" dirty="0"/>
              <a:t>Blackburn (2016</a:t>
            </a:r>
            <a:r>
              <a:rPr lang="en-GB" altLang="en-US" sz="2400" dirty="0">
                <a:solidFill>
                  <a:schemeClr val="tx1">
                    <a:lumMod val="95000"/>
                    <a:lumOff val="5000"/>
                  </a:schemeClr>
                </a:solidFill>
              </a:rPr>
              <a:t>) as ‘the application of a theory to cases encountered in experience’</a:t>
            </a:r>
          </a:p>
          <a:p>
            <a:pPr>
              <a:spcBef>
                <a:spcPts val="450"/>
              </a:spcBef>
              <a:spcAft>
                <a:spcPts val="450"/>
              </a:spcAft>
            </a:pPr>
            <a:r>
              <a:rPr lang="en-GB" altLang="en-US" sz="2400" dirty="0">
                <a:solidFill>
                  <a:schemeClr val="tx1">
                    <a:lumMod val="95000"/>
                    <a:lumOff val="5000"/>
                  </a:schemeClr>
                </a:solidFill>
              </a:rPr>
              <a:t>Whilst there are other, sometimes competing views, it is this sense which is of most use to the activist</a:t>
            </a:r>
          </a:p>
          <a:p>
            <a:pPr>
              <a:spcBef>
                <a:spcPts val="450"/>
              </a:spcBef>
              <a:spcAft>
                <a:spcPts val="450"/>
              </a:spcAft>
            </a:pPr>
            <a:r>
              <a:rPr lang="en-GB" altLang="en-US" sz="2400" dirty="0">
                <a:solidFill>
                  <a:schemeClr val="tx1">
                    <a:lumMod val="95000"/>
                    <a:lumOff val="5000"/>
                  </a:schemeClr>
                </a:solidFill>
              </a:rPr>
              <a:t>For example, Roberts (1996) talks of ‘the link between conscientisation and praxis’</a:t>
            </a:r>
          </a:p>
        </p:txBody>
      </p:sp>
    </p:spTree>
    <p:extLst>
      <p:ext uri="{BB962C8B-B14F-4D97-AF65-F5344CB8AC3E}">
        <p14:creationId xmlns:p14="http://schemas.microsoft.com/office/powerpoint/2010/main" val="81508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09E22-B730-EAD3-7E72-B85B9AD34112}"/>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63825186-8227-0044-BF1C-9956A3073F6D}"/>
              </a:ext>
            </a:extLst>
          </p:cNvPr>
          <p:cNvSpPr>
            <a:spLocks noGrp="1" noChangeArrowheads="1"/>
          </p:cNvSpPr>
          <p:nvPr>
            <p:ph type="title"/>
          </p:nvPr>
        </p:nvSpPr>
        <p:spPr>
          <a:xfrm>
            <a:off x="251520" y="192971"/>
            <a:ext cx="8355874" cy="594066"/>
          </a:xfrm>
          <a:noFill/>
          <a:ln>
            <a:noFill/>
          </a:ln>
        </p:spPr>
        <p:txBody>
          <a:bodyPr wrap="square">
            <a:noAutofit/>
          </a:bodyPr>
          <a:lstStyle/>
          <a:p>
            <a:pPr algn="ctr" eaLnBrk="1" hangingPunct="1"/>
            <a:r>
              <a:rPr lang="en-GB" altLang="en-US" b="1" dirty="0"/>
              <a:t>Praxis</a:t>
            </a:r>
          </a:p>
        </p:txBody>
      </p:sp>
      <p:sp>
        <p:nvSpPr>
          <p:cNvPr id="6147" name="Rectangle 3">
            <a:extLst>
              <a:ext uri="{FF2B5EF4-FFF2-40B4-BE49-F238E27FC236}">
                <a16:creationId xmlns:a16="http://schemas.microsoft.com/office/drawing/2014/main" id="{449B7A24-C3B2-6E54-A301-76BB0952C70F}"/>
              </a:ext>
            </a:extLst>
          </p:cNvPr>
          <p:cNvSpPr>
            <a:spLocks noGrp="1" noChangeArrowheads="1"/>
          </p:cNvSpPr>
          <p:nvPr>
            <p:ph idx="1"/>
          </p:nvPr>
        </p:nvSpPr>
        <p:spPr>
          <a:xfrm>
            <a:off x="181384" y="922525"/>
            <a:ext cx="8781231" cy="901018"/>
          </a:xfrm>
        </p:spPr>
        <p:txBody>
          <a:bodyPr>
            <a:noAutofit/>
          </a:bodyPr>
          <a:lstStyle/>
          <a:p>
            <a:pPr>
              <a:spcBef>
                <a:spcPts val="450"/>
              </a:spcBef>
              <a:spcAft>
                <a:spcPts val="450"/>
              </a:spcAft>
            </a:pPr>
            <a:r>
              <a:rPr lang="en-GB" altLang="en-US" sz="2400" dirty="0">
                <a:solidFill>
                  <a:schemeClr val="tx1">
                    <a:lumMod val="95000"/>
                    <a:lumOff val="5000"/>
                  </a:schemeClr>
                </a:solidFill>
              </a:rPr>
              <a:t>The academic literature has many examples of this combining of theory and practice</a:t>
            </a:r>
          </a:p>
          <a:p>
            <a:pPr>
              <a:spcBef>
                <a:spcPts val="450"/>
              </a:spcBef>
              <a:spcAft>
                <a:spcPts val="450"/>
              </a:spcAft>
            </a:pPr>
            <a:r>
              <a:rPr lang="en-GB" altLang="en-US" sz="2400" dirty="0">
                <a:solidFill>
                  <a:schemeClr val="tx1">
                    <a:lumMod val="95000"/>
                    <a:lumOff val="5000"/>
                  </a:schemeClr>
                </a:solidFill>
              </a:rPr>
              <a:t>For example, </a:t>
            </a:r>
            <a:r>
              <a:rPr lang="en-GB" altLang="en-US" sz="2400" dirty="0"/>
              <a:t>Jenny </a:t>
            </a:r>
            <a:r>
              <a:rPr lang="en-GB" altLang="en-US" sz="2400" dirty="0" err="1"/>
              <a:t>Maturi</a:t>
            </a:r>
            <a:r>
              <a:rPr lang="en-GB" altLang="en-US" sz="2400" dirty="0"/>
              <a:t> (2023</a:t>
            </a:r>
            <a:r>
              <a:rPr lang="en-GB" altLang="en-US" sz="2400" dirty="0">
                <a:solidFill>
                  <a:schemeClr val="tx1">
                    <a:lumMod val="95000"/>
                    <a:lumOff val="5000"/>
                  </a:schemeClr>
                </a:solidFill>
              </a:rPr>
              <a:t>), in her work ‘Using a critical praxis lens […] explores different understandings of empowerment that arose in interviews with front-line domestic violence workers who support refugee and migrant women experiencing gendered violence in Queensland, Australia’.</a:t>
            </a:r>
          </a:p>
          <a:p>
            <a:pPr>
              <a:spcBef>
                <a:spcPts val="450"/>
              </a:spcBef>
              <a:spcAft>
                <a:spcPts val="450"/>
              </a:spcAft>
            </a:pPr>
            <a:r>
              <a:rPr lang="en-GB" altLang="en-US" sz="2400" dirty="0">
                <a:solidFill>
                  <a:schemeClr val="tx1">
                    <a:lumMod val="95000"/>
                    <a:lumOff val="5000"/>
                  </a:schemeClr>
                </a:solidFill>
              </a:rPr>
              <a:t>Whilst </a:t>
            </a:r>
            <a:r>
              <a:rPr lang="en-GB" altLang="en-US" sz="2400" dirty="0"/>
              <a:t>Archibald and Wilson (2011) </a:t>
            </a:r>
            <a:r>
              <a:rPr lang="en-GB" altLang="en-US" sz="2400" dirty="0">
                <a:solidFill>
                  <a:schemeClr val="tx1">
                    <a:lumMod val="95000"/>
                    <a:lumOff val="5000"/>
                  </a:schemeClr>
                </a:solidFill>
              </a:rPr>
              <a:t>talk of praxis involving ‘a practical theory of action whereby education practitioners and researchers can work towards salvaging empowerment’s emancipatory potential’.</a:t>
            </a:r>
          </a:p>
          <a:p>
            <a:pPr>
              <a:spcBef>
                <a:spcPts val="450"/>
              </a:spcBef>
              <a:spcAft>
                <a:spcPts val="450"/>
              </a:spcAft>
            </a:pPr>
            <a:r>
              <a:rPr lang="en-GB" altLang="en-US" sz="2400" dirty="0">
                <a:solidFill>
                  <a:schemeClr val="tx1">
                    <a:lumMod val="95000"/>
                    <a:lumOff val="5000"/>
                  </a:schemeClr>
                </a:solidFill>
              </a:rPr>
              <a:t>The concept of praxis has strong links with the theories of reflective practice that we explored last year</a:t>
            </a:r>
          </a:p>
        </p:txBody>
      </p:sp>
    </p:spTree>
    <p:extLst>
      <p:ext uri="{BB962C8B-B14F-4D97-AF65-F5344CB8AC3E}">
        <p14:creationId xmlns:p14="http://schemas.microsoft.com/office/powerpoint/2010/main" val="206051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163F3380-2C83-465E-D835-99C04B898D02}"/>
              </a:ext>
            </a:extLst>
          </p:cNvPr>
          <p:cNvSpPr>
            <a:spLocks noGrp="1" noChangeArrowheads="1"/>
          </p:cNvSpPr>
          <p:nvPr>
            <p:ph type="title"/>
          </p:nvPr>
        </p:nvSpPr>
        <p:spPr>
          <a:xfrm>
            <a:off x="302239" y="232349"/>
            <a:ext cx="8229600" cy="637580"/>
          </a:xfrm>
        </p:spPr>
        <p:txBody>
          <a:bodyPr>
            <a:noAutofit/>
          </a:bodyPr>
          <a:lstStyle/>
          <a:p>
            <a:pPr algn="ctr" eaLnBrk="1" hangingPunct="1"/>
            <a:r>
              <a:rPr lang="en-GB" altLang="en-US" b="1" dirty="0">
                <a:solidFill>
                  <a:schemeClr val="bg1"/>
                </a:solidFill>
              </a:rPr>
              <a:t>Empowerment in Practice</a:t>
            </a:r>
          </a:p>
        </p:txBody>
      </p:sp>
      <p:sp>
        <p:nvSpPr>
          <p:cNvPr id="5" name="TextBox 4">
            <a:extLst>
              <a:ext uri="{FF2B5EF4-FFF2-40B4-BE49-F238E27FC236}">
                <a16:creationId xmlns:a16="http://schemas.microsoft.com/office/drawing/2014/main" id="{8D9585B8-0C53-C1F7-BC95-382371C8CF32}"/>
              </a:ext>
            </a:extLst>
          </p:cNvPr>
          <p:cNvSpPr txBox="1"/>
          <p:nvPr/>
        </p:nvSpPr>
        <p:spPr>
          <a:xfrm>
            <a:off x="81807" y="1092022"/>
            <a:ext cx="8670463" cy="4226798"/>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sz="2800" dirty="0">
                <a:solidFill>
                  <a:schemeClr val="bg1"/>
                </a:solidFill>
              </a:rPr>
              <a:t>The principle of empowerment is central to the disciplines of community development, social work, psychology, education and advocacy as well as to a critical approach to activism</a:t>
            </a:r>
          </a:p>
          <a:p>
            <a:pPr marL="342900" indent="-342900">
              <a:spcBef>
                <a:spcPts val="450"/>
              </a:spcBef>
              <a:spcAft>
                <a:spcPts val="450"/>
              </a:spcAft>
              <a:buFont typeface="Arial" panose="020B0604020202020204" pitchFamily="34" charset="0"/>
              <a:buChar char="•"/>
            </a:pPr>
            <a:r>
              <a:rPr lang="en-GB" sz="2800" dirty="0">
                <a:solidFill>
                  <a:schemeClr val="bg1"/>
                </a:solidFill>
              </a:rPr>
              <a:t>It has been a key concept running through the Modules that you have studied</a:t>
            </a:r>
          </a:p>
          <a:p>
            <a:pPr marL="342900" indent="-342900">
              <a:spcBef>
                <a:spcPts val="450"/>
              </a:spcBef>
              <a:spcAft>
                <a:spcPts val="450"/>
              </a:spcAft>
              <a:buFont typeface="Arial" panose="020B0604020202020204" pitchFamily="34" charset="0"/>
              <a:buChar char="•"/>
            </a:pPr>
            <a:r>
              <a:rPr lang="en-GB" sz="2800" dirty="0">
                <a:solidFill>
                  <a:schemeClr val="bg1"/>
                </a:solidFill>
              </a:rPr>
              <a:t>As we approach the end of this Module, we will explore the idea of empowerment in relation to the role of the activist in society</a:t>
            </a:r>
          </a:p>
        </p:txBody>
      </p:sp>
    </p:spTree>
    <p:extLst>
      <p:ext uri="{BB962C8B-B14F-4D97-AF65-F5344CB8AC3E}">
        <p14:creationId xmlns:p14="http://schemas.microsoft.com/office/powerpoint/2010/main" val="371192458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EF235-51B7-E6FB-0BDE-BF5BEF498C7B}"/>
            </a:ext>
          </a:extLst>
        </p:cNvPr>
        <p:cNvGrpSpPr/>
        <p:nvPr/>
      </p:nvGrpSpPr>
      <p:grpSpPr>
        <a:xfrm>
          <a:off x="0" y="0"/>
          <a:ext cx="0" cy="0"/>
          <a:chOff x="0" y="0"/>
          <a:chExt cx="0" cy="0"/>
        </a:xfrm>
      </p:grpSpPr>
      <p:sp>
        <p:nvSpPr>
          <p:cNvPr id="4" name="Rectangle 2">
            <a:extLst>
              <a:ext uri="{FF2B5EF4-FFF2-40B4-BE49-F238E27FC236}">
                <a16:creationId xmlns:a16="http://schemas.microsoft.com/office/drawing/2014/main" id="{0FCB00AC-1622-51B7-DEEE-050B957846A9}"/>
              </a:ext>
            </a:extLst>
          </p:cNvPr>
          <p:cNvSpPr>
            <a:spLocks noGrp="1" noChangeArrowheads="1"/>
          </p:cNvSpPr>
          <p:nvPr>
            <p:ph type="title"/>
          </p:nvPr>
        </p:nvSpPr>
        <p:spPr>
          <a:xfrm>
            <a:off x="438041" y="196135"/>
            <a:ext cx="8229600" cy="637580"/>
          </a:xfrm>
        </p:spPr>
        <p:txBody>
          <a:bodyPr>
            <a:noAutofit/>
          </a:bodyPr>
          <a:lstStyle/>
          <a:p>
            <a:pPr algn="ctr" eaLnBrk="1" hangingPunct="1"/>
            <a:r>
              <a:rPr lang="en-GB" altLang="en-US" b="1" dirty="0">
                <a:solidFill>
                  <a:schemeClr val="bg1"/>
                </a:solidFill>
              </a:rPr>
              <a:t>Empowerment in Practice</a:t>
            </a:r>
          </a:p>
        </p:txBody>
      </p:sp>
      <p:sp>
        <p:nvSpPr>
          <p:cNvPr id="5" name="TextBox 4">
            <a:extLst>
              <a:ext uri="{FF2B5EF4-FFF2-40B4-BE49-F238E27FC236}">
                <a16:creationId xmlns:a16="http://schemas.microsoft.com/office/drawing/2014/main" id="{3D7A9F4D-6CF4-6D4A-DF55-CDEAA31422C4}"/>
              </a:ext>
            </a:extLst>
          </p:cNvPr>
          <p:cNvSpPr txBox="1"/>
          <p:nvPr/>
        </p:nvSpPr>
        <p:spPr>
          <a:xfrm>
            <a:off x="251520" y="1039906"/>
            <a:ext cx="8292421" cy="4667945"/>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altLang="en-US" sz="2400" dirty="0">
                <a:solidFill>
                  <a:schemeClr val="bg2"/>
                </a:solidFill>
              </a:rPr>
              <a:t>Abercrombie and </a:t>
            </a:r>
            <a:r>
              <a:rPr lang="en-GB" altLang="en-US" sz="2400" dirty="0" err="1">
                <a:solidFill>
                  <a:schemeClr val="bg2"/>
                </a:solidFill>
              </a:rPr>
              <a:t>Warde</a:t>
            </a:r>
            <a:r>
              <a:rPr lang="en-GB" altLang="en-US" sz="2400" dirty="0">
                <a:solidFill>
                  <a:schemeClr val="bg2"/>
                </a:solidFill>
              </a:rPr>
              <a:t> (2000: p. 188</a:t>
            </a:r>
            <a:r>
              <a:rPr lang="en-GB" altLang="en-US" sz="2400" dirty="0">
                <a:solidFill>
                  <a:schemeClr val="bg1"/>
                </a:solidFill>
              </a:rPr>
              <a:t>) argue that, from a social class perspective empowerment:</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‘Acknowledges the issue that ‘the upper class, and especially its business core, forms a relatively closed, coherent and self-recruiting elite’.</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This elite has ‘Coherence, combined with great wealth and the effective control of very large businesses [which] gives great power’.</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As we have seen before, theories of empowerment are a way of trying to address this power imbalance</a:t>
            </a:r>
          </a:p>
          <a:p>
            <a:pPr marL="342900" indent="-342900">
              <a:spcBef>
                <a:spcPts val="450"/>
              </a:spcBef>
              <a:spcAft>
                <a:spcPts val="450"/>
              </a:spcAft>
              <a:buFont typeface="Arial" panose="020B0604020202020204" pitchFamily="34" charset="0"/>
              <a:buChar char="•"/>
            </a:pPr>
            <a:endParaRPr lang="en-GB" altLang="en-US" sz="2400" dirty="0">
              <a:solidFill>
                <a:schemeClr val="bg1"/>
              </a:solidFill>
            </a:endParaRPr>
          </a:p>
        </p:txBody>
      </p:sp>
    </p:spTree>
    <p:extLst>
      <p:ext uri="{BB962C8B-B14F-4D97-AF65-F5344CB8AC3E}">
        <p14:creationId xmlns:p14="http://schemas.microsoft.com/office/powerpoint/2010/main" val="29742084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022A1-6B3E-DF19-9F0C-D268ABD59DBD}"/>
            </a:ext>
          </a:extLst>
        </p:cNvPr>
        <p:cNvGrpSpPr/>
        <p:nvPr/>
      </p:nvGrpSpPr>
      <p:grpSpPr>
        <a:xfrm>
          <a:off x="0" y="0"/>
          <a:ext cx="0" cy="0"/>
          <a:chOff x="0" y="0"/>
          <a:chExt cx="0" cy="0"/>
        </a:xfrm>
      </p:grpSpPr>
      <p:sp>
        <p:nvSpPr>
          <p:cNvPr id="4" name="Rectangle 2">
            <a:extLst>
              <a:ext uri="{FF2B5EF4-FFF2-40B4-BE49-F238E27FC236}">
                <a16:creationId xmlns:a16="http://schemas.microsoft.com/office/drawing/2014/main" id="{6740405F-28AE-D2A9-1C57-9A7E9945E5C9}"/>
              </a:ext>
            </a:extLst>
          </p:cNvPr>
          <p:cNvSpPr>
            <a:spLocks noGrp="1" noChangeArrowheads="1"/>
          </p:cNvSpPr>
          <p:nvPr>
            <p:ph type="title"/>
          </p:nvPr>
        </p:nvSpPr>
        <p:spPr>
          <a:xfrm>
            <a:off x="314341" y="178028"/>
            <a:ext cx="8229600" cy="637580"/>
          </a:xfrm>
        </p:spPr>
        <p:txBody>
          <a:bodyPr>
            <a:noAutofit/>
          </a:bodyPr>
          <a:lstStyle/>
          <a:p>
            <a:pPr algn="ctr" eaLnBrk="1" hangingPunct="1"/>
            <a:r>
              <a:rPr lang="en-GB" altLang="en-US" b="1" dirty="0">
                <a:solidFill>
                  <a:schemeClr val="bg1"/>
                </a:solidFill>
              </a:rPr>
              <a:t>Empowerment in Practice</a:t>
            </a:r>
          </a:p>
        </p:txBody>
      </p:sp>
      <p:sp>
        <p:nvSpPr>
          <p:cNvPr id="5" name="TextBox 4">
            <a:extLst>
              <a:ext uri="{FF2B5EF4-FFF2-40B4-BE49-F238E27FC236}">
                <a16:creationId xmlns:a16="http://schemas.microsoft.com/office/drawing/2014/main" id="{5475DE71-10F9-5220-6E6A-2AB55A94B19D}"/>
              </a:ext>
            </a:extLst>
          </p:cNvPr>
          <p:cNvSpPr txBox="1"/>
          <p:nvPr/>
        </p:nvSpPr>
        <p:spPr>
          <a:xfrm>
            <a:off x="179092" y="929061"/>
            <a:ext cx="8292421" cy="5165517"/>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altLang="en-US" sz="2400" dirty="0">
                <a:solidFill>
                  <a:schemeClr val="bg2"/>
                </a:solidFill>
              </a:rPr>
              <a:t>Williams (2010: p97)</a:t>
            </a:r>
            <a:r>
              <a:rPr lang="en-GB" altLang="en-US" sz="2400" dirty="0">
                <a:solidFill>
                  <a:srgbClr val="00B050"/>
                </a:solidFill>
              </a:rPr>
              <a:t> </a:t>
            </a:r>
            <a:r>
              <a:rPr lang="en-GB" altLang="en-US" sz="2400" dirty="0">
                <a:solidFill>
                  <a:schemeClr val="bg1"/>
                </a:solidFill>
              </a:rPr>
              <a:t>offers some key factors which affect the ability of the group to become an empowered and enlightened entity:</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Focus, i.e. the aims of the group</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Inter-group communication including decision making processes</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Relationships within the group, e.g. roles and norms (social capital)</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It can be argued that the role of the activist is to understand and communicate their aims and those of the group through building effective relationships through skilled communication</a:t>
            </a:r>
          </a:p>
          <a:p>
            <a:pPr marL="342900" indent="-342900">
              <a:spcBef>
                <a:spcPts val="450"/>
              </a:spcBef>
              <a:spcAft>
                <a:spcPts val="450"/>
              </a:spcAft>
              <a:buFont typeface="Arial" panose="020B0604020202020204" pitchFamily="34" charset="0"/>
              <a:buChar char="•"/>
            </a:pPr>
            <a:endParaRPr lang="en-GB" altLang="en-US" sz="2400" dirty="0">
              <a:solidFill>
                <a:schemeClr val="bg1"/>
              </a:solidFill>
            </a:endParaRPr>
          </a:p>
        </p:txBody>
      </p:sp>
    </p:spTree>
    <p:extLst>
      <p:ext uri="{BB962C8B-B14F-4D97-AF65-F5344CB8AC3E}">
        <p14:creationId xmlns:p14="http://schemas.microsoft.com/office/powerpoint/2010/main" val="331565291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022A1-6B3E-DF19-9F0C-D268ABD59DBD}"/>
            </a:ext>
          </a:extLst>
        </p:cNvPr>
        <p:cNvGrpSpPr/>
        <p:nvPr/>
      </p:nvGrpSpPr>
      <p:grpSpPr>
        <a:xfrm>
          <a:off x="0" y="0"/>
          <a:ext cx="0" cy="0"/>
          <a:chOff x="0" y="0"/>
          <a:chExt cx="0" cy="0"/>
        </a:xfrm>
      </p:grpSpPr>
      <p:sp>
        <p:nvSpPr>
          <p:cNvPr id="4" name="Rectangle 2">
            <a:extLst>
              <a:ext uri="{FF2B5EF4-FFF2-40B4-BE49-F238E27FC236}">
                <a16:creationId xmlns:a16="http://schemas.microsoft.com/office/drawing/2014/main" id="{6740405F-28AE-D2A9-1C57-9A7E9945E5C9}"/>
              </a:ext>
            </a:extLst>
          </p:cNvPr>
          <p:cNvSpPr>
            <a:spLocks noGrp="1" noChangeArrowheads="1"/>
          </p:cNvSpPr>
          <p:nvPr>
            <p:ph type="title"/>
          </p:nvPr>
        </p:nvSpPr>
        <p:spPr>
          <a:xfrm>
            <a:off x="314341" y="178028"/>
            <a:ext cx="8229600" cy="637580"/>
          </a:xfrm>
        </p:spPr>
        <p:txBody>
          <a:bodyPr>
            <a:noAutofit/>
          </a:bodyPr>
          <a:lstStyle/>
          <a:p>
            <a:pPr algn="ctr" eaLnBrk="1" hangingPunct="1"/>
            <a:r>
              <a:rPr lang="en-GB" altLang="en-US" b="1" dirty="0">
                <a:solidFill>
                  <a:schemeClr val="bg1"/>
                </a:solidFill>
              </a:rPr>
              <a:t>Empowerment and Activism</a:t>
            </a:r>
          </a:p>
        </p:txBody>
      </p:sp>
      <p:sp>
        <p:nvSpPr>
          <p:cNvPr id="5" name="TextBox 4">
            <a:extLst>
              <a:ext uri="{FF2B5EF4-FFF2-40B4-BE49-F238E27FC236}">
                <a16:creationId xmlns:a16="http://schemas.microsoft.com/office/drawing/2014/main" id="{5475DE71-10F9-5220-6E6A-2AB55A94B19D}"/>
              </a:ext>
            </a:extLst>
          </p:cNvPr>
          <p:cNvSpPr txBox="1"/>
          <p:nvPr/>
        </p:nvSpPr>
        <p:spPr>
          <a:xfrm>
            <a:off x="179092" y="929061"/>
            <a:ext cx="8292421" cy="4411464"/>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altLang="en-US" sz="2400" dirty="0">
                <a:solidFill>
                  <a:schemeClr val="bg2"/>
                </a:solidFill>
              </a:rPr>
              <a:t>The link between empowerment and activism is explicitly stated by Michael Gearhart (2023) in </a:t>
            </a:r>
            <a:r>
              <a:rPr lang="en-GB" altLang="en-US" sz="2400" i="1" dirty="0">
                <a:solidFill>
                  <a:schemeClr val="bg2"/>
                </a:solidFill>
              </a:rPr>
              <a:t>Mutual Efficacy, Self-Efficacy, and Collective Efficacy Theory: An Examination of Empowerment and Activism</a:t>
            </a:r>
            <a:endParaRPr lang="en-GB" altLang="en-US" sz="2400" dirty="0">
              <a:solidFill>
                <a:schemeClr val="bg2"/>
              </a:solidFill>
            </a:endParaRPr>
          </a:p>
          <a:p>
            <a:pPr marL="342900" indent="-342900">
              <a:spcBef>
                <a:spcPts val="450"/>
              </a:spcBef>
              <a:spcAft>
                <a:spcPts val="450"/>
              </a:spcAft>
              <a:buFont typeface="Arial" panose="020B0604020202020204" pitchFamily="34" charset="0"/>
              <a:buChar char="•"/>
            </a:pPr>
            <a:r>
              <a:rPr lang="en-GB" altLang="en-US" sz="2400" dirty="0">
                <a:solidFill>
                  <a:schemeClr val="bg1"/>
                </a:solidFill>
              </a:rPr>
              <a:t>This paper, produced for the National Association of Social Workers (U.S.A) reminds us that social work has its roots in radical activism</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In it,  Gearhart argues that ‘self-efficacy  and  mutual  efficacy  are … drivers of household activism, whereas social cohesion and mutual efficacy are associated with </a:t>
            </a:r>
            <a:r>
              <a:rPr lang="en-GB" altLang="en-US" sz="2400" dirty="0" err="1">
                <a:solidFill>
                  <a:schemeClr val="bg1"/>
                </a:solidFill>
              </a:rPr>
              <a:t>neighborhood</a:t>
            </a:r>
            <a:r>
              <a:rPr lang="en-GB" altLang="en-US" sz="2400" dirty="0">
                <a:solidFill>
                  <a:schemeClr val="bg1"/>
                </a:solidFill>
              </a:rPr>
              <a:t>  activism’ (p. 198)</a:t>
            </a:r>
          </a:p>
        </p:txBody>
      </p:sp>
    </p:spTree>
    <p:extLst>
      <p:ext uri="{BB962C8B-B14F-4D97-AF65-F5344CB8AC3E}">
        <p14:creationId xmlns:p14="http://schemas.microsoft.com/office/powerpoint/2010/main" val="56390185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022A1-6B3E-DF19-9F0C-D268ABD59DBD}"/>
            </a:ext>
          </a:extLst>
        </p:cNvPr>
        <p:cNvGrpSpPr/>
        <p:nvPr/>
      </p:nvGrpSpPr>
      <p:grpSpPr>
        <a:xfrm>
          <a:off x="0" y="0"/>
          <a:ext cx="0" cy="0"/>
          <a:chOff x="0" y="0"/>
          <a:chExt cx="0" cy="0"/>
        </a:xfrm>
      </p:grpSpPr>
      <p:sp>
        <p:nvSpPr>
          <p:cNvPr id="4" name="Rectangle 2">
            <a:extLst>
              <a:ext uri="{FF2B5EF4-FFF2-40B4-BE49-F238E27FC236}">
                <a16:creationId xmlns:a16="http://schemas.microsoft.com/office/drawing/2014/main" id="{6740405F-28AE-D2A9-1C57-9A7E9945E5C9}"/>
              </a:ext>
            </a:extLst>
          </p:cNvPr>
          <p:cNvSpPr>
            <a:spLocks noGrp="1" noChangeArrowheads="1"/>
          </p:cNvSpPr>
          <p:nvPr>
            <p:ph type="title"/>
          </p:nvPr>
        </p:nvSpPr>
        <p:spPr>
          <a:xfrm>
            <a:off x="314341" y="178028"/>
            <a:ext cx="8229600" cy="637580"/>
          </a:xfrm>
        </p:spPr>
        <p:txBody>
          <a:bodyPr>
            <a:noAutofit/>
          </a:bodyPr>
          <a:lstStyle/>
          <a:p>
            <a:pPr algn="ctr" eaLnBrk="1" hangingPunct="1"/>
            <a:r>
              <a:rPr lang="en-GB" altLang="en-US" b="1" dirty="0">
                <a:solidFill>
                  <a:schemeClr val="bg1"/>
                </a:solidFill>
              </a:rPr>
              <a:t>Empowerment and Activism</a:t>
            </a:r>
          </a:p>
        </p:txBody>
      </p:sp>
      <p:sp>
        <p:nvSpPr>
          <p:cNvPr id="5" name="TextBox 4">
            <a:extLst>
              <a:ext uri="{FF2B5EF4-FFF2-40B4-BE49-F238E27FC236}">
                <a16:creationId xmlns:a16="http://schemas.microsoft.com/office/drawing/2014/main" id="{5475DE71-10F9-5220-6E6A-2AB55A94B19D}"/>
              </a:ext>
            </a:extLst>
          </p:cNvPr>
          <p:cNvSpPr txBox="1"/>
          <p:nvPr/>
        </p:nvSpPr>
        <p:spPr>
          <a:xfrm>
            <a:off x="179092" y="929061"/>
            <a:ext cx="8292421" cy="2436564"/>
          </a:xfrm>
          <a:prstGeom prst="rect">
            <a:avLst/>
          </a:prstGeom>
          <a:noFill/>
        </p:spPr>
        <p:txBody>
          <a:bodyPr wrap="square" rtlCol="0">
            <a:spAutoFit/>
          </a:bodyPr>
          <a:lstStyle/>
          <a:p>
            <a:pPr marL="342900" indent="-342900">
              <a:spcBef>
                <a:spcPts val="450"/>
              </a:spcBef>
              <a:spcAft>
                <a:spcPts val="450"/>
              </a:spcAft>
              <a:buFont typeface="Arial" panose="020B0604020202020204" pitchFamily="34" charset="0"/>
              <a:buChar char="•"/>
            </a:pPr>
            <a:r>
              <a:rPr lang="en-GB" altLang="en-US" sz="2400" dirty="0">
                <a:solidFill>
                  <a:schemeClr val="bg2"/>
                </a:solidFill>
              </a:rPr>
              <a:t>Acknowledging that people can only become activists once they have developed a sense of empowerment, he goes on the state that:</a:t>
            </a:r>
          </a:p>
          <a:p>
            <a:pPr marL="342900" indent="-342900">
              <a:spcBef>
                <a:spcPts val="450"/>
              </a:spcBef>
              <a:spcAft>
                <a:spcPts val="450"/>
              </a:spcAft>
              <a:buFont typeface="Arial" panose="020B0604020202020204" pitchFamily="34" charset="0"/>
              <a:buChar char="•"/>
            </a:pPr>
            <a:r>
              <a:rPr lang="en-GB" altLang="en-US" sz="2400" dirty="0">
                <a:solidFill>
                  <a:schemeClr val="bg1"/>
                </a:solidFill>
              </a:rPr>
              <a:t>‘it is important to utilize individual-level and community-level approaches to empower individuals and communities to participate in activism’ (Ibid. p. 198)</a:t>
            </a:r>
          </a:p>
        </p:txBody>
      </p:sp>
    </p:spTree>
    <p:extLst>
      <p:ext uri="{BB962C8B-B14F-4D97-AF65-F5344CB8AC3E}">
        <p14:creationId xmlns:p14="http://schemas.microsoft.com/office/powerpoint/2010/main" val="36235264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51520" y="238239"/>
            <a:ext cx="8229600" cy="529568"/>
          </a:xfrm>
        </p:spPr>
        <p:txBody>
          <a:bodyPr>
            <a:normAutofit fontScale="90000"/>
          </a:bodyPr>
          <a:lstStyle/>
          <a:p>
            <a:pPr algn="ctr" eaLnBrk="1" hangingPunct="1"/>
            <a:r>
              <a:rPr lang="en-GB" altLang="en-US" dirty="0"/>
              <a:t>References</a:t>
            </a:r>
          </a:p>
        </p:txBody>
      </p:sp>
      <p:sp>
        <p:nvSpPr>
          <p:cNvPr id="20483" name="Rectangle 3"/>
          <p:cNvSpPr>
            <a:spLocks noGrp="1" noChangeArrowheads="1"/>
          </p:cNvSpPr>
          <p:nvPr>
            <p:ph idx="1"/>
          </p:nvPr>
        </p:nvSpPr>
        <p:spPr>
          <a:xfrm>
            <a:off x="251519" y="913787"/>
            <a:ext cx="8738571" cy="3394472"/>
          </a:xfrm>
        </p:spPr>
        <p:txBody>
          <a:bodyPr>
            <a:noAutofit/>
          </a:bodyPr>
          <a:lstStyle/>
          <a:p>
            <a:pPr eaLnBrk="1" hangingPunct="1">
              <a:spcBef>
                <a:spcPts val="450"/>
              </a:spcBef>
              <a:spcAft>
                <a:spcPts val="450"/>
              </a:spcAft>
            </a:pPr>
            <a:r>
              <a:rPr lang="en-GB" altLang="en-US" sz="1400" dirty="0"/>
              <a:t>Abercrombie A, and </a:t>
            </a:r>
            <a:r>
              <a:rPr lang="en-GB" altLang="en-US" sz="1400" dirty="0" err="1"/>
              <a:t>Warde</a:t>
            </a:r>
            <a:r>
              <a:rPr lang="en-GB" altLang="en-US" sz="1400" dirty="0"/>
              <a:t> A (2000) </a:t>
            </a:r>
            <a:r>
              <a:rPr lang="en-GB" altLang="en-US" sz="1400" i="1" dirty="0"/>
              <a:t>Contemporary British Society</a:t>
            </a:r>
            <a:r>
              <a:rPr lang="en-GB" altLang="en-US" sz="1400" dirty="0"/>
              <a:t> (3rd ed), Oxford: Blackwell.</a:t>
            </a:r>
          </a:p>
          <a:p>
            <a:pPr>
              <a:spcBef>
                <a:spcPts val="450"/>
              </a:spcBef>
              <a:spcAft>
                <a:spcPts val="450"/>
              </a:spcAft>
            </a:pPr>
            <a:r>
              <a:rPr lang="en-GB" altLang="en-US" sz="1400" dirty="0"/>
              <a:t>Archibald, T. &amp; Wilson, A.L. (2011) </a:t>
            </a:r>
            <a:r>
              <a:rPr lang="en-GB" altLang="en-US" sz="1400" i="1" dirty="0"/>
              <a:t>Rethinking Empowerment: Theories of Power and the Potential for Emancipatory Praxis</a:t>
            </a:r>
            <a:r>
              <a:rPr lang="en-GB" altLang="en-US" sz="1400" dirty="0"/>
              <a:t> Available at: </a:t>
            </a:r>
            <a:r>
              <a:rPr lang="en-GB" sz="1400" dirty="0">
                <a:hlinkClick r:id="rId2"/>
              </a:rPr>
              <a:t>Rethinking Empowerment: Theories of Power and the Potential for Emancipatory Praxis </a:t>
            </a:r>
            <a:r>
              <a:rPr lang="en-GB" sz="1400" dirty="0"/>
              <a:t> </a:t>
            </a:r>
            <a:r>
              <a:rPr lang="en-GB" altLang="en-US" sz="1400" dirty="0"/>
              <a:t>[Accessed 13/12/2024]</a:t>
            </a:r>
          </a:p>
          <a:p>
            <a:pPr eaLnBrk="1" hangingPunct="1">
              <a:spcBef>
                <a:spcPts val="450"/>
              </a:spcBef>
              <a:spcAft>
                <a:spcPts val="450"/>
              </a:spcAft>
            </a:pPr>
            <a:r>
              <a:rPr lang="en-GB" altLang="en-US" sz="1400" dirty="0"/>
              <a:t>Arnstein, S. R. (2019) ‘A Ladder of Citizen Participation’ in </a:t>
            </a:r>
            <a:r>
              <a:rPr lang="en-GB" altLang="en-US" sz="1400" i="1" dirty="0"/>
              <a:t>Journal of the American Planning Association</a:t>
            </a:r>
            <a:r>
              <a:rPr lang="en-GB" altLang="en-US" sz="1400" dirty="0"/>
              <a:t> 85(1) pp. 24-34 Available at: </a:t>
            </a:r>
            <a:r>
              <a:rPr lang="en-GB" sz="1400" dirty="0">
                <a:hlinkClick r:id="rId3"/>
              </a:rPr>
              <a:t>Full article: A Ladder of Citizen Participation</a:t>
            </a:r>
            <a:r>
              <a:rPr lang="en-GB" sz="1400" dirty="0"/>
              <a:t> </a:t>
            </a:r>
            <a:r>
              <a:rPr lang="en-GB" altLang="en-US" sz="1400" dirty="0"/>
              <a:t>[Accessed 05/12/2024]</a:t>
            </a:r>
          </a:p>
          <a:p>
            <a:pPr eaLnBrk="1" hangingPunct="1">
              <a:spcBef>
                <a:spcPts val="450"/>
              </a:spcBef>
              <a:spcAft>
                <a:spcPts val="450"/>
              </a:spcAft>
            </a:pPr>
            <a:r>
              <a:rPr lang="en-GB" altLang="en-US" sz="1400" dirty="0"/>
              <a:t>Australian Bureau of Statistics (2002) </a:t>
            </a:r>
            <a:r>
              <a:rPr lang="en-GB" altLang="en-US" sz="1400" i="1" dirty="0"/>
              <a:t>Social Capital and Social Wellbeing</a:t>
            </a:r>
            <a:r>
              <a:rPr lang="en-GB" altLang="en-US" sz="1400" dirty="0"/>
              <a:t> Commonwealth of Australia Available at: </a:t>
            </a:r>
            <a:r>
              <a:rPr lang="en-GB" sz="1400" dirty="0">
                <a:hlinkClick r:id="rId4"/>
              </a:rPr>
              <a:t>Social Capital and Social Wellbeing (Discussion Paper)</a:t>
            </a:r>
            <a:r>
              <a:rPr lang="en-GB" sz="1400" dirty="0"/>
              <a:t> [Accessed 06/12/2024]</a:t>
            </a:r>
          </a:p>
          <a:p>
            <a:pPr eaLnBrk="1" hangingPunct="1">
              <a:spcBef>
                <a:spcPts val="450"/>
              </a:spcBef>
              <a:spcAft>
                <a:spcPts val="450"/>
              </a:spcAft>
            </a:pPr>
            <a:r>
              <a:rPr lang="en-GB" altLang="en-US" sz="1400" dirty="0"/>
              <a:t>Blackburn, S. (2016) The Oxford dictionary of philosophy. Third edition. Oxford University Press</a:t>
            </a:r>
          </a:p>
          <a:p>
            <a:pPr eaLnBrk="1" hangingPunct="1">
              <a:spcBef>
                <a:spcPts val="450"/>
              </a:spcBef>
              <a:spcAft>
                <a:spcPts val="450"/>
              </a:spcAft>
            </a:pPr>
            <a:r>
              <a:rPr lang="en-GB" altLang="en-US" sz="1400" dirty="0"/>
              <a:t>Burton, M. and Kagan, C. (2005) ‘Liberation social psychology: learning from Latin America’ </a:t>
            </a:r>
            <a:r>
              <a:rPr lang="en-GB" altLang="en-US" sz="1400" i="1" dirty="0"/>
              <a:t>Journal of Community &amp; Applied Social Psychology</a:t>
            </a:r>
            <a:r>
              <a:rPr lang="en-GB" altLang="en-US" sz="1400" dirty="0"/>
              <a:t>, 15(1), pp. 63–78 Available at: </a:t>
            </a:r>
            <a:r>
              <a:rPr lang="en-GB" altLang="en-US" sz="1400" dirty="0">
                <a:hlinkClick r:id="rId5"/>
              </a:rPr>
              <a:t>https://research-ebsco-com.ezproxy.uwtsd.ac.uk/c/onvpsy/viewer/pdf/spzrkelmdr?route=details</a:t>
            </a:r>
            <a:r>
              <a:rPr lang="en-GB" altLang="en-US" sz="1400" dirty="0"/>
              <a:t>  [Accessed 05/12/2024]</a:t>
            </a:r>
          </a:p>
          <a:p>
            <a:pPr eaLnBrk="1" hangingPunct="1">
              <a:spcBef>
                <a:spcPts val="450"/>
              </a:spcBef>
              <a:spcAft>
                <a:spcPts val="450"/>
              </a:spcAft>
            </a:pPr>
            <a:r>
              <a:rPr lang="en-GB" altLang="en-US" sz="1400" dirty="0"/>
              <a:t>Centre for European Policy Analysis (2022) </a:t>
            </a:r>
            <a:r>
              <a:rPr lang="en-GB" altLang="en-US" sz="1400" i="1" dirty="0"/>
              <a:t>Russia: A State of Homophobia </a:t>
            </a:r>
            <a:r>
              <a:rPr lang="en-GB" altLang="en-US" sz="1400" dirty="0"/>
              <a:t>Available at: </a:t>
            </a:r>
            <a:r>
              <a:rPr lang="en-GB" altLang="en-US" sz="1400" dirty="0">
                <a:hlinkClick r:id="rId6"/>
              </a:rPr>
              <a:t>https://cepa.org/article/russia-a-state-of-homophobia/</a:t>
            </a:r>
            <a:r>
              <a:rPr lang="en-GB" altLang="en-US" sz="1400" dirty="0"/>
              <a:t> [Accessed 12/12/2024]</a:t>
            </a:r>
          </a:p>
          <a:p>
            <a:pPr eaLnBrk="1" hangingPunct="1">
              <a:spcBef>
                <a:spcPts val="450"/>
              </a:spcBef>
              <a:spcAft>
                <a:spcPts val="450"/>
              </a:spcAft>
            </a:pPr>
            <a:r>
              <a:rPr lang="en-GB" altLang="en-US" sz="1400" dirty="0"/>
              <a:t>Christens, B.D. (2019) </a:t>
            </a:r>
            <a:r>
              <a:rPr lang="en-GB" altLang="en-US" sz="1400" i="1" dirty="0"/>
              <a:t>Community power and empowerment</a:t>
            </a:r>
            <a:r>
              <a:rPr lang="en-GB" altLang="en-US" sz="1400" dirty="0"/>
              <a:t>. New York, NY: Oxford University Press. Available at: </a:t>
            </a:r>
            <a:r>
              <a:rPr lang="en-GB" sz="1400" dirty="0">
                <a:hlinkClick r:id="rId7"/>
              </a:rPr>
              <a:t>Community Power and Empowerment | Oxford Academic</a:t>
            </a:r>
            <a:r>
              <a:rPr lang="en-GB" sz="1400" dirty="0"/>
              <a:t> </a:t>
            </a:r>
            <a:r>
              <a:rPr lang="en-GB" altLang="en-US" sz="1400" dirty="0"/>
              <a:t>[Accessed 09/12/2024]</a:t>
            </a:r>
          </a:p>
          <a:p>
            <a:pPr eaLnBrk="1" hangingPunct="1">
              <a:spcBef>
                <a:spcPts val="450"/>
              </a:spcBef>
              <a:spcAft>
                <a:spcPts val="450"/>
              </a:spcAft>
            </a:pPr>
            <a:r>
              <a:rPr lang="en-GB" altLang="en-US" sz="1400" dirty="0"/>
              <a:t>Cohen, Stanley. (1985) Visions of social control  crime punishment and classification. Polity.</a:t>
            </a:r>
          </a:p>
          <a:p>
            <a:pPr>
              <a:spcBef>
                <a:spcPts val="450"/>
              </a:spcBef>
              <a:spcAft>
                <a:spcPts val="450"/>
              </a:spcAft>
            </a:pPr>
            <a:r>
              <a:rPr lang="en-GB" sz="1400" dirty="0"/>
              <a:t>Dale, A. &amp; Sparks, J. (2010) ‘The 'agency' of sustainable community development’ in </a:t>
            </a:r>
            <a:r>
              <a:rPr lang="en-GB" sz="1400" i="1" dirty="0"/>
              <a:t>Community Development Journal</a:t>
            </a:r>
            <a:r>
              <a:rPr lang="en-GB" sz="1400" dirty="0"/>
              <a:t> 46(4): pp. 476-492 Available at: </a:t>
            </a:r>
            <a:r>
              <a:rPr lang="en-GB" sz="1400" dirty="0">
                <a:hlinkClick r:id="rId8" action="ppaction://hlinkfile"/>
              </a:rPr>
              <a:t>(PDF) The 'agency' of sustainable community development</a:t>
            </a:r>
            <a:r>
              <a:rPr lang="en-GB" sz="1400" dirty="0"/>
              <a:t> [Accessed 09/12/2024]</a:t>
            </a:r>
          </a:p>
          <a:p>
            <a:pPr marL="0" indent="0" eaLnBrk="1" hangingPunct="1">
              <a:spcBef>
                <a:spcPts val="450"/>
              </a:spcBef>
              <a:spcAft>
                <a:spcPts val="450"/>
              </a:spcAft>
              <a:buNone/>
            </a:pPr>
            <a:endParaRPr lang="en-GB" altLang="en-US" sz="1400" dirty="0"/>
          </a:p>
        </p:txBody>
      </p:sp>
    </p:spTree>
    <p:extLst>
      <p:ext uri="{BB962C8B-B14F-4D97-AF65-F5344CB8AC3E}">
        <p14:creationId xmlns:p14="http://schemas.microsoft.com/office/powerpoint/2010/main" val="5085690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51520" y="238239"/>
            <a:ext cx="8229600" cy="529568"/>
          </a:xfrm>
        </p:spPr>
        <p:txBody>
          <a:bodyPr>
            <a:normAutofit fontScale="90000"/>
          </a:bodyPr>
          <a:lstStyle/>
          <a:p>
            <a:pPr algn="ctr" eaLnBrk="1" hangingPunct="1"/>
            <a:r>
              <a:rPr lang="en-GB" altLang="en-US" dirty="0"/>
              <a:t>References</a:t>
            </a:r>
          </a:p>
        </p:txBody>
      </p:sp>
      <p:sp>
        <p:nvSpPr>
          <p:cNvPr id="20483" name="Rectangle 3"/>
          <p:cNvSpPr>
            <a:spLocks noGrp="1" noChangeArrowheads="1"/>
          </p:cNvSpPr>
          <p:nvPr>
            <p:ph idx="1"/>
          </p:nvPr>
        </p:nvSpPr>
        <p:spPr>
          <a:xfrm>
            <a:off x="251519" y="913787"/>
            <a:ext cx="8738571" cy="3394472"/>
          </a:xfrm>
        </p:spPr>
        <p:txBody>
          <a:bodyPr>
            <a:noAutofit/>
          </a:bodyPr>
          <a:lstStyle/>
          <a:p>
            <a:pPr eaLnBrk="1" hangingPunct="1">
              <a:spcBef>
                <a:spcPts val="450"/>
              </a:spcBef>
              <a:spcAft>
                <a:spcPts val="450"/>
              </a:spcAft>
            </a:pPr>
            <a:r>
              <a:rPr lang="en-GB" altLang="en-US" sz="1400" dirty="0"/>
              <a:t>Dalrymple J, and Burke B (2001) </a:t>
            </a:r>
            <a:r>
              <a:rPr lang="en-GB" altLang="en-US" sz="1400" i="1" dirty="0"/>
              <a:t>Anti Oppressive Practice: Social Care and the Law</a:t>
            </a:r>
            <a:r>
              <a:rPr lang="en-GB" altLang="en-US" sz="1400" dirty="0"/>
              <a:t>, Buckingham: OUP.</a:t>
            </a:r>
          </a:p>
          <a:p>
            <a:pPr eaLnBrk="1" hangingPunct="1">
              <a:spcBef>
                <a:spcPts val="450"/>
              </a:spcBef>
              <a:spcAft>
                <a:spcPts val="450"/>
              </a:spcAft>
            </a:pPr>
            <a:r>
              <a:rPr lang="en-GB" altLang="en-US" sz="1400" dirty="0"/>
              <a:t>Easton, M. (2013) </a:t>
            </a:r>
            <a:r>
              <a:rPr lang="en-GB" altLang="en-US" sz="1400" i="1" dirty="0"/>
              <a:t>Consulting … and ignoring</a:t>
            </a:r>
            <a:r>
              <a:rPr lang="en-GB" altLang="en-US" sz="1400" dirty="0"/>
              <a:t> Available at: </a:t>
            </a:r>
            <a:r>
              <a:rPr lang="en-GB" sz="1400" dirty="0">
                <a:hlinkClick r:id="rId2"/>
              </a:rPr>
              <a:t>Consulting... and ignoring - BBC News</a:t>
            </a:r>
            <a:r>
              <a:rPr lang="en-GB" sz="1400" dirty="0"/>
              <a:t> </a:t>
            </a:r>
            <a:r>
              <a:rPr lang="en-GB" altLang="en-US" sz="1400" dirty="0"/>
              <a:t>[Accessed 12/12/2024]</a:t>
            </a:r>
          </a:p>
          <a:p>
            <a:pPr>
              <a:spcBef>
                <a:spcPts val="450"/>
              </a:spcBef>
              <a:spcAft>
                <a:spcPts val="450"/>
              </a:spcAft>
            </a:pPr>
            <a:r>
              <a:rPr lang="en-GB" altLang="en-US" sz="1400" dirty="0"/>
              <a:t>Fakir, A.M.S </a:t>
            </a:r>
            <a:r>
              <a:rPr lang="en-GB" altLang="en-US" sz="1400" i="1" dirty="0"/>
              <a:t>et al</a:t>
            </a:r>
            <a:r>
              <a:rPr lang="en-GB" altLang="en-US" sz="1400" dirty="0"/>
              <a:t> (2016) ‘The endogeneity of domestic violence: Understanding women empowerment through autonomy’ in </a:t>
            </a:r>
            <a:r>
              <a:rPr lang="en-GB" altLang="en-US" sz="1400" i="1" dirty="0"/>
              <a:t>World Development Perspectives </a:t>
            </a:r>
            <a:r>
              <a:rPr lang="en-GB" altLang="en-US" sz="1400" dirty="0"/>
              <a:t>Volume 2, Pages 34-42 Available at: </a:t>
            </a:r>
            <a:r>
              <a:rPr lang="en-GB" sz="1400" dirty="0">
                <a:hlinkClick r:id="rId3"/>
              </a:rPr>
              <a:t>The endogeneity of domestic violence: Understanding women empowerment through autonomy - ScienceDirect </a:t>
            </a:r>
            <a:r>
              <a:rPr lang="en-GB" altLang="en-US" sz="1400" dirty="0"/>
              <a:t>[Accessed 13/12/2024] </a:t>
            </a:r>
          </a:p>
          <a:p>
            <a:pPr>
              <a:spcBef>
                <a:spcPts val="450"/>
              </a:spcBef>
              <a:spcAft>
                <a:spcPts val="450"/>
              </a:spcAft>
            </a:pPr>
            <a:r>
              <a:rPr lang="en-GB" sz="1400" dirty="0"/>
              <a:t>Field J (2012) Social Capital, London: Routledge.</a:t>
            </a:r>
          </a:p>
          <a:p>
            <a:pPr>
              <a:spcBef>
                <a:spcPts val="450"/>
              </a:spcBef>
              <a:spcAft>
                <a:spcPts val="450"/>
              </a:spcAft>
            </a:pPr>
            <a:r>
              <a:rPr lang="en-GB" altLang="en-US" sz="1400" dirty="0"/>
              <a:t>Foucault, M (1972) </a:t>
            </a:r>
            <a:r>
              <a:rPr lang="en-GB" altLang="en-US" sz="1400" i="1" dirty="0"/>
              <a:t>History of Madness</a:t>
            </a:r>
            <a:r>
              <a:rPr lang="en-GB" altLang="en-US" sz="1400" dirty="0"/>
              <a:t> London: Routledge</a:t>
            </a:r>
          </a:p>
          <a:p>
            <a:pPr eaLnBrk="1" hangingPunct="1">
              <a:spcBef>
                <a:spcPts val="450"/>
              </a:spcBef>
              <a:spcAft>
                <a:spcPts val="450"/>
              </a:spcAft>
            </a:pPr>
            <a:r>
              <a:rPr lang="en-GB" altLang="en-US" sz="1400" dirty="0"/>
              <a:t>Foucault, M. (1984) ‘The Subject and Power’ in </a:t>
            </a:r>
            <a:r>
              <a:rPr lang="en-GB" altLang="en-US" sz="1400" i="1" dirty="0"/>
              <a:t>Critical Enquiry </a:t>
            </a:r>
            <a:r>
              <a:rPr lang="en-GB" altLang="en-US" sz="1400" dirty="0"/>
              <a:t>Vol 8, No 4 pp. 777-795 Available at: </a:t>
            </a:r>
            <a:r>
              <a:rPr lang="en-GB" sz="1400" dirty="0">
                <a:hlinkClick r:id="rId4"/>
              </a:rPr>
              <a:t>The Subject and Power on JSTOR</a:t>
            </a:r>
            <a:r>
              <a:rPr lang="en-GB" sz="1400" dirty="0"/>
              <a:t> </a:t>
            </a:r>
            <a:r>
              <a:rPr lang="en-GB" altLang="en-US" sz="1400" dirty="0"/>
              <a:t>[Accessed 08/12/2024]</a:t>
            </a:r>
          </a:p>
          <a:p>
            <a:pPr>
              <a:spcBef>
                <a:spcPts val="450"/>
              </a:spcBef>
              <a:spcAft>
                <a:spcPts val="450"/>
              </a:spcAft>
            </a:pPr>
            <a:r>
              <a:rPr lang="en-GB" altLang="en-US" sz="1400" dirty="0"/>
              <a:t>Foucault, M (b) (2002) Power: Essential works of Foucault 1954-1984, Vol 3, </a:t>
            </a:r>
            <a:r>
              <a:rPr lang="en-GB" altLang="en-US" sz="1400" dirty="0" err="1"/>
              <a:t>Faubion</a:t>
            </a:r>
            <a:r>
              <a:rPr lang="en-GB" altLang="en-US" sz="1400" dirty="0"/>
              <a:t>, J, D, (ed.) London: Penguin.</a:t>
            </a:r>
          </a:p>
          <a:p>
            <a:pPr>
              <a:spcBef>
                <a:spcPts val="450"/>
              </a:spcBef>
              <a:spcAft>
                <a:spcPts val="450"/>
              </a:spcAft>
            </a:pPr>
            <a:r>
              <a:rPr lang="en-GB" altLang="en-US" sz="1400" dirty="0"/>
              <a:t>Freire, P. (2014) </a:t>
            </a:r>
            <a:r>
              <a:rPr lang="en-GB" altLang="en-US" sz="1400" i="1" dirty="0"/>
              <a:t>Pedagogy of the oppressed</a:t>
            </a:r>
            <a:r>
              <a:rPr lang="en-GB" altLang="en-US" sz="1400" dirty="0"/>
              <a:t>. Thirtieth anniversary edition. Translated by M.B. Ramos. New York ; Bloomsbury. Available at: </a:t>
            </a:r>
            <a:r>
              <a:rPr lang="en-GB" sz="1400" dirty="0">
                <a:hlinkClick r:id="rId5"/>
              </a:rPr>
              <a:t>Full details and actions for Pedagogy of the Oppressed</a:t>
            </a:r>
            <a:r>
              <a:rPr lang="en-GB" sz="1400" dirty="0"/>
              <a:t> </a:t>
            </a:r>
            <a:r>
              <a:rPr lang="en-GB" altLang="en-US" sz="1400" dirty="0"/>
              <a:t>[Accessed 13/12/2024]</a:t>
            </a:r>
          </a:p>
          <a:p>
            <a:pPr>
              <a:spcBef>
                <a:spcPts val="450"/>
              </a:spcBef>
              <a:spcAft>
                <a:spcPts val="450"/>
              </a:spcAft>
            </a:pPr>
            <a:r>
              <a:rPr lang="en-GB" sz="1400" dirty="0"/>
              <a:t>Garba, P.K. (1999) “An endogenous empowerment strategy: A case-study of Nigerian women,” </a:t>
            </a:r>
            <a:r>
              <a:rPr lang="en-GB" sz="1400" i="1" dirty="0"/>
              <a:t>Development in practice</a:t>
            </a:r>
            <a:r>
              <a:rPr lang="en-GB" sz="1400" dirty="0"/>
              <a:t>, 9(1–2), pp. 130–141. Available at: </a:t>
            </a:r>
            <a:r>
              <a:rPr lang="en-GB" sz="1400" dirty="0">
                <a:hlinkClick r:id="rId6"/>
              </a:rPr>
              <a:t>An endogenous empowerment strategy: A case-study of Nigerian women: Development in Practice: Vol 9, No 1-2 </a:t>
            </a:r>
            <a:r>
              <a:rPr lang="en-GB" sz="1400" dirty="0"/>
              <a:t>[Accessed 12/02/2024].  </a:t>
            </a:r>
          </a:p>
          <a:p>
            <a:pPr>
              <a:spcBef>
                <a:spcPts val="450"/>
              </a:spcBef>
              <a:spcAft>
                <a:spcPts val="450"/>
              </a:spcAft>
            </a:pPr>
            <a:r>
              <a:rPr lang="en-GB" sz="1400" b="0" i="0" dirty="0">
                <a:solidFill>
                  <a:srgbClr val="3A3A3A"/>
                </a:solidFill>
                <a:effectLst/>
                <a:latin typeface="Source Sans Pro" panose="020B0503030403020204" pitchFamily="34" charset="0"/>
              </a:rPr>
              <a:t>Gearhart, M.C. (2023) ‘Mutual Efficacy, Self-Efficacy, and Collective Efficacy Theory: An Examination of Empowerment and Activism’, </a:t>
            </a:r>
            <a:r>
              <a:rPr lang="en-GB" sz="1400" b="0" i="1" dirty="0">
                <a:solidFill>
                  <a:srgbClr val="3A3A3A"/>
                </a:solidFill>
                <a:effectLst/>
                <a:latin typeface="Source Sans Pro" panose="020B0503030403020204" pitchFamily="34" charset="0"/>
              </a:rPr>
              <a:t>Social work (New York)</a:t>
            </a:r>
            <a:r>
              <a:rPr lang="en-GB" sz="1400" b="0" i="0" dirty="0">
                <a:solidFill>
                  <a:srgbClr val="3A3A3A"/>
                </a:solidFill>
                <a:effectLst/>
                <a:latin typeface="Source Sans Pro" panose="020B0503030403020204" pitchFamily="34" charset="0"/>
              </a:rPr>
              <a:t>, 68(3), pp. 192–200. Available at</a:t>
            </a:r>
            <a:r>
              <a:rPr lang="en-GB" sz="1400" dirty="0">
                <a:solidFill>
                  <a:srgbClr val="3A3A3A"/>
                </a:solidFill>
                <a:latin typeface="Source Sans Pro" panose="020B0503030403020204" pitchFamily="34" charset="0"/>
              </a:rPr>
              <a:t>: </a:t>
            </a:r>
            <a:r>
              <a:rPr lang="en-GB" sz="1100" dirty="0">
                <a:hlinkClick r:id="rId7"/>
              </a:rPr>
              <a:t>Mutual Efficacy, Self-Efficacy, and Collective Efficacy Theory: An Examination of Empowerment and Activism. – EBSCO</a:t>
            </a:r>
            <a:r>
              <a:rPr lang="en-GB" sz="1400" dirty="0">
                <a:solidFill>
                  <a:srgbClr val="3A3A3A"/>
                </a:solidFill>
                <a:latin typeface="Source Sans Pro" panose="020B0503030403020204" pitchFamily="34" charset="0"/>
              </a:rPr>
              <a:t> [Accessed 06/12/2024]</a:t>
            </a:r>
            <a:endParaRPr lang="en-GB" altLang="en-US" sz="1400" dirty="0"/>
          </a:p>
          <a:p>
            <a:pPr marL="0" indent="0">
              <a:spcBef>
                <a:spcPts val="450"/>
              </a:spcBef>
              <a:spcAft>
                <a:spcPts val="450"/>
              </a:spcAft>
              <a:buNone/>
            </a:pPr>
            <a:endParaRPr lang="en-GB" altLang="en-US" sz="1400" dirty="0"/>
          </a:p>
          <a:p>
            <a:pPr marL="0" indent="0" eaLnBrk="1" hangingPunct="1">
              <a:spcBef>
                <a:spcPts val="450"/>
              </a:spcBef>
              <a:spcAft>
                <a:spcPts val="450"/>
              </a:spcAft>
              <a:buNone/>
            </a:pPr>
            <a:endParaRPr lang="en-GB" altLang="en-US" sz="1400" dirty="0"/>
          </a:p>
        </p:txBody>
      </p:sp>
    </p:spTree>
    <p:extLst>
      <p:ext uri="{BB962C8B-B14F-4D97-AF65-F5344CB8AC3E}">
        <p14:creationId xmlns:p14="http://schemas.microsoft.com/office/powerpoint/2010/main" val="1909448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55FF3-F1AE-FA3D-1F90-60CB144E5B2C}"/>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63EA98CA-CEEF-2165-DF11-2EC408904C03}"/>
              </a:ext>
            </a:extLst>
          </p:cNvPr>
          <p:cNvSpPr>
            <a:spLocks noGrp="1" noChangeArrowheads="1"/>
          </p:cNvSpPr>
          <p:nvPr>
            <p:ph type="title"/>
          </p:nvPr>
        </p:nvSpPr>
        <p:spPr>
          <a:xfrm>
            <a:off x="305526" y="247607"/>
            <a:ext cx="8229600" cy="583574"/>
          </a:xfrm>
        </p:spPr>
        <p:txBody>
          <a:bodyPr>
            <a:normAutofit fontScale="90000"/>
          </a:bodyPr>
          <a:lstStyle/>
          <a:p>
            <a:pPr algn="ctr" eaLnBrk="1" hangingPunct="1"/>
            <a:r>
              <a:rPr lang="en-GB" altLang="en-US" dirty="0"/>
              <a:t>References</a:t>
            </a:r>
          </a:p>
        </p:txBody>
      </p:sp>
      <p:sp>
        <p:nvSpPr>
          <p:cNvPr id="20483" name="Rectangle 3">
            <a:extLst>
              <a:ext uri="{FF2B5EF4-FFF2-40B4-BE49-F238E27FC236}">
                <a16:creationId xmlns:a16="http://schemas.microsoft.com/office/drawing/2014/main" id="{373614B3-B602-5FF4-7D38-FF8414C0495C}"/>
              </a:ext>
            </a:extLst>
          </p:cNvPr>
          <p:cNvSpPr>
            <a:spLocks noGrp="1" noChangeArrowheads="1"/>
          </p:cNvSpPr>
          <p:nvPr>
            <p:ph idx="1"/>
          </p:nvPr>
        </p:nvSpPr>
        <p:spPr>
          <a:xfrm>
            <a:off x="208230" y="838497"/>
            <a:ext cx="8630244" cy="3394472"/>
          </a:xfrm>
        </p:spPr>
        <p:txBody>
          <a:bodyPr>
            <a:noAutofit/>
          </a:bodyPr>
          <a:lstStyle/>
          <a:p>
            <a:pPr eaLnBrk="1" hangingPunct="1">
              <a:spcBef>
                <a:spcPts val="450"/>
              </a:spcBef>
              <a:spcAft>
                <a:spcPts val="450"/>
              </a:spcAft>
            </a:pPr>
            <a:r>
              <a:rPr lang="en-GB" sz="1400" dirty="0"/>
              <a:t>Giddens A (2013) Sociology,  Cambridge: Polity Press</a:t>
            </a:r>
            <a:endParaRPr lang="en-GB" altLang="en-US" sz="1400" dirty="0"/>
          </a:p>
          <a:p>
            <a:pPr eaLnBrk="1" hangingPunct="1">
              <a:spcBef>
                <a:spcPts val="450"/>
              </a:spcBef>
              <a:spcAft>
                <a:spcPts val="450"/>
              </a:spcAft>
            </a:pPr>
            <a:r>
              <a:rPr lang="en-GB" altLang="en-US" sz="1400" dirty="0"/>
              <a:t>Glasgow Disability Alliance (2017) </a:t>
            </a:r>
            <a:r>
              <a:rPr lang="en-GB" altLang="en-US" sz="1400" i="1" dirty="0"/>
              <a:t>Empowerment in Action</a:t>
            </a:r>
            <a:r>
              <a:rPr lang="en-GB" altLang="en-US" sz="1400" dirty="0"/>
              <a:t> Available at: </a:t>
            </a:r>
            <a:r>
              <a:rPr lang="en-GB" altLang="en-US" sz="1400" dirty="0">
                <a:hlinkClick r:id="rId2"/>
              </a:rPr>
              <a:t>https://gda.scot/2019/05/10/empowerment-in-action/</a:t>
            </a:r>
            <a:r>
              <a:rPr lang="en-GB" altLang="en-US" sz="1400" dirty="0"/>
              <a:t> [Accessed 09/12/2024]</a:t>
            </a:r>
          </a:p>
          <a:p>
            <a:pPr eaLnBrk="1" hangingPunct="1">
              <a:spcBef>
                <a:spcPts val="450"/>
              </a:spcBef>
              <a:spcAft>
                <a:spcPts val="450"/>
              </a:spcAft>
            </a:pPr>
            <a:r>
              <a:rPr lang="en-GB" altLang="en-US" sz="1400" dirty="0" err="1"/>
              <a:t>Gitten</a:t>
            </a:r>
            <a:r>
              <a:rPr lang="en-GB" altLang="en-US" sz="1400" dirty="0"/>
              <a:t>, D. &amp; Gozzi, L. (2023) </a:t>
            </a:r>
            <a:r>
              <a:rPr lang="en-GB" altLang="en-US" sz="1400" i="1" dirty="0"/>
              <a:t>Iran's morality police to resume headscarf patrols</a:t>
            </a:r>
            <a:r>
              <a:rPr lang="en-GB" altLang="en-US" sz="1400" dirty="0"/>
              <a:t> Available at: </a:t>
            </a:r>
            <a:r>
              <a:rPr lang="en-GB" altLang="en-US" sz="1400" dirty="0">
                <a:hlinkClick r:id="rId3"/>
              </a:rPr>
              <a:t>https://www.bbc.co.uk/news/world-middle-east-66218318</a:t>
            </a:r>
            <a:r>
              <a:rPr lang="en-GB" altLang="en-US" sz="1400" dirty="0"/>
              <a:t> [Accessed 12/12/2024]</a:t>
            </a:r>
          </a:p>
          <a:p>
            <a:pPr eaLnBrk="1" hangingPunct="1">
              <a:spcBef>
                <a:spcPts val="450"/>
              </a:spcBef>
              <a:spcAft>
                <a:spcPts val="450"/>
              </a:spcAft>
            </a:pPr>
            <a:r>
              <a:rPr lang="en-GB" altLang="en-US" sz="1400" dirty="0"/>
              <a:t>Hiller, V. and Touré, N. (2021) “Endogenous gender power: The two facets of empowerment,”</a:t>
            </a:r>
            <a:r>
              <a:rPr lang="en-GB" altLang="en-US" sz="1400" i="1" dirty="0"/>
              <a:t> Journal of development economics, </a:t>
            </a:r>
            <a:r>
              <a:rPr lang="en-GB" altLang="en-US" sz="1400" dirty="0"/>
              <a:t>149, pp. 102596-. Available at: </a:t>
            </a:r>
            <a:r>
              <a:rPr lang="en-GB" sz="1400" dirty="0">
                <a:hlinkClick r:id="rId4"/>
              </a:rPr>
              <a:t>Endogenous gender power: The two facets of empowerment - ScienceDirect </a:t>
            </a:r>
            <a:r>
              <a:rPr lang="en-GB" sz="1400" dirty="0"/>
              <a:t> </a:t>
            </a:r>
            <a:r>
              <a:rPr lang="en-GB" altLang="en-US" sz="1400" dirty="0"/>
              <a:t>[Accessed 13/02/2024]</a:t>
            </a:r>
          </a:p>
          <a:p>
            <a:pPr eaLnBrk="1" hangingPunct="1">
              <a:spcBef>
                <a:spcPts val="450"/>
              </a:spcBef>
              <a:spcAft>
                <a:spcPts val="450"/>
              </a:spcAft>
            </a:pPr>
            <a:r>
              <a:rPr lang="en-GB" altLang="en-US" sz="1400" dirty="0"/>
              <a:t>Home Office, The (2024) </a:t>
            </a:r>
            <a:r>
              <a:rPr lang="en-GB" altLang="en-US" sz="1400" i="1" dirty="0"/>
              <a:t>New protest laws on face coverings and pyrotechnics</a:t>
            </a:r>
            <a:r>
              <a:rPr lang="en-GB" altLang="en-US" sz="1400" dirty="0"/>
              <a:t> Available at: </a:t>
            </a:r>
            <a:r>
              <a:rPr lang="en-GB" altLang="en-US" sz="1400" dirty="0">
                <a:hlinkClick r:id="rId5"/>
              </a:rPr>
              <a:t>https://www.gov.uk/government/news/new-protest-laws-on-face-coverings-and-pyrotechnics</a:t>
            </a:r>
            <a:r>
              <a:rPr lang="en-GB" altLang="en-US" sz="1400" dirty="0"/>
              <a:t> [Accessed 12/12/2024]</a:t>
            </a:r>
            <a:endParaRPr lang="en-GB" altLang="en-US" sz="1400" i="1" dirty="0"/>
          </a:p>
          <a:p>
            <a:pPr eaLnBrk="1" hangingPunct="1">
              <a:spcBef>
                <a:spcPts val="450"/>
              </a:spcBef>
              <a:spcAft>
                <a:spcPts val="450"/>
              </a:spcAft>
            </a:pPr>
            <a:r>
              <a:rPr lang="en-GB" altLang="en-US" sz="1400" dirty="0"/>
              <a:t>Human Rights Watch (2021) “Break Their Lineage, Break Their Roots”: China’s Crimes against Humanity Targeting Uyghurs and Other Turkic Muslims Available at: </a:t>
            </a:r>
            <a:r>
              <a:rPr lang="en-GB" altLang="en-US" sz="1400" dirty="0">
                <a:hlinkClick r:id="rId6"/>
              </a:rPr>
              <a:t>https://www.hrw.org/report/2021/04/19/break-their-lineage-break-their-roots/chinas-crimes-against-humanity-targeting</a:t>
            </a:r>
            <a:r>
              <a:rPr lang="en-GB" altLang="en-US" sz="1400" dirty="0"/>
              <a:t> [Accessed 12/12/2024]</a:t>
            </a:r>
          </a:p>
          <a:p>
            <a:pPr>
              <a:spcBef>
                <a:spcPts val="450"/>
              </a:spcBef>
              <a:spcAft>
                <a:spcPts val="450"/>
              </a:spcAft>
            </a:pPr>
            <a:r>
              <a:rPr lang="en-GB" altLang="en-US" sz="1400" dirty="0" err="1"/>
              <a:t>Kamruzzaman</a:t>
            </a:r>
            <a:r>
              <a:rPr lang="en-GB" altLang="en-US" sz="1400" dirty="0"/>
              <a:t>, P. (2020). Exploring the Nexus Between Participation and Empowerment. </a:t>
            </a:r>
            <a:r>
              <a:rPr lang="en-GB" altLang="en-US" sz="1400" i="1" dirty="0"/>
              <a:t>Journal of Development Policy and Practice</a:t>
            </a:r>
            <a:r>
              <a:rPr lang="en-GB" altLang="en-US" sz="1400" dirty="0"/>
              <a:t>, 5(1), pp.32-53. </a:t>
            </a:r>
            <a:r>
              <a:rPr lang="en-GB" sz="1400" dirty="0">
                <a:hlinkClick r:id="rId7"/>
              </a:rPr>
              <a:t>Exploring the Nexus Between Participation and Empowerment - Palash </a:t>
            </a:r>
            <a:r>
              <a:rPr lang="en-GB" sz="1400" dirty="0" err="1">
                <a:hlinkClick r:id="rId7"/>
              </a:rPr>
              <a:t>Kamruzzaman</a:t>
            </a:r>
            <a:r>
              <a:rPr lang="en-GB" sz="1400" dirty="0">
                <a:hlinkClick r:id="rId7"/>
              </a:rPr>
              <a:t>, 2020</a:t>
            </a:r>
            <a:r>
              <a:rPr lang="en-GB" altLang="en-US" sz="1400" dirty="0"/>
              <a:t> [Accessed 12/12/2024] </a:t>
            </a:r>
          </a:p>
          <a:p>
            <a:pPr eaLnBrk="1" hangingPunct="1">
              <a:spcBef>
                <a:spcPts val="450"/>
              </a:spcBef>
              <a:spcAft>
                <a:spcPts val="450"/>
              </a:spcAft>
            </a:pPr>
            <a:endParaRPr lang="en-GB" altLang="en-US" sz="1000" dirty="0"/>
          </a:p>
        </p:txBody>
      </p:sp>
    </p:spTree>
    <p:extLst>
      <p:ext uri="{BB962C8B-B14F-4D97-AF65-F5344CB8AC3E}">
        <p14:creationId xmlns:p14="http://schemas.microsoft.com/office/powerpoint/2010/main" val="1710670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72C65-E84E-3830-61D3-F927144E5ACC}"/>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49046CBB-87FB-6B98-B336-A8910D7A0FEC}"/>
              </a:ext>
            </a:extLst>
          </p:cNvPr>
          <p:cNvSpPr>
            <a:spLocks noGrp="1" noChangeArrowheads="1"/>
          </p:cNvSpPr>
          <p:nvPr>
            <p:ph type="title"/>
          </p:nvPr>
        </p:nvSpPr>
        <p:spPr>
          <a:xfrm>
            <a:off x="348558" y="293684"/>
            <a:ext cx="8229600" cy="421556"/>
          </a:xfrm>
        </p:spPr>
        <p:txBody>
          <a:bodyPr>
            <a:normAutofit fontScale="90000"/>
          </a:bodyPr>
          <a:lstStyle/>
          <a:p>
            <a:pPr algn="ctr" eaLnBrk="1" hangingPunct="1"/>
            <a:r>
              <a:rPr lang="en-GB" altLang="en-US" dirty="0"/>
              <a:t>References</a:t>
            </a:r>
          </a:p>
        </p:txBody>
      </p:sp>
      <p:sp>
        <p:nvSpPr>
          <p:cNvPr id="20483" name="Rectangle 3">
            <a:extLst>
              <a:ext uri="{FF2B5EF4-FFF2-40B4-BE49-F238E27FC236}">
                <a16:creationId xmlns:a16="http://schemas.microsoft.com/office/drawing/2014/main" id="{04AA08B1-1E5E-C25E-0E6A-4FB4DF1A8BAC}"/>
              </a:ext>
            </a:extLst>
          </p:cNvPr>
          <p:cNvSpPr>
            <a:spLocks noGrp="1" noChangeArrowheads="1"/>
          </p:cNvSpPr>
          <p:nvPr>
            <p:ph idx="1"/>
          </p:nvPr>
        </p:nvSpPr>
        <p:spPr>
          <a:xfrm>
            <a:off x="143508" y="853578"/>
            <a:ext cx="8229600" cy="3394472"/>
          </a:xfrm>
        </p:spPr>
        <p:txBody>
          <a:bodyPr>
            <a:noAutofit/>
          </a:bodyPr>
          <a:lstStyle/>
          <a:p>
            <a:pPr>
              <a:spcBef>
                <a:spcPts val="450"/>
              </a:spcBef>
              <a:spcAft>
                <a:spcPts val="450"/>
              </a:spcAft>
            </a:pPr>
            <a:r>
              <a:rPr lang="en-GB" sz="1400" dirty="0"/>
              <a:t>Lewis JM, DiGiacomo M, Luckett T, Davidson PM &amp; </a:t>
            </a:r>
            <a:r>
              <a:rPr lang="en-GB" sz="1400" dirty="0" err="1"/>
              <a:t>Currow</a:t>
            </a:r>
            <a:r>
              <a:rPr lang="en-GB" sz="1400" dirty="0"/>
              <a:t> DC (2011) ‘A Social Capital Framework for Palliative Care: Supporting Health and Well-Being for People With Life-Limiting Illness and Their Carers Through Social Relations and Networks’ </a:t>
            </a:r>
            <a:r>
              <a:rPr lang="en-GB" sz="1400" i="1" dirty="0"/>
              <a:t>Journal of Pain and Symptom Management’ Volume 45, Issue 1, Pages 92-103 Available at: </a:t>
            </a:r>
            <a:r>
              <a:rPr lang="en-GB" sz="1400" dirty="0">
                <a:hlinkClick r:id="rId2"/>
              </a:rPr>
              <a:t>A Social Capital Framework for Palliative Care: Supporting Health and Well-Being for People With Life-Limiting Illness and Their Carers Through Social Relations and Networks - ScienceDirect</a:t>
            </a:r>
            <a:r>
              <a:rPr lang="en-GB" sz="1400" dirty="0"/>
              <a:t> [Accessed 09/12/2024]</a:t>
            </a:r>
          </a:p>
          <a:p>
            <a:pPr>
              <a:spcBef>
                <a:spcPts val="450"/>
              </a:spcBef>
              <a:spcAft>
                <a:spcPts val="450"/>
              </a:spcAft>
            </a:pPr>
            <a:r>
              <a:rPr lang="en-GB" altLang="en-US" sz="1400" dirty="0"/>
              <a:t>Liu, E. (2014) </a:t>
            </a:r>
            <a:r>
              <a:rPr lang="en-GB" altLang="en-US" sz="1400" i="1" dirty="0"/>
              <a:t>How to understand power. </a:t>
            </a:r>
            <a:r>
              <a:rPr lang="en-GB" altLang="en-US" sz="1400" dirty="0"/>
              <a:t>Available at: </a:t>
            </a:r>
            <a:r>
              <a:rPr lang="en-GB" altLang="en-US" sz="1400" dirty="0">
                <a:hlinkClick r:id="rId3"/>
              </a:rPr>
              <a:t>https://www.ted.com/talks/eric_liu_how_to_understand_power#t-154666</a:t>
            </a:r>
            <a:r>
              <a:rPr lang="en-GB" altLang="en-US" sz="1400" dirty="0"/>
              <a:t> [Accessed 09/12/2024]</a:t>
            </a:r>
          </a:p>
          <a:p>
            <a:pPr>
              <a:spcBef>
                <a:spcPts val="450"/>
              </a:spcBef>
              <a:spcAft>
                <a:spcPts val="450"/>
              </a:spcAft>
            </a:pPr>
            <a:r>
              <a:rPr lang="en-GB" altLang="en-US" sz="1400" dirty="0"/>
              <a:t>Martin, D.G., Hanson, S. And Fontaine, D., (2007) ‘What Counts As Activism?: The Role Of Individuals In Creating Change’. </a:t>
            </a:r>
            <a:r>
              <a:rPr lang="en-GB" altLang="en-US" sz="1400" i="1" dirty="0"/>
              <a:t>Women's Studies Quarterly</a:t>
            </a:r>
            <a:r>
              <a:rPr lang="en-GB" altLang="en-US" sz="1400" dirty="0"/>
              <a:t>, 35(3), pp. 78-94. Available at: </a:t>
            </a:r>
            <a:r>
              <a:rPr lang="en-GB" sz="1400" dirty="0">
                <a:hlinkClick r:id="rId4"/>
              </a:rPr>
              <a:t>WHAT COUNTS AS ACTIVISM?: THE ROLE OF INDIVIDUALS IN CREATING CHANGE – ProQuest</a:t>
            </a:r>
            <a:r>
              <a:rPr lang="en-GB" sz="1400" dirty="0"/>
              <a:t> [Accessed 06/12/2024]</a:t>
            </a:r>
          </a:p>
          <a:p>
            <a:pPr>
              <a:spcBef>
                <a:spcPts val="450"/>
              </a:spcBef>
              <a:spcAft>
                <a:spcPts val="450"/>
              </a:spcAft>
            </a:pPr>
            <a:r>
              <a:rPr lang="en-GB" altLang="en-US" sz="1400" dirty="0" err="1"/>
              <a:t>Maturi</a:t>
            </a:r>
            <a:r>
              <a:rPr lang="en-GB" altLang="en-US" sz="1400" dirty="0"/>
              <a:t>, J. (2023) “Revisiting Empowerment Through Critical Praxis: Perspectives of Front-Line Workers Supporting Refugee Women Experiencing Gendered Violence in Australia,” </a:t>
            </a:r>
            <a:r>
              <a:rPr lang="en-GB" altLang="en-US" sz="1400" i="1" dirty="0" err="1"/>
              <a:t>Affilia</a:t>
            </a:r>
            <a:r>
              <a:rPr lang="en-GB" altLang="en-US" sz="1400" dirty="0"/>
              <a:t> Available at: </a:t>
            </a:r>
            <a:r>
              <a:rPr lang="en-GB" sz="1400" dirty="0">
                <a:hlinkClick r:id="rId5"/>
              </a:rPr>
              <a:t>Revisiting Empowerment Through Critical Praxis: Perspectives of Front-Line Workers Supporting Refugee Women Experiencing Gendered Violence in Australia - Jenny </a:t>
            </a:r>
            <a:r>
              <a:rPr lang="en-GB" sz="1400" dirty="0" err="1">
                <a:hlinkClick r:id="rId5"/>
              </a:rPr>
              <a:t>Maturi</a:t>
            </a:r>
            <a:r>
              <a:rPr lang="en-GB" sz="1400" dirty="0">
                <a:hlinkClick r:id="rId5"/>
              </a:rPr>
              <a:t>, 2024 </a:t>
            </a:r>
            <a:r>
              <a:rPr lang="en-GB" sz="1400" dirty="0"/>
              <a:t> </a:t>
            </a:r>
            <a:r>
              <a:rPr lang="en-GB" altLang="en-US" sz="1400" dirty="0"/>
              <a:t>[Accessed 13/12/2024]</a:t>
            </a:r>
          </a:p>
          <a:p>
            <a:pPr eaLnBrk="1" hangingPunct="1">
              <a:spcBef>
                <a:spcPts val="450"/>
              </a:spcBef>
              <a:spcAft>
                <a:spcPts val="450"/>
              </a:spcAft>
            </a:pPr>
            <a:r>
              <a:rPr lang="en-GB" altLang="en-US" sz="1400" dirty="0"/>
              <a:t>Mendieta, E. (2020) ‘Philosophy of Liberation’ in </a:t>
            </a:r>
            <a:r>
              <a:rPr lang="fi-FI" altLang="en-US" sz="1400" dirty="0"/>
              <a:t>Edward N. Zalta and Uri Nodelman (eds.) </a:t>
            </a:r>
            <a:r>
              <a:rPr lang="en-GB" altLang="en-US" sz="1400" i="1" dirty="0"/>
              <a:t>The Stanford Encyclopedia of Philosophy </a:t>
            </a:r>
            <a:r>
              <a:rPr lang="en-GB" altLang="en-US" sz="1400" dirty="0"/>
              <a:t>Available at: </a:t>
            </a:r>
            <a:r>
              <a:rPr lang="en-GB" altLang="en-US" sz="1400" dirty="0">
                <a:hlinkClick r:id="rId6"/>
              </a:rPr>
              <a:t>https://plato.stanford.edu/entries/liberation/</a:t>
            </a:r>
            <a:r>
              <a:rPr lang="en-GB" altLang="en-US" sz="1400" dirty="0"/>
              <a:t> [Accessed 09/12/2024]</a:t>
            </a:r>
          </a:p>
          <a:p>
            <a:pPr eaLnBrk="1" hangingPunct="1">
              <a:spcBef>
                <a:spcPts val="450"/>
              </a:spcBef>
              <a:spcAft>
                <a:spcPts val="450"/>
              </a:spcAft>
            </a:pPr>
            <a:r>
              <a:rPr lang="en-GB" altLang="en-US" sz="1400" dirty="0"/>
              <a:t>Middleton, J. (2007) Beyond Authority: Leadership in a Changing World (1st ed.) Palgrave Macmillan UK. </a:t>
            </a:r>
            <a:r>
              <a:rPr lang="en-GB" sz="1400" dirty="0">
                <a:hlinkClick r:id="rId7"/>
              </a:rPr>
              <a:t>Beyond Authority: Leadership in a Changing World | SpringerLink</a:t>
            </a:r>
            <a:r>
              <a:rPr lang="en-GB" sz="1400" dirty="0"/>
              <a:t> </a:t>
            </a:r>
            <a:r>
              <a:rPr lang="en-GB" altLang="en-US" sz="1400" dirty="0"/>
              <a:t>[Accessed 25/12/2024]</a:t>
            </a:r>
          </a:p>
          <a:p>
            <a:pPr marL="0" indent="0">
              <a:spcBef>
                <a:spcPts val="450"/>
              </a:spcBef>
              <a:spcAft>
                <a:spcPts val="450"/>
              </a:spcAft>
              <a:buNone/>
            </a:pPr>
            <a:endParaRPr lang="en-GB" altLang="en-US" sz="1400" dirty="0"/>
          </a:p>
        </p:txBody>
      </p:sp>
    </p:spTree>
    <p:extLst>
      <p:ext uri="{BB962C8B-B14F-4D97-AF65-F5344CB8AC3E}">
        <p14:creationId xmlns:p14="http://schemas.microsoft.com/office/powerpoint/2010/main" val="380895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72C65-E84E-3830-61D3-F927144E5ACC}"/>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49046CBB-87FB-6B98-B336-A8910D7A0FEC}"/>
              </a:ext>
            </a:extLst>
          </p:cNvPr>
          <p:cNvSpPr>
            <a:spLocks noGrp="1" noChangeArrowheads="1"/>
          </p:cNvSpPr>
          <p:nvPr>
            <p:ph type="title"/>
          </p:nvPr>
        </p:nvSpPr>
        <p:spPr>
          <a:xfrm>
            <a:off x="348558" y="293684"/>
            <a:ext cx="8229600" cy="421556"/>
          </a:xfrm>
        </p:spPr>
        <p:txBody>
          <a:bodyPr>
            <a:normAutofit fontScale="90000"/>
          </a:bodyPr>
          <a:lstStyle/>
          <a:p>
            <a:pPr algn="ctr" eaLnBrk="1" hangingPunct="1"/>
            <a:r>
              <a:rPr lang="en-GB" altLang="en-US" dirty="0"/>
              <a:t>References</a:t>
            </a:r>
          </a:p>
        </p:txBody>
      </p:sp>
      <p:sp>
        <p:nvSpPr>
          <p:cNvPr id="20483" name="Rectangle 3">
            <a:extLst>
              <a:ext uri="{FF2B5EF4-FFF2-40B4-BE49-F238E27FC236}">
                <a16:creationId xmlns:a16="http://schemas.microsoft.com/office/drawing/2014/main" id="{04AA08B1-1E5E-C25E-0E6A-4FB4DF1A8BAC}"/>
              </a:ext>
            </a:extLst>
          </p:cNvPr>
          <p:cNvSpPr>
            <a:spLocks noGrp="1" noChangeArrowheads="1"/>
          </p:cNvSpPr>
          <p:nvPr>
            <p:ph idx="1"/>
          </p:nvPr>
        </p:nvSpPr>
        <p:spPr>
          <a:xfrm>
            <a:off x="143508" y="853578"/>
            <a:ext cx="8229600" cy="3394472"/>
          </a:xfrm>
        </p:spPr>
        <p:txBody>
          <a:bodyPr>
            <a:noAutofit/>
          </a:bodyPr>
          <a:lstStyle/>
          <a:p>
            <a:pPr eaLnBrk="1" hangingPunct="1">
              <a:spcBef>
                <a:spcPts val="450"/>
              </a:spcBef>
              <a:spcAft>
                <a:spcPts val="450"/>
              </a:spcAft>
            </a:pPr>
            <a:r>
              <a:rPr lang="en-GB" altLang="en-US" sz="1400" dirty="0" err="1"/>
              <a:t>Muschert</a:t>
            </a:r>
            <a:r>
              <a:rPr lang="en-GB" altLang="en-US" sz="1400" dirty="0"/>
              <a:t>, G. W. &amp; Budd, K.M (2020) ‘Editorial Introduction’ in </a:t>
            </a:r>
            <a:r>
              <a:rPr lang="en-GB" altLang="en-US" sz="1400" dirty="0" err="1"/>
              <a:t>Muschert</a:t>
            </a:r>
            <a:r>
              <a:rPr lang="en-GB" altLang="en-US" sz="1400" dirty="0"/>
              <a:t>, G. W., Budd, K. M., Christian, M., &amp; </a:t>
            </a:r>
            <a:r>
              <a:rPr lang="en-GB" altLang="en-US" sz="1400" dirty="0" err="1"/>
              <a:t>Perrucci</a:t>
            </a:r>
            <a:r>
              <a:rPr lang="en-GB" altLang="en-US" sz="1400" dirty="0"/>
              <a:t>, R. (Eds.) Agenda For Social Justice 2020: Solutions For 2020 (1st ed.). Bristol University Press. Available at: </a:t>
            </a:r>
            <a:r>
              <a:rPr lang="en-GB" sz="1400" dirty="0">
                <a:hlinkClick r:id="rId2"/>
              </a:rPr>
              <a:t>Agenda For Social Justice 2020: Solutions For 2020 on JSTOR</a:t>
            </a:r>
            <a:r>
              <a:rPr lang="en-GB" sz="1400" dirty="0"/>
              <a:t> </a:t>
            </a:r>
            <a:r>
              <a:rPr lang="en-GB" altLang="en-US" sz="1400" dirty="0"/>
              <a:t>[Accessed 08/12/2024]</a:t>
            </a:r>
          </a:p>
          <a:p>
            <a:pPr eaLnBrk="1" hangingPunct="1">
              <a:spcBef>
                <a:spcPts val="450"/>
              </a:spcBef>
              <a:spcAft>
                <a:spcPts val="450"/>
              </a:spcAft>
            </a:pPr>
            <a:r>
              <a:rPr lang="en-GB" altLang="en-US" sz="1400" dirty="0"/>
              <a:t>Narayanan, P. (2003). Empowerment through Participation: How Effective Is This Approach? </a:t>
            </a:r>
            <a:r>
              <a:rPr lang="en-GB" altLang="en-US" sz="1400" i="1" dirty="0"/>
              <a:t>Economic and Political Weekly</a:t>
            </a:r>
            <a:r>
              <a:rPr lang="en-GB" altLang="en-US" sz="1400" dirty="0"/>
              <a:t>, 38(25), pp. 2484–2486. </a:t>
            </a:r>
            <a:r>
              <a:rPr lang="en-GB" sz="1400" dirty="0">
                <a:hlinkClick r:id="rId3"/>
              </a:rPr>
              <a:t>Empowerment through Participation: How Effective Is This Approach? on JSTOR</a:t>
            </a:r>
            <a:r>
              <a:rPr lang="en-GB" sz="1400" dirty="0"/>
              <a:t> </a:t>
            </a:r>
            <a:r>
              <a:rPr lang="en-GB" altLang="en-US" sz="1400" dirty="0"/>
              <a:t>[Accessed 12/12/2024]</a:t>
            </a:r>
          </a:p>
          <a:p>
            <a:pPr eaLnBrk="1" hangingPunct="1">
              <a:spcBef>
                <a:spcPts val="450"/>
              </a:spcBef>
              <a:spcAft>
                <a:spcPts val="450"/>
              </a:spcAft>
            </a:pPr>
            <a:r>
              <a:rPr lang="en-GB" altLang="en-US" sz="1400" dirty="0"/>
              <a:t>National Museum of African American History &amp; Culture (No Date) </a:t>
            </a:r>
            <a:r>
              <a:rPr lang="en-GB" altLang="en-US" sz="1400" i="1" dirty="0"/>
              <a:t>Social Identities and Systems of Oppression</a:t>
            </a:r>
            <a:r>
              <a:rPr lang="en-GB" altLang="en-US" sz="1400" dirty="0"/>
              <a:t>  USA: Smithsonian Institute Available at: </a:t>
            </a:r>
            <a:r>
              <a:rPr lang="en-GB" altLang="en-US" sz="1400" dirty="0">
                <a:hlinkClick r:id="rId4"/>
              </a:rPr>
              <a:t>https://nmaahc.si.edu/learn/talking-about-race/topics/social-identities-and-systems-oppression</a:t>
            </a:r>
            <a:r>
              <a:rPr lang="en-GB" altLang="en-US" sz="1400" dirty="0"/>
              <a:t> [Accessed 09/12/2024]</a:t>
            </a:r>
          </a:p>
          <a:p>
            <a:pPr eaLnBrk="1" hangingPunct="1">
              <a:spcBef>
                <a:spcPts val="450"/>
              </a:spcBef>
              <a:spcAft>
                <a:spcPts val="450"/>
              </a:spcAft>
            </a:pPr>
            <a:r>
              <a:rPr lang="en-GB" altLang="en-US" sz="1400" dirty="0" err="1"/>
              <a:t>Orrante</a:t>
            </a:r>
            <a:r>
              <a:rPr lang="en-GB" altLang="en-US" sz="1400" dirty="0"/>
              <a:t>, J. (2008) ‘Religion and Social Control’ in </a:t>
            </a:r>
            <a:r>
              <a:rPr lang="en-GB" altLang="en-US" sz="1400" i="1" dirty="0"/>
              <a:t>California Sociology Journal </a:t>
            </a:r>
            <a:r>
              <a:rPr lang="en-GB" altLang="en-US" sz="1400" dirty="0"/>
              <a:t>Vol. 1 pp.40-43 Available at: </a:t>
            </a:r>
            <a:r>
              <a:rPr lang="en-GB" altLang="en-US" sz="1400" dirty="0">
                <a:hlinkClick r:id="rId5"/>
              </a:rPr>
              <a:t>https://journals.calstate.edu/csf/article/download/3713/3222#:~:text=It%20is%20argued%20that%20religion,%2C%20morals%2C%20sex%20and%20marriage.&amp;text=good%2C%20and%20the%20truth%20in,values%20for%20society%20to%20follow</a:t>
            </a:r>
            <a:r>
              <a:rPr lang="en-GB" altLang="en-US" sz="1400" dirty="0"/>
              <a:t>. [Accessed 12/12/2024]</a:t>
            </a:r>
          </a:p>
          <a:p>
            <a:pPr eaLnBrk="1" hangingPunct="1">
              <a:spcBef>
                <a:spcPts val="450"/>
              </a:spcBef>
              <a:spcAft>
                <a:spcPts val="450"/>
              </a:spcAft>
            </a:pPr>
            <a:r>
              <a:rPr lang="en-GB" altLang="en-US" sz="1400" dirty="0"/>
              <a:t>Parkin C, Using Social Theory, (2010) in </a:t>
            </a:r>
            <a:r>
              <a:rPr lang="en-GB" altLang="en-US" sz="1400" dirty="0" err="1"/>
              <a:t>Buchroth</a:t>
            </a:r>
            <a:r>
              <a:rPr lang="en-GB" altLang="en-US" sz="1400" dirty="0"/>
              <a:t> I, and Parkin C, </a:t>
            </a:r>
            <a:r>
              <a:rPr lang="en-GB" altLang="en-US" sz="1400" i="1" dirty="0"/>
              <a:t>Using Theory Youth and Community Work Practice. </a:t>
            </a:r>
            <a:r>
              <a:rPr lang="en-GB" altLang="en-US" sz="1400" dirty="0"/>
              <a:t>Exeter: Learning Matters</a:t>
            </a:r>
            <a:r>
              <a:rPr lang="en-GB" altLang="en-US" sz="1400" i="1" dirty="0"/>
              <a:t>. </a:t>
            </a:r>
            <a:r>
              <a:rPr lang="en-GB" altLang="en-US" sz="1400" dirty="0"/>
              <a:t>Available at: </a:t>
            </a:r>
            <a:r>
              <a:rPr lang="en-GB" sz="1400" dirty="0">
                <a:hlinkClick r:id="rId6"/>
              </a:rPr>
              <a:t>‪Using Theory in Youth and Community Work Practice‬‎ - ‪Record details‬‎ - ‪EBSCOhost Research Databases‬‎</a:t>
            </a:r>
            <a:r>
              <a:rPr lang="en-GB" sz="1400" dirty="0"/>
              <a:t> </a:t>
            </a:r>
            <a:r>
              <a:rPr lang="en-GB" altLang="en-US" sz="1400" dirty="0"/>
              <a:t>[Accessed 09/12/2024]</a:t>
            </a:r>
          </a:p>
          <a:p>
            <a:pPr>
              <a:spcBef>
                <a:spcPts val="450"/>
              </a:spcBef>
              <a:spcAft>
                <a:spcPts val="450"/>
              </a:spcAft>
            </a:pPr>
            <a:r>
              <a:rPr lang="en-GB" altLang="en-US" sz="1400" dirty="0"/>
              <a:t>Pedro-</a:t>
            </a:r>
            <a:r>
              <a:rPr lang="en-GB" altLang="en-US" sz="1400" dirty="0" err="1"/>
              <a:t>Carañana</a:t>
            </a:r>
            <a:r>
              <a:rPr lang="en-GB" altLang="en-US" sz="1400" dirty="0"/>
              <a:t>, J., </a:t>
            </a:r>
            <a:r>
              <a:rPr lang="en-GB" altLang="en-US" sz="1400" dirty="0" err="1"/>
              <a:t>Broudy</a:t>
            </a:r>
            <a:r>
              <a:rPr lang="en-GB" altLang="en-US" sz="1400" dirty="0"/>
              <a:t>, D., &amp; </a:t>
            </a:r>
            <a:r>
              <a:rPr lang="en-GB" altLang="en-US" sz="1400" dirty="0" err="1"/>
              <a:t>Klaehn</a:t>
            </a:r>
            <a:r>
              <a:rPr lang="en-GB" altLang="en-US" sz="1400" dirty="0"/>
              <a:t>, J. (Eds.). (2018). </a:t>
            </a:r>
            <a:r>
              <a:rPr lang="en-GB" altLang="en-US" sz="1400" i="1" dirty="0"/>
              <a:t>THE PROPAGANDA MODEL TODAY: Filtering Perception and Awareness (Vol. 8). </a:t>
            </a:r>
            <a:r>
              <a:rPr lang="en-GB" altLang="en-US" sz="1400" dirty="0"/>
              <a:t>University of Westminster Press</a:t>
            </a:r>
            <a:r>
              <a:rPr lang="en-GB" altLang="en-US" sz="1400" i="1" dirty="0"/>
              <a:t>. </a:t>
            </a:r>
            <a:r>
              <a:rPr lang="en-GB" altLang="en-US" sz="1400" dirty="0"/>
              <a:t>Available at: </a:t>
            </a:r>
            <a:r>
              <a:rPr lang="en-GB" sz="1400" dirty="0">
                <a:hlinkClick r:id="rId7"/>
              </a:rPr>
              <a:t>THE PROPAGANDA MODEL TODAY: Filtering Perception and Awareness on JSTOR</a:t>
            </a:r>
            <a:r>
              <a:rPr lang="en-GB" sz="1400" dirty="0"/>
              <a:t> </a:t>
            </a:r>
            <a:r>
              <a:rPr lang="en-GB" altLang="en-US" sz="1400" dirty="0"/>
              <a:t>[Accessed 12/12/2024]</a:t>
            </a:r>
          </a:p>
          <a:p>
            <a:pPr>
              <a:spcBef>
                <a:spcPts val="450"/>
              </a:spcBef>
              <a:spcAft>
                <a:spcPts val="450"/>
              </a:spcAft>
            </a:pPr>
            <a:r>
              <a:rPr lang="en-GB" altLang="en-US" sz="1400" dirty="0" err="1"/>
              <a:t>Porsani</a:t>
            </a:r>
            <a:r>
              <a:rPr lang="en-GB" altLang="en-US" sz="1400" dirty="0"/>
              <a:t>, J. and </a:t>
            </a:r>
            <a:r>
              <a:rPr lang="en-GB" altLang="en-US" sz="1400" dirty="0" err="1"/>
              <a:t>Lalander</a:t>
            </a:r>
            <a:r>
              <a:rPr lang="en-GB" altLang="en-US" sz="1400" dirty="0"/>
              <a:t>, R. (2018) ‘Why Does Deliberative Community Consultation in Large-Scale Land Acquisitions Fail?: A Critical Analysis of Mozambican Experiences’, </a:t>
            </a:r>
            <a:r>
              <a:rPr lang="en-GB" altLang="en-US" sz="1400" i="1" dirty="0" err="1"/>
              <a:t>Revista</a:t>
            </a:r>
            <a:r>
              <a:rPr lang="en-GB" altLang="en-US" sz="1400" i="1" dirty="0"/>
              <a:t> </a:t>
            </a:r>
            <a:r>
              <a:rPr lang="en-GB" altLang="en-US" sz="1400" i="1" dirty="0" err="1"/>
              <a:t>iberoamericana</a:t>
            </a:r>
            <a:r>
              <a:rPr lang="en-GB" altLang="en-US" sz="1400" i="1" dirty="0"/>
              <a:t> de </a:t>
            </a:r>
            <a:r>
              <a:rPr lang="en-GB" altLang="en-US" sz="1400" i="1" dirty="0" err="1"/>
              <a:t>estudios</a:t>
            </a:r>
            <a:r>
              <a:rPr lang="en-GB" altLang="en-US" sz="1400" i="1" dirty="0"/>
              <a:t> de </a:t>
            </a:r>
            <a:r>
              <a:rPr lang="en-GB" altLang="en-US" sz="1400" i="1" dirty="0" err="1"/>
              <a:t>desarrollo</a:t>
            </a:r>
            <a:r>
              <a:rPr lang="en-GB" altLang="en-US" sz="1400" dirty="0"/>
              <a:t>, 7(2), pp. 164–193. Available at: </a:t>
            </a:r>
            <a:r>
              <a:rPr lang="en-GB" sz="1400" dirty="0">
                <a:hlinkClick r:id="rId8"/>
              </a:rPr>
              <a:t>Libro RIED 7.2.indb</a:t>
            </a:r>
            <a:r>
              <a:rPr lang="en-GB" sz="1400" dirty="0"/>
              <a:t> [Accessed 06/12/2024]</a:t>
            </a:r>
            <a:endParaRPr lang="en-GB" altLang="en-US" sz="1400" dirty="0"/>
          </a:p>
          <a:p>
            <a:pPr>
              <a:spcBef>
                <a:spcPts val="450"/>
              </a:spcBef>
              <a:spcAft>
                <a:spcPts val="450"/>
              </a:spcAft>
            </a:pPr>
            <a:endParaRPr lang="en-GB" altLang="en-US" sz="1400" dirty="0"/>
          </a:p>
        </p:txBody>
      </p:sp>
    </p:spTree>
    <p:extLst>
      <p:ext uri="{BB962C8B-B14F-4D97-AF65-F5344CB8AC3E}">
        <p14:creationId xmlns:p14="http://schemas.microsoft.com/office/powerpoint/2010/main" val="140846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11E7F-15C5-1C93-83AA-F7BBBD6A39A4}"/>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26D637B7-3442-DFF6-6B0F-D13E2A372C56}"/>
              </a:ext>
            </a:extLst>
          </p:cNvPr>
          <p:cNvSpPr>
            <a:spLocks noGrp="1" noChangeArrowheads="1"/>
          </p:cNvSpPr>
          <p:nvPr>
            <p:ph type="title"/>
          </p:nvPr>
        </p:nvSpPr>
        <p:spPr>
          <a:xfrm>
            <a:off x="628650" y="247430"/>
            <a:ext cx="7886700" cy="676024"/>
          </a:xfrm>
        </p:spPr>
        <p:txBody>
          <a:bodyPr>
            <a:normAutofit fontScale="90000"/>
          </a:bodyPr>
          <a:lstStyle/>
          <a:p>
            <a:pPr algn="ctr" eaLnBrk="1" hangingPunct="1"/>
            <a:r>
              <a:rPr lang="en-GB" altLang="en-US" dirty="0"/>
              <a:t>References</a:t>
            </a:r>
          </a:p>
        </p:txBody>
      </p:sp>
      <p:sp>
        <p:nvSpPr>
          <p:cNvPr id="20483" name="Rectangle 3">
            <a:extLst>
              <a:ext uri="{FF2B5EF4-FFF2-40B4-BE49-F238E27FC236}">
                <a16:creationId xmlns:a16="http://schemas.microsoft.com/office/drawing/2014/main" id="{2DB3B597-C15E-4104-0DEE-6F91D12D9A86}"/>
              </a:ext>
            </a:extLst>
          </p:cNvPr>
          <p:cNvSpPr>
            <a:spLocks noGrp="1" noChangeArrowheads="1"/>
          </p:cNvSpPr>
          <p:nvPr>
            <p:ph idx="1"/>
          </p:nvPr>
        </p:nvSpPr>
        <p:spPr>
          <a:xfrm>
            <a:off x="393259" y="947439"/>
            <a:ext cx="8461029" cy="3640897"/>
          </a:xfrm>
        </p:spPr>
        <p:txBody>
          <a:bodyPr>
            <a:noAutofit/>
          </a:bodyPr>
          <a:lstStyle/>
          <a:p>
            <a:pPr>
              <a:spcBef>
                <a:spcPts val="450"/>
              </a:spcBef>
              <a:spcAft>
                <a:spcPts val="450"/>
              </a:spcAft>
            </a:pPr>
            <a:r>
              <a:rPr lang="en-GB" altLang="en-US" sz="1400" i="1" dirty="0"/>
              <a:t>Public Health Network Cymru (2024) Social Justice and Human Rights</a:t>
            </a:r>
            <a:r>
              <a:rPr lang="en-GB" altLang="en-US" sz="1400" dirty="0"/>
              <a:t> Available at: </a:t>
            </a:r>
            <a:r>
              <a:rPr lang="en-GB" sz="1400" dirty="0">
                <a:hlinkClick r:id="rId2"/>
              </a:rPr>
              <a:t>Social justice and human rights - Public Health Network Cymru</a:t>
            </a:r>
            <a:r>
              <a:rPr lang="en-GB" sz="1400" dirty="0"/>
              <a:t> </a:t>
            </a:r>
            <a:r>
              <a:rPr lang="en-GB" altLang="en-US" sz="1400" dirty="0"/>
              <a:t>. [Accessed 08/12/2024]</a:t>
            </a:r>
          </a:p>
          <a:p>
            <a:pPr>
              <a:spcBef>
                <a:spcPts val="450"/>
              </a:spcBef>
              <a:spcAft>
                <a:spcPts val="450"/>
              </a:spcAft>
            </a:pPr>
            <a:r>
              <a:rPr lang="en-GB" altLang="en-US" sz="1400" dirty="0" err="1"/>
              <a:t>Pyper</a:t>
            </a:r>
            <a:r>
              <a:rPr lang="en-GB" altLang="en-US" sz="1400" dirty="0"/>
              <a:t>, D &amp; Tyler-Todd, J (2023) </a:t>
            </a:r>
            <a:r>
              <a:rPr lang="en-GB" altLang="en-US" sz="1400" i="1" dirty="0"/>
              <a:t>The 20th anniversary of the repeal of section 28 of the Local Government Act 1988 </a:t>
            </a:r>
            <a:r>
              <a:rPr lang="en-GB" altLang="en-US" sz="1400" dirty="0"/>
              <a:t>Available at: </a:t>
            </a:r>
            <a:r>
              <a:rPr lang="en-GB" altLang="en-US" sz="1400" dirty="0">
                <a:hlinkClick r:id="rId3"/>
              </a:rPr>
              <a:t>https://commonslibrary.parliament.uk/research-briefings/cdp-2023-0213/</a:t>
            </a:r>
            <a:r>
              <a:rPr lang="en-GB" altLang="en-US" sz="1400" dirty="0"/>
              <a:t> [Accessed 12/12/2024]</a:t>
            </a:r>
          </a:p>
          <a:p>
            <a:pPr>
              <a:spcBef>
                <a:spcPts val="450"/>
              </a:spcBef>
              <a:spcAft>
                <a:spcPts val="450"/>
              </a:spcAft>
            </a:pPr>
            <a:r>
              <a:rPr lang="en-GB" altLang="en-US" sz="1400" dirty="0"/>
              <a:t>Reich, A. and Hager, P. (2014) “Problematising practice, learning and change: practice-theory perspectives on professional learning,” </a:t>
            </a:r>
            <a:r>
              <a:rPr lang="en-GB" altLang="en-US" sz="1400" i="1" dirty="0"/>
              <a:t>The journal of workplace learning</a:t>
            </a:r>
            <a:r>
              <a:rPr lang="en-GB" altLang="en-US" sz="1400" dirty="0"/>
              <a:t>, 26(6/7), pp. 418–431. Available at: </a:t>
            </a:r>
            <a:r>
              <a:rPr lang="en-GB" altLang="en-US" sz="1400" dirty="0">
                <a:hlinkClick r:id="rId4"/>
              </a:rPr>
              <a:t>https://doi.org/10.1108/JWL-02-2014-0016</a:t>
            </a:r>
            <a:r>
              <a:rPr lang="en-GB" altLang="en-US" sz="1400" dirty="0"/>
              <a:t> [Accessed 13/12/2024].</a:t>
            </a:r>
          </a:p>
          <a:p>
            <a:pPr>
              <a:spcBef>
                <a:spcPts val="450"/>
              </a:spcBef>
              <a:spcAft>
                <a:spcPts val="450"/>
              </a:spcAft>
            </a:pPr>
            <a:r>
              <a:rPr lang="en-GB" altLang="en-US" sz="1400" dirty="0"/>
              <a:t>Roberts, P. (1996) ‘Rethinking Conscientisation’ in </a:t>
            </a:r>
            <a:r>
              <a:rPr lang="en-GB" altLang="en-US" sz="1400" i="1" dirty="0"/>
              <a:t>Journal of Philosophy of Education</a:t>
            </a:r>
            <a:r>
              <a:rPr lang="en-GB" altLang="en-US" sz="1400" dirty="0"/>
              <a:t> Vol 30 Issue 2 pp. 179-196 Available at:  </a:t>
            </a:r>
            <a:r>
              <a:rPr lang="en-GB" sz="1050" dirty="0">
                <a:hlinkClick r:id="rId5"/>
              </a:rPr>
              <a:t>Rethinking Conscientisation | Journal of Philosophy of Education | Oxford Academic </a:t>
            </a:r>
            <a:r>
              <a:rPr lang="en-GB" sz="1050" dirty="0"/>
              <a:t> </a:t>
            </a:r>
            <a:r>
              <a:rPr lang="en-GB" altLang="en-US" sz="1400" dirty="0"/>
              <a:t>[Accessed 13/12/2024]</a:t>
            </a:r>
          </a:p>
          <a:p>
            <a:pPr>
              <a:spcBef>
                <a:spcPts val="450"/>
              </a:spcBef>
              <a:spcAft>
                <a:spcPts val="450"/>
              </a:spcAft>
            </a:pPr>
            <a:r>
              <a:rPr lang="en-GB" altLang="en-US" sz="1400" dirty="0"/>
              <a:t>Schmidt, A. T. &amp; </a:t>
            </a:r>
            <a:r>
              <a:rPr lang="en-GB" altLang="en-US" sz="1400" dirty="0" err="1"/>
              <a:t>Engelen</a:t>
            </a:r>
            <a:r>
              <a:rPr lang="en-GB" altLang="en-US" sz="1400" dirty="0"/>
              <a:t>, B. (2020) ‘ The ethics of nudging: An Overview in </a:t>
            </a:r>
            <a:r>
              <a:rPr lang="en-GB" altLang="en-US" sz="1400" i="1" dirty="0"/>
              <a:t>Philosophy Compass</a:t>
            </a:r>
            <a:r>
              <a:rPr lang="en-GB" altLang="en-US" sz="1400" dirty="0"/>
              <a:t> Vol 15, Issue 4 Available at: </a:t>
            </a:r>
            <a:r>
              <a:rPr lang="en-GB" sz="1400" dirty="0">
                <a:hlinkClick r:id="rId6"/>
              </a:rPr>
              <a:t>The ethics of nudging: An overview - Schmidt - 2020 - Philosophy Compass - Wiley Online Library</a:t>
            </a:r>
            <a:r>
              <a:rPr lang="en-GB" sz="1400" dirty="0"/>
              <a:t> </a:t>
            </a:r>
            <a:r>
              <a:rPr lang="en-GB" altLang="en-US" sz="1400" dirty="0"/>
              <a:t>[Accessed 12/12/2024]</a:t>
            </a:r>
          </a:p>
          <a:p>
            <a:pPr eaLnBrk="1" hangingPunct="1">
              <a:spcBef>
                <a:spcPts val="450"/>
              </a:spcBef>
              <a:spcAft>
                <a:spcPts val="450"/>
              </a:spcAft>
            </a:pPr>
            <a:r>
              <a:rPr lang="en-GB" altLang="en-US" sz="1400" dirty="0"/>
              <a:t>Scott, J (2015) </a:t>
            </a:r>
            <a:r>
              <a:rPr lang="en-GB" altLang="en-US" sz="1400" i="1" dirty="0"/>
              <a:t>Oxford Dictionary of Sociology </a:t>
            </a:r>
            <a:r>
              <a:rPr lang="en-GB" altLang="en-US" sz="1400" dirty="0"/>
              <a:t>Available at </a:t>
            </a:r>
            <a:r>
              <a:rPr lang="en-GB" sz="1400" dirty="0">
                <a:hlinkClick r:id="rId7"/>
              </a:rPr>
              <a:t>Power - Oxford Reference</a:t>
            </a:r>
            <a:r>
              <a:rPr lang="en-GB" sz="1400" dirty="0"/>
              <a:t> </a:t>
            </a:r>
            <a:r>
              <a:rPr lang="en-GB" altLang="en-US" sz="1400" dirty="0"/>
              <a:t>[Accessed 07/12/2024]</a:t>
            </a:r>
          </a:p>
          <a:p>
            <a:pPr eaLnBrk="1" hangingPunct="1">
              <a:spcBef>
                <a:spcPts val="450"/>
              </a:spcBef>
              <a:spcAft>
                <a:spcPts val="450"/>
              </a:spcAft>
            </a:pPr>
            <a:r>
              <a:rPr lang="en-GB" altLang="en-US" sz="1400" dirty="0"/>
              <a:t>Steiner, A. A., &amp; Farmer, J. (2017). Engage, participate, empower: Modelling power transfer in disadvantaged rural communities. Environment and Planning C: Politics and Space, 36(1), 1pp. 18-138. Available at: </a:t>
            </a:r>
            <a:r>
              <a:rPr lang="en-GB" sz="1400" dirty="0">
                <a:hlinkClick r:id="rId8"/>
              </a:rPr>
              <a:t>Engage, participate, empower: Modelling power transfer in disadvantaged rural communities - Artur Adam Steiner, Jane Farmer, 2018 </a:t>
            </a:r>
            <a:r>
              <a:rPr lang="en-GB" sz="1400" dirty="0"/>
              <a:t> </a:t>
            </a:r>
            <a:r>
              <a:rPr lang="en-GB" altLang="en-US" sz="1400" dirty="0"/>
              <a:t>[Accessed 12/12/2024]</a:t>
            </a:r>
          </a:p>
          <a:p>
            <a:pPr eaLnBrk="1" hangingPunct="1">
              <a:spcBef>
                <a:spcPts val="450"/>
              </a:spcBef>
              <a:spcAft>
                <a:spcPts val="450"/>
              </a:spcAft>
            </a:pPr>
            <a:r>
              <a:rPr lang="en-GB" altLang="en-US" sz="1400" dirty="0"/>
              <a:t>Stonewall (2019) </a:t>
            </a:r>
            <a:r>
              <a:rPr lang="en-GB" altLang="en-US" sz="1400" i="1" dirty="0"/>
              <a:t>The Stonewall uprising: 50 years of LGBT history </a:t>
            </a:r>
            <a:r>
              <a:rPr lang="en-GB" altLang="en-US" sz="1400" dirty="0"/>
              <a:t>Available at: </a:t>
            </a:r>
            <a:r>
              <a:rPr lang="en-GB" sz="1050" dirty="0">
                <a:hlinkClick r:id="rId9"/>
              </a:rPr>
              <a:t>The Stonewall uprising: 50 years of LGBT history | Stonewall</a:t>
            </a:r>
            <a:r>
              <a:rPr lang="en-GB" sz="1050" dirty="0"/>
              <a:t> [Accessed 06/12/2024]</a:t>
            </a:r>
            <a:endParaRPr lang="en-GB" altLang="en-US" sz="1400" i="1" dirty="0"/>
          </a:p>
        </p:txBody>
      </p:sp>
    </p:spTree>
    <p:extLst>
      <p:ext uri="{BB962C8B-B14F-4D97-AF65-F5344CB8AC3E}">
        <p14:creationId xmlns:p14="http://schemas.microsoft.com/office/powerpoint/2010/main" val="3586776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1D161-2D9C-2A5E-15DB-2E5E08399DA6}"/>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47A40489-B4CF-5EDE-447B-706D7B109222}"/>
              </a:ext>
            </a:extLst>
          </p:cNvPr>
          <p:cNvSpPr>
            <a:spLocks noGrp="1" noChangeArrowheads="1"/>
          </p:cNvSpPr>
          <p:nvPr>
            <p:ph type="title"/>
          </p:nvPr>
        </p:nvSpPr>
        <p:spPr>
          <a:xfrm>
            <a:off x="403194" y="220447"/>
            <a:ext cx="8229600" cy="637580"/>
          </a:xfrm>
        </p:spPr>
        <p:txBody>
          <a:bodyPr>
            <a:normAutofit fontScale="90000"/>
          </a:bodyPr>
          <a:lstStyle/>
          <a:p>
            <a:pPr algn="ctr" eaLnBrk="1" hangingPunct="1"/>
            <a:r>
              <a:rPr lang="en-GB" altLang="en-US" dirty="0"/>
              <a:t>References</a:t>
            </a:r>
          </a:p>
        </p:txBody>
      </p:sp>
      <p:sp>
        <p:nvSpPr>
          <p:cNvPr id="20483" name="Rectangle 3">
            <a:extLst>
              <a:ext uri="{FF2B5EF4-FFF2-40B4-BE49-F238E27FC236}">
                <a16:creationId xmlns:a16="http://schemas.microsoft.com/office/drawing/2014/main" id="{C61D69FF-2ADF-ADFF-0F19-A2CF7DD803E5}"/>
              </a:ext>
            </a:extLst>
          </p:cNvPr>
          <p:cNvSpPr>
            <a:spLocks noGrp="1" noChangeArrowheads="1"/>
          </p:cNvSpPr>
          <p:nvPr>
            <p:ph idx="1"/>
          </p:nvPr>
        </p:nvSpPr>
        <p:spPr>
          <a:xfrm>
            <a:off x="143508" y="989145"/>
            <a:ext cx="8856984" cy="3394472"/>
          </a:xfrm>
        </p:spPr>
        <p:txBody>
          <a:bodyPr>
            <a:noAutofit/>
          </a:bodyPr>
          <a:lstStyle/>
          <a:p>
            <a:pPr>
              <a:spcBef>
                <a:spcPts val="450"/>
              </a:spcBef>
              <a:spcAft>
                <a:spcPts val="450"/>
              </a:spcAft>
            </a:pPr>
            <a:r>
              <a:rPr lang="en-GB" altLang="en-US" sz="1400" dirty="0"/>
              <a:t>Thompson, N, (2007) </a:t>
            </a:r>
            <a:r>
              <a:rPr lang="en-GB" altLang="en-US" sz="1400" i="1" dirty="0"/>
              <a:t>Power and Empowerment </a:t>
            </a:r>
            <a:r>
              <a:rPr lang="en-GB" altLang="en-US" sz="1400" dirty="0"/>
              <a:t>Lyme Regis: Russell House Publishing.</a:t>
            </a:r>
          </a:p>
          <a:p>
            <a:pPr eaLnBrk="1" hangingPunct="1">
              <a:spcBef>
                <a:spcPts val="450"/>
              </a:spcBef>
              <a:spcAft>
                <a:spcPts val="450"/>
              </a:spcAft>
            </a:pPr>
            <a:r>
              <a:rPr lang="en-GB" altLang="en-US" sz="1400" dirty="0"/>
              <a:t>Tombs, D. (2002) </a:t>
            </a:r>
            <a:r>
              <a:rPr lang="en-GB" altLang="en-US" sz="1400" i="1" dirty="0"/>
              <a:t>Latin American liberation theology</a:t>
            </a:r>
            <a:r>
              <a:rPr lang="en-GB" altLang="en-US" sz="1400" dirty="0"/>
              <a:t>. Boston, Massachusetts: Brill Academic Publishers. Available at: </a:t>
            </a:r>
            <a:r>
              <a:rPr lang="en-GB" sz="1400" dirty="0">
                <a:hlinkClick r:id="rId2"/>
              </a:rPr>
              <a:t>Latin American Liberation Theology on JSTOR</a:t>
            </a:r>
            <a:r>
              <a:rPr lang="en-GB" sz="1400" dirty="0"/>
              <a:t> </a:t>
            </a:r>
            <a:r>
              <a:rPr lang="en-GB" altLang="en-US" sz="1400" dirty="0"/>
              <a:t>[Accessed 09/12/2024]</a:t>
            </a:r>
          </a:p>
          <a:p>
            <a:pPr eaLnBrk="1" hangingPunct="1">
              <a:spcBef>
                <a:spcPts val="450"/>
              </a:spcBef>
              <a:spcAft>
                <a:spcPts val="450"/>
              </a:spcAft>
            </a:pPr>
            <a:r>
              <a:rPr lang="en-GB" altLang="en-US" sz="1400" dirty="0"/>
              <a:t>UK Office of the Deputy Prime Minister (2004) </a:t>
            </a:r>
            <a:r>
              <a:rPr lang="en-GB" altLang="en-US" sz="1400" i="1" dirty="0"/>
              <a:t>cited in </a:t>
            </a:r>
            <a:r>
              <a:rPr lang="en-GB" altLang="en-US" sz="1400" dirty="0"/>
              <a:t>United Nations Department of Economic and Social Affairs (2016) </a:t>
            </a:r>
            <a:r>
              <a:rPr lang="en-GB" altLang="en-US" sz="1400" i="1" dirty="0"/>
              <a:t>Leaving No-one Behind: The Imperative of Inclusive Development</a:t>
            </a:r>
            <a:r>
              <a:rPr lang="en-GB" altLang="en-US" sz="1400" dirty="0"/>
              <a:t> Available at: </a:t>
            </a:r>
            <a:r>
              <a:rPr lang="en-GB" sz="1400" dirty="0">
                <a:hlinkClick r:id="rId3"/>
              </a:rPr>
              <a:t>full-report.pdf</a:t>
            </a:r>
            <a:r>
              <a:rPr lang="en-GB" sz="1400" dirty="0"/>
              <a:t> </a:t>
            </a:r>
            <a:r>
              <a:rPr lang="en-GB" altLang="en-US" sz="1400" dirty="0"/>
              <a:t>[Accessed 07/12/2024]</a:t>
            </a:r>
          </a:p>
          <a:p>
            <a:pPr eaLnBrk="1" hangingPunct="1">
              <a:spcBef>
                <a:spcPts val="450"/>
              </a:spcBef>
              <a:spcAft>
                <a:spcPts val="450"/>
              </a:spcAft>
            </a:pPr>
            <a:r>
              <a:rPr lang="en-GB" altLang="en-US" sz="1400" dirty="0"/>
              <a:t>UK Parliament (2024) </a:t>
            </a:r>
            <a:r>
              <a:rPr lang="en-GB" altLang="en-US" sz="1400" i="1" dirty="0"/>
              <a:t>Legislative scrutiny highlights human rights failings of Rwanda Bill </a:t>
            </a:r>
            <a:r>
              <a:rPr lang="en-GB" altLang="en-US" sz="1400" dirty="0"/>
              <a:t>Available at: </a:t>
            </a:r>
            <a:r>
              <a:rPr lang="en-GB" altLang="en-US" sz="1400" dirty="0">
                <a:hlinkClick r:id="rId4"/>
              </a:rPr>
              <a:t>https://committees.parliament.uk/committee/93/human-rights-joint-committee/news/199840/legislative-scrutiny-highlights-human-rights-failings-of-rwanda-bill/</a:t>
            </a:r>
            <a:r>
              <a:rPr lang="en-GB" altLang="en-US" sz="1400" dirty="0"/>
              <a:t> [Accessed 12/12/2024]</a:t>
            </a:r>
          </a:p>
          <a:p>
            <a:pPr>
              <a:spcBef>
                <a:spcPts val="450"/>
              </a:spcBef>
              <a:spcAft>
                <a:spcPts val="450"/>
              </a:spcAft>
            </a:pPr>
            <a:r>
              <a:rPr lang="en-GB" altLang="en-US" sz="1400" dirty="0"/>
              <a:t>United Nations Department for Economic and Social Affairs (2010) </a:t>
            </a:r>
            <a:r>
              <a:rPr lang="en-GB" altLang="en-US" sz="1400" i="1" dirty="0"/>
              <a:t>Achieving Gender Equality, Women's Empowerment and Strengthening Development Cooperation </a:t>
            </a:r>
            <a:r>
              <a:rPr lang="en-GB" altLang="en-US" sz="1400" dirty="0"/>
              <a:t>Available at: </a:t>
            </a:r>
            <a:r>
              <a:rPr lang="en-GB" sz="1400" dirty="0">
                <a:hlinkClick r:id="rId5"/>
              </a:rPr>
              <a:t>10-50143_(e)_(desa)dialogues_ecosoc_achieving_gender_equality_women_empowerment.pdf </a:t>
            </a:r>
            <a:r>
              <a:rPr lang="en-GB" sz="1400" dirty="0"/>
              <a:t> </a:t>
            </a:r>
            <a:r>
              <a:rPr lang="en-GB" altLang="en-US" sz="1400" dirty="0"/>
              <a:t>[Accessed 13/12/2024]</a:t>
            </a:r>
          </a:p>
          <a:p>
            <a:pPr>
              <a:spcBef>
                <a:spcPts val="450"/>
              </a:spcBef>
              <a:spcAft>
                <a:spcPts val="450"/>
              </a:spcAft>
            </a:pPr>
            <a:r>
              <a:rPr lang="en-GB" altLang="en-US" sz="1400" dirty="0"/>
              <a:t>United Nations (2023) </a:t>
            </a:r>
            <a:r>
              <a:rPr lang="en-GB" altLang="en-US" sz="1400" i="1" dirty="0"/>
              <a:t>Sustainable Development: The 17 Goals</a:t>
            </a:r>
            <a:r>
              <a:rPr lang="en-GB" altLang="en-US" sz="1400" dirty="0"/>
              <a:t> Available </a:t>
            </a:r>
            <a:r>
              <a:rPr lang="en-GB" altLang="en-US" sz="1400" dirty="0" err="1"/>
              <a:t>at</a:t>
            </a:r>
            <a:r>
              <a:rPr lang="en-GB" sz="1400" dirty="0" err="1">
                <a:hlinkClick r:id="rId6"/>
              </a:rPr>
              <a:t>THE</a:t>
            </a:r>
            <a:r>
              <a:rPr lang="en-GB" sz="1400" dirty="0">
                <a:hlinkClick r:id="rId6"/>
              </a:rPr>
              <a:t> 17 GOALS | Sustainable Development </a:t>
            </a:r>
            <a:r>
              <a:rPr lang="en-GB" sz="1400" dirty="0"/>
              <a:t> </a:t>
            </a:r>
            <a:r>
              <a:rPr lang="en-GB" altLang="en-US" sz="1400" dirty="0"/>
              <a:t>[Accessed 13/02/2024]</a:t>
            </a:r>
            <a:endParaRPr lang="en-GB" altLang="en-US" sz="1400" i="1" dirty="0"/>
          </a:p>
          <a:p>
            <a:pPr eaLnBrk="1" hangingPunct="1">
              <a:spcBef>
                <a:spcPts val="450"/>
              </a:spcBef>
              <a:spcAft>
                <a:spcPts val="450"/>
              </a:spcAft>
            </a:pPr>
            <a:endParaRPr lang="en-GB" altLang="en-US" sz="1400" dirty="0"/>
          </a:p>
        </p:txBody>
      </p:sp>
    </p:spTree>
    <p:extLst>
      <p:ext uri="{BB962C8B-B14F-4D97-AF65-F5344CB8AC3E}">
        <p14:creationId xmlns:p14="http://schemas.microsoft.com/office/powerpoint/2010/main" val="4055854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E64F7-1744-F246-3027-4E75DE512789}"/>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0BE7B383-CD91-988C-FC87-E7EE65F84ED3}"/>
              </a:ext>
            </a:extLst>
          </p:cNvPr>
          <p:cNvSpPr>
            <a:spLocks noGrp="1" noChangeArrowheads="1"/>
          </p:cNvSpPr>
          <p:nvPr>
            <p:ph type="title"/>
          </p:nvPr>
        </p:nvSpPr>
        <p:spPr>
          <a:xfrm>
            <a:off x="305526" y="166127"/>
            <a:ext cx="8229600" cy="591479"/>
          </a:xfrm>
        </p:spPr>
        <p:txBody>
          <a:bodyPr>
            <a:normAutofit fontScale="90000"/>
          </a:bodyPr>
          <a:lstStyle/>
          <a:p>
            <a:pPr algn="ctr" eaLnBrk="1" hangingPunct="1"/>
            <a:r>
              <a:rPr lang="en-GB" altLang="en-US" dirty="0"/>
              <a:t>References</a:t>
            </a:r>
          </a:p>
        </p:txBody>
      </p:sp>
      <p:sp>
        <p:nvSpPr>
          <p:cNvPr id="20483" name="Rectangle 3">
            <a:extLst>
              <a:ext uri="{FF2B5EF4-FFF2-40B4-BE49-F238E27FC236}">
                <a16:creationId xmlns:a16="http://schemas.microsoft.com/office/drawing/2014/main" id="{01680FEE-1295-98FB-CB85-882649462785}"/>
              </a:ext>
            </a:extLst>
          </p:cNvPr>
          <p:cNvSpPr>
            <a:spLocks noGrp="1" noChangeArrowheads="1"/>
          </p:cNvSpPr>
          <p:nvPr>
            <p:ph idx="1"/>
          </p:nvPr>
        </p:nvSpPr>
        <p:spPr>
          <a:xfrm>
            <a:off x="379213" y="1066437"/>
            <a:ext cx="8229600" cy="3394472"/>
          </a:xfrm>
        </p:spPr>
        <p:txBody>
          <a:bodyPr>
            <a:normAutofit/>
          </a:bodyPr>
          <a:lstStyle/>
          <a:p>
            <a:pPr eaLnBrk="1" hangingPunct="1">
              <a:spcBef>
                <a:spcPts val="450"/>
              </a:spcBef>
              <a:spcAft>
                <a:spcPts val="450"/>
              </a:spcAft>
            </a:pPr>
            <a:r>
              <a:rPr lang="en-GB" altLang="en-US" sz="1400" dirty="0"/>
              <a:t>Virginia Commonwealth University (2021) </a:t>
            </a:r>
            <a:r>
              <a:rPr lang="en-GB" altLang="en-US" sz="1400" i="1" dirty="0"/>
              <a:t>Empowerment Theory in Social Work </a:t>
            </a:r>
            <a:r>
              <a:rPr lang="en-GB" altLang="en-US" sz="1400" dirty="0"/>
              <a:t>Available at: </a:t>
            </a:r>
            <a:r>
              <a:rPr lang="en-GB" sz="1400" dirty="0">
                <a:hlinkClick r:id="rId2"/>
              </a:rPr>
              <a:t>Empowerment Theory in Social Work | VCU Online Social Work</a:t>
            </a:r>
            <a:r>
              <a:rPr lang="en-GB" sz="1400" dirty="0"/>
              <a:t> </a:t>
            </a:r>
            <a:r>
              <a:rPr lang="en-GB" altLang="en-US" sz="1400" dirty="0"/>
              <a:t>[Accessed 08/02/2024]</a:t>
            </a:r>
            <a:endParaRPr lang="en-GB" altLang="en-US" sz="1400" i="1" dirty="0"/>
          </a:p>
          <a:p>
            <a:pPr eaLnBrk="1" hangingPunct="1">
              <a:spcBef>
                <a:spcPts val="450"/>
              </a:spcBef>
              <a:spcAft>
                <a:spcPts val="450"/>
              </a:spcAft>
            </a:pPr>
            <a:r>
              <a:rPr lang="en-GB" altLang="en-US" sz="1400" dirty="0"/>
              <a:t>Williams F, (2010) ‘Group Work’, in </a:t>
            </a:r>
            <a:r>
              <a:rPr lang="en-GB" altLang="en-US" sz="1400" dirty="0" err="1"/>
              <a:t>Buchroth</a:t>
            </a:r>
            <a:r>
              <a:rPr lang="en-GB" altLang="en-US" sz="1400" dirty="0"/>
              <a:t> I, and Parkin C, </a:t>
            </a:r>
            <a:r>
              <a:rPr lang="en-GB" altLang="en-US" sz="1400" i="1" dirty="0"/>
              <a:t>Using Theory in Youth and Community Work Practice.</a:t>
            </a:r>
            <a:r>
              <a:rPr lang="en-GB" altLang="en-US" sz="1400" dirty="0"/>
              <a:t> Exeter: Learning Matters. Available at: </a:t>
            </a:r>
            <a:r>
              <a:rPr lang="en-GB" sz="1400" dirty="0">
                <a:hlinkClick r:id="rId3"/>
              </a:rPr>
              <a:t>‪Using Theory in Youth and Community Work Practice‬‎ - ‪Record details‬‎ - ‪EBSCOhost Research Databases‬‎</a:t>
            </a:r>
            <a:r>
              <a:rPr lang="en-GB" sz="1400" dirty="0"/>
              <a:t> </a:t>
            </a:r>
            <a:r>
              <a:rPr lang="en-GB" altLang="en-US" sz="1400" dirty="0"/>
              <a:t>[Accessed 09/12/2024]</a:t>
            </a:r>
          </a:p>
          <a:p>
            <a:pPr eaLnBrk="1" hangingPunct="1">
              <a:spcBef>
                <a:spcPts val="450"/>
              </a:spcBef>
              <a:spcAft>
                <a:spcPts val="450"/>
              </a:spcAft>
            </a:pPr>
            <a:r>
              <a:rPr lang="en-GB" altLang="en-US" sz="1400" dirty="0"/>
              <a:t>Williams, R. (1976) </a:t>
            </a:r>
            <a:r>
              <a:rPr lang="en-GB" altLang="en-US" sz="1400" i="1" dirty="0"/>
              <a:t>Keywords: A Vocabulary of Culture and Society </a:t>
            </a:r>
            <a:r>
              <a:rPr lang="en-GB" altLang="en-US" sz="1400" dirty="0"/>
              <a:t>London: Fontana</a:t>
            </a:r>
          </a:p>
          <a:p>
            <a:pPr>
              <a:spcBef>
                <a:spcPts val="450"/>
              </a:spcBef>
              <a:spcAft>
                <a:spcPts val="450"/>
              </a:spcAft>
            </a:pPr>
            <a:r>
              <a:rPr lang="en-GB" sz="1400" dirty="0"/>
              <a:t>Woolcock, M. (2001) ‘The Place of Social Capital in Understanding Social and Economic Outcome’ Available at: </a:t>
            </a:r>
            <a:r>
              <a:rPr lang="en-GB" sz="1400" dirty="0">
                <a:hlinkClick r:id="rId4"/>
              </a:rPr>
              <a:t>(PDF) The Place of Social Capital in Understanding Social and Economic Outcome</a:t>
            </a:r>
            <a:r>
              <a:rPr lang="en-GB" sz="1400" dirty="0"/>
              <a:t> [Accessed 09/12/2024]</a:t>
            </a:r>
          </a:p>
          <a:p>
            <a:pPr eaLnBrk="1" hangingPunct="1">
              <a:spcBef>
                <a:spcPts val="450"/>
              </a:spcBef>
              <a:spcAft>
                <a:spcPts val="450"/>
              </a:spcAft>
            </a:pPr>
            <a:endParaRPr lang="en-GB" altLang="en-US" sz="1400" dirty="0"/>
          </a:p>
        </p:txBody>
      </p:sp>
    </p:spTree>
    <p:extLst>
      <p:ext uri="{BB962C8B-B14F-4D97-AF65-F5344CB8AC3E}">
        <p14:creationId xmlns:p14="http://schemas.microsoft.com/office/powerpoint/2010/main" val="1437477199"/>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859</TotalTime>
  <Words>4370</Words>
  <Application>Microsoft Office PowerPoint</Application>
  <PresentationFormat>On-screen Show (4:3)</PresentationFormat>
  <Paragraphs>169</Paragraphs>
  <Slides>28</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28</vt:i4>
      </vt:variant>
    </vt:vector>
  </HeadingPairs>
  <TitlesOfParts>
    <vt:vector size="34" baseType="lpstr">
      <vt:lpstr>Arial</vt:lpstr>
      <vt:lpstr>Calibri</vt:lpstr>
      <vt:lpstr>Calibri Light</vt:lpstr>
      <vt:lpstr>Source Sans Pro</vt:lpstr>
      <vt:lpstr>Holding PAge</vt:lpstr>
      <vt:lpstr>Accessible 2</vt:lpstr>
      <vt:lpstr>PowerPoint Presentation</vt:lpstr>
      <vt:lpstr>PowerPoint Presentation</vt:lpstr>
      <vt:lpstr>Endogenous &amp; Exogenous Empowerment</vt:lpstr>
      <vt:lpstr>Endogenous Empowerment</vt:lpstr>
      <vt:lpstr>Endogenous Empowerment</vt:lpstr>
      <vt:lpstr>Endogenous Empowerment</vt:lpstr>
      <vt:lpstr>Endogenous Empowerment</vt:lpstr>
      <vt:lpstr>Exogenous Empowerment</vt:lpstr>
      <vt:lpstr>Problematising</vt:lpstr>
      <vt:lpstr>Problematising</vt:lpstr>
      <vt:lpstr>Conscientisation</vt:lpstr>
      <vt:lpstr>Conscientisation</vt:lpstr>
      <vt:lpstr>Praxis</vt:lpstr>
      <vt:lpstr>Praxis</vt:lpstr>
      <vt:lpstr>Praxis</vt:lpstr>
      <vt:lpstr>Empowerment in Practice</vt:lpstr>
      <vt:lpstr>Empowerment in Practice</vt:lpstr>
      <vt:lpstr>Empowerment in Practice</vt:lpstr>
      <vt:lpstr>Empowerment and Activism</vt:lpstr>
      <vt:lpstr>Empowerment and Activism</vt:lpstr>
      <vt:lpstr>References</vt:lpstr>
      <vt:lpstr>References</vt:lpstr>
      <vt:lpstr>References</vt:lpstr>
      <vt:lpstr>References</vt:lpstr>
      <vt:lpstr>References</vt:lpstr>
      <vt:lpstr>References</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Natasha Young</dc:creator>
  <cp:lastModifiedBy>Ken Dicks</cp:lastModifiedBy>
  <cp:revision>34</cp:revision>
  <dcterms:created xsi:type="dcterms:W3CDTF">2024-09-09T09:14:57Z</dcterms:created>
  <dcterms:modified xsi:type="dcterms:W3CDTF">2024-12-06T15:30:38Z</dcterms:modified>
</cp:coreProperties>
</file>