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4" r:id="rId4"/>
    <p:sldId id="273" r:id="rId5"/>
    <p:sldId id="275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F6B7"/>
    <a:srgbClr val="F6F5AD"/>
    <a:srgbClr val="F4F39A"/>
    <a:srgbClr val="D3AFE9"/>
    <a:srgbClr val="C99C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9" d="100"/>
          <a:sy n="79" d="100"/>
        </p:scale>
        <p:origin x="821" y="1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supporting-our-nhs-people/health-and-wellbeing-programmes/nhs-health-and-wellbeing-framework/elements-of-health-and-wellbeing/improving-personal-health-and-wellbeing/#:~:text=Mental%20and%20emotional%20health%2C%20physical,an%20individual%27s%20health%20and%20wellbeing." TargetMode="External"/><Relationship Id="rId2" Type="http://schemas.openxmlformats.org/officeDocument/2006/relationships/hyperlink" Target="https://assets.publishing.service.gov.uk/media/5a7ba1d6ed915d4147621a24/Narrative__January_2014_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about/accountability/governance/constitution" TargetMode="External"/><Relationship Id="rId4" Type="http://schemas.openxmlformats.org/officeDocument/2006/relationships/hyperlink" Target="https://www.nhs.uk/every-mind-matters/lifes-challenges/health-issu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6348" y="1124262"/>
            <a:ext cx="8017652" cy="2690413"/>
          </a:xfrm>
        </p:spPr>
        <p:txBody>
          <a:bodyPr anchor="t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  <a:latin typeface="Congenial" panose="02000503040000020004" pitchFamily="2" charset="0"/>
                <a:ea typeface="Calibri Light"/>
                <a:cs typeface="Arial" panose="020B0604020202020204" pitchFamily="34" charset="0"/>
              </a:rPr>
              <a:t>‘</a:t>
            </a:r>
            <a:r>
              <a:rPr lang="en-US" sz="4800">
                <a:solidFill>
                  <a:srgbClr val="FFFFFF"/>
                </a:solidFill>
                <a:latin typeface="Congenial" panose="02000503040000020004" pitchFamily="2" charset="0"/>
                <a:ea typeface="Calibri Light"/>
                <a:cs typeface="Arial" panose="020B0604020202020204" pitchFamily="34" charset="0"/>
              </a:rPr>
              <a:t>The importance of resilience</a:t>
            </a:r>
            <a:r>
              <a:rPr lang="en-GB" sz="4800">
                <a:solidFill>
                  <a:srgbClr val="FFFFFF"/>
                </a:solidFill>
                <a:latin typeface="Congenial" panose="02000503040000020004" pitchFamily="2" charset="0"/>
                <a:ea typeface="Calibri Light"/>
                <a:cs typeface="Arial" panose="020B0604020202020204" pitchFamily="34" charset="0"/>
              </a:rPr>
              <a:t>, </a:t>
            </a:r>
            <a:r>
              <a:rPr lang="en-US" sz="4800">
                <a:solidFill>
                  <a:srgbClr val="FFFFFF"/>
                </a:solidFill>
                <a:latin typeface="Congenial" panose="02000503040000020004" pitchFamily="2" charset="0"/>
                <a:ea typeface="Calibri Light"/>
                <a:cs typeface="Arial" panose="020B0604020202020204" pitchFamily="34" charset="0"/>
              </a:rPr>
              <a:t>health</a:t>
            </a:r>
            <a:r>
              <a:rPr lang="en-GB" sz="4800">
                <a:solidFill>
                  <a:srgbClr val="FFFFFF"/>
                </a:solidFill>
                <a:latin typeface="Congenial" panose="02000503040000020004" pitchFamily="2" charset="0"/>
                <a:ea typeface="Calibri Light"/>
                <a:cs typeface="Arial" panose="020B0604020202020204" pitchFamily="34" charset="0"/>
              </a:rPr>
              <a:t> and </a:t>
            </a:r>
            <a:r>
              <a:rPr lang="en-US" sz="4800">
                <a:solidFill>
                  <a:srgbClr val="FFFFFF"/>
                </a:solidFill>
                <a:latin typeface="Congenial" panose="02000503040000020004" pitchFamily="2" charset="0"/>
                <a:ea typeface="Calibri Light"/>
                <a:cs typeface="Arial" panose="020B0604020202020204" pitchFamily="34" charset="0"/>
              </a:rPr>
              <a:t>wellbeing as a student.</a:t>
            </a:r>
            <a:r>
              <a:rPr lang="en-GB" sz="4800">
                <a:solidFill>
                  <a:srgbClr val="FFFFFF"/>
                </a:solidFill>
                <a:latin typeface="Congenial" panose="02000503040000020004" pitchFamily="2" charset="0"/>
                <a:ea typeface="Calibri Light"/>
                <a:cs typeface="Arial" panose="020B0604020202020204" pitchFamily="34" charset="0"/>
              </a:rPr>
              <a:t>’</a:t>
            </a:r>
            <a:endParaRPr lang="en-US" sz="4800">
              <a:solidFill>
                <a:srgbClr val="FFFFFF"/>
              </a:solidFill>
              <a:latin typeface="Congenial" panose="02000503040000020004" pitchFamily="2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6348" y="5099566"/>
            <a:ext cx="6481746" cy="1199733"/>
          </a:xfrm>
        </p:spPr>
        <p:txBody>
          <a:bodyPr anchor="ctr">
            <a:normAutofit/>
          </a:bodyPr>
          <a:lstStyle/>
          <a:p>
            <a:pPr algn="l"/>
            <a:r>
              <a:rPr lang="en-GB" sz="2000"/>
              <a:t>Milly </a:t>
            </a:r>
            <a:r>
              <a:rPr lang="en-GB" sz="2000" err="1"/>
              <a:t>Golledge</a:t>
            </a:r>
          </a:p>
          <a:p>
            <a:pPr algn="l"/>
            <a:r>
              <a:rPr lang="en-GB" sz="2000"/>
              <a:t>Student number: 2304737</a:t>
            </a:r>
            <a:endParaRPr lang="en-US" sz="2000"/>
          </a:p>
        </p:txBody>
      </p:sp>
      <p:pic>
        <p:nvPicPr>
          <p:cNvPr id="7" name="Graphic 6" descr="Fruit Bowl">
            <a:extLst>
              <a:ext uri="{FF2B5EF4-FFF2-40B4-BE49-F238E27FC236}">
                <a16:creationId xmlns:a16="http://schemas.microsoft.com/office/drawing/2014/main" id="{EC1192B9-2FE8-0ED3-7B68-88D4087D6F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15646" y="5061057"/>
            <a:ext cx="1199733" cy="1199733"/>
          </a:xfrm>
          <a:prstGeom prst="rect">
            <a:avLst/>
          </a:prstGeom>
        </p:spPr>
      </p:pic>
      <p:pic>
        <p:nvPicPr>
          <p:cNvPr id="4" name="Slide 1.">
            <a:hlinkClick r:id="" action="ppaction://media"/>
            <a:extLst>
              <a:ext uri="{FF2B5EF4-FFF2-40B4-BE49-F238E27FC236}">
                <a16:creationId xmlns:a16="http://schemas.microsoft.com/office/drawing/2014/main" id="{90FEEB2B-5E28-3535-D1A2-6A0B16AEA5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47600" y="6174000"/>
            <a:ext cx="568129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81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AF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8D936901-4FF6-2122-6A10-D6F0ADC70DC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3" r="12773"/>
          <a:stretch/>
        </p:blipFill>
        <p:spPr/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F97194-016E-D9A0-BB9F-EEFB622B3545}"/>
              </a:ext>
            </a:extLst>
          </p:cNvPr>
          <p:cNvSpPr txBox="1"/>
          <p:nvPr/>
        </p:nvSpPr>
        <p:spPr>
          <a:xfrm>
            <a:off x="720195" y="2916405"/>
            <a:ext cx="374015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6000">
                <a:latin typeface="Congenial" panose="02000503040000020004" pitchFamily="2" charset="0"/>
              </a:rPr>
              <a:t>Resilience</a:t>
            </a:r>
          </a:p>
          <a:p>
            <a:pPr algn="l"/>
            <a:endParaRPr lang="en-GB" sz="6000">
              <a:latin typeface="Congenial" panose="02000503040000020004" pitchFamily="2" charset="0"/>
            </a:endParaRPr>
          </a:p>
          <a:p>
            <a:pPr algn="l"/>
            <a:r>
              <a:rPr lang="en-GB" sz="3200">
                <a:latin typeface="Congenial" panose="02000503040000020004" pitchFamily="2" charset="0"/>
              </a:rPr>
              <a:t>- Self belief</a:t>
            </a:r>
          </a:p>
          <a:p>
            <a:pPr algn="l"/>
            <a:r>
              <a:rPr lang="en-GB" sz="3200">
                <a:latin typeface="Congenial" panose="02000503040000020004" pitchFamily="2" charset="0"/>
              </a:rPr>
              <a:t>- Positivity</a:t>
            </a:r>
          </a:p>
        </p:txBody>
      </p:sp>
      <p:pic>
        <p:nvPicPr>
          <p:cNvPr id="2" name="Slide 2.">
            <a:hlinkClick r:id="" action="ppaction://media"/>
            <a:extLst>
              <a:ext uri="{FF2B5EF4-FFF2-40B4-BE49-F238E27FC236}">
                <a16:creationId xmlns:a16="http://schemas.microsoft.com/office/drawing/2014/main" id="{1F9442E7-E89B-FE09-C96D-EEA7E06BC7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547600" y="61740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30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5629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977BD66C-EBC7-8736-11BB-DA8B35E7092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10" r="14410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9ADCD4-77E2-C23E-7F80-3D73A3705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E62BC9-3A00-4D9F-31D2-11B48D5E454F}"/>
              </a:ext>
            </a:extLst>
          </p:cNvPr>
          <p:cNvSpPr txBox="1"/>
          <p:nvPr/>
        </p:nvSpPr>
        <p:spPr>
          <a:xfrm>
            <a:off x="836612" y="2945111"/>
            <a:ext cx="4057651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6000">
                <a:latin typeface="Congenial" panose="02000503040000020004" pitchFamily="2" charset="0"/>
              </a:rPr>
              <a:t>Health</a:t>
            </a:r>
          </a:p>
          <a:p>
            <a:pPr algn="l"/>
            <a:endParaRPr lang="en-GB" sz="6000">
              <a:latin typeface="Congenial" panose="02000503040000020004" pitchFamily="2" charset="0"/>
            </a:endParaRPr>
          </a:p>
          <a:p>
            <a:pPr algn="l"/>
            <a:r>
              <a:rPr lang="en-GB" sz="3200">
                <a:latin typeface="Congenial" panose="02000503040000020004" pitchFamily="2" charset="0"/>
              </a:rPr>
              <a:t>- Mental</a:t>
            </a:r>
          </a:p>
          <a:p>
            <a:pPr algn="l"/>
            <a:r>
              <a:rPr lang="en-GB" sz="3200">
                <a:latin typeface="Congenial" panose="02000503040000020004" pitchFamily="2" charset="0"/>
              </a:rPr>
              <a:t>- Physical</a:t>
            </a:r>
            <a:endParaRPr lang="en-US" sz="3200">
              <a:latin typeface="Congenial" panose="02000503040000020004" pitchFamily="2" charset="0"/>
            </a:endParaRPr>
          </a:p>
        </p:txBody>
      </p:sp>
      <p:pic>
        <p:nvPicPr>
          <p:cNvPr id="2" name="Slide 3.">
            <a:hlinkClick r:id="" action="ppaction://media"/>
            <a:extLst>
              <a:ext uri="{FF2B5EF4-FFF2-40B4-BE49-F238E27FC236}">
                <a16:creationId xmlns:a16="http://schemas.microsoft.com/office/drawing/2014/main" id="{43AF08AB-D2B8-A95E-DFEC-AF890D8493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547600" y="61740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60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723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1B42B67-2D1C-8FC7-111F-ABDF2B50830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40" r="8840"/>
          <a:stretch/>
        </p:blipFill>
        <p:spPr/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0B0A01F-D870-8A8B-8772-737A365751F6}"/>
              </a:ext>
            </a:extLst>
          </p:cNvPr>
          <p:cNvSpPr txBox="1"/>
          <p:nvPr/>
        </p:nvSpPr>
        <p:spPr>
          <a:xfrm>
            <a:off x="836612" y="2916405"/>
            <a:ext cx="58991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6000">
                <a:latin typeface="Congenial" panose="02000503040000020004" pitchFamily="2" charset="0"/>
              </a:rPr>
              <a:t>Well-being</a:t>
            </a:r>
          </a:p>
          <a:p>
            <a:pPr algn="l"/>
            <a:endParaRPr lang="en-GB" sz="6000">
              <a:latin typeface="Congenial" panose="02000503040000020004" pitchFamily="2" charset="0"/>
            </a:endParaRPr>
          </a:p>
          <a:p>
            <a:pPr algn="l"/>
            <a:r>
              <a:rPr lang="en-GB" sz="3200">
                <a:latin typeface="Congenial" panose="02000503040000020004" pitchFamily="2" charset="0"/>
              </a:rPr>
              <a:t>- Growth</a:t>
            </a:r>
          </a:p>
          <a:p>
            <a:pPr algn="l"/>
            <a:r>
              <a:rPr lang="en-GB" sz="3200">
                <a:latin typeface="Congenial" panose="02000503040000020004" pitchFamily="2" charset="0"/>
              </a:rPr>
              <a:t>- Social</a:t>
            </a:r>
          </a:p>
          <a:p>
            <a:pPr algn="l"/>
            <a:r>
              <a:rPr lang="en-GB" sz="3200">
                <a:latin typeface="Congenial" panose="02000503040000020004" pitchFamily="2" charset="0"/>
              </a:rPr>
              <a:t>- Nature</a:t>
            </a:r>
          </a:p>
        </p:txBody>
      </p:sp>
      <p:pic>
        <p:nvPicPr>
          <p:cNvPr id="2" name="Slide 4.">
            <a:hlinkClick r:id="" action="ppaction://media"/>
            <a:extLst>
              <a:ext uri="{FF2B5EF4-FFF2-40B4-BE49-F238E27FC236}">
                <a16:creationId xmlns:a16="http://schemas.microsoft.com/office/drawing/2014/main" id="{7C33C1BA-7263-F865-425E-C32CE9C11A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548934" y="617282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195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541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6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66AD1-AC2A-D23C-41F1-750DE690F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ongenial" panose="02000503040000020004" pitchFamily="2" charset="0"/>
              </a:rPr>
              <a:t>Reference list</a:t>
            </a:r>
            <a:endParaRPr lang="en-US">
              <a:latin typeface="Congenial" panose="02000503040000020004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37E331-461C-D5A3-6C78-7A7D943B45B1}"/>
              </a:ext>
            </a:extLst>
          </p:cNvPr>
          <p:cNvSpPr txBox="1"/>
          <p:nvPr/>
        </p:nvSpPr>
        <p:spPr>
          <a:xfrm>
            <a:off x="838200" y="1690688"/>
            <a:ext cx="105156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>
                <a:effectLst/>
              </a:rPr>
              <a:t>1. </a:t>
            </a:r>
            <a:r>
              <a:rPr lang="en-GB" sz="1400" b="0" i="0" err="1">
                <a:effectLst/>
              </a:rPr>
              <a:t>Ang</a:t>
            </a:r>
            <a:r>
              <a:rPr lang="en-GB" sz="1400" b="0" i="0">
                <a:effectLst/>
              </a:rPr>
              <a:t>, W.H.D., Shorey, S., Hoo, M.X.Y., Chew, H.S.J. and </a:t>
            </a:r>
            <a:r>
              <a:rPr lang="en-GB" sz="1400" b="0" i="0" err="1">
                <a:effectLst/>
              </a:rPr>
              <a:t>Lau</a:t>
            </a:r>
            <a:r>
              <a:rPr lang="en-GB" sz="1400" b="0" i="0">
                <a:effectLst/>
              </a:rPr>
              <a:t>, Y., (2021). The role of resilience in higher education: A meta-ethnographic analysis of students' experiences. </a:t>
            </a:r>
            <a:r>
              <a:rPr lang="en-GB" sz="1400" b="0" i="1">
                <a:effectLst/>
              </a:rPr>
              <a:t>Journal of Professional Nursing</a:t>
            </a:r>
            <a:r>
              <a:rPr lang="en-GB" sz="1400" b="0" i="0">
                <a:effectLst/>
              </a:rPr>
              <a:t>, </a:t>
            </a:r>
            <a:r>
              <a:rPr lang="en-GB" sz="1400" b="0" i="1">
                <a:effectLst/>
              </a:rPr>
              <a:t>37</a:t>
            </a:r>
            <a:r>
              <a:rPr lang="en-GB" sz="1400" b="0" i="0">
                <a:effectLst/>
              </a:rPr>
              <a:t>(6), pp.1092-1109. ACCESS DATE: 1/11/23.</a:t>
            </a:r>
            <a:endParaRPr lang="en-GB" sz="1400">
              <a:effectLst/>
            </a:endParaRPr>
          </a:p>
          <a:p>
            <a:r>
              <a:rPr lang="en-GB" sz="1400" b="0" i="0">
                <a:effectLst/>
              </a:rPr>
              <a:t>2. Brewer, M.L., Van </a:t>
            </a:r>
            <a:r>
              <a:rPr lang="en-GB" sz="1400" b="0" i="0" err="1">
                <a:effectLst/>
              </a:rPr>
              <a:t>Kessel</a:t>
            </a:r>
            <a:r>
              <a:rPr lang="en-GB" sz="1400" b="0" i="0">
                <a:effectLst/>
              </a:rPr>
              <a:t>, G., Sanderson, B., Naumann, F., Lane, M., </a:t>
            </a:r>
            <a:r>
              <a:rPr lang="en-GB" sz="1400" b="0" i="0" err="1">
                <a:effectLst/>
              </a:rPr>
              <a:t>Reubenson</a:t>
            </a:r>
            <a:r>
              <a:rPr lang="en-GB" sz="1400" b="0" i="0">
                <a:effectLst/>
              </a:rPr>
              <a:t>, A. and Carter, A., (2019). Resilience in higher education students: A scoping review. </a:t>
            </a:r>
            <a:r>
              <a:rPr lang="en-GB" sz="1400" b="0" i="1">
                <a:effectLst/>
              </a:rPr>
              <a:t>Higher Education Research &amp; Development</a:t>
            </a:r>
            <a:r>
              <a:rPr lang="en-GB" sz="1400" b="0" i="0">
                <a:effectLst/>
              </a:rPr>
              <a:t>, </a:t>
            </a:r>
            <a:r>
              <a:rPr lang="en-GB" sz="1400" b="0" i="1">
                <a:effectLst/>
              </a:rPr>
              <a:t>38</a:t>
            </a:r>
            <a:r>
              <a:rPr lang="en-GB" sz="1400" b="0" i="0">
                <a:effectLst/>
              </a:rPr>
              <a:t>(6), pp.1105-1120. ACCESS DATE: 31/10/23.</a:t>
            </a:r>
            <a:endParaRPr lang="en-GB" sz="1400">
              <a:effectLst/>
            </a:endParaRPr>
          </a:p>
          <a:p>
            <a:r>
              <a:rPr lang="en-GB" sz="1400" b="0" i="0">
                <a:effectLst/>
              </a:rPr>
              <a:t>3. Department of Health (2014), GOV.UK, </a:t>
            </a:r>
            <a:r>
              <a:rPr lang="en-GB" sz="1400" b="0" i="1">
                <a:effectLst/>
              </a:rPr>
              <a:t>Well-being, Why it matters to health policy, </a:t>
            </a:r>
            <a:r>
              <a:rPr lang="en-GB" sz="1400" b="0" i="0">
                <a:effectLst/>
              </a:rPr>
              <a:t>pp.6.</a:t>
            </a:r>
            <a:r>
              <a:rPr lang="en-GB" sz="1400" b="0" i="1">
                <a:effectLst/>
              </a:rPr>
              <a:t> </a:t>
            </a:r>
            <a:r>
              <a:rPr lang="en-GB" sz="1400" b="0" i="0">
                <a:effectLst/>
                <a:hlinkClick r:id="rId2"/>
              </a:rPr>
              <a:t>https://assets.publishing.service.gov.uk/media/</a:t>
            </a:r>
            <a:r>
              <a:rPr lang="en-GB" sz="1400" b="0" i="0" err="1">
                <a:effectLst/>
                <a:hlinkClick r:id="rId2"/>
              </a:rPr>
              <a:t>5a7ba1d6ed915d4147621a24</a:t>
            </a:r>
            <a:r>
              <a:rPr lang="en-GB" sz="1400" b="0" i="0">
                <a:effectLst/>
                <a:hlinkClick r:id="rId2"/>
              </a:rPr>
              <a:t>/Narrative__January_2014_.pdf</a:t>
            </a:r>
            <a:r>
              <a:rPr lang="en-GB" sz="1400" b="0" i="0">
                <a:effectLst/>
              </a:rPr>
              <a:t>. ACCESS DATE: 31/10/23.</a:t>
            </a:r>
            <a:endParaRPr lang="en-GB" sz="1400">
              <a:effectLst/>
            </a:endParaRPr>
          </a:p>
          <a:p>
            <a:r>
              <a:rPr lang="en-GB" sz="1400" b="0" i="0">
                <a:effectLst/>
              </a:rPr>
              <a:t>4. Martin, J.M., (2010). Stigma and student mental health in higher education. </a:t>
            </a:r>
            <a:r>
              <a:rPr lang="en-GB" sz="1400" b="0" i="1">
                <a:effectLst/>
              </a:rPr>
              <a:t>Higher Education Research &amp; Development</a:t>
            </a:r>
            <a:r>
              <a:rPr lang="en-GB" sz="1400" b="0" i="0">
                <a:effectLst/>
              </a:rPr>
              <a:t>, </a:t>
            </a:r>
            <a:r>
              <a:rPr lang="en-GB" sz="1400" b="0" i="1">
                <a:effectLst/>
              </a:rPr>
              <a:t>29</a:t>
            </a:r>
            <a:r>
              <a:rPr lang="en-GB" sz="1400" b="0" i="0">
                <a:effectLst/>
              </a:rPr>
              <a:t>(3), pp.259-274. ACCESS DATE: 1/11/23.</a:t>
            </a:r>
            <a:endParaRPr lang="en-GB" sz="1400">
              <a:effectLst/>
            </a:endParaRPr>
          </a:p>
          <a:p>
            <a:r>
              <a:rPr lang="en-GB" sz="1400" b="0" i="0">
                <a:effectLst/>
              </a:rPr>
              <a:t>5. National Health Service (2023a), </a:t>
            </a:r>
            <a:r>
              <a:rPr lang="en-GB" sz="1400" b="0" i="1">
                <a:effectLst/>
              </a:rPr>
              <a:t>Improving personal health and wellbeing, </a:t>
            </a:r>
            <a:r>
              <a:rPr lang="en-GB" sz="1400" b="0" i="0">
                <a:effectLst/>
                <a:hlinkClick r:id="rId3"/>
              </a:rPr>
              <a:t>https://</a:t>
            </a:r>
            <a:r>
              <a:rPr lang="en-GB" sz="1400" b="0" i="0" err="1">
                <a:effectLst/>
                <a:hlinkClick r:id="rId3"/>
              </a:rPr>
              <a:t>www.england.nhs.uk</a:t>
            </a:r>
            <a:r>
              <a:rPr lang="en-GB" sz="1400" b="0" i="0">
                <a:effectLst/>
                <a:hlinkClick r:id="rId3"/>
              </a:rPr>
              <a:t>/</a:t>
            </a:r>
            <a:r>
              <a:rPr lang="en-GB" sz="1400" b="0" i="0" err="1">
                <a:effectLst/>
                <a:hlinkClick r:id="rId3"/>
              </a:rPr>
              <a:t>supporting-our-nhs</a:t>
            </a:r>
            <a:r>
              <a:rPr lang="en-GB" sz="1400" b="0" i="0">
                <a:effectLst/>
                <a:hlinkClick r:id="rId3"/>
              </a:rPr>
              <a:t>-people/health-and-wellbeing-programmes/nhs-health-and-wellbeing-framework/elements-of-health-and-wellbeing/improving-personal-health-and-wellbeing/#:~:text=Mental%20and%20emotional%20health%2C%</a:t>
            </a:r>
            <a:r>
              <a:rPr lang="en-GB" sz="1400" b="0" i="0" err="1">
                <a:effectLst/>
                <a:hlinkClick r:id="rId3"/>
              </a:rPr>
              <a:t>20physical,an</a:t>
            </a:r>
            <a:r>
              <a:rPr lang="en-GB" sz="1400" b="0" i="0">
                <a:effectLst/>
                <a:hlinkClick r:id="rId3"/>
              </a:rPr>
              <a:t>%20individual%27s%20health%20and%20wellbeing.</a:t>
            </a:r>
            <a:r>
              <a:rPr lang="en-GB" sz="1400" b="0" i="0">
                <a:effectLst/>
              </a:rPr>
              <a:t>. ACCESS DATE: 1/11/23.</a:t>
            </a:r>
            <a:endParaRPr lang="en-GB" sz="1400">
              <a:effectLst/>
            </a:endParaRPr>
          </a:p>
          <a:p>
            <a:r>
              <a:rPr lang="en-GB" sz="1400"/>
              <a:t>6</a:t>
            </a:r>
            <a:r>
              <a:rPr lang="en-GB" sz="1400" b="0" i="0">
                <a:effectLst/>
              </a:rPr>
              <a:t>. National Health Service (2023b), </a:t>
            </a:r>
            <a:r>
              <a:rPr lang="en-GB" sz="1400" b="0" i="1">
                <a:effectLst/>
              </a:rPr>
              <a:t>Mental health and physical illness, </a:t>
            </a:r>
            <a:r>
              <a:rPr lang="en-GB" sz="1400" b="0" i="0">
                <a:effectLst/>
                <a:hlinkClick r:id="rId4"/>
              </a:rPr>
              <a:t>https://</a:t>
            </a:r>
            <a:r>
              <a:rPr lang="en-GB" sz="1400" b="0" i="0" err="1">
                <a:effectLst/>
                <a:hlinkClick r:id="rId4"/>
              </a:rPr>
              <a:t>www.nhs.uk</a:t>
            </a:r>
            <a:r>
              <a:rPr lang="en-GB" sz="1400" b="0" i="0">
                <a:effectLst/>
                <a:hlinkClick r:id="rId4"/>
              </a:rPr>
              <a:t>/every-mind-matters/</a:t>
            </a:r>
            <a:r>
              <a:rPr lang="en-GB" sz="1400" b="0" i="0" err="1">
                <a:effectLst/>
                <a:hlinkClick r:id="rId4"/>
              </a:rPr>
              <a:t>lifes-challenges</a:t>
            </a:r>
            <a:r>
              <a:rPr lang="en-GB" sz="1400" b="0" i="0">
                <a:effectLst/>
                <a:hlinkClick r:id="rId4"/>
              </a:rPr>
              <a:t>/health-issues/</a:t>
            </a:r>
            <a:r>
              <a:rPr lang="en-GB" sz="1400" b="0" i="0">
                <a:effectLst/>
              </a:rPr>
              <a:t>. ACCESS DATE: 2/11/23.</a:t>
            </a:r>
            <a:endParaRPr lang="en-GB" sz="1400">
              <a:effectLst/>
            </a:endParaRPr>
          </a:p>
          <a:p>
            <a:r>
              <a:rPr lang="en-GB" sz="1400"/>
              <a:t>7</a:t>
            </a:r>
            <a:r>
              <a:rPr lang="en-GB" sz="1400" b="0" i="0">
                <a:effectLst/>
              </a:rPr>
              <a:t>. Turner, M., Scott-Young, C.M. and Holdsworth, S., (2017). Promoting wellbeing at university: the role of resilience for students of the built environment. </a:t>
            </a:r>
            <a:r>
              <a:rPr lang="en-GB" sz="1400" b="0" i="1">
                <a:effectLst/>
              </a:rPr>
              <a:t>Construction management and economics</a:t>
            </a:r>
            <a:r>
              <a:rPr lang="en-GB" sz="1400" b="0" i="0">
                <a:effectLst/>
              </a:rPr>
              <a:t>, </a:t>
            </a:r>
            <a:r>
              <a:rPr lang="en-GB" sz="1400" b="0" i="1">
                <a:effectLst/>
              </a:rPr>
              <a:t>35</a:t>
            </a:r>
            <a:r>
              <a:rPr lang="en-GB" sz="1400" b="0" i="0">
                <a:effectLst/>
              </a:rPr>
              <a:t>(11-12), pp.707-718. ACCESS DATE: 2/11/23.</a:t>
            </a:r>
            <a:endParaRPr lang="en-GB" sz="1400">
              <a:effectLst/>
            </a:endParaRPr>
          </a:p>
          <a:p>
            <a:r>
              <a:rPr lang="en-GB" sz="1400"/>
              <a:t>8</a:t>
            </a:r>
            <a:r>
              <a:rPr lang="en-GB" sz="1400" b="0" i="0">
                <a:effectLst/>
              </a:rPr>
              <a:t>. Walker, C., </a:t>
            </a:r>
            <a:r>
              <a:rPr lang="en-GB" sz="1400" b="0" i="0" err="1">
                <a:effectLst/>
              </a:rPr>
              <a:t>Gleaves</a:t>
            </a:r>
            <a:r>
              <a:rPr lang="en-GB" sz="1400" b="0" i="0">
                <a:effectLst/>
              </a:rPr>
              <a:t>, A. and Grey, J., (2006). Can students within higher education learn to be resilient and, educationally speaking, does it matter?. </a:t>
            </a:r>
            <a:r>
              <a:rPr lang="en-GB" sz="1400" b="0" i="1">
                <a:effectLst/>
              </a:rPr>
              <a:t>Educational Studies</a:t>
            </a:r>
            <a:r>
              <a:rPr lang="en-GB" sz="1400" b="0" i="0">
                <a:effectLst/>
              </a:rPr>
              <a:t>, </a:t>
            </a:r>
            <a:r>
              <a:rPr lang="en-GB" sz="1400" b="0" i="1">
                <a:effectLst/>
              </a:rPr>
              <a:t>32</a:t>
            </a:r>
            <a:r>
              <a:rPr lang="en-GB" sz="1400" b="0" i="0">
                <a:effectLst/>
              </a:rPr>
              <a:t>(3), pp.251-264. ACCESS DATE: 2/11/23.</a:t>
            </a:r>
            <a:endParaRPr lang="en-GB" sz="1400">
              <a:effectLst/>
            </a:endParaRPr>
          </a:p>
          <a:p>
            <a:r>
              <a:rPr lang="en-GB" sz="1400"/>
              <a:t>9</a:t>
            </a:r>
            <a:r>
              <a:rPr lang="en-GB" sz="1400" b="0" i="0">
                <a:effectLst/>
              </a:rPr>
              <a:t>. World Health Organisation (2023), Governance, </a:t>
            </a:r>
            <a:r>
              <a:rPr lang="en-GB" sz="1400" b="0" i="1">
                <a:effectLst/>
              </a:rPr>
              <a:t>Constitution, </a:t>
            </a:r>
            <a:r>
              <a:rPr lang="en-GB" sz="1400" b="0" i="0">
                <a:effectLst/>
                <a:hlinkClick r:id="rId5"/>
              </a:rPr>
              <a:t>https://www.who.int/about/accountability/governance/constitution</a:t>
            </a:r>
            <a:r>
              <a:rPr lang="en-GB" sz="1400" b="0" i="0">
                <a:effectLst/>
              </a:rPr>
              <a:t>. ACCESS DATE: 31/10/23.</a:t>
            </a:r>
            <a:endParaRPr lang="en-GB" sz="1400">
              <a:effectLst/>
            </a:endParaRPr>
          </a:p>
          <a:p>
            <a:pPr marL="342900" indent="-342900" algn="l">
              <a:buAutoNum type="arabicPeriod"/>
            </a:pPr>
            <a:endParaRPr lang="en-GB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AutoNum type="arabicPeriod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302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</TotalTime>
  <Words>498</Words>
  <Application>Microsoft Office PowerPoint</Application>
  <PresentationFormat>Widescreen</PresentationFormat>
  <Paragraphs>28</Paragraphs>
  <Slides>5</Slides>
  <Notes>0</Notes>
  <HiddenSlides>0</HiddenSlides>
  <MMClips>4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‘The importance of resilience, health and wellbeing as a student.’</vt:lpstr>
      <vt:lpstr>PowerPoint Presentation</vt:lpstr>
      <vt:lpstr>PowerPoint Presentation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Milly Golledge (2304737)</cp:lastModifiedBy>
  <cp:revision>5</cp:revision>
  <dcterms:created xsi:type="dcterms:W3CDTF">2023-10-16T11:36:10Z</dcterms:created>
  <dcterms:modified xsi:type="dcterms:W3CDTF">2023-11-03T23:47:47Z</dcterms:modified>
</cp:coreProperties>
</file>