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5" r:id="rId6"/>
    <p:sldMasterId id="2147483658" r:id="rId7"/>
  </p:sldMasterIdLst>
  <p:notesMasterIdLst>
    <p:notesMasterId r:id="rId33"/>
  </p:notesMasterIdLst>
  <p:sldIdLst>
    <p:sldId id="322" r:id="rId8"/>
    <p:sldId id="546" r:id="rId9"/>
    <p:sldId id="529" r:id="rId10"/>
    <p:sldId id="527" r:id="rId11"/>
    <p:sldId id="545" r:id="rId12"/>
    <p:sldId id="427" r:id="rId13"/>
    <p:sldId id="428" r:id="rId14"/>
    <p:sldId id="429" r:id="rId15"/>
    <p:sldId id="430" r:id="rId16"/>
    <p:sldId id="526" r:id="rId17"/>
    <p:sldId id="530" r:id="rId18"/>
    <p:sldId id="543" r:id="rId19"/>
    <p:sldId id="316" r:id="rId20"/>
    <p:sldId id="536" r:id="rId21"/>
    <p:sldId id="547" r:id="rId22"/>
    <p:sldId id="534" r:id="rId23"/>
    <p:sldId id="539" r:id="rId24"/>
    <p:sldId id="538" r:id="rId25"/>
    <p:sldId id="537" r:id="rId26"/>
    <p:sldId id="535" r:id="rId27"/>
    <p:sldId id="532" r:id="rId28"/>
    <p:sldId id="533" r:id="rId29"/>
    <p:sldId id="541" r:id="rId30"/>
    <p:sldId id="531" r:id="rId31"/>
    <p:sldId id="528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86"/>
    <p:restoredTop sz="85008"/>
  </p:normalViewPr>
  <p:slideViewPr>
    <p:cSldViewPr snapToGrid="0">
      <p:cViewPr varScale="1">
        <p:scale>
          <a:sx n="79" d="100"/>
          <a:sy n="79" d="100"/>
        </p:scale>
        <p:origin x="11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21" Type="http://schemas.openxmlformats.org/officeDocument/2006/relationships/slide" Target="slides/slide14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theme" Target="theme/theme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viewProps" Target="viewProps.xml"/><Relationship Id="rId8" Type="http://schemas.openxmlformats.org/officeDocument/2006/relationships/slide" Target="slides/slide1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ddwen Davies" userId="b3b4628a-d1d7-4a79-b47e-b6ca4059bab0" providerId="ADAL" clId="{260A2944-A091-47A2-8FC1-0B8C1F7A7EA4}"/>
    <pc:docChg chg="custSel addSld modSld sldOrd delMainMaster">
      <pc:chgData name="Heddwen Davies" userId="b3b4628a-d1d7-4a79-b47e-b6ca4059bab0" providerId="ADAL" clId="{260A2944-A091-47A2-8FC1-0B8C1F7A7EA4}" dt="2024-11-11T09:28:37.409" v="271" actId="20577"/>
      <pc:docMkLst>
        <pc:docMk/>
      </pc:docMkLst>
      <pc:sldChg chg="ord">
        <pc:chgData name="Heddwen Davies" userId="b3b4628a-d1d7-4a79-b47e-b6ca4059bab0" providerId="ADAL" clId="{260A2944-A091-47A2-8FC1-0B8C1F7A7EA4}" dt="2024-11-11T09:04:05.716" v="23"/>
        <pc:sldMkLst>
          <pc:docMk/>
          <pc:sldMk cId="2887159718" sldId="526"/>
        </pc:sldMkLst>
      </pc:sldChg>
      <pc:sldChg chg="ord">
        <pc:chgData name="Heddwen Davies" userId="b3b4628a-d1d7-4a79-b47e-b6ca4059bab0" providerId="ADAL" clId="{260A2944-A091-47A2-8FC1-0B8C1F7A7EA4}" dt="2024-11-11T09:03:49.164" v="21"/>
        <pc:sldMkLst>
          <pc:docMk/>
          <pc:sldMk cId="810034807" sldId="527"/>
        </pc:sldMkLst>
      </pc:sldChg>
      <pc:sldChg chg="ord">
        <pc:chgData name="Heddwen Davies" userId="b3b4628a-d1d7-4a79-b47e-b6ca4059bab0" providerId="ADAL" clId="{260A2944-A091-47A2-8FC1-0B8C1F7A7EA4}" dt="2024-11-11T09:03:20.088" v="1"/>
        <pc:sldMkLst>
          <pc:docMk/>
          <pc:sldMk cId="3150213658" sldId="529"/>
        </pc:sldMkLst>
      </pc:sldChg>
      <pc:sldChg chg="ord">
        <pc:chgData name="Heddwen Davies" userId="b3b4628a-d1d7-4a79-b47e-b6ca4059bab0" providerId="ADAL" clId="{260A2944-A091-47A2-8FC1-0B8C1F7A7EA4}" dt="2024-11-11T09:04:13.436" v="25"/>
        <pc:sldMkLst>
          <pc:docMk/>
          <pc:sldMk cId="1288056512" sldId="545"/>
        </pc:sldMkLst>
      </pc:sldChg>
      <pc:sldChg chg="modSp new mod">
        <pc:chgData name="Heddwen Davies" userId="b3b4628a-d1d7-4a79-b47e-b6ca4059bab0" providerId="ADAL" clId="{260A2944-A091-47A2-8FC1-0B8C1F7A7EA4}" dt="2024-11-11T09:28:37.409" v="271" actId="20577"/>
        <pc:sldMkLst>
          <pc:docMk/>
          <pc:sldMk cId="654606294" sldId="547"/>
        </pc:sldMkLst>
        <pc:spChg chg="mod">
          <ac:chgData name="Heddwen Davies" userId="b3b4628a-d1d7-4a79-b47e-b6ca4059bab0" providerId="ADAL" clId="{260A2944-A091-47A2-8FC1-0B8C1F7A7EA4}" dt="2024-11-11T09:06:01.329" v="176" actId="20577"/>
          <ac:spMkLst>
            <pc:docMk/>
            <pc:sldMk cId="654606294" sldId="547"/>
            <ac:spMk id="2" creationId="{6E19B66F-1364-CE5F-1808-B03E89EA7F37}"/>
          </ac:spMkLst>
        </pc:spChg>
        <pc:spChg chg="mod">
          <ac:chgData name="Heddwen Davies" userId="b3b4628a-d1d7-4a79-b47e-b6ca4059bab0" providerId="ADAL" clId="{260A2944-A091-47A2-8FC1-0B8C1F7A7EA4}" dt="2024-11-11T09:28:37.409" v="271" actId="20577"/>
          <ac:spMkLst>
            <pc:docMk/>
            <pc:sldMk cId="654606294" sldId="547"/>
            <ac:spMk id="3" creationId="{E30C619E-A6C0-2DE0-497C-75D8D05B2C88}"/>
          </ac:spMkLst>
        </pc:spChg>
      </pc:sldChg>
      <pc:sldMasterChg chg="del delSldLayout">
        <pc:chgData name="Heddwen Davies" userId="b3b4628a-d1d7-4a79-b47e-b6ca4059bab0" providerId="ADAL" clId="{260A2944-A091-47A2-8FC1-0B8C1F7A7EA4}" dt="2024-11-11T09:03:30.664" v="2"/>
        <pc:sldMasterMkLst>
          <pc:docMk/>
          <pc:sldMasterMk cId="3994187330" sldId="2147483650"/>
        </pc:sldMasterMkLst>
        <pc:sldLayoutChg chg="del">
          <pc:chgData name="Heddwen Davies" userId="b3b4628a-d1d7-4a79-b47e-b6ca4059bab0" providerId="ADAL" clId="{260A2944-A091-47A2-8FC1-0B8C1F7A7EA4}" dt="2024-11-11T09:03:30.664" v="2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Heddwen Davies" userId="b3b4628a-d1d7-4a79-b47e-b6ca4059bab0" providerId="ADAL" clId="{260A2944-A091-47A2-8FC1-0B8C1F7A7EA4}" dt="2024-11-11T09:03:30.664" v="3"/>
        <pc:sldMasterMkLst>
          <pc:docMk/>
          <pc:sldMasterMk cId="503966888" sldId="2147483653"/>
        </pc:sldMasterMkLst>
        <pc:sldLayoutChg chg="del">
          <pc:chgData name="Heddwen Davies" userId="b3b4628a-d1d7-4a79-b47e-b6ca4059bab0" providerId="ADAL" clId="{260A2944-A091-47A2-8FC1-0B8C1F7A7EA4}" dt="2024-11-11T09:03:30.664" v="3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Heddwen Davies" userId="b3b4628a-d1d7-4a79-b47e-b6ca4059bab0" providerId="ADAL" clId="{260A2944-A091-47A2-8FC1-0B8C1F7A7EA4}" dt="2024-11-11T09:03:30.665" v="4"/>
        <pc:sldMasterMkLst>
          <pc:docMk/>
          <pc:sldMasterMk cId="19418140" sldId="2147483654"/>
        </pc:sldMasterMkLst>
        <pc:sldLayoutChg chg="del">
          <pc:chgData name="Heddwen Davies" userId="b3b4628a-d1d7-4a79-b47e-b6ca4059bab0" providerId="ADAL" clId="{260A2944-A091-47A2-8FC1-0B8C1F7A7EA4}" dt="2024-11-11T09:03:30.665" v="4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Heddwen Davies" userId="b3b4628a-d1d7-4a79-b47e-b6ca4059bab0" providerId="ADAL" clId="{260A2944-A091-47A2-8FC1-0B8C1F7A7EA4}" dt="2024-11-11T09:03:30.666" v="5"/>
        <pc:sldMasterMkLst>
          <pc:docMk/>
          <pc:sldMasterMk cId="537362470" sldId="2147483656"/>
        </pc:sldMasterMkLst>
        <pc:sldLayoutChg chg="del">
          <pc:chgData name="Heddwen Davies" userId="b3b4628a-d1d7-4a79-b47e-b6ca4059bab0" providerId="ADAL" clId="{260A2944-A091-47A2-8FC1-0B8C1F7A7EA4}" dt="2024-11-11T09:03:30.666" v="5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Heddwen Davies" userId="b3b4628a-d1d7-4a79-b47e-b6ca4059bab0" providerId="ADAL" clId="{260A2944-A091-47A2-8FC1-0B8C1F7A7EA4}" dt="2024-11-11T09:03:30.666" v="6"/>
        <pc:sldMasterMkLst>
          <pc:docMk/>
          <pc:sldMasterMk cId="3275634550" sldId="2147483657"/>
        </pc:sldMasterMkLst>
        <pc:sldLayoutChg chg="del">
          <pc:chgData name="Heddwen Davies" userId="b3b4628a-d1d7-4a79-b47e-b6ca4059bab0" providerId="ADAL" clId="{260A2944-A091-47A2-8FC1-0B8C1F7A7EA4}" dt="2024-11-11T09:03:30.666" v="6"/>
          <pc:sldLayoutMkLst>
            <pc:docMk/>
            <pc:sldMasterMk cId="3275634550" sldId="2147483657"/>
            <pc:sldLayoutMk cId="2783529864" sldId="2147483681"/>
          </pc:sldLayoutMkLst>
        </pc:sldLayoutChg>
      </pc:sldMasterChg>
      <pc:sldMasterChg chg="del delSldLayout">
        <pc:chgData name="Heddwen Davies" userId="b3b4628a-d1d7-4a79-b47e-b6ca4059bab0" providerId="ADAL" clId="{260A2944-A091-47A2-8FC1-0B8C1F7A7EA4}" dt="2024-11-11T09:03:30.667" v="8"/>
        <pc:sldMasterMkLst>
          <pc:docMk/>
          <pc:sldMasterMk cId="1800093731" sldId="2147483659"/>
        </pc:sldMasterMkLst>
        <pc:sldLayoutChg chg="del">
          <pc:chgData name="Heddwen Davies" userId="b3b4628a-d1d7-4a79-b47e-b6ca4059bab0" providerId="ADAL" clId="{260A2944-A091-47A2-8FC1-0B8C1F7A7EA4}" dt="2024-11-11T09:03:30.667" v="8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Heddwen Davies" userId="b3b4628a-d1d7-4a79-b47e-b6ca4059bab0" providerId="ADAL" clId="{260A2944-A091-47A2-8FC1-0B8C1F7A7EA4}" dt="2024-11-11T09:03:30.667" v="7"/>
        <pc:sldMasterMkLst>
          <pc:docMk/>
          <pc:sldMasterMk cId="2215794927" sldId="2147483660"/>
        </pc:sldMasterMkLst>
        <pc:sldLayoutChg chg="del">
          <pc:chgData name="Heddwen Davies" userId="b3b4628a-d1d7-4a79-b47e-b6ca4059bab0" providerId="ADAL" clId="{260A2944-A091-47A2-8FC1-0B8C1F7A7EA4}" dt="2024-11-11T09:03:30.667" v="7"/>
          <pc:sldLayoutMkLst>
            <pc:docMk/>
            <pc:sldMasterMk cId="2215794927" sldId="2147483660"/>
            <pc:sldLayoutMk cId="3475296125" sldId="2147483683"/>
          </pc:sldLayoutMkLst>
        </pc:sldLayoutChg>
      </pc:sldMasterChg>
      <pc:sldMasterChg chg="del delSldLayout">
        <pc:chgData name="Heddwen Davies" userId="b3b4628a-d1d7-4a79-b47e-b6ca4059bab0" providerId="ADAL" clId="{260A2944-A091-47A2-8FC1-0B8C1F7A7EA4}" dt="2024-11-11T09:03:30.668" v="9"/>
        <pc:sldMasterMkLst>
          <pc:docMk/>
          <pc:sldMasterMk cId="3508390215" sldId="2147483661"/>
        </pc:sldMasterMkLst>
        <pc:sldLayoutChg chg="del">
          <pc:chgData name="Heddwen Davies" userId="b3b4628a-d1d7-4a79-b47e-b6ca4059bab0" providerId="ADAL" clId="{260A2944-A091-47A2-8FC1-0B8C1F7A7EA4}" dt="2024-11-11T09:03:30.668" v="9"/>
          <pc:sldLayoutMkLst>
            <pc:docMk/>
            <pc:sldMasterMk cId="3508390215" sldId="2147483661"/>
            <pc:sldLayoutMk cId="724236427" sldId="2147483685"/>
          </pc:sldLayoutMkLst>
        </pc:sldLayoutChg>
      </pc:sldMasterChg>
      <pc:sldMasterChg chg="del delSldLayout">
        <pc:chgData name="Heddwen Davies" userId="b3b4628a-d1d7-4a79-b47e-b6ca4059bab0" providerId="ADAL" clId="{260A2944-A091-47A2-8FC1-0B8C1F7A7EA4}" dt="2024-11-11T09:03:30.668" v="10"/>
        <pc:sldMasterMkLst>
          <pc:docMk/>
          <pc:sldMasterMk cId="2581267852" sldId="2147483662"/>
        </pc:sldMasterMkLst>
        <pc:sldLayoutChg chg="del">
          <pc:chgData name="Heddwen Davies" userId="b3b4628a-d1d7-4a79-b47e-b6ca4059bab0" providerId="ADAL" clId="{260A2944-A091-47A2-8FC1-0B8C1F7A7EA4}" dt="2024-11-11T09:03:30.668" v="10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Heddwen Davies" userId="b3b4628a-d1d7-4a79-b47e-b6ca4059bab0" providerId="ADAL" clId="{260A2944-A091-47A2-8FC1-0B8C1F7A7EA4}" dt="2024-11-11T09:03:30.668" v="11"/>
        <pc:sldMasterMkLst>
          <pc:docMk/>
          <pc:sldMasterMk cId="1372220361" sldId="2147483663"/>
        </pc:sldMasterMkLst>
        <pc:sldLayoutChg chg="del">
          <pc:chgData name="Heddwen Davies" userId="b3b4628a-d1d7-4a79-b47e-b6ca4059bab0" providerId="ADAL" clId="{260A2944-A091-47A2-8FC1-0B8C1F7A7EA4}" dt="2024-11-11T09:03:30.668" v="11"/>
          <pc:sldLayoutMkLst>
            <pc:docMk/>
            <pc:sldMasterMk cId="1372220361" sldId="2147483663"/>
            <pc:sldLayoutMk cId="2317885063" sldId="2147483687"/>
          </pc:sldLayoutMkLst>
        </pc:sldLayoutChg>
      </pc:sldMasterChg>
      <pc:sldMasterChg chg="del delSldLayout">
        <pc:chgData name="Heddwen Davies" userId="b3b4628a-d1d7-4a79-b47e-b6ca4059bab0" providerId="ADAL" clId="{260A2944-A091-47A2-8FC1-0B8C1F7A7EA4}" dt="2024-11-11T09:03:30.669" v="12"/>
        <pc:sldMasterMkLst>
          <pc:docMk/>
          <pc:sldMasterMk cId="741040061" sldId="2147483664"/>
        </pc:sldMasterMkLst>
        <pc:sldLayoutChg chg="del">
          <pc:chgData name="Heddwen Davies" userId="b3b4628a-d1d7-4a79-b47e-b6ca4059bab0" providerId="ADAL" clId="{260A2944-A091-47A2-8FC1-0B8C1F7A7EA4}" dt="2024-11-11T09:03:30.669" v="12"/>
          <pc:sldLayoutMkLst>
            <pc:docMk/>
            <pc:sldMasterMk cId="741040061" sldId="2147483664"/>
            <pc:sldLayoutMk cId="763020717" sldId="2147483688"/>
          </pc:sldLayoutMkLst>
        </pc:sldLayoutChg>
      </pc:sldMasterChg>
      <pc:sldMasterChg chg="del delSldLayout">
        <pc:chgData name="Heddwen Davies" userId="b3b4628a-d1d7-4a79-b47e-b6ca4059bab0" providerId="ADAL" clId="{260A2944-A091-47A2-8FC1-0B8C1F7A7EA4}" dt="2024-11-11T09:03:30.669" v="13"/>
        <pc:sldMasterMkLst>
          <pc:docMk/>
          <pc:sldMasterMk cId="58822457" sldId="2147483665"/>
        </pc:sldMasterMkLst>
        <pc:sldLayoutChg chg="del">
          <pc:chgData name="Heddwen Davies" userId="b3b4628a-d1d7-4a79-b47e-b6ca4059bab0" providerId="ADAL" clId="{260A2944-A091-47A2-8FC1-0B8C1F7A7EA4}" dt="2024-11-11T09:03:30.669" v="13"/>
          <pc:sldLayoutMkLst>
            <pc:docMk/>
            <pc:sldMasterMk cId="58822457" sldId="2147483665"/>
            <pc:sldLayoutMk cId="2624528723" sldId="2147483689"/>
          </pc:sldLayoutMkLst>
        </pc:sldLayoutChg>
      </pc:sldMasterChg>
      <pc:sldMasterChg chg="del delSldLayout">
        <pc:chgData name="Heddwen Davies" userId="b3b4628a-d1d7-4a79-b47e-b6ca4059bab0" providerId="ADAL" clId="{260A2944-A091-47A2-8FC1-0B8C1F7A7EA4}" dt="2024-11-11T09:03:30.670" v="14"/>
        <pc:sldMasterMkLst>
          <pc:docMk/>
          <pc:sldMasterMk cId="754378712" sldId="2147483666"/>
        </pc:sldMasterMkLst>
        <pc:sldLayoutChg chg="del">
          <pc:chgData name="Heddwen Davies" userId="b3b4628a-d1d7-4a79-b47e-b6ca4059bab0" providerId="ADAL" clId="{260A2944-A091-47A2-8FC1-0B8C1F7A7EA4}" dt="2024-11-11T09:03:30.670" v="14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Heddwen Davies" userId="b3b4628a-d1d7-4a79-b47e-b6ca4059bab0" providerId="ADAL" clId="{260A2944-A091-47A2-8FC1-0B8C1F7A7EA4}" dt="2024-11-11T09:03:30.670" v="14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Heddwen Davies" userId="b3b4628a-d1d7-4a79-b47e-b6ca4059bab0" providerId="ADAL" clId="{260A2944-A091-47A2-8FC1-0B8C1F7A7EA4}" dt="2024-11-11T09:03:30.670" v="14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Heddwen Davies" userId="b3b4628a-d1d7-4a79-b47e-b6ca4059bab0" providerId="ADAL" clId="{260A2944-A091-47A2-8FC1-0B8C1F7A7EA4}" dt="2024-11-11T09:03:30.670" v="14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Heddwen Davies" userId="b3b4628a-d1d7-4a79-b47e-b6ca4059bab0" providerId="ADAL" clId="{260A2944-A091-47A2-8FC1-0B8C1F7A7EA4}" dt="2024-11-11T09:03:30.670" v="14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Heddwen Davies" userId="b3b4628a-d1d7-4a79-b47e-b6ca4059bab0" providerId="ADAL" clId="{260A2944-A091-47A2-8FC1-0B8C1F7A7EA4}" dt="2024-11-11T09:03:30.670" v="14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Heddwen Davies" userId="b3b4628a-d1d7-4a79-b47e-b6ca4059bab0" providerId="ADAL" clId="{260A2944-A091-47A2-8FC1-0B8C1F7A7EA4}" dt="2024-11-11T09:03:30.670" v="14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Heddwen Davies" userId="b3b4628a-d1d7-4a79-b47e-b6ca4059bab0" providerId="ADAL" clId="{260A2944-A091-47A2-8FC1-0B8C1F7A7EA4}" dt="2024-11-11T09:03:30.670" v="14"/>
          <pc:sldLayoutMkLst>
            <pc:docMk/>
            <pc:sldMasterMk cId="754378712" sldId="2147483666"/>
            <pc:sldLayoutMk cId="2661865558" sldId="2147483705"/>
          </pc:sldLayoutMkLst>
        </pc:sldLayoutChg>
      </pc:sldMasterChg>
      <pc:sldMasterChg chg="del delSldLayout">
        <pc:chgData name="Heddwen Davies" userId="b3b4628a-d1d7-4a79-b47e-b6ca4059bab0" providerId="ADAL" clId="{260A2944-A091-47A2-8FC1-0B8C1F7A7EA4}" dt="2024-11-11T09:03:30.672" v="16"/>
        <pc:sldMasterMkLst>
          <pc:docMk/>
          <pc:sldMasterMk cId="217095490" sldId="2147483670"/>
        </pc:sldMasterMkLst>
        <pc:sldLayoutChg chg="del">
          <pc:chgData name="Heddwen Davies" userId="b3b4628a-d1d7-4a79-b47e-b6ca4059bab0" providerId="ADAL" clId="{260A2944-A091-47A2-8FC1-0B8C1F7A7EA4}" dt="2024-11-11T09:03:30.672" v="16"/>
          <pc:sldLayoutMkLst>
            <pc:docMk/>
            <pc:sldMasterMk cId="217095490" sldId="2147483670"/>
            <pc:sldLayoutMk cId="3583415931" sldId="2147483696"/>
          </pc:sldLayoutMkLst>
        </pc:sldLayoutChg>
      </pc:sldMasterChg>
      <pc:sldMasterChg chg="del delSldLayout">
        <pc:chgData name="Heddwen Davies" userId="b3b4628a-d1d7-4a79-b47e-b6ca4059bab0" providerId="ADAL" clId="{260A2944-A091-47A2-8FC1-0B8C1F7A7EA4}" dt="2024-11-11T09:03:30.672" v="17"/>
        <pc:sldMasterMkLst>
          <pc:docMk/>
          <pc:sldMasterMk cId="1743180627" sldId="2147483671"/>
        </pc:sldMasterMkLst>
        <pc:sldLayoutChg chg="del">
          <pc:chgData name="Heddwen Davies" userId="b3b4628a-d1d7-4a79-b47e-b6ca4059bab0" providerId="ADAL" clId="{260A2944-A091-47A2-8FC1-0B8C1F7A7EA4}" dt="2024-11-11T09:03:30.672" v="17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Heddwen Davies" userId="b3b4628a-d1d7-4a79-b47e-b6ca4059bab0" providerId="ADAL" clId="{260A2944-A091-47A2-8FC1-0B8C1F7A7EA4}" dt="2024-11-11T09:03:30.671" v="15"/>
        <pc:sldMasterMkLst>
          <pc:docMk/>
          <pc:sldMasterMk cId="130175223" sldId="2147483673"/>
        </pc:sldMasterMkLst>
        <pc:sldLayoutChg chg="del">
          <pc:chgData name="Heddwen Davies" userId="b3b4628a-d1d7-4a79-b47e-b6ca4059bab0" providerId="ADAL" clId="{260A2944-A091-47A2-8FC1-0B8C1F7A7EA4}" dt="2024-11-11T09:03:30.671" v="15"/>
          <pc:sldLayoutMkLst>
            <pc:docMk/>
            <pc:sldMasterMk cId="130175223" sldId="2147483673"/>
            <pc:sldLayoutMk cId="324980695" sldId="214748369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What can we reflect on?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0062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35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academic-quality-handbook" TargetMode="Externa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885724" y="3372361"/>
            <a:ext cx="4535079" cy="1859009"/>
          </a:xfrm>
        </p:spPr>
        <p:txBody>
          <a:bodyPr/>
          <a:lstStyle/>
          <a:p>
            <a:r>
              <a:rPr lang="en-GB" sz="4000" b="1" dirty="0"/>
              <a:t>Critical Reflections</a:t>
            </a:r>
          </a:p>
          <a:p>
            <a:r>
              <a:rPr lang="en-GB" sz="4000" b="1" dirty="0" err="1"/>
              <a:t>Myfyrio</a:t>
            </a:r>
            <a:r>
              <a:rPr lang="en-GB" sz="4000" b="1" dirty="0"/>
              <a:t> </a:t>
            </a:r>
            <a:r>
              <a:rPr lang="en-GB" sz="4000" b="1" dirty="0" err="1"/>
              <a:t>Critigol</a:t>
            </a:r>
            <a:endParaRPr lang="en-GB" sz="4000" b="1" dirty="0"/>
          </a:p>
          <a:p>
            <a:r>
              <a:rPr lang="en-GB" dirty="0"/>
              <a:t>(Cottrell, 2011)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888F2D29-B79B-8743-8A3B-B999800D68A9}"/>
              </a:ext>
            </a:extLst>
          </p:cNvPr>
          <p:cNvSpPr txBox="1">
            <a:spLocks/>
          </p:cNvSpPr>
          <p:nvPr/>
        </p:nvSpPr>
        <p:spPr>
          <a:xfrm>
            <a:off x="1114133" y="1626629"/>
            <a:ext cx="6031247" cy="360474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Developing your Professional Profile </a:t>
            </a:r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Proffil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endParaRPr lang="en-GB" dirty="0"/>
          </a:p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  5</a:t>
            </a:r>
          </a:p>
          <a:p>
            <a:endParaRPr lang="en-GB" dirty="0"/>
          </a:p>
          <a:p>
            <a:r>
              <a:rPr lang="en-GB" dirty="0"/>
              <a:t>Heddwen Davies</a:t>
            </a:r>
          </a:p>
        </p:txBody>
      </p:sp>
    </p:spTree>
    <p:extLst>
      <p:ext uri="{BB962C8B-B14F-4D97-AF65-F5344CB8AC3E}">
        <p14:creationId xmlns:p14="http://schemas.microsoft.com/office/powerpoint/2010/main" val="3806473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48ACF-C771-B391-3B6D-5FDB6FBFF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 err="1"/>
              <a:t>Gosod</a:t>
            </a:r>
            <a:r>
              <a:rPr lang="en-GB" sz="3600" b="1" dirty="0"/>
              <a:t> </a:t>
            </a:r>
            <a:r>
              <a:rPr lang="en-GB" sz="3600" b="1" dirty="0" err="1"/>
              <a:t>trosolwg</a:t>
            </a:r>
            <a:r>
              <a:rPr lang="en-GB" sz="3600" b="1" dirty="0"/>
              <a:t> </a:t>
            </a:r>
            <a:r>
              <a:rPr lang="en-GB" sz="3600" b="1" dirty="0" err="1"/>
              <a:t>pwrpas</a:t>
            </a:r>
            <a:r>
              <a:rPr lang="en-GB" sz="3600" b="1" dirty="0"/>
              <a:t> </a:t>
            </a:r>
            <a:r>
              <a:rPr lang="en-GB" sz="3600" b="1" dirty="0" err="1"/>
              <a:t>eich</a:t>
            </a:r>
            <a:r>
              <a:rPr lang="en-GB" sz="3600" b="1" dirty="0"/>
              <a:t> </a:t>
            </a:r>
            <a:r>
              <a:rPr lang="en-GB" sz="3600" b="1" dirty="0" err="1"/>
              <a:t>profiad</a:t>
            </a:r>
            <a:r>
              <a:rPr lang="en-GB" sz="3600" b="1" dirty="0"/>
              <a:t> </a:t>
            </a:r>
            <a:r>
              <a:rPr lang="en-GB" sz="3600" b="1" dirty="0" err="1"/>
              <a:t>ar</a:t>
            </a:r>
            <a:r>
              <a:rPr lang="en-GB" sz="3600" b="1" dirty="0"/>
              <a:t> </a:t>
            </a:r>
            <a:r>
              <a:rPr lang="en-GB" sz="3600" b="1" dirty="0" err="1"/>
              <a:t>ddechrau’r</a:t>
            </a:r>
            <a:r>
              <a:rPr lang="en-GB" sz="3600" b="1" dirty="0"/>
              <a:t> </a:t>
            </a:r>
            <a:r>
              <a:rPr lang="en-GB" sz="3600" b="1" dirty="0" err="1"/>
              <a:t>aseiniad</a:t>
            </a:r>
            <a:br>
              <a:rPr lang="en-GB" sz="3600" b="1" dirty="0"/>
            </a:br>
            <a:r>
              <a:rPr lang="en-GB" sz="3600" b="1" dirty="0"/>
              <a:t>Set the Scene at the start of your submission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BD6A7-652F-F333-FF8F-7C337A0BB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6490" y="1825625"/>
            <a:ext cx="5633576" cy="357593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Identify your purpose and focus and link with - Assessment 1 : targets </a:t>
            </a:r>
          </a:p>
          <a:p>
            <a:r>
              <a:rPr lang="en-GB" dirty="0"/>
              <a:t>The experience needs to relate to some of the theory referred to in Assessment 1</a:t>
            </a:r>
          </a:p>
          <a:p>
            <a:r>
              <a:rPr lang="en-GB" dirty="0"/>
              <a:t>Demonstrate how the theory relates with the practice – real life experiences!</a:t>
            </a:r>
          </a:p>
          <a:p>
            <a:r>
              <a:rPr lang="en-GB" dirty="0"/>
              <a:t>Reminder – what are the key issues and hot topics within your chosen field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9822A9B-263B-A56E-A389-5A43A3CB4738}"/>
              </a:ext>
            </a:extLst>
          </p:cNvPr>
          <p:cNvSpPr txBox="1">
            <a:spLocks/>
          </p:cNvSpPr>
          <p:nvPr/>
        </p:nvSpPr>
        <p:spPr>
          <a:xfrm>
            <a:off x="351934" y="1825625"/>
            <a:ext cx="5633576" cy="357593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Nodwch</a:t>
            </a:r>
            <a:r>
              <a:rPr lang="en-GB" dirty="0"/>
              <a:t> </a:t>
            </a:r>
            <a:r>
              <a:rPr lang="en-GB" dirty="0" err="1"/>
              <a:t>pwrpas</a:t>
            </a:r>
            <a:r>
              <a:rPr lang="en-GB" dirty="0"/>
              <a:t> a </a:t>
            </a:r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profiad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gysylltu</a:t>
            </a:r>
            <a:r>
              <a:rPr lang="en-GB" dirty="0"/>
              <a:t> </a:t>
            </a:r>
            <a:r>
              <a:rPr lang="en-GB" dirty="0" err="1"/>
              <a:t>gyda’ch</a:t>
            </a:r>
            <a:r>
              <a:rPr lang="en-GB" dirty="0"/>
              <a:t> </a:t>
            </a:r>
            <a:r>
              <a:rPr lang="en-GB" dirty="0" err="1"/>
              <a:t>targedau</a:t>
            </a:r>
            <a:r>
              <a:rPr lang="en-GB" dirty="0"/>
              <a:t> o </a:t>
            </a:r>
            <a:r>
              <a:rPr lang="en-GB" dirty="0" err="1"/>
              <a:t>Asesiad</a:t>
            </a:r>
            <a:r>
              <a:rPr lang="en-GB" dirty="0"/>
              <a:t> 1</a:t>
            </a:r>
          </a:p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i’ch</a:t>
            </a:r>
            <a:r>
              <a:rPr lang="en-GB" dirty="0"/>
              <a:t>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cysylltu</a:t>
            </a:r>
            <a:r>
              <a:rPr lang="en-GB" dirty="0"/>
              <a:t> </a:t>
            </a:r>
            <a:r>
              <a:rPr lang="en-GB" dirty="0" err="1"/>
              <a:t>gyda’ch</a:t>
            </a:r>
            <a:r>
              <a:rPr lang="en-GB" dirty="0"/>
              <a:t> </a:t>
            </a:r>
            <a:r>
              <a:rPr lang="en-GB" dirty="0" err="1"/>
              <a:t>cyfeirnod</a:t>
            </a:r>
            <a:r>
              <a:rPr lang="en-GB" dirty="0"/>
              <a:t> </a:t>
            </a:r>
            <a:r>
              <a:rPr lang="en-GB" dirty="0" err="1"/>
              <a:t>tuag</a:t>
            </a:r>
            <a:r>
              <a:rPr lang="en-GB" dirty="0"/>
              <a:t> at </a:t>
            </a:r>
            <a:r>
              <a:rPr lang="en-GB" dirty="0" err="1"/>
              <a:t>ddamcaniaethau</a:t>
            </a:r>
            <a:r>
              <a:rPr lang="en-GB" dirty="0"/>
              <a:t> </a:t>
            </a:r>
            <a:r>
              <a:rPr lang="en-GB" dirty="0" err="1"/>
              <a:t>o’ch</a:t>
            </a:r>
            <a:r>
              <a:rPr lang="en-GB" dirty="0"/>
              <a:t> </a:t>
            </a:r>
            <a:r>
              <a:rPr lang="en-GB" dirty="0" err="1"/>
              <a:t>aseiniad</a:t>
            </a:r>
            <a:r>
              <a:rPr lang="en-GB" dirty="0"/>
              <a:t> 1af. </a:t>
            </a:r>
          </a:p>
          <a:p>
            <a:r>
              <a:rPr lang="en-GB" dirty="0" err="1"/>
              <a:t>Dangoswch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mae’ch</a:t>
            </a:r>
            <a:r>
              <a:rPr lang="en-GB" dirty="0"/>
              <a:t> theory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perthyn</a:t>
            </a:r>
            <a:r>
              <a:rPr lang="en-GB" dirty="0"/>
              <a:t> </a:t>
            </a:r>
            <a:r>
              <a:rPr lang="en-GB" dirty="0" err="1"/>
              <a:t>gyda’ch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–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go </a:t>
            </a:r>
            <a:r>
              <a:rPr lang="en-GB" dirty="0" err="1"/>
              <a:t>iawn</a:t>
            </a:r>
            <a:r>
              <a:rPr lang="en-GB" dirty="0"/>
              <a:t>! </a:t>
            </a:r>
          </a:p>
          <a:p>
            <a:r>
              <a:rPr lang="en-GB" dirty="0" err="1"/>
              <a:t>Atgoffa</a:t>
            </a:r>
            <a:r>
              <a:rPr lang="en-GB" dirty="0"/>
              <a:t> –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ydy’r</a:t>
            </a:r>
            <a:r>
              <a:rPr lang="en-GB" dirty="0"/>
              <a:t>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agweddau</a:t>
            </a:r>
            <a:r>
              <a:rPr lang="en-GB" dirty="0"/>
              <a:t> a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llosg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maes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91409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C94E8-9496-B544-A9F4-1593B1F68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741872"/>
            <a:ext cx="11481847" cy="4659687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sz="4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Firstly, from your critical review from Assessment 1 – you have chosen a key focus with targets to consider.  </a:t>
            </a:r>
          </a:p>
          <a:p>
            <a:pPr algn="ctr"/>
            <a:r>
              <a:rPr lang="en-GB" sz="4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Revisit what was your reason for your choice of focus and show what you have learnt either whilst being on placement or through various CPD opportunities.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31502136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B6D27-C897-4522-A52E-67ED0B0178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74800"/>
            <a:ext cx="11481847" cy="41275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Identify your purpose and focus /link with</a:t>
            </a:r>
          </a:p>
          <a:p>
            <a:pPr marL="0" indent="0">
              <a:buNone/>
            </a:pPr>
            <a:r>
              <a:rPr lang="en-GB" dirty="0"/>
              <a:t>Assessment 1 : targets </a:t>
            </a:r>
          </a:p>
          <a:p>
            <a:pPr lvl="1"/>
            <a:r>
              <a:rPr lang="en-GB" dirty="0"/>
              <a:t>Whole and parts</a:t>
            </a:r>
          </a:p>
          <a:p>
            <a:pPr lvl="1"/>
            <a:r>
              <a:rPr lang="en-GB" dirty="0"/>
              <a:t>Incidents/ issues/ relationships/concerns</a:t>
            </a:r>
          </a:p>
          <a:p>
            <a:r>
              <a:rPr lang="en-GB" dirty="0"/>
              <a:t>Relating theory to practice</a:t>
            </a:r>
          </a:p>
          <a:p>
            <a:r>
              <a:rPr lang="en-GB" dirty="0"/>
              <a:t>Key issues and hot topics within the field</a:t>
            </a:r>
          </a:p>
          <a:p>
            <a:r>
              <a:rPr lang="en-GB" dirty="0"/>
              <a:t>Do your experiences support theory?</a:t>
            </a:r>
          </a:p>
          <a:p>
            <a:r>
              <a:rPr lang="en-GB" dirty="0"/>
              <a:t>Do theories support your findings?</a:t>
            </a:r>
          </a:p>
          <a:p>
            <a:r>
              <a:rPr lang="en-GB" dirty="0"/>
              <a:t>Are there broader social, political, cultural, ideological, economic or technological issues that you could research that would provide helpful additional perspectives.</a:t>
            </a:r>
          </a:p>
          <a:p>
            <a:r>
              <a:rPr lang="en-GB" dirty="0"/>
              <a:t>Challenge previous practice and apply it to future goals and actions.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AEA1B5-30E0-239B-0FA8-A7462E631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869" y="925513"/>
            <a:ext cx="5398912" cy="3036888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7053F8BC-80E3-E449-8B9C-A2AA916C572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51934" y="122828"/>
            <a:ext cx="11481847" cy="1325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b="1" dirty="0"/>
              <a:t>Assessment 2 : Reflection essay based upon CPD / Work experience.</a:t>
            </a:r>
          </a:p>
        </p:txBody>
      </p:sp>
    </p:spTree>
    <p:extLst>
      <p:ext uri="{BB962C8B-B14F-4D97-AF65-F5344CB8AC3E}">
        <p14:creationId xmlns:p14="http://schemas.microsoft.com/office/powerpoint/2010/main" val="810034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B6D27-C897-4522-A52E-67ED0B0178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74800"/>
            <a:ext cx="11481847" cy="4127500"/>
          </a:xfrm>
        </p:spPr>
        <p:txBody>
          <a:bodyPr>
            <a:normAutofit/>
          </a:bodyPr>
          <a:lstStyle/>
          <a:p>
            <a:r>
              <a:rPr lang="en-GB" dirty="0"/>
              <a:t>Do your experiences support theory?</a:t>
            </a:r>
          </a:p>
          <a:p>
            <a:r>
              <a:rPr lang="en-GB" dirty="0"/>
              <a:t>Do theories support your findings?</a:t>
            </a:r>
          </a:p>
          <a:p>
            <a:r>
              <a:rPr lang="en-GB" dirty="0"/>
              <a:t>Reflect upon </a:t>
            </a:r>
          </a:p>
          <a:p>
            <a:pPr lvl="1"/>
            <a:r>
              <a:rPr lang="en-GB" dirty="0"/>
              <a:t>Whole and parts</a:t>
            </a:r>
          </a:p>
          <a:p>
            <a:pPr lvl="1"/>
            <a:r>
              <a:rPr lang="en-GB" dirty="0"/>
              <a:t>Incidents/ issues/ relationships/concerns</a:t>
            </a:r>
          </a:p>
          <a:p>
            <a:r>
              <a:rPr lang="en-GB" dirty="0"/>
              <a:t>Are there broader social, political, cultural, ideological, economic or technological issues that you could research that would provide helpful additional perspectives.</a:t>
            </a:r>
          </a:p>
          <a:p>
            <a:r>
              <a:rPr lang="en-GB" dirty="0"/>
              <a:t>Challenge previous practice and apply it to future goals and actions.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AEA1B5-30E0-239B-0FA8-A7462E631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869" y="925513"/>
            <a:ext cx="5398912" cy="3036888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7053F8BC-80E3-E449-8B9C-A2AA916C572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51934" y="122828"/>
            <a:ext cx="11481847" cy="1325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b="1" dirty="0"/>
              <a:t>Assessment 2 : Reflection essay based upon CPD / Work experience.</a:t>
            </a:r>
          </a:p>
        </p:txBody>
      </p:sp>
    </p:spTree>
    <p:extLst>
      <p:ext uri="{BB962C8B-B14F-4D97-AF65-F5344CB8AC3E}">
        <p14:creationId xmlns:p14="http://schemas.microsoft.com/office/powerpoint/2010/main" val="12880565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2F901-179E-EFB4-3039-33320D088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139701"/>
            <a:ext cx="7956222" cy="711199"/>
          </a:xfrm>
        </p:spPr>
        <p:txBody>
          <a:bodyPr/>
          <a:lstStyle/>
          <a:p>
            <a:r>
              <a:rPr lang="en-GB"/>
              <a:t>What is reflection?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26A839-620C-E724-F61B-4A5F7ABC61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4650" y="1073492"/>
            <a:ext cx="8034966" cy="5063783"/>
          </a:xfrm>
        </p:spPr>
        <p:txBody>
          <a:bodyPr>
            <a:normAutofit/>
          </a:bodyPr>
          <a:lstStyle/>
          <a:p>
            <a:r>
              <a:rPr lang="en-GB"/>
              <a:t>Dewey (1910) introduced the concept of </a:t>
            </a:r>
            <a:r>
              <a:rPr lang="en-GB" i="1"/>
              <a:t>reflective thought</a:t>
            </a:r>
            <a:r>
              <a:rPr lang="en-GB"/>
              <a:t>.</a:t>
            </a:r>
          </a:p>
          <a:p>
            <a:r>
              <a:rPr lang="en-GB"/>
              <a:t>Learning improves to the degree that it arises out of the process of reflection.</a:t>
            </a:r>
          </a:p>
          <a:p>
            <a:r>
              <a:rPr lang="en-GB"/>
              <a:t>Dewey’s Questions: why things turned out the way they did and what possible actions could have given a different outcome.</a:t>
            </a:r>
          </a:p>
          <a:p>
            <a:r>
              <a:rPr lang="en-GB"/>
              <a:t>Building on the work of Dewey:</a:t>
            </a:r>
          </a:p>
          <a:p>
            <a:pPr lvl="1"/>
            <a:r>
              <a:rPr lang="en-GB"/>
              <a:t>Schon</a:t>
            </a:r>
          </a:p>
          <a:p>
            <a:pPr lvl="1"/>
            <a:r>
              <a:rPr lang="en-GB"/>
              <a:t>Kolb</a:t>
            </a:r>
          </a:p>
          <a:p>
            <a:pPr lvl="1"/>
            <a:r>
              <a:rPr lang="en-GB"/>
              <a:t>Gibbs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BAEA2A-733D-D9C5-6047-92CF74DEAE0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964" r="7075"/>
          <a:stretch/>
        </p:blipFill>
        <p:spPr>
          <a:xfrm rot="20580049">
            <a:off x="-208439" y="523736"/>
            <a:ext cx="3914389" cy="22185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344C316-B61C-23A3-00EB-842A1B2299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765394">
            <a:off x="-176650" y="3087416"/>
            <a:ext cx="4272988" cy="2772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7504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FE186-CC44-C101-24AB-8789D35D30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/>
              <a:t>Schon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D0BA09-097E-E270-6575-0510B0287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720" y="2601965"/>
            <a:ext cx="8199350" cy="2925710"/>
          </a:xfrm>
        </p:spPr>
        <p:txBody>
          <a:bodyPr/>
          <a:lstStyle/>
          <a:p>
            <a:r>
              <a:rPr lang="en-GB"/>
              <a:t>Explicit - tacit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9988B6-83AC-ABA0-4BFF-A89F0AB05A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852" t="5324" r="18736" b="19706"/>
          <a:stretch/>
        </p:blipFill>
        <p:spPr>
          <a:xfrm>
            <a:off x="5118100" y="899943"/>
            <a:ext cx="6161070" cy="4300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846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2F9A8-4CCB-FBB5-B699-266B3FE16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Gibbs </a:t>
            </a:r>
            <a:br>
              <a:rPr lang="en-GB" b="1" u="sng" dirty="0"/>
            </a:br>
            <a:r>
              <a:rPr lang="en-GB" b="1" u="sng" dirty="0"/>
              <a:t>1988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EA1C3-6FD0-8C7E-D5AD-B54DFDE097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280259"/>
            <a:ext cx="2375619" cy="3078549"/>
          </a:xfrm>
        </p:spPr>
        <p:txBody>
          <a:bodyPr>
            <a:normAutofit/>
          </a:bodyPr>
          <a:lstStyle/>
          <a:p>
            <a:r>
              <a:rPr lang="en-GB" dirty="0"/>
              <a:t>Learning by doing</a:t>
            </a:r>
          </a:p>
          <a:p>
            <a:r>
              <a:rPr lang="en-GB" dirty="0"/>
              <a:t>Reflecting on experience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410F2B-0ECD-55EC-77F3-14B7E571D0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3838" y="235523"/>
            <a:ext cx="9424258" cy="6257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1470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5F76B-6FCB-80AA-863F-AE7CB2E861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Kolb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64737-8563-5B36-5F59-1679EF25E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823" y="1943101"/>
            <a:ext cx="4587977" cy="2110658"/>
          </a:xfrm>
        </p:spPr>
        <p:txBody>
          <a:bodyPr>
            <a:normAutofit lnSpcReduction="10000"/>
          </a:bodyPr>
          <a:lstStyle/>
          <a:p>
            <a:r>
              <a:rPr lang="en-GB"/>
              <a:t>Used in learning cycles and experiential learning</a:t>
            </a:r>
          </a:p>
          <a:p>
            <a:r>
              <a:rPr lang="en-GB"/>
              <a:t>Something happened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→ What happened? →So What? → What now?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82F61E-C65B-D12E-6656-290B848ECA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3152" y="1238250"/>
            <a:ext cx="6677025" cy="438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59664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554B1-2860-27FF-40F0-2AF9D84D7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0"/>
            <a:ext cx="11481847" cy="1325563"/>
          </a:xfrm>
        </p:spPr>
        <p:txBody>
          <a:bodyPr>
            <a:normAutofit/>
          </a:bodyPr>
          <a:lstStyle/>
          <a:p>
            <a:r>
              <a:rPr lang="en-GB" sz="4000" dirty="0"/>
              <a:t>Critical Reflections: Importance and key characteristics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B53EF-88A5-5F38-17DE-83EE2A7E02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047307"/>
            <a:ext cx="11481847" cy="4763385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dirty="0"/>
              <a:t>“It involves clarifying our thinking, deepening our understanding and reinforcing learning in ways that, ideally, lead to transformation and change” (</a:t>
            </a:r>
            <a:r>
              <a:rPr lang="en-GB" dirty="0" err="1"/>
              <a:t>Cotrell</a:t>
            </a:r>
            <a:r>
              <a:rPr lang="en-GB" dirty="0"/>
              <a:t>, 2011)</a:t>
            </a:r>
          </a:p>
          <a:p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Selection: select an aspect of experience, learning or professional practice for analysis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Changing perspective: analyse experience from different angles and different levels of detail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Returning to experience / target: once, periodically, or frequently, as best fits the issue.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Analysis of own role: look at reasons for, and consequences of, your own actions, rather than those of others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Drawing on received wisdom: make links with theory, research, professional knowledge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Deepening your understanding: look actively for meaning, recognising what is significant, and learning from this.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Using insights to effect change: use your new understanding to do things differently in the future</a:t>
            </a:r>
          </a:p>
        </p:txBody>
      </p:sp>
    </p:spTree>
    <p:extLst>
      <p:ext uri="{BB962C8B-B14F-4D97-AF65-F5344CB8AC3E}">
        <p14:creationId xmlns:p14="http://schemas.microsoft.com/office/powerpoint/2010/main" val="28871597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21D57-C659-154D-89D4-E6E67125A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570540"/>
          </a:xfrm>
        </p:spPr>
        <p:txBody>
          <a:bodyPr>
            <a:normAutofit fontScale="90000"/>
          </a:bodyPr>
          <a:lstStyle/>
          <a:p>
            <a:r>
              <a:rPr lang="en-US" dirty="0"/>
              <a:t>Aspects to reflect on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F8175-F5AD-5543-B45C-BA4C1CA92A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190847"/>
            <a:ext cx="11481847" cy="4210712"/>
          </a:xfrm>
        </p:spPr>
        <p:txBody>
          <a:bodyPr>
            <a:norm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Schools: Behaviour management techniques; the new curriculum; Differentiation and inclusion; Foundation phase; specific teaching ideas…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Outdoor activities and skills: presentation of key standards (NGBs); style of facilitation; Health and Safety procedures; development of own skills and experience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Sport Exercise Science opportunities: key/specific client groups; key management aspects; key/ specific sport/ key fitness improvement…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N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utrition interests (with or without key client groups); organisation; team work/ team management; software skills… </a:t>
            </a:r>
          </a:p>
        </p:txBody>
      </p:sp>
    </p:spTree>
    <p:extLst>
      <p:ext uri="{BB962C8B-B14F-4D97-AF65-F5344CB8AC3E}">
        <p14:creationId xmlns:p14="http://schemas.microsoft.com/office/powerpoint/2010/main" val="31009738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C94E8-9496-B544-A9F4-1593B1F68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4180" y="501842"/>
            <a:ext cx="4815840" cy="4659687"/>
          </a:xfrm>
        </p:spPr>
        <p:txBody>
          <a:bodyPr>
            <a:normAutofit fontScale="55000" lnSpcReduction="20000"/>
          </a:bodyPr>
          <a:lstStyle/>
          <a:p>
            <a:r>
              <a:rPr lang="en-GB" sz="4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Firstly, from your critical review from Assessment 1 – you have chosen a key focus with targets to consider.  </a:t>
            </a:r>
          </a:p>
          <a:p>
            <a:r>
              <a:rPr lang="en-GB" sz="4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Revisit what was your reason for your choice of focus </a:t>
            </a:r>
          </a:p>
          <a:p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Has there been a change from your wish to what happened?</a:t>
            </a:r>
          </a:p>
          <a:p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S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how what you have learnt either whilst being on placement or through various CPD opportunities.</a:t>
            </a:r>
            <a:endParaRPr lang="en-US" sz="4800" dirty="0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B70D8A6-4188-2094-AB8F-B38036E41AA7}"/>
              </a:ext>
            </a:extLst>
          </p:cNvPr>
          <p:cNvSpPr txBox="1">
            <a:spLocks/>
          </p:cNvSpPr>
          <p:nvPr/>
        </p:nvSpPr>
        <p:spPr>
          <a:xfrm>
            <a:off x="351934" y="631382"/>
            <a:ext cx="5065886" cy="4659687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Yn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gyntaf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,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o’ch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aseiniad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1af –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mae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gennych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ffocws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allweddol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gyda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targedau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i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ystyried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. </a:t>
            </a:r>
          </a:p>
          <a:p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Ail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ymweld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gyda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beth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oedd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eich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pwrpas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dros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eich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dewis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am y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ffocws</a:t>
            </a:r>
            <a:endParaRPr lang="en-GB" sz="48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Dango</a:t>
            </a:r>
            <a:r>
              <a:rPr lang="en-GB" sz="48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Oes</a:t>
            </a:r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newid</a:t>
            </a:r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wedi</a:t>
            </a:r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 bod </a:t>
            </a:r>
            <a:r>
              <a:rPr lang="en-GB" sz="48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rhwng</a:t>
            </a:r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eich</a:t>
            </a:r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dyheuad</a:t>
            </a:r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ar</a:t>
            </a:r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hyn</a:t>
            </a:r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sydd</a:t>
            </a:r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wedi</a:t>
            </a:r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digwydd</a:t>
            </a:r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?</a:t>
            </a:r>
          </a:p>
          <a:p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swch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beth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rydych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wedi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dysgu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yn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ystod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eich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profiad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Gwaith neu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trwy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amser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wedi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logio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neu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trwy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cwrs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/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cyrsiau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.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16825340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018ED-1C86-448A-E64D-6F689FE9E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109" y="230008"/>
            <a:ext cx="11833781" cy="1325563"/>
          </a:xfrm>
        </p:spPr>
        <p:txBody>
          <a:bodyPr/>
          <a:lstStyle/>
          <a:p>
            <a:r>
              <a:rPr lang="en-GB" dirty="0"/>
              <a:t>Assessment 2 - 16</a:t>
            </a:r>
            <a:r>
              <a:rPr lang="en-GB" baseline="30000" dirty="0"/>
              <a:t>th</a:t>
            </a:r>
            <a:r>
              <a:rPr lang="en-GB" dirty="0"/>
              <a:t> May 15:00 – 2,800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FE96B-B562-69B6-BDFA-CCD4CE822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09700"/>
            <a:ext cx="11481847" cy="426895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4400" dirty="0"/>
              <a:t>Reflection essay of work placement/ CPD logbook.</a:t>
            </a:r>
          </a:p>
          <a:p>
            <a:r>
              <a:rPr lang="en-GB" sz="4400" dirty="0"/>
              <a:t>Completed logbooks are to be handed in with the reflection essay.</a:t>
            </a:r>
          </a:p>
          <a:p>
            <a:r>
              <a:rPr lang="en-GB" sz="4400" dirty="0"/>
              <a:t>Critical reflection is a key skill that is helpful through not only your degree process but also throughout your future career. 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7279361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3911E-CA2A-FB41-8675-570E624F0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7200" b="1" dirty="0" err="1">
                <a:solidFill>
                  <a:schemeClr val="accent5">
                    <a:lumMod val="75000"/>
                  </a:schemeClr>
                </a:solidFill>
              </a:rPr>
              <a:t>Profiad</a:t>
            </a:r>
            <a:r>
              <a:rPr lang="en-US" sz="7200" b="1" dirty="0">
                <a:solidFill>
                  <a:schemeClr val="accent5">
                    <a:lumMod val="75000"/>
                  </a:schemeClr>
                </a:solidFill>
              </a:rPr>
              <a:t> Gwaith / Work placement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2223E-E6D2-D94C-8EF9-F484087B24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205188"/>
            <a:ext cx="11481847" cy="3575934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8000" i="1" dirty="0">
                <a:latin typeface="Calibri" panose="020F0502020204030204" pitchFamily="34" charset="0"/>
              </a:rPr>
              <a:t>O </a:t>
            </a:r>
            <a:r>
              <a:rPr lang="en-GB" sz="8000" i="1" dirty="0" err="1">
                <a:latin typeface="Calibri" panose="020F0502020204030204" pitchFamily="34" charset="0"/>
              </a:rPr>
              <a:t>leiaf</a:t>
            </a:r>
            <a:r>
              <a:rPr lang="en-GB" sz="8000" i="1" dirty="0">
                <a:latin typeface="Calibri" panose="020F0502020204030204" pitchFamily="34" charset="0"/>
              </a:rPr>
              <a:t> 50 </a:t>
            </a:r>
            <a:r>
              <a:rPr lang="en-GB" sz="8000" i="1" dirty="0" err="1">
                <a:latin typeface="Calibri" panose="020F0502020204030204" pitchFamily="34" charset="0"/>
              </a:rPr>
              <a:t>awr</a:t>
            </a:r>
            <a:r>
              <a:rPr lang="en-GB" sz="8000" i="1" dirty="0">
                <a:latin typeface="Calibri" panose="020F0502020204030204" pitchFamily="34" charset="0"/>
              </a:rPr>
              <a:t> o </a:t>
            </a:r>
            <a:r>
              <a:rPr lang="en-GB" sz="8000" i="1" dirty="0" err="1">
                <a:latin typeface="Calibri" panose="020F0502020204030204" pitchFamily="34" charset="0"/>
              </a:rPr>
              <a:t>leoliad</a:t>
            </a:r>
            <a:endParaRPr lang="en-US" sz="11500" dirty="0"/>
          </a:p>
          <a:p>
            <a:pPr marL="0" indent="0" algn="ctr">
              <a:buNone/>
            </a:pPr>
            <a:endParaRPr lang="en-GB" sz="8000" i="1" dirty="0">
              <a:latin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GB" sz="8000" i="1" dirty="0">
                <a:latin typeface="Calibri" panose="020F0502020204030204" pitchFamily="34" charset="0"/>
              </a:rPr>
              <a:t>A</a:t>
            </a:r>
            <a:r>
              <a:rPr lang="en-GB" sz="8000" i="1" dirty="0">
                <a:effectLst/>
                <a:latin typeface="Calibri" panose="020F0502020204030204" pitchFamily="34" charset="0"/>
              </a:rPr>
              <a:t>t least 50 hours of work placement</a:t>
            </a:r>
            <a:endParaRPr lang="en-US" sz="11500" dirty="0"/>
          </a:p>
        </p:txBody>
      </p:sp>
    </p:spTree>
    <p:extLst>
      <p:ext uri="{BB962C8B-B14F-4D97-AF65-F5344CB8AC3E}">
        <p14:creationId xmlns:p14="http://schemas.microsoft.com/office/powerpoint/2010/main" val="12128396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9B66F-1364-CE5F-1808-B03E89EA7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638709" cy="132556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5">
                    <a:lumMod val="75000"/>
                  </a:schemeClr>
                </a:solidFill>
              </a:rPr>
              <a:t>Paperwork to complete prior to starting Work Placement</a:t>
            </a:r>
            <a:br>
              <a:rPr lang="en-US" sz="4000" b="1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US" sz="4000" b="1" dirty="0">
                <a:solidFill>
                  <a:schemeClr val="accent5">
                    <a:lumMod val="75000"/>
                  </a:schemeClr>
                </a:solidFill>
              </a:rPr>
              <a:t>Gwaith </a:t>
            </a:r>
            <a:r>
              <a:rPr lang="en-US" sz="4000" b="1" dirty="0" err="1">
                <a:solidFill>
                  <a:schemeClr val="accent5">
                    <a:lumMod val="75000"/>
                  </a:schemeClr>
                </a:solidFill>
              </a:rPr>
              <a:t>papur</a:t>
            </a:r>
            <a:r>
              <a:rPr lang="en-US" sz="4000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4000" b="1" dirty="0" err="1">
                <a:solidFill>
                  <a:schemeClr val="accent5">
                    <a:lumMod val="75000"/>
                  </a:schemeClr>
                </a:solidFill>
              </a:rPr>
              <a:t>i</a:t>
            </a:r>
            <a:r>
              <a:rPr lang="en-US" sz="4000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4000" b="1" dirty="0" err="1">
                <a:solidFill>
                  <a:schemeClr val="accent5">
                    <a:lumMod val="75000"/>
                  </a:schemeClr>
                </a:solidFill>
              </a:rPr>
              <a:t>gwblhau</a:t>
            </a:r>
            <a:r>
              <a:rPr lang="en-US" sz="4000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4000" b="1" dirty="0" err="1">
                <a:solidFill>
                  <a:schemeClr val="accent5">
                    <a:lumMod val="75000"/>
                  </a:schemeClr>
                </a:solidFill>
              </a:rPr>
              <a:t>cyn</a:t>
            </a:r>
            <a:r>
              <a:rPr lang="en-US" sz="4000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4000" b="1" dirty="0" err="1">
                <a:solidFill>
                  <a:schemeClr val="accent5">
                    <a:lumMod val="75000"/>
                  </a:schemeClr>
                </a:solidFill>
              </a:rPr>
              <a:t>cychwyn</a:t>
            </a:r>
            <a:r>
              <a:rPr lang="en-US" sz="4000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4000" b="1" dirty="0" err="1">
                <a:solidFill>
                  <a:schemeClr val="accent5">
                    <a:lumMod val="75000"/>
                  </a:schemeClr>
                </a:solidFill>
              </a:rPr>
              <a:t>Profiad</a:t>
            </a:r>
            <a:r>
              <a:rPr lang="en-US" sz="4000" b="1" dirty="0">
                <a:solidFill>
                  <a:schemeClr val="accent5">
                    <a:lumMod val="75000"/>
                  </a:schemeClr>
                </a:solidFill>
              </a:rPr>
              <a:t> Gwaith 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C619E-A6C0-2DE0-497C-75D8D05B2C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Academic Quality Handbook | University of Wales Trinity Saint David</a:t>
            </a:r>
            <a:endParaRPr lang="en-GB" dirty="0"/>
          </a:p>
          <a:p>
            <a:endParaRPr lang="en-GB" dirty="0"/>
          </a:p>
          <a:p>
            <a:r>
              <a:rPr lang="en-GB" dirty="0"/>
              <a:t>Chapter 11 – for </a:t>
            </a:r>
            <a:r>
              <a:rPr lang="en-GB"/>
              <a:t>all work placement </a:t>
            </a:r>
            <a:r>
              <a:rPr lang="en-GB" dirty="0"/>
              <a:t>docs</a:t>
            </a:r>
          </a:p>
          <a:p>
            <a:r>
              <a:rPr lang="en-GB" dirty="0" err="1"/>
              <a:t>Pennod</a:t>
            </a:r>
            <a:r>
              <a:rPr lang="en-GB" dirty="0"/>
              <a:t> 11 – am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ddogfenau</a:t>
            </a:r>
            <a:r>
              <a:rPr lang="en-GB" dirty="0"/>
              <a:t> </a:t>
            </a:r>
            <a:r>
              <a:rPr lang="en-GB" dirty="0" err="1"/>
              <a:t>lleoliad</a:t>
            </a:r>
            <a:r>
              <a:rPr lang="en-GB" dirty="0"/>
              <a:t> </a:t>
            </a:r>
            <a:r>
              <a:rPr lang="en-GB" dirty="0" err="1"/>
              <a:t>gwaith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46062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99E68-83A9-054D-8612-49D46F883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0"/>
            <a:ext cx="11481847" cy="1325563"/>
          </a:xfrm>
        </p:spPr>
        <p:txBody>
          <a:bodyPr/>
          <a:lstStyle/>
          <a:p>
            <a:r>
              <a:rPr lang="en-US" b="1" dirty="0">
                <a:solidFill>
                  <a:schemeClr val="accent5">
                    <a:lumMod val="75000"/>
                  </a:schemeClr>
                </a:solidFill>
              </a:rPr>
              <a:t>Work placement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D2EB8-EE2A-E24D-8817-7D41DD5E29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063256"/>
            <a:ext cx="11481847" cy="4338303"/>
          </a:xfrm>
        </p:spPr>
        <p:txBody>
          <a:bodyPr>
            <a:normAutofit/>
          </a:bodyPr>
          <a:lstStyle/>
          <a:p>
            <a:r>
              <a:rPr lang="en-GB" sz="4000" dirty="0"/>
              <a:t>Aspects of work placement to reflect on:</a:t>
            </a:r>
          </a:p>
          <a:p>
            <a:r>
              <a:rPr lang="en-GB" sz="4000" dirty="0"/>
              <a:t>Critical reflections of your work placement</a:t>
            </a:r>
          </a:p>
          <a:p>
            <a:pPr lvl="1"/>
            <a:r>
              <a:rPr lang="en-GB" sz="2800" dirty="0"/>
              <a:t> Strengths and development you have experienced. </a:t>
            </a:r>
          </a:p>
          <a:p>
            <a:pPr lvl="1"/>
            <a:r>
              <a:rPr lang="en-GB" sz="3200" dirty="0"/>
              <a:t>Areas of improvement you have noticed</a:t>
            </a:r>
          </a:p>
          <a:p>
            <a:pPr lvl="1"/>
            <a:r>
              <a:rPr lang="en-GB" sz="3200" dirty="0"/>
              <a:t>Key issues to continue to learn about and why.</a:t>
            </a:r>
          </a:p>
          <a:p>
            <a:pPr lvl="1"/>
            <a:r>
              <a:rPr lang="en-GB" sz="3200" dirty="0"/>
              <a:t>Your chosen key focus and what you have learnt</a:t>
            </a:r>
          </a:p>
          <a:p>
            <a:pPr lvl="1"/>
            <a:r>
              <a:rPr lang="en-GB" sz="3200" dirty="0"/>
              <a:t>Any other relevant information.</a:t>
            </a:r>
          </a:p>
          <a:p>
            <a:pPr lvl="1"/>
            <a:r>
              <a:rPr lang="en-GB" sz="3200" dirty="0"/>
              <a:t>Future goals and actions towards your future careers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6146887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66431-4E31-A34D-8F24-5B3BCADE3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0"/>
            <a:ext cx="11481847" cy="1325563"/>
          </a:xfrm>
        </p:spPr>
        <p:txBody>
          <a:bodyPr>
            <a:normAutofit/>
          </a:bodyPr>
          <a:lstStyle/>
          <a:p>
            <a:r>
              <a:rPr lang="en-US" sz="5400" b="1" dirty="0" err="1">
                <a:solidFill>
                  <a:schemeClr val="accent5">
                    <a:lumMod val="75000"/>
                  </a:schemeClr>
                </a:solidFill>
              </a:rPr>
              <a:t>Llwybr</a:t>
            </a:r>
            <a:r>
              <a:rPr lang="en-US" sz="5400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5400" b="1" dirty="0" err="1">
                <a:solidFill>
                  <a:schemeClr val="accent5">
                    <a:lumMod val="75000"/>
                  </a:schemeClr>
                </a:solidFill>
              </a:rPr>
              <a:t>Profiad</a:t>
            </a:r>
            <a:r>
              <a:rPr lang="en-US" sz="5400" b="1" dirty="0">
                <a:solidFill>
                  <a:schemeClr val="accent5">
                    <a:lumMod val="75000"/>
                  </a:schemeClr>
                </a:solidFill>
              </a:rPr>
              <a:t> Gwaith </a:t>
            </a:r>
            <a:endParaRPr lang="en-US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C047E-F784-4140-BAEE-4341AB34B8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59832"/>
            <a:ext cx="11481847" cy="3941727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6500" dirty="0" err="1">
                <a:latin typeface="Calibri" panose="020F0502020204030204" pitchFamily="34" charset="0"/>
              </a:rPr>
              <a:t>Yn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ychwanegol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i’r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traethawd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myfrio</a:t>
            </a:r>
            <a:r>
              <a:rPr lang="en-GB" sz="6500" dirty="0">
                <a:latin typeface="Calibri" panose="020F0502020204030204" pitchFamily="34" charset="0"/>
              </a:rPr>
              <a:t> – </a:t>
            </a:r>
            <a:r>
              <a:rPr lang="en-GB" sz="6500" dirty="0" err="1">
                <a:latin typeface="Calibri" panose="020F0502020204030204" pitchFamily="34" charset="0"/>
              </a:rPr>
              <a:t>bydd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angen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cyflwyno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Ffurflen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Gwerthuso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oddi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wrth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eich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Cyflogwr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ar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gyfer</a:t>
            </a:r>
            <a:r>
              <a:rPr lang="en-GB" sz="6500" dirty="0">
                <a:latin typeface="Calibri" panose="020F0502020204030204" pitchFamily="34" charset="0"/>
              </a:rPr>
              <a:t> y </a:t>
            </a:r>
            <a:r>
              <a:rPr lang="en-GB" sz="6500" dirty="0" err="1">
                <a:latin typeface="Calibri" panose="020F0502020204030204" pitchFamily="34" charset="0"/>
              </a:rPr>
              <a:t>profiad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gwaith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rydych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wedi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mynychu</a:t>
            </a:r>
            <a:r>
              <a:rPr lang="en-GB" sz="6500" dirty="0">
                <a:latin typeface="Calibri" panose="020F0502020204030204" pitchFamily="34" charset="0"/>
              </a:rPr>
              <a:t>.  </a:t>
            </a:r>
            <a:endParaRPr lang="en-US" sz="86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50140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F0FDE-4BAB-174A-BDEA-85657A968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0"/>
            <a:ext cx="11481847" cy="1325563"/>
          </a:xfrm>
        </p:spPr>
        <p:txBody>
          <a:bodyPr/>
          <a:lstStyle/>
          <a:p>
            <a:r>
              <a:rPr lang="en-US" dirty="0"/>
              <a:t> </a:t>
            </a:r>
            <a:r>
              <a:rPr lang="en-US" sz="4800" b="1" dirty="0">
                <a:solidFill>
                  <a:schemeClr val="accent5">
                    <a:lumMod val="75000"/>
                  </a:schemeClr>
                </a:solidFill>
              </a:rPr>
              <a:t>Work placement Pathway </a:t>
            </a:r>
            <a:endParaRPr lang="en-US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B4E2E-0274-0846-8514-E0F6121727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25563"/>
            <a:ext cx="11481847" cy="407599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7200" b="0" i="0" dirty="0">
                <a:effectLst/>
                <a:latin typeface="Calibri" panose="020F0502020204030204" pitchFamily="34" charset="0"/>
              </a:rPr>
              <a:t>In addition to the reflection essay – hand in completed Placement Review from Employer.  </a:t>
            </a:r>
            <a:endParaRPr lang="en-US" sz="9600" dirty="0"/>
          </a:p>
        </p:txBody>
      </p:sp>
    </p:spTree>
    <p:extLst>
      <p:ext uri="{BB962C8B-B14F-4D97-AF65-F5344CB8AC3E}">
        <p14:creationId xmlns:p14="http://schemas.microsoft.com/office/powerpoint/2010/main" val="9636081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white and black document with text&#10;&#10;Description automatically generated with medium confidence">
            <a:extLst>
              <a:ext uri="{FF2B5EF4-FFF2-40B4-BE49-F238E27FC236}">
                <a16:creationId xmlns:a16="http://schemas.microsoft.com/office/drawing/2014/main" id="{69A1012A-A8D8-C549-BCA3-9A812FEF0D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94034" y="643467"/>
            <a:ext cx="5403932" cy="5571065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5517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2E72A-6C8D-B047-84D8-A43021A35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5400" b="1" dirty="0">
                <a:solidFill>
                  <a:schemeClr val="accent5">
                    <a:lumMod val="75000"/>
                  </a:schemeClr>
                </a:solidFill>
              </a:rPr>
              <a:t>CPD / </a:t>
            </a:r>
            <a:r>
              <a:rPr lang="en-US" sz="5400" b="1" dirty="0" err="1">
                <a:solidFill>
                  <a:schemeClr val="accent5">
                    <a:lumMod val="75000"/>
                  </a:schemeClr>
                </a:solidFill>
              </a:rPr>
              <a:t>Datblygiad</a:t>
            </a:r>
            <a:r>
              <a:rPr lang="en-US" sz="5400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5400" b="1" dirty="0" err="1">
                <a:solidFill>
                  <a:schemeClr val="accent5">
                    <a:lumMod val="75000"/>
                  </a:schemeClr>
                </a:solidFill>
              </a:rPr>
              <a:t>Proffesiynol</a:t>
            </a:r>
            <a:r>
              <a:rPr lang="en-US" sz="5400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5400" b="1" dirty="0" err="1">
                <a:solidFill>
                  <a:schemeClr val="accent5">
                    <a:lumMod val="75000"/>
                  </a:schemeClr>
                </a:solidFill>
              </a:rPr>
              <a:t>Parhaus</a:t>
            </a:r>
            <a:endParaRPr lang="en-US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2AFBD99-EEC4-094F-B1C8-7EAE8A2B7E43}"/>
              </a:ext>
            </a:extLst>
          </p:cNvPr>
          <p:cNvSpPr txBox="1">
            <a:spLocks/>
          </p:cNvSpPr>
          <p:nvPr/>
        </p:nvSpPr>
        <p:spPr>
          <a:xfrm>
            <a:off x="358219" y="1690688"/>
            <a:ext cx="11481847" cy="40904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5400" i="1" dirty="0">
                <a:latin typeface="Calibri" panose="020F0502020204030204" pitchFamily="34" charset="0"/>
              </a:rPr>
              <a:t>O </a:t>
            </a:r>
            <a:r>
              <a:rPr lang="en-GB" sz="5400" i="1" dirty="0" err="1">
                <a:latin typeface="Calibri" panose="020F0502020204030204" pitchFamily="34" charset="0"/>
              </a:rPr>
              <a:t>leiaf</a:t>
            </a:r>
            <a:r>
              <a:rPr lang="en-GB" sz="5400" i="1" dirty="0">
                <a:latin typeface="Calibri" panose="020F0502020204030204" pitchFamily="34" charset="0"/>
              </a:rPr>
              <a:t> 50 </a:t>
            </a:r>
            <a:r>
              <a:rPr lang="en-GB" sz="5400" i="1" dirty="0" err="1">
                <a:latin typeface="Calibri" panose="020F0502020204030204" pitchFamily="34" charset="0"/>
              </a:rPr>
              <a:t>awr</a:t>
            </a:r>
            <a:r>
              <a:rPr lang="en-GB" sz="5400" i="1" dirty="0">
                <a:latin typeface="Calibri" panose="020F0502020204030204" pitchFamily="34" charset="0"/>
              </a:rPr>
              <a:t> o </a:t>
            </a:r>
            <a:r>
              <a:rPr lang="en-GB" sz="5400" i="1" dirty="0" err="1">
                <a:latin typeface="Calibri" panose="020F0502020204030204" pitchFamily="34" charset="0"/>
              </a:rPr>
              <a:t>ddatblygiad</a:t>
            </a:r>
            <a:r>
              <a:rPr lang="en-GB" sz="5400" i="1" dirty="0">
                <a:latin typeface="Calibri" panose="020F0502020204030204" pitchFamily="34" charset="0"/>
              </a:rPr>
              <a:t> </a:t>
            </a:r>
            <a:r>
              <a:rPr lang="en-GB" sz="5400" i="1" dirty="0" err="1">
                <a:latin typeface="Calibri" panose="020F0502020204030204" pitchFamily="34" charset="0"/>
              </a:rPr>
              <a:t>proffesiynol</a:t>
            </a:r>
            <a:r>
              <a:rPr lang="en-GB" sz="5400" i="1" dirty="0">
                <a:latin typeface="Calibri" panose="020F0502020204030204" pitchFamily="34" charset="0"/>
              </a:rPr>
              <a:t> </a:t>
            </a:r>
          </a:p>
          <a:p>
            <a:pPr marL="0" indent="0" algn="ctr">
              <a:buNone/>
            </a:pPr>
            <a:endParaRPr lang="en-GB" sz="5400" i="1" dirty="0">
              <a:latin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GB" sz="5400" i="1" dirty="0">
                <a:latin typeface="Calibri" panose="020F0502020204030204" pitchFamily="34" charset="0"/>
              </a:rPr>
              <a:t>At least 50 hours of CPD logbook hours</a:t>
            </a:r>
          </a:p>
          <a:p>
            <a:pPr marL="0" indent="0" algn="ctr">
              <a:buNone/>
            </a:pPr>
            <a:endParaRPr lang="en-US" sz="5400" dirty="0"/>
          </a:p>
          <a:p>
            <a:pPr marL="0" indent="0" algn="ctr">
              <a:buFont typeface="Arial" panose="020B0604020202020204" pitchFamily="34" charset="0"/>
              <a:buNone/>
            </a:pPr>
            <a:endParaRPr lang="en-US" sz="11500" dirty="0"/>
          </a:p>
        </p:txBody>
      </p:sp>
    </p:spTree>
    <p:extLst>
      <p:ext uri="{BB962C8B-B14F-4D97-AF65-F5344CB8AC3E}">
        <p14:creationId xmlns:p14="http://schemas.microsoft.com/office/powerpoint/2010/main" val="24523809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93682-32EE-5E41-A746-5B6B17C38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61307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accent5">
                    <a:lumMod val="75000"/>
                  </a:schemeClr>
                </a:solidFill>
              </a:rPr>
              <a:t>CPD logbook – consider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47625-47B8-704C-B016-3FA7E51AD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978196"/>
            <a:ext cx="11481847" cy="4423363"/>
          </a:xfrm>
        </p:spPr>
        <p:txBody>
          <a:bodyPr>
            <a:norm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Areas of improvement you have noticed 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Any other relevant information.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Make meaningful reference to literature that has supported you whilst at your placement / during CPD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The value of the opportunities and development you have experienced and learnt from your work placement. 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Key issues to continue to learn about and why.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How has your focus supported your future career options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Future goals and actions towards your future careers (action plan) </a:t>
            </a:r>
          </a:p>
        </p:txBody>
      </p:sp>
    </p:spTree>
    <p:extLst>
      <p:ext uri="{BB962C8B-B14F-4D97-AF65-F5344CB8AC3E}">
        <p14:creationId xmlns:p14="http://schemas.microsoft.com/office/powerpoint/2010/main" val="40002439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F0FDE-4BAB-174A-BDEA-85657A968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0"/>
            <a:ext cx="11481847" cy="1325563"/>
          </a:xfrm>
        </p:spPr>
        <p:txBody>
          <a:bodyPr/>
          <a:lstStyle/>
          <a:p>
            <a:r>
              <a:rPr lang="en-US" b="1" dirty="0">
                <a:solidFill>
                  <a:schemeClr val="accent5">
                    <a:lumMod val="75000"/>
                  </a:schemeClr>
                </a:solidFill>
              </a:rPr>
              <a:t>CPD Pathway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B4E2E-0274-0846-8514-E0F6121727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25563"/>
            <a:ext cx="11481847" cy="4075996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7200" b="0" i="0" dirty="0">
                <a:effectLst/>
                <a:latin typeface="Calibri" panose="020F0502020204030204" pitchFamily="34" charset="0"/>
              </a:rPr>
              <a:t>In addition to the reflection essay – hand in completed logbook for </a:t>
            </a:r>
          </a:p>
          <a:p>
            <a:pPr marL="0" indent="0" algn="ctr">
              <a:buNone/>
            </a:pPr>
            <a:r>
              <a:rPr lang="en-GB" sz="7200" b="0" i="0" dirty="0">
                <a:effectLst/>
                <a:latin typeface="Calibri" panose="020F0502020204030204" pitchFamily="34" charset="0"/>
              </a:rPr>
              <a:t>all the CPD attended.  </a:t>
            </a:r>
            <a:endParaRPr lang="en-US" sz="9600" dirty="0"/>
          </a:p>
        </p:txBody>
      </p:sp>
    </p:spTree>
    <p:extLst>
      <p:ext uri="{BB962C8B-B14F-4D97-AF65-F5344CB8AC3E}">
        <p14:creationId xmlns:p14="http://schemas.microsoft.com/office/powerpoint/2010/main" val="17670534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F0FDE-4BAB-174A-BDEA-85657A968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0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5400" b="1" dirty="0" err="1">
                <a:solidFill>
                  <a:schemeClr val="accent5">
                    <a:lumMod val="75000"/>
                  </a:schemeClr>
                </a:solidFill>
              </a:rPr>
              <a:t>Llwybr</a:t>
            </a:r>
            <a:r>
              <a:rPr lang="en-US" sz="5400" b="1" dirty="0">
                <a:solidFill>
                  <a:schemeClr val="accent5">
                    <a:lumMod val="75000"/>
                  </a:schemeClr>
                </a:solidFill>
              </a:rPr>
              <a:t> DPP / CPD Pathway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B4E2E-0274-0846-8514-E0F6121727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5130" y="1678489"/>
            <a:ext cx="5084936" cy="4075996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sz="7200" b="0" i="0" dirty="0">
                <a:effectLst/>
                <a:latin typeface="Calibri" panose="020F0502020204030204" pitchFamily="34" charset="0"/>
              </a:rPr>
              <a:t>In addition to the reflection essay – you will need to hand in a completed logbook for </a:t>
            </a:r>
          </a:p>
          <a:p>
            <a:pPr marL="0" indent="0" algn="ctr">
              <a:buNone/>
            </a:pPr>
            <a:r>
              <a:rPr lang="en-GB" sz="7200" b="0" i="0" dirty="0">
                <a:effectLst/>
                <a:latin typeface="Calibri" panose="020F0502020204030204" pitchFamily="34" charset="0"/>
              </a:rPr>
              <a:t>all the CPD that you’ve attended.  </a:t>
            </a:r>
            <a:endParaRPr lang="en-US" sz="9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013BF79-6D0D-17FC-FBE8-2D1CAD4BB25B}"/>
              </a:ext>
            </a:extLst>
          </p:cNvPr>
          <p:cNvSpPr txBox="1">
            <a:spLocks/>
          </p:cNvSpPr>
          <p:nvPr/>
        </p:nvSpPr>
        <p:spPr>
          <a:xfrm>
            <a:off x="113498" y="1656515"/>
            <a:ext cx="5553566" cy="4075996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7200" dirty="0">
                <a:latin typeface="Calibri" panose="020F0502020204030204" pitchFamily="34" charset="0"/>
              </a:rPr>
              <a:t>Yn </a:t>
            </a:r>
            <a:r>
              <a:rPr lang="en-GB" sz="7200" dirty="0" err="1">
                <a:latin typeface="Calibri" panose="020F0502020204030204" pitchFamily="34" charset="0"/>
              </a:rPr>
              <a:t>ychwanegol</a:t>
            </a:r>
            <a:r>
              <a:rPr lang="en-GB" sz="7200" dirty="0">
                <a:latin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</a:rPr>
              <a:t>i’r</a:t>
            </a:r>
            <a:r>
              <a:rPr lang="en-GB" sz="7200" dirty="0">
                <a:latin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</a:rPr>
              <a:t>traethawd</a:t>
            </a:r>
            <a:r>
              <a:rPr lang="en-GB" sz="7200" dirty="0">
                <a:latin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</a:rPr>
              <a:t>myfrio</a:t>
            </a:r>
            <a:r>
              <a:rPr lang="en-GB" sz="7200" dirty="0">
                <a:latin typeface="Calibri" panose="020F0502020204030204" pitchFamily="34" charset="0"/>
              </a:rPr>
              <a:t> – </a:t>
            </a:r>
            <a:r>
              <a:rPr lang="en-GB" sz="7200" dirty="0" err="1">
                <a:latin typeface="Calibri" panose="020F0502020204030204" pitchFamily="34" charset="0"/>
              </a:rPr>
              <a:t>bydd</a:t>
            </a:r>
            <a:r>
              <a:rPr lang="en-GB" sz="7200" dirty="0">
                <a:latin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</a:rPr>
              <a:t>angen</a:t>
            </a:r>
            <a:r>
              <a:rPr lang="en-GB" sz="7200" dirty="0">
                <a:latin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</a:rPr>
              <a:t>cyflwyno</a:t>
            </a:r>
            <a:r>
              <a:rPr lang="en-GB" sz="7200" dirty="0">
                <a:latin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</a:rPr>
              <a:t>eich</a:t>
            </a:r>
            <a:r>
              <a:rPr lang="en-GB" sz="7200" dirty="0">
                <a:latin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</a:rPr>
              <a:t>llyfr</a:t>
            </a:r>
            <a:r>
              <a:rPr lang="en-GB" sz="7200" dirty="0">
                <a:latin typeface="Calibri" panose="020F0502020204030204" pitchFamily="34" charset="0"/>
              </a:rPr>
              <a:t> log </a:t>
            </a:r>
            <a:r>
              <a:rPr lang="en-GB" sz="7200" dirty="0" err="1">
                <a:latin typeface="Calibri" panose="020F0502020204030204" pitchFamily="34" charset="0"/>
              </a:rPr>
              <a:t>ar</a:t>
            </a:r>
            <a:r>
              <a:rPr lang="en-GB" sz="7200" dirty="0">
                <a:latin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</a:rPr>
              <a:t>gyfer</a:t>
            </a:r>
            <a:r>
              <a:rPr lang="en-GB" sz="7200" dirty="0">
                <a:latin typeface="Calibri" panose="020F0502020204030204" pitchFamily="34" charset="0"/>
              </a:rPr>
              <a:t> nodi </a:t>
            </a:r>
            <a:r>
              <a:rPr lang="en-GB" sz="7200" dirty="0" err="1">
                <a:latin typeface="Calibri" panose="020F0502020204030204" pitchFamily="34" charset="0"/>
              </a:rPr>
              <a:t>holl</a:t>
            </a:r>
            <a:r>
              <a:rPr lang="en-GB" sz="7200" dirty="0">
                <a:latin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</a:rPr>
              <a:t>profiadau</a:t>
            </a:r>
            <a:r>
              <a:rPr lang="en-GB" sz="7200" dirty="0">
                <a:latin typeface="Calibri" panose="020F0502020204030204" pitchFamily="34" charset="0"/>
              </a:rPr>
              <a:t> DPP </a:t>
            </a:r>
            <a:r>
              <a:rPr lang="en-GB" sz="7200" dirty="0" err="1">
                <a:latin typeface="Calibri" panose="020F0502020204030204" pitchFamily="34" charset="0"/>
              </a:rPr>
              <a:t>rydych</a:t>
            </a:r>
            <a:r>
              <a:rPr lang="en-GB" sz="7200" dirty="0">
                <a:latin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</a:rPr>
              <a:t>wedi</a:t>
            </a:r>
            <a:r>
              <a:rPr lang="en-GB" sz="7200" dirty="0">
                <a:latin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</a:rPr>
              <a:t>mynychu</a:t>
            </a:r>
            <a:r>
              <a:rPr lang="en-GB" sz="7200" dirty="0">
                <a:latin typeface="Calibri" panose="020F0502020204030204" pitchFamily="34" charset="0"/>
              </a:rPr>
              <a:t>.  </a:t>
            </a:r>
            <a:endParaRPr lang="en-US" sz="9600" dirty="0"/>
          </a:p>
        </p:txBody>
      </p:sp>
    </p:spTree>
    <p:extLst>
      <p:ext uri="{BB962C8B-B14F-4D97-AF65-F5344CB8AC3E}">
        <p14:creationId xmlns:p14="http://schemas.microsoft.com/office/powerpoint/2010/main" val="22399118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16F17-0E13-DC4A-8357-161DBD539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CPD logbook to include detail re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B2A87-D05D-934F-A43B-D82951A0C0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Specific activity chosen; resources and standards (NGBs) linked to activity; detail on standards – why are you working towards this award, importance and relevance of the award; prerequisites </a:t>
            </a:r>
            <a:r>
              <a:rPr lang="en-GB" sz="4400" b="0" i="0" dirty="0">
                <a:effectLst/>
                <a:latin typeface="Calibri" panose="020F0502020204030204" pitchFamily="34" charset="0"/>
              </a:rPr>
              <a:t>(skills checks)/ experiences required (analysis of own skills in this area) </a:t>
            </a:r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19754050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9240" y="1631010"/>
            <a:ext cx="9693520" cy="2723781"/>
          </a:xfrm>
        </p:spPr>
        <p:txBody>
          <a:bodyPr/>
          <a:lstStyle/>
          <a:p>
            <a:r>
              <a:rPr lang="en-GB" sz="3600" b="1" dirty="0"/>
              <a:t>Task:	70%				</a:t>
            </a:r>
            <a:r>
              <a:rPr lang="en-GB" sz="3600" b="1" dirty="0" err="1"/>
              <a:t>Tasg</a:t>
            </a:r>
            <a:r>
              <a:rPr lang="en-GB" sz="3600" b="1" dirty="0"/>
              <a:t>: 	70%</a:t>
            </a:r>
          </a:p>
          <a:p>
            <a:r>
              <a:rPr lang="en-GB" sz="3600" b="1" dirty="0"/>
              <a:t>Assessment 2 				</a:t>
            </a:r>
            <a:r>
              <a:rPr lang="en-GB" sz="3600" b="1" dirty="0" err="1"/>
              <a:t>Asesiad</a:t>
            </a:r>
            <a:r>
              <a:rPr lang="en-GB" sz="3600" b="1" dirty="0"/>
              <a:t> 2</a:t>
            </a:r>
          </a:p>
          <a:p>
            <a:r>
              <a:rPr lang="en-GB" sz="3600" b="1" dirty="0"/>
              <a:t>16</a:t>
            </a:r>
            <a:r>
              <a:rPr lang="en-GB" sz="3600" b="1" baseline="30000" dirty="0"/>
              <a:t>th</a:t>
            </a:r>
            <a:r>
              <a:rPr lang="en-GB" sz="3600" b="1" dirty="0"/>
              <a:t> May, 2025			16fed Mai, 2025</a:t>
            </a:r>
          </a:p>
          <a:p>
            <a:r>
              <a:rPr lang="en-GB" sz="3600" b="1" dirty="0"/>
              <a:t>15:00 					15:00</a:t>
            </a:r>
          </a:p>
          <a:p>
            <a:r>
              <a:rPr lang="en-GB" sz="3600" b="1" dirty="0"/>
              <a:t>2,800 words				2,800 o </a:t>
            </a:r>
            <a:r>
              <a:rPr lang="en-GB" sz="3600" b="1" dirty="0" err="1"/>
              <a:t>eiriau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82294406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1346</Words>
  <Application>Microsoft Office PowerPoint</Application>
  <PresentationFormat>Widescreen</PresentationFormat>
  <Paragraphs>133</Paragraphs>
  <Slides>25</Slides>
  <Notes>2</Notes>
  <HiddenSlides>3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Calibri Light</vt:lpstr>
      <vt:lpstr>UWTSD 200_Title Page</vt:lpstr>
      <vt:lpstr>UWTSD 200_Title Page 2</vt:lpstr>
      <vt:lpstr>UWTSD 200_Subtitle 2</vt:lpstr>
      <vt:lpstr>UWTSD 200_Text 1</vt:lpstr>
      <vt:lpstr>PowerPoint Presentation</vt:lpstr>
      <vt:lpstr>Gosod trosolwg pwrpas eich profiad ar ddechrau’r aseiniad Set the Scene at the start of your submission</vt:lpstr>
      <vt:lpstr>PowerPoint Presentation</vt:lpstr>
      <vt:lpstr>Assessment 2 : Reflection essay based upon CPD / Work experience.</vt:lpstr>
      <vt:lpstr>Assessment 2 : Reflection essay based upon CPD / Work experience.</vt:lpstr>
      <vt:lpstr>What is reflection?</vt:lpstr>
      <vt:lpstr>Schon</vt:lpstr>
      <vt:lpstr>Gibbs  1988</vt:lpstr>
      <vt:lpstr>Kolb</vt:lpstr>
      <vt:lpstr>Critical Reflections: Importance and key characteristics</vt:lpstr>
      <vt:lpstr>Aspects to reflect on …</vt:lpstr>
      <vt:lpstr>PowerPoint Presentation</vt:lpstr>
      <vt:lpstr>Assessment 2 - 16th May 15:00 – 2,800 words</vt:lpstr>
      <vt:lpstr>Profiad Gwaith / Work placement</vt:lpstr>
      <vt:lpstr>Paperwork to complete prior to starting Work Placement Gwaith papur i gwblhau cyn cychwyn Profiad Gwaith </vt:lpstr>
      <vt:lpstr>Work placement …</vt:lpstr>
      <vt:lpstr>Llwybr Profiad Gwaith </vt:lpstr>
      <vt:lpstr> Work placement Pathway </vt:lpstr>
      <vt:lpstr>PowerPoint Presentation</vt:lpstr>
      <vt:lpstr>CPD / Datblygiad Proffesiynol Parhaus</vt:lpstr>
      <vt:lpstr>CPD logbook – consider …</vt:lpstr>
      <vt:lpstr>CPD Pathway </vt:lpstr>
      <vt:lpstr>Llwybr DPP / CPD Pathway </vt:lpstr>
      <vt:lpstr>CPD logbook to include detail re …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Heddwen Davies</cp:lastModifiedBy>
  <cp:revision>3</cp:revision>
  <dcterms:created xsi:type="dcterms:W3CDTF">2021-03-09T15:35:42Z</dcterms:created>
  <dcterms:modified xsi:type="dcterms:W3CDTF">2024-11-11T09:28:38Z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