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662" autoAdjust="0"/>
  </p:normalViewPr>
  <p:slideViewPr>
    <p:cSldViewPr snapToGrid="0">
      <p:cViewPr varScale="1">
        <p:scale>
          <a:sx n="81" d="100"/>
          <a:sy n="81" d="100"/>
        </p:scale>
        <p:origin x="99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4383BF-0ECB-458F-9C9A-49B1AD42DC3E}"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611A261-91FD-40A4-B5B3-5ED820FD7895}">
      <dgm:prSet/>
      <dgm:spPr/>
      <dgm:t>
        <a:bodyPr/>
        <a:lstStyle/>
        <a:p>
          <a:r>
            <a:rPr lang="en-GB"/>
            <a:t>Vital cultural differences between the UK and Germany</a:t>
          </a:r>
          <a:endParaRPr lang="en-US"/>
        </a:p>
      </dgm:t>
    </dgm:pt>
    <dgm:pt modelId="{65812914-4847-4F4A-A606-25B3BF4C2FE9}" type="parTrans" cxnId="{01807E9D-9C35-49D6-9AD9-306CF9A4BD31}">
      <dgm:prSet/>
      <dgm:spPr/>
      <dgm:t>
        <a:bodyPr/>
        <a:lstStyle/>
        <a:p>
          <a:endParaRPr lang="en-US"/>
        </a:p>
      </dgm:t>
    </dgm:pt>
    <dgm:pt modelId="{F3D3003A-3940-43E0-8F83-F1516D2CF9AB}" type="sibTrans" cxnId="{01807E9D-9C35-49D6-9AD9-306CF9A4BD31}">
      <dgm:prSet/>
      <dgm:spPr/>
      <dgm:t>
        <a:bodyPr/>
        <a:lstStyle/>
        <a:p>
          <a:endParaRPr lang="en-US"/>
        </a:p>
      </dgm:t>
    </dgm:pt>
    <dgm:pt modelId="{FF53DACE-A589-4D07-A460-341F4B9261E7}">
      <dgm:prSet/>
      <dgm:spPr/>
      <dgm:t>
        <a:bodyPr/>
        <a:lstStyle/>
        <a:p>
          <a:r>
            <a:rPr lang="en-GB"/>
            <a:t>Impact of language differences on business operations</a:t>
          </a:r>
          <a:endParaRPr lang="en-US"/>
        </a:p>
      </dgm:t>
    </dgm:pt>
    <dgm:pt modelId="{58AF35F6-E373-40E0-85CF-EFF3940C0F04}" type="parTrans" cxnId="{7EBA4713-D180-4773-81E1-54E2573A1FDC}">
      <dgm:prSet/>
      <dgm:spPr/>
      <dgm:t>
        <a:bodyPr/>
        <a:lstStyle/>
        <a:p>
          <a:endParaRPr lang="en-US"/>
        </a:p>
      </dgm:t>
    </dgm:pt>
    <dgm:pt modelId="{1D7A72C9-7601-4E43-82AC-A6EC85C2B3DC}" type="sibTrans" cxnId="{7EBA4713-D180-4773-81E1-54E2573A1FDC}">
      <dgm:prSet/>
      <dgm:spPr/>
      <dgm:t>
        <a:bodyPr/>
        <a:lstStyle/>
        <a:p>
          <a:endParaRPr lang="en-US"/>
        </a:p>
      </dgm:t>
    </dgm:pt>
    <dgm:pt modelId="{4316FAC9-731E-43DA-8BA4-64B5E7C4BD1F}">
      <dgm:prSet/>
      <dgm:spPr/>
      <dgm:t>
        <a:bodyPr/>
        <a:lstStyle/>
        <a:p>
          <a:r>
            <a:rPr lang="en-GB"/>
            <a:t>Differences in social structures and workplace norms</a:t>
          </a:r>
          <a:endParaRPr lang="en-US"/>
        </a:p>
      </dgm:t>
    </dgm:pt>
    <dgm:pt modelId="{4FAF8990-D696-45C0-B5FF-F96CB6F9AB16}" type="parTrans" cxnId="{32DE1C01-863F-458F-8F84-4D24E4AE40D7}">
      <dgm:prSet/>
      <dgm:spPr/>
      <dgm:t>
        <a:bodyPr/>
        <a:lstStyle/>
        <a:p>
          <a:endParaRPr lang="en-US"/>
        </a:p>
      </dgm:t>
    </dgm:pt>
    <dgm:pt modelId="{9409BAF2-4EF7-4943-A2FD-A3133F5FC75C}" type="sibTrans" cxnId="{32DE1C01-863F-458F-8F84-4D24E4AE40D7}">
      <dgm:prSet/>
      <dgm:spPr/>
      <dgm:t>
        <a:bodyPr/>
        <a:lstStyle/>
        <a:p>
          <a:endParaRPr lang="en-US"/>
        </a:p>
      </dgm:t>
    </dgm:pt>
    <dgm:pt modelId="{7D3AB13C-A6EC-4144-A6C7-975741112F4F}">
      <dgm:prSet/>
      <dgm:spPr/>
      <dgm:t>
        <a:bodyPr/>
        <a:lstStyle/>
        <a:p>
          <a:r>
            <a:rPr lang="en-GB"/>
            <a:t>Variations in religious values and their influence</a:t>
          </a:r>
          <a:endParaRPr lang="en-US"/>
        </a:p>
      </dgm:t>
    </dgm:pt>
    <dgm:pt modelId="{0FFC5EDA-25A8-4825-9C16-471F2ACF9EB1}" type="parTrans" cxnId="{64D5C111-D47B-4232-BAF5-9CCC8601C3E5}">
      <dgm:prSet/>
      <dgm:spPr/>
      <dgm:t>
        <a:bodyPr/>
        <a:lstStyle/>
        <a:p>
          <a:endParaRPr lang="en-US"/>
        </a:p>
      </dgm:t>
    </dgm:pt>
    <dgm:pt modelId="{4E07F109-E82D-41B5-A060-BFCA71A30D15}" type="sibTrans" cxnId="{64D5C111-D47B-4232-BAF5-9CCC8601C3E5}">
      <dgm:prSet/>
      <dgm:spPr/>
      <dgm:t>
        <a:bodyPr/>
        <a:lstStyle/>
        <a:p>
          <a:endParaRPr lang="en-US"/>
        </a:p>
      </dgm:t>
    </dgm:pt>
    <dgm:pt modelId="{5A0F41C7-8676-494E-B68A-E5279EA68313}">
      <dgm:prSet/>
      <dgm:spPr/>
      <dgm:t>
        <a:bodyPr/>
        <a:lstStyle/>
        <a:p>
          <a:r>
            <a:rPr lang="en-GB"/>
            <a:t>Attitudes towards business practices and management styles</a:t>
          </a:r>
          <a:endParaRPr lang="en-US"/>
        </a:p>
      </dgm:t>
    </dgm:pt>
    <dgm:pt modelId="{60759943-E340-443D-977D-2B01EEC2A650}" type="parTrans" cxnId="{625D83F5-448F-4D99-A7BD-EFC7934EA53F}">
      <dgm:prSet/>
      <dgm:spPr/>
      <dgm:t>
        <a:bodyPr/>
        <a:lstStyle/>
        <a:p>
          <a:endParaRPr lang="en-US"/>
        </a:p>
      </dgm:t>
    </dgm:pt>
    <dgm:pt modelId="{562E9C4B-FF22-48E2-8802-841CBDFACFA9}" type="sibTrans" cxnId="{625D83F5-448F-4D99-A7BD-EFC7934EA53F}">
      <dgm:prSet/>
      <dgm:spPr/>
      <dgm:t>
        <a:bodyPr/>
        <a:lstStyle/>
        <a:p>
          <a:endParaRPr lang="en-US"/>
        </a:p>
      </dgm:t>
    </dgm:pt>
    <dgm:pt modelId="{8B19B560-EA4E-4509-9221-7D694038829F}">
      <dgm:prSet/>
      <dgm:spPr/>
      <dgm:t>
        <a:bodyPr/>
        <a:lstStyle/>
        <a:p>
          <a:r>
            <a:rPr lang="en-GB"/>
            <a:t>Adapting to Germany's business and work culture</a:t>
          </a:r>
          <a:endParaRPr lang="en-US"/>
        </a:p>
      </dgm:t>
    </dgm:pt>
    <dgm:pt modelId="{E02BBFF0-AFB7-4D05-8375-72F3D79D78BD}" type="parTrans" cxnId="{5B8E2E32-B3FA-4F7B-B815-9A6DAB859FD3}">
      <dgm:prSet/>
      <dgm:spPr/>
      <dgm:t>
        <a:bodyPr/>
        <a:lstStyle/>
        <a:p>
          <a:endParaRPr lang="en-US"/>
        </a:p>
      </dgm:t>
    </dgm:pt>
    <dgm:pt modelId="{941E257B-4CB3-4C38-BF42-28041E474187}" type="sibTrans" cxnId="{5B8E2E32-B3FA-4F7B-B815-9A6DAB859FD3}">
      <dgm:prSet/>
      <dgm:spPr/>
      <dgm:t>
        <a:bodyPr/>
        <a:lstStyle/>
        <a:p>
          <a:endParaRPr lang="en-US"/>
        </a:p>
      </dgm:t>
    </dgm:pt>
    <dgm:pt modelId="{2A74BD59-36F6-4643-9801-C06270184F31}" type="pres">
      <dgm:prSet presAssocID="{5D4383BF-0ECB-458F-9C9A-49B1AD42DC3E}" presName="diagram" presStyleCnt="0">
        <dgm:presLayoutVars>
          <dgm:dir/>
          <dgm:resizeHandles val="exact"/>
        </dgm:presLayoutVars>
      </dgm:prSet>
      <dgm:spPr/>
    </dgm:pt>
    <dgm:pt modelId="{BC8A6E02-111E-49E7-982B-7EC89C0F0729}" type="pres">
      <dgm:prSet presAssocID="{4611A261-91FD-40A4-B5B3-5ED820FD7895}" presName="node" presStyleLbl="node1" presStyleIdx="0" presStyleCnt="6">
        <dgm:presLayoutVars>
          <dgm:bulletEnabled val="1"/>
        </dgm:presLayoutVars>
      </dgm:prSet>
      <dgm:spPr/>
    </dgm:pt>
    <dgm:pt modelId="{4E836CED-0D0E-4057-96EB-ADFCD6215769}" type="pres">
      <dgm:prSet presAssocID="{F3D3003A-3940-43E0-8F83-F1516D2CF9AB}" presName="sibTrans" presStyleCnt="0"/>
      <dgm:spPr/>
    </dgm:pt>
    <dgm:pt modelId="{6D4F67B7-2C01-42DA-A057-9040C32A02EE}" type="pres">
      <dgm:prSet presAssocID="{FF53DACE-A589-4D07-A460-341F4B9261E7}" presName="node" presStyleLbl="node1" presStyleIdx="1" presStyleCnt="6">
        <dgm:presLayoutVars>
          <dgm:bulletEnabled val="1"/>
        </dgm:presLayoutVars>
      </dgm:prSet>
      <dgm:spPr/>
    </dgm:pt>
    <dgm:pt modelId="{4EDD647C-F8A8-47A1-93EF-00E27F88868A}" type="pres">
      <dgm:prSet presAssocID="{1D7A72C9-7601-4E43-82AC-A6EC85C2B3DC}" presName="sibTrans" presStyleCnt="0"/>
      <dgm:spPr/>
    </dgm:pt>
    <dgm:pt modelId="{E4C4E692-6842-41B4-93D7-AADB6D7A20DC}" type="pres">
      <dgm:prSet presAssocID="{4316FAC9-731E-43DA-8BA4-64B5E7C4BD1F}" presName="node" presStyleLbl="node1" presStyleIdx="2" presStyleCnt="6">
        <dgm:presLayoutVars>
          <dgm:bulletEnabled val="1"/>
        </dgm:presLayoutVars>
      </dgm:prSet>
      <dgm:spPr/>
    </dgm:pt>
    <dgm:pt modelId="{2C1FB099-4BBB-4F5E-BF5D-936B99CE973E}" type="pres">
      <dgm:prSet presAssocID="{9409BAF2-4EF7-4943-A2FD-A3133F5FC75C}" presName="sibTrans" presStyleCnt="0"/>
      <dgm:spPr/>
    </dgm:pt>
    <dgm:pt modelId="{518CEDDE-9E69-470E-B79E-0AC4BD012010}" type="pres">
      <dgm:prSet presAssocID="{7D3AB13C-A6EC-4144-A6C7-975741112F4F}" presName="node" presStyleLbl="node1" presStyleIdx="3" presStyleCnt="6">
        <dgm:presLayoutVars>
          <dgm:bulletEnabled val="1"/>
        </dgm:presLayoutVars>
      </dgm:prSet>
      <dgm:spPr/>
    </dgm:pt>
    <dgm:pt modelId="{F4832873-48A2-413D-9515-DE1D57A19095}" type="pres">
      <dgm:prSet presAssocID="{4E07F109-E82D-41B5-A060-BFCA71A30D15}" presName="sibTrans" presStyleCnt="0"/>
      <dgm:spPr/>
    </dgm:pt>
    <dgm:pt modelId="{F351B69D-BB95-4CFC-9F1E-8CE363D5BA7F}" type="pres">
      <dgm:prSet presAssocID="{5A0F41C7-8676-494E-B68A-E5279EA68313}" presName="node" presStyleLbl="node1" presStyleIdx="4" presStyleCnt="6">
        <dgm:presLayoutVars>
          <dgm:bulletEnabled val="1"/>
        </dgm:presLayoutVars>
      </dgm:prSet>
      <dgm:spPr/>
    </dgm:pt>
    <dgm:pt modelId="{90B6EF65-6AD5-4E2B-9714-FDD571E61B95}" type="pres">
      <dgm:prSet presAssocID="{562E9C4B-FF22-48E2-8802-841CBDFACFA9}" presName="sibTrans" presStyleCnt="0"/>
      <dgm:spPr/>
    </dgm:pt>
    <dgm:pt modelId="{94BC5685-7D33-4954-AAE0-7374464E2E0E}" type="pres">
      <dgm:prSet presAssocID="{8B19B560-EA4E-4509-9221-7D694038829F}" presName="node" presStyleLbl="node1" presStyleIdx="5" presStyleCnt="6">
        <dgm:presLayoutVars>
          <dgm:bulletEnabled val="1"/>
        </dgm:presLayoutVars>
      </dgm:prSet>
      <dgm:spPr/>
    </dgm:pt>
  </dgm:ptLst>
  <dgm:cxnLst>
    <dgm:cxn modelId="{32DE1C01-863F-458F-8F84-4D24E4AE40D7}" srcId="{5D4383BF-0ECB-458F-9C9A-49B1AD42DC3E}" destId="{4316FAC9-731E-43DA-8BA4-64B5E7C4BD1F}" srcOrd="2" destOrd="0" parTransId="{4FAF8990-D696-45C0-B5FF-F96CB6F9AB16}" sibTransId="{9409BAF2-4EF7-4943-A2FD-A3133F5FC75C}"/>
    <dgm:cxn modelId="{63C80A0B-E548-4800-ADD3-820554C95D8D}" type="presOf" srcId="{4316FAC9-731E-43DA-8BA4-64B5E7C4BD1F}" destId="{E4C4E692-6842-41B4-93D7-AADB6D7A20DC}" srcOrd="0" destOrd="0" presId="urn:microsoft.com/office/officeart/2005/8/layout/default"/>
    <dgm:cxn modelId="{64D5C111-D47B-4232-BAF5-9CCC8601C3E5}" srcId="{5D4383BF-0ECB-458F-9C9A-49B1AD42DC3E}" destId="{7D3AB13C-A6EC-4144-A6C7-975741112F4F}" srcOrd="3" destOrd="0" parTransId="{0FFC5EDA-25A8-4825-9C16-471F2ACF9EB1}" sibTransId="{4E07F109-E82D-41B5-A060-BFCA71A30D15}"/>
    <dgm:cxn modelId="{7EBA4713-D180-4773-81E1-54E2573A1FDC}" srcId="{5D4383BF-0ECB-458F-9C9A-49B1AD42DC3E}" destId="{FF53DACE-A589-4D07-A460-341F4B9261E7}" srcOrd="1" destOrd="0" parTransId="{58AF35F6-E373-40E0-85CF-EFF3940C0F04}" sibTransId="{1D7A72C9-7601-4E43-82AC-A6EC85C2B3DC}"/>
    <dgm:cxn modelId="{5B8E2E32-B3FA-4F7B-B815-9A6DAB859FD3}" srcId="{5D4383BF-0ECB-458F-9C9A-49B1AD42DC3E}" destId="{8B19B560-EA4E-4509-9221-7D694038829F}" srcOrd="5" destOrd="0" parTransId="{E02BBFF0-AFB7-4D05-8375-72F3D79D78BD}" sibTransId="{941E257B-4CB3-4C38-BF42-28041E474187}"/>
    <dgm:cxn modelId="{9D575B32-CB15-44F0-9FA6-BA8C5B1F6FD0}" type="presOf" srcId="{5A0F41C7-8676-494E-B68A-E5279EA68313}" destId="{F351B69D-BB95-4CFC-9F1E-8CE363D5BA7F}" srcOrd="0" destOrd="0" presId="urn:microsoft.com/office/officeart/2005/8/layout/default"/>
    <dgm:cxn modelId="{B3531372-C1D5-46C3-9BDF-ACC9DAB0ACDA}" type="presOf" srcId="{8B19B560-EA4E-4509-9221-7D694038829F}" destId="{94BC5685-7D33-4954-AAE0-7374464E2E0E}" srcOrd="0" destOrd="0" presId="urn:microsoft.com/office/officeart/2005/8/layout/default"/>
    <dgm:cxn modelId="{01807E9D-9C35-49D6-9AD9-306CF9A4BD31}" srcId="{5D4383BF-0ECB-458F-9C9A-49B1AD42DC3E}" destId="{4611A261-91FD-40A4-B5B3-5ED820FD7895}" srcOrd="0" destOrd="0" parTransId="{65812914-4847-4F4A-A606-25B3BF4C2FE9}" sibTransId="{F3D3003A-3940-43E0-8F83-F1516D2CF9AB}"/>
    <dgm:cxn modelId="{6AE923C2-D55C-49AC-BF32-6C12BC82B987}" type="presOf" srcId="{FF53DACE-A589-4D07-A460-341F4B9261E7}" destId="{6D4F67B7-2C01-42DA-A057-9040C32A02EE}" srcOrd="0" destOrd="0" presId="urn:microsoft.com/office/officeart/2005/8/layout/default"/>
    <dgm:cxn modelId="{DC1A48C7-A317-41F8-9ED7-13A90CC9DC24}" type="presOf" srcId="{7D3AB13C-A6EC-4144-A6C7-975741112F4F}" destId="{518CEDDE-9E69-470E-B79E-0AC4BD012010}" srcOrd="0" destOrd="0" presId="urn:microsoft.com/office/officeart/2005/8/layout/default"/>
    <dgm:cxn modelId="{D5A9F7E5-6531-4F83-8232-90394913DE0A}" type="presOf" srcId="{4611A261-91FD-40A4-B5B3-5ED820FD7895}" destId="{BC8A6E02-111E-49E7-982B-7EC89C0F0729}" srcOrd="0" destOrd="0" presId="urn:microsoft.com/office/officeart/2005/8/layout/default"/>
    <dgm:cxn modelId="{625D83F5-448F-4D99-A7BD-EFC7934EA53F}" srcId="{5D4383BF-0ECB-458F-9C9A-49B1AD42DC3E}" destId="{5A0F41C7-8676-494E-B68A-E5279EA68313}" srcOrd="4" destOrd="0" parTransId="{60759943-E340-443D-977D-2B01EEC2A650}" sibTransId="{562E9C4B-FF22-48E2-8802-841CBDFACFA9}"/>
    <dgm:cxn modelId="{34C3FDFA-C973-4749-929A-F20AF3E15BFA}" type="presOf" srcId="{5D4383BF-0ECB-458F-9C9A-49B1AD42DC3E}" destId="{2A74BD59-36F6-4643-9801-C06270184F31}" srcOrd="0" destOrd="0" presId="urn:microsoft.com/office/officeart/2005/8/layout/default"/>
    <dgm:cxn modelId="{D072B746-CCD3-4497-A60B-F0492FCC2689}" type="presParOf" srcId="{2A74BD59-36F6-4643-9801-C06270184F31}" destId="{BC8A6E02-111E-49E7-982B-7EC89C0F0729}" srcOrd="0" destOrd="0" presId="urn:microsoft.com/office/officeart/2005/8/layout/default"/>
    <dgm:cxn modelId="{B33C35B6-3527-490C-A583-EE885D8B3B6E}" type="presParOf" srcId="{2A74BD59-36F6-4643-9801-C06270184F31}" destId="{4E836CED-0D0E-4057-96EB-ADFCD6215769}" srcOrd="1" destOrd="0" presId="urn:microsoft.com/office/officeart/2005/8/layout/default"/>
    <dgm:cxn modelId="{9D1FFED6-FF9B-400D-AB21-48DCB068EF0F}" type="presParOf" srcId="{2A74BD59-36F6-4643-9801-C06270184F31}" destId="{6D4F67B7-2C01-42DA-A057-9040C32A02EE}" srcOrd="2" destOrd="0" presId="urn:microsoft.com/office/officeart/2005/8/layout/default"/>
    <dgm:cxn modelId="{752E5A15-B6C0-4B1F-8937-3497F265B9D7}" type="presParOf" srcId="{2A74BD59-36F6-4643-9801-C06270184F31}" destId="{4EDD647C-F8A8-47A1-93EF-00E27F88868A}" srcOrd="3" destOrd="0" presId="urn:microsoft.com/office/officeart/2005/8/layout/default"/>
    <dgm:cxn modelId="{5891A771-D027-4FD2-B1CF-CD6CE3106CAD}" type="presParOf" srcId="{2A74BD59-36F6-4643-9801-C06270184F31}" destId="{E4C4E692-6842-41B4-93D7-AADB6D7A20DC}" srcOrd="4" destOrd="0" presId="urn:microsoft.com/office/officeart/2005/8/layout/default"/>
    <dgm:cxn modelId="{B468DA37-FC94-4FD1-829D-28F782543B40}" type="presParOf" srcId="{2A74BD59-36F6-4643-9801-C06270184F31}" destId="{2C1FB099-4BBB-4F5E-BF5D-936B99CE973E}" srcOrd="5" destOrd="0" presId="urn:microsoft.com/office/officeart/2005/8/layout/default"/>
    <dgm:cxn modelId="{FF3BAD5D-5444-4F56-A708-1589444A43E9}" type="presParOf" srcId="{2A74BD59-36F6-4643-9801-C06270184F31}" destId="{518CEDDE-9E69-470E-B79E-0AC4BD012010}" srcOrd="6" destOrd="0" presId="urn:microsoft.com/office/officeart/2005/8/layout/default"/>
    <dgm:cxn modelId="{7B2A745B-8286-4EE7-A54F-0DBBB1547954}" type="presParOf" srcId="{2A74BD59-36F6-4643-9801-C06270184F31}" destId="{F4832873-48A2-413D-9515-DE1D57A19095}" srcOrd="7" destOrd="0" presId="urn:microsoft.com/office/officeart/2005/8/layout/default"/>
    <dgm:cxn modelId="{BC28245B-2521-4E8E-AB1F-17C6989F3631}" type="presParOf" srcId="{2A74BD59-36F6-4643-9801-C06270184F31}" destId="{F351B69D-BB95-4CFC-9F1E-8CE363D5BA7F}" srcOrd="8" destOrd="0" presId="urn:microsoft.com/office/officeart/2005/8/layout/default"/>
    <dgm:cxn modelId="{FA91F0C4-B32A-455A-97DA-45CBE9D06AC9}" type="presParOf" srcId="{2A74BD59-36F6-4643-9801-C06270184F31}" destId="{90B6EF65-6AD5-4E2B-9714-FDD571E61B95}" srcOrd="9" destOrd="0" presId="urn:microsoft.com/office/officeart/2005/8/layout/default"/>
    <dgm:cxn modelId="{C0D4B92E-0DF3-4B8E-8604-A0F717E3A1E2}" type="presParOf" srcId="{2A74BD59-36F6-4643-9801-C06270184F31}" destId="{94BC5685-7D33-4954-AAE0-7374464E2E0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741E3D-05A4-4121-9A1D-02CF84A1573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4D16FA9-CBFA-4D6B-B834-A7323EDB3B0E}">
      <dgm:prSet/>
      <dgm:spPr/>
      <dgm:t>
        <a:bodyPr/>
        <a:lstStyle/>
        <a:p>
          <a:r>
            <a:rPr lang="en-GB"/>
            <a:t>English vs. German: Language impact on business</a:t>
          </a:r>
          <a:endParaRPr lang="en-US"/>
        </a:p>
      </dgm:t>
    </dgm:pt>
    <dgm:pt modelId="{F77AD7EA-ED87-41AC-B219-819A2F5F5EE6}" type="parTrans" cxnId="{DA5289B6-BA35-4943-8865-DDA3DC8E21FF}">
      <dgm:prSet/>
      <dgm:spPr/>
      <dgm:t>
        <a:bodyPr/>
        <a:lstStyle/>
        <a:p>
          <a:endParaRPr lang="en-US"/>
        </a:p>
      </dgm:t>
    </dgm:pt>
    <dgm:pt modelId="{EA972D3E-C6EA-4A33-8950-9BE0ACE783CA}" type="sibTrans" cxnId="{DA5289B6-BA35-4943-8865-DDA3DC8E21FF}">
      <dgm:prSet/>
      <dgm:spPr/>
      <dgm:t>
        <a:bodyPr/>
        <a:lstStyle/>
        <a:p>
          <a:endParaRPr lang="en-US"/>
        </a:p>
      </dgm:t>
    </dgm:pt>
    <dgm:pt modelId="{70444288-8B85-4778-B09A-57FDDFEF4EDD}">
      <dgm:prSet/>
      <dgm:spPr/>
      <dgm:t>
        <a:bodyPr/>
        <a:lstStyle/>
        <a:p>
          <a:r>
            <a:rPr lang="en-GB"/>
            <a:t>Importance of clear communication in intercultural settings (Sarraf &amp; Ellis, 2006, p. 19)</a:t>
          </a:r>
          <a:endParaRPr lang="en-US"/>
        </a:p>
      </dgm:t>
    </dgm:pt>
    <dgm:pt modelId="{D53A0A66-0F94-4DA4-8897-5C92D2B21368}" type="parTrans" cxnId="{F6492325-73A4-4161-95B7-BC08267294FD}">
      <dgm:prSet/>
      <dgm:spPr/>
      <dgm:t>
        <a:bodyPr/>
        <a:lstStyle/>
        <a:p>
          <a:endParaRPr lang="en-US"/>
        </a:p>
      </dgm:t>
    </dgm:pt>
    <dgm:pt modelId="{B425F1D1-9B1C-4952-AA39-80050D1BAAC9}" type="sibTrans" cxnId="{F6492325-73A4-4161-95B7-BC08267294FD}">
      <dgm:prSet/>
      <dgm:spPr/>
      <dgm:t>
        <a:bodyPr/>
        <a:lstStyle/>
        <a:p>
          <a:endParaRPr lang="en-US"/>
        </a:p>
      </dgm:t>
    </dgm:pt>
    <dgm:pt modelId="{EC8F6F58-2AD3-46BB-852E-930443668A6E}">
      <dgm:prSet/>
      <dgm:spPr/>
      <dgm:t>
        <a:bodyPr/>
        <a:lstStyle/>
        <a:p>
          <a:r>
            <a:rPr lang="en-GB"/>
            <a:t>Adapting language use for local German context</a:t>
          </a:r>
          <a:endParaRPr lang="en-US"/>
        </a:p>
      </dgm:t>
    </dgm:pt>
    <dgm:pt modelId="{8096EEF9-2A48-43D4-AF79-91FC44486BE4}" type="parTrans" cxnId="{BDE00FEE-2DB7-4E61-8FC2-6E755ADD6706}">
      <dgm:prSet/>
      <dgm:spPr/>
      <dgm:t>
        <a:bodyPr/>
        <a:lstStyle/>
        <a:p>
          <a:endParaRPr lang="en-US"/>
        </a:p>
      </dgm:t>
    </dgm:pt>
    <dgm:pt modelId="{3C2173B8-7AD2-4FCD-9268-68040A808C59}" type="sibTrans" cxnId="{BDE00FEE-2DB7-4E61-8FC2-6E755ADD6706}">
      <dgm:prSet/>
      <dgm:spPr/>
      <dgm:t>
        <a:bodyPr/>
        <a:lstStyle/>
        <a:p>
          <a:endParaRPr lang="en-US"/>
        </a:p>
      </dgm:t>
    </dgm:pt>
    <dgm:pt modelId="{5458F10A-CE19-4AB7-871A-3B0A295DCEA8}">
      <dgm:prSet/>
      <dgm:spPr/>
      <dgm:t>
        <a:bodyPr/>
        <a:lstStyle/>
        <a:p>
          <a:r>
            <a:rPr lang="en-GB"/>
            <a:t>Addressing language barriers and translation issues</a:t>
          </a:r>
          <a:endParaRPr lang="en-US"/>
        </a:p>
      </dgm:t>
    </dgm:pt>
    <dgm:pt modelId="{C27AF553-26A4-471E-811B-EE87B734EB83}" type="parTrans" cxnId="{3AD121B8-7161-453D-9CBA-9D845A4A0775}">
      <dgm:prSet/>
      <dgm:spPr/>
      <dgm:t>
        <a:bodyPr/>
        <a:lstStyle/>
        <a:p>
          <a:endParaRPr lang="en-US"/>
        </a:p>
      </dgm:t>
    </dgm:pt>
    <dgm:pt modelId="{0429E1CE-BF6D-4792-ACFB-A2C48855019E}" type="sibTrans" cxnId="{3AD121B8-7161-453D-9CBA-9D845A4A0775}">
      <dgm:prSet/>
      <dgm:spPr/>
      <dgm:t>
        <a:bodyPr/>
        <a:lstStyle/>
        <a:p>
          <a:endParaRPr lang="en-US"/>
        </a:p>
      </dgm:t>
    </dgm:pt>
    <dgm:pt modelId="{DC4D819A-5A6B-443F-87D9-C558D939267F}">
      <dgm:prSet/>
      <dgm:spPr/>
      <dgm:t>
        <a:bodyPr/>
        <a:lstStyle/>
        <a:p>
          <a:r>
            <a:rPr lang="en-GB"/>
            <a:t>Effective communication strategies for diverse teams </a:t>
          </a:r>
          <a:endParaRPr lang="en-US"/>
        </a:p>
      </dgm:t>
    </dgm:pt>
    <dgm:pt modelId="{6DB6B8ED-5E73-4677-A884-6BAFE5F7936D}" type="parTrans" cxnId="{AB7ADECC-EC91-4077-ADE2-86AC43FF7037}">
      <dgm:prSet/>
      <dgm:spPr/>
      <dgm:t>
        <a:bodyPr/>
        <a:lstStyle/>
        <a:p>
          <a:endParaRPr lang="en-US"/>
        </a:p>
      </dgm:t>
    </dgm:pt>
    <dgm:pt modelId="{3A3EA221-33E8-4A70-9C12-DF18AF50DFC6}" type="sibTrans" cxnId="{AB7ADECC-EC91-4077-ADE2-86AC43FF7037}">
      <dgm:prSet/>
      <dgm:spPr/>
      <dgm:t>
        <a:bodyPr/>
        <a:lstStyle/>
        <a:p>
          <a:endParaRPr lang="en-US"/>
        </a:p>
      </dgm:t>
    </dgm:pt>
    <dgm:pt modelId="{4AF938C5-6CB8-44CB-B74C-9E1697DFD833}">
      <dgm:prSet/>
      <dgm:spPr/>
      <dgm:t>
        <a:bodyPr/>
        <a:lstStyle/>
        <a:p>
          <a:r>
            <a:rPr lang="en-GB"/>
            <a:t>Cultural nuances in German business communications</a:t>
          </a:r>
          <a:endParaRPr lang="en-US"/>
        </a:p>
      </dgm:t>
    </dgm:pt>
    <dgm:pt modelId="{13A52D5F-789C-4F56-8DA0-0A1F78A9DB3D}" type="parTrans" cxnId="{D8CB8195-B17A-4BC2-A562-5F779E39B8E9}">
      <dgm:prSet/>
      <dgm:spPr/>
      <dgm:t>
        <a:bodyPr/>
        <a:lstStyle/>
        <a:p>
          <a:endParaRPr lang="en-US"/>
        </a:p>
      </dgm:t>
    </dgm:pt>
    <dgm:pt modelId="{C4E973A5-0AD3-4985-84A1-D56BC0C0DF40}" type="sibTrans" cxnId="{D8CB8195-B17A-4BC2-A562-5F779E39B8E9}">
      <dgm:prSet/>
      <dgm:spPr/>
      <dgm:t>
        <a:bodyPr/>
        <a:lstStyle/>
        <a:p>
          <a:endParaRPr lang="en-US"/>
        </a:p>
      </dgm:t>
    </dgm:pt>
    <dgm:pt modelId="{75F354A7-D11F-4283-90EF-5C657E48DBFF}" type="pres">
      <dgm:prSet presAssocID="{17741E3D-05A4-4121-9A1D-02CF84A15733}" presName="vert0" presStyleCnt="0">
        <dgm:presLayoutVars>
          <dgm:dir/>
          <dgm:animOne val="branch"/>
          <dgm:animLvl val="lvl"/>
        </dgm:presLayoutVars>
      </dgm:prSet>
      <dgm:spPr/>
    </dgm:pt>
    <dgm:pt modelId="{2DE0338A-29F8-4629-A503-A2CFF6A36E24}" type="pres">
      <dgm:prSet presAssocID="{F4D16FA9-CBFA-4D6B-B834-A7323EDB3B0E}" presName="thickLine" presStyleLbl="alignNode1" presStyleIdx="0" presStyleCnt="6"/>
      <dgm:spPr/>
    </dgm:pt>
    <dgm:pt modelId="{78533E1E-1ED1-4B01-A3D1-5C8E9975F702}" type="pres">
      <dgm:prSet presAssocID="{F4D16FA9-CBFA-4D6B-B834-A7323EDB3B0E}" presName="horz1" presStyleCnt="0"/>
      <dgm:spPr/>
    </dgm:pt>
    <dgm:pt modelId="{D1C25AE1-525D-4788-8687-13C1182FC698}" type="pres">
      <dgm:prSet presAssocID="{F4D16FA9-CBFA-4D6B-B834-A7323EDB3B0E}" presName="tx1" presStyleLbl="revTx" presStyleIdx="0" presStyleCnt="6"/>
      <dgm:spPr/>
    </dgm:pt>
    <dgm:pt modelId="{6DF8F991-FACA-4DFE-9652-A9B92FC8A0E6}" type="pres">
      <dgm:prSet presAssocID="{F4D16FA9-CBFA-4D6B-B834-A7323EDB3B0E}" presName="vert1" presStyleCnt="0"/>
      <dgm:spPr/>
    </dgm:pt>
    <dgm:pt modelId="{4F22283E-EBED-4062-94E2-AA664DD296EC}" type="pres">
      <dgm:prSet presAssocID="{70444288-8B85-4778-B09A-57FDDFEF4EDD}" presName="thickLine" presStyleLbl="alignNode1" presStyleIdx="1" presStyleCnt="6"/>
      <dgm:spPr/>
    </dgm:pt>
    <dgm:pt modelId="{DB858669-7099-457A-BCE3-D695AA15D6FF}" type="pres">
      <dgm:prSet presAssocID="{70444288-8B85-4778-B09A-57FDDFEF4EDD}" presName="horz1" presStyleCnt="0"/>
      <dgm:spPr/>
    </dgm:pt>
    <dgm:pt modelId="{336AEC8E-C7B9-4B05-8B2D-E7A5F477EE37}" type="pres">
      <dgm:prSet presAssocID="{70444288-8B85-4778-B09A-57FDDFEF4EDD}" presName="tx1" presStyleLbl="revTx" presStyleIdx="1" presStyleCnt="6"/>
      <dgm:spPr/>
    </dgm:pt>
    <dgm:pt modelId="{334A1E05-F929-41B2-851A-B32E10730317}" type="pres">
      <dgm:prSet presAssocID="{70444288-8B85-4778-B09A-57FDDFEF4EDD}" presName="vert1" presStyleCnt="0"/>
      <dgm:spPr/>
    </dgm:pt>
    <dgm:pt modelId="{467604DF-9C5E-44F9-9C52-4009EA1C2BA9}" type="pres">
      <dgm:prSet presAssocID="{EC8F6F58-2AD3-46BB-852E-930443668A6E}" presName="thickLine" presStyleLbl="alignNode1" presStyleIdx="2" presStyleCnt="6"/>
      <dgm:spPr/>
    </dgm:pt>
    <dgm:pt modelId="{D9ADBF57-31CB-4B64-AC5D-1DD8498258DA}" type="pres">
      <dgm:prSet presAssocID="{EC8F6F58-2AD3-46BB-852E-930443668A6E}" presName="horz1" presStyleCnt="0"/>
      <dgm:spPr/>
    </dgm:pt>
    <dgm:pt modelId="{D00A6D4E-30A3-496B-82EC-E35CE18A77F4}" type="pres">
      <dgm:prSet presAssocID="{EC8F6F58-2AD3-46BB-852E-930443668A6E}" presName="tx1" presStyleLbl="revTx" presStyleIdx="2" presStyleCnt="6"/>
      <dgm:spPr/>
    </dgm:pt>
    <dgm:pt modelId="{06AA9BC3-2EC1-4338-B280-99A61846E320}" type="pres">
      <dgm:prSet presAssocID="{EC8F6F58-2AD3-46BB-852E-930443668A6E}" presName="vert1" presStyleCnt="0"/>
      <dgm:spPr/>
    </dgm:pt>
    <dgm:pt modelId="{10C117EE-FA8A-4247-9B8F-56D8F2F61047}" type="pres">
      <dgm:prSet presAssocID="{5458F10A-CE19-4AB7-871A-3B0A295DCEA8}" presName="thickLine" presStyleLbl="alignNode1" presStyleIdx="3" presStyleCnt="6"/>
      <dgm:spPr/>
    </dgm:pt>
    <dgm:pt modelId="{A99E1483-A067-4648-B177-8C5C93C1584B}" type="pres">
      <dgm:prSet presAssocID="{5458F10A-CE19-4AB7-871A-3B0A295DCEA8}" presName="horz1" presStyleCnt="0"/>
      <dgm:spPr/>
    </dgm:pt>
    <dgm:pt modelId="{B234B1F0-DC30-481B-843D-161AD9CC1B07}" type="pres">
      <dgm:prSet presAssocID="{5458F10A-CE19-4AB7-871A-3B0A295DCEA8}" presName="tx1" presStyleLbl="revTx" presStyleIdx="3" presStyleCnt="6"/>
      <dgm:spPr/>
    </dgm:pt>
    <dgm:pt modelId="{D4D01176-E679-49EC-8332-5938BA1F04B2}" type="pres">
      <dgm:prSet presAssocID="{5458F10A-CE19-4AB7-871A-3B0A295DCEA8}" presName="vert1" presStyleCnt="0"/>
      <dgm:spPr/>
    </dgm:pt>
    <dgm:pt modelId="{73008688-0A36-4BC0-A7C7-45B02074694B}" type="pres">
      <dgm:prSet presAssocID="{DC4D819A-5A6B-443F-87D9-C558D939267F}" presName="thickLine" presStyleLbl="alignNode1" presStyleIdx="4" presStyleCnt="6"/>
      <dgm:spPr/>
    </dgm:pt>
    <dgm:pt modelId="{4C82808F-1EE3-438B-9364-B18D47D9B6F9}" type="pres">
      <dgm:prSet presAssocID="{DC4D819A-5A6B-443F-87D9-C558D939267F}" presName="horz1" presStyleCnt="0"/>
      <dgm:spPr/>
    </dgm:pt>
    <dgm:pt modelId="{4C52EB2A-0988-4882-BCFA-15965B7DC738}" type="pres">
      <dgm:prSet presAssocID="{DC4D819A-5A6B-443F-87D9-C558D939267F}" presName="tx1" presStyleLbl="revTx" presStyleIdx="4" presStyleCnt="6"/>
      <dgm:spPr/>
    </dgm:pt>
    <dgm:pt modelId="{6AF71BE8-AF4E-41DF-8445-C9E0E33EA807}" type="pres">
      <dgm:prSet presAssocID="{DC4D819A-5A6B-443F-87D9-C558D939267F}" presName="vert1" presStyleCnt="0"/>
      <dgm:spPr/>
    </dgm:pt>
    <dgm:pt modelId="{E453ED8D-DE3B-48F9-B97F-1257DFE5FC18}" type="pres">
      <dgm:prSet presAssocID="{4AF938C5-6CB8-44CB-B74C-9E1697DFD833}" presName="thickLine" presStyleLbl="alignNode1" presStyleIdx="5" presStyleCnt="6"/>
      <dgm:spPr/>
    </dgm:pt>
    <dgm:pt modelId="{1EC18E4B-F1DD-42FA-BE45-8D8490764B4B}" type="pres">
      <dgm:prSet presAssocID="{4AF938C5-6CB8-44CB-B74C-9E1697DFD833}" presName="horz1" presStyleCnt="0"/>
      <dgm:spPr/>
    </dgm:pt>
    <dgm:pt modelId="{C7B8AF9D-98FD-46E8-8443-E8785F6285E1}" type="pres">
      <dgm:prSet presAssocID="{4AF938C5-6CB8-44CB-B74C-9E1697DFD833}" presName="tx1" presStyleLbl="revTx" presStyleIdx="5" presStyleCnt="6"/>
      <dgm:spPr/>
    </dgm:pt>
    <dgm:pt modelId="{FC0E2503-4176-492D-B072-2360A7ED1765}" type="pres">
      <dgm:prSet presAssocID="{4AF938C5-6CB8-44CB-B74C-9E1697DFD833}" presName="vert1" presStyleCnt="0"/>
      <dgm:spPr/>
    </dgm:pt>
  </dgm:ptLst>
  <dgm:cxnLst>
    <dgm:cxn modelId="{F6492325-73A4-4161-95B7-BC08267294FD}" srcId="{17741E3D-05A4-4121-9A1D-02CF84A15733}" destId="{70444288-8B85-4778-B09A-57FDDFEF4EDD}" srcOrd="1" destOrd="0" parTransId="{D53A0A66-0F94-4DA4-8897-5C92D2B21368}" sibTransId="{B425F1D1-9B1C-4952-AA39-80050D1BAAC9}"/>
    <dgm:cxn modelId="{9C6CF05E-159A-4C53-84BC-C66FA23ADA7D}" type="presOf" srcId="{F4D16FA9-CBFA-4D6B-B834-A7323EDB3B0E}" destId="{D1C25AE1-525D-4788-8687-13C1182FC698}" srcOrd="0" destOrd="0" presId="urn:microsoft.com/office/officeart/2008/layout/LinedList"/>
    <dgm:cxn modelId="{7B144045-4A57-435D-883C-A4A7A831EFAF}" type="presOf" srcId="{4AF938C5-6CB8-44CB-B74C-9E1697DFD833}" destId="{C7B8AF9D-98FD-46E8-8443-E8785F6285E1}" srcOrd="0" destOrd="0" presId="urn:microsoft.com/office/officeart/2008/layout/LinedList"/>
    <dgm:cxn modelId="{D8CB8195-B17A-4BC2-A562-5F779E39B8E9}" srcId="{17741E3D-05A4-4121-9A1D-02CF84A15733}" destId="{4AF938C5-6CB8-44CB-B74C-9E1697DFD833}" srcOrd="5" destOrd="0" parTransId="{13A52D5F-789C-4F56-8DA0-0A1F78A9DB3D}" sibTransId="{C4E973A5-0AD3-4985-84A1-D56BC0C0DF40}"/>
    <dgm:cxn modelId="{D14F8DA0-CBCE-43A3-9B6B-F7107A74E2E5}" type="presOf" srcId="{17741E3D-05A4-4121-9A1D-02CF84A15733}" destId="{75F354A7-D11F-4283-90EF-5C657E48DBFF}" srcOrd="0" destOrd="0" presId="urn:microsoft.com/office/officeart/2008/layout/LinedList"/>
    <dgm:cxn modelId="{CB71D3A4-749B-4CFA-9E89-BB5DB188F8D3}" type="presOf" srcId="{5458F10A-CE19-4AB7-871A-3B0A295DCEA8}" destId="{B234B1F0-DC30-481B-843D-161AD9CC1B07}" srcOrd="0" destOrd="0" presId="urn:microsoft.com/office/officeart/2008/layout/LinedList"/>
    <dgm:cxn modelId="{F63827AA-CC99-4773-9DEB-B3165D9B76C2}" type="presOf" srcId="{DC4D819A-5A6B-443F-87D9-C558D939267F}" destId="{4C52EB2A-0988-4882-BCFA-15965B7DC738}" srcOrd="0" destOrd="0" presId="urn:microsoft.com/office/officeart/2008/layout/LinedList"/>
    <dgm:cxn modelId="{DA5289B6-BA35-4943-8865-DDA3DC8E21FF}" srcId="{17741E3D-05A4-4121-9A1D-02CF84A15733}" destId="{F4D16FA9-CBFA-4D6B-B834-A7323EDB3B0E}" srcOrd="0" destOrd="0" parTransId="{F77AD7EA-ED87-41AC-B219-819A2F5F5EE6}" sibTransId="{EA972D3E-C6EA-4A33-8950-9BE0ACE783CA}"/>
    <dgm:cxn modelId="{3AD121B8-7161-453D-9CBA-9D845A4A0775}" srcId="{17741E3D-05A4-4121-9A1D-02CF84A15733}" destId="{5458F10A-CE19-4AB7-871A-3B0A295DCEA8}" srcOrd="3" destOrd="0" parTransId="{C27AF553-26A4-471E-811B-EE87B734EB83}" sibTransId="{0429E1CE-BF6D-4792-ACFB-A2C48855019E}"/>
    <dgm:cxn modelId="{4B4E0CBC-DD2E-41BA-B84C-363989C61C81}" type="presOf" srcId="{70444288-8B85-4778-B09A-57FDDFEF4EDD}" destId="{336AEC8E-C7B9-4B05-8B2D-E7A5F477EE37}" srcOrd="0" destOrd="0" presId="urn:microsoft.com/office/officeart/2008/layout/LinedList"/>
    <dgm:cxn modelId="{A8833CCA-B31C-474B-8D1B-FB018C025B56}" type="presOf" srcId="{EC8F6F58-2AD3-46BB-852E-930443668A6E}" destId="{D00A6D4E-30A3-496B-82EC-E35CE18A77F4}" srcOrd="0" destOrd="0" presId="urn:microsoft.com/office/officeart/2008/layout/LinedList"/>
    <dgm:cxn modelId="{AB7ADECC-EC91-4077-ADE2-86AC43FF7037}" srcId="{17741E3D-05A4-4121-9A1D-02CF84A15733}" destId="{DC4D819A-5A6B-443F-87D9-C558D939267F}" srcOrd="4" destOrd="0" parTransId="{6DB6B8ED-5E73-4677-A884-6BAFE5F7936D}" sibTransId="{3A3EA221-33E8-4A70-9C12-DF18AF50DFC6}"/>
    <dgm:cxn modelId="{BDE00FEE-2DB7-4E61-8FC2-6E755ADD6706}" srcId="{17741E3D-05A4-4121-9A1D-02CF84A15733}" destId="{EC8F6F58-2AD3-46BB-852E-930443668A6E}" srcOrd="2" destOrd="0" parTransId="{8096EEF9-2A48-43D4-AF79-91FC44486BE4}" sibTransId="{3C2173B8-7AD2-4FCD-9268-68040A808C59}"/>
    <dgm:cxn modelId="{41929A7D-47EB-4391-B378-0432DE28C4D4}" type="presParOf" srcId="{75F354A7-D11F-4283-90EF-5C657E48DBFF}" destId="{2DE0338A-29F8-4629-A503-A2CFF6A36E24}" srcOrd="0" destOrd="0" presId="urn:microsoft.com/office/officeart/2008/layout/LinedList"/>
    <dgm:cxn modelId="{151688FB-9291-4EE8-9706-AD331C464D34}" type="presParOf" srcId="{75F354A7-D11F-4283-90EF-5C657E48DBFF}" destId="{78533E1E-1ED1-4B01-A3D1-5C8E9975F702}" srcOrd="1" destOrd="0" presId="urn:microsoft.com/office/officeart/2008/layout/LinedList"/>
    <dgm:cxn modelId="{EC930A85-0E57-453A-914A-8479F200DBB4}" type="presParOf" srcId="{78533E1E-1ED1-4B01-A3D1-5C8E9975F702}" destId="{D1C25AE1-525D-4788-8687-13C1182FC698}" srcOrd="0" destOrd="0" presId="urn:microsoft.com/office/officeart/2008/layout/LinedList"/>
    <dgm:cxn modelId="{99DF0ACA-B5BE-4027-AC71-1413D23C9243}" type="presParOf" srcId="{78533E1E-1ED1-4B01-A3D1-5C8E9975F702}" destId="{6DF8F991-FACA-4DFE-9652-A9B92FC8A0E6}" srcOrd="1" destOrd="0" presId="urn:microsoft.com/office/officeart/2008/layout/LinedList"/>
    <dgm:cxn modelId="{68621EC9-D898-45E0-8CFE-40A794B0580B}" type="presParOf" srcId="{75F354A7-D11F-4283-90EF-5C657E48DBFF}" destId="{4F22283E-EBED-4062-94E2-AA664DD296EC}" srcOrd="2" destOrd="0" presId="urn:microsoft.com/office/officeart/2008/layout/LinedList"/>
    <dgm:cxn modelId="{696E16DD-05C3-44E8-A321-BBE86F75462E}" type="presParOf" srcId="{75F354A7-D11F-4283-90EF-5C657E48DBFF}" destId="{DB858669-7099-457A-BCE3-D695AA15D6FF}" srcOrd="3" destOrd="0" presId="urn:microsoft.com/office/officeart/2008/layout/LinedList"/>
    <dgm:cxn modelId="{D0D68EA6-3C8B-4749-B191-49241C9B7EF5}" type="presParOf" srcId="{DB858669-7099-457A-BCE3-D695AA15D6FF}" destId="{336AEC8E-C7B9-4B05-8B2D-E7A5F477EE37}" srcOrd="0" destOrd="0" presId="urn:microsoft.com/office/officeart/2008/layout/LinedList"/>
    <dgm:cxn modelId="{CBF4BAE2-9884-41A3-B30B-5F70B1D23AD9}" type="presParOf" srcId="{DB858669-7099-457A-BCE3-D695AA15D6FF}" destId="{334A1E05-F929-41B2-851A-B32E10730317}" srcOrd="1" destOrd="0" presId="urn:microsoft.com/office/officeart/2008/layout/LinedList"/>
    <dgm:cxn modelId="{8ADFFFC2-8453-4823-A65A-F14AAB4FCBAB}" type="presParOf" srcId="{75F354A7-D11F-4283-90EF-5C657E48DBFF}" destId="{467604DF-9C5E-44F9-9C52-4009EA1C2BA9}" srcOrd="4" destOrd="0" presId="urn:microsoft.com/office/officeart/2008/layout/LinedList"/>
    <dgm:cxn modelId="{CC03B921-9685-48B2-AC6E-06EA9B50822D}" type="presParOf" srcId="{75F354A7-D11F-4283-90EF-5C657E48DBFF}" destId="{D9ADBF57-31CB-4B64-AC5D-1DD8498258DA}" srcOrd="5" destOrd="0" presId="urn:microsoft.com/office/officeart/2008/layout/LinedList"/>
    <dgm:cxn modelId="{31D62974-09ED-425F-8A93-CC116EB76904}" type="presParOf" srcId="{D9ADBF57-31CB-4B64-AC5D-1DD8498258DA}" destId="{D00A6D4E-30A3-496B-82EC-E35CE18A77F4}" srcOrd="0" destOrd="0" presId="urn:microsoft.com/office/officeart/2008/layout/LinedList"/>
    <dgm:cxn modelId="{143F03A5-9702-4D30-8268-633D4C72EC70}" type="presParOf" srcId="{D9ADBF57-31CB-4B64-AC5D-1DD8498258DA}" destId="{06AA9BC3-2EC1-4338-B280-99A61846E320}" srcOrd="1" destOrd="0" presId="urn:microsoft.com/office/officeart/2008/layout/LinedList"/>
    <dgm:cxn modelId="{286D000A-B7BA-41D5-A210-2BE4EC2E280C}" type="presParOf" srcId="{75F354A7-D11F-4283-90EF-5C657E48DBFF}" destId="{10C117EE-FA8A-4247-9B8F-56D8F2F61047}" srcOrd="6" destOrd="0" presId="urn:microsoft.com/office/officeart/2008/layout/LinedList"/>
    <dgm:cxn modelId="{DC901772-8158-450D-9490-39C8F3FDF428}" type="presParOf" srcId="{75F354A7-D11F-4283-90EF-5C657E48DBFF}" destId="{A99E1483-A067-4648-B177-8C5C93C1584B}" srcOrd="7" destOrd="0" presId="urn:microsoft.com/office/officeart/2008/layout/LinedList"/>
    <dgm:cxn modelId="{6E44F5BF-A52C-4A21-8287-44B3A6A81094}" type="presParOf" srcId="{A99E1483-A067-4648-B177-8C5C93C1584B}" destId="{B234B1F0-DC30-481B-843D-161AD9CC1B07}" srcOrd="0" destOrd="0" presId="urn:microsoft.com/office/officeart/2008/layout/LinedList"/>
    <dgm:cxn modelId="{E1CA40C4-4A4D-431B-A006-A9D7F4D246F2}" type="presParOf" srcId="{A99E1483-A067-4648-B177-8C5C93C1584B}" destId="{D4D01176-E679-49EC-8332-5938BA1F04B2}" srcOrd="1" destOrd="0" presId="urn:microsoft.com/office/officeart/2008/layout/LinedList"/>
    <dgm:cxn modelId="{28B0B9AD-17E9-4F93-B4FD-9B10FC8D7F4B}" type="presParOf" srcId="{75F354A7-D11F-4283-90EF-5C657E48DBFF}" destId="{73008688-0A36-4BC0-A7C7-45B02074694B}" srcOrd="8" destOrd="0" presId="urn:microsoft.com/office/officeart/2008/layout/LinedList"/>
    <dgm:cxn modelId="{8054213B-8A91-4905-B7F9-FB502DE3B50A}" type="presParOf" srcId="{75F354A7-D11F-4283-90EF-5C657E48DBFF}" destId="{4C82808F-1EE3-438B-9364-B18D47D9B6F9}" srcOrd="9" destOrd="0" presId="urn:microsoft.com/office/officeart/2008/layout/LinedList"/>
    <dgm:cxn modelId="{BF47232E-C220-4B7A-8E74-E3C8EA29A25E}" type="presParOf" srcId="{4C82808F-1EE3-438B-9364-B18D47D9B6F9}" destId="{4C52EB2A-0988-4882-BCFA-15965B7DC738}" srcOrd="0" destOrd="0" presId="urn:microsoft.com/office/officeart/2008/layout/LinedList"/>
    <dgm:cxn modelId="{A4817914-FCCA-4DCF-A199-CB0D2CFCF4DF}" type="presParOf" srcId="{4C82808F-1EE3-438B-9364-B18D47D9B6F9}" destId="{6AF71BE8-AF4E-41DF-8445-C9E0E33EA807}" srcOrd="1" destOrd="0" presId="urn:microsoft.com/office/officeart/2008/layout/LinedList"/>
    <dgm:cxn modelId="{F78C9582-5F18-48EC-BFA0-A8FB0B704734}" type="presParOf" srcId="{75F354A7-D11F-4283-90EF-5C657E48DBFF}" destId="{E453ED8D-DE3B-48F9-B97F-1257DFE5FC18}" srcOrd="10" destOrd="0" presId="urn:microsoft.com/office/officeart/2008/layout/LinedList"/>
    <dgm:cxn modelId="{F44AF106-9AE6-47EE-81F9-12F5D0673397}" type="presParOf" srcId="{75F354A7-D11F-4283-90EF-5C657E48DBFF}" destId="{1EC18E4B-F1DD-42FA-BE45-8D8490764B4B}" srcOrd="11" destOrd="0" presId="urn:microsoft.com/office/officeart/2008/layout/LinedList"/>
    <dgm:cxn modelId="{BB8BC85B-7400-468E-B6E2-67791BF2EE8C}" type="presParOf" srcId="{1EC18E4B-F1DD-42FA-BE45-8D8490764B4B}" destId="{C7B8AF9D-98FD-46E8-8443-E8785F6285E1}" srcOrd="0" destOrd="0" presId="urn:microsoft.com/office/officeart/2008/layout/LinedList"/>
    <dgm:cxn modelId="{9F51FEFE-DE7E-4E0C-B844-7953C1D7960E}" type="presParOf" srcId="{1EC18E4B-F1DD-42FA-BE45-8D8490764B4B}" destId="{FC0E2503-4176-492D-B072-2360A7ED176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43330A-744A-4DF0-92AA-DCB9384BCC4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DF54DB-D06D-4AC5-9B85-76469C879DF1}">
      <dgm:prSet/>
      <dgm:spPr/>
      <dgm:t>
        <a:bodyPr/>
        <a:lstStyle/>
        <a:p>
          <a:r>
            <a:rPr lang="en-GB"/>
            <a:t>Differences in UK and German social structures</a:t>
          </a:r>
          <a:endParaRPr lang="en-US"/>
        </a:p>
      </dgm:t>
    </dgm:pt>
    <dgm:pt modelId="{B628BAF2-9EB6-4901-B5A9-109082BDA91E}" type="parTrans" cxnId="{B9791215-F9E5-4592-A63B-567CC9D3BE79}">
      <dgm:prSet/>
      <dgm:spPr/>
      <dgm:t>
        <a:bodyPr/>
        <a:lstStyle/>
        <a:p>
          <a:endParaRPr lang="en-US"/>
        </a:p>
      </dgm:t>
    </dgm:pt>
    <dgm:pt modelId="{ACB54649-B6FF-44FA-831B-09DA26338420}" type="sibTrans" cxnId="{B9791215-F9E5-4592-A63B-567CC9D3BE79}">
      <dgm:prSet/>
      <dgm:spPr/>
      <dgm:t>
        <a:bodyPr/>
        <a:lstStyle/>
        <a:p>
          <a:endParaRPr lang="en-US"/>
        </a:p>
      </dgm:t>
    </dgm:pt>
    <dgm:pt modelId="{89E601FC-7FA4-430D-897A-16F7981E79D5}">
      <dgm:prSet/>
      <dgm:spPr/>
      <dgm:t>
        <a:bodyPr/>
        <a:lstStyle/>
        <a:p>
          <a:r>
            <a:rPr lang="en-GB"/>
            <a:t>Work-life balance expectations in Germany versus the UK (Bruyaka and Prange, 2020, p. 492)</a:t>
          </a:r>
          <a:endParaRPr lang="en-US"/>
        </a:p>
      </dgm:t>
    </dgm:pt>
    <dgm:pt modelId="{C078204E-A56F-42D3-B665-0322710335FA}" type="parTrans" cxnId="{694E818B-A1D5-4F1B-B603-BF65049F7172}">
      <dgm:prSet/>
      <dgm:spPr/>
      <dgm:t>
        <a:bodyPr/>
        <a:lstStyle/>
        <a:p>
          <a:endParaRPr lang="en-US"/>
        </a:p>
      </dgm:t>
    </dgm:pt>
    <dgm:pt modelId="{845D7EE9-EDA8-4D0B-9B28-7FC471E12E32}" type="sibTrans" cxnId="{694E818B-A1D5-4F1B-B603-BF65049F7172}">
      <dgm:prSet/>
      <dgm:spPr/>
      <dgm:t>
        <a:bodyPr/>
        <a:lstStyle/>
        <a:p>
          <a:endParaRPr lang="en-US"/>
        </a:p>
      </dgm:t>
    </dgm:pt>
    <dgm:pt modelId="{69A4D23C-3BE6-4048-A20B-87E661677CBE}">
      <dgm:prSet/>
      <dgm:spPr/>
      <dgm:t>
        <a:bodyPr/>
        <a:lstStyle/>
        <a:p>
          <a:r>
            <a:rPr lang="en-GB"/>
            <a:t>Hierarchical vs. egalitarian workplace structures</a:t>
          </a:r>
          <a:endParaRPr lang="en-US"/>
        </a:p>
      </dgm:t>
    </dgm:pt>
    <dgm:pt modelId="{BD0DE4E8-3964-4FBD-96F8-E130DAD5C1A8}" type="parTrans" cxnId="{973A5D24-9464-4682-B3CB-611216DF2153}">
      <dgm:prSet/>
      <dgm:spPr/>
      <dgm:t>
        <a:bodyPr/>
        <a:lstStyle/>
        <a:p>
          <a:endParaRPr lang="en-US"/>
        </a:p>
      </dgm:t>
    </dgm:pt>
    <dgm:pt modelId="{09A3CCA7-D72D-42E1-B049-36A0E61FBA3D}" type="sibTrans" cxnId="{973A5D24-9464-4682-B3CB-611216DF2153}">
      <dgm:prSet/>
      <dgm:spPr/>
      <dgm:t>
        <a:bodyPr/>
        <a:lstStyle/>
        <a:p>
          <a:endParaRPr lang="en-US"/>
        </a:p>
      </dgm:t>
    </dgm:pt>
    <dgm:pt modelId="{014DDF46-9E4E-4F25-9C9D-049817E034D1}">
      <dgm:prSet/>
      <dgm:spPr/>
      <dgm:t>
        <a:bodyPr/>
        <a:lstStyle/>
        <a:p>
          <a:r>
            <a:rPr lang="en-GB"/>
            <a:t>Approaches to teamwork and leadership styles</a:t>
          </a:r>
          <a:endParaRPr lang="en-US"/>
        </a:p>
      </dgm:t>
    </dgm:pt>
    <dgm:pt modelId="{63A3CE40-0ACC-4D19-A567-D4A98005A48C}" type="parTrans" cxnId="{FD7F8AF8-DA21-41B5-9946-395FC024A0E9}">
      <dgm:prSet/>
      <dgm:spPr/>
      <dgm:t>
        <a:bodyPr/>
        <a:lstStyle/>
        <a:p>
          <a:endParaRPr lang="en-US"/>
        </a:p>
      </dgm:t>
    </dgm:pt>
    <dgm:pt modelId="{A20EEB54-A8CC-48F5-9518-52AF30A0A954}" type="sibTrans" cxnId="{FD7F8AF8-DA21-41B5-9946-395FC024A0E9}">
      <dgm:prSet/>
      <dgm:spPr/>
      <dgm:t>
        <a:bodyPr/>
        <a:lstStyle/>
        <a:p>
          <a:endParaRPr lang="en-US"/>
        </a:p>
      </dgm:t>
    </dgm:pt>
    <dgm:pt modelId="{04D8227B-3361-4617-907E-56ABEE556BFC}">
      <dgm:prSet/>
      <dgm:spPr/>
      <dgm:t>
        <a:bodyPr/>
        <a:lstStyle/>
        <a:p>
          <a:r>
            <a:rPr lang="en-GB"/>
            <a:t>Team member expectations and management practices (Givler et al., 2023)</a:t>
          </a:r>
          <a:endParaRPr lang="en-US"/>
        </a:p>
      </dgm:t>
    </dgm:pt>
    <dgm:pt modelId="{6EBE159E-425D-4F59-8B86-83ADF9B7004A}" type="parTrans" cxnId="{B1B775C7-E7A2-45DB-A9A6-C74E7C65BA40}">
      <dgm:prSet/>
      <dgm:spPr/>
      <dgm:t>
        <a:bodyPr/>
        <a:lstStyle/>
        <a:p>
          <a:endParaRPr lang="en-US"/>
        </a:p>
      </dgm:t>
    </dgm:pt>
    <dgm:pt modelId="{2286BE5F-CE1E-4D07-9383-A41DC3185557}" type="sibTrans" cxnId="{B1B775C7-E7A2-45DB-A9A6-C74E7C65BA40}">
      <dgm:prSet/>
      <dgm:spPr/>
      <dgm:t>
        <a:bodyPr/>
        <a:lstStyle/>
        <a:p>
          <a:endParaRPr lang="en-US"/>
        </a:p>
      </dgm:t>
    </dgm:pt>
    <dgm:pt modelId="{21DB1E15-A4D9-460E-B62F-18B07370FEC7}">
      <dgm:prSet/>
      <dgm:spPr/>
      <dgm:t>
        <a:bodyPr/>
        <a:lstStyle/>
        <a:p>
          <a:r>
            <a:rPr lang="en-GB" dirty="0"/>
            <a:t>Adapting Tesco's corporate culture for German employees</a:t>
          </a:r>
          <a:endParaRPr lang="en-US" dirty="0"/>
        </a:p>
      </dgm:t>
    </dgm:pt>
    <dgm:pt modelId="{C3364574-72C0-41E2-97C6-0D7325A5658E}" type="parTrans" cxnId="{CB98BC16-CAB3-44C5-8D95-BC29533DE805}">
      <dgm:prSet/>
      <dgm:spPr/>
      <dgm:t>
        <a:bodyPr/>
        <a:lstStyle/>
        <a:p>
          <a:endParaRPr lang="en-US"/>
        </a:p>
      </dgm:t>
    </dgm:pt>
    <dgm:pt modelId="{9F0D543D-7D20-4CA6-AA38-15E519247011}" type="sibTrans" cxnId="{CB98BC16-CAB3-44C5-8D95-BC29533DE805}">
      <dgm:prSet/>
      <dgm:spPr/>
      <dgm:t>
        <a:bodyPr/>
        <a:lstStyle/>
        <a:p>
          <a:endParaRPr lang="en-US"/>
        </a:p>
      </dgm:t>
    </dgm:pt>
    <dgm:pt modelId="{7218FAF0-676A-4424-9697-69BFD14F0F93}" type="pres">
      <dgm:prSet presAssocID="{0243330A-744A-4DF0-92AA-DCB9384BCC41}" presName="root" presStyleCnt="0">
        <dgm:presLayoutVars>
          <dgm:dir/>
          <dgm:resizeHandles val="exact"/>
        </dgm:presLayoutVars>
      </dgm:prSet>
      <dgm:spPr/>
    </dgm:pt>
    <dgm:pt modelId="{5AAA7AE1-44FE-478C-A219-179930BA7862}" type="pres">
      <dgm:prSet presAssocID="{38DF54DB-D06D-4AC5-9B85-76469C879DF1}" presName="compNode" presStyleCnt="0"/>
      <dgm:spPr/>
    </dgm:pt>
    <dgm:pt modelId="{64A23F6A-6428-44DE-A672-F69C92D5774D}" type="pres">
      <dgm:prSet presAssocID="{38DF54DB-D06D-4AC5-9B85-76469C879DF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D466E96F-E635-493E-8719-638B61AA5EE3}" type="pres">
      <dgm:prSet presAssocID="{38DF54DB-D06D-4AC5-9B85-76469C879DF1}" presName="spaceRect" presStyleCnt="0"/>
      <dgm:spPr/>
    </dgm:pt>
    <dgm:pt modelId="{A9E5A75F-0673-4A60-8A29-1E626FB9B614}" type="pres">
      <dgm:prSet presAssocID="{38DF54DB-D06D-4AC5-9B85-76469C879DF1}" presName="textRect" presStyleLbl="revTx" presStyleIdx="0" presStyleCnt="6">
        <dgm:presLayoutVars>
          <dgm:chMax val="1"/>
          <dgm:chPref val="1"/>
        </dgm:presLayoutVars>
      </dgm:prSet>
      <dgm:spPr/>
    </dgm:pt>
    <dgm:pt modelId="{BA4D8CB6-B3FF-47D9-867C-B5FC9AC0B9FD}" type="pres">
      <dgm:prSet presAssocID="{ACB54649-B6FF-44FA-831B-09DA26338420}" presName="sibTrans" presStyleCnt="0"/>
      <dgm:spPr/>
    </dgm:pt>
    <dgm:pt modelId="{7CBDC32E-ACCC-4B58-AE87-178970688634}" type="pres">
      <dgm:prSet presAssocID="{89E601FC-7FA4-430D-897A-16F7981E79D5}" presName="compNode" presStyleCnt="0"/>
      <dgm:spPr/>
    </dgm:pt>
    <dgm:pt modelId="{1561DBE0-AF49-408A-A426-9D119DC7C117}" type="pres">
      <dgm:prSet presAssocID="{89E601FC-7FA4-430D-897A-16F7981E79D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prechaun Hat"/>
        </a:ext>
      </dgm:extLst>
    </dgm:pt>
    <dgm:pt modelId="{A416F666-D4DD-4068-AC31-CE2971C217E4}" type="pres">
      <dgm:prSet presAssocID="{89E601FC-7FA4-430D-897A-16F7981E79D5}" presName="spaceRect" presStyleCnt="0"/>
      <dgm:spPr/>
    </dgm:pt>
    <dgm:pt modelId="{BEBB5893-A678-4646-9110-86017B4E00DE}" type="pres">
      <dgm:prSet presAssocID="{89E601FC-7FA4-430D-897A-16F7981E79D5}" presName="textRect" presStyleLbl="revTx" presStyleIdx="1" presStyleCnt="6">
        <dgm:presLayoutVars>
          <dgm:chMax val="1"/>
          <dgm:chPref val="1"/>
        </dgm:presLayoutVars>
      </dgm:prSet>
      <dgm:spPr/>
    </dgm:pt>
    <dgm:pt modelId="{6AA65834-6172-4863-800F-2DE6642D8F8F}" type="pres">
      <dgm:prSet presAssocID="{845D7EE9-EDA8-4D0B-9B28-7FC471E12E32}" presName="sibTrans" presStyleCnt="0"/>
      <dgm:spPr/>
    </dgm:pt>
    <dgm:pt modelId="{00FFC1B7-8FAE-4CDF-B4B5-443E61D76E05}" type="pres">
      <dgm:prSet presAssocID="{69A4D23C-3BE6-4048-A20B-87E661677CBE}" presName="compNode" presStyleCnt="0"/>
      <dgm:spPr/>
    </dgm:pt>
    <dgm:pt modelId="{E9760CFB-0297-4C46-A90B-4B2528D13704}" type="pres">
      <dgm:prSet presAssocID="{69A4D23C-3BE6-4048-A20B-87E661677CB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9557E282-8EBB-4793-9CDB-71BF0E7648D5}" type="pres">
      <dgm:prSet presAssocID="{69A4D23C-3BE6-4048-A20B-87E661677CBE}" presName="spaceRect" presStyleCnt="0"/>
      <dgm:spPr/>
    </dgm:pt>
    <dgm:pt modelId="{7CB62F3A-A121-42F4-81CF-D2428006EB1D}" type="pres">
      <dgm:prSet presAssocID="{69A4D23C-3BE6-4048-A20B-87E661677CBE}" presName="textRect" presStyleLbl="revTx" presStyleIdx="2" presStyleCnt="6">
        <dgm:presLayoutVars>
          <dgm:chMax val="1"/>
          <dgm:chPref val="1"/>
        </dgm:presLayoutVars>
      </dgm:prSet>
      <dgm:spPr/>
    </dgm:pt>
    <dgm:pt modelId="{9C5C803C-921D-44DA-8959-19E30DD4CAE2}" type="pres">
      <dgm:prSet presAssocID="{09A3CCA7-D72D-42E1-B049-36A0E61FBA3D}" presName="sibTrans" presStyleCnt="0"/>
      <dgm:spPr/>
    </dgm:pt>
    <dgm:pt modelId="{DBF91727-1762-4C48-BFA1-817D17881D4A}" type="pres">
      <dgm:prSet presAssocID="{014DDF46-9E4E-4F25-9C9D-049817E034D1}" presName="compNode" presStyleCnt="0"/>
      <dgm:spPr/>
    </dgm:pt>
    <dgm:pt modelId="{172897A1-E6BF-436B-BFF8-04E7860917C8}" type="pres">
      <dgm:prSet presAssocID="{014DDF46-9E4E-4F25-9C9D-049817E034D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FAB05DA3-EFF6-4F95-A0A7-AA11B98A645F}" type="pres">
      <dgm:prSet presAssocID="{014DDF46-9E4E-4F25-9C9D-049817E034D1}" presName="spaceRect" presStyleCnt="0"/>
      <dgm:spPr/>
    </dgm:pt>
    <dgm:pt modelId="{2C0C7EC9-D1FF-46E7-A213-058F67E50D77}" type="pres">
      <dgm:prSet presAssocID="{014DDF46-9E4E-4F25-9C9D-049817E034D1}" presName="textRect" presStyleLbl="revTx" presStyleIdx="3" presStyleCnt="6">
        <dgm:presLayoutVars>
          <dgm:chMax val="1"/>
          <dgm:chPref val="1"/>
        </dgm:presLayoutVars>
      </dgm:prSet>
      <dgm:spPr/>
    </dgm:pt>
    <dgm:pt modelId="{D00BD54C-F37A-486F-B7AA-42A3857CB2D1}" type="pres">
      <dgm:prSet presAssocID="{A20EEB54-A8CC-48F5-9518-52AF30A0A954}" presName="sibTrans" presStyleCnt="0"/>
      <dgm:spPr/>
    </dgm:pt>
    <dgm:pt modelId="{CD96B063-ECF3-4061-89E5-0842D190378C}" type="pres">
      <dgm:prSet presAssocID="{04D8227B-3361-4617-907E-56ABEE556BFC}" presName="compNode" presStyleCnt="0"/>
      <dgm:spPr/>
    </dgm:pt>
    <dgm:pt modelId="{CA36A866-6AB4-494D-BD76-9057C2B28E80}" type="pres">
      <dgm:prSet presAssocID="{04D8227B-3361-4617-907E-56ABEE556BF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ycle with People"/>
        </a:ext>
      </dgm:extLst>
    </dgm:pt>
    <dgm:pt modelId="{D5CBD8A4-7435-405C-AB20-49DA4BE7181D}" type="pres">
      <dgm:prSet presAssocID="{04D8227B-3361-4617-907E-56ABEE556BFC}" presName="spaceRect" presStyleCnt="0"/>
      <dgm:spPr/>
    </dgm:pt>
    <dgm:pt modelId="{B4D2E024-F03F-4557-9AD0-EFD649945A03}" type="pres">
      <dgm:prSet presAssocID="{04D8227B-3361-4617-907E-56ABEE556BFC}" presName="textRect" presStyleLbl="revTx" presStyleIdx="4" presStyleCnt="6">
        <dgm:presLayoutVars>
          <dgm:chMax val="1"/>
          <dgm:chPref val="1"/>
        </dgm:presLayoutVars>
      </dgm:prSet>
      <dgm:spPr/>
    </dgm:pt>
    <dgm:pt modelId="{96B8D6C0-E3C8-4BBC-9A57-16EBF85E7CAA}" type="pres">
      <dgm:prSet presAssocID="{2286BE5F-CE1E-4D07-9383-A41DC3185557}" presName="sibTrans" presStyleCnt="0"/>
      <dgm:spPr/>
    </dgm:pt>
    <dgm:pt modelId="{861902A9-0ACF-45B1-A15A-AB226B26102F}" type="pres">
      <dgm:prSet presAssocID="{21DB1E15-A4D9-460E-B62F-18B07370FEC7}" presName="compNode" presStyleCnt="0"/>
      <dgm:spPr/>
    </dgm:pt>
    <dgm:pt modelId="{654E4CA5-CAD8-451E-A7BC-0866DEA8BBC1}" type="pres">
      <dgm:prSet presAssocID="{21DB1E15-A4D9-460E-B62F-18B07370FEC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eam"/>
        </a:ext>
      </dgm:extLst>
    </dgm:pt>
    <dgm:pt modelId="{272453C8-8162-491A-9F15-E6F7321CB2B8}" type="pres">
      <dgm:prSet presAssocID="{21DB1E15-A4D9-460E-B62F-18B07370FEC7}" presName="spaceRect" presStyleCnt="0"/>
      <dgm:spPr/>
    </dgm:pt>
    <dgm:pt modelId="{FBD6BF2E-A6E3-4FC4-8949-1D11D0241B73}" type="pres">
      <dgm:prSet presAssocID="{21DB1E15-A4D9-460E-B62F-18B07370FEC7}" presName="textRect" presStyleLbl="revTx" presStyleIdx="5" presStyleCnt="6">
        <dgm:presLayoutVars>
          <dgm:chMax val="1"/>
          <dgm:chPref val="1"/>
        </dgm:presLayoutVars>
      </dgm:prSet>
      <dgm:spPr/>
    </dgm:pt>
  </dgm:ptLst>
  <dgm:cxnLst>
    <dgm:cxn modelId="{F7F95904-208C-4222-9EA4-5A5A6DA534A6}" type="presOf" srcId="{04D8227B-3361-4617-907E-56ABEE556BFC}" destId="{B4D2E024-F03F-4557-9AD0-EFD649945A03}" srcOrd="0" destOrd="0" presId="urn:microsoft.com/office/officeart/2018/2/layout/IconLabelList"/>
    <dgm:cxn modelId="{B9791215-F9E5-4592-A63B-567CC9D3BE79}" srcId="{0243330A-744A-4DF0-92AA-DCB9384BCC41}" destId="{38DF54DB-D06D-4AC5-9B85-76469C879DF1}" srcOrd="0" destOrd="0" parTransId="{B628BAF2-9EB6-4901-B5A9-109082BDA91E}" sibTransId="{ACB54649-B6FF-44FA-831B-09DA26338420}"/>
    <dgm:cxn modelId="{CB98BC16-CAB3-44C5-8D95-BC29533DE805}" srcId="{0243330A-744A-4DF0-92AA-DCB9384BCC41}" destId="{21DB1E15-A4D9-460E-B62F-18B07370FEC7}" srcOrd="5" destOrd="0" parTransId="{C3364574-72C0-41E2-97C6-0D7325A5658E}" sibTransId="{9F0D543D-7D20-4CA6-AA38-15E519247011}"/>
    <dgm:cxn modelId="{973A5D24-9464-4682-B3CB-611216DF2153}" srcId="{0243330A-744A-4DF0-92AA-DCB9384BCC41}" destId="{69A4D23C-3BE6-4048-A20B-87E661677CBE}" srcOrd="2" destOrd="0" parTransId="{BD0DE4E8-3964-4FBD-96F8-E130DAD5C1A8}" sibTransId="{09A3CCA7-D72D-42E1-B049-36A0E61FBA3D}"/>
    <dgm:cxn modelId="{B0498C79-5F4C-425D-8D50-00022B7B4BB5}" type="presOf" srcId="{014DDF46-9E4E-4F25-9C9D-049817E034D1}" destId="{2C0C7EC9-D1FF-46E7-A213-058F67E50D77}" srcOrd="0" destOrd="0" presId="urn:microsoft.com/office/officeart/2018/2/layout/IconLabelList"/>
    <dgm:cxn modelId="{694E818B-A1D5-4F1B-B603-BF65049F7172}" srcId="{0243330A-744A-4DF0-92AA-DCB9384BCC41}" destId="{89E601FC-7FA4-430D-897A-16F7981E79D5}" srcOrd="1" destOrd="0" parTransId="{C078204E-A56F-42D3-B665-0322710335FA}" sibTransId="{845D7EE9-EDA8-4D0B-9B28-7FC471E12E32}"/>
    <dgm:cxn modelId="{751B8C8E-3C4B-43E3-9E9A-FB8F296E9634}" type="presOf" srcId="{0243330A-744A-4DF0-92AA-DCB9384BCC41}" destId="{7218FAF0-676A-4424-9697-69BFD14F0F93}" srcOrd="0" destOrd="0" presId="urn:microsoft.com/office/officeart/2018/2/layout/IconLabelList"/>
    <dgm:cxn modelId="{7D6279AE-9AF3-46DD-8052-BB80DAA36EAF}" type="presOf" srcId="{69A4D23C-3BE6-4048-A20B-87E661677CBE}" destId="{7CB62F3A-A121-42F4-81CF-D2428006EB1D}" srcOrd="0" destOrd="0" presId="urn:microsoft.com/office/officeart/2018/2/layout/IconLabelList"/>
    <dgm:cxn modelId="{B1B775C7-E7A2-45DB-A9A6-C74E7C65BA40}" srcId="{0243330A-744A-4DF0-92AA-DCB9384BCC41}" destId="{04D8227B-3361-4617-907E-56ABEE556BFC}" srcOrd="4" destOrd="0" parTransId="{6EBE159E-425D-4F59-8B86-83ADF9B7004A}" sibTransId="{2286BE5F-CE1E-4D07-9383-A41DC3185557}"/>
    <dgm:cxn modelId="{D5302ED1-0153-430B-9F86-1AFB6E91169F}" type="presOf" srcId="{89E601FC-7FA4-430D-897A-16F7981E79D5}" destId="{BEBB5893-A678-4646-9110-86017B4E00DE}" srcOrd="0" destOrd="0" presId="urn:microsoft.com/office/officeart/2018/2/layout/IconLabelList"/>
    <dgm:cxn modelId="{BC9D0BE5-41AC-43FC-A678-4D31641E444C}" type="presOf" srcId="{21DB1E15-A4D9-460E-B62F-18B07370FEC7}" destId="{FBD6BF2E-A6E3-4FC4-8949-1D11D0241B73}" srcOrd="0" destOrd="0" presId="urn:microsoft.com/office/officeart/2018/2/layout/IconLabelList"/>
    <dgm:cxn modelId="{FD7F8AF8-DA21-41B5-9946-395FC024A0E9}" srcId="{0243330A-744A-4DF0-92AA-DCB9384BCC41}" destId="{014DDF46-9E4E-4F25-9C9D-049817E034D1}" srcOrd="3" destOrd="0" parTransId="{63A3CE40-0ACC-4D19-A567-D4A98005A48C}" sibTransId="{A20EEB54-A8CC-48F5-9518-52AF30A0A954}"/>
    <dgm:cxn modelId="{0A16CFFE-DBC1-4F25-AB00-1FD1628C6869}" type="presOf" srcId="{38DF54DB-D06D-4AC5-9B85-76469C879DF1}" destId="{A9E5A75F-0673-4A60-8A29-1E626FB9B614}" srcOrd="0" destOrd="0" presId="urn:microsoft.com/office/officeart/2018/2/layout/IconLabelList"/>
    <dgm:cxn modelId="{8462A384-FC6B-4CC8-9057-83C49E3F5569}" type="presParOf" srcId="{7218FAF0-676A-4424-9697-69BFD14F0F93}" destId="{5AAA7AE1-44FE-478C-A219-179930BA7862}" srcOrd="0" destOrd="0" presId="urn:microsoft.com/office/officeart/2018/2/layout/IconLabelList"/>
    <dgm:cxn modelId="{304BF4D5-0F77-4DF1-A316-DF55CEBF0A55}" type="presParOf" srcId="{5AAA7AE1-44FE-478C-A219-179930BA7862}" destId="{64A23F6A-6428-44DE-A672-F69C92D5774D}" srcOrd="0" destOrd="0" presId="urn:microsoft.com/office/officeart/2018/2/layout/IconLabelList"/>
    <dgm:cxn modelId="{213BE032-42CF-4B2F-A755-6133B0D84FE9}" type="presParOf" srcId="{5AAA7AE1-44FE-478C-A219-179930BA7862}" destId="{D466E96F-E635-493E-8719-638B61AA5EE3}" srcOrd="1" destOrd="0" presId="urn:microsoft.com/office/officeart/2018/2/layout/IconLabelList"/>
    <dgm:cxn modelId="{834DE5C5-728B-4982-ADA0-13DB0702CBC4}" type="presParOf" srcId="{5AAA7AE1-44FE-478C-A219-179930BA7862}" destId="{A9E5A75F-0673-4A60-8A29-1E626FB9B614}" srcOrd="2" destOrd="0" presId="urn:microsoft.com/office/officeart/2018/2/layout/IconLabelList"/>
    <dgm:cxn modelId="{BD04CFEA-56AD-4E58-9E76-D33907B1F3E0}" type="presParOf" srcId="{7218FAF0-676A-4424-9697-69BFD14F0F93}" destId="{BA4D8CB6-B3FF-47D9-867C-B5FC9AC0B9FD}" srcOrd="1" destOrd="0" presId="urn:microsoft.com/office/officeart/2018/2/layout/IconLabelList"/>
    <dgm:cxn modelId="{9446FDC7-CAD8-4574-9C62-24118C9935C3}" type="presParOf" srcId="{7218FAF0-676A-4424-9697-69BFD14F0F93}" destId="{7CBDC32E-ACCC-4B58-AE87-178970688634}" srcOrd="2" destOrd="0" presId="urn:microsoft.com/office/officeart/2018/2/layout/IconLabelList"/>
    <dgm:cxn modelId="{38B0D401-B9A5-4D7B-9FD0-78AD49977A0D}" type="presParOf" srcId="{7CBDC32E-ACCC-4B58-AE87-178970688634}" destId="{1561DBE0-AF49-408A-A426-9D119DC7C117}" srcOrd="0" destOrd="0" presId="urn:microsoft.com/office/officeart/2018/2/layout/IconLabelList"/>
    <dgm:cxn modelId="{555E47F8-793B-4602-AFF6-138ADCBD8B33}" type="presParOf" srcId="{7CBDC32E-ACCC-4B58-AE87-178970688634}" destId="{A416F666-D4DD-4068-AC31-CE2971C217E4}" srcOrd="1" destOrd="0" presId="urn:microsoft.com/office/officeart/2018/2/layout/IconLabelList"/>
    <dgm:cxn modelId="{74F4D663-12F4-4B97-AC11-E3D198B7C2B3}" type="presParOf" srcId="{7CBDC32E-ACCC-4B58-AE87-178970688634}" destId="{BEBB5893-A678-4646-9110-86017B4E00DE}" srcOrd="2" destOrd="0" presId="urn:microsoft.com/office/officeart/2018/2/layout/IconLabelList"/>
    <dgm:cxn modelId="{F5C99FFE-337D-4153-A41D-9959C9DB269D}" type="presParOf" srcId="{7218FAF0-676A-4424-9697-69BFD14F0F93}" destId="{6AA65834-6172-4863-800F-2DE6642D8F8F}" srcOrd="3" destOrd="0" presId="urn:microsoft.com/office/officeart/2018/2/layout/IconLabelList"/>
    <dgm:cxn modelId="{93DC0272-1FE8-4669-8B8E-D3E11824F996}" type="presParOf" srcId="{7218FAF0-676A-4424-9697-69BFD14F0F93}" destId="{00FFC1B7-8FAE-4CDF-B4B5-443E61D76E05}" srcOrd="4" destOrd="0" presId="urn:microsoft.com/office/officeart/2018/2/layout/IconLabelList"/>
    <dgm:cxn modelId="{CC11080E-1965-4E02-951B-9209BBB4A8B2}" type="presParOf" srcId="{00FFC1B7-8FAE-4CDF-B4B5-443E61D76E05}" destId="{E9760CFB-0297-4C46-A90B-4B2528D13704}" srcOrd="0" destOrd="0" presId="urn:microsoft.com/office/officeart/2018/2/layout/IconLabelList"/>
    <dgm:cxn modelId="{4BB0FE31-FD30-49A8-9105-22821D0F808F}" type="presParOf" srcId="{00FFC1B7-8FAE-4CDF-B4B5-443E61D76E05}" destId="{9557E282-8EBB-4793-9CDB-71BF0E7648D5}" srcOrd="1" destOrd="0" presId="urn:microsoft.com/office/officeart/2018/2/layout/IconLabelList"/>
    <dgm:cxn modelId="{2FB89BAF-EE72-4427-950A-CC986D3DD7AD}" type="presParOf" srcId="{00FFC1B7-8FAE-4CDF-B4B5-443E61D76E05}" destId="{7CB62F3A-A121-42F4-81CF-D2428006EB1D}" srcOrd="2" destOrd="0" presId="urn:microsoft.com/office/officeart/2018/2/layout/IconLabelList"/>
    <dgm:cxn modelId="{B16A7AD0-003A-4B13-B46B-191034389BA4}" type="presParOf" srcId="{7218FAF0-676A-4424-9697-69BFD14F0F93}" destId="{9C5C803C-921D-44DA-8959-19E30DD4CAE2}" srcOrd="5" destOrd="0" presId="urn:microsoft.com/office/officeart/2018/2/layout/IconLabelList"/>
    <dgm:cxn modelId="{61AAE949-0325-41D9-A487-2487BE95ED59}" type="presParOf" srcId="{7218FAF0-676A-4424-9697-69BFD14F0F93}" destId="{DBF91727-1762-4C48-BFA1-817D17881D4A}" srcOrd="6" destOrd="0" presId="urn:microsoft.com/office/officeart/2018/2/layout/IconLabelList"/>
    <dgm:cxn modelId="{8B57AC64-28FF-40AE-872C-A5D1A7D71ABB}" type="presParOf" srcId="{DBF91727-1762-4C48-BFA1-817D17881D4A}" destId="{172897A1-E6BF-436B-BFF8-04E7860917C8}" srcOrd="0" destOrd="0" presId="urn:microsoft.com/office/officeart/2018/2/layout/IconLabelList"/>
    <dgm:cxn modelId="{CF32AA90-2B3F-44EC-9151-1E9890091A77}" type="presParOf" srcId="{DBF91727-1762-4C48-BFA1-817D17881D4A}" destId="{FAB05DA3-EFF6-4F95-A0A7-AA11B98A645F}" srcOrd="1" destOrd="0" presId="urn:microsoft.com/office/officeart/2018/2/layout/IconLabelList"/>
    <dgm:cxn modelId="{E015E0CE-976E-4AFD-8929-CBCB0A50DDD4}" type="presParOf" srcId="{DBF91727-1762-4C48-BFA1-817D17881D4A}" destId="{2C0C7EC9-D1FF-46E7-A213-058F67E50D77}" srcOrd="2" destOrd="0" presId="urn:microsoft.com/office/officeart/2018/2/layout/IconLabelList"/>
    <dgm:cxn modelId="{E64470CE-C693-4DB8-BE8E-1C1C1FB13013}" type="presParOf" srcId="{7218FAF0-676A-4424-9697-69BFD14F0F93}" destId="{D00BD54C-F37A-486F-B7AA-42A3857CB2D1}" srcOrd="7" destOrd="0" presId="urn:microsoft.com/office/officeart/2018/2/layout/IconLabelList"/>
    <dgm:cxn modelId="{6C99E7F3-4BAF-4A62-9882-219802A5CC19}" type="presParOf" srcId="{7218FAF0-676A-4424-9697-69BFD14F0F93}" destId="{CD96B063-ECF3-4061-89E5-0842D190378C}" srcOrd="8" destOrd="0" presId="urn:microsoft.com/office/officeart/2018/2/layout/IconLabelList"/>
    <dgm:cxn modelId="{470E5010-7AF6-4044-9332-39E1B4C2307A}" type="presParOf" srcId="{CD96B063-ECF3-4061-89E5-0842D190378C}" destId="{CA36A866-6AB4-494D-BD76-9057C2B28E80}" srcOrd="0" destOrd="0" presId="urn:microsoft.com/office/officeart/2018/2/layout/IconLabelList"/>
    <dgm:cxn modelId="{E34BB045-F6DE-4424-8BA3-5659957216F3}" type="presParOf" srcId="{CD96B063-ECF3-4061-89E5-0842D190378C}" destId="{D5CBD8A4-7435-405C-AB20-49DA4BE7181D}" srcOrd="1" destOrd="0" presId="urn:microsoft.com/office/officeart/2018/2/layout/IconLabelList"/>
    <dgm:cxn modelId="{3B466C95-EEF4-4EE2-B208-0AEA8D00DAEB}" type="presParOf" srcId="{CD96B063-ECF3-4061-89E5-0842D190378C}" destId="{B4D2E024-F03F-4557-9AD0-EFD649945A03}" srcOrd="2" destOrd="0" presId="urn:microsoft.com/office/officeart/2018/2/layout/IconLabelList"/>
    <dgm:cxn modelId="{AA7893F2-F39F-4F69-B2D9-3ECFEAB750AC}" type="presParOf" srcId="{7218FAF0-676A-4424-9697-69BFD14F0F93}" destId="{96B8D6C0-E3C8-4BBC-9A57-16EBF85E7CAA}" srcOrd="9" destOrd="0" presId="urn:microsoft.com/office/officeart/2018/2/layout/IconLabelList"/>
    <dgm:cxn modelId="{89622715-B27A-4112-AB4B-FB1631B6C074}" type="presParOf" srcId="{7218FAF0-676A-4424-9697-69BFD14F0F93}" destId="{861902A9-0ACF-45B1-A15A-AB226B26102F}" srcOrd="10" destOrd="0" presId="urn:microsoft.com/office/officeart/2018/2/layout/IconLabelList"/>
    <dgm:cxn modelId="{E946B27A-A665-4901-BC09-D896C8A867F7}" type="presParOf" srcId="{861902A9-0ACF-45B1-A15A-AB226B26102F}" destId="{654E4CA5-CAD8-451E-A7BC-0866DEA8BBC1}" srcOrd="0" destOrd="0" presId="urn:microsoft.com/office/officeart/2018/2/layout/IconLabelList"/>
    <dgm:cxn modelId="{25592A98-F80B-4B0C-B9A9-1EF496D75FD5}" type="presParOf" srcId="{861902A9-0ACF-45B1-A15A-AB226B26102F}" destId="{272453C8-8162-491A-9F15-E6F7321CB2B8}" srcOrd="1" destOrd="0" presId="urn:microsoft.com/office/officeart/2018/2/layout/IconLabelList"/>
    <dgm:cxn modelId="{04162639-6327-40F5-8605-08FF6D21F778}" type="presParOf" srcId="{861902A9-0ACF-45B1-A15A-AB226B26102F}" destId="{FBD6BF2E-A6E3-4FC4-8949-1D11D0241B7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A6E02-111E-49E7-982B-7EC89C0F0729}">
      <dsp:nvSpPr>
        <dsp:cNvPr id="0" name=""/>
        <dsp:cNvSpPr/>
      </dsp:nvSpPr>
      <dsp:spPr>
        <a:xfrm>
          <a:off x="795833" y="1632"/>
          <a:ext cx="2676253" cy="160575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Vital cultural differences between the UK and Germany</a:t>
          </a:r>
          <a:endParaRPr lang="en-US" sz="2200" kern="1200"/>
        </a:p>
      </dsp:txBody>
      <dsp:txXfrm>
        <a:off x="795833" y="1632"/>
        <a:ext cx="2676253" cy="1605751"/>
      </dsp:txXfrm>
    </dsp:sp>
    <dsp:sp modelId="{6D4F67B7-2C01-42DA-A057-9040C32A02EE}">
      <dsp:nvSpPr>
        <dsp:cNvPr id="0" name=""/>
        <dsp:cNvSpPr/>
      </dsp:nvSpPr>
      <dsp:spPr>
        <a:xfrm>
          <a:off x="3739711" y="1632"/>
          <a:ext cx="2676253" cy="160575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Impact of language differences on business operations</a:t>
          </a:r>
          <a:endParaRPr lang="en-US" sz="2200" kern="1200"/>
        </a:p>
      </dsp:txBody>
      <dsp:txXfrm>
        <a:off x="3739711" y="1632"/>
        <a:ext cx="2676253" cy="1605751"/>
      </dsp:txXfrm>
    </dsp:sp>
    <dsp:sp modelId="{E4C4E692-6842-41B4-93D7-AADB6D7A20DC}">
      <dsp:nvSpPr>
        <dsp:cNvPr id="0" name=""/>
        <dsp:cNvSpPr/>
      </dsp:nvSpPr>
      <dsp:spPr>
        <a:xfrm>
          <a:off x="795833" y="1875009"/>
          <a:ext cx="2676253" cy="160575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Differences in social structures and workplace norms</a:t>
          </a:r>
          <a:endParaRPr lang="en-US" sz="2200" kern="1200"/>
        </a:p>
      </dsp:txBody>
      <dsp:txXfrm>
        <a:off x="795833" y="1875009"/>
        <a:ext cx="2676253" cy="1605751"/>
      </dsp:txXfrm>
    </dsp:sp>
    <dsp:sp modelId="{518CEDDE-9E69-470E-B79E-0AC4BD012010}">
      <dsp:nvSpPr>
        <dsp:cNvPr id="0" name=""/>
        <dsp:cNvSpPr/>
      </dsp:nvSpPr>
      <dsp:spPr>
        <a:xfrm>
          <a:off x="3739711" y="1875009"/>
          <a:ext cx="2676253" cy="160575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Variations in religious values and their influence</a:t>
          </a:r>
          <a:endParaRPr lang="en-US" sz="2200" kern="1200"/>
        </a:p>
      </dsp:txBody>
      <dsp:txXfrm>
        <a:off x="3739711" y="1875009"/>
        <a:ext cx="2676253" cy="1605751"/>
      </dsp:txXfrm>
    </dsp:sp>
    <dsp:sp modelId="{F351B69D-BB95-4CFC-9F1E-8CE363D5BA7F}">
      <dsp:nvSpPr>
        <dsp:cNvPr id="0" name=""/>
        <dsp:cNvSpPr/>
      </dsp:nvSpPr>
      <dsp:spPr>
        <a:xfrm>
          <a:off x="795833" y="3748386"/>
          <a:ext cx="2676253" cy="160575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Attitudes towards business practices and management styles</a:t>
          </a:r>
          <a:endParaRPr lang="en-US" sz="2200" kern="1200"/>
        </a:p>
      </dsp:txBody>
      <dsp:txXfrm>
        <a:off x="795833" y="3748386"/>
        <a:ext cx="2676253" cy="1605751"/>
      </dsp:txXfrm>
    </dsp:sp>
    <dsp:sp modelId="{94BC5685-7D33-4954-AAE0-7374464E2E0E}">
      <dsp:nvSpPr>
        <dsp:cNvPr id="0" name=""/>
        <dsp:cNvSpPr/>
      </dsp:nvSpPr>
      <dsp:spPr>
        <a:xfrm>
          <a:off x="3739711" y="3748386"/>
          <a:ext cx="2676253" cy="160575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Adapting to Germany's business and work culture</a:t>
          </a:r>
          <a:endParaRPr lang="en-US" sz="2200" kern="1200"/>
        </a:p>
      </dsp:txBody>
      <dsp:txXfrm>
        <a:off x="3739711" y="3748386"/>
        <a:ext cx="2676253" cy="16057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0338A-29F8-4629-A503-A2CFF6A36E24}">
      <dsp:nvSpPr>
        <dsp:cNvPr id="0" name=""/>
        <dsp:cNvSpPr/>
      </dsp:nvSpPr>
      <dsp:spPr>
        <a:xfrm>
          <a:off x="0" y="2636"/>
          <a:ext cx="742580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C25AE1-525D-4788-8687-13C1182FC698}">
      <dsp:nvSpPr>
        <dsp:cNvPr id="0" name=""/>
        <dsp:cNvSpPr/>
      </dsp:nvSpPr>
      <dsp:spPr>
        <a:xfrm>
          <a:off x="0" y="2636"/>
          <a:ext cx="7425806" cy="899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English vs. German: Language impact on business</a:t>
          </a:r>
          <a:endParaRPr lang="en-US" sz="2500" kern="1200"/>
        </a:p>
      </dsp:txBody>
      <dsp:txXfrm>
        <a:off x="0" y="2636"/>
        <a:ext cx="7425806" cy="899006"/>
      </dsp:txXfrm>
    </dsp:sp>
    <dsp:sp modelId="{4F22283E-EBED-4062-94E2-AA664DD296EC}">
      <dsp:nvSpPr>
        <dsp:cNvPr id="0" name=""/>
        <dsp:cNvSpPr/>
      </dsp:nvSpPr>
      <dsp:spPr>
        <a:xfrm>
          <a:off x="0" y="901643"/>
          <a:ext cx="742580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6AEC8E-C7B9-4B05-8B2D-E7A5F477EE37}">
      <dsp:nvSpPr>
        <dsp:cNvPr id="0" name=""/>
        <dsp:cNvSpPr/>
      </dsp:nvSpPr>
      <dsp:spPr>
        <a:xfrm>
          <a:off x="0" y="901643"/>
          <a:ext cx="7425806" cy="899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Importance of clear communication in intercultural settings (Sarraf &amp; Ellis, 2006, p. 19)</a:t>
          </a:r>
          <a:endParaRPr lang="en-US" sz="2500" kern="1200"/>
        </a:p>
      </dsp:txBody>
      <dsp:txXfrm>
        <a:off x="0" y="901643"/>
        <a:ext cx="7425806" cy="899006"/>
      </dsp:txXfrm>
    </dsp:sp>
    <dsp:sp modelId="{467604DF-9C5E-44F9-9C52-4009EA1C2BA9}">
      <dsp:nvSpPr>
        <dsp:cNvPr id="0" name=""/>
        <dsp:cNvSpPr/>
      </dsp:nvSpPr>
      <dsp:spPr>
        <a:xfrm>
          <a:off x="0" y="1800649"/>
          <a:ext cx="742580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A6D4E-30A3-496B-82EC-E35CE18A77F4}">
      <dsp:nvSpPr>
        <dsp:cNvPr id="0" name=""/>
        <dsp:cNvSpPr/>
      </dsp:nvSpPr>
      <dsp:spPr>
        <a:xfrm>
          <a:off x="0" y="1800649"/>
          <a:ext cx="7425806" cy="899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Adapting language use for local German context</a:t>
          </a:r>
          <a:endParaRPr lang="en-US" sz="2500" kern="1200"/>
        </a:p>
      </dsp:txBody>
      <dsp:txXfrm>
        <a:off x="0" y="1800649"/>
        <a:ext cx="7425806" cy="899006"/>
      </dsp:txXfrm>
    </dsp:sp>
    <dsp:sp modelId="{10C117EE-FA8A-4247-9B8F-56D8F2F61047}">
      <dsp:nvSpPr>
        <dsp:cNvPr id="0" name=""/>
        <dsp:cNvSpPr/>
      </dsp:nvSpPr>
      <dsp:spPr>
        <a:xfrm>
          <a:off x="0" y="2699656"/>
          <a:ext cx="742580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34B1F0-DC30-481B-843D-161AD9CC1B07}">
      <dsp:nvSpPr>
        <dsp:cNvPr id="0" name=""/>
        <dsp:cNvSpPr/>
      </dsp:nvSpPr>
      <dsp:spPr>
        <a:xfrm>
          <a:off x="0" y="2699656"/>
          <a:ext cx="7425806" cy="899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Addressing language barriers and translation issues</a:t>
          </a:r>
          <a:endParaRPr lang="en-US" sz="2500" kern="1200"/>
        </a:p>
      </dsp:txBody>
      <dsp:txXfrm>
        <a:off x="0" y="2699656"/>
        <a:ext cx="7425806" cy="899006"/>
      </dsp:txXfrm>
    </dsp:sp>
    <dsp:sp modelId="{73008688-0A36-4BC0-A7C7-45B02074694B}">
      <dsp:nvSpPr>
        <dsp:cNvPr id="0" name=""/>
        <dsp:cNvSpPr/>
      </dsp:nvSpPr>
      <dsp:spPr>
        <a:xfrm>
          <a:off x="0" y="3598663"/>
          <a:ext cx="742580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52EB2A-0988-4882-BCFA-15965B7DC738}">
      <dsp:nvSpPr>
        <dsp:cNvPr id="0" name=""/>
        <dsp:cNvSpPr/>
      </dsp:nvSpPr>
      <dsp:spPr>
        <a:xfrm>
          <a:off x="0" y="3598663"/>
          <a:ext cx="7425806" cy="899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Effective communication strategies for diverse teams </a:t>
          </a:r>
          <a:endParaRPr lang="en-US" sz="2500" kern="1200"/>
        </a:p>
      </dsp:txBody>
      <dsp:txXfrm>
        <a:off x="0" y="3598663"/>
        <a:ext cx="7425806" cy="899006"/>
      </dsp:txXfrm>
    </dsp:sp>
    <dsp:sp modelId="{E453ED8D-DE3B-48F9-B97F-1257DFE5FC18}">
      <dsp:nvSpPr>
        <dsp:cNvPr id="0" name=""/>
        <dsp:cNvSpPr/>
      </dsp:nvSpPr>
      <dsp:spPr>
        <a:xfrm>
          <a:off x="0" y="4497669"/>
          <a:ext cx="742580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B8AF9D-98FD-46E8-8443-E8785F6285E1}">
      <dsp:nvSpPr>
        <dsp:cNvPr id="0" name=""/>
        <dsp:cNvSpPr/>
      </dsp:nvSpPr>
      <dsp:spPr>
        <a:xfrm>
          <a:off x="0" y="4497669"/>
          <a:ext cx="7425806" cy="899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Cultural nuances in German business communications</a:t>
          </a:r>
          <a:endParaRPr lang="en-US" sz="2500" kern="1200"/>
        </a:p>
      </dsp:txBody>
      <dsp:txXfrm>
        <a:off x="0" y="4497669"/>
        <a:ext cx="7425806" cy="8990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A23F6A-6428-44DE-A672-F69C92D5774D}">
      <dsp:nvSpPr>
        <dsp:cNvPr id="0" name=""/>
        <dsp:cNvSpPr/>
      </dsp:nvSpPr>
      <dsp:spPr>
        <a:xfrm>
          <a:off x="399951" y="1403106"/>
          <a:ext cx="654169" cy="6541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E5A75F-0673-4A60-8A29-1E626FB9B614}">
      <dsp:nvSpPr>
        <dsp:cNvPr id="0" name=""/>
        <dsp:cNvSpPr/>
      </dsp:nvSpPr>
      <dsp:spPr>
        <a:xfrm>
          <a:off x="181" y="2315267"/>
          <a:ext cx="1453710" cy="581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Differences in UK and German social structures</a:t>
          </a:r>
          <a:endParaRPr lang="en-US" sz="1100" kern="1200"/>
        </a:p>
      </dsp:txBody>
      <dsp:txXfrm>
        <a:off x="181" y="2315267"/>
        <a:ext cx="1453710" cy="581484"/>
      </dsp:txXfrm>
    </dsp:sp>
    <dsp:sp modelId="{1561DBE0-AF49-408A-A426-9D119DC7C117}">
      <dsp:nvSpPr>
        <dsp:cNvPr id="0" name=""/>
        <dsp:cNvSpPr/>
      </dsp:nvSpPr>
      <dsp:spPr>
        <a:xfrm>
          <a:off x="2108062" y="1403106"/>
          <a:ext cx="654169" cy="6541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BB5893-A678-4646-9110-86017B4E00DE}">
      <dsp:nvSpPr>
        <dsp:cNvPr id="0" name=""/>
        <dsp:cNvSpPr/>
      </dsp:nvSpPr>
      <dsp:spPr>
        <a:xfrm>
          <a:off x="1708291" y="2315267"/>
          <a:ext cx="1453710" cy="581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Work-life balance expectations in Germany versus the UK (Bruyaka and Prange, 2020, p. 492)</a:t>
          </a:r>
          <a:endParaRPr lang="en-US" sz="1100" kern="1200"/>
        </a:p>
      </dsp:txBody>
      <dsp:txXfrm>
        <a:off x="1708291" y="2315267"/>
        <a:ext cx="1453710" cy="581484"/>
      </dsp:txXfrm>
    </dsp:sp>
    <dsp:sp modelId="{E9760CFB-0297-4C46-A90B-4B2528D13704}">
      <dsp:nvSpPr>
        <dsp:cNvPr id="0" name=""/>
        <dsp:cNvSpPr/>
      </dsp:nvSpPr>
      <dsp:spPr>
        <a:xfrm>
          <a:off x="3816172" y="1403106"/>
          <a:ext cx="654169" cy="6541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B62F3A-A121-42F4-81CF-D2428006EB1D}">
      <dsp:nvSpPr>
        <dsp:cNvPr id="0" name=""/>
        <dsp:cNvSpPr/>
      </dsp:nvSpPr>
      <dsp:spPr>
        <a:xfrm>
          <a:off x="3416401" y="2315267"/>
          <a:ext cx="1453710" cy="581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Hierarchical vs. egalitarian workplace structures</a:t>
          </a:r>
          <a:endParaRPr lang="en-US" sz="1100" kern="1200"/>
        </a:p>
      </dsp:txBody>
      <dsp:txXfrm>
        <a:off x="3416401" y="2315267"/>
        <a:ext cx="1453710" cy="581484"/>
      </dsp:txXfrm>
    </dsp:sp>
    <dsp:sp modelId="{172897A1-E6BF-436B-BFF8-04E7860917C8}">
      <dsp:nvSpPr>
        <dsp:cNvPr id="0" name=""/>
        <dsp:cNvSpPr/>
      </dsp:nvSpPr>
      <dsp:spPr>
        <a:xfrm>
          <a:off x="5524282" y="1403106"/>
          <a:ext cx="654169" cy="6541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0C7EC9-D1FF-46E7-A213-058F67E50D77}">
      <dsp:nvSpPr>
        <dsp:cNvPr id="0" name=""/>
        <dsp:cNvSpPr/>
      </dsp:nvSpPr>
      <dsp:spPr>
        <a:xfrm>
          <a:off x="5124512" y="2315267"/>
          <a:ext cx="1453710" cy="581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Approaches to teamwork and leadership styles</a:t>
          </a:r>
          <a:endParaRPr lang="en-US" sz="1100" kern="1200"/>
        </a:p>
      </dsp:txBody>
      <dsp:txXfrm>
        <a:off x="5124512" y="2315267"/>
        <a:ext cx="1453710" cy="581484"/>
      </dsp:txXfrm>
    </dsp:sp>
    <dsp:sp modelId="{CA36A866-6AB4-494D-BD76-9057C2B28E80}">
      <dsp:nvSpPr>
        <dsp:cNvPr id="0" name=""/>
        <dsp:cNvSpPr/>
      </dsp:nvSpPr>
      <dsp:spPr>
        <a:xfrm>
          <a:off x="7232393" y="1403106"/>
          <a:ext cx="654169" cy="6541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D2E024-F03F-4557-9AD0-EFD649945A03}">
      <dsp:nvSpPr>
        <dsp:cNvPr id="0" name=""/>
        <dsp:cNvSpPr/>
      </dsp:nvSpPr>
      <dsp:spPr>
        <a:xfrm>
          <a:off x="6832622" y="2315267"/>
          <a:ext cx="1453710" cy="581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Team member expectations and management practices (Givler et al., 2023)</a:t>
          </a:r>
          <a:endParaRPr lang="en-US" sz="1100" kern="1200"/>
        </a:p>
      </dsp:txBody>
      <dsp:txXfrm>
        <a:off x="6832622" y="2315267"/>
        <a:ext cx="1453710" cy="581484"/>
      </dsp:txXfrm>
    </dsp:sp>
    <dsp:sp modelId="{654E4CA5-CAD8-451E-A7BC-0866DEA8BBC1}">
      <dsp:nvSpPr>
        <dsp:cNvPr id="0" name=""/>
        <dsp:cNvSpPr/>
      </dsp:nvSpPr>
      <dsp:spPr>
        <a:xfrm>
          <a:off x="8940503" y="1403106"/>
          <a:ext cx="654169" cy="65416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D6BF2E-A6E3-4FC4-8949-1D11D0241B73}">
      <dsp:nvSpPr>
        <dsp:cNvPr id="0" name=""/>
        <dsp:cNvSpPr/>
      </dsp:nvSpPr>
      <dsp:spPr>
        <a:xfrm>
          <a:off x="8540732" y="2315267"/>
          <a:ext cx="1453710" cy="581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Adapting Tesco's corporate culture for German employees</a:t>
          </a:r>
          <a:endParaRPr lang="en-US" sz="1100" kern="1200" dirty="0"/>
        </a:p>
      </dsp:txBody>
      <dsp:txXfrm>
        <a:off x="8540732" y="2315267"/>
        <a:ext cx="1453710" cy="58148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20C3B1-E33A-4565-B132-5E0D0F823092}" type="datetimeFigureOut">
              <a:rPr lang="en-US" smtClean="0"/>
              <a:t>7/20/2024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C72286-9A3E-4B6E-9ADC-ED46FF62709D}" type="slidenum">
              <a:rPr lang="en-US" smtClean="0"/>
              <a:t>‹#›</a:t>
            </a:fld>
            <a:endParaRPr lang="en-US"/>
          </a:p>
        </p:txBody>
      </p:sp>
    </p:spTree>
    <p:extLst>
      <p:ext uri="{BB962C8B-B14F-4D97-AF65-F5344CB8AC3E}">
        <p14:creationId xmlns:p14="http://schemas.microsoft.com/office/powerpoint/2010/main" val="3435094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C72286-9A3E-4B6E-9ADC-ED46FF62709D}" type="slidenum">
              <a:rPr lang="en-US" smtClean="0"/>
              <a:t>1</a:t>
            </a:fld>
            <a:endParaRPr lang="en-US"/>
          </a:p>
        </p:txBody>
      </p:sp>
    </p:spTree>
    <p:extLst>
      <p:ext uri="{BB962C8B-B14F-4D97-AF65-F5344CB8AC3E}">
        <p14:creationId xmlns:p14="http://schemas.microsoft.com/office/powerpoint/2010/main" val="4286188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Welcome to today's presentation on Tesco's global expansion into Germany. Tesco, being one of the biggest and most prominent retail chains, is considering its venture into Germany a strategic move. Knowledge of cultural factors is relevant when it comes to the expansion of this company. The cultural differences between the UK and Germany are apparent, and this significantly influences Tesco, either by making or breaking the company in Germany. Today we will identify some intercultural dynamics between these two societies and evaluate the likely cross-cultural communication patterns of conflict between the them by using </a:t>
            </a:r>
            <a:r>
              <a:rPr lang="en-GB" dirty="0" err="1">
                <a:latin typeface="Times New Roman" panose="02020603050405020304" pitchFamily="18" charset="0"/>
                <a:cs typeface="Times New Roman" panose="02020603050405020304" pitchFamily="18" charset="0"/>
              </a:rPr>
              <a:t>McNet's</a:t>
            </a:r>
            <a:r>
              <a:rPr lang="en-GB" dirty="0">
                <a:latin typeface="Times New Roman" panose="02020603050405020304" pitchFamily="18" charset="0"/>
                <a:cs typeface="Times New Roman" panose="02020603050405020304" pitchFamily="18" charset="0"/>
              </a:rPr>
              <a:t> (1995) intercultural communication perspective. Such is the case because the concept of culture is complex and multifaceted. By determining certain areas wherein cultural practices differ, it will be possible to delineate suggestions that facilitate integration. I aim to provide a comprehensive overview of the necessary strategies to ensure that Tesco's expansion into Germany is practical and culturally sensitive.</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BC72286-9A3E-4B6E-9ADC-ED46FF62709D}" type="slidenum">
              <a:rPr lang="en-US" smtClean="0"/>
              <a:t>2</a:t>
            </a:fld>
            <a:endParaRPr lang="en-US"/>
          </a:p>
        </p:txBody>
      </p:sp>
    </p:spTree>
    <p:extLst>
      <p:ext uri="{BB962C8B-B14F-4D97-AF65-F5344CB8AC3E}">
        <p14:creationId xmlns:p14="http://schemas.microsoft.com/office/powerpoint/2010/main" val="2423977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cross-cultural differences between the United Kingdom and Germany can only be effectively understood to mark a successful entry into the new market. Firstly, there is a stark difference in communication, where Germans tend to be more straightforward while the British practice subtle communication. The diversified language barriers influence activities within the company and its relations with clients. Furthermore, social relations and organizational culture are different, as presented in the case of German rigidity, compared to the British flexibility in addressing problems. Ethical values of religion are also taken into consideration in business and its operations. They might have different expectations, particularly for the work-life balance and the management of organizations. By identifying these cultural factors, Tesco can work on modifying some of its business approaches to suit these cultural inclinations. This cultural adaptation will significantly influence positive correlations with the employees, customers, and partners, leading to a smooth transition in Germany's new market.</a:t>
            </a:r>
          </a:p>
        </p:txBody>
      </p:sp>
      <p:sp>
        <p:nvSpPr>
          <p:cNvPr id="4" name="Slide Number Placeholder 3"/>
          <p:cNvSpPr>
            <a:spLocks noGrp="1"/>
          </p:cNvSpPr>
          <p:nvPr>
            <p:ph type="sldNum" sz="quarter" idx="5"/>
          </p:nvPr>
        </p:nvSpPr>
        <p:spPr/>
        <p:txBody>
          <a:bodyPr/>
          <a:lstStyle/>
          <a:p>
            <a:fld id="{2BC72286-9A3E-4B6E-9ADC-ED46FF62709D}" type="slidenum">
              <a:rPr lang="en-US" smtClean="0"/>
              <a:t>3</a:t>
            </a:fld>
            <a:endParaRPr lang="en-US"/>
          </a:p>
        </p:txBody>
      </p:sp>
    </p:spTree>
    <p:extLst>
      <p:ext uri="{BB962C8B-B14F-4D97-AF65-F5344CB8AC3E}">
        <p14:creationId xmlns:p14="http://schemas.microsoft.com/office/powerpoint/2010/main" val="4153373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Intercultural communication theories present a rich understanding of cultural differences. Considering Hofstede's ideas of cultural dimensions, including individualism and collectivism, one may distinguish notable differences between the UK and Germany, with Germans leaning towards the collectivist side. The Trompenaars' model also provides an outlook on cultural differences, focusing on cultural dimensions, including universalism and particularism. The high and low context culture categorization of Hall shows that Germans prefer the low context, straight-to-the-point communication style. Such realities can identify potential communication breakdowns, misunderstandings, or linguistic and cultural issues when applied to Tesco's expansion strategy. With these theoretical frameworks understood, Tesco can create specific tactics to help span the communication divide and thus improve the interaction between the company and German stakeholders. Using this approach, and the company will minimize some of the risks usually associated with cultural differences, facilitating integration into the German market.</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BC72286-9A3E-4B6E-9ADC-ED46FF62709D}" type="slidenum">
              <a:rPr lang="en-US" smtClean="0"/>
              <a:t>4</a:t>
            </a:fld>
            <a:endParaRPr lang="en-US"/>
          </a:p>
        </p:txBody>
      </p:sp>
    </p:spTree>
    <p:extLst>
      <p:ext uri="{BB962C8B-B14F-4D97-AF65-F5344CB8AC3E}">
        <p14:creationId xmlns:p14="http://schemas.microsoft.com/office/powerpoint/2010/main" val="2463104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Business communication may be affected by differences in English and German regarding Tesco. Businesspeople should be able to encrypt clear communication in intercultural environments because misunderstandings can quickly occur. It is also necessary to adjust the use of language to the regional context of Germany, which includes the actual translation of textual material and the orientation to cultural features in communication. Organizational concerns include eradicating language barriers and language translation difficulties as they harm customers in the translation process, especially regarding wording. They are anticipated as key issues because efficient development of communication strategies for the culturally diverse staff would require training the human capital on dealing with culturally diverse individuals and mastering the recognized norms of spoken and written local language. Comprehending the German business-related cultural characteristics, including the level of formality and directness of communication, will positively affect Tesco's relations with the German populace and colleagues, thus improving its market penetration.</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BC72286-9A3E-4B6E-9ADC-ED46FF62709D}" type="slidenum">
              <a:rPr lang="en-US" smtClean="0"/>
              <a:t>5</a:t>
            </a:fld>
            <a:endParaRPr lang="en-US"/>
          </a:p>
        </p:txBody>
      </p:sp>
    </p:spTree>
    <p:extLst>
      <p:ext uri="{BB962C8B-B14F-4D97-AF65-F5344CB8AC3E}">
        <p14:creationId xmlns:p14="http://schemas.microsoft.com/office/powerpoint/2010/main" val="4138675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Bearing these factors in mind, one must state that the social structure and culture of work vary significantly between the United Kingdom and Germany. Depending on the country, such a value may form a hierarchical-structured collectivism, like in Germany, or an egalitarian-structured collectivism, like in the United Kingdom. Another difference in attitude is the tendency to balance the working day and personal time commitment; Germans expect less blending with their British counterparts. These differences are also manifested in organizational management, where German companies have steeper structures than the flat structures in UK businesses. The strategies of implementing teams and leadership styles are also different throughout the company, which affects how Tesco should approach, engage and motivate the employees in Germany. These differences and other peculiarities of the German culture will have to focus on understanding how to influence Tesco's corporate culture to achieve a proper work environment and the most efficient way of managing the local workers.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BC72286-9A3E-4B6E-9ADC-ED46FF62709D}" type="slidenum">
              <a:rPr lang="en-US" smtClean="0"/>
              <a:t>6</a:t>
            </a:fld>
            <a:endParaRPr lang="en-US"/>
          </a:p>
        </p:txBody>
      </p:sp>
    </p:spTree>
    <p:extLst>
      <p:ext uri="{BB962C8B-B14F-4D97-AF65-F5344CB8AC3E}">
        <p14:creationId xmlns:p14="http://schemas.microsoft.com/office/powerpoint/2010/main" val="1290728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Ethical decision-making and organizational culture, particularly regarding employees in Germany, are some of the areas highly impacted by religious values. With this understanding, this study's main finding is a disparity between the UK and the practices of the hypothetical organization in the way ethical dilemmas are handled. Tesco needs to pay attention to religion in the context of the workplace and introduce business standards that would be appropriate culturally. This also encompasses diversity, specifically regarding religion and fairness in observing employees' rights to practice their faith. By addressing these challenges before they contribute to conflicts, Tesco will be less likely to face workplace issues, encouraging the establishment of pleasant working relations. When these ethical issues have been carefully evaluated and incorporated, Tesco will be able to develop good relations with German human resources and customers.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BC72286-9A3E-4B6E-9ADC-ED46FF62709D}" type="slidenum">
              <a:rPr lang="en-US" smtClean="0"/>
              <a:t>7</a:t>
            </a:fld>
            <a:endParaRPr lang="en-US"/>
          </a:p>
        </p:txBody>
      </p:sp>
    </p:spTree>
    <p:extLst>
      <p:ext uri="{BB962C8B-B14F-4D97-AF65-F5344CB8AC3E}">
        <p14:creationId xmlns:p14="http://schemas.microsoft.com/office/powerpoint/2010/main" val="3761326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Based on this analysis, Tesco should adopt a sound framework for entering Germany's cultural landscape highlighted below. In targeting the top management teams, the need to promote investment in Intercultural training will enable the teams to master how to deal with cultural differences effectively. Culture is a critical factor that enables the easy adoption of change and acceptance by new market members since it allows an organization to adopt local practices familiar to the host culture, as seen in the case of Germany. By cooperating with local partners, Tesco can function more effectively in the new environment and obtain valuable data. Lecturing feedback control tools will help Tesco refine the developed strategy about actual practice. By tracking and updating the extent of cultural integration, it will be easier to maintain Tesco's expansion operations in line with the expectations of the local culture while noting a positive outlook for achieving business objectives.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BC72286-9A3E-4B6E-9ADC-ED46FF62709D}" type="slidenum">
              <a:rPr lang="en-US" smtClean="0"/>
              <a:t>8</a:t>
            </a:fld>
            <a:endParaRPr lang="en-US"/>
          </a:p>
        </p:txBody>
      </p:sp>
    </p:spTree>
    <p:extLst>
      <p:ext uri="{BB962C8B-B14F-4D97-AF65-F5344CB8AC3E}">
        <p14:creationId xmlns:p14="http://schemas.microsoft.com/office/powerpoint/2010/main" val="1961436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The company's strategic move is to expand in Germany, which will require an effective implementation plan for Tesco. The steps needed to set up the German office's setup can be laid down following an understanding of the planned timelines. When outlining key landmarks of an expansion initiative, it will be possible to determine the essential tasks that must be accomplished within the specified timeframe. Financial planning for cultural adaptation is a critical area that should address all the modifications and training needed. Before the implementation phase, the general roles and responsibilities should be laid down to ensure proper execution and bias towards action. One of the evident solutions lies in developing specific risk management initiatives that will cater to some of the threats that might be observed during the construction of the system. Establishing a set of criteria will enable Tesco to define the results of the expansion process and further harmonize it in the future.</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BC72286-9A3E-4B6E-9ADC-ED46FF62709D}" type="slidenum">
              <a:rPr lang="en-US" smtClean="0"/>
              <a:t>9</a:t>
            </a:fld>
            <a:endParaRPr lang="en-US"/>
          </a:p>
        </p:txBody>
      </p:sp>
    </p:spTree>
    <p:extLst>
      <p:ext uri="{BB962C8B-B14F-4D97-AF65-F5344CB8AC3E}">
        <p14:creationId xmlns:p14="http://schemas.microsoft.com/office/powerpoint/2010/main" val="29525092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my presentation has outlined the critical cultural differences between the UK and Germany, emphasizing the importance of understanding these factors for Tesco's successful expansion. Several intercultural communication theories and models, language and communication styles, and social structures of business conduct have been examined. Following this guidance, such as establishing a cultural integration plan and training the company's workforce, will be critical for Tesco in Germany. Looking to the future means outlining the following steps and controlling potential problems that have to be solved. </a:t>
            </a:r>
            <a:endParaRPr lang="en-US" dirty="0"/>
          </a:p>
        </p:txBody>
      </p:sp>
      <p:sp>
        <p:nvSpPr>
          <p:cNvPr id="4" name="Slide Number Placeholder 3"/>
          <p:cNvSpPr>
            <a:spLocks noGrp="1"/>
          </p:cNvSpPr>
          <p:nvPr>
            <p:ph type="sldNum" sz="quarter" idx="5"/>
          </p:nvPr>
        </p:nvSpPr>
        <p:spPr/>
        <p:txBody>
          <a:bodyPr/>
          <a:lstStyle/>
          <a:p>
            <a:fld id="{2BC72286-9A3E-4B6E-9ADC-ED46FF62709D}" type="slidenum">
              <a:rPr lang="en-US" smtClean="0"/>
              <a:t>10</a:t>
            </a:fld>
            <a:endParaRPr lang="en-US"/>
          </a:p>
        </p:txBody>
      </p:sp>
    </p:spTree>
    <p:extLst>
      <p:ext uri="{BB962C8B-B14F-4D97-AF65-F5344CB8AC3E}">
        <p14:creationId xmlns:p14="http://schemas.microsoft.com/office/powerpoint/2010/main" val="3777166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3A6739-756C-4646-A37C-837047E99C37}" type="datetimeFigureOut">
              <a:rPr lang="en-US" smtClean="0"/>
              <a:t>7/20/2024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2775774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3A6739-756C-4646-A37C-837047E99C37}" type="datetimeFigureOut">
              <a:rPr lang="en-US" smtClean="0"/>
              <a:t>7/20/2024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606242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A6739-756C-4646-A37C-837047E99C37}" type="datetimeFigureOut">
              <a:rPr lang="en-US" smtClean="0"/>
              <a:t>7/20/2024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2317718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3A6739-756C-4646-A37C-837047E99C37}" type="datetimeFigureOut">
              <a:rPr lang="en-US" smtClean="0"/>
              <a:t>7/20/2024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954067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3A6739-756C-4646-A37C-837047E99C37}" type="datetimeFigureOut">
              <a:rPr lang="en-US" smtClean="0"/>
              <a:t>7/20/2024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405819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A3A6739-756C-4646-A37C-837047E99C37}" type="datetimeFigureOut">
              <a:rPr lang="en-US" smtClean="0"/>
              <a:t>7/20/2024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3865198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A6739-756C-4646-A37C-837047E99C37}" type="datetimeFigureOut">
              <a:rPr lang="en-US" smtClean="0"/>
              <a:t>7/20/2024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4146029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3A6739-756C-4646-A37C-837047E99C37}" type="datetimeFigureOut">
              <a:rPr lang="en-US" smtClean="0"/>
              <a:t>7/20/2024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757076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A6739-756C-4646-A37C-837047E99C37}" type="datetimeFigureOut">
              <a:rPr lang="en-US" smtClean="0"/>
              <a:t>7/20/2024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2650517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A6739-756C-4646-A37C-837047E99C37}" type="datetimeFigureOut">
              <a:rPr lang="en-US" smtClean="0"/>
              <a:t>7/20/2024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1393192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A6739-756C-4646-A37C-837047E99C37}" type="datetimeFigureOut">
              <a:rPr lang="en-US" smtClean="0"/>
              <a:t>7/20/2024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3DB34B-D351-401A-B940-5C54329EF08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27330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A6739-756C-4646-A37C-837047E99C37}" type="datetimeFigureOut">
              <a:rPr lang="en-US" smtClean="0"/>
              <a:t>7/20/2024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765545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A6739-756C-4646-A37C-837047E99C37}" type="datetimeFigureOut">
              <a:rPr lang="en-US" smtClean="0"/>
              <a:t>7/20/2024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3DB34B-D351-401A-B940-5C54329EF08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234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A6739-756C-4646-A37C-837047E99C37}" type="datetimeFigureOut">
              <a:rPr lang="en-US" smtClean="0"/>
              <a:t>7/20/2024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32987143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3A6739-756C-4646-A37C-837047E99C37}" type="datetimeFigureOut">
              <a:rPr lang="en-US" smtClean="0"/>
              <a:t>7/20/2024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42777632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3A6739-756C-4646-A37C-837047E99C37}" type="datetimeFigureOut">
              <a:rPr lang="en-US" smtClean="0"/>
              <a:t>7/20/2024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D3DB34B-D351-401A-B940-5C54329EF084}" type="slidenum">
              <a:rPr lang="en-US" smtClean="0"/>
              <a:t>‹#›</a:t>
            </a:fld>
            <a:endParaRPr lang="en-US"/>
          </a:p>
        </p:txBody>
      </p:sp>
    </p:spTree>
    <p:extLst>
      <p:ext uri="{BB962C8B-B14F-4D97-AF65-F5344CB8AC3E}">
        <p14:creationId xmlns:p14="http://schemas.microsoft.com/office/powerpoint/2010/main" val="4240913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A3A6739-756C-4646-A37C-837047E99C37}" type="datetimeFigureOut">
              <a:rPr lang="en-US" smtClean="0"/>
              <a:t>7/20/2024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D3DB34B-D351-401A-B940-5C54329EF084}" type="slidenum">
              <a:rPr lang="en-US" smtClean="0"/>
              <a:t>‹#›</a:t>
            </a:fld>
            <a:endParaRPr lang="en-US"/>
          </a:p>
        </p:txBody>
      </p:sp>
    </p:spTree>
    <p:extLst>
      <p:ext uri="{BB962C8B-B14F-4D97-AF65-F5344CB8AC3E}">
        <p14:creationId xmlns:p14="http://schemas.microsoft.com/office/powerpoint/2010/main" val="3206789737"/>
      </p:ext>
    </p:extLst>
  </p:cSld>
  <p:clrMap bg1="dk1" tx1="lt1" bg2="dk2" tx2="lt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3CB54-F2F8-E517-4454-C0B09BEDABB0}"/>
              </a:ext>
            </a:extLst>
          </p:cNvPr>
          <p:cNvSpPr>
            <a:spLocks noGrp="1"/>
          </p:cNvSpPr>
          <p:nvPr>
            <p:ph type="ctrTitle"/>
          </p:nvPr>
        </p:nvSpPr>
        <p:spPr>
          <a:xfrm>
            <a:off x="1524000" y="658090"/>
            <a:ext cx="9144000" cy="1621971"/>
          </a:xfrm>
        </p:spPr>
        <p:txBody>
          <a:bodyPr>
            <a:normAutofit/>
          </a:bodyPr>
          <a:lstStyle/>
          <a:p>
            <a:pPr algn="ctr"/>
            <a:r>
              <a:rPr lang="en-GB" sz="4400" b="1" dirty="0">
                <a:latin typeface="Times New Roman" panose="02020603050405020304" pitchFamily="18" charset="0"/>
                <a:cs typeface="Times New Roman" panose="02020603050405020304" pitchFamily="18" charset="0"/>
              </a:rPr>
              <a:t>Expanding Tesco: Adapting to German Market Culture</a:t>
            </a:r>
            <a:endParaRPr lang="en-US" sz="44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56E59168-D86E-56E1-DE1C-3240E87B77D5}"/>
              </a:ext>
            </a:extLst>
          </p:cNvPr>
          <p:cNvSpPr>
            <a:spLocks noGrp="1"/>
          </p:cNvSpPr>
          <p:nvPr>
            <p:ph type="subTitle" idx="1"/>
          </p:nvPr>
        </p:nvSpPr>
        <p:spPr>
          <a:xfrm>
            <a:off x="1524000" y="2758486"/>
            <a:ext cx="9144000" cy="3803514"/>
          </a:xfrm>
        </p:spPr>
        <p:txBody>
          <a:bodyPr>
            <a:normAutofit/>
          </a:bodyPr>
          <a:lstStyle/>
          <a:p>
            <a:pPr algn="ctr"/>
            <a:endParaRPr lang="en-US" sz="3200" dirty="0">
              <a:latin typeface="Times New Roman" panose="02020603050405020304" pitchFamily="18" charset="0"/>
              <a:cs typeface="Times New Roman" panose="02020603050405020304" pitchFamily="18" charset="0"/>
            </a:endParaRPr>
          </a:p>
          <a:p>
            <a:pPr algn="ctr"/>
            <a:r>
              <a:rPr lang="en-US" sz="2800" dirty="0">
                <a:latin typeface="Times New Roman" panose="02020603050405020304" pitchFamily="18" charset="0"/>
                <a:cs typeface="Times New Roman" panose="02020603050405020304" pitchFamily="18" charset="0"/>
              </a:rPr>
              <a:t>Nikolay </a:t>
            </a:r>
            <a:r>
              <a:rPr lang="en-US" sz="2800" dirty="0" err="1">
                <a:latin typeface="Times New Roman" panose="02020603050405020304" pitchFamily="18" charset="0"/>
                <a:cs typeface="Times New Roman" panose="02020603050405020304" pitchFamily="18" charset="0"/>
              </a:rPr>
              <a:t>Anastasov</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Uchkunov</a:t>
            </a:r>
            <a:endParaRPr lang="en-US" sz="2800" dirty="0">
              <a:latin typeface="Times New Roman" panose="02020603050405020304" pitchFamily="18" charset="0"/>
              <a:cs typeface="Times New Roman" panose="02020603050405020304" pitchFamily="18" charset="0"/>
            </a:endParaRPr>
          </a:p>
          <a:p>
            <a:pPr algn="ctr"/>
            <a:r>
              <a:rPr lang="en-US" sz="2800" dirty="0">
                <a:latin typeface="Times New Roman" panose="02020603050405020304" pitchFamily="18" charset="0"/>
                <a:cs typeface="Times New Roman" panose="02020603050405020304" pitchFamily="18" charset="0"/>
              </a:rPr>
              <a:t>2030588</a:t>
            </a:r>
          </a:p>
          <a:p>
            <a:pPr algn="ctr"/>
            <a:r>
              <a:rPr lang="en-US" sz="2800" i="1" dirty="0">
                <a:latin typeface="Times New Roman" panose="02020603050405020304" pitchFamily="18" charset="0"/>
                <a:cs typeface="Times New Roman" panose="02020603050405020304" pitchFamily="18" charset="0"/>
              </a:rPr>
              <a:t>International Business Communications</a:t>
            </a:r>
          </a:p>
          <a:p>
            <a:pPr algn="ctr"/>
            <a:r>
              <a:rPr lang="en-US" sz="2800" i="1" dirty="0">
                <a:latin typeface="Times New Roman" panose="02020603050405020304" pitchFamily="18" charset="0"/>
                <a:cs typeface="Times New Roman" panose="02020603050405020304" pitchFamily="18" charset="0"/>
              </a:rPr>
              <a:t>LCBB6001</a:t>
            </a:r>
          </a:p>
        </p:txBody>
      </p:sp>
    </p:spTree>
    <p:extLst>
      <p:ext uri="{BB962C8B-B14F-4D97-AF65-F5344CB8AC3E}">
        <p14:creationId xmlns:p14="http://schemas.microsoft.com/office/powerpoint/2010/main" val="13184621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31A7071-A1E3-4ABD-9E3C-984F3F9D1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tore front with a sign&#10;&#10;Description automatically generated">
            <a:extLst>
              <a:ext uri="{FF2B5EF4-FFF2-40B4-BE49-F238E27FC236}">
                <a16:creationId xmlns:a16="http://schemas.microsoft.com/office/drawing/2014/main" id="{5699FB36-A1B7-BDF9-5F2C-2F4283C87351}"/>
              </a:ext>
            </a:extLst>
          </p:cNvPr>
          <p:cNvPicPr>
            <a:picLocks noChangeAspect="1"/>
          </p:cNvPicPr>
          <p:nvPr/>
        </p:nvPicPr>
        <p:blipFill>
          <a:blip r:embed="rId3">
            <a:duotone>
              <a:schemeClr val="bg2">
                <a:shade val="45000"/>
                <a:satMod val="135000"/>
              </a:schemeClr>
              <a:prstClr val="white"/>
            </a:duotone>
            <a:alphaModFix amt="15000"/>
            <a:extLst>
              <a:ext uri="{28A0092B-C50C-407E-A947-70E740481C1C}">
                <a14:useLocalDpi xmlns:a14="http://schemas.microsoft.com/office/drawing/2010/main" val="0"/>
              </a:ext>
            </a:extLst>
          </a:blip>
          <a:srcRect t="15730"/>
          <a:stretch/>
        </p:blipFill>
        <p:spPr>
          <a:xfrm>
            <a:off x="-3175" y="-18520"/>
            <a:ext cx="12191999" cy="6858000"/>
          </a:xfrm>
          <a:prstGeom prst="rect">
            <a:avLst/>
          </a:prstGeom>
        </p:spPr>
      </p:pic>
      <p:grpSp>
        <p:nvGrpSpPr>
          <p:cNvPr id="46" name="Group 45">
            <a:extLst>
              <a:ext uri="{FF2B5EF4-FFF2-40B4-BE49-F238E27FC236}">
                <a16:creationId xmlns:a16="http://schemas.microsoft.com/office/drawing/2014/main" id="{D7450C65-F562-4A93-8E4C-2B1A1D6D13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AF0563B9-ECBE-4965-97D7-9882F6A74B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D7E91126-5A58-4664-9FA6-5EC835C635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EF18AD9C-F20A-40DA-85EC-AE24CBA4C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5ED32872-350A-42F9-BACB-7E8FFE557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C409006C-800B-4ECA-9974-89CBD0498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7">
              <a:extLst>
                <a:ext uri="{FF2B5EF4-FFF2-40B4-BE49-F238E27FC236}">
                  <a16:creationId xmlns:a16="http://schemas.microsoft.com/office/drawing/2014/main" id="{AA88B005-7B82-4ACE-B3D5-1BAD7E2A57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8">
              <a:extLst>
                <a:ext uri="{FF2B5EF4-FFF2-40B4-BE49-F238E27FC236}">
                  <a16:creationId xmlns:a16="http://schemas.microsoft.com/office/drawing/2014/main" id="{DC68DADB-A002-4B49-8932-F71D25B3F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9">
              <a:extLst>
                <a:ext uri="{FF2B5EF4-FFF2-40B4-BE49-F238E27FC236}">
                  <a16:creationId xmlns:a16="http://schemas.microsoft.com/office/drawing/2014/main" id="{63238F89-5D1B-4101-8493-5A72E178B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D4094520-ACA0-47DD-8EB5-084BD92E8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Isosceles Triangle 50">
              <a:extLst>
                <a:ext uri="{FF2B5EF4-FFF2-40B4-BE49-F238E27FC236}">
                  <a16:creationId xmlns:a16="http://schemas.microsoft.com/office/drawing/2014/main" id="{29E6287E-AD72-4AD3-981F-086045BCA5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3FC52E7-848B-8ADC-BD10-8F9808D12590}"/>
              </a:ext>
            </a:extLst>
          </p:cNvPr>
          <p:cNvSpPr>
            <a:spLocks noGrp="1"/>
          </p:cNvSpPr>
          <p:nvPr>
            <p:ph type="title"/>
          </p:nvPr>
        </p:nvSpPr>
        <p:spPr>
          <a:xfrm>
            <a:off x="677334" y="609600"/>
            <a:ext cx="8596668" cy="1320800"/>
          </a:xfrm>
        </p:spPr>
        <p:txBody>
          <a:bodyPr>
            <a:normAutofit/>
          </a:bodyPr>
          <a:lstStyle/>
          <a:p>
            <a:r>
              <a:rPr lang="en-US">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8C4741BC-91B5-2B17-FBCD-532AA9AC7073}"/>
              </a:ext>
            </a:extLst>
          </p:cNvPr>
          <p:cNvSpPr>
            <a:spLocks noGrp="1"/>
          </p:cNvSpPr>
          <p:nvPr>
            <p:ph idx="1"/>
          </p:nvPr>
        </p:nvSpPr>
        <p:spPr>
          <a:xfrm>
            <a:off x="554559" y="3329319"/>
            <a:ext cx="8596668" cy="3880773"/>
          </a:xfrm>
        </p:spPr>
        <p:txBody>
          <a:bodyPr>
            <a:normAutofit/>
          </a:bodyPr>
          <a:lstStyle/>
          <a:p>
            <a:r>
              <a:rPr lang="en-GB" dirty="0">
                <a:latin typeface="Times New Roman" panose="02020603050405020304" pitchFamily="18" charset="0"/>
                <a:cs typeface="Times New Roman" panose="02020603050405020304" pitchFamily="18" charset="0"/>
              </a:rPr>
              <a:t>Tesco's global expansion: Focusing on Germany's market</a:t>
            </a:r>
          </a:p>
          <a:p>
            <a:r>
              <a:rPr lang="en-GB" dirty="0">
                <a:latin typeface="Times New Roman" panose="02020603050405020304" pitchFamily="18" charset="0"/>
                <a:cs typeface="Times New Roman" panose="02020603050405020304" pitchFamily="18" charset="0"/>
              </a:rPr>
              <a:t>Importance of understanding cultural differences in business</a:t>
            </a:r>
          </a:p>
          <a:p>
            <a:r>
              <a:rPr lang="en-GB" dirty="0">
                <a:latin typeface="Times New Roman" panose="02020603050405020304" pitchFamily="18" charset="0"/>
                <a:cs typeface="Times New Roman" panose="02020603050405020304" pitchFamily="18" charset="0"/>
              </a:rPr>
              <a:t>Assessing UK-Germany cultural differences for successful integration</a:t>
            </a:r>
          </a:p>
          <a:p>
            <a:r>
              <a:rPr lang="en-GB" dirty="0">
                <a:latin typeface="Times New Roman" panose="02020603050405020304" pitchFamily="18" charset="0"/>
                <a:cs typeface="Times New Roman" panose="02020603050405020304" pitchFamily="18" charset="0"/>
              </a:rPr>
              <a:t>Intercultural communication theories applied to Tesco's expansion (</a:t>
            </a:r>
            <a:r>
              <a:rPr lang="en-GB" dirty="0" err="1">
                <a:latin typeface="Times New Roman" panose="02020603050405020304" pitchFamily="18" charset="0"/>
                <a:cs typeface="Times New Roman" panose="02020603050405020304" pitchFamily="18" charset="0"/>
              </a:rPr>
              <a:t>Bruyaka</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Prange</a:t>
            </a:r>
            <a:r>
              <a:rPr lang="en-GB" dirty="0">
                <a:latin typeface="Times New Roman" panose="02020603050405020304" pitchFamily="18" charset="0"/>
                <a:cs typeface="Times New Roman" panose="02020603050405020304" pitchFamily="18" charset="0"/>
              </a:rPr>
              <a:t>, 2020, p. 492)</a:t>
            </a:r>
          </a:p>
          <a:p>
            <a:r>
              <a:rPr lang="en-GB" dirty="0">
                <a:latin typeface="Times New Roman" panose="02020603050405020304" pitchFamily="18" charset="0"/>
                <a:cs typeface="Times New Roman" panose="02020603050405020304" pitchFamily="18" charset="0"/>
              </a:rPr>
              <a:t>Identifying challenges and opportunities in the German market</a:t>
            </a:r>
          </a:p>
          <a:p>
            <a:r>
              <a:rPr lang="en-GB" dirty="0">
                <a:latin typeface="Times New Roman" panose="02020603050405020304" pitchFamily="18" charset="0"/>
                <a:cs typeface="Times New Roman" panose="02020603050405020304" pitchFamily="18" charset="0"/>
              </a:rPr>
              <a:t>Recommendations for effective management in a new location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081546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D23C1-EA51-FA02-E9FD-A5B3915DABBB}"/>
              </a:ext>
            </a:extLst>
          </p:cNvPr>
          <p:cNvSpPr>
            <a:spLocks noGrp="1"/>
          </p:cNvSpPr>
          <p:nvPr>
            <p:ph type="title"/>
          </p:nvPr>
        </p:nvSpPr>
        <p:spPr>
          <a:xfrm>
            <a:off x="677334" y="206829"/>
            <a:ext cx="8596668" cy="1175657"/>
          </a:xfrm>
        </p:spPr>
        <p:txBody>
          <a:bodyPr>
            <a:normAutofit/>
          </a:bodyPr>
          <a:lstStyle/>
          <a:p>
            <a:pPr algn="ctr"/>
            <a:r>
              <a:rPr lang="en-US" sz="4400" dirty="0">
                <a:latin typeface="Times New Roman" panose="02020603050405020304" pitchFamily="18" charset="0"/>
                <a:cs typeface="Times New Roman" panose="02020603050405020304" pitchFamily="18" charset="0"/>
              </a:rPr>
              <a:t>Understanding Cultural Differences</a:t>
            </a:r>
          </a:p>
        </p:txBody>
      </p:sp>
      <p:graphicFrame>
        <p:nvGraphicFramePr>
          <p:cNvPr id="6" name="Content Placeholder 2">
            <a:extLst>
              <a:ext uri="{FF2B5EF4-FFF2-40B4-BE49-F238E27FC236}">
                <a16:creationId xmlns:a16="http://schemas.microsoft.com/office/drawing/2014/main" id="{45D4B50A-A6C2-F683-9BDF-93A11BBB0F95}"/>
              </a:ext>
            </a:extLst>
          </p:cNvPr>
          <p:cNvGraphicFramePr>
            <a:graphicFrameLocks noGrp="1"/>
          </p:cNvGraphicFramePr>
          <p:nvPr>
            <p:ph idx="1"/>
          </p:nvPr>
        </p:nvGraphicFramePr>
        <p:xfrm>
          <a:off x="677334" y="1382485"/>
          <a:ext cx="7211798" cy="53557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1858887"/>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A5A13-384C-4840-8777-638F16D6FAA0}"/>
              </a:ext>
            </a:extLst>
          </p:cNvPr>
          <p:cNvSpPr>
            <a:spLocks noGrp="1"/>
          </p:cNvSpPr>
          <p:nvPr>
            <p:ph type="title"/>
          </p:nvPr>
        </p:nvSpPr>
        <p:spPr>
          <a:xfrm>
            <a:off x="5536734" y="609600"/>
            <a:ext cx="3737268" cy="1320800"/>
          </a:xfrm>
        </p:spPr>
        <p:txBody>
          <a:bodyPr>
            <a:normAutofit/>
          </a:bodyPr>
          <a:lstStyle/>
          <a:p>
            <a:pPr>
              <a:lnSpc>
                <a:spcPct val="90000"/>
              </a:lnSpc>
            </a:pPr>
            <a:r>
              <a:rPr lang="en-US" sz="2800">
                <a:latin typeface="Times New Roman" panose="02020603050405020304" pitchFamily="18" charset="0"/>
                <a:cs typeface="Times New Roman" panose="02020603050405020304" pitchFamily="18" charset="0"/>
              </a:rPr>
              <a:t>Intercultural Communication Theories</a:t>
            </a:r>
          </a:p>
        </p:txBody>
      </p:sp>
      <p:sp>
        <p:nvSpPr>
          <p:cNvPr id="3" name="Content Placeholder 2">
            <a:extLst>
              <a:ext uri="{FF2B5EF4-FFF2-40B4-BE49-F238E27FC236}">
                <a16:creationId xmlns:a16="http://schemas.microsoft.com/office/drawing/2014/main" id="{45245716-E9DB-67E6-2781-D5D76E671362}"/>
              </a:ext>
            </a:extLst>
          </p:cNvPr>
          <p:cNvSpPr>
            <a:spLocks noGrp="1"/>
          </p:cNvSpPr>
          <p:nvPr>
            <p:ph idx="1"/>
          </p:nvPr>
        </p:nvSpPr>
        <p:spPr>
          <a:xfrm>
            <a:off x="5209563" y="2160589"/>
            <a:ext cx="4064439" cy="3880773"/>
          </a:xfrm>
        </p:spPr>
        <p:txBody>
          <a:bodyPr>
            <a:normAutofit/>
          </a:bodyPr>
          <a:lstStyle/>
          <a:p>
            <a:pPr>
              <a:lnSpc>
                <a:spcPct val="90000"/>
              </a:lnSpc>
            </a:pPr>
            <a:r>
              <a:rPr lang="en-GB" sz="1700">
                <a:latin typeface="Times New Roman" panose="02020603050405020304" pitchFamily="18" charset="0"/>
                <a:cs typeface="Times New Roman" panose="02020603050405020304" pitchFamily="18" charset="0"/>
              </a:rPr>
              <a:t>Hofstede's cultural dimensions: Comparing the UK and Germany</a:t>
            </a:r>
          </a:p>
          <a:p>
            <a:pPr>
              <a:lnSpc>
                <a:spcPct val="90000"/>
              </a:lnSpc>
            </a:pPr>
            <a:r>
              <a:rPr lang="en-GB" sz="1700">
                <a:latin typeface="Times New Roman" panose="02020603050405020304" pitchFamily="18" charset="0"/>
                <a:cs typeface="Times New Roman" panose="02020603050405020304" pitchFamily="18" charset="0"/>
              </a:rPr>
              <a:t>Trompenaars' model: Understanding cross-cultural differences</a:t>
            </a:r>
          </a:p>
          <a:p>
            <a:pPr>
              <a:lnSpc>
                <a:spcPct val="90000"/>
              </a:lnSpc>
            </a:pPr>
            <a:r>
              <a:rPr lang="en-GB" sz="1700">
                <a:latin typeface="Times New Roman" panose="02020603050405020304" pitchFamily="18" charset="0"/>
                <a:cs typeface="Times New Roman" panose="02020603050405020304" pitchFamily="18" charset="0"/>
              </a:rPr>
              <a:t>Hall's high-context vs. low-context communication theory (Sharma et al., 2022, p. 203)</a:t>
            </a:r>
          </a:p>
          <a:p>
            <a:pPr>
              <a:lnSpc>
                <a:spcPct val="90000"/>
              </a:lnSpc>
            </a:pPr>
            <a:r>
              <a:rPr lang="en-GB" sz="1700">
                <a:latin typeface="Times New Roman" panose="02020603050405020304" pitchFamily="18" charset="0"/>
                <a:cs typeface="Times New Roman" panose="02020603050405020304" pitchFamily="18" charset="0"/>
              </a:rPr>
              <a:t>Application of these theories to Tesco's strategy</a:t>
            </a:r>
          </a:p>
          <a:p>
            <a:pPr>
              <a:lnSpc>
                <a:spcPct val="90000"/>
              </a:lnSpc>
            </a:pPr>
            <a:r>
              <a:rPr lang="en-GB" sz="1700">
                <a:latin typeface="Times New Roman" panose="02020603050405020304" pitchFamily="18" charset="0"/>
                <a:cs typeface="Times New Roman" panose="02020603050405020304" pitchFamily="18" charset="0"/>
              </a:rPr>
              <a:t>Practical examples of intercultural communication challenges</a:t>
            </a:r>
          </a:p>
          <a:p>
            <a:pPr>
              <a:lnSpc>
                <a:spcPct val="90000"/>
              </a:lnSpc>
            </a:pPr>
            <a:r>
              <a:rPr lang="en-GB" sz="1700">
                <a:latin typeface="Times New Roman" panose="02020603050405020304" pitchFamily="18" charset="0"/>
                <a:cs typeface="Times New Roman" panose="02020603050405020304" pitchFamily="18" charset="0"/>
              </a:rPr>
              <a:t>Strategies to overcome communication barriers in Germany</a:t>
            </a:r>
          </a:p>
        </p:txBody>
      </p:sp>
      <p:pic>
        <p:nvPicPr>
          <p:cNvPr id="5" name="Picture 4" descr="3D rendering of game pieces tied together with a rope">
            <a:extLst>
              <a:ext uri="{FF2B5EF4-FFF2-40B4-BE49-F238E27FC236}">
                <a16:creationId xmlns:a16="http://schemas.microsoft.com/office/drawing/2014/main" id="{29DF0659-E664-3CD4-CEA3-07CFD17D73B8}"/>
              </a:ext>
            </a:extLst>
          </p:cNvPr>
          <p:cNvPicPr>
            <a:picLocks noChangeAspect="1"/>
          </p:cNvPicPr>
          <p:nvPr/>
        </p:nvPicPr>
        <p:blipFill>
          <a:blip r:embed="rId3"/>
          <a:srcRect l="7414" r="33586"/>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7166322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67F7B-0DAE-4C76-EBBA-B2B6AFF5D0D3}"/>
              </a:ext>
            </a:extLst>
          </p:cNvPr>
          <p:cNvSpPr>
            <a:spLocks noGrp="1"/>
          </p:cNvSpPr>
          <p:nvPr>
            <p:ph type="title"/>
          </p:nvPr>
        </p:nvSpPr>
        <p:spPr>
          <a:xfrm>
            <a:off x="677334" y="250371"/>
            <a:ext cx="8596668" cy="957943"/>
          </a:xfrm>
        </p:spPr>
        <p:txBody>
          <a:bodyPr>
            <a:normAutofit/>
          </a:bodyPr>
          <a:lstStyle/>
          <a:p>
            <a:pPr algn="ctr"/>
            <a:r>
              <a:rPr lang="en-GB"/>
              <a:t>Language and Communication Styles</a:t>
            </a:r>
            <a:endParaRPr lang="en-US" dirty="0"/>
          </a:p>
        </p:txBody>
      </p:sp>
      <p:graphicFrame>
        <p:nvGraphicFramePr>
          <p:cNvPr id="5" name="Content Placeholder 2">
            <a:extLst>
              <a:ext uri="{FF2B5EF4-FFF2-40B4-BE49-F238E27FC236}">
                <a16:creationId xmlns:a16="http://schemas.microsoft.com/office/drawing/2014/main" id="{FEF87C7D-FFE3-DBEA-E018-326E58B0B883}"/>
              </a:ext>
            </a:extLst>
          </p:cNvPr>
          <p:cNvGraphicFramePr>
            <a:graphicFrameLocks noGrp="1"/>
          </p:cNvGraphicFramePr>
          <p:nvPr>
            <p:ph idx="1"/>
          </p:nvPr>
        </p:nvGraphicFramePr>
        <p:xfrm>
          <a:off x="677334" y="1458686"/>
          <a:ext cx="7425806" cy="5399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6295390"/>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D9AE71-BC01-2C01-4ABB-3F0237A66D74}"/>
              </a:ext>
            </a:extLst>
          </p:cNvPr>
          <p:cNvSpPr>
            <a:spLocks noGrp="1"/>
          </p:cNvSpPr>
          <p:nvPr>
            <p:ph type="title"/>
          </p:nvPr>
        </p:nvSpPr>
        <p:spPr>
          <a:xfrm>
            <a:off x="1286933" y="609600"/>
            <a:ext cx="10197494" cy="1099457"/>
          </a:xfrm>
        </p:spPr>
        <p:txBody>
          <a:bodyPr>
            <a:normAutofit/>
          </a:bodyPr>
          <a:lstStyle/>
          <a:p>
            <a:r>
              <a:rPr lang="en-GB">
                <a:latin typeface="Times New Roman" panose="02020603050405020304" pitchFamily="18" charset="0"/>
                <a:cs typeface="Times New Roman" panose="02020603050405020304" pitchFamily="18" charset="0"/>
              </a:rPr>
              <a:t>Social Structures and Work Culture</a:t>
            </a:r>
            <a:endParaRPr lang="en-US">
              <a:latin typeface="Times New Roman" panose="02020603050405020304" pitchFamily="18" charset="0"/>
              <a:cs typeface="Times New Roman" panose="02020603050405020304" pitchFamily="18" charset="0"/>
            </a:endParaRPr>
          </a:p>
        </p:txBody>
      </p:sp>
      <p:sp>
        <p:nvSpPr>
          <p:cNvPr id="11" name="Isosceles Triangle 10">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2E41744-F717-9439-36BF-9D3E8B4100E8}"/>
              </a:ext>
            </a:extLst>
          </p:cNvPr>
          <p:cNvGraphicFramePr>
            <a:graphicFrameLocks noGrp="1"/>
          </p:cNvGraphicFramePr>
          <p:nvPr>
            <p:ph idx="1"/>
            <p:extLst>
              <p:ext uri="{D42A27DB-BD31-4B8C-83A1-F6EECF244321}">
                <p14:modId xmlns:p14="http://schemas.microsoft.com/office/powerpoint/2010/main" val="190436095"/>
              </p:ext>
            </p:extLst>
          </p:nvPr>
        </p:nvGraphicFramePr>
        <p:xfrm>
          <a:off x="1286933" y="1948543"/>
          <a:ext cx="9994625" cy="42998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07355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D8777-8E5A-C7AB-8BA5-E974905B4D0D}"/>
              </a:ext>
            </a:extLst>
          </p:cNvPr>
          <p:cNvSpPr>
            <a:spLocks noGrp="1"/>
          </p:cNvSpPr>
          <p:nvPr>
            <p:ph type="title"/>
          </p:nvPr>
        </p:nvSpPr>
        <p:spPr>
          <a:xfrm>
            <a:off x="5536734" y="609600"/>
            <a:ext cx="3737268" cy="1320800"/>
          </a:xfrm>
        </p:spPr>
        <p:txBody>
          <a:bodyPr>
            <a:normAutofit/>
          </a:bodyPr>
          <a:lstStyle/>
          <a:p>
            <a:r>
              <a:rPr lang="en-GB" sz="3300">
                <a:latin typeface="Times New Roman" panose="02020603050405020304" pitchFamily="18" charset="0"/>
                <a:cs typeface="Times New Roman" panose="02020603050405020304" pitchFamily="18" charset="0"/>
              </a:rPr>
              <a:t>Religious Values and Business Ethics</a:t>
            </a:r>
            <a:endParaRPr lang="en-US" sz="33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2A0DC7E-038B-62E5-8EEC-04519DFA1A37}"/>
              </a:ext>
            </a:extLst>
          </p:cNvPr>
          <p:cNvSpPr>
            <a:spLocks noGrp="1"/>
          </p:cNvSpPr>
          <p:nvPr>
            <p:ph idx="1"/>
          </p:nvPr>
        </p:nvSpPr>
        <p:spPr>
          <a:xfrm>
            <a:off x="5209563" y="2160589"/>
            <a:ext cx="4064439" cy="3880773"/>
          </a:xfrm>
        </p:spPr>
        <p:txBody>
          <a:bodyPr>
            <a:normAutofit/>
          </a:bodyPr>
          <a:lstStyle/>
          <a:p>
            <a:pPr marL="0" marR="0">
              <a:lnSpc>
                <a:spcPct val="90000"/>
              </a:lnSpc>
              <a:spcBef>
                <a:spcPts val="0"/>
              </a:spcBef>
              <a:spcAft>
                <a:spcPts val="800"/>
              </a:spcAft>
            </a:pPr>
            <a:r>
              <a:rPr lang="en-GB" kern="100">
                <a:effectLst/>
                <a:latin typeface="Times New Roman" panose="02020603050405020304" pitchFamily="18" charset="0"/>
                <a:ea typeface="Calibri" panose="020F0502020204030204" pitchFamily="34" charset="0"/>
                <a:cs typeface="Times New Roman" panose="02020603050405020304" pitchFamily="18" charset="0"/>
              </a:rPr>
              <a:t>Influence of religious values on German business</a:t>
            </a:r>
          </a:p>
          <a:p>
            <a:pPr marL="0" marR="0">
              <a:lnSpc>
                <a:spcPct val="90000"/>
              </a:lnSpc>
              <a:spcBef>
                <a:spcPts val="0"/>
              </a:spcBef>
              <a:spcAft>
                <a:spcPts val="800"/>
              </a:spcAft>
            </a:pPr>
            <a:r>
              <a:rPr lang="en-GB" kern="100">
                <a:effectLst/>
                <a:latin typeface="Times New Roman" panose="02020603050405020304" pitchFamily="18" charset="0"/>
                <a:ea typeface="Calibri" panose="020F0502020204030204" pitchFamily="34" charset="0"/>
                <a:cs typeface="Times New Roman" panose="02020603050405020304" pitchFamily="18" charset="0"/>
              </a:rPr>
              <a:t>Comparing UK and German ethical business practices</a:t>
            </a:r>
          </a:p>
          <a:p>
            <a:pPr marL="0" marR="0">
              <a:lnSpc>
                <a:spcPct val="90000"/>
              </a:lnSpc>
              <a:spcBef>
                <a:spcPts val="0"/>
              </a:spcBef>
              <a:spcAft>
                <a:spcPts val="800"/>
              </a:spcAft>
            </a:pPr>
            <a:r>
              <a:rPr lang="en-GB" kern="100">
                <a:effectLst/>
                <a:latin typeface="Times New Roman" panose="02020603050405020304" pitchFamily="18" charset="0"/>
                <a:ea typeface="Calibri" panose="020F0502020204030204" pitchFamily="34" charset="0"/>
                <a:cs typeface="Times New Roman" panose="02020603050405020304" pitchFamily="18" charset="0"/>
              </a:rPr>
              <a:t>Addressing religious diversity in the workplace</a:t>
            </a:r>
          </a:p>
          <a:p>
            <a:pPr marL="0" marR="0">
              <a:lnSpc>
                <a:spcPct val="90000"/>
              </a:lnSpc>
              <a:spcBef>
                <a:spcPts val="0"/>
              </a:spcBef>
              <a:spcAft>
                <a:spcPts val="800"/>
              </a:spcAft>
            </a:pPr>
            <a:r>
              <a:rPr lang="en-GB" kern="100">
                <a:effectLst/>
                <a:latin typeface="Times New Roman" panose="02020603050405020304" pitchFamily="18" charset="0"/>
                <a:ea typeface="Calibri" panose="020F0502020204030204" pitchFamily="34" charset="0"/>
                <a:cs typeface="Times New Roman" panose="02020603050405020304" pitchFamily="18" charset="0"/>
              </a:rPr>
              <a:t>Implementing ethical guidelines respecting local norms </a:t>
            </a:r>
            <a:r>
              <a:rPr lang="en-GB">
                <a:latin typeface="Times New Roman" panose="02020603050405020304" pitchFamily="18" charset="0"/>
                <a:cs typeface="Times New Roman" panose="02020603050405020304" pitchFamily="18" charset="0"/>
              </a:rPr>
              <a:t>(Sharma et al., 2022, p. 206)</a:t>
            </a:r>
            <a:endParaRPr lang="en-GB" kern="1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90000"/>
              </a:lnSpc>
              <a:spcBef>
                <a:spcPts val="0"/>
              </a:spcBef>
              <a:spcAft>
                <a:spcPts val="800"/>
              </a:spcAft>
            </a:pPr>
            <a:r>
              <a:rPr lang="en-GB" kern="100">
                <a:effectLst/>
                <a:latin typeface="Times New Roman" panose="02020603050405020304" pitchFamily="18" charset="0"/>
                <a:ea typeface="Calibri" panose="020F0502020204030204" pitchFamily="34" charset="0"/>
                <a:cs typeface="Times New Roman" panose="02020603050405020304" pitchFamily="18" charset="0"/>
              </a:rPr>
              <a:t>Ensuring inclusivity and respect for religious beliefs</a:t>
            </a:r>
          </a:p>
          <a:p>
            <a:pPr marL="0" marR="0">
              <a:lnSpc>
                <a:spcPct val="90000"/>
              </a:lnSpc>
              <a:spcBef>
                <a:spcPts val="0"/>
              </a:spcBef>
              <a:spcAft>
                <a:spcPts val="800"/>
              </a:spcAft>
            </a:pPr>
            <a:r>
              <a:rPr lang="en-GB" kern="100">
                <a:effectLst/>
                <a:latin typeface="Times New Roman" panose="02020603050405020304" pitchFamily="18" charset="0"/>
                <a:ea typeface="Calibri" panose="020F0502020204030204" pitchFamily="34" charset="0"/>
                <a:cs typeface="Times New Roman" panose="02020603050405020304" pitchFamily="18" charset="0"/>
              </a:rPr>
              <a:t>Ethical challenges and solutions for Tesco in Germany</a:t>
            </a:r>
          </a:p>
        </p:txBody>
      </p:sp>
      <p:pic>
        <p:nvPicPr>
          <p:cNvPr id="6" name="Picture 5" descr="A tree with words and symbols&#10;&#10;Description automatically generated with medium confidence">
            <a:extLst>
              <a:ext uri="{FF2B5EF4-FFF2-40B4-BE49-F238E27FC236}">
                <a16:creationId xmlns:a16="http://schemas.microsoft.com/office/drawing/2014/main" id="{8BCD836E-079D-E5C0-AF66-BECAF6A5EF83}"/>
              </a:ext>
            </a:extLst>
          </p:cNvPr>
          <p:cNvPicPr>
            <a:picLocks noChangeAspect="1"/>
          </p:cNvPicPr>
          <p:nvPr/>
        </p:nvPicPr>
        <p:blipFill>
          <a:blip r:embed="rId3">
            <a:extLst>
              <a:ext uri="{28A0092B-C50C-407E-A947-70E740481C1C}">
                <a14:useLocalDpi xmlns:a14="http://schemas.microsoft.com/office/drawing/2010/main" val="0"/>
              </a:ext>
            </a:extLst>
          </a:blip>
          <a:srcRect l="7603" r="3257"/>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866287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2A1C44-BAB2-49B7-774F-1618C56B7F9A}"/>
              </a:ext>
            </a:extLst>
          </p:cNvPr>
          <p:cNvSpPr>
            <a:spLocks noGrp="1"/>
          </p:cNvSpPr>
          <p:nvPr>
            <p:ph type="title"/>
          </p:nvPr>
        </p:nvSpPr>
        <p:spPr>
          <a:xfrm>
            <a:off x="7181723" y="609600"/>
            <a:ext cx="4512989" cy="2227730"/>
          </a:xfrm>
        </p:spPr>
        <p:txBody>
          <a:bodyPr anchor="ctr">
            <a:normAutofit/>
          </a:bodyPr>
          <a:lstStyle/>
          <a:p>
            <a:r>
              <a:rPr lang="en-US">
                <a:solidFill>
                  <a:srgbClr val="FFFFFF"/>
                </a:solidFill>
                <a:latin typeface="Times New Roman" panose="02020603050405020304" pitchFamily="18" charset="0"/>
                <a:cs typeface="Times New Roman" panose="02020603050405020304" pitchFamily="18" charset="0"/>
              </a:rPr>
              <a:t>Recommendations for Tesco's Expansion</a:t>
            </a:r>
          </a:p>
        </p:txBody>
      </p:sp>
      <p:pic>
        <p:nvPicPr>
          <p:cNvPr id="6" name="Picture 5" descr="A diagram of a product strategy">
            <a:extLst>
              <a:ext uri="{FF2B5EF4-FFF2-40B4-BE49-F238E27FC236}">
                <a16:creationId xmlns:a16="http://schemas.microsoft.com/office/drawing/2014/main" id="{EBA0AB80-AA2D-A759-6894-813689AC3C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251" y="1733080"/>
            <a:ext cx="3856774" cy="3480738"/>
          </a:xfrm>
          <a:prstGeom prst="rect">
            <a:avLst/>
          </a:prstGeom>
        </p:spPr>
      </p:pic>
      <p:sp>
        <p:nvSpPr>
          <p:cNvPr id="3" name="Content Placeholder 2">
            <a:extLst>
              <a:ext uri="{FF2B5EF4-FFF2-40B4-BE49-F238E27FC236}">
                <a16:creationId xmlns:a16="http://schemas.microsoft.com/office/drawing/2014/main" id="{287EDA4E-8A21-CAB0-9586-47E14004EB5A}"/>
              </a:ext>
            </a:extLst>
          </p:cNvPr>
          <p:cNvSpPr>
            <a:spLocks noGrp="1"/>
          </p:cNvSpPr>
          <p:nvPr>
            <p:ph idx="1"/>
          </p:nvPr>
        </p:nvSpPr>
        <p:spPr>
          <a:xfrm>
            <a:off x="7181725" y="2837329"/>
            <a:ext cx="4512988" cy="3317938"/>
          </a:xfrm>
        </p:spPr>
        <p:txBody>
          <a:bodyPr anchor="t">
            <a:normAutofit/>
          </a:bodyPr>
          <a:lstStyle/>
          <a:p>
            <a:pPr>
              <a:lnSpc>
                <a:spcPct val="90000"/>
              </a:lnSpc>
            </a:pPr>
            <a:r>
              <a:rPr lang="en-GB" sz="1700">
                <a:solidFill>
                  <a:srgbClr val="FFFFFF"/>
                </a:solidFill>
                <a:latin typeface="Times New Roman" panose="02020603050405020304" pitchFamily="18" charset="0"/>
                <a:cs typeface="Times New Roman" panose="02020603050405020304" pitchFamily="18" charset="0"/>
              </a:rPr>
              <a:t>Develop a comprehensive cultural integration strategy.</a:t>
            </a:r>
          </a:p>
          <a:p>
            <a:pPr>
              <a:lnSpc>
                <a:spcPct val="90000"/>
              </a:lnSpc>
            </a:pPr>
            <a:r>
              <a:rPr lang="en-GB" sz="1700">
                <a:solidFill>
                  <a:srgbClr val="FFFFFF"/>
                </a:solidFill>
                <a:latin typeface="Times New Roman" panose="02020603050405020304" pitchFamily="18" charset="0"/>
                <a:cs typeface="Times New Roman" panose="02020603050405020304" pitchFamily="18" charset="0"/>
              </a:rPr>
              <a:t>Invest in intercultural training for management teams (Sarraf &amp; Ellis, 2006, p. 19)</a:t>
            </a:r>
          </a:p>
          <a:p>
            <a:pPr>
              <a:lnSpc>
                <a:spcPct val="90000"/>
              </a:lnSpc>
            </a:pPr>
            <a:r>
              <a:rPr lang="en-GB" sz="1700">
                <a:solidFill>
                  <a:srgbClr val="FFFFFF"/>
                </a:solidFill>
                <a:latin typeface="Times New Roman" panose="02020603050405020304" pitchFamily="18" charset="0"/>
                <a:cs typeface="Times New Roman" panose="02020603050405020304" pitchFamily="18" charset="0"/>
              </a:rPr>
              <a:t>Adapt business practices to fit local norms</a:t>
            </a:r>
          </a:p>
          <a:p>
            <a:pPr>
              <a:lnSpc>
                <a:spcPct val="90000"/>
              </a:lnSpc>
            </a:pPr>
            <a:r>
              <a:rPr lang="en-GB" sz="1700">
                <a:solidFill>
                  <a:srgbClr val="FFFFFF"/>
                </a:solidFill>
                <a:latin typeface="Times New Roman" panose="02020603050405020304" pitchFamily="18" charset="0"/>
                <a:cs typeface="Times New Roman" panose="02020603050405020304" pitchFamily="18" charset="0"/>
              </a:rPr>
              <a:t>Foster local partnerships to ease market entry</a:t>
            </a:r>
          </a:p>
          <a:p>
            <a:pPr>
              <a:lnSpc>
                <a:spcPct val="90000"/>
              </a:lnSpc>
            </a:pPr>
            <a:r>
              <a:rPr lang="en-GB" sz="1700">
                <a:solidFill>
                  <a:srgbClr val="FFFFFF"/>
                </a:solidFill>
                <a:latin typeface="Times New Roman" panose="02020603050405020304" pitchFamily="18" charset="0"/>
                <a:cs typeface="Times New Roman" panose="02020603050405020304" pitchFamily="18" charset="0"/>
              </a:rPr>
              <a:t>Implement feedback mechanisms for continuous improvement</a:t>
            </a:r>
          </a:p>
          <a:p>
            <a:pPr>
              <a:lnSpc>
                <a:spcPct val="90000"/>
              </a:lnSpc>
            </a:pPr>
            <a:r>
              <a:rPr lang="en-GB" sz="1700">
                <a:solidFill>
                  <a:srgbClr val="FFFFFF"/>
                </a:solidFill>
                <a:latin typeface="Times New Roman" panose="02020603050405020304" pitchFamily="18" charset="0"/>
                <a:cs typeface="Times New Roman" panose="02020603050405020304" pitchFamily="18" charset="0"/>
              </a:rPr>
              <a:t>Monitor cultural integration progress and adjust strategies</a:t>
            </a:r>
          </a:p>
        </p:txBody>
      </p:sp>
    </p:spTree>
    <p:extLst>
      <p:ext uri="{BB962C8B-B14F-4D97-AF65-F5344CB8AC3E}">
        <p14:creationId xmlns:p14="http://schemas.microsoft.com/office/powerpoint/2010/main" val="120143454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D98DF0E-E880-367E-FBF6-96F0DFA8972F}"/>
              </a:ext>
            </a:extLst>
          </p:cNvPr>
          <p:cNvSpPr>
            <a:spLocks noGrp="1"/>
          </p:cNvSpPr>
          <p:nvPr>
            <p:ph type="title"/>
          </p:nvPr>
        </p:nvSpPr>
        <p:spPr>
          <a:xfrm>
            <a:off x="673754" y="643467"/>
            <a:ext cx="4203045" cy="1375608"/>
          </a:xfrm>
        </p:spPr>
        <p:txBody>
          <a:bodyPr anchor="ctr">
            <a:normAutofit/>
          </a:bodyPr>
          <a:lstStyle/>
          <a:p>
            <a:r>
              <a:rPr lang="en-US">
                <a:solidFill>
                  <a:schemeClr val="bg1"/>
                </a:solidFill>
                <a:latin typeface="Times New Roman" panose="02020603050405020304" pitchFamily="18" charset="0"/>
                <a:cs typeface="Times New Roman" panose="02020603050405020304" pitchFamily="18" charset="0"/>
              </a:rPr>
              <a:t>Implementation Plan</a:t>
            </a:r>
          </a:p>
        </p:txBody>
      </p:sp>
      <p:sp>
        <p:nvSpPr>
          <p:cNvPr id="3" name="Content Placeholder 2">
            <a:extLst>
              <a:ext uri="{FF2B5EF4-FFF2-40B4-BE49-F238E27FC236}">
                <a16:creationId xmlns:a16="http://schemas.microsoft.com/office/drawing/2014/main" id="{78FC311C-EF50-151F-FD85-DFE7DF6C0ED9}"/>
              </a:ext>
            </a:extLst>
          </p:cNvPr>
          <p:cNvSpPr>
            <a:spLocks noGrp="1"/>
          </p:cNvSpPr>
          <p:nvPr>
            <p:ph idx="1"/>
          </p:nvPr>
        </p:nvSpPr>
        <p:spPr>
          <a:xfrm>
            <a:off x="673754" y="2160590"/>
            <a:ext cx="3973943" cy="3440110"/>
          </a:xfrm>
        </p:spPr>
        <p:txBody>
          <a:bodyPr>
            <a:normAutofit/>
          </a:bodyPr>
          <a:lstStyle/>
          <a:p>
            <a:pPr>
              <a:lnSpc>
                <a:spcPct val="90000"/>
              </a:lnSpc>
            </a:pPr>
            <a:r>
              <a:rPr lang="en-GB" sz="1500">
                <a:solidFill>
                  <a:schemeClr val="bg1"/>
                </a:solidFill>
                <a:latin typeface="Times New Roman" panose="02020603050405020304" pitchFamily="18" charset="0"/>
                <a:cs typeface="Times New Roman" panose="02020603050405020304" pitchFamily="18" charset="0"/>
              </a:rPr>
              <a:t>Timeline for setting up the German office</a:t>
            </a:r>
          </a:p>
          <a:p>
            <a:pPr>
              <a:lnSpc>
                <a:spcPct val="90000"/>
              </a:lnSpc>
            </a:pPr>
            <a:r>
              <a:rPr lang="en-GB" sz="1500">
                <a:solidFill>
                  <a:schemeClr val="bg1"/>
                </a:solidFill>
                <a:latin typeface="Times New Roman" panose="02020603050405020304" pitchFamily="18" charset="0"/>
                <a:cs typeface="Times New Roman" panose="02020603050405020304" pitchFamily="18" charset="0"/>
              </a:rPr>
              <a:t>Key milestones in the expansion process</a:t>
            </a:r>
          </a:p>
          <a:p>
            <a:pPr>
              <a:lnSpc>
                <a:spcPct val="90000"/>
              </a:lnSpc>
            </a:pPr>
            <a:r>
              <a:rPr lang="en-GB" sz="1500">
                <a:solidFill>
                  <a:schemeClr val="bg1"/>
                </a:solidFill>
                <a:latin typeface="Times New Roman" panose="02020603050405020304" pitchFamily="18" charset="0"/>
                <a:cs typeface="Times New Roman" panose="02020603050405020304" pitchFamily="18" charset="0"/>
              </a:rPr>
              <a:t>Budget considerations for cultural adaptation efforts</a:t>
            </a:r>
          </a:p>
          <a:p>
            <a:pPr>
              <a:lnSpc>
                <a:spcPct val="90000"/>
              </a:lnSpc>
            </a:pPr>
            <a:r>
              <a:rPr lang="en-GB" sz="1500">
                <a:solidFill>
                  <a:schemeClr val="bg1"/>
                </a:solidFill>
                <a:latin typeface="Times New Roman" panose="02020603050405020304" pitchFamily="18" charset="0"/>
                <a:cs typeface="Times New Roman" panose="02020603050405020304" pitchFamily="18" charset="0"/>
              </a:rPr>
              <a:t>Roles and responsibilities in the implementation phase (Gan and Yan, 2023, p. 167)</a:t>
            </a:r>
          </a:p>
          <a:p>
            <a:pPr>
              <a:lnSpc>
                <a:spcPct val="90000"/>
              </a:lnSpc>
            </a:pPr>
            <a:r>
              <a:rPr lang="en-GB" sz="1500">
                <a:solidFill>
                  <a:schemeClr val="bg1"/>
                </a:solidFill>
                <a:latin typeface="Times New Roman" panose="02020603050405020304" pitchFamily="18" charset="0"/>
                <a:cs typeface="Times New Roman" panose="02020603050405020304" pitchFamily="18" charset="0"/>
              </a:rPr>
              <a:t>Risk management strategies for potential challenges</a:t>
            </a:r>
          </a:p>
          <a:p>
            <a:pPr>
              <a:lnSpc>
                <a:spcPct val="90000"/>
              </a:lnSpc>
            </a:pPr>
            <a:r>
              <a:rPr lang="en-GB" sz="1500">
                <a:solidFill>
                  <a:schemeClr val="bg1"/>
                </a:solidFill>
                <a:latin typeface="Times New Roman" panose="02020603050405020304" pitchFamily="18" charset="0"/>
                <a:cs typeface="Times New Roman" panose="02020603050405020304" pitchFamily="18" charset="0"/>
              </a:rPr>
              <a:t>Evaluation metrics to assess expansion success</a:t>
            </a:r>
          </a:p>
        </p:txBody>
      </p:sp>
      <p:pic>
        <p:nvPicPr>
          <p:cNvPr id="6" name="Picture 5" descr="A circular chart with text on it&#10;&#10;Description automatically generated">
            <a:extLst>
              <a:ext uri="{FF2B5EF4-FFF2-40B4-BE49-F238E27FC236}">
                <a16:creationId xmlns:a16="http://schemas.microsoft.com/office/drawing/2014/main" id="{ADE55E3D-0D55-C0E7-C6CF-710A69E6DF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0151" y="764714"/>
            <a:ext cx="4426039" cy="5273813"/>
          </a:xfrm>
          <a:prstGeom prst="rect">
            <a:avLst/>
          </a:prstGeom>
        </p:spPr>
      </p:pic>
      <p:sp>
        <p:nvSpPr>
          <p:cNvPr id="17" name="Isosceles Triangle 1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5519026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2243A-1501-B2E3-7279-851EC49AC1E9}"/>
              </a:ext>
            </a:extLst>
          </p:cNvPr>
          <p:cNvSpPr>
            <a:spLocks noGrp="1"/>
          </p:cNvSpPr>
          <p:nvPr>
            <p:ph type="title"/>
          </p:nvPr>
        </p:nvSpPr>
        <p:spPr>
          <a:xfrm>
            <a:off x="2786047" y="609600"/>
            <a:ext cx="6487955" cy="1320800"/>
          </a:xfrm>
        </p:spPr>
        <p:txBody>
          <a:bodyPr>
            <a:normAutofit/>
          </a:bodyPr>
          <a:lstStyle/>
          <a:p>
            <a:r>
              <a:rPr lang="en-US" dirty="0"/>
              <a:t>Conclusion</a:t>
            </a:r>
          </a:p>
        </p:txBody>
      </p:sp>
      <p:pic>
        <p:nvPicPr>
          <p:cNvPr id="5" name="Picture 4" descr="Many question marks on black background">
            <a:extLst>
              <a:ext uri="{FF2B5EF4-FFF2-40B4-BE49-F238E27FC236}">
                <a16:creationId xmlns:a16="http://schemas.microsoft.com/office/drawing/2014/main" id="{9456A407-4C53-8029-6D15-8961E6848F10}"/>
              </a:ext>
            </a:extLst>
          </p:cNvPr>
          <p:cNvPicPr>
            <a:picLocks noChangeAspect="1"/>
          </p:cNvPicPr>
          <p:nvPr/>
        </p:nvPicPr>
        <p:blipFill>
          <a:blip r:embed="rId3">
            <a:duotone>
              <a:prstClr val="black"/>
              <a:schemeClr val="tx2">
                <a:tint val="45000"/>
                <a:satMod val="400000"/>
              </a:schemeClr>
            </a:duotone>
          </a:blip>
          <a:srcRect l="69043" r="6703" b="-2"/>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D49AE2A-1832-9FF0-667A-68C55C80D619}"/>
              </a:ext>
            </a:extLst>
          </p:cNvPr>
          <p:cNvSpPr>
            <a:spLocks noGrp="1"/>
          </p:cNvSpPr>
          <p:nvPr>
            <p:ph idx="1"/>
          </p:nvPr>
        </p:nvSpPr>
        <p:spPr>
          <a:xfrm>
            <a:off x="2786047" y="2160589"/>
            <a:ext cx="6487955" cy="3880773"/>
          </a:xfrm>
        </p:spPr>
        <p:txBody>
          <a:bodyPr>
            <a:normAutofit/>
          </a:bodyPr>
          <a:lstStyle/>
          <a:p>
            <a:r>
              <a:rPr lang="en-GB" dirty="0">
                <a:latin typeface="Times New Roman" panose="02020603050405020304" pitchFamily="18" charset="0"/>
                <a:cs typeface="Times New Roman" panose="02020603050405020304" pitchFamily="18" charset="0"/>
              </a:rPr>
              <a:t>Summary of key points and recommendations</a:t>
            </a:r>
          </a:p>
          <a:p>
            <a:r>
              <a:rPr lang="en-GB" dirty="0">
                <a:latin typeface="Times New Roman" panose="02020603050405020304" pitchFamily="18" charset="0"/>
                <a:cs typeface="Times New Roman" panose="02020603050405020304" pitchFamily="18" charset="0"/>
              </a:rPr>
              <a:t>Importance of cultural understanding for success</a:t>
            </a:r>
          </a:p>
          <a:p>
            <a:r>
              <a:rPr lang="en-GB" dirty="0">
                <a:latin typeface="Times New Roman" panose="02020603050405020304" pitchFamily="18" charset="0"/>
                <a:cs typeface="Times New Roman" panose="02020603050405020304" pitchFamily="18" charset="0"/>
              </a:rPr>
              <a:t>Next steps for Tesco's expansion into Germany</a:t>
            </a:r>
          </a:p>
          <a:p>
            <a:r>
              <a:rPr lang="en-GB" dirty="0">
                <a:latin typeface="Times New Roman" panose="02020603050405020304" pitchFamily="18" charset="0"/>
                <a:cs typeface="Times New Roman" panose="02020603050405020304" pitchFamily="18" charset="0"/>
              </a:rPr>
              <a:t>Addressing any concerns or additional insights</a:t>
            </a:r>
          </a:p>
          <a:p>
            <a:r>
              <a:rPr lang="en-GB" dirty="0">
                <a:latin typeface="Times New Roman" panose="02020603050405020304" pitchFamily="18" charset="0"/>
                <a:cs typeface="Times New Roman" panose="02020603050405020304" pitchFamily="18" charset="0"/>
              </a:rPr>
              <a:t>Final thoughts on successful intercultural integration</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92561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2582A-9924-944C-01B8-ADF62D2DFA88}"/>
              </a:ext>
            </a:extLst>
          </p:cNvPr>
          <p:cNvSpPr>
            <a:spLocks noGrp="1"/>
          </p:cNvSpPr>
          <p:nvPr>
            <p:ph type="title"/>
          </p:nvPr>
        </p:nvSpPr>
        <p:spPr>
          <a:xfrm>
            <a:off x="677334" y="0"/>
            <a:ext cx="8596668" cy="1379621"/>
          </a:xfrm>
        </p:spPr>
        <p:txBody>
          <a:bodyPr>
            <a:normAutofit/>
          </a:bodyPr>
          <a:lstStyle/>
          <a:p>
            <a:pPr algn="ctr"/>
            <a:r>
              <a:rPr lang="en-US" dirty="0">
                <a:latin typeface="Times New Roman" panose="02020603050405020304" pitchFamily="18" charset="0"/>
                <a:cs typeface="Times New Roman" panose="02020603050405020304" pitchFamily="18" charset="0"/>
              </a:rPr>
              <a:t>References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C825304-A54C-D2BC-5440-BB2C185EDE75}"/>
              </a:ext>
            </a:extLst>
          </p:cNvPr>
          <p:cNvSpPr>
            <a:spLocks noGrp="1"/>
          </p:cNvSpPr>
          <p:nvPr>
            <p:ph idx="1"/>
          </p:nvPr>
        </p:nvSpPr>
        <p:spPr>
          <a:xfrm>
            <a:off x="677334" y="818147"/>
            <a:ext cx="8596668" cy="5223215"/>
          </a:xfrm>
        </p:spPr>
        <p:txBody>
          <a:bodyPr>
            <a:normAutofit fontScale="92500" lnSpcReduction="20000"/>
          </a:bodyPr>
          <a:lstStyle/>
          <a:p>
            <a:endParaRPr lang="en-GB"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Bruyaka</a:t>
            </a:r>
            <a:r>
              <a:rPr lang="en-GB" dirty="0">
                <a:latin typeface="Times New Roman" panose="02020603050405020304" pitchFamily="18" charset="0"/>
                <a:cs typeface="Times New Roman" panose="02020603050405020304" pitchFamily="18" charset="0"/>
              </a:rPr>
              <a:t>, O. and Prange, C. (2020). International cultural ambidexterity: Balancing tensions of foreign market entry into distant and proximate cultures. Journal of Business Research, 118, pp.491–506.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https://doi.org/10.1016/j.jbusres.2020.06.020. </a:t>
            </a:r>
          </a:p>
          <a:p>
            <a:r>
              <a:rPr lang="en-GB" dirty="0">
                <a:latin typeface="Times New Roman" panose="02020603050405020304" pitchFamily="18" charset="0"/>
                <a:cs typeface="Times New Roman" panose="02020603050405020304" pitchFamily="18" charset="0"/>
              </a:rPr>
              <a:t>Gan, W. and Yan, C. (2023). Financial Analysis and Development Study of Tesco PLC. Highlights in Business, Economics and Management, [online] 10(2), pp.167–172. Available at: https://drpress.org/ojs/index.php/HBEM/article/view/8035.</a:t>
            </a:r>
          </a:p>
          <a:p>
            <a:r>
              <a:rPr lang="en-GB" dirty="0">
                <a:latin typeface="Times New Roman" panose="02020603050405020304" pitchFamily="18" charset="0"/>
                <a:cs typeface="Times New Roman" panose="02020603050405020304" pitchFamily="18" charset="0"/>
              </a:rPr>
              <a:t>Givler, A. and </a:t>
            </a:r>
            <a:r>
              <a:rPr lang="en-GB" dirty="0" err="1">
                <a:latin typeface="Times New Roman" panose="02020603050405020304" pitchFamily="18" charset="0"/>
                <a:cs typeface="Times New Roman" panose="02020603050405020304" pitchFamily="18" charset="0"/>
              </a:rPr>
              <a:t>Maani</a:t>
            </a:r>
            <a:r>
              <a:rPr lang="en-GB" dirty="0">
                <a:latin typeface="Times New Roman" panose="02020603050405020304" pitchFamily="18" charset="0"/>
                <a:cs typeface="Times New Roman" panose="02020603050405020304" pitchFamily="18" charset="0"/>
              </a:rPr>
              <a:t>-Fogelman, P.A. (2023). The importance of cultural competence in pain and palliative care. [online] Nih.gov. Available at: https://www.ncbi.nlm.nih.gov/books/NBK493154/.</a:t>
            </a:r>
          </a:p>
          <a:p>
            <a:r>
              <a:rPr lang="en-GB" dirty="0" err="1">
                <a:latin typeface="Times New Roman" panose="02020603050405020304" pitchFamily="18" charset="0"/>
                <a:cs typeface="Times New Roman" panose="02020603050405020304" pitchFamily="18" charset="0"/>
              </a:rPr>
              <a:t>Sarraf</a:t>
            </a:r>
            <a:r>
              <a:rPr lang="en-GB" dirty="0">
                <a:latin typeface="Times New Roman" panose="02020603050405020304" pitchFamily="18" charset="0"/>
                <a:cs typeface="Times New Roman" panose="02020603050405020304" pitchFamily="18" charset="0"/>
              </a:rPr>
              <a:t>, Q., &amp; Ellis, G. (2006). Business rules in retail: the Tesco. Com story. Business Rules Journal, 7(6), pp. 16-25.</a:t>
            </a:r>
          </a:p>
          <a:p>
            <a:r>
              <a:rPr lang="en-GB" dirty="0">
                <a:latin typeface="Times New Roman" panose="02020603050405020304" pitchFamily="18" charset="0"/>
                <a:cs typeface="Times New Roman" panose="02020603050405020304" pitchFamily="18" charset="0"/>
              </a:rPr>
              <a:t>Sharma, A., Jain, R. and </a:t>
            </a:r>
            <a:r>
              <a:rPr lang="en-GB" dirty="0" err="1">
                <a:latin typeface="Times New Roman" panose="02020603050405020304" pitchFamily="18" charset="0"/>
                <a:cs typeface="Times New Roman" panose="02020603050405020304" pitchFamily="18" charset="0"/>
              </a:rPr>
              <a:t>Pajni</a:t>
            </a:r>
            <a:r>
              <a:rPr lang="en-GB" dirty="0">
                <a:latin typeface="Times New Roman" panose="02020603050405020304" pitchFamily="18" charset="0"/>
                <a:cs typeface="Times New Roman" panose="02020603050405020304" pitchFamily="18" charset="0"/>
              </a:rPr>
              <a:t>, N.S. (2022). Risk Identification Techniques in Retail Industry: A case study of Tesco Plc. The Journal of Corporate Governance, Insurance, and Risk Management (JCGIRM), [online] 9(1), pp.201–214. Available at: https://www.ceeol.com/search/article-detail?id=1059457.</a:t>
            </a:r>
          </a:p>
          <a:p>
            <a:r>
              <a:rPr lang="en-GB" dirty="0">
                <a:latin typeface="Times New Roman" panose="02020603050405020304" pitchFamily="18" charset="0"/>
                <a:cs typeface="Times New Roman" panose="02020603050405020304" pitchFamily="18" charset="0"/>
              </a:rPr>
              <a:t>Smith, D., 2023. Logistics in Tesco: past, present and future. In Logistics And Retail Management insights Into Current Practice And Trends From Leading Experts (pp. 154-183). CRC Press.</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2738876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227</TotalTime>
  <Words>2225</Words>
  <Application>Microsoft Office PowerPoint</Application>
  <PresentationFormat>Widescreen</PresentationFormat>
  <Paragraphs>95</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Times New Roman</vt:lpstr>
      <vt:lpstr>Trebuchet MS</vt:lpstr>
      <vt:lpstr>Wingdings 3</vt:lpstr>
      <vt:lpstr>Facet</vt:lpstr>
      <vt:lpstr>Expanding Tesco: Adapting to German Market Culture</vt:lpstr>
      <vt:lpstr>Introduction</vt:lpstr>
      <vt:lpstr>Understanding Cultural Differences</vt:lpstr>
      <vt:lpstr>Intercultural Communication Theories</vt:lpstr>
      <vt:lpstr>Language and Communication Styles</vt:lpstr>
      <vt:lpstr>Social Structures and Work Culture</vt:lpstr>
      <vt:lpstr>Religious Values and Business Ethics</vt:lpstr>
      <vt:lpstr>Recommendations for Tesco's Expansion</vt:lpstr>
      <vt:lpstr>Implementation Plan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 J</dc:creator>
  <cp:lastModifiedBy>AA Service UK</cp:lastModifiedBy>
  <cp:revision>24</cp:revision>
  <dcterms:created xsi:type="dcterms:W3CDTF">2024-07-19T01:45:54Z</dcterms:created>
  <dcterms:modified xsi:type="dcterms:W3CDTF">2024-07-20T08:50:11Z</dcterms:modified>
</cp:coreProperties>
</file>