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4" r:id="rId3"/>
    <p:sldId id="259" r:id="rId4"/>
    <p:sldId id="260" r:id="rId5"/>
    <p:sldId id="261" r:id="rId6"/>
    <p:sldId id="262" r:id="rId7"/>
    <p:sldId id="263" r:id="rId8"/>
    <p:sldId id="265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0B249F-644D-DF96-023B-66BD80ED4C15}" v="2" dt="2025-10-15T08:54:08.2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-540" y="-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nitha Peeter (2421161)" userId="S::2421161@student.uwtsd.ac.uk::832babab-d0e7-439e-aae8-eb87504ccabd" providerId="AD" clId="Web-{110B249F-644D-DF96-023B-66BD80ED4C15}"/>
    <pc:docChg chg="modSld">
      <pc:chgData name="Sunitha Peeter (2421161)" userId="S::2421161@student.uwtsd.ac.uk::832babab-d0e7-439e-aae8-eb87504ccabd" providerId="AD" clId="Web-{110B249F-644D-DF96-023B-66BD80ED4C15}" dt="2025-10-15T08:54:08.279" v="1" actId="20577"/>
      <pc:docMkLst>
        <pc:docMk/>
      </pc:docMkLst>
      <pc:sldChg chg="modSp">
        <pc:chgData name="Sunitha Peeter (2421161)" userId="S::2421161@student.uwtsd.ac.uk::832babab-d0e7-439e-aae8-eb87504ccabd" providerId="AD" clId="Web-{110B249F-644D-DF96-023B-66BD80ED4C15}" dt="2025-10-15T08:54:08.279" v="1" actId="20577"/>
        <pc:sldMkLst>
          <pc:docMk/>
          <pc:sldMk cId="1317303410" sldId="256"/>
        </pc:sldMkLst>
        <pc:spChg chg="mod">
          <ac:chgData name="Sunitha Peeter (2421161)" userId="S::2421161@student.uwtsd.ac.uk::832babab-d0e7-439e-aae8-eb87504ccabd" providerId="AD" clId="Web-{110B249F-644D-DF96-023B-66BD80ED4C15}" dt="2025-10-15T08:54:08.279" v="1" actId="20577"/>
          <ac:spMkLst>
            <pc:docMk/>
            <pc:sldMk cId="1317303410" sldId="256"/>
            <ac:spMk id="2" creationId="{38521EB4-5A76-4F97-DF7F-56A636699F7B}"/>
          </ac:spMkLst>
        </pc:spChg>
      </pc:sldChg>
    </pc:docChg>
  </pc:docChgLst>
  <pc:docChgLst>
    <pc:chgData name="Sunitha Peeter (2421161)" userId="S::2421161@student.uwtsd.ac.uk::832babab-d0e7-439e-aae8-eb87504ccabd" providerId="AD" clId="Web-{AA647C0D-E427-B1DC-0678-06C69922F74E}"/>
    <pc:docChg chg="modSld">
      <pc:chgData name="Sunitha Peeter (2421161)" userId="S::2421161@student.uwtsd.ac.uk::832babab-d0e7-439e-aae8-eb87504ccabd" providerId="AD" clId="Web-{AA647C0D-E427-B1DC-0678-06C69922F74E}" dt="2025-10-11T18:59:47.656" v="47" actId="20577"/>
      <pc:docMkLst>
        <pc:docMk/>
      </pc:docMkLst>
      <pc:sldChg chg="modSp">
        <pc:chgData name="Sunitha Peeter (2421161)" userId="S::2421161@student.uwtsd.ac.uk::832babab-d0e7-439e-aae8-eb87504ccabd" providerId="AD" clId="Web-{AA647C0D-E427-B1DC-0678-06C69922F74E}" dt="2025-10-11T18:59:47.656" v="47" actId="20577"/>
        <pc:sldMkLst>
          <pc:docMk/>
          <pc:sldMk cId="2899214168" sldId="264"/>
        </pc:sldMkLst>
        <pc:spChg chg="mod">
          <ac:chgData name="Sunitha Peeter (2421161)" userId="S::2421161@student.uwtsd.ac.uk::832babab-d0e7-439e-aae8-eb87504ccabd" providerId="AD" clId="Web-{AA647C0D-E427-B1DC-0678-06C69922F74E}" dt="2025-10-11T18:59:47.656" v="47" actId="20577"/>
          <ac:spMkLst>
            <pc:docMk/>
            <pc:sldMk cId="2899214168" sldId="264"/>
            <ac:spMk id="2" creationId="{CA397423-4B20-33C9-566B-0ED3A7A601DA}"/>
          </ac:spMkLst>
        </pc:spChg>
      </pc:sldChg>
    </pc:docChg>
  </pc:docChgLst>
  <pc:docChgLst>
    <pc:chgData name="Sunitha Peeter (2421161)" userId="S::2421161@student.uwtsd.ac.uk::832babab-d0e7-439e-aae8-eb87504ccabd" providerId="AD" clId="Web-{6E9D91E3-3659-C9B2-2D9A-CE7FE83B6D79}"/>
    <pc:docChg chg="modSld">
      <pc:chgData name="Sunitha Peeter (2421161)" userId="S::2421161@student.uwtsd.ac.uk::832babab-d0e7-439e-aae8-eb87504ccabd" providerId="AD" clId="Web-{6E9D91E3-3659-C9B2-2D9A-CE7FE83B6D79}" dt="2025-10-07T20:19:36.121" v="11" actId="20577"/>
      <pc:docMkLst>
        <pc:docMk/>
      </pc:docMkLst>
      <pc:sldChg chg="modSp">
        <pc:chgData name="Sunitha Peeter (2421161)" userId="S::2421161@student.uwtsd.ac.uk::832babab-d0e7-439e-aae8-eb87504ccabd" providerId="AD" clId="Web-{6E9D91E3-3659-C9B2-2D9A-CE7FE83B6D79}" dt="2025-10-07T20:19:36.121" v="11" actId="20577"/>
        <pc:sldMkLst>
          <pc:docMk/>
          <pc:sldMk cId="1317303410" sldId="256"/>
        </pc:sldMkLst>
        <pc:spChg chg="mod">
          <ac:chgData name="Sunitha Peeter (2421161)" userId="S::2421161@student.uwtsd.ac.uk::832babab-d0e7-439e-aae8-eb87504ccabd" providerId="AD" clId="Web-{6E9D91E3-3659-C9B2-2D9A-CE7FE83B6D79}" dt="2025-10-07T20:19:36.121" v="11" actId="20577"/>
          <ac:spMkLst>
            <pc:docMk/>
            <pc:sldMk cId="1317303410" sldId="256"/>
            <ac:spMk id="2" creationId="{38521EB4-5A76-4F97-DF7F-56A636699F7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EA4D1B-2B1D-49A1-9CF7-B136F30BBD18}" type="datetimeFigureOut">
              <a:rPr lang="en-IN" smtClean="0"/>
              <a:t>15-10-2025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4DCAAC-741C-44C1-A27B-A16BA5FF4BE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581079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4DCAAC-741C-44C1-A27B-A16BA5FF4BE3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111314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152F8-7AE6-BF1D-A51A-B0EBB6429B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EB52C8-8083-AA9D-C9F8-023F8FF7D3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0D1CD1-AD05-7618-A562-DA63DD6A72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81A20-7FFF-4ECB-A976-122AF9D33114}" type="datetimeFigureOut">
              <a:rPr lang="en-IN" smtClean="0"/>
              <a:t>15-10-2025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61140-D0E2-71CF-CA4B-10A4350CF0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774A91-3077-765D-DD01-9A8B412A39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A660A-931F-4389-8AF3-D522A528445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366988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234D8-0A0E-33BD-5FD5-1F5DC18A3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CDEF4-7085-F550-60A8-B1B1333834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50DCB-67FE-BF4C-B9D8-9BD03492E5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81A20-7FFF-4ECB-A976-122AF9D33114}" type="datetimeFigureOut">
              <a:rPr lang="en-IN" smtClean="0"/>
              <a:t>15-10-2025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BD71BA-4F1F-4D7F-E83D-813881A59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04DCB8-9B7C-905E-6901-369CB6C1E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A660A-931F-4389-8AF3-D522A528445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803328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6779E-D4D7-44FB-47B6-6AE087886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0A2367-A506-F045-C1F3-AED307A935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D5F0FD-CC48-FA23-53C5-37DA51CE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81A20-7FFF-4ECB-A976-122AF9D33114}" type="datetimeFigureOut">
              <a:rPr lang="en-IN" smtClean="0"/>
              <a:t>15-10-2025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2450E-4E5C-DE7F-3ACE-0BA7F5AE07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BB37DB-903A-8A2D-746D-4244F850A6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A660A-931F-4389-8AF3-D522A528445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151650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E61AB-8634-7B19-1621-490A88D227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D5420-5849-F5C1-9003-D0705A845E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29D77A-BB56-9000-CB14-62721D24C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EB3CB6-249A-A9B0-373A-70A73117FE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81A20-7FFF-4ECB-A976-122AF9D33114}" type="datetimeFigureOut">
              <a:rPr lang="en-IN" smtClean="0"/>
              <a:t>15-10-2025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D2969F-E92B-B85E-E938-45C77FFE61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680A84-8E12-7D7A-6EED-AB154CD689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A660A-931F-4389-8AF3-D522A528445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575713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19349-6656-2366-2C91-21C4EE27D5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75B94F-AE59-2E6C-E9EB-656332CE4D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9ED86E-039F-A4C7-AA27-813D3AB818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3C971E-2B15-8A9D-148B-0B31A4587E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DF8015-6A04-FD07-1188-40CB7D2FD9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EF7D02-39F5-E6BA-448D-3D3D582704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81A20-7FFF-4ECB-A976-122AF9D33114}" type="datetimeFigureOut">
              <a:rPr lang="en-IN" smtClean="0"/>
              <a:t>15-10-2025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8FAF409-589F-C4C1-7E4E-DB2F7955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102819D-447A-C5B0-8476-462A687579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A660A-931F-4389-8AF3-D522A528445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381078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6C8D5-F416-946A-EDAA-BFD62D5E64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97D2A1-7FD6-6093-17B3-A858251B91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81A20-7FFF-4ECB-A976-122AF9D33114}" type="datetimeFigureOut">
              <a:rPr lang="en-IN" smtClean="0"/>
              <a:t>15-10-2025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D198A7A-4858-8FC5-618E-C74212BFE0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389608-6F6A-D9EF-D7AC-4258651A00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A660A-931F-4389-8AF3-D522A528445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154551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2756CA-19E6-76A1-7545-082A7FCFEA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81A20-7FFF-4ECB-A976-122AF9D33114}" type="datetimeFigureOut">
              <a:rPr lang="en-IN" smtClean="0"/>
              <a:t>15-10-2025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A83B51-1957-2E21-CE43-A5FB0C697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6736A5-9234-73B7-B705-5716A084B8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A660A-931F-4389-8AF3-D522A528445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27653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D32D0-13C4-941B-BB5B-678373D8B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49F9C-E7BA-1E8E-CCD3-7E41A2B919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E1883F-B058-1C5D-4B91-26F5126B25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437FFD-CC12-6712-4667-D30761DD42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81A20-7FFF-4ECB-A976-122AF9D33114}" type="datetimeFigureOut">
              <a:rPr lang="en-IN" smtClean="0"/>
              <a:t>15-10-2025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DC4AB0-AFCE-F74C-CD33-4C5E9BEF93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FD35C6-FAB6-6DD3-AAD4-E1A63596BE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A660A-931F-4389-8AF3-D522A528445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807626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8DFC0-4702-4076-F57D-2E8F0A06CE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F183B5-148C-9CE3-1F93-12F9FE9DB56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66FCDE-7395-93CC-DAA8-DF99BDCCE8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75CFC0-BDB6-1D53-572D-6BA947BE01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81A20-7FFF-4ECB-A976-122AF9D33114}" type="datetimeFigureOut">
              <a:rPr lang="en-IN" smtClean="0"/>
              <a:t>15-10-2025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1FB838-A4A7-48E5-B22D-275D9070C7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7A64DE-B51A-A363-B942-70A03A59A2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A660A-931F-4389-8AF3-D522A528445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66548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C36C69-5845-AEEC-78A4-02B2BE6312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8C0FFB-1A5B-F7B8-1547-CBDAD4487A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46CEDE-317A-20DB-70E2-5081DF60FD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81A20-7FFF-4ECB-A976-122AF9D33114}" type="datetimeFigureOut">
              <a:rPr lang="en-IN" smtClean="0"/>
              <a:t>15-10-2025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D9CBE9-2A0A-4B70-41D0-A1C4D9D90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4A1DF5-593E-7B69-E446-BFDA80333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A660A-931F-4389-8AF3-D522A528445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423377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13FD771-DE8A-4BB0-C8C6-EDAA51F78A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D2ACE3-3DA5-1C63-8B3C-105A51C6E8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1378F1-3468-97F6-3D53-6F94BBC30C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81A20-7FFF-4ECB-A976-122AF9D33114}" type="datetimeFigureOut">
              <a:rPr lang="en-IN" smtClean="0"/>
              <a:t>15-10-2025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68C97-F259-76A1-4AE8-168420473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E5071D-1835-C06D-493D-5131E167F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A660A-931F-4389-8AF3-D522A528445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14587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6BDA71D-0032-1932-83AD-72C66A9EFB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7578D1-9F52-97F6-104B-4747E2A990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01A694-BA4A-A045-333A-AA08F218AA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581A20-7FFF-4ECB-A976-122AF9D33114}" type="datetimeFigureOut">
              <a:rPr lang="en-IN" smtClean="0"/>
              <a:t>15-10-2025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7A3D2F-26D8-3E16-A58D-D42B8266F5D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68442F-E271-E35D-ED24-C7EAA2C155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DA660A-931F-4389-8AF3-D522A528445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7671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21EB4-5A76-4F97-DF7F-56A636699F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01601"/>
            <a:ext cx="10668000" cy="3327399"/>
          </a:xfrm>
        </p:spPr>
        <p:txBody>
          <a:bodyPr>
            <a:normAutofit/>
          </a:bodyPr>
          <a:lstStyle/>
          <a:p>
            <a:pPr algn="l"/>
            <a:r>
              <a:rPr lang="en-US" sz="1800" b="1" noProof="0" dirty="0"/>
              <a:t>Student Name  :   </a:t>
            </a:r>
            <a:r>
              <a:rPr lang="en-US" sz="1800" noProof="0" dirty="0"/>
              <a:t>Sunitha Peeter</a:t>
            </a:r>
            <a:br>
              <a:rPr lang="en-US" sz="1800" dirty="0"/>
            </a:br>
            <a:r>
              <a:rPr lang="en-US" sz="1800" b="1" dirty="0"/>
              <a:t>Student ID  :          </a:t>
            </a:r>
            <a:r>
              <a:rPr lang="en-US" sz="1800" dirty="0"/>
              <a:t>2421161</a:t>
            </a:r>
            <a:br>
              <a:rPr lang="en-US" sz="1800" b="1" dirty="0"/>
            </a:br>
            <a:r>
              <a:rPr lang="en-US" sz="1800" b="1" dirty="0"/>
              <a:t>Module  :              </a:t>
            </a:r>
            <a:r>
              <a:rPr lang="en-US" sz="1800" dirty="0"/>
              <a:t>Professional Development within Health and Social care </a:t>
            </a:r>
            <a:br>
              <a:rPr lang="en-US" sz="1800" b="1" dirty="0"/>
            </a:br>
            <a:r>
              <a:rPr lang="en-US" sz="1800" b="1" dirty="0"/>
              <a:t>Module Code :      </a:t>
            </a:r>
            <a:r>
              <a:rPr lang="en-US" sz="1800" dirty="0"/>
              <a:t>LCHS4009_BIRM2025</a:t>
            </a:r>
            <a:br>
              <a:rPr lang="en-US" sz="1800" b="1" dirty="0"/>
            </a:br>
            <a:r>
              <a:rPr lang="en-US" sz="1800" b="1" dirty="0"/>
              <a:t>Lecturer Name :     </a:t>
            </a:r>
            <a:r>
              <a:rPr lang="en-US" sz="1800" dirty="0"/>
              <a:t>Vivian </a:t>
            </a:r>
            <a:r>
              <a:rPr lang="en-US" sz="1800" dirty="0" err="1"/>
              <a:t>Osuchukwu</a:t>
            </a:r>
            <a:br>
              <a:rPr lang="en-US" sz="1800" b="1" dirty="0"/>
            </a:br>
            <a:r>
              <a:rPr lang="en-US" sz="1800" b="1" dirty="0"/>
              <a:t>Assignment Title :    </a:t>
            </a:r>
            <a:r>
              <a:rPr lang="en-US" sz="1800" dirty="0"/>
              <a:t>Assessment Specification /Component 1 Presentation </a:t>
            </a:r>
            <a:br>
              <a:rPr lang="en-US" sz="1800" b="1" noProof="0" dirty="0"/>
            </a:br>
            <a:endParaRPr lang="en-GB" sz="1800" b="1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B1B43E-C9CB-9E50-EF90-BFEA4BEAAF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flipH="1">
            <a:off x="1569718" y="3594100"/>
            <a:ext cx="3726181" cy="36830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 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3173034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A397423-4B20-33C9-566B-0ED3A7A601DA}"/>
              </a:ext>
            </a:extLst>
          </p:cNvPr>
          <p:cNvSpPr txBox="1"/>
          <p:nvPr/>
        </p:nvSpPr>
        <p:spPr>
          <a:xfrm>
            <a:off x="406400" y="2309396"/>
            <a:ext cx="7650480" cy="2246769"/>
          </a:xfrm>
          <a:prstGeom prst="rect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dirty="0">
                <a:latin typeface="Microsoft Sans Serif"/>
                <a:ea typeface="Microsoft Sans Serif"/>
                <a:cs typeface="Microsoft Sans Serif"/>
              </a:rPr>
              <a:t>My</a:t>
            </a:r>
            <a:r>
              <a:rPr lang="en-GB" sz="2000" b="0" i="0" noProof="0" dirty="0">
                <a:effectLst/>
                <a:latin typeface="Microsoft Sans Serif"/>
                <a:ea typeface="Microsoft Sans Serif"/>
                <a:cs typeface="Microsoft Sans Serif"/>
              </a:rPr>
              <a:t> </a:t>
            </a:r>
            <a:r>
              <a:rPr lang="en-GB" sz="2000" dirty="0">
                <a:latin typeface="Microsoft Sans Serif"/>
                <a:ea typeface="Microsoft Sans Serif"/>
                <a:cs typeface="Microsoft Sans Serif"/>
              </a:rPr>
              <a:t> </a:t>
            </a:r>
            <a:r>
              <a:rPr lang="en-GB" sz="2000" b="0" i="0" noProof="0" dirty="0">
                <a:effectLst/>
                <a:latin typeface="Microsoft Sans Serif"/>
                <a:ea typeface="Microsoft Sans Serif"/>
                <a:cs typeface="Microsoft Sans Serif"/>
              </a:rPr>
              <a:t>name </a:t>
            </a:r>
            <a:r>
              <a:rPr lang="en-GB" sz="2000" dirty="0">
                <a:latin typeface="Microsoft Sans Serif"/>
                <a:ea typeface="Microsoft Sans Serif"/>
                <a:cs typeface="Microsoft Sans Serif"/>
              </a:rPr>
              <a:t>is </a:t>
            </a:r>
            <a:r>
              <a:rPr lang="en-GB" sz="2000" dirty="0" err="1">
                <a:latin typeface="Microsoft Sans Serif"/>
                <a:ea typeface="Microsoft Sans Serif"/>
                <a:cs typeface="Microsoft Sans Serif"/>
              </a:rPr>
              <a:t>Snitha</a:t>
            </a:r>
            <a:r>
              <a:rPr lang="en-GB" sz="2000" dirty="0">
                <a:latin typeface="Microsoft Sans Serif"/>
                <a:ea typeface="Microsoft Sans Serif"/>
                <a:cs typeface="Microsoft Sans Serif"/>
              </a:rPr>
              <a:t> Peeter and </a:t>
            </a:r>
            <a:r>
              <a:rPr lang="en-GB" sz="2000" b="0" i="0" noProof="0" dirty="0">
                <a:effectLst/>
                <a:latin typeface="Microsoft Sans Serif"/>
                <a:ea typeface="Microsoft Sans Serif"/>
                <a:cs typeface="Microsoft Sans Serif"/>
              </a:rPr>
              <a:t>I am a part-time Support Worker in a UK care environment studying Health and Social Care. Within this presentation, I am going to present my own SWOT analysis to look at my strengths, weaknesses, opportunities, and threats. This informs my professional and educational development and career advancement.</a:t>
            </a:r>
            <a:br>
              <a:rPr lang="en-GB" sz="2000" b="0" i="0" noProof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</a:br>
            <a:endParaRPr lang="en-GB" sz="2000" noProof="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8FC6A3-E363-1388-B810-838076DB2F4C}"/>
              </a:ext>
            </a:extLst>
          </p:cNvPr>
          <p:cNvSpPr txBox="1"/>
          <p:nvPr/>
        </p:nvSpPr>
        <p:spPr>
          <a:xfrm>
            <a:off x="335280" y="805934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i="0" noProof="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Introduction </a:t>
            </a:r>
            <a:endParaRPr lang="en-GB" sz="3600" b="1" noProof="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F732FD8-4738-9BC7-FD85-A7196F79D2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6504" y="1452265"/>
            <a:ext cx="2903472" cy="287298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267D801-C6B6-4052-6012-4C0945B4FFC1}"/>
              </a:ext>
            </a:extLst>
          </p:cNvPr>
          <p:cNvSpPr txBox="1"/>
          <p:nvPr/>
        </p:nvSpPr>
        <p:spPr>
          <a:xfrm>
            <a:off x="8596504" y="446383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b="0" i="1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Source: Goodman, 2023</a:t>
            </a:r>
            <a:endParaRPr lang="en-IN" i="1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92141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EC0F26-1524-9BA7-332F-F4C0A56BE5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2AA5927-D354-0467-8B9C-A1C442ED9BCA}"/>
              </a:ext>
            </a:extLst>
          </p:cNvPr>
          <p:cNvSpPr txBox="1"/>
          <p:nvPr/>
        </p:nvSpPr>
        <p:spPr>
          <a:xfrm>
            <a:off x="499616" y="204593"/>
            <a:ext cx="10912168" cy="550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br>
              <a:rPr lang="en-GB" b="0" i="0" noProof="0" dirty="0">
                <a:solidFill>
                  <a:srgbClr val="172B4D"/>
                </a:solidFill>
                <a:effectLst/>
                <a:latin typeface="Open Sans" panose="020B0606030504020204" pitchFamily="34" charset="0"/>
              </a:rPr>
            </a:br>
            <a:br>
              <a:rPr lang="en-GB" b="0" i="0" noProof="0" dirty="0">
                <a:solidFill>
                  <a:srgbClr val="172B4D"/>
                </a:solidFill>
                <a:effectLst/>
                <a:latin typeface="Open Sans" panose="020B0606030504020204" pitchFamily="34" charset="0"/>
              </a:rPr>
            </a:br>
            <a:endParaRPr lang="en-GB" b="0" i="0" noProof="0" dirty="0">
              <a:solidFill>
                <a:srgbClr val="172B4D"/>
              </a:solidFill>
              <a:effectLst/>
              <a:latin typeface="Open Sans" panose="020B0606030504020204" pitchFamily="34" charset="0"/>
            </a:endParaRPr>
          </a:p>
          <a:p>
            <a:endParaRPr lang="en-GB" noProof="0" dirty="0">
              <a:solidFill>
                <a:srgbClr val="172B4D"/>
              </a:solidFill>
              <a:latin typeface="Open Sans" panose="020B0606030504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r>
              <a:rPr lang="en-GB" b="0" i="0" noProof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         </a:t>
            </a:r>
            <a:r>
              <a:rPr lang="en-GB" sz="2000" b="0" i="0" noProof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One of my most valuable abilities is good communication, whereby I establish trust with service users and colleagues. </a:t>
            </a:r>
          </a:p>
          <a:p>
            <a:endParaRPr lang="en-GB" sz="2000" b="0" i="0" noProof="0" dirty="0">
              <a:effectLst/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r>
              <a:rPr lang="en-GB" sz="2000" b="0" i="0" noProof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 </a:t>
            </a:r>
          </a:p>
          <a:p>
            <a:r>
              <a:rPr lang="en-GB" sz="2000" noProof="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          </a:t>
            </a:r>
            <a:r>
              <a:rPr lang="en-GB" sz="2000" b="0" i="0" noProof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I am also empathetic, maintaining people's emotional well-being when things do not go as expected. </a:t>
            </a:r>
          </a:p>
          <a:p>
            <a:endParaRPr lang="en-GB" sz="2000" b="0" i="0" noProof="0" dirty="0">
              <a:effectLst/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endParaRPr lang="en-GB" sz="2000" b="0" i="0" noProof="0" dirty="0">
              <a:effectLst/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endParaRPr lang="en-GB" sz="2000" noProof="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r>
              <a:rPr lang="en-GB" sz="2000" b="0" i="0" noProof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         Another ability is teamworking—I collaborate with nurses and senior carers to provide person-centred care. </a:t>
            </a:r>
          </a:p>
          <a:p>
            <a:endParaRPr lang="en-GB" sz="2000" noProof="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r>
              <a:rPr lang="en-GB" sz="2000" b="0" i="0" noProof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My communication, empathy, and teamwork enable me to resolve issues in a calm manner and uphold professional standards (</a:t>
            </a:r>
            <a:r>
              <a:rPr lang="en-US" sz="200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Ciobanu et al., 2024)</a:t>
            </a:r>
            <a:r>
              <a:rPr lang="en-GB" sz="2000" b="0" i="0" noProof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.</a:t>
            </a:r>
            <a:endParaRPr lang="en-GB" sz="2000" noProof="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57E72C2-FE5F-181B-F87C-99B98DB53641}"/>
              </a:ext>
            </a:extLst>
          </p:cNvPr>
          <p:cNvSpPr txBox="1"/>
          <p:nvPr/>
        </p:nvSpPr>
        <p:spPr>
          <a:xfrm>
            <a:off x="499616" y="357973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i="0" noProof="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Strengths </a:t>
            </a:r>
            <a:endParaRPr lang="en-GB" sz="3600" noProof="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77654E7-FFD4-2CBF-B5A2-3237A8CC75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311" y="1157684"/>
            <a:ext cx="467033" cy="47752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8E05DB7-862C-15BE-4B91-845827DDB6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052" y="2438909"/>
            <a:ext cx="548641" cy="47752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2B2BCB5-1775-8079-D674-650BF160A4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52" y="3704703"/>
            <a:ext cx="633801" cy="646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25865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DDCBDE-6122-1247-25E0-B89D598C43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E8C24AB-CD50-9D93-20D7-10155C622613}"/>
              </a:ext>
            </a:extLst>
          </p:cNvPr>
          <p:cNvSpPr txBox="1"/>
          <p:nvPr/>
        </p:nvSpPr>
        <p:spPr>
          <a:xfrm>
            <a:off x="411316" y="706066"/>
            <a:ext cx="609600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i="0" noProof="0" dirty="0">
                <a:solidFill>
                  <a:srgbClr val="172B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Weaknesses </a:t>
            </a:r>
          </a:p>
          <a:p>
            <a:endParaRPr lang="en-GB" sz="3600" b="1" i="0" noProof="0" dirty="0">
              <a:solidFill>
                <a:srgbClr val="172B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b="0" i="0" noProof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One weakness I recognise is time management because balancing shifts with coursework proves to be challenging at times.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b="0" i="0" noProof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I procrastinate on assignments sometimes, and I am shy in meetings despite having good ideas.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b="0" i="0" noProof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Using a daily planner and asking for feedback on work helps me to improve organisation , become more assertive, reduce stress, and manage workload better (</a:t>
            </a:r>
            <a:r>
              <a:rPr lang="en-IN" sz="2000" dirty="0" err="1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Dereziuk</a:t>
            </a:r>
            <a:r>
              <a:rPr lang="en-IN" sz="200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et al., 2023)</a:t>
            </a:r>
            <a:r>
              <a:rPr lang="en-GB" sz="2000" b="0" i="0" noProof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. </a:t>
            </a:r>
            <a:br>
              <a:rPr lang="en-GB" sz="2000" b="0" i="0" noProof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</a:br>
            <a:br>
              <a:rPr lang="en-GB" b="0" i="0" noProof="0" dirty="0">
                <a:solidFill>
                  <a:srgbClr val="172B4D"/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</a:br>
            <a:endParaRPr lang="en-GB" noProof="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0CC2CC-3056-9C6C-EBF2-597D4958F0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1346" y="297069"/>
            <a:ext cx="4507659" cy="278936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FCB67AD-BF72-E259-4E7A-2DB2528F7F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347" y="3543188"/>
            <a:ext cx="4507659" cy="278936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30C508D-0E96-9DCD-31A8-C0C10469F2E5}"/>
              </a:ext>
            </a:extLst>
          </p:cNvPr>
          <p:cNvSpPr txBox="1"/>
          <p:nvPr/>
        </p:nvSpPr>
        <p:spPr>
          <a:xfrm>
            <a:off x="7570839" y="6332555"/>
            <a:ext cx="329380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i="1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Source: </a:t>
            </a:r>
            <a:r>
              <a:rPr lang="en-IN" b="0" i="1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Ezgi Aydın, 2024</a:t>
            </a:r>
            <a:endParaRPr lang="en-IN" i="1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450D10D-F5B4-7F72-D871-1687F2F1BB29}"/>
              </a:ext>
            </a:extLst>
          </p:cNvPr>
          <p:cNvSpPr txBox="1"/>
          <p:nvPr/>
        </p:nvSpPr>
        <p:spPr>
          <a:xfrm>
            <a:off x="7371347" y="313014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i="1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Source: </a:t>
            </a:r>
            <a:r>
              <a:rPr lang="en-IN" b="0" i="1" dirty="0" err="1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Ankmsn</a:t>
            </a:r>
            <a:r>
              <a:rPr lang="en-IN" b="0" i="1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, 2024</a:t>
            </a:r>
            <a:endParaRPr lang="en-IN" i="1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80917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ED4295-1576-5BDE-1FFB-66C0E21735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98D24C2-B1A3-FDD8-672C-C51D32BC6FE5}"/>
              </a:ext>
            </a:extLst>
          </p:cNvPr>
          <p:cNvSpPr txBox="1"/>
          <p:nvPr/>
        </p:nvSpPr>
        <p:spPr>
          <a:xfrm>
            <a:off x="4267200" y="1008618"/>
            <a:ext cx="6512559" cy="28315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br>
              <a:rPr lang="en-GB" b="0" i="0" noProof="0" dirty="0">
                <a:solidFill>
                  <a:srgbClr val="172B4D"/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</a:br>
            <a:r>
              <a:rPr lang="en-GB" sz="2000" b="0" i="0" noProof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Studying and working in Health and Social Care presents a lot of development opportunities. My place of work offers training in infection control, and safeguarding, while college education provides access to more advanced qualifications such as nursing or management courses.</a:t>
            </a:r>
          </a:p>
          <a:p>
            <a:endParaRPr lang="en-GB" sz="20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r>
              <a:rPr lang="en-GB" sz="2000" b="0" i="0" noProof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</a:t>
            </a:r>
            <a:endParaRPr lang="en-GB" sz="2000" noProof="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EA3455-5524-4301-9DC2-61A60871A3F5}"/>
              </a:ext>
            </a:extLst>
          </p:cNvPr>
          <p:cNvSpPr txBox="1"/>
          <p:nvPr/>
        </p:nvSpPr>
        <p:spPr>
          <a:xfrm>
            <a:off x="497840" y="562094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i="0" noProof="0" dirty="0">
                <a:solidFill>
                  <a:srgbClr val="172B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Opportunities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6D02736-5BF5-8428-ADBC-2D1B60470D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840" y="1575969"/>
            <a:ext cx="3475021" cy="232430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6D6B952-47B9-CD83-1960-998BC69AF0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8027" y="3840162"/>
            <a:ext cx="3657917" cy="226333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7327B5E-7D6C-EBAA-C326-55B6EF2E7937}"/>
              </a:ext>
            </a:extLst>
          </p:cNvPr>
          <p:cNvSpPr txBox="1"/>
          <p:nvPr/>
        </p:nvSpPr>
        <p:spPr>
          <a:xfrm>
            <a:off x="426720" y="4404868"/>
            <a:ext cx="6096000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0" i="0" noProof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Applying my communication and teamwork skills, I fully participate in the opportunities through asking questions, expressing ideas, and assisting others. Recognising and taking opportunities are necessary for long-term career objectives (</a:t>
            </a:r>
            <a:r>
              <a:rPr lang="en-IN" sz="2000" b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Lin et al., 2023</a:t>
            </a:r>
            <a:r>
              <a:rPr lang="en-GB" sz="2000" b="0" i="0" noProof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), which I intend to do exactly</a:t>
            </a:r>
            <a:r>
              <a:rPr lang="en-GB" sz="1800" b="0" i="0" noProof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.</a:t>
            </a:r>
            <a:br>
              <a:rPr lang="en-GB" sz="1800" b="0" i="0" noProof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</a:br>
            <a:endParaRPr lang="en-IN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D2A5D9-2F49-2420-E1DE-47C24ACDAE34}"/>
              </a:ext>
            </a:extLst>
          </p:cNvPr>
          <p:cNvSpPr txBox="1"/>
          <p:nvPr/>
        </p:nvSpPr>
        <p:spPr>
          <a:xfrm>
            <a:off x="7236542" y="6251527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i="1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Source: </a:t>
            </a:r>
            <a:r>
              <a:rPr lang="en-IN" b="0" i="1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Shutterstock, 2025</a:t>
            </a:r>
            <a:endParaRPr lang="en-IN" i="1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73289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47EDDD-29AA-D550-6C15-C14E156B73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0F66508-E42A-FA2D-E0B4-9BF5507A2FFF}"/>
              </a:ext>
            </a:extLst>
          </p:cNvPr>
          <p:cNvSpPr txBox="1"/>
          <p:nvPr/>
        </p:nvSpPr>
        <p:spPr>
          <a:xfrm>
            <a:off x="393946" y="647633"/>
            <a:ext cx="10131814" cy="33855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i="0" noProof="0" dirty="0">
                <a:solidFill>
                  <a:srgbClr val="172B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Threats </a:t>
            </a:r>
            <a:br>
              <a:rPr lang="en-GB" b="0" i="0" noProof="0" dirty="0">
                <a:solidFill>
                  <a:srgbClr val="172B4D"/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</a:br>
            <a:endParaRPr lang="en-GB" b="0" i="0" noProof="0" dirty="0">
              <a:solidFill>
                <a:srgbClr val="172B4D"/>
              </a:solidFill>
              <a:effectLst/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r>
              <a:rPr lang="en-GB" sz="2000" b="0" i="0" noProof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Threat includes shortages of staff, work pressure and emotional stress, which can result in burnout, as well as financial constraints and competition for jobs.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b="0" i="0" noProof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I apply my organisation and empathy skills to deal with these threats—taking care of myself, keeping good relationships, and having a clear routine.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b="0" i="0" noProof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Reflective practice enables me to pick up stress triggers early so that I remain motivated, resilient, and deliver safe high-quality care regardless of pressures from the outside.</a:t>
            </a:r>
            <a:br>
              <a:rPr lang="en-GB" sz="2000" b="0" i="0" noProof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</a:br>
            <a:endParaRPr lang="en-GB" sz="2000" noProof="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4E9675-11F1-DBA6-BC7B-111820F13E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4222" y="3655633"/>
            <a:ext cx="4596333" cy="230892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07A3C8-3509-8B70-CC95-30179388A618}"/>
              </a:ext>
            </a:extLst>
          </p:cNvPr>
          <p:cNvSpPr txBox="1"/>
          <p:nvPr/>
        </p:nvSpPr>
        <p:spPr>
          <a:xfrm>
            <a:off x="6803923" y="615874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i="1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Source: S</a:t>
            </a:r>
            <a:r>
              <a:rPr lang="en-IN" b="0" i="1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hutterstock, 2025</a:t>
            </a:r>
            <a:endParaRPr lang="en-IN" i="1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18795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3EB66CA-4AEB-D7EF-FC14-EA3C32556C36}"/>
              </a:ext>
            </a:extLst>
          </p:cNvPr>
          <p:cNvSpPr txBox="1"/>
          <p:nvPr/>
        </p:nvSpPr>
        <p:spPr>
          <a:xfrm>
            <a:off x="450318" y="603982"/>
            <a:ext cx="10136402" cy="49244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i="0" noProof="0" dirty="0">
                <a:solidFill>
                  <a:srgbClr val="172B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Action Plan and Conclusion </a:t>
            </a:r>
            <a:br>
              <a:rPr lang="en-GB" b="0" i="0" noProof="0" dirty="0">
                <a:solidFill>
                  <a:srgbClr val="172B4D"/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</a:br>
            <a:endParaRPr lang="en-GB" b="0" i="0" noProof="0" dirty="0">
              <a:solidFill>
                <a:srgbClr val="172B4D"/>
              </a:solidFill>
              <a:effectLst/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endParaRPr lang="en-GB" sz="2000" dirty="0">
              <a:solidFill>
                <a:srgbClr val="172B4D"/>
              </a:solidFill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r>
              <a:rPr lang="en-GB" sz="2000" dirty="0">
                <a:solidFill>
                  <a:srgbClr val="172B4D"/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         </a:t>
            </a:r>
          </a:p>
          <a:p>
            <a:r>
              <a:rPr lang="en-GB" sz="2000" b="0" i="0" noProof="0" dirty="0">
                <a:solidFill>
                  <a:srgbClr val="172B4D"/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            </a:t>
            </a:r>
          </a:p>
          <a:p>
            <a:r>
              <a:rPr lang="en-GB" sz="2000" b="0" i="0" noProof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               Overall, I shall apply my communication, empathy, and team-working strengths to overcome time-management and confidence weaknesses, and reduce threats such as stress and pressure of workload. </a:t>
            </a:r>
          </a:p>
          <a:p>
            <a:endParaRPr lang="en-GB" sz="20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000" b="0" i="0" noProof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I plan to acquire time-management skills at workshops, participate in reflective learning, and get mentorship from experienced professionals.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000" b="0" i="0" noProof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Ongoing CPD training and research will improve expertise and leadership skills.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000" b="0" i="0" noProof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My ambition is to become a productive and empathetic practitioner making worthwhile contributions towards quality care and growth within the UK Health and Social Care field.</a:t>
            </a:r>
            <a:endParaRPr lang="en-GB" sz="2000" noProof="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ADE6A84-ADDE-1DDD-0D4E-E52EE534FD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438" y="1390553"/>
            <a:ext cx="1224428" cy="1261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14750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4DF9CB-C8CD-9426-EAC4-9A8213F38FFD}"/>
              </a:ext>
            </a:extLst>
          </p:cNvPr>
          <p:cNvSpPr txBox="1"/>
          <p:nvPr/>
        </p:nvSpPr>
        <p:spPr>
          <a:xfrm>
            <a:off x="319548" y="366623"/>
            <a:ext cx="11636478" cy="58169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3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References</a:t>
            </a:r>
          </a:p>
          <a:p>
            <a:endParaRPr lang="en-IN" b="0" dirty="0">
              <a:effectLst/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r>
              <a:rPr lang="en-US" sz="200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Ciobanu, E., </a:t>
            </a:r>
            <a:r>
              <a:rPr lang="en-US" sz="2000" dirty="0" err="1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Cheptea</a:t>
            </a:r>
            <a:r>
              <a:rPr lang="en-US" sz="200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, D., Russu-Deleu, R., </a:t>
            </a:r>
            <a:r>
              <a:rPr lang="en-US" sz="2000" dirty="0" err="1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Meşina</a:t>
            </a:r>
            <a:r>
              <a:rPr lang="en-US" sz="200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, V. and Cebanu, S., 2024. SWOT analysis of undergraduate and postgraduate medical training programs in occupational health. Anthropological Researches and Studies, pp.236-250. </a:t>
            </a:r>
          </a:p>
          <a:p>
            <a:endParaRPr lang="en-IN" sz="20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r>
              <a:rPr lang="en-IN" sz="2000" dirty="0" err="1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Dereziuk</a:t>
            </a:r>
            <a:r>
              <a:rPr lang="en-IN" sz="200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, A.V., </a:t>
            </a:r>
            <a:r>
              <a:rPr lang="en-IN" sz="2000" dirty="0" err="1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Yaremyna</a:t>
            </a:r>
            <a:r>
              <a:rPr lang="en-IN" sz="200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, I.V., </a:t>
            </a:r>
            <a:r>
              <a:rPr lang="en-IN" sz="2000" dirty="0" err="1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Holovchanska</a:t>
            </a:r>
            <a:r>
              <a:rPr lang="en-IN" sz="200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-Pushkar, S.E. and </a:t>
            </a:r>
            <a:r>
              <a:rPr lang="en-IN" sz="2000" dirty="0" err="1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Baidiuk</a:t>
            </a:r>
            <a:r>
              <a:rPr lang="en-IN" sz="200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, I.A., 2023. Efficiency improvement of health care institutions activities using SWOT-analysis. Reports of Vinnytsia National Medical University, 27(1), pp.160-165.</a:t>
            </a:r>
          </a:p>
          <a:p>
            <a:endParaRPr lang="en-IN" sz="20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r>
              <a:rPr lang="en-IN" sz="2000" b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Lin, X.F., Wang, J., Chen, Y., Zhou, Y., Luo, G., Wang, Z., Liang, Z.M., Hu, X. and Li, W., 2023. Effect of a Reflection-Guided Visualized Mindtool Strategy for Improving Students’ Learning Performance and </a:t>
            </a:r>
            <a:r>
              <a:rPr lang="en-IN" sz="2000" b="0" dirty="0" err="1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Behaviors</a:t>
            </a:r>
            <a:r>
              <a:rPr lang="en-IN" sz="2000" b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in Computational </a:t>
            </a:r>
            <a:r>
              <a:rPr lang="en-IN" sz="2000" b="0" dirty="0" err="1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ThinkingDevelopment</a:t>
            </a:r>
            <a:r>
              <a:rPr lang="en-IN" sz="2000" b="0" dirty="0"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Development. Educational Technology &amp; Society, 26(2), pp.165-180.</a:t>
            </a:r>
          </a:p>
          <a:p>
            <a:endParaRPr lang="en-IN" sz="20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endParaRPr lang="en-IN" b="0" dirty="0">
              <a:effectLst/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endParaRPr lang="en-IN" sz="20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endParaRPr lang="en-IN" sz="20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89801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5B2BDDD-A7A0-4CBA-4FD1-F4AFF8855EB3}"/>
              </a:ext>
            </a:extLst>
          </p:cNvPr>
          <p:cNvSpPr txBox="1"/>
          <p:nvPr/>
        </p:nvSpPr>
        <p:spPr>
          <a:xfrm>
            <a:off x="363794" y="391199"/>
            <a:ext cx="11513574" cy="80637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 err="1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Ankmsn</a:t>
            </a:r>
            <a:r>
              <a:rPr lang="en-US" sz="200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(2024). Struggle and overcoming obstacles, featuring symbols like a person climbing a steep mountain, a broken chain, and a determined. [online] </a:t>
            </a:r>
            <a:r>
              <a:rPr lang="en-US" sz="2000" dirty="0" err="1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Dreamstime</a:t>
            </a:r>
            <a:r>
              <a:rPr lang="en-US" sz="200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. Available at: https://www.dreamstime.com/struggle-overcoming-obstacles-featuring-symbols-like-person-climbing-steep-mountain-broken-chain-determined-illustration-image332600041 [Accessed 4 Oct. 2025].</a:t>
            </a:r>
          </a:p>
          <a:p>
            <a:r>
              <a:rPr lang="en-US" dirty="0"/>
              <a:t>‌</a:t>
            </a:r>
          </a:p>
          <a:p>
            <a:r>
              <a:rPr lang="en-US" sz="200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Ezgi Aydın (2024). Benefits of Using Free Daily Planner. [online] Beforesunset.ai. Available at: https://www.beforesunset.ai/post/free-daily-planner [Accessed 5 Oct. 2025].</a:t>
            </a:r>
          </a:p>
          <a:p>
            <a:pPr algn="l">
              <a:buNone/>
            </a:pPr>
            <a:endParaRPr lang="en-US" sz="2000" b="0" dirty="0">
              <a:solidFill>
                <a:srgbClr val="000000"/>
              </a:solidFill>
              <a:effectLst/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pPr algn="l">
              <a:buNone/>
            </a:pPr>
            <a:r>
              <a:rPr lang="en-US" sz="2000" b="0" dirty="0">
                <a:solidFill>
                  <a:srgbClr val="000000"/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Goodman, J. (2023). SWOT Analysis: Mastering the Step-by-Step Guide &amp; Templates - Project Widgets. [online] Projectwidgets.com. Available at: https://projectwidgets.com/swot-analysis-project-management/ [Accessed </a:t>
            </a:r>
            <a:r>
              <a:rPr lang="en-US" sz="2000" dirty="0">
                <a:solidFill>
                  <a:srgbClr val="000000"/>
                </a:solidFill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4</a:t>
            </a:r>
            <a:r>
              <a:rPr lang="en-US" sz="2000" b="0" dirty="0">
                <a:solidFill>
                  <a:srgbClr val="000000"/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 Oct. 2025].</a:t>
            </a:r>
          </a:p>
          <a:p>
            <a:pPr algn="l">
              <a:buNone/>
            </a:pPr>
            <a:endParaRPr lang="en-US" sz="2000" b="0" dirty="0">
              <a:solidFill>
                <a:srgbClr val="000000"/>
              </a:solidFill>
              <a:effectLst/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r>
              <a:rPr lang="en-US" sz="200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‌Shutterstock. (2025). 14,286 Reflective Thinking Stock Vectors and Vector Art | Shutterstock. [online] Available at: https://www.shutterstock.com/search/reflective-thinking?image_type=vector [Accessed 3 Oct. 2025].</a:t>
            </a:r>
          </a:p>
          <a:p>
            <a:endParaRPr lang="en-US" sz="20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r>
              <a:rPr lang="en-US" sz="200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Shutterstock. (2025). 14+ Thousand Medical Workshop Royalty-Free Images, Stock Photos &amp; Pictures | Shutterstock. [online] Available at: https://www.shutterstock.com/search/medical-workshop [Accessed 5 Oct. 2025].</a:t>
            </a:r>
          </a:p>
          <a:p>
            <a:r>
              <a:rPr lang="en-US" sz="2000" dirty="0"/>
              <a:t>‌</a:t>
            </a:r>
          </a:p>
          <a:p>
            <a:endParaRPr lang="en-US" sz="20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r>
              <a:rPr lang="en-US" sz="2000" dirty="0"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‌</a:t>
            </a:r>
          </a:p>
          <a:p>
            <a:endParaRPr lang="en-US" sz="2000" dirty="0"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pPr algn="l">
              <a:buNone/>
            </a:pPr>
            <a:endParaRPr lang="en-US" sz="2000" b="0" dirty="0">
              <a:solidFill>
                <a:srgbClr val="000000"/>
              </a:solidFill>
              <a:effectLst/>
              <a:latin typeface="Microsoft Sans Serif" panose="020B0604020202020204" pitchFamily="34" charset="0"/>
              <a:ea typeface="Microsoft Sans Serif" panose="020B0604020202020204" pitchFamily="34" charset="0"/>
              <a:cs typeface="Microsoft Sans Serif" panose="020B0604020202020204" pitchFamily="34" charset="0"/>
            </a:endParaRPr>
          </a:p>
          <a:p>
            <a:pPr algn="l">
              <a:buNone/>
            </a:pPr>
            <a:r>
              <a:rPr lang="en-US" sz="2000" b="0" dirty="0">
                <a:solidFill>
                  <a:srgbClr val="000000"/>
                </a:solidFill>
                <a:effectLst/>
                <a:latin typeface="Microsoft Sans Serif" panose="020B0604020202020204" pitchFamily="34" charset="0"/>
                <a:ea typeface="Microsoft Sans Serif" panose="020B0604020202020204" pitchFamily="34" charset="0"/>
                <a:cs typeface="Microsoft Sans Serif" panose="020B0604020202020204" pitchFamily="34" charset="0"/>
              </a:rPr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7831358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</TotalTime>
  <Words>203</Words>
  <Application>Microsoft Office PowerPoint</Application>
  <PresentationFormat>Widescreen</PresentationFormat>
  <Paragraphs>70</Paragraphs>
  <Slides>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Student Name  :   Sunitha Peeter Student ID  :          2421161 Module  :              Professional Development within Health and Social care  Module Code :      LCHS4009_BIRM2025 Lecturer Name :     Vivian Osuchukwu Assignment Title :    Assessment Specification /Component 1 Presentation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  : /’.////////////////////////////////////////////////////////////////////////////////////////////////////////////////////////////////////////////////////////////////////////////////////////////////////////////////////////////////////////////////’/</dc:title>
  <dc:creator>praveenapj952@gmail.com</dc:creator>
  <cp:lastModifiedBy>User</cp:lastModifiedBy>
  <cp:revision>44</cp:revision>
  <dcterms:created xsi:type="dcterms:W3CDTF">2025-10-05T06:56:11Z</dcterms:created>
  <dcterms:modified xsi:type="dcterms:W3CDTF">2025-10-15T08:54:14Z</dcterms:modified>
</cp:coreProperties>
</file>