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36" d="100"/>
          <a:sy n="36" d="100"/>
        </p:scale>
        <p:origin x="2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031" y="-52850"/>
            <a:ext cx="30365655" cy="42909462"/>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3743331" y="15007743"/>
            <a:ext cx="19291903" cy="10275287"/>
          </a:xfrm>
        </p:spPr>
        <p:txBody>
          <a:bodyPr anchor="b">
            <a:noAutofit/>
          </a:bodyPr>
          <a:lstStyle>
            <a:lvl1pPr algn="r">
              <a:defRPr sz="17879">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3743331" y="25283021"/>
            <a:ext cx="19291903" cy="6846224"/>
          </a:xfrm>
        </p:spPr>
        <p:txBody>
          <a:bodyPr anchor="t"/>
          <a:lstStyle>
            <a:lvl1pPr marL="0" indent="0" algn="r">
              <a:buNone/>
              <a:defRPr>
                <a:solidFill>
                  <a:schemeClr val="tx1">
                    <a:lumMod val="50000"/>
                    <a:lumOff val="50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192437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11919"/>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649691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8343" y="16857296"/>
            <a:ext cx="21016888" cy="11400487"/>
          </a:xfrm>
        </p:spPr>
        <p:txBody>
          <a:bodyPr anchor="b"/>
          <a:lstStyle>
            <a:lvl1pPr algn="l">
              <a:defRPr sz="13244"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5370131"/>
          </a:xfrm>
        </p:spPr>
        <p:txBody>
          <a:bodyPr anchor="t"/>
          <a:lstStyle>
            <a:lvl1pPr marL="0" indent="0" algn="l">
              <a:buNone/>
              <a:defRPr sz="6622">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273107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824368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018349" y="13485176"/>
            <a:ext cx="10224536" cy="24221587"/>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810693" y="13485186"/>
            <a:ext cx="10224539" cy="24221593"/>
          </a:xfrm>
        </p:spPr>
        <p:txBody>
          <a:bodyPr>
            <a:normAutofit/>
          </a:bodyPr>
          <a:lstStyle>
            <a:lvl1pPr>
              <a:defRPr sz="5960"/>
            </a:lvl1pPr>
            <a:lvl2pPr>
              <a:defRPr sz="5297"/>
            </a:lvl2pPr>
            <a:lvl3pPr>
              <a:defRPr sz="4635"/>
            </a:lvl3pPr>
            <a:lvl4pPr>
              <a:defRPr sz="3973"/>
            </a:lvl4pPr>
            <a:lvl5pPr>
              <a:defRPr sz="3973"/>
            </a:lvl5pPr>
            <a:lvl6pPr>
              <a:defRPr sz="3973"/>
            </a:lvl6pPr>
            <a:lvl7pPr>
              <a:defRPr sz="3973"/>
            </a:lvl7pPr>
            <a:lvl8pPr>
              <a:defRPr sz="3973"/>
            </a:lvl8pPr>
            <a:lvl9pPr>
              <a:defRPr sz="39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2898147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8346" y="3804779"/>
            <a:ext cx="21016881" cy="8243688"/>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01834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1834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802204" y="13487635"/>
            <a:ext cx="10233022"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2802204" y="17084347"/>
            <a:ext cx="10233022" cy="2062243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6B576-8849-4403-9BFC-ECD28DF83458}" type="datetimeFigureOut">
              <a:rPr lang="en-IN" smtClean="0"/>
              <a:t>06-03-2026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452497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18344" y="3804779"/>
            <a:ext cx="21016885" cy="824368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6B576-8849-4403-9BFC-ECD28DF83458}" type="datetimeFigureOut">
              <a:rPr lang="en-IN" smtClean="0"/>
              <a:t>06-03-2026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22699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6B576-8849-4403-9BFC-ECD28DF83458}" type="datetimeFigureOut">
              <a:rPr lang="en-IN" smtClean="0"/>
              <a:t>06-03-2026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06064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9353440"/>
            <a:ext cx="9238118" cy="7979463"/>
          </a:xfrm>
        </p:spPr>
        <p:txBody>
          <a:bodyPr anchor="b">
            <a:normAutofit/>
          </a:bodyPr>
          <a:lstStyle>
            <a:lvl1pPr>
              <a:defRPr sz="6622"/>
            </a:lvl1pPr>
          </a:lstStyle>
          <a:p>
            <a:r>
              <a:rPr lang="en-US"/>
              <a:t>Click to edit Master title style</a:t>
            </a:r>
            <a:endParaRPr lang="en-US" dirty="0"/>
          </a:p>
        </p:txBody>
      </p:sp>
      <p:sp>
        <p:nvSpPr>
          <p:cNvPr id="3" name="Content Placeholder 2"/>
          <p:cNvSpPr>
            <a:spLocks noGrp="1"/>
          </p:cNvSpPr>
          <p:nvPr>
            <p:ph idx="1"/>
          </p:nvPr>
        </p:nvSpPr>
        <p:spPr>
          <a:xfrm>
            <a:off x="11824270" y="3213874"/>
            <a:ext cx="11210957" cy="3449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18344" y="17332900"/>
            <a:ext cx="9238118" cy="16130671"/>
          </a:xfrm>
        </p:spPr>
        <p:txBody>
          <a:bodyPr>
            <a:normAutofit/>
          </a:bodyPr>
          <a:lstStyle>
            <a:lvl1pPr marL="0" indent="0">
              <a:buNone/>
              <a:defRPr sz="4635"/>
            </a:lvl1pPr>
            <a:lvl2pPr marL="1135308" indent="0">
              <a:buNone/>
              <a:defRPr sz="3476"/>
            </a:lvl2pPr>
            <a:lvl3pPr marL="2270615" indent="0">
              <a:buNone/>
              <a:defRPr sz="2980"/>
            </a:lvl3pPr>
            <a:lvl4pPr marL="3405923" indent="0">
              <a:buNone/>
              <a:defRPr sz="2483"/>
            </a:lvl4pPr>
            <a:lvl5pPr marL="4541230" indent="0">
              <a:buNone/>
              <a:defRPr sz="2483"/>
            </a:lvl5pPr>
            <a:lvl6pPr marL="5676538" indent="0">
              <a:buNone/>
              <a:defRPr sz="2483"/>
            </a:lvl6pPr>
            <a:lvl7pPr marL="6811846" indent="0">
              <a:buNone/>
              <a:defRPr sz="2483"/>
            </a:lvl7pPr>
            <a:lvl8pPr marL="7947153" indent="0">
              <a:buNone/>
              <a:defRPr sz="2483"/>
            </a:lvl8pPr>
            <a:lvl9pPr marL="9082461" indent="0">
              <a:buNone/>
              <a:defRPr sz="2483"/>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216685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29962634"/>
            <a:ext cx="21016885" cy="3537259"/>
          </a:xfrm>
        </p:spPr>
        <p:txBody>
          <a:bodyPr anchor="b">
            <a:normAutofit/>
          </a:bodyPr>
          <a:lstStyle>
            <a:lvl1pPr algn="l">
              <a:defRPr sz="794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18344" y="3804779"/>
            <a:ext cx="21016885" cy="24002800"/>
          </a:xfrm>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4" name="Text Placeholder 3"/>
          <p:cNvSpPr>
            <a:spLocks noGrp="1"/>
          </p:cNvSpPr>
          <p:nvPr>
            <p:ph type="body" sz="half" idx="2"/>
          </p:nvPr>
        </p:nvSpPr>
        <p:spPr>
          <a:xfrm>
            <a:off x="2018344" y="33499893"/>
            <a:ext cx="21016885" cy="4206877"/>
          </a:xfrm>
        </p:spPr>
        <p:txBody>
          <a:bodyPr>
            <a:normAutofit/>
          </a:bodyPr>
          <a:lstStyle>
            <a:lvl1pPr marL="0" indent="0">
              <a:buNone/>
              <a:defRPr sz="3973"/>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F6F6B576-8849-4403-9BFC-ECD28DF83458}"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610457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7" y="3804779"/>
            <a:ext cx="21016885" cy="21243349"/>
          </a:xfrm>
        </p:spPr>
        <p:txBody>
          <a:bodyPr anchor="ctr">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7" y="27901712"/>
            <a:ext cx="21016885"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3451876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3645587" y="22670141"/>
            <a:ext cx="17944633" cy="2377987"/>
          </a:xfrm>
        </p:spPr>
        <p:txBody>
          <a:bodyPr anchor="ctr">
            <a:noAutofit/>
          </a:bodyPr>
          <a:lstStyle>
            <a:lvl1pPr marL="0" indent="0">
              <a:buFontTx/>
              <a:buNone/>
              <a:defRPr sz="5297">
                <a:solidFill>
                  <a:schemeClr val="tx1">
                    <a:lumMod val="50000"/>
                    <a:lumOff val="50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7901712"/>
            <a:ext cx="21016888" cy="9805058"/>
          </a:xfrm>
        </p:spPr>
        <p:txBody>
          <a:bodyPr anchor="ctr">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59159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18343" y="12058378"/>
            <a:ext cx="21016888" cy="16199396"/>
          </a:xfrm>
        </p:spPr>
        <p:txBody>
          <a:bodyPr anchor="b">
            <a:normAutofit/>
          </a:bodyPr>
          <a:lstStyle>
            <a:lvl1pPr algn="l">
              <a:defRPr sz="14568" b="0" cap="none"/>
            </a:lvl1pPr>
          </a:lstStyle>
          <a:p>
            <a:r>
              <a:rPr lang="en-US"/>
              <a:t>Click to edit Master title style</a:t>
            </a:r>
            <a:endParaRPr lang="en-US" dirty="0"/>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75000"/>
                    <a:lumOff val="2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82949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5596" y="3804779"/>
            <a:ext cx="2010461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tx1">
                    <a:lumMod val="75000"/>
                    <a:lumOff val="25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
        <p:nvSpPr>
          <p:cNvPr id="24" name="TextBox 23"/>
          <p:cNvSpPr txBox="1"/>
          <p:nvPr/>
        </p:nvSpPr>
        <p:spPr>
          <a:xfrm>
            <a:off x="1598227" y="4933093"/>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18016252"/>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67558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036" y="3804779"/>
            <a:ext cx="20996195" cy="18865362"/>
          </a:xfrm>
        </p:spPr>
        <p:txBody>
          <a:bodyPr anchor="ctr">
            <a:normAutofit/>
          </a:bodyPr>
          <a:lstStyle>
            <a:lvl1pPr algn="l">
              <a:defRPr sz="14568"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25048128"/>
            <a:ext cx="21016891" cy="3209646"/>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28257774"/>
            <a:ext cx="21016888" cy="9448996"/>
          </a:xfrm>
        </p:spPr>
        <p:txBody>
          <a:bodyPr anchor="t">
            <a:normAutofit/>
          </a:bodyPr>
          <a:lstStyle>
            <a:lvl1pPr marL="0" indent="0" algn="l">
              <a:buNone/>
              <a:defRPr sz="5960">
                <a:solidFill>
                  <a:schemeClr val="tx1">
                    <a:lumMod val="50000"/>
                    <a:lumOff val="50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4021403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1058570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90507" y="3804782"/>
            <a:ext cx="3240785" cy="3277659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018344" y="3804782"/>
            <a:ext cx="17200407" cy="32776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6B576-8849-4403-9BFC-ECD28DF83458}"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F9F5524-55D9-4531-BB5D-63BD2D1F2893}" type="slidenum">
              <a:rPr lang="en-IN" smtClean="0"/>
              <a:t>‹#›</a:t>
            </a:fld>
            <a:endParaRPr lang="en-IN"/>
          </a:p>
        </p:txBody>
      </p:sp>
    </p:spTree>
    <p:extLst>
      <p:ext uri="{BB962C8B-B14F-4D97-AF65-F5344CB8AC3E}">
        <p14:creationId xmlns:p14="http://schemas.microsoft.com/office/powerpoint/2010/main" val="60053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28032" y="-52850"/>
            <a:ext cx="30365658" cy="42909462"/>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018346" y="3804779"/>
            <a:ext cx="21016881" cy="824368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18344" y="13485186"/>
            <a:ext cx="21016885" cy="2422159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896472" y="37706779"/>
            <a:ext cx="2265118" cy="2278904"/>
          </a:xfrm>
          <a:prstGeom prst="rect">
            <a:avLst/>
          </a:prstGeom>
        </p:spPr>
        <p:txBody>
          <a:bodyPr vert="horz" lIns="91440" tIns="45720" rIns="91440" bIns="45720" rtlCol="0" anchor="ctr"/>
          <a:lstStyle>
            <a:lvl1pPr algn="r">
              <a:defRPr sz="2980">
                <a:solidFill>
                  <a:schemeClr val="tx1">
                    <a:tint val="75000"/>
                  </a:schemeClr>
                </a:solidFill>
              </a:defRPr>
            </a:lvl1pPr>
          </a:lstStyle>
          <a:p>
            <a:fld id="{F6F6B576-8849-4403-9BFC-ECD28DF83458}" type="datetimeFigureOut">
              <a:rPr lang="en-IN" smtClean="0"/>
              <a:t>06-03-2026</a:t>
            </a:fld>
            <a:endParaRPr lang="en-IN"/>
          </a:p>
        </p:txBody>
      </p:sp>
      <p:sp>
        <p:nvSpPr>
          <p:cNvPr id="5" name="Footer Placeholder 4"/>
          <p:cNvSpPr>
            <a:spLocks noGrp="1"/>
          </p:cNvSpPr>
          <p:nvPr>
            <p:ph type="ftr" sz="quarter" idx="3"/>
          </p:nvPr>
        </p:nvSpPr>
        <p:spPr>
          <a:xfrm>
            <a:off x="2018346" y="37706779"/>
            <a:ext cx="15306375" cy="2278904"/>
          </a:xfrm>
          <a:prstGeom prst="rect">
            <a:avLst/>
          </a:prstGeom>
        </p:spPr>
        <p:txBody>
          <a:bodyPr vert="horz" lIns="91440" tIns="45720" rIns="91440" bIns="45720" rtlCol="0" anchor="ctr"/>
          <a:lstStyle>
            <a:lvl1pPr algn="l">
              <a:defRPr sz="29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37920" y="37706779"/>
            <a:ext cx="1697312" cy="2278904"/>
          </a:xfrm>
          <a:prstGeom prst="rect">
            <a:avLst/>
          </a:prstGeom>
        </p:spPr>
        <p:txBody>
          <a:bodyPr vert="horz" lIns="91440" tIns="45720" rIns="91440" bIns="45720" rtlCol="0" anchor="ctr"/>
          <a:lstStyle>
            <a:lvl1pPr algn="r">
              <a:defRPr sz="2980">
                <a:solidFill>
                  <a:schemeClr val="accent1"/>
                </a:solidFill>
              </a:defRPr>
            </a:lvl1pPr>
          </a:lstStyle>
          <a:p>
            <a:fld id="{FF9F5524-55D9-4531-BB5D-63BD2D1F2893}" type="slidenum">
              <a:rPr lang="en-IN" smtClean="0"/>
              <a:t>‹#›</a:t>
            </a:fld>
            <a:endParaRPr lang="en-IN"/>
          </a:p>
        </p:txBody>
      </p:sp>
    </p:spTree>
    <p:extLst>
      <p:ext uri="{BB962C8B-B14F-4D97-AF65-F5344CB8AC3E}">
        <p14:creationId xmlns:p14="http://schemas.microsoft.com/office/powerpoint/2010/main" val="1431600591"/>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Lst>
  <p:txStyles>
    <p:titleStyle>
      <a:lvl1pPr algn="l" defTabSz="1513743" rtl="0" eaLnBrk="1" latinLnBrk="0" hangingPunct="1">
        <a:spcBef>
          <a:spcPct val="0"/>
        </a:spcBef>
        <a:buNone/>
        <a:defRPr sz="11919"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135308" indent="-1135308" algn="l" defTabSz="1513743" rtl="0" eaLnBrk="1" latinLnBrk="0" hangingPunct="1">
        <a:spcBef>
          <a:spcPts val="3311"/>
        </a:spcBef>
        <a:spcAft>
          <a:spcPts val="0"/>
        </a:spcAft>
        <a:buClr>
          <a:schemeClr val="accent1"/>
        </a:buClr>
        <a:buSzPct val="80000"/>
        <a:buFont typeface="Wingdings 3" charset="2"/>
        <a:buChar char=""/>
        <a:defRPr sz="5960" kern="1200">
          <a:solidFill>
            <a:schemeClr val="tx1">
              <a:lumMod val="75000"/>
              <a:lumOff val="25000"/>
            </a:schemeClr>
          </a:solidFill>
          <a:latin typeface="+mn-lt"/>
          <a:ea typeface="+mn-ea"/>
          <a:cs typeface="+mn-cs"/>
        </a:defRPr>
      </a:lvl1pPr>
      <a:lvl2pPr marL="2459833" indent="-946090" algn="l" defTabSz="1513743" rtl="0" eaLnBrk="1" latinLnBrk="0" hangingPunct="1">
        <a:spcBef>
          <a:spcPts val="3311"/>
        </a:spcBef>
        <a:spcAft>
          <a:spcPts val="0"/>
        </a:spcAft>
        <a:buClr>
          <a:schemeClr val="accent1"/>
        </a:buClr>
        <a:buSzPct val="80000"/>
        <a:buFont typeface="Wingdings 3" charset="2"/>
        <a:buChar char=""/>
        <a:defRPr sz="5297" kern="1200">
          <a:solidFill>
            <a:schemeClr val="tx1">
              <a:lumMod val="75000"/>
              <a:lumOff val="25000"/>
            </a:schemeClr>
          </a:solidFill>
          <a:latin typeface="+mn-lt"/>
          <a:ea typeface="+mn-ea"/>
          <a:cs typeface="+mn-cs"/>
        </a:defRPr>
      </a:lvl2pPr>
      <a:lvl3pPr marL="3784359" indent="-756872" algn="l" defTabSz="1513743" rtl="0" eaLnBrk="1" latinLnBrk="0" hangingPunct="1">
        <a:spcBef>
          <a:spcPts val="3311"/>
        </a:spcBef>
        <a:spcAft>
          <a:spcPts val="0"/>
        </a:spcAft>
        <a:buClr>
          <a:schemeClr val="accent1"/>
        </a:buClr>
        <a:buSzPct val="80000"/>
        <a:buFont typeface="Wingdings 3" charset="2"/>
        <a:buChar char=""/>
        <a:defRPr sz="4635" kern="1200">
          <a:solidFill>
            <a:schemeClr val="tx1">
              <a:lumMod val="75000"/>
              <a:lumOff val="25000"/>
            </a:schemeClr>
          </a:solidFill>
          <a:latin typeface="+mn-lt"/>
          <a:ea typeface="+mn-ea"/>
          <a:cs typeface="+mn-cs"/>
        </a:defRPr>
      </a:lvl3pPr>
      <a:lvl4pPr marL="5298102"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4pPr>
      <a:lvl5pPr marL="6811846"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5pPr>
      <a:lvl6pPr marL="8325589"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6pPr>
      <a:lvl7pPr marL="9839333"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7pPr>
      <a:lvl8pPr marL="11353076"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8pPr>
      <a:lvl9pPr marL="12866820" indent="-756872" algn="l" defTabSz="1513743" rtl="0" eaLnBrk="1" latinLnBrk="0" hangingPunct="1">
        <a:spcBef>
          <a:spcPts val="3311"/>
        </a:spcBef>
        <a:spcAft>
          <a:spcPts val="0"/>
        </a:spcAft>
        <a:buClr>
          <a:schemeClr val="accent1"/>
        </a:buClr>
        <a:buSzPct val="80000"/>
        <a:buFont typeface="Wingdings 3" charset="2"/>
        <a:buChar char=""/>
        <a:defRPr sz="3973" kern="1200">
          <a:solidFill>
            <a:schemeClr val="tx1">
              <a:lumMod val="75000"/>
              <a:lumOff val="25000"/>
            </a:schemeClr>
          </a:solidFill>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8" Type="http://schemas.openxmlformats.org/officeDocument/2006/relationships/hyperlink" Target="https://mhealth.jmir.org/2020/3/e17046" TargetMode="External"/><Relationship Id="rId13" Type="http://schemas.openxmlformats.org/officeDocument/2006/relationships/hyperlink" Target="https://formative.jmir.org/2022/6/e28025" TargetMode="External"/><Relationship Id="rId3" Type="http://schemas.openxmlformats.org/officeDocument/2006/relationships/hyperlink" Target="https://mhealth.jmir.org/2022/5/e35920" TargetMode="External"/><Relationship Id="rId7" Type="http://schemas.openxmlformats.org/officeDocument/2006/relationships/hyperlink" Target="https://www.jmir.org/2022/1/e26779" TargetMode="External"/><Relationship Id="rId12" Type="http://schemas.openxmlformats.org/officeDocument/2006/relationships/hyperlink" Target="https://www.sciencedirect.com/science/article/pii/S221133552500124X" TargetMode="External"/><Relationship Id="rId2" Type="http://schemas.openxmlformats.org/officeDocument/2006/relationships/hyperlink" Target="https://www.mdpi.com/2227-9032/13/9/1060" TargetMode="External"/><Relationship Id="rId16" Type="http://schemas.openxmlformats.org/officeDocument/2006/relationships/hyperlink" Target="https://www.jmir.org/2026/1/e82192" TargetMode="External"/><Relationship Id="rId1" Type="http://schemas.openxmlformats.org/officeDocument/2006/relationships/slideLayout" Target="../slideLayouts/slideLayout7.xml"/><Relationship Id="rId6" Type="http://schemas.openxmlformats.org/officeDocument/2006/relationships/hyperlink" Target="https://dergipark.org.tr/en/download/article-file/5649863" TargetMode="External"/><Relationship Id="rId11" Type="http://schemas.openxmlformats.org/officeDocument/2006/relationships/hyperlink" Target="https://doi.org/10.1177/02692155231224365" TargetMode="External"/><Relationship Id="rId5" Type="http://schemas.openxmlformats.org/officeDocument/2006/relationships/hyperlink" Target="https://www.frontiersin.org/journals/aging/articles/10.3389/fragi.2025.1737277/pdf" TargetMode="External"/><Relationship Id="rId15" Type="http://schemas.openxmlformats.org/officeDocument/2006/relationships/hyperlink" Target="https://mhealth.jmir.org/2024/1/e51478" TargetMode="External"/><Relationship Id="rId10" Type="http://schemas.openxmlformats.org/officeDocument/2006/relationships/hyperlink" Target="https://www.thelancet.com/pdfs/journals/eclinm/PIIS2589-5370(24)00377-8.pdf" TargetMode="External"/><Relationship Id="rId4" Type="http://schemas.openxmlformats.org/officeDocument/2006/relationships/hyperlink" Target="https://www.mdpi.com/2227-9032/13/18/2319" TargetMode="External"/><Relationship Id="rId9" Type="http://schemas.openxmlformats.org/officeDocument/2006/relationships/hyperlink" Target="https://pmc.ncbi.nlm.nih.gov/articles/PMC6359972/pdf/ebmental-2018-300034.pdf" TargetMode="External"/><Relationship Id="rId14" Type="http://schemas.openxmlformats.org/officeDocument/2006/relationships/hyperlink" Target="https://journals.sagepub.com/doi/pdf/10.1177/205520762311854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DB2ADB-6FA4-F5F9-E2B2-6C465EF81D8F}"/>
              </a:ext>
            </a:extLst>
          </p:cNvPr>
          <p:cNvSpPr/>
          <p:nvPr/>
        </p:nvSpPr>
        <p:spPr>
          <a:xfrm>
            <a:off x="1524000" y="1219200"/>
            <a:ext cx="27127200" cy="42431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6" name="Rectangle 5">
            <a:extLst>
              <a:ext uri="{FF2B5EF4-FFF2-40B4-BE49-F238E27FC236}">
                <a16:creationId xmlns:a16="http://schemas.microsoft.com/office/drawing/2014/main" id="{DC5F1124-B7BF-927C-4696-795FC3D48551}"/>
              </a:ext>
            </a:extLst>
          </p:cNvPr>
          <p:cNvSpPr/>
          <p:nvPr/>
        </p:nvSpPr>
        <p:spPr>
          <a:xfrm>
            <a:off x="1524000" y="5425321"/>
            <a:ext cx="13613606" cy="950668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lnSpc>
                <a:spcPct val="107000"/>
              </a:lnSpc>
              <a:spcAft>
                <a:spcPts val="800"/>
              </a:spcAft>
              <a:buNone/>
            </a:pPr>
            <a:endParaRPr lang="en-IN" sz="5400" kern="100" dirty="0">
              <a:effectLst/>
              <a:latin typeface="Times New Roman" panose="02020603050405020304" pitchFamily="18" charset="0"/>
              <a:ea typeface="Calibri" panose="020F0502020204030204" pitchFamily="34" charset="0"/>
            </a:endParaRPr>
          </a:p>
        </p:txBody>
      </p:sp>
      <p:sp>
        <p:nvSpPr>
          <p:cNvPr id="7" name="Rectangle 6">
            <a:extLst>
              <a:ext uri="{FF2B5EF4-FFF2-40B4-BE49-F238E27FC236}">
                <a16:creationId xmlns:a16="http://schemas.microsoft.com/office/drawing/2014/main" id="{0BD74747-3638-D76D-F5E0-1E67BFAF73CD}"/>
              </a:ext>
            </a:extLst>
          </p:cNvPr>
          <p:cNvSpPr/>
          <p:nvPr/>
        </p:nvSpPr>
        <p:spPr>
          <a:xfrm>
            <a:off x="15483839" y="5462349"/>
            <a:ext cx="13267373" cy="739815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8" name="Rectangle 7">
            <a:extLst>
              <a:ext uri="{FF2B5EF4-FFF2-40B4-BE49-F238E27FC236}">
                <a16:creationId xmlns:a16="http://schemas.microsoft.com/office/drawing/2014/main" id="{F76C3B8A-A301-6FA6-0F11-BA22E8EDA860}"/>
              </a:ext>
            </a:extLst>
          </p:cNvPr>
          <p:cNvSpPr/>
          <p:nvPr/>
        </p:nvSpPr>
        <p:spPr>
          <a:xfrm>
            <a:off x="1524000" y="15190470"/>
            <a:ext cx="13613606" cy="102272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9" name="Rectangle 8">
            <a:extLst>
              <a:ext uri="{FF2B5EF4-FFF2-40B4-BE49-F238E27FC236}">
                <a16:creationId xmlns:a16="http://schemas.microsoft.com/office/drawing/2014/main" id="{69547BEA-69F4-A7D7-B712-1A6579F066BE}"/>
              </a:ext>
            </a:extLst>
          </p:cNvPr>
          <p:cNvSpPr/>
          <p:nvPr/>
        </p:nvSpPr>
        <p:spPr>
          <a:xfrm>
            <a:off x="15360730" y="13014959"/>
            <a:ext cx="13613606" cy="925511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0" name="Rectangle 9">
            <a:extLst>
              <a:ext uri="{FF2B5EF4-FFF2-40B4-BE49-F238E27FC236}">
                <a16:creationId xmlns:a16="http://schemas.microsoft.com/office/drawing/2014/main" id="{106E598C-A9A0-383C-B5ED-0029406A57C8}"/>
              </a:ext>
            </a:extLst>
          </p:cNvPr>
          <p:cNvSpPr/>
          <p:nvPr/>
        </p:nvSpPr>
        <p:spPr>
          <a:xfrm>
            <a:off x="1524000" y="25567033"/>
            <a:ext cx="13613606" cy="74750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1" name="Rectangle 10">
            <a:extLst>
              <a:ext uri="{FF2B5EF4-FFF2-40B4-BE49-F238E27FC236}">
                <a16:creationId xmlns:a16="http://schemas.microsoft.com/office/drawing/2014/main" id="{E90B81C5-F2E9-D697-5BB3-0F90844AA005}"/>
              </a:ext>
            </a:extLst>
          </p:cNvPr>
          <p:cNvSpPr/>
          <p:nvPr/>
        </p:nvSpPr>
        <p:spPr>
          <a:xfrm>
            <a:off x="15483838" y="22350768"/>
            <a:ext cx="13613606" cy="1024008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2" name="Rectangle 11">
            <a:extLst>
              <a:ext uri="{FF2B5EF4-FFF2-40B4-BE49-F238E27FC236}">
                <a16:creationId xmlns:a16="http://schemas.microsoft.com/office/drawing/2014/main" id="{AA1633A9-F0C8-D068-15EB-B62E952798A3}"/>
              </a:ext>
            </a:extLst>
          </p:cNvPr>
          <p:cNvSpPr/>
          <p:nvPr/>
        </p:nvSpPr>
        <p:spPr>
          <a:xfrm>
            <a:off x="1524000" y="33302610"/>
            <a:ext cx="13613606" cy="80895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3" name="Rectangle 12">
            <a:extLst>
              <a:ext uri="{FF2B5EF4-FFF2-40B4-BE49-F238E27FC236}">
                <a16:creationId xmlns:a16="http://schemas.microsoft.com/office/drawing/2014/main" id="{DFEBE612-C880-A981-C99A-2CD3BA60690D}"/>
              </a:ext>
            </a:extLst>
          </p:cNvPr>
          <p:cNvSpPr/>
          <p:nvPr/>
        </p:nvSpPr>
        <p:spPr>
          <a:xfrm>
            <a:off x="15483839" y="32714730"/>
            <a:ext cx="13613606" cy="8677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6" name="TextBox 15">
            <a:extLst>
              <a:ext uri="{FF2B5EF4-FFF2-40B4-BE49-F238E27FC236}">
                <a16:creationId xmlns:a16="http://schemas.microsoft.com/office/drawing/2014/main" id="{F403C0A0-4E5B-0391-0011-F218DF1CDE0B}"/>
              </a:ext>
            </a:extLst>
          </p:cNvPr>
          <p:cNvSpPr txBox="1"/>
          <p:nvPr/>
        </p:nvSpPr>
        <p:spPr>
          <a:xfrm>
            <a:off x="8290560" y="1706880"/>
            <a:ext cx="19933920" cy="3139321"/>
          </a:xfrm>
          <a:prstGeom prst="rect">
            <a:avLst/>
          </a:prstGeom>
          <a:solidFill>
            <a:schemeClr val="accent4">
              <a:lumMod val="60000"/>
              <a:lumOff val="40000"/>
            </a:schemeClr>
          </a:solidFill>
          <a:ln>
            <a:solidFill>
              <a:schemeClr val="accent1"/>
            </a:solidFill>
          </a:ln>
        </p:spPr>
        <p:txBody>
          <a:bodyPr wrap="square" rtlCol="0">
            <a:spAutoFit/>
          </a:bodyPr>
          <a:lstStyle/>
          <a:p>
            <a:pPr algn="ctr"/>
            <a:r>
              <a:rPr lang="en-US" sz="6600" b="1" dirty="0">
                <a:latin typeface="Times New Roman" panose="02020603050405020304" pitchFamily="18" charset="0"/>
                <a:cs typeface="Times New Roman" panose="02020603050405020304" pitchFamily="18" charset="0"/>
              </a:rPr>
              <a:t>A Theory-Informed Mobile Health Application to Promote Physical Activity and Reduce Digital Health Inequality</a:t>
            </a:r>
            <a:endParaRPr lang="en-IN" sz="6600" b="1" dirty="0">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A737AF8A-1D01-8417-0B1E-B7BCC99AA5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98458" y="1219200"/>
            <a:ext cx="4355782" cy="4243150"/>
          </a:xfrm>
          <a:prstGeom prst="rect">
            <a:avLst/>
          </a:prstGeom>
          <a:noFill/>
          <a:ln w="28575">
            <a:solidFill>
              <a:schemeClr val="accent1"/>
            </a:solidFill>
          </a:ln>
        </p:spPr>
      </p:pic>
      <p:sp>
        <p:nvSpPr>
          <p:cNvPr id="20" name="TextBox 19">
            <a:extLst>
              <a:ext uri="{FF2B5EF4-FFF2-40B4-BE49-F238E27FC236}">
                <a16:creationId xmlns:a16="http://schemas.microsoft.com/office/drawing/2014/main" id="{F20A6957-8DF5-48FE-F8BD-10AEC6BAE2FA}"/>
              </a:ext>
            </a:extLst>
          </p:cNvPr>
          <p:cNvSpPr txBox="1"/>
          <p:nvPr/>
        </p:nvSpPr>
        <p:spPr>
          <a:xfrm>
            <a:off x="1624013" y="5524501"/>
            <a:ext cx="13513593"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Background </a:t>
            </a:r>
            <a:endParaRPr lang="en-IN" sz="40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A4BD610A-A8A9-A69B-F590-3724BCE2FE19}"/>
              </a:ext>
            </a:extLst>
          </p:cNvPr>
          <p:cNvSpPr txBox="1"/>
          <p:nvPr/>
        </p:nvSpPr>
        <p:spPr>
          <a:xfrm>
            <a:off x="1574006" y="6283524"/>
            <a:ext cx="13513593" cy="3416320"/>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Physical inactivity is one of the major global public health challenges and one of the key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risk factors for non-communicable diseases (NCDs). It is estimated that physical inactivity is a contributing factor to about 5 million premature deaths worldwide every year, placing people at high risk of cardiovascular disease, type 2 diabetes, obesity and some cancers (</a:t>
            </a:r>
            <a:r>
              <a:rPr lang="en-US" dirty="0" err="1">
                <a:latin typeface="Times New Roman" panose="02020603050405020304" pitchFamily="18" charset="0"/>
                <a:cs typeface="Times New Roman" panose="02020603050405020304" pitchFamily="18" charset="0"/>
              </a:rPr>
              <a:t>Kotzaoglan</a:t>
            </a:r>
            <a:r>
              <a:rPr lang="en-US" dirty="0">
                <a:latin typeface="Times New Roman" panose="02020603050405020304" pitchFamily="18" charset="0"/>
                <a:cs typeface="Times New Roman" panose="02020603050405020304" pitchFamily="18" charset="0"/>
              </a:rPr>
              <a:t>, 2026). Globally, approximately 27-31% of the adult population does not reach the recommended levels of physical activity; at the same time, sedentary lifestyles are still increasing due to the technological and occupational changes in our society (Wang et al., 2024). Physical inactivity is also linked to an increased risk of all-cause mortality of around 20-30% and places a huge burden on healthcare systems (Milne-Ives et al., 2020). To overcome this hurdle, digital health technologies, especially mobile health (mHealth) applications, have become viable and scalable interventions to promote active lifestyles at a cost-effective measure. Evidence from systematic reviews shows that mHealth interventions can help to increase daily step count by around 1,000-2,000 steps and have a significant effect on levels of moderate to vigorous physical activity (Wang et al., 2024). Features such as real time feedback,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goal setting and gamification have been shown to increase user motivation and engagement (</a:t>
            </a:r>
            <a:r>
              <a:rPr lang="en-US" dirty="0" err="1">
                <a:latin typeface="Times New Roman" panose="02020603050405020304" pitchFamily="18" charset="0"/>
                <a:cs typeface="Times New Roman" panose="02020603050405020304" pitchFamily="18" charset="0"/>
              </a:rPr>
              <a:t>Mazeas</a:t>
            </a:r>
            <a:r>
              <a:rPr lang="en-US" dirty="0">
                <a:latin typeface="Times New Roman" panose="02020603050405020304" pitchFamily="18" charset="0"/>
                <a:cs typeface="Times New Roman" panose="02020603050405020304" pitchFamily="18" charset="0"/>
              </a:rPr>
              <a:t> et al, 2022). However, inequalities in this access and literacy could mean that digital health interventions could be suffering from digital inequalities, reducing their reach and effectiveness (van de Vijver et al., 2023).</a:t>
            </a:r>
            <a:endParaRPr lang="en-IN"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AA77CB47-0B86-76E6-D445-6CC1F7170B7C}"/>
              </a:ext>
            </a:extLst>
          </p:cNvPr>
          <p:cNvSpPr txBox="1"/>
          <p:nvPr/>
        </p:nvSpPr>
        <p:spPr>
          <a:xfrm>
            <a:off x="15483840" y="5524501"/>
            <a:ext cx="13167360"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Overview of the Digital Intervention: </a:t>
            </a:r>
            <a:r>
              <a:rPr lang="en-IN" sz="4000" b="1" dirty="0" err="1">
                <a:effectLst/>
                <a:latin typeface="Times New Roman" panose="02020603050405020304" pitchFamily="18" charset="0"/>
                <a:ea typeface="Calibri" panose="020F0502020204030204" pitchFamily="34" charset="0"/>
              </a:rPr>
              <a:t>ActiveMe</a:t>
            </a:r>
            <a:endParaRPr lang="en-IN" sz="4000" dirty="0"/>
          </a:p>
        </p:txBody>
      </p:sp>
      <p:sp>
        <p:nvSpPr>
          <p:cNvPr id="23" name="TextBox 22">
            <a:extLst>
              <a:ext uri="{FF2B5EF4-FFF2-40B4-BE49-F238E27FC236}">
                <a16:creationId xmlns:a16="http://schemas.microsoft.com/office/drawing/2014/main" id="{3147DFC6-9015-0E27-2242-33B6778AC3EB}"/>
              </a:ext>
            </a:extLst>
          </p:cNvPr>
          <p:cNvSpPr txBox="1"/>
          <p:nvPr/>
        </p:nvSpPr>
        <p:spPr>
          <a:xfrm>
            <a:off x="15483840" y="6336610"/>
            <a:ext cx="13167360" cy="3538148"/>
          </a:xfrm>
          <a:prstGeom prst="rect">
            <a:avLst/>
          </a:prstGeom>
          <a:noFill/>
        </p:spPr>
        <p:txBody>
          <a:bodyPr wrap="square" rtlCol="0">
            <a:spAutoFit/>
          </a:bodyPr>
          <a:lstStyle/>
          <a:p>
            <a:pPr algn="just">
              <a:lnSpc>
                <a:spcPct val="107000"/>
              </a:lnSpc>
              <a:spcAft>
                <a:spcPts val="800"/>
              </a:spcAft>
              <a:buNone/>
            </a:pP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is a health app that is meant to engage lasting physical exercise among adults aged 18 to 65. It incorporates goal-setting and activity tracking, which are personalised, through real-time tracking and virtual coaching, gamification capabilities, and community challenges. There are indications that digital technologies are influential in terms of enabling self-monitoring and feedback (Wang et al., 2025). </a:t>
            </a: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uses behaviour change interventions, including prompts, graded assignments, performance feedback and social comparison, and this feature is linked to better intervention outcomes (Pavlicek and Cradock, 2025).</a:t>
            </a:r>
          </a:p>
          <a:p>
            <a:pPr algn="just">
              <a:lnSpc>
                <a:spcPct val="107000"/>
              </a:lnSpc>
              <a:spcAft>
                <a:spcPts val="800"/>
              </a:spcAft>
              <a:buNone/>
            </a:pPr>
            <a:r>
              <a:rPr lang="en-IN" kern="100" dirty="0">
                <a:effectLst/>
                <a:latin typeface="Times New Roman" panose="02020603050405020304" pitchFamily="18" charset="0"/>
                <a:ea typeface="Calibri" panose="020F0502020204030204" pitchFamily="34" charset="0"/>
              </a:rPr>
              <a:t>The intervention aims both at individual behavioural determinants and environmental facilitators as it is acknowledged that digital tools have the capacity to alter opportunity structures to engage in physical activity (Paterson et al., 2024). Moreover, the systematic reviews prove that mHealth applications are more effective when they are structured with a clear theoretical basis, i.e. not with motivational qualities only (Milne-Ives et al., 2020). </a:t>
            </a:r>
            <a:r>
              <a:rPr lang="en-IN" kern="100" dirty="0" err="1">
                <a:effectLst/>
                <a:latin typeface="Times New Roman" panose="02020603050405020304" pitchFamily="18" charset="0"/>
                <a:ea typeface="Calibri" panose="020F0502020204030204" pitchFamily="34" charset="0"/>
              </a:rPr>
              <a:t>ActiveMe</a:t>
            </a:r>
            <a:r>
              <a:rPr lang="en-IN" kern="100" dirty="0">
                <a:effectLst/>
                <a:latin typeface="Times New Roman" panose="02020603050405020304" pitchFamily="18" charset="0"/>
                <a:ea typeface="Calibri" panose="020F0502020204030204" pitchFamily="34" charset="0"/>
              </a:rPr>
              <a:t> is thus a synthesis of behavioural science and digital behaviours so that the most effectiveness and sustainability can be gained.</a:t>
            </a:r>
          </a:p>
          <a:p>
            <a:endParaRPr lang="en-IN" dirty="0"/>
          </a:p>
        </p:txBody>
      </p:sp>
      <p:sp>
        <p:nvSpPr>
          <p:cNvPr id="24" name="TextBox 23">
            <a:extLst>
              <a:ext uri="{FF2B5EF4-FFF2-40B4-BE49-F238E27FC236}">
                <a16:creationId xmlns:a16="http://schemas.microsoft.com/office/drawing/2014/main" id="{80EBA48D-AC82-BDBC-DDD4-E661F47C4382}"/>
              </a:ext>
            </a:extLst>
          </p:cNvPr>
          <p:cNvSpPr txBox="1"/>
          <p:nvPr/>
        </p:nvSpPr>
        <p:spPr>
          <a:xfrm>
            <a:off x="1679794" y="15285131"/>
            <a:ext cx="13513593"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Health Promotion Values and Principles </a:t>
            </a:r>
            <a:endParaRPr lang="en-IN"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310ED193-3E59-CD00-DC79-C03D596C0F18}"/>
              </a:ext>
            </a:extLst>
          </p:cNvPr>
          <p:cNvSpPr txBox="1"/>
          <p:nvPr/>
        </p:nvSpPr>
        <p:spPr>
          <a:xfrm>
            <a:off x="1679793" y="16167612"/>
            <a:ext cx="13513593" cy="5909310"/>
          </a:xfrm>
          <a:prstGeom prst="rect">
            <a:avLst/>
          </a:prstGeom>
          <a:noFill/>
        </p:spPr>
        <p:txBody>
          <a:bodyPr wrap="square" rtlCol="0">
            <a:spAutoFit/>
          </a:bodyPr>
          <a:lstStyle/>
          <a:p>
            <a:pPr algn="just"/>
            <a:r>
              <a:rPr lang="en-IN" dirty="0">
                <a:latin typeface="Times New Roman" panose="02020603050405020304" pitchFamily="18" charset="0"/>
                <a:cs typeface="Times New Roman" panose="02020603050405020304" pitchFamily="18" charset="0"/>
              </a:rPr>
              <a:t>The interventions to promote health should embody the relevant values, including equity, participation and accessibility, as well as empowerment. These principles will make sure that there is an inclusion of people in the change of behaviour with regard to making it informed and sustainable.</a:t>
            </a:r>
          </a:p>
          <a:p>
            <a:pPr algn="just"/>
            <a:r>
              <a:rPr lang="en-IN" b="1" dirty="0">
                <a:latin typeface="Times New Roman" panose="02020603050405020304" pitchFamily="18" charset="0"/>
                <a:cs typeface="Times New Roman" panose="02020603050405020304" pitchFamily="18" charset="0"/>
              </a:rPr>
              <a:t>Empowerment</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ActiveMe</a:t>
            </a:r>
            <a:r>
              <a:rPr lang="en-IN" dirty="0">
                <a:latin typeface="Times New Roman" panose="02020603050405020304" pitchFamily="18" charset="0"/>
                <a:cs typeface="Times New Roman" panose="02020603050405020304" pitchFamily="18" charset="0"/>
              </a:rPr>
              <a:t> empowers the user by giving them the means to monitor themselves, set goals and feedbacks, so that individuals can take control of their health behaviours. In the principles of health promotion, empowerment can increase the power of the individuals when making informed health choices and maintenance of behaviour change.</a:t>
            </a:r>
          </a:p>
          <a:p>
            <a:pPr algn="just"/>
            <a:r>
              <a:rPr lang="en-IN" b="1" dirty="0">
                <a:latin typeface="Times New Roman" panose="02020603050405020304" pitchFamily="18" charset="0"/>
                <a:cs typeface="Times New Roman" panose="02020603050405020304" pitchFamily="18" charset="0"/>
              </a:rPr>
              <a:t>Equity</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digital interventions in health need to make sure that there is an equal access to health information and resources. </a:t>
            </a:r>
            <a:r>
              <a:rPr lang="en-IN" dirty="0" err="1">
                <a:latin typeface="Times New Roman" panose="02020603050405020304" pitchFamily="18" charset="0"/>
                <a:cs typeface="Times New Roman" panose="02020603050405020304" pitchFamily="18" charset="0"/>
              </a:rPr>
              <a:t>ActiveMe</a:t>
            </a:r>
            <a:r>
              <a:rPr lang="en-IN" dirty="0">
                <a:latin typeface="Times New Roman" panose="02020603050405020304" pitchFamily="18" charset="0"/>
                <a:cs typeface="Times New Roman" panose="02020603050405020304" pitchFamily="18" charset="0"/>
              </a:rPr>
              <a:t> follows general characteristics of low-data mode and simplified user interfaces so that the intervention could be used by people of various socioeconomic and literacy backgrounds (van de Vijver et al., 2023).</a:t>
            </a:r>
          </a:p>
          <a:p>
            <a:pPr algn="just"/>
            <a:r>
              <a:rPr lang="en-IN" b="1" dirty="0">
                <a:latin typeface="Times New Roman" panose="02020603050405020304" pitchFamily="18" charset="0"/>
                <a:cs typeface="Times New Roman" panose="02020603050405020304" pitchFamily="18" charset="0"/>
              </a:rPr>
              <a:t>Participation</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collaboration is fostered by at least encouraging their participation through community challenges, social interaction and monitoring their progress, which would lead to collective engagement and social support. Social support has been indicated to augment health behaviour intervention adherence.</a:t>
            </a:r>
          </a:p>
          <a:p>
            <a:pPr algn="just"/>
            <a:r>
              <a:rPr lang="en-IN" b="1" dirty="0">
                <a:latin typeface="Times New Roman" panose="02020603050405020304" pitchFamily="18" charset="0"/>
                <a:cs typeface="Times New Roman" panose="02020603050405020304" pitchFamily="18" charset="0"/>
              </a:rPr>
              <a:t>Availability and Non-discrimination.</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intervention itself is geared towards being both intergenerational and interdigital. Inclusive design minimizes access barriers to digital health technologies and makes sure individual engagement in health promotion programmes.</a:t>
            </a:r>
          </a:p>
          <a:p>
            <a:pPr algn="just"/>
            <a:r>
              <a:rPr lang="en-IN" dirty="0">
                <a:latin typeface="Times New Roman" panose="02020603050405020304" pitchFamily="18" charset="0"/>
                <a:cs typeface="Times New Roman" panose="02020603050405020304" pitchFamily="18" charset="0"/>
              </a:rPr>
              <a:t>These health promotion values reinforce the employment of the intervention as they directly assist the effectiveness of behavioural determinants of the Health Belief Model by lessening the perceived barriers, augmenting the perceived benefits and reinforcing self-efficacy.</a:t>
            </a:r>
          </a:p>
          <a:p>
            <a:pPr algn="just"/>
            <a:endParaRPr lang="en-IN"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866D33C3-A52F-99D3-6505-8B0AEB0DF8D8}"/>
              </a:ext>
            </a:extLst>
          </p:cNvPr>
          <p:cNvSpPr txBox="1"/>
          <p:nvPr/>
        </p:nvSpPr>
        <p:spPr>
          <a:xfrm>
            <a:off x="15483839" y="13014960"/>
            <a:ext cx="13490497" cy="707886"/>
          </a:xfrm>
          <a:prstGeom prst="rect">
            <a:avLst/>
          </a:prstGeom>
          <a:solidFill>
            <a:schemeClr val="accent4">
              <a:lumMod val="60000"/>
              <a:lumOff val="40000"/>
            </a:schemeClr>
          </a:solidFill>
        </p:spPr>
        <p:txBody>
          <a:bodyPr wrap="square" rtlCol="0">
            <a:spAutoFit/>
          </a:bodyPr>
          <a:lstStyle/>
          <a:p>
            <a:pPr algn="ctr"/>
            <a:r>
              <a:rPr lang="en-US" sz="4000" b="1" dirty="0" err="1">
                <a:latin typeface="Times New Roman" panose="02020603050405020304" pitchFamily="18" charset="0"/>
                <a:cs typeface="Times New Roman" panose="02020603050405020304" pitchFamily="18" charset="0"/>
              </a:rPr>
              <a:t>Behaviour</a:t>
            </a:r>
            <a:r>
              <a:rPr lang="en-US" sz="4000" b="1" dirty="0">
                <a:latin typeface="Times New Roman" panose="02020603050405020304" pitchFamily="18" charset="0"/>
                <a:cs typeface="Times New Roman" panose="02020603050405020304" pitchFamily="18" charset="0"/>
              </a:rPr>
              <a:t> Change Theory: Health Belief Model (HBM)</a:t>
            </a:r>
            <a:endParaRPr lang="en-IN" sz="4000"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8A44CD05-DD75-85CC-9C2A-735A6049B9D5}"/>
              </a:ext>
            </a:extLst>
          </p:cNvPr>
          <p:cNvSpPr txBox="1"/>
          <p:nvPr/>
        </p:nvSpPr>
        <p:spPr>
          <a:xfrm>
            <a:off x="15483839" y="13845957"/>
            <a:ext cx="13267373" cy="3693319"/>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The Health Belief Model (HBM) is a very popular theoretical model used in the understanding of health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change. The model presents that individuals are more likely to adopt a health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when they feel that they are at risk for a health problem, view the benefits of taking action to be greater than the barriers to taking action, and feel confident that they can perform the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(Champion and Skinner, 2008).</a:t>
            </a:r>
          </a:p>
          <a:p>
            <a:pPr algn="just"/>
            <a:r>
              <a:rPr lang="en-US" dirty="0" err="1">
                <a:latin typeface="Times New Roman" panose="02020603050405020304" pitchFamily="18" charset="0"/>
                <a:cs typeface="Times New Roman" panose="02020603050405020304" pitchFamily="18" charset="0"/>
              </a:rPr>
              <a:t>ActiveMe</a:t>
            </a:r>
            <a:r>
              <a:rPr lang="en-US" dirty="0">
                <a:latin typeface="Times New Roman" panose="02020603050405020304" pitchFamily="18" charset="0"/>
                <a:cs typeface="Times New Roman" panose="02020603050405020304" pitchFamily="18" charset="0"/>
              </a:rPr>
              <a:t> uses the key constructs of the Health Belief Model to promote more physical activity. The app leads to higher perceived susceptibility and severity by giving educational information on the health risks of sedentary lifestyles, including cardiovascular disease and diabetes. Investigators have identified that knowledge about the health risks can encourage people towards preventative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(Milne-Ives et al., 2020).</a:t>
            </a:r>
          </a:p>
          <a:p>
            <a:pPr algn="just"/>
            <a:r>
              <a:rPr lang="en-US" dirty="0">
                <a:latin typeface="Times New Roman" panose="02020603050405020304" pitchFamily="18" charset="0"/>
                <a:cs typeface="Times New Roman" panose="02020603050405020304" pitchFamily="18" charset="0"/>
              </a:rPr>
              <a:t>The intervention also emphasizes perceived benefits by demonstrating the benefits of regular physical activity on fitness, mental health and long-term health outcomes. At the same time, the app addresses perceived barriers by providing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activity goals, simple exercise guidance, and flexible workout options that can fit into daily routines.</a:t>
            </a:r>
          </a:p>
          <a:p>
            <a:pPr algn="just"/>
            <a:r>
              <a:rPr lang="en-US" dirty="0">
                <a:latin typeface="Times New Roman" panose="02020603050405020304" pitchFamily="18" charset="0"/>
                <a:cs typeface="Times New Roman" panose="02020603050405020304" pitchFamily="18" charset="0"/>
              </a:rPr>
              <a:t>In addition, cues to action (reminders and notifications), as well as progress tracking and achievements, encourage users to stay active, while self-efficacy is strengthened, increasing user confidence with physical activity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maintenance</a:t>
            </a:r>
            <a:endParaRPr lang="en-IN"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0D0A928E-8022-2303-DA53-21BD7A0A6FD3}"/>
              </a:ext>
            </a:extLst>
          </p:cNvPr>
          <p:cNvSpPr txBox="1"/>
          <p:nvPr/>
        </p:nvSpPr>
        <p:spPr>
          <a:xfrm>
            <a:off x="1735574" y="25567033"/>
            <a:ext cx="13290469" cy="707886"/>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Digital Health Inequality and Ethical Considerations</a:t>
            </a:r>
            <a:endParaRPr lang="en-IN" sz="4000"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81AE3429-68D3-B909-BBC5-4F4CFB85D4D8}"/>
              </a:ext>
            </a:extLst>
          </p:cNvPr>
          <p:cNvSpPr txBox="1"/>
          <p:nvPr/>
        </p:nvSpPr>
        <p:spPr>
          <a:xfrm>
            <a:off x="1558766" y="26340595"/>
            <a:ext cx="13463586" cy="3724096"/>
          </a:xfrm>
          <a:prstGeom prst="rect">
            <a:avLst/>
          </a:prstGeom>
          <a:noFill/>
        </p:spPr>
        <p:txBody>
          <a:bodyPr wrap="square" rtlCol="0">
            <a:spAutoFit/>
          </a:bodyPr>
          <a:lstStyle/>
          <a:p>
            <a:pPr algn="just">
              <a:spcAft>
                <a:spcPts val="800"/>
              </a:spcAft>
              <a:buNone/>
            </a:pPr>
            <a:r>
              <a:rPr lang="en-IN" sz="1800" kern="100" dirty="0">
                <a:effectLst/>
                <a:latin typeface="Times New Roman" panose="02020603050405020304" pitchFamily="18" charset="0"/>
                <a:ea typeface="Calibri" panose="020F0502020204030204" pitchFamily="34" charset="0"/>
              </a:rPr>
              <a:t>Digital health inequality is also a major threat regardless of the potential of mHealth technologies. Adoption and continued participation can be affected by socioeconomic factors, digital literacy, age and concerns with data privacy. It has been demonstrated, based on comparative influences, that adult individuals tend to raise serious matters of privacy regarding the sharing of mHealth information (Schroeder et al., 2022). Ignoring such issues may decrease the extent of intervention and confidence.</a:t>
            </a:r>
          </a:p>
          <a:p>
            <a:pPr algn="just">
              <a:spcAft>
                <a:spcPts val="800"/>
              </a:spcAft>
              <a:buNone/>
            </a:pPr>
            <a:r>
              <a:rPr lang="en-IN" sz="1800" kern="100" dirty="0">
                <a:effectLst/>
                <a:latin typeface="Times New Roman" panose="02020603050405020304" pitchFamily="18" charset="0"/>
                <a:ea typeface="Calibri" panose="020F0502020204030204" pitchFamily="34" charset="0"/>
              </a:rPr>
              <a:t>The inequalities may decrease or increase with regard to the implementation strategy when it comes to digital health solutions (van de Vijver et al., 2023).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will have clear data governance and encrypted systems to earn trust and promote involvement. Digital interventions based on policy will be more effective in improving the impact of these digital interventions when the element of equity is factored in the implementation and distribution strategies (Faizan et al., 2025). Moreover, digital health innovations can also lead to wider equity in the overall health to the extent that they are incorporated into universal health models (Ahmed et al., 2025).</a:t>
            </a:r>
          </a:p>
          <a:p>
            <a:pPr algn="just">
              <a:spcAft>
                <a:spcPts val="800"/>
              </a:spcAft>
              <a:buNone/>
            </a:pP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realises these objectives by emphasis on accessibility, affordability and privacy protection, which will reduce instances of digital exclusion and encourage inclusion in participation.</a:t>
            </a:r>
          </a:p>
          <a:p>
            <a:endParaRPr lang="en-IN" dirty="0"/>
          </a:p>
        </p:txBody>
      </p:sp>
      <p:sp>
        <p:nvSpPr>
          <p:cNvPr id="30" name="TextBox 29">
            <a:extLst>
              <a:ext uri="{FF2B5EF4-FFF2-40B4-BE49-F238E27FC236}">
                <a16:creationId xmlns:a16="http://schemas.microsoft.com/office/drawing/2014/main" id="{48484191-F776-84D9-C43C-6A083FFFBF50}"/>
              </a:ext>
            </a:extLst>
          </p:cNvPr>
          <p:cNvSpPr txBox="1"/>
          <p:nvPr/>
        </p:nvSpPr>
        <p:spPr>
          <a:xfrm>
            <a:off x="15545392" y="22716379"/>
            <a:ext cx="13490497" cy="1469120"/>
          </a:xfrm>
          <a:prstGeom prst="rect">
            <a:avLst/>
          </a:prstGeom>
          <a:solidFill>
            <a:schemeClr val="accent4">
              <a:lumMod val="60000"/>
              <a:lumOff val="40000"/>
            </a:schemeClr>
          </a:solidFill>
        </p:spPr>
        <p:txBody>
          <a:bodyPr wrap="square" rtlCol="0">
            <a:spAutoFit/>
          </a:bodyPr>
          <a:lstStyle/>
          <a:p>
            <a:pPr algn="ctr">
              <a:lnSpc>
                <a:spcPct val="107000"/>
              </a:lnSpc>
              <a:spcAft>
                <a:spcPts val="800"/>
              </a:spcAft>
              <a:buNone/>
            </a:pPr>
            <a:r>
              <a:rPr lang="en-IN" sz="4000" b="1" kern="100" dirty="0">
                <a:effectLst/>
                <a:latin typeface="Times New Roman" panose="02020603050405020304" pitchFamily="18" charset="0"/>
                <a:ea typeface="Calibri" panose="020F0502020204030204" pitchFamily="34" charset="0"/>
              </a:rPr>
              <a:t>Evidence Supporting Digital Physical Activity Interventions</a:t>
            </a:r>
            <a:endParaRPr lang="en-IN" sz="4000" kern="100" dirty="0">
              <a:effectLst/>
              <a:latin typeface="Times New Roman" panose="02020603050405020304" pitchFamily="18" charset="0"/>
              <a:ea typeface="Calibri" panose="020F0502020204030204" pitchFamily="34" charset="0"/>
            </a:endParaRPr>
          </a:p>
          <a:p>
            <a:pPr algn="ctr"/>
            <a:endParaRPr lang="en-IN" sz="4000" dirty="0"/>
          </a:p>
        </p:txBody>
      </p:sp>
      <p:sp>
        <p:nvSpPr>
          <p:cNvPr id="31" name="TextBox 30">
            <a:extLst>
              <a:ext uri="{FF2B5EF4-FFF2-40B4-BE49-F238E27FC236}">
                <a16:creationId xmlns:a16="http://schemas.microsoft.com/office/drawing/2014/main" id="{6F2A0BAC-A348-5BE4-BAF9-86F62E9AC213}"/>
              </a:ext>
            </a:extLst>
          </p:cNvPr>
          <p:cNvSpPr txBox="1"/>
          <p:nvPr/>
        </p:nvSpPr>
        <p:spPr>
          <a:xfrm>
            <a:off x="15646595" y="24309372"/>
            <a:ext cx="13490497" cy="3538405"/>
          </a:xfrm>
          <a:prstGeom prst="rect">
            <a:avLst/>
          </a:prstGeom>
          <a:solidFill>
            <a:schemeClr val="bg1"/>
          </a:solidFill>
        </p:spPr>
        <p:txBody>
          <a:bodyPr wrap="square" rtlCol="0">
            <a:spAutoFit/>
          </a:bodyPr>
          <a:lstStyle/>
          <a:p>
            <a:pPr algn="just">
              <a:lnSpc>
                <a:spcPct val="107000"/>
              </a:lnSpc>
              <a:spcAft>
                <a:spcPts val="800"/>
              </a:spcAft>
              <a:buNone/>
            </a:pPr>
            <a:r>
              <a:rPr lang="en-IN" sz="2000" kern="100" dirty="0">
                <a:effectLst/>
                <a:latin typeface="Times New Roman" panose="02020603050405020304" pitchFamily="18" charset="0"/>
                <a:ea typeface="Calibri" panose="020F0502020204030204" pitchFamily="34" charset="0"/>
              </a:rPr>
              <a:t>Recent systemic reviews indicate that mHealth interventions raise the physical activity rates among children, adolescents, and adults to a significant extent (Baumann et al., 2022). Interventions based on apps show benefits in terms of overall physical activity and physical fitness (Wang et al., 2024). Digital exercise management platforms help older adults to engage more in physical activity and positively alter body composition (Wang et al., 2025).</a:t>
            </a:r>
          </a:p>
          <a:p>
            <a:pPr algn="just">
              <a:lnSpc>
                <a:spcPct val="107000"/>
              </a:lnSpc>
              <a:spcAft>
                <a:spcPts val="800"/>
              </a:spcAft>
              <a:buNone/>
            </a:pPr>
            <a:r>
              <a:rPr lang="en-IN" sz="2000" kern="100" dirty="0">
                <a:effectLst/>
                <a:latin typeface="Times New Roman" panose="02020603050405020304" pitchFamily="18" charset="0"/>
                <a:ea typeface="Calibri" panose="020F0502020204030204" pitchFamily="34" charset="0"/>
              </a:rPr>
              <a:t>Gamification has been demonstrated to result in moderate yet significant positive results in terms of physical activity compliance (</a:t>
            </a:r>
            <a:r>
              <a:rPr lang="en-IN" sz="2000" kern="100" dirty="0" err="1">
                <a:effectLst/>
                <a:latin typeface="Times New Roman" panose="02020603050405020304" pitchFamily="18" charset="0"/>
                <a:ea typeface="Calibri" panose="020F0502020204030204" pitchFamily="34" charset="0"/>
              </a:rPr>
              <a:t>Mazeas</a:t>
            </a:r>
            <a:r>
              <a:rPr lang="en-IN" sz="2000" kern="100" dirty="0">
                <a:effectLst/>
                <a:latin typeface="Times New Roman" panose="02020603050405020304" pitchFamily="18" charset="0"/>
                <a:ea typeface="Calibri" panose="020F0502020204030204" pitchFamily="34" charset="0"/>
              </a:rPr>
              <a:t> et al., 2022). Equally, digital applications that use structured feedback and social capabilities have better cardiometabolic results than do control groups (Nishi et al., 2024). Nonetheless, long-term compliance is also variably reported in the literature, which makes it possible to underline the necessity of long-term motivational architecture (Milne-Ives et al., 2020). </a:t>
            </a:r>
            <a:r>
              <a:rPr lang="en-IN" sz="2000" kern="100" dirty="0" err="1">
                <a:effectLst/>
                <a:latin typeface="Times New Roman" panose="02020603050405020304" pitchFamily="18" charset="0"/>
                <a:ea typeface="Calibri" panose="020F0502020204030204" pitchFamily="34" charset="0"/>
              </a:rPr>
              <a:t>ActiveMe</a:t>
            </a:r>
            <a:r>
              <a:rPr lang="en-IN" sz="2000" kern="100" dirty="0">
                <a:effectLst/>
                <a:latin typeface="Times New Roman" panose="02020603050405020304" pitchFamily="18" charset="0"/>
                <a:ea typeface="Calibri" panose="020F0502020204030204" pitchFamily="34" charset="0"/>
              </a:rPr>
              <a:t> is filling this gap with continuous engagement techniques based on the behaviour change theory and goal recalibration.</a:t>
            </a:r>
          </a:p>
          <a:p>
            <a:endParaRPr lang="en-IN" sz="2000" dirty="0"/>
          </a:p>
        </p:txBody>
      </p:sp>
      <p:sp>
        <p:nvSpPr>
          <p:cNvPr id="32" name="TextBox 31">
            <a:extLst>
              <a:ext uri="{FF2B5EF4-FFF2-40B4-BE49-F238E27FC236}">
                <a16:creationId xmlns:a16="http://schemas.microsoft.com/office/drawing/2014/main" id="{EC3EF81F-0F67-A717-DB1E-583D1163F0B7}"/>
              </a:ext>
            </a:extLst>
          </p:cNvPr>
          <p:cNvSpPr txBox="1"/>
          <p:nvPr/>
        </p:nvSpPr>
        <p:spPr>
          <a:xfrm>
            <a:off x="1599008" y="33302610"/>
            <a:ext cx="13463586"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Expected Outcomes </a:t>
            </a:r>
            <a:endParaRPr lang="en-IN" sz="4000" dirty="0"/>
          </a:p>
        </p:txBody>
      </p:sp>
      <p:sp>
        <p:nvSpPr>
          <p:cNvPr id="34" name="TextBox 33">
            <a:extLst>
              <a:ext uri="{FF2B5EF4-FFF2-40B4-BE49-F238E27FC236}">
                <a16:creationId xmlns:a16="http://schemas.microsoft.com/office/drawing/2014/main" id="{E03F857C-78B9-A5AB-EB12-EA69E7CEA8E6}"/>
              </a:ext>
            </a:extLst>
          </p:cNvPr>
          <p:cNvSpPr txBox="1"/>
          <p:nvPr/>
        </p:nvSpPr>
        <p:spPr>
          <a:xfrm>
            <a:off x="1624013" y="34122358"/>
            <a:ext cx="13463586" cy="2352695"/>
          </a:xfrm>
          <a:prstGeom prst="rect">
            <a:avLst/>
          </a:prstGeom>
          <a:noFill/>
        </p:spPr>
        <p:txBody>
          <a:bodyPr wrap="square" rtlCol="0">
            <a:spAutoFit/>
          </a:bodyPr>
          <a:lstStyle/>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The use of COM-B in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will generate quantitative changes in moderate-vigorous exercise and decreased sedentary behaviour. Digital interventions that are guided by theories are also related to the higher levels of behavioural compliance and health outcomes when compared to non-theoretical methods (Milne-Ives et al., 2020). There are also indications of changes in physical fitness and cardiometabolic risks and improved practices after a long time of using apps (Wang et al., 2024).</a:t>
            </a:r>
          </a:p>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Nevertheless, prolonged implementation is subject to persistent motivation and fair access because barriers to the adoption of digital applications could affect long-term success (Schroeder et al., 2022).</a:t>
            </a:r>
          </a:p>
          <a:p>
            <a:endParaRPr lang="en-IN" dirty="0"/>
          </a:p>
        </p:txBody>
      </p:sp>
      <p:sp>
        <p:nvSpPr>
          <p:cNvPr id="35" name="TextBox 34">
            <a:extLst>
              <a:ext uri="{FF2B5EF4-FFF2-40B4-BE49-F238E27FC236}">
                <a16:creationId xmlns:a16="http://schemas.microsoft.com/office/drawing/2014/main" id="{BA6F1C92-5A57-3128-6EB9-8807B07998CF}"/>
              </a:ext>
            </a:extLst>
          </p:cNvPr>
          <p:cNvSpPr txBox="1"/>
          <p:nvPr/>
        </p:nvSpPr>
        <p:spPr>
          <a:xfrm>
            <a:off x="15656955" y="33046687"/>
            <a:ext cx="13267373" cy="707886"/>
          </a:xfrm>
          <a:prstGeom prst="rect">
            <a:avLst/>
          </a:prstGeom>
          <a:solidFill>
            <a:schemeClr val="accent4">
              <a:lumMod val="60000"/>
              <a:lumOff val="40000"/>
            </a:schemeClr>
          </a:solidFill>
        </p:spPr>
        <p:txBody>
          <a:bodyPr wrap="square" rtlCol="0">
            <a:spAutoFit/>
          </a:bodyPr>
          <a:lstStyle/>
          <a:p>
            <a:pPr algn="ctr"/>
            <a:r>
              <a:rPr lang="en-IN" sz="4000" b="1" dirty="0">
                <a:effectLst/>
                <a:latin typeface="Times New Roman" panose="02020603050405020304" pitchFamily="18" charset="0"/>
                <a:ea typeface="Calibri" panose="020F0502020204030204" pitchFamily="34" charset="0"/>
              </a:rPr>
              <a:t>Conclusion</a:t>
            </a:r>
            <a:endParaRPr lang="en-IN" sz="4000" dirty="0"/>
          </a:p>
        </p:txBody>
      </p:sp>
      <p:sp>
        <p:nvSpPr>
          <p:cNvPr id="36" name="TextBox 35">
            <a:extLst>
              <a:ext uri="{FF2B5EF4-FFF2-40B4-BE49-F238E27FC236}">
                <a16:creationId xmlns:a16="http://schemas.microsoft.com/office/drawing/2014/main" id="{51BD9A54-595A-E5AA-2968-6E2B34DDADCF}"/>
              </a:ext>
            </a:extLst>
          </p:cNvPr>
          <p:cNvSpPr txBox="1"/>
          <p:nvPr/>
        </p:nvSpPr>
        <p:spPr>
          <a:xfrm>
            <a:off x="15706963" y="34086530"/>
            <a:ext cx="13267373" cy="2649059"/>
          </a:xfrm>
          <a:prstGeom prst="rect">
            <a:avLst/>
          </a:prstGeom>
          <a:noFill/>
        </p:spPr>
        <p:txBody>
          <a:bodyPr wrap="square" rtlCol="0">
            <a:spAutoFit/>
          </a:bodyPr>
          <a:lstStyle/>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The digital health interventions like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provide implications to health policy, professional training and research in the future. The mHealth solutions integrated into the systems of the universal health coverage and preventative care aims are supported by including their applications in the processes of the universal health coverage prevention (Ahmed et al., 2025). To prevent increased inequalities, policymakers should make sure that their strategies to ensure digital inclusion keep up with the technological growth (van de Vijver et al., 2023).</a:t>
            </a:r>
          </a:p>
          <a:p>
            <a:pPr algn="just">
              <a:lnSpc>
                <a:spcPct val="107000"/>
              </a:lnSpc>
              <a:spcAft>
                <a:spcPts val="800"/>
              </a:spcAft>
              <a:buNone/>
            </a:pPr>
            <a:r>
              <a:rPr lang="en-IN" sz="1800" kern="100" dirty="0">
                <a:effectLst/>
                <a:latin typeface="Times New Roman" panose="02020603050405020304" pitchFamily="18" charset="0"/>
                <a:ea typeface="Calibri" panose="020F0502020204030204" pitchFamily="34" charset="0"/>
              </a:rPr>
              <a:t>Education programs ought to promote computer literacy in order to optimise intervention takes. Long-term adherence immobilization and cost-effectiveness possibilities need to be pursued by future studies to enhance scalability (Faizan et al., 2025). Integrating inclusive digital design and behavioural science, </a:t>
            </a:r>
            <a:r>
              <a:rPr lang="en-IN" sz="1800" kern="100" dirty="0" err="1">
                <a:effectLst/>
                <a:latin typeface="Times New Roman" panose="02020603050405020304" pitchFamily="18" charset="0"/>
                <a:ea typeface="Calibri" panose="020F0502020204030204" pitchFamily="34" charset="0"/>
              </a:rPr>
              <a:t>ActiveMe</a:t>
            </a:r>
            <a:r>
              <a:rPr lang="en-IN" sz="1800" kern="100" dirty="0">
                <a:effectLst/>
                <a:latin typeface="Times New Roman" panose="02020603050405020304" pitchFamily="18" charset="0"/>
                <a:ea typeface="Calibri" panose="020F0502020204030204" pitchFamily="34" charset="0"/>
              </a:rPr>
              <a:t> is a showcasing blueprint of promoting physical activity on a population scale.</a:t>
            </a:r>
          </a:p>
          <a:p>
            <a:endParaRPr lang="en-IN" dirty="0"/>
          </a:p>
        </p:txBody>
      </p:sp>
      <p:pic>
        <p:nvPicPr>
          <p:cNvPr id="40" name="Picture 39">
            <a:extLst>
              <a:ext uri="{FF2B5EF4-FFF2-40B4-BE49-F238E27FC236}">
                <a16:creationId xmlns:a16="http://schemas.microsoft.com/office/drawing/2014/main" id="{DCD82D6E-7448-4DAA-8C2A-EA1F7DDBFC75}"/>
              </a:ext>
            </a:extLst>
          </p:cNvPr>
          <p:cNvPicPr>
            <a:picLocks noChangeAspect="1"/>
          </p:cNvPicPr>
          <p:nvPr/>
        </p:nvPicPr>
        <p:blipFill>
          <a:blip r:embed="rId3"/>
          <a:stretch>
            <a:fillRect/>
          </a:stretch>
        </p:blipFill>
        <p:spPr>
          <a:xfrm>
            <a:off x="18768647" y="9161427"/>
            <a:ext cx="6251512" cy="3538148"/>
          </a:xfrm>
          <a:prstGeom prst="rect">
            <a:avLst/>
          </a:prstGeom>
        </p:spPr>
      </p:pic>
      <p:pic>
        <p:nvPicPr>
          <p:cNvPr id="1034" name="Picture 10" descr="Frontiers | Applying the Digital Health Social Justice Guide">
            <a:extLst>
              <a:ext uri="{FF2B5EF4-FFF2-40B4-BE49-F238E27FC236}">
                <a16:creationId xmlns:a16="http://schemas.microsoft.com/office/drawing/2014/main" id="{FA43ADB8-E0AB-9CBB-B66E-8E6BA23592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5338" y="29658002"/>
            <a:ext cx="4170443" cy="3234734"/>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5EE9B97E-8B5D-988D-36AA-0EFDECB60235}"/>
              </a:ext>
            </a:extLst>
          </p:cNvPr>
          <p:cNvPicPr>
            <a:picLocks noChangeAspect="1"/>
          </p:cNvPicPr>
          <p:nvPr/>
        </p:nvPicPr>
        <p:blipFill>
          <a:blip r:embed="rId5"/>
          <a:stretch>
            <a:fillRect/>
          </a:stretch>
        </p:blipFill>
        <p:spPr>
          <a:xfrm>
            <a:off x="18789398" y="27492960"/>
            <a:ext cx="7320059" cy="5017202"/>
          </a:xfrm>
          <a:prstGeom prst="rect">
            <a:avLst/>
          </a:prstGeom>
        </p:spPr>
      </p:pic>
      <p:pic>
        <p:nvPicPr>
          <p:cNvPr id="1038" name="Picture 14" descr="The COM-B Model of Behaviour (West and Michie, 2020). | Download Scientific  Diagram">
            <a:extLst>
              <a:ext uri="{FF2B5EF4-FFF2-40B4-BE49-F238E27FC236}">
                <a16:creationId xmlns:a16="http://schemas.microsoft.com/office/drawing/2014/main" id="{B73803A2-CDFA-D57C-2A18-9295D35BA3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20815" y="36735589"/>
            <a:ext cx="6939490" cy="4292252"/>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96C868E4-E526-88FC-545F-3D8FD4D3E584}"/>
              </a:ext>
            </a:extLst>
          </p:cNvPr>
          <p:cNvPicPr>
            <a:picLocks noChangeAspect="1"/>
          </p:cNvPicPr>
          <p:nvPr/>
        </p:nvPicPr>
        <p:blipFill>
          <a:blip r:embed="rId7"/>
          <a:stretch>
            <a:fillRect/>
          </a:stretch>
        </p:blipFill>
        <p:spPr>
          <a:xfrm>
            <a:off x="18768647" y="36467153"/>
            <a:ext cx="7340810" cy="4629730"/>
          </a:xfrm>
          <a:prstGeom prst="rect">
            <a:avLst/>
          </a:prstGeom>
        </p:spPr>
      </p:pic>
      <p:pic>
        <p:nvPicPr>
          <p:cNvPr id="3" name="Picture 2">
            <a:extLst>
              <a:ext uri="{FF2B5EF4-FFF2-40B4-BE49-F238E27FC236}">
                <a16:creationId xmlns:a16="http://schemas.microsoft.com/office/drawing/2014/main" id="{AEC0CC75-2667-4DFD-ABB2-74B7EC0626A2}"/>
              </a:ext>
            </a:extLst>
          </p:cNvPr>
          <p:cNvPicPr>
            <a:picLocks noChangeAspect="1"/>
          </p:cNvPicPr>
          <p:nvPr/>
        </p:nvPicPr>
        <p:blipFill>
          <a:blip r:embed="rId8"/>
          <a:stretch>
            <a:fillRect/>
          </a:stretch>
        </p:blipFill>
        <p:spPr>
          <a:xfrm>
            <a:off x="4913308" y="10225132"/>
            <a:ext cx="6939490" cy="4440050"/>
          </a:xfrm>
          <a:prstGeom prst="rect">
            <a:avLst/>
          </a:prstGeom>
        </p:spPr>
      </p:pic>
      <p:pic>
        <p:nvPicPr>
          <p:cNvPr id="1028" name="Picture 4" descr="The Health Belief Model – Methods for Stress Management">
            <a:extLst>
              <a:ext uri="{FF2B5EF4-FFF2-40B4-BE49-F238E27FC236}">
                <a16:creationId xmlns:a16="http://schemas.microsoft.com/office/drawing/2014/main" id="{DB9D77D2-EA65-24B0-A54E-87F4AB14FD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190721" y="17466890"/>
            <a:ext cx="9875520" cy="491753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C1478A7-C5CE-AA45-E44D-A3BBA8AA2D4D}"/>
              </a:ext>
            </a:extLst>
          </p:cNvPr>
          <p:cNvPicPr>
            <a:picLocks noChangeAspect="1"/>
          </p:cNvPicPr>
          <p:nvPr/>
        </p:nvPicPr>
        <p:blipFill>
          <a:blip r:embed="rId10"/>
          <a:stretch>
            <a:fillRect/>
          </a:stretch>
        </p:blipFill>
        <p:spPr>
          <a:xfrm>
            <a:off x="5632973" y="21885042"/>
            <a:ext cx="6219825" cy="3421454"/>
          </a:xfrm>
          <a:prstGeom prst="rect">
            <a:avLst/>
          </a:prstGeom>
        </p:spPr>
      </p:pic>
    </p:spTree>
    <p:extLst>
      <p:ext uri="{BB962C8B-B14F-4D97-AF65-F5344CB8AC3E}">
        <p14:creationId xmlns:p14="http://schemas.microsoft.com/office/powerpoint/2010/main" val="925098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a:extLst>
              <a:ext uri="{FF2B5EF4-FFF2-40B4-BE49-F238E27FC236}">
                <a16:creationId xmlns:a16="http://schemas.microsoft.com/office/drawing/2014/main" id="{289E571A-FD1F-A0D4-8AA7-31A428D6B87D}"/>
              </a:ext>
            </a:extLst>
          </p:cNvPr>
          <p:cNvSpPr txBox="1"/>
          <p:nvPr/>
        </p:nvSpPr>
        <p:spPr>
          <a:xfrm>
            <a:off x="1549002" y="857823"/>
            <a:ext cx="27177207" cy="1323439"/>
          </a:xfrm>
          <a:prstGeom prst="rect">
            <a:avLst/>
          </a:prstGeom>
          <a:solidFill>
            <a:schemeClr val="accent4">
              <a:lumMod val="60000"/>
              <a:lumOff val="40000"/>
            </a:schemeClr>
          </a:solidFill>
        </p:spPr>
        <p:txBody>
          <a:bodyPr wrap="square" rtlCol="0">
            <a:spAutoFit/>
          </a:bodyPr>
          <a:lstStyle/>
          <a:p>
            <a:pPr algn="ctr"/>
            <a:r>
              <a:rPr lang="en-IN" sz="4000" b="1" dirty="0">
                <a:latin typeface="Times New Roman" panose="02020603050405020304" pitchFamily="18" charset="0"/>
                <a:cs typeface="Times New Roman" panose="02020603050405020304" pitchFamily="18" charset="0"/>
              </a:rPr>
              <a:t>References </a:t>
            </a:r>
            <a:endParaRPr lang="en-IN" sz="4000" dirty="0">
              <a:latin typeface="Times New Roman" panose="02020603050405020304" pitchFamily="18" charset="0"/>
              <a:cs typeface="Times New Roman" panose="02020603050405020304" pitchFamily="18" charset="0"/>
            </a:endParaRPr>
          </a:p>
          <a:p>
            <a:pPr algn="ctr"/>
            <a:endParaRPr lang="en-IN" sz="40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842BBFB3-4AAE-02B2-4A26-A5653613A23F}"/>
              </a:ext>
            </a:extLst>
          </p:cNvPr>
          <p:cNvSpPr/>
          <p:nvPr/>
        </p:nvSpPr>
        <p:spPr>
          <a:xfrm>
            <a:off x="1387433" y="2454639"/>
            <a:ext cx="27500343" cy="386933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2" name="TextBox 1">
            <a:extLst>
              <a:ext uri="{FF2B5EF4-FFF2-40B4-BE49-F238E27FC236}">
                <a16:creationId xmlns:a16="http://schemas.microsoft.com/office/drawing/2014/main" id="{8E42E11E-CBE1-9127-5AE5-C9FC0F2638CB}"/>
              </a:ext>
            </a:extLst>
          </p:cNvPr>
          <p:cNvSpPr txBox="1"/>
          <p:nvPr/>
        </p:nvSpPr>
        <p:spPr>
          <a:xfrm>
            <a:off x="1387433" y="2798785"/>
            <a:ext cx="27338776" cy="38010405"/>
          </a:xfrm>
          <a:prstGeom prst="rect">
            <a:avLst/>
          </a:prstGeom>
          <a:solidFill>
            <a:schemeClr val="bg1"/>
          </a:solidFill>
        </p:spPr>
        <p:txBody>
          <a:bodyPr wrap="square" rtlCol="0">
            <a:spAutoFit/>
          </a:bodyPr>
          <a:lstStyle/>
          <a:p>
            <a:pPr algn="just"/>
            <a:r>
              <a:rPr lang="en-IN" sz="4400" b="1" dirty="0">
                <a:latin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Ahmed, M.M., </a:t>
            </a:r>
            <a:r>
              <a:rPr lang="en-US" sz="4400" dirty="0" err="1">
                <a:latin typeface="Times New Roman" panose="02020603050405020304" pitchFamily="18" charset="0"/>
                <a:cs typeface="Times New Roman" panose="02020603050405020304" pitchFamily="18" charset="0"/>
              </a:rPr>
              <a:t>Okesanya</a:t>
            </a:r>
            <a:r>
              <a:rPr lang="en-US" sz="4400" dirty="0">
                <a:latin typeface="Times New Roman" panose="02020603050405020304" pitchFamily="18" charset="0"/>
                <a:cs typeface="Times New Roman" panose="02020603050405020304" pitchFamily="18" charset="0"/>
              </a:rPr>
              <a:t>, O.J., </a:t>
            </a:r>
            <a:r>
              <a:rPr lang="en-US" sz="4400" dirty="0" err="1">
                <a:latin typeface="Times New Roman" panose="02020603050405020304" pitchFamily="18" charset="0"/>
                <a:cs typeface="Times New Roman" panose="02020603050405020304" pitchFamily="18" charset="0"/>
              </a:rPr>
              <a:t>Olaleke</a:t>
            </a:r>
            <a:r>
              <a:rPr lang="en-US" sz="4400" dirty="0">
                <a:latin typeface="Times New Roman" panose="02020603050405020304" pitchFamily="18" charset="0"/>
                <a:cs typeface="Times New Roman" panose="02020603050405020304" pitchFamily="18" charset="0"/>
              </a:rPr>
              <a:t>, N.O., Adigun, O.A., Adebayo, U.O., Oso, T.A., Eshun, G. and Lucero-</a:t>
            </a:r>
            <a:r>
              <a:rPr lang="en-US" sz="4400" dirty="0" err="1">
                <a:latin typeface="Times New Roman" panose="02020603050405020304" pitchFamily="18" charset="0"/>
                <a:cs typeface="Times New Roman" panose="02020603050405020304" pitchFamily="18" charset="0"/>
              </a:rPr>
              <a:t>Prisno</a:t>
            </a:r>
            <a:r>
              <a:rPr lang="en-US" sz="4400" dirty="0">
                <a:latin typeface="Times New Roman" panose="02020603050405020304" pitchFamily="18" charset="0"/>
                <a:cs typeface="Times New Roman" panose="02020603050405020304" pitchFamily="18" charset="0"/>
              </a:rPr>
              <a:t> III, D.E., 2025. Integrating digital health innovations to achieve universal health coverage: promoting health outcomes and quality through global public health equity. </a:t>
            </a:r>
            <a:r>
              <a:rPr lang="en-US" sz="4400" i="1" dirty="0">
                <a:latin typeface="Times New Roman" panose="02020603050405020304" pitchFamily="18" charset="0"/>
                <a:cs typeface="Times New Roman" panose="02020603050405020304" pitchFamily="18" charset="0"/>
              </a:rPr>
              <a:t>Healthcare</a:t>
            </a:r>
            <a:r>
              <a:rPr lang="en-US" sz="4400" dirty="0">
                <a:latin typeface="Times New Roman" panose="02020603050405020304" pitchFamily="18" charset="0"/>
                <a:cs typeface="Times New Roman" panose="02020603050405020304" pitchFamily="18" charset="0"/>
              </a:rPr>
              <a:t>, 13(9), p.1060. Available at: </a:t>
            </a:r>
            <a:r>
              <a:rPr lang="en-US" sz="4400" dirty="0">
                <a:latin typeface="Times New Roman" panose="02020603050405020304" pitchFamily="18" charset="0"/>
                <a:cs typeface="Times New Roman" panose="02020603050405020304" pitchFamily="18" charset="0"/>
                <a:hlinkClick r:id="rId2"/>
              </a:rPr>
              <a:t>https://www.mdpi.com/2227-9032/13/9/1060</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Baumann, H., Fiedler, J., Wunsch, K., Woll, A. and Wollesen, B., 2022. mHealth interventions to reduce physical inactivity and sedentary behavior in children and adolescents: systematic review and meta-analysis of randomized controlled trials.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10(5), p.e35920. Available at: </a:t>
            </a:r>
            <a:r>
              <a:rPr lang="en-US" sz="4400" dirty="0">
                <a:latin typeface="Times New Roman" panose="02020603050405020304" pitchFamily="18" charset="0"/>
                <a:cs typeface="Times New Roman" panose="02020603050405020304" pitchFamily="18" charset="0"/>
                <a:hlinkClick r:id="rId3"/>
              </a:rPr>
              <a:t>https://mhealth.jmir.org/2022/5/e35920</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Faizan, M., Han, C. and Lee, S.W., 2025. Policy-driven digital health interventions for health promotion and disease prevention: a systematic review of clinical and environmental outcomes. </a:t>
            </a:r>
            <a:r>
              <a:rPr lang="en-US" sz="4400" i="1" dirty="0">
                <a:latin typeface="Times New Roman" panose="02020603050405020304" pitchFamily="18" charset="0"/>
                <a:cs typeface="Times New Roman" panose="02020603050405020304" pitchFamily="18" charset="0"/>
              </a:rPr>
              <a:t>Healthcare</a:t>
            </a:r>
            <a:r>
              <a:rPr lang="en-US" sz="4400" dirty="0">
                <a:latin typeface="Times New Roman" panose="02020603050405020304" pitchFamily="18" charset="0"/>
                <a:cs typeface="Times New Roman" panose="02020603050405020304" pitchFamily="18" charset="0"/>
              </a:rPr>
              <a:t>, 13(18), p.2319. Available at: </a:t>
            </a:r>
            <a:r>
              <a:rPr lang="en-US" sz="4400" dirty="0">
                <a:latin typeface="Times New Roman" panose="02020603050405020304" pitchFamily="18" charset="0"/>
                <a:cs typeface="Times New Roman" panose="02020603050405020304" pitchFamily="18" charset="0"/>
                <a:hlinkClick r:id="rId4"/>
              </a:rPr>
              <a:t>https://www.mdpi.com/2227-9032/13/18/2319</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Hu, E., Wang, H., Yao, J., Liao, M. and Chen, W., 2025. Impact of digital health interventions on quality of life and mental health in older adults with chronic diseases: a systematic review and meta-analysis. </a:t>
            </a:r>
            <a:r>
              <a:rPr lang="en-US" sz="4400" i="1" dirty="0">
                <a:latin typeface="Times New Roman" panose="02020603050405020304" pitchFamily="18" charset="0"/>
                <a:cs typeface="Times New Roman" panose="02020603050405020304" pitchFamily="18" charset="0"/>
              </a:rPr>
              <a:t>Frontiers in Aging</a:t>
            </a:r>
            <a:r>
              <a:rPr lang="en-US" sz="4400" dirty="0">
                <a:latin typeface="Times New Roman" panose="02020603050405020304" pitchFamily="18" charset="0"/>
                <a:cs typeface="Times New Roman" panose="02020603050405020304" pitchFamily="18" charset="0"/>
              </a:rPr>
              <a:t>, 6, p.1737277. Available at: </a:t>
            </a:r>
            <a:r>
              <a:rPr lang="en-US" sz="4400" dirty="0">
                <a:latin typeface="Times New Roman" panose="02020603050405020304" pitchFamily="18" charset="0"/>
                <a:cs typeface="Times New Roman" panose="02020603050405020304" pitchFamily="18" charset="0"/>
                <a:hlinkClick r:id="rId5"/>
              </a:rPr>
              <a:t>https://www.frontiersin.org/journals/aging/articles/10.3389/fragi.2025.1737277/pdf</a:t>
            </a:r>
            <a:endParaRPr lang="en-US" sz="4400" dirty="0">
              <a:latin typeface="Times New Roman" panose="02020603050405020304" pitchFamily="18" charset="0"/>
              <a:cs typeface="Times New Roman" panose="02020603050405020304" pitchFamily="18" charset="0"/>
            </a:endParaRPr>
          </a:p>
          <a:p>
            <a:pPr algn="just"/>
            <a:r>
              <a:rPr lang="en-US" sz="4400" dirty="0" err="1">
                <a:latin typeface="Times New Roman" panose="02020603050405020304" pitchFamily="18" charset="0"/>
                <a:cs typeface="Times New Roman" panose="02020603050405020304" pitchFamily="18" charset="0"/>
              </a:rPr>
              <a:t>Kotzaoglan</a:t>
            </a:r>
            <a:r>
              <a:rPr lang="en-US" sz="4400" dirty="0">
                <a:latin typeface="Times New Roman" panose="02020603050405020304" pitchFamily="18" charset="0"/>
                <a:cs typeface="Times New Roman" panose="02020603050405020304" pitchFamily="18" charset="0"/>
              </a:rPr>
              <a:t>, R., 2026. Nutritional risk factors related to non-communicable diseases in the world. </a:t>
            </a:r>
            <a:r>
              <a:rPr lang="en-US" sz="4400" i="1" dirty="0">
                <a:latin typeface="Times New Roman" panose="02020603050405020304" pitchFamily="18" charset="0"/>
                <a:cs typeface="Times New Roman" panose="02020603050405020304" pitchFamily="18" charset="0"/>
              </a:rPr>
              <a:t>Developments and Experiments in Health and Medicine</a:t>
            </a:r>
            <a:r>
              <a:rPr lang="en-US" sz="4400" dirty="0">
                <a:latin typeface="Times New Roman" panose="02020603050405020304" pitchFamily="18" charset="0"/>
                <a:cs typeface="Times New Roman" panose="02020603050405020304" pitchFamily="18" charset="0"/>
              </a:rPr>
              <a:t>, 40(1), pp.1–14. Available at: </a:t>
            </a:r>
            <a:r>
              <a:rPr lang="en-US" sz="4400" dirty="0">
                <a:latin typeface="Times New Roman" panose="02020603050405020304" pitchFamily="18" charset="0"/>
                <a:cs typeface="Times New Roman" panose="02020603050405020304" pitchFamily="18" charset="0"/>
                <a:hlinkClick r:id="rId6"/>
              </a:rPr>
              <a:t>https://dergipark.org.tr/en/download/article-file/5649863</a:t>
            </a:r>
            <a:endParaRPr lang="en-US" sz="4400" dirty="0">
              <a:latin typeface="Times New Roman" panose="02020603050405020304" pitchFamily="18" charset="0"/>
              <a:cs typeface="Times New Roman" panose="02020603050405020304" pitchFamily="18" charset="0"/>
            </a:endParaRPr>
          </a:p>
          <a:p>
            <a:pPr algn="just"/>
            <a:r>
              <a:rPr lang="en-US" sz="4400" dirty="0" err="1">
                <a:latin typeface="Times New Roman" panose="02020603050405020304" pitchFamily="18" charset="0"/>
                <a:cs typeface="Times New Roman" panose="02020603050405020304" pitchFamily="18" charset="0"/>
              </a:rPr>
              <a:t>Mazeas</a:t>
            </a:r>
            <a:r>
              <a:rPr lang="en-US" sz="4400" dirty="0">
                <a:latin typeface="Times New Roman" panose="02020603050405020304" pitchFamily="18" charset="0"/>
                <a:cs typeface="Times New Roman" panose="02020603050405020304" pitchFamily="18" charset="0"/>
              </a:rPr>
              <a:t>, A., Duclos, M., Pereira, B. and </a:t>
            </a:r>
            <a:r>
              <a:rPr lang="en-US" sz="4400" dirty="0" err="1">
                <a:latin typeface="Times New Roman" panose="02020603050405020304" pitchFamily="18" charset="0"/>
                <a:cs typeface="Times New Roman" panose="02020603050405020304" pitchFamily="18" charset="0"/>
              </a:rPr>
              <a:t>Chalabaev</a:t>
            </a:r>
            <a:r>
              <a:rPr lang="en-US" sz="4400" dirty="0">
                <a:latin typeface="Times New Roman" panose="02020603050405020304" pitchFamily="18" charset="0"/>
                <a:cs typeface="Times New Roman" panose="02020603050405020304" pitchFamily="18" charset="0"/>
              </a:rPr>
              <a:t>, A., 2022. Evaluating the effectiveness of gamification on physical activity: systematic review and meta-analysis of randomized controlled trials. </a:t>
            </a:r>
            <a:r>
              <a:rPr lang="en-US" sz="4400" i="1" dirty="0">
                <a:latin typeface="Times New Roman" panose="02020603050405020304" pitchFamily="18" charset="0"/>
                <a:cs typeface="Times New Roman" panose="02020603050405020304" pitchFamily="18" charset="0"/>
              </a:rPr>
              <a:t>Journal of Medical Internet Research</a:t>
            </a:r>
            <a:r>
              <a:rPr lang="en-US" sz="4400" dirty="0">
                <a:latin typeface="Times New Roman" panose="02020603050405020304" pitchFamily="18" charset="0"/>
                <a:cs typeface="Times New Roman" panose="02020603050405020304" pitchFamily="18" charset="0"/>
              </a:rPr>
              <a:t>, 24(1), p.e26779. Available at: </a:t>
            </a:r>
            <a:r>
              <a:rPr lang="en-US" sz="4400" dirty="0">
                <a:latin typeface="Times New Roman" panose="02020603050405020304" pitchFamily="18" charset="0"/>
                <a:cs typeface="Times New Roman" panose="02020603050405020304" pitchFamily="18" charset="0"/>
                <a:hlinkClick r:id="rId7"/>
              </a:rPr>
              <a:t>https://www.jmir.org/2022/1/e26779</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Milne-Ives, M., Lam, C., De Cock, C., Van </a:t>
            </a:r>
            <a:r>
              <a:rPr lang="en-US" sz="4400" dirty="0" err="1">
                <a:latin typeface="Times New Roman" panose="02020603050405020304" pitchFamily="18" charset="0"/>
                <a:cs typeface="Times New Roman" panose="02020603050405020304" pitchFamily="18" charset="0"/>
              </a:rPr>
              <a:t>Velthoven</a:t>
            </a:r>
            <a:r>
              <a:rPr lang="en-US" sz="4400" dirty="0">
                <a:latin typeface="Times New Roman" panose="02020603050405020304" pitchFamily="18" charset="0"/>
                <a:cs typeface="Times New Roman" panose="02020603050405020304" pitchFamily="18" charset="0"/>
              </a:rPr>
              <a:t>, M.H. and Meinert, E., 2020. Mobile apps for health behavior change in physical activity, diet, drug and alcohol use, and mental health: systematic review.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8(3), p.e17046. Available at: </a:t>
            </a:r>
            <a:r>
              <a:rPr lang="en-US" sz="4400" dirty="0">
                <a:latin typeface="Times New Roman" panose="02020603050405020304" pitchFamily="18" charset="0"/>
                <a:cs typeface="Times New Roman" panose="02020603050405020304" pitchFamily="18" charset="0"/>
                <a:hlinkClick r:id="rId8"/>
              </a:rPr>
              <a:t>https://mhealth.jmir.org/2020/3/e17046</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Naslund, J.A. and Aschbrenner, K.A., 2019. Digital technology for health promotion: opportunities to address excess mortality in persons living with severe mental disorders. </a:t>
            </a:r>
            <a:r>
              <a:rPr lang="en-US" sz="4400" i="1" dirty="0">
                <a:latin typeface="Times New Roman" panose="02020603050405020304" pitchFamily="18" charset="0"/>
                <a:cs typeface="Times New Roman" panose="02020603050405020304" pitchFamily="18" charset="0"/>
              </a:rPr>
              <a:t>Evidence Based Mental Health</a:t>
            </a:r>
            <a:r>
              <a:rPr lang="en-US" sz="4400" dirty="0">
                <a:latin typeface="Times New Roman" panose="02020603050405020304" pitchFamily="18" charset="0"/>
                <a:cs typeface="Times New Roman" panose="02020603050405020304" pitchFamily="18" charset="0"/>
              </a:rPr>
              <a:t>, 22(1). Available at: </a:t>
            </a:r>
            <a:r>
              <a:rPr lang="en-US" sz="4400" dirty="0">
                <a:latin typeface="Times New Roman" panose="02020603050405020304" pitchFamily="18" charset="0"/>
                <a:cs typeface="Times New Roman" panose="02020603050405020304" pitchFamily="18" charset="0"/>
                <a:hlinkClick r:id="rId9"/>
              </a:rPr>
              <a:t>https://pmc.ncbi.nlm.nih.gov/articles/PMC6359972/pdf/ebmental-2018-300034.pdf</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Nishi, S.K., Kavanagh, M.E., </a:t>
            </a:r>
            <a:r>
              <a:rPr lang="en-US" sz="4400" dirty="0" err="1">
                <a:latin typeface="Times New Roman" panose="02020603050405020304" pitchFamily="18" charset="0"/>
                <a:cs typeface="Times New Roman" panose="02020603050405020304" pitchFamily="18" charset="0"/>
              </a:rPr>
              <a:t>Ramboanga</a:t>
            </a:r>
            <a:r>
              <a:rPr lang="en-US" sz="4400" dirty="0">
                <a:latin typeface="Times New Roman" panose="02020603050405020304" pitchFamily="18" charset="0"/>
                <a:cs typeface="Times New Roman" panose="02020603050405020304" pitchFamily="18" charset="0"/>
              </a:rPr>
              <a:t>, K., Ayoub-Charette, S., </a:t>
            </a:r>
            <a:r>
              <a:rPr lang="en-US" sz="4400" dirty="0" err="1">
                <a:latin typeface="Times New Roman" panose="02020603050405020304" pitchFamily="18" charset="0"/>
                <a:cs typeface="Times New Roman" panose="02020603050405020304" pitchFamily="18" charset="0"/>
              </a:rPr>
              <a:t>Modol</a:t>
            </a:r>
            <a:r>
              <a:rPr lang="en-US" sz="4400" dirty="0">
                <a:latin typeface="Times New Roman" panose="02020603050405020304" pitchFamily="18" charset="0"/>
                <a:cs typeface="Times New Roman" panose="02020603050405020304" pitchFamily="18" charset="0"/>
              </a:rPr>
              <a:t>, S., Dias, G.M., Kendall, C.W., </a:t>
            </a:r>
            <a:r>
              <a:rPr lang="en-US" sz="4400" dirty="0" err="1">
                <a:latin typeface="Times New Roman" panose="02020603050405020304" pitchFamily="18" charset="0"/>
                <a:cs typeface="Times New Roman" panose="02020603050405020304" pitchFamily="18" charset="0"/>
              </a:rPr>
              <a:t>Sievenpiper</a:t>
            </a:r>
            <a:r>
              <a:rPr lang="en-US" sz="44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US" sz="4400" i="1" dirty="0" err="1">
                <a:latin typeface="Times New Roman" panose="02020603050405020304" pitchFamily="18" charset="0"/>
                <a:cs typeface="Times New Roman" panose="02020603050405020304" pitchFamily="18" charset="0"/>
              </a:rPr>
              <a:t>EClinicalMedicine</a:t>
            </a:r>
            <a:r>
              <a:rPr lang="en-US" sz="4400" dirty="0">
                <a:latin typeface="Times New Roman" panose="02020603050405020304" pitchFamily="18" charset="0"/>
                <a:cs typeface="Times New Roman" panose="02020603050405020304" pitchFamily="18" charset="0"/>
              </a:rPr>
              <a:t>, 76. Available at: </a:t>
            </a:r>
            <a:r>
              <a:rPr lang="en-US" sz="4400" dirty="0">
                <a:latin typeface="Times New Roman" panose="02020603050405020304" pitchFamily="18" charset="0"/>
                <a:cs typeface="Times New Roman" panose="02020603050405020304" pitchFamily="18" charset="0"/>
                <a:hlinkClick r:id="rId10"/>
              </a:rPr>
              <a:t>https://www.thelancet.com/pdfs/journals/eclinm/PIIS2589-5370(24)00377-8.pdf</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Paterson, S., Dawes, H., Winward, C., Bartram, E., Dodds, E., McKinnon, J., Gaskell, H. and Collett, J., 2024. Use of the Capability, Opportunity and Motivation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model (COM-B) to understand interventions to support physical activity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in people with stroke: an overview of reviews. </a:t>
            </a:r>
            <a:r>
              <a:rPr lang="en-US" sz="4400" i="1" dirty="0">
                <a:latin typeface="Times New Roman" panose="02020603050405020304" pitchFamily="18" charset="0"/>
                <a:cs typeface="Times New Roman" panose="02020603050405020304" pitchFamily="18" charset="0"/>
              </a:rPr>
              <a:t>Clinical Rehabilitation</a:t>
            </a:r>
            <a:r>
              <a:rPr lang="en-US" sz="4400" dirty="0">
                <a:latin typeface="Times New Roman" panose="02020603050405020304" pitchFamily="18" charset="0"/>
                <a:cs typeface="Times New Roman" panose="02020603050405020304" pitchFamily="18" charset="0"/>
              </a:rPr>
              <a:t>, 38(4), pp.543–557. Available at: </a:t>
            </a:r>
            <a:r>
              <a:rPr lang="en-US" sz="4400" dirty="0">
                <a:latin typeface="Times New Roman" panose="02020603050405020304" pitchFamily="18" charset="0"/>
                <a:cs typeface="Times New Roman" panose="02020603050405020304" pitchFamily="18" charset="0"/>
                <a:hlinkClick r:id="rId11"/>
              </a:rPr>
              <a:t>https://doi.org/10.1177/02692155231224365</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Pavlicek, R. and Cradock, K.A., 2025. </a:t>
            </a:r>
            <a:r>
              <a:rPr lang="en-US" sz="4400" dirty="0" err="1">
                <a:latin typeface="Times New Roman" panose="02020603050405020304" pitchFamily="18" charset="0"/>
                <a:cs typeface="Times New Roman" panose="02020603050405020304" pitchFamily="18" charset="0"/>
              </a:rPr>
              <a:t>Behaviour</a:t>
            </a:r>
            <a:r>
              <a:rPr lang="en-US" sz="4400" dirty="0">
                <a:latin typeface="Times New Roman" panose="02020603050405020304" pitchFamily="18" charset="0"/>
                <a:cs typeface="Times New Roman" panose="02020603050405020304" pitchFamily="18" charset="0"/>
              </a:rPr>
              <a:t> change techniques, intervention features and usability of diet apps. </a:t>
            </a:r>
            <a:r>
              <a:rPr lang="en-US" sz="4400" i="1" dirty="0">
                <a:latin typeface="Times New Roman" panose="02020603050405020304" pitchFamily="18" charset="0"/>
                <a:cs typeface="Times New Roman" panose="02020603050405020304" pitchFamily="18" charset="0"/>
              </a:rPr>
              <a:t>Preventive Medicine Reports</a:t>
            </a:r>
            <a:r>
              <a:rPr lang="en-US" sz="4400" dirty="0">
                <a:latin typeface="Times New Roman" panose="02020603050405020304" pitchFamily="18" charset="0"/>
                <a:cs typeface="Times New Roman" panose="02020603050405020304" pitchFamily="18" charset="0"/>
              </a:rPr>
              <a:t>, 54, p.103085. Available at: </a:t>
            </a:r>
            <a:r>
              <a:rPr lang="en-US" sz="4400" dirty="0">
                <a:latin typeface="Times New Roman" panose="02020603050405020304" pitchFamily="18" charset="0"/>
                <a:cs typeface="Times New Roman" panose="02020603050405020304" pitchFamily="18" charset="0"/>
                <a:hlinkClick r:id="rId12"/>
              </a:rPr>
              <a:t>https://www.sciencedirect.com/science/article/pii/S221133552500124X</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Schroeder, T., Haug, M. and </a:t>
            </a:r>
            <a:r>
              <a:rPr lang="en-US" sz="4400" dirty="0" err="1">
                <a:latin typeface="Times New Roman" panose="02020603050405020304" pitchFamily="18" charset="0"/>
                <a:cs typeface="Times New Roman" panose="02020603050405020304" pitchFamily="18" charset="0"/>
              </a:rPr>
              <a:t>Gewald</a:t>
            </a:r>
            <a:r>
              <a:rPr lang="en-US" sz="4400" dirty="0">
                <a:latin typeface="Times New Roman" panose="02020603050405020304" pitchFamily="18" charset="0"/>
                <a:cs typeface="Times New Roman" panose="02020603050405020304" pitchFamily="18" charset="0"/>
              </a:rPr>
              <a:t>, H., 2022. Data privacy concerns using mHealth apps and smart speakers: comparative interview study among mature adults. </a:t>
            </a:r>
            <a:r>
              <a:rPr lang="en-US" sz="4400" i="1" dirty="0">
                <a:latin typeface="Times New Roman" panose="02020603050405020304" pitchFamily="18" charset="0"/>
                <a:cs typeface="Times New Roman" panose="02020603050405020304" pitchFamily="18" charset="0"/>
              </a:rPr>
              <a:t>JMIR Formative Research</a:t>
            </a:r>
            <a:r>
              <a:rPr lang="en-US" sz="4400" dirty="0">
                <a:latin typeface="Times New Roman" panose="02020603050405020304" pitchFamily="18" charset="0"/>
                <a:cs typeface="Times New Roman" panose="02020603050405020304" pitchFamily="18" charset="0"/>
              </a:rPr>
              <a:t>, 6(6), p.e28025. Available at: </a:t>
            </a:r>
            <a:r>
              <a:rPr lang="en-US" sz="4400" dirty="0">
                <a:latin typeface="Times New Roman" panose="02020603050405020304" pitchFamily="18" charset="0"/>
                <a:cs typeface="Times New Roman" panose="02020603050405020304" pitchFamily="18" charset="0"/>
                <a:hlinkClick r:id="rId13"/>
              </a:rPr>
              <a:t>https://formative.jmir.org/2022/6/e28025</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van de Vijver, S., Tensen, P., </a:t>
            </a:r>
            <a:r>
              <a:rPr lang="en-US" sz="4400" dirty="0" err="1">
                <a:latin typeface="Times New Roman" panose="02020603050405020304" pitchFamily="18" charset="0"/>
                <a:cs typeface="Times New Roman" panose="02020603050405020304" pitchFamily="18" charset="0"/>
              </a:rPr>
              <a:t>Asiki</a:t>
            </a:r>
            <a:r>
              <a:rPr lang="en-US" sz="4400" dirty="0">
                <a:latin typeface="Times New Roman" panose="02020603050405020304" pitchFamily="18" charset="0"/>
                <a:cs typeface="Times New Roman" panose="02020603050405020304" pitchFamily="18" charset="0"/>
              </a:rPr>
              <a:t>, G., Requena-Méndez, A., </a:t>
            </a:r>
            <a:r>
              <a:rPr lang="en-US" sz="4400" dirty="0" err="1">
                <a:latin typeface="Times New Roman" panose="02020603050405020304" pitchFamily="18" charset="0"/>
                <a:cs typeface="Times New Roman" panose="02020603050405020304" pitchFamily="18" charset="0"/>
              </a:rPr>
              <a:t>Heidenrijk</a:t>
            </a:r>
            <a:r>
              <a:rPr lang="en-US" sz="4400" dirty="0">
                <a:latin typeface="Times New Roman" panose="02020603050405020304" pitchFamily="18" charset="0"/>
                <a:cs typeface="Times New Roman" panose="02020603050405020304" pitchFamily="18" charset="0"/>
              </a:rPr>
              <a:t>, M., </a:t>
            </a:r>
            <a:r>
              <a:rPr lang="en-US" sz="4400" dirty="0" err="1">
                <a:latin typeface="Times New Roman" panose="02020603050405020304" pitchFamily="18" charset="0"/>
                <a:cs typeface="Times New Roman" panose="02020603050405020304" pitchFamily="18" charset="0"/>
              </a:rPr>
              <a:t>Stronks</a:t>
            </a:r>
            <a:r>
              <a:rPr lang="en-US" sz="4400" dirty="0">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a:t>
            </a:r>
            <a:r>
              <a:rPr lang="en-US" sz="4400" i="1" dirty="0">
                <a:latin typeface="Times New Roman" panose="02020603050405020304" pitchFamily="18" charset="0"/>
                <a:cs typeface="Times New Roman" panose="02020603050405020304" pitchFamily="18" charset="0"/>
              </a:rPr>
              <a:t>Digital Health</a:t>
            </a:r>
            <a:r>
              <a:rPr lang="en-US" sz="4400" dirty="0">
                <a:latin typeface="Times New Roman" panose="02020603050405020304" pitchFamily="18" charset="0"/>
                <a:cs typeface="Times New Roman" panose="02020603050405020304" pitchFamily="18" charset="0"/>
              </a:rPr>
              <a:t>, 9, p.20552076231185434. Available at: </a:t>
            </a:r>
            <a:r>
              <a:rPr lang="en-US" sz="4400" dirty="0">
                <a:latin typeface="Times New Roman" panose="02020603050405020304" pitchFamily="18" charset="0"/>
                <a:cs typeface="Times New Roman" panose="02020603050405020304" pitchFamily="18" charset="0"/>
                <a:hlinkClick r:id="rId14"/>
              </a:rPr>
              <a:t>https://journals.sagepub.com/doi/pdf/10.1177/20552076231185434</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Wang, G., Xiang, R., Yang, X. and Tan, L., 2025. Digital technology empowers exercise health management in older adults: a systematic review and meta-analysis of the effects of mHealth-based interventions on physical activity and body composition in older adults. </a:t>
            </a:r>
            <a:r>
              <a:rPr lang="en-US" sz="4400" i="1" dirty="0">
                <a:latin typeface="Times New Roman" panose="02020603050405020304" pitchFamily="18" charset="0"/>
                <a:cs typeface="Times New Roman" panose="02020603050405020304" pitchFamily="18" charset="0"/>
              </a:rPr>
              <a:t>Frontiers in Public Health</a:t>
            </a:r>
            <a:r>
              <a:rPr lang="en-US" sz="4400" dirty="0">
                <a:latin typeface="Times New Roman" panose="02020603050405020304" pitchFamily="18" charset="0"/>
                <a:cs typeface="Times New Roman" panose="02020603050405020304" pitchFamily="18" charset="0"/>
              </a:rPr>
              <a:t>, 13, p.1661028. Available at: https://www.frontiersin.org/journals/public-health/articles/10.3389/fragi.2025.1661028/pdf</a:t>
            </a:r>
          </a:p>
          <a:p>
            <a:pPr algn="just"/>
            <a:r>
              <a:rPr lang="en-US" sz="4400" dirty="0">
                <a:latin typeface="Times New Roman" panose="02020603050405020304" pitchFamily="18" charset="0"/>
                <a:cs typeface="Times New Roman" panose="02020603050405020304" pitchFamily="18" charset="0"/>
              </a:rPr>
              <a:t>Wang, J.W., Zhu, Z., Shuling, Z., Fan, J., Jin, Y., Gao, Z.L., Chen, W.D. and Li, X., 2024. Effectiveness of mHealth app–based interventions for increasing physical activity and improving physical fitness in children and adolescents: systematic review and meta-analysis. </a:t>
            </a:r>
            <a:r>
              <a:rPr lang="en-US" sz="4400" i="1" dirty="0">
                <a:latin typeface="Times New Roman" panose="02020603050405020304" pitchFamily="18" charset="0"/>
                <a:cs typeface="Times New Roman" panose="02020603050405020304" pitchFamily="18" charset="0"/>
              </a:rPr>
              <a:t>JMIR mHealth and </a:t>
            </a:r>
            <a:r>
              <a:rPr lang="en-US" sz="4400" i="1" dirty="0" err="1">
                <a:latin typeface="Times New Roman" panose="02020603050405020304" pitchFamily="18" charset="0"/>
                <a:cs typeface="Times New Roman" panose="02020603050405020304" pitchFamily="18" charset="0"/>
              </a:rPr>
              <a:t>uHealth</a:t>
            </a:r>
            <a:r>
              <a:rPr lang="en-US" sz="4400" dirty="0">
                <a:latin typeface="Times New Roman" panose="02020603050405020304" pitchFamily="18" charset="0"/>
                <a:cs typeface="Times New Roman" panose="02020603050405020304" pitchFamily="18" charset="0"/>
              </a:rPr>
              <a:t>, 12(1), p.e51478. Available at: </a:t>
            </a:r>
            <a:r>
              <a:rPr lang="en-US" sz="4400" dirty="0">
                <a:latin typeface="Times New Roman" panose="02020603050405020304" pitchFamily="18" charset="0"/>
                <a:cs typeface="Times New Roman" panose="02020603050405020304" pitchFamily="18" charset="0"/>
                <a:hlinkClick r:id="rId15"/>
              </a:rPr>
              <a:t>https://mhealth.jmir.org/2024/1/e51478</a:t>
            </a:r>
            <a:endParaRPr lang="en-US" sz="4400" dirty="0">
              <a:latin typeface="Times New Roman" panose="02020603050405020304" pitchFamily="18" charset="0"/>
              <a:cs typeface="Times New Roman" panose="02020603050405020304" pitchFamily="18" charset="0"/>
            </a:endParaRPr>
          </a:p>
          <a:p>
            <a:pPr algn="just"/>
            <a:r>
              <a:rPr lang="en-US" sz="4400" dirty="0">
                <a:latin typeface="Times New Roman" panose="02020603050405020304" pitchFamily="18" charset="0"/>
                <a:cs typeface="Times New Roman" panose="02020603050405020304" pitchFamily="18" charset="0"/>
              </a:rPr>
              <a:t>Zhou, Q., Jiang, J., Yin, Z. and Fan, R., 2026. Effect of digital health interventions on college students’ lifestyle behaviors: systematic review. </a:t>
            </a:r>
            <a:r>
              <a:rPr lang="en-US" sz="4400" i="1" dirty="0">
                <a:latin typeface="Times New Roman" panose="02020603050405020304" pitchFamily="18" charset="0"/>
                <a:cs typeface="Times New Roman" panose="02020603050405020304" pitchFamily="18" charset="0"/>
              </a:rPr>
              <a:t>Journal of Medical Internet Research</a:t>
            </a:r>
            <a:r>
              <a:rPr lang="en-US" sz="4400" dirty="0">
                <a:latin typeface="Times New Roman" panose="02020603050405020304" pitchFamily="18" charset="0"/>
                <a:cs typeface="Times New Roman" panose="02020603050405020304" pitchFamily="18" charset="0"/>
              </a:rPr>
              <a:t>, 28, p.e82192. Available at: </a:t>
            </a:r>
            <a:r>
              <a:rPr lang="en-US" sz="4400" dirty="0">
                <a:latin typeface="Times New Roman" panose="02020603050405020304" pitchFamily="18" charset="0"/>
                <a:cs typeface="Times New Roman" panose="02020603050405020304" pitchFamily="18" charset="0"/>
                <a:hlinkClick r:id="rId16"/>
              </a:rPr>
              <a:t>https://www.jmir.org/2026/1/e82192</a:t>
            </a:r>
            <a:endParaRPr lang="en-US" sz="4400" dirty="0">
              <a:latin typeface="Times New Roman" panose="02020603050405020304" pitchFamily="18" charset="0"/>
              <a:cs typeface="Times New Roman" panose="02020603050405020304" pitchFamily="18" charset="0"/>
            </a:endParaRPr>
          </a:p>
          <a:p>
            <a:pPr algn="just"/>
            <a:endParaRPr lang="en-IN"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72681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112</TotalTime>
  <Words>2873</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6</cp:revision>
  <dcterms:created xsi:type="dcterms:W3CDTF">2026-02-28T15:11:46Z</dcterms:created>
  <dcterms:modified xsi:type="dcterms:W3CDTF">2026-03-05T19:42:01Z</dcterms:modified>
</cp:coreProperties>
</file>