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Lst>
  <p:notesMasterIdLst>
    <p:notesMasterId r:id="rId27"/>
  </p:notesMasterIdLst>
  <p:sldIdLst>
    <p:sldId id="263" r:id="rId6"/>
    <p:sldId id="266" r:id="rId7"/>
    <p:sldId id="286" r:id="rId8"/>
    <p:sldId id="277" r:id="rId9"/>
    <p:sldId id="299" r:id="rId10"/>
    <p:sldId id="298" r:id="rId11"/>
    <p:sldId id="273" r:id="rId12"/>
    <p:sldId id="300" r:id="rId13"/>
    <p:sldId id="301" r:id="rId14"/>
    <p:sldId id="284" r:id="rId15"/>
    <p:sldId id="289" r:id="rId16"/>
    <p:sldId id="274" r:id="rId17"/>
    <p:sldId id="302" r:id="rId18"/>
    <p:sldId id="290" r:id="rId19"/>
    <p:sldId id="293" r:id="rId20"/>
    <p:sldId id="297" r:id="rId21"/>
    <p:sldId id="294" r:id="rId22"/>
    <p:sldId id="291" r:id="rId23"/>
    <p:sldId id="280" r:id="rId24"/>
    <p:sldId id="296" r:id="rId25"/>
    <p:sldId id="270"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750"/>
    <a:srgbClr val="ECEBE7"/>
    <a:srgbClr val="607C2F"/>
    <a:srgbClr val="607C5E"/>
    <a:srgbClr val="49662C"/>
    <a:srgbClr val="478E06"/>
    <a:srgbClr val="93CDDD"/>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552" autoAdjust="0"/>
    <p:restoredTop sz="71327" autoAdjust="0"/>
  </p:normalViewPr>
  <p:slideViewPr>
    <p:cSldViewPr snapToGrid="0" snapToObjects="1">
      <p:cViewPr varScale="1">
        <p:scale>
          <a:sx n="81" d="100"/>
          <a:sy n="81" d="100"/>
        </p:scale>
        <p:origin x="1308" y="68"/>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3EA0CE-37A6-4C3C-A158-8D508D3276B4}" type="datetimeFigureOut">
              <a:rPr lang="en-US" smtClean="0"/>
              <a:t>1/16/2023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5BC256-5F45-4D98-94A5-0F94A4AC792D}" type="slidenum">
              <a:rPr lang="en-US" smtClean="0"/>
              <a:t>‹#›</a:t>
            </a:fld>
            <a:endParaRPr lang="en-US"/>
          </a:p>
        </p:txBody>
      </p:sp>
    </p:spTree>
    <p:extLst>
      <p:ext uri="{BB962C8B-B14F-4D97-AF65-F5344CB8AC3E}">
        <p14:creationId xmlns:p14="http://schemas.microsoft.com/office/powerpoint/2010/main" val="385919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22222"/>
                </a:solidFill>
                <a:effectLst/>
                <a:latin typeface="Georgia" panose="02040502050405020303" pitchFamily="18" charset="0"/>
              </a:rPr>
              <a:t>Footpath for the People</a:t>
            </a:r>
          </a:p>
          <a:p>
            <a:pPr algn="l"/>
            <a:r>
              <a:rPr lang="en-GB" b="0" i="0" dirty="0">
                <a:solidFill>
                  <a:srgbClr val="444444"/>
                </a:solidFill>
                <a:effectLst/>
                <a:latin typeface="Helvetica Neue"/>
              </a:rPr>
              <a:t>The Appalachian Trail is a 2,180+ mile long public footpath that traverses the scenic, wooded, pastoral, wild, and culturally resonant lands of the Appalachian Mountains. Conceived in 1921, built by private citizens, and completed in 1937, today the trail is managed by the National Park Service, US Forest Service, Appalachian Trail Conservancy, numerous state agencies and thousands of volunteers.  </a:t>
            </a:r>
          </a:p>
          <a:p>
            <a:endParaRPr lang="en-GB" dirty="0"/>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1</a:t>
            </a:fld>
            <a:endParaRPr lang="en-US"/>
          </a:p>
        </p:txBody>
      </p:sp>
    </p:spTree>
    <p:extLst>
      <p:ext uri="{BB962C8B-B14F-4D97-AF65-F5344CB8AC3E}">
        <p14:creationId xmlns:p14="http://schemas.microsoft.com/office/powerpoint/2010/main" val="1651243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Appalachian National Scenic Trail</a:t>
            </a:r>
          </a:p>
          <a:p>
            <a:r>
              <a:rPr lang="en-GB" dirty="0"/>
              <a:t>Envisioned by regional planner Benton MacKaye in the mid 1920s and completed in 1937, the Appalachian Trail stretches 2175 miles from Springer Mountain in Georgia to Mount Katahdin in Maine (Fig. 7.1). In 1968, the Appalachian Trail became one of the first national scenic trails in the USA and part of the national park system. Designated through Acts of Congress, national scenic trails protect continuous long-distance hiking corridors for the public in nationally significant scenic areas. Crossing through 14 states, the Appalachian Trail is maintained through partnerships between public agencies and private organizations. Volunteer efforts of local clubs are coordinated by The Appalachian Trail Conservancy, a non-profit organization that also raises funds to support ongoing management. Among the resources maintained by these groups are shelters and other camping areas that provide respite for long-distance hikers, weekend backpackers, and other visitors.</a:t>
            </a:r>
          </a:p>
        </p:txBody>
      </p:sp>
      <p:sp>
        <p:nvSpPr>
          <p:cNvPr id="4" name="Slide Number Placeholder 3"/>
          <p:cNvSpPr>
            <a:spLocks noGrp="1"/>
          </p:cNvSpPr>
          <p:nvPr>
            <p:ph type="sldNum" sz="quarter" idx="5"/>
          </p:nvPr>
        </p:nvSpPr>
        <p:spPr/>
        <p:txBody>
          <a:bodyPr/>
          <a:lstStyle/>
          <a:p>
            <a:fld id="{025BC256-5F45-4D98-94A5-0F94A4AC792D}" type="slidenum">
              <a:rPr lang="en-US" smtClean="0"/>
              <a:t>2</a:t>
            </a:fld>
            <a:endParaRPr lang="en-US"/>
          </a:p>
        </p:txBody>
      </p:sp>
    </p:spTree>
    <p:extLst>
      <p:ext uri="{BB962C8B-B14F-4D97-AF65-F5344CB8AC3E}">
        <p14:creationId xmlns:p14="http://schemas.microsoft.com/office/powerpoint/2010/main" val="2356282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https://www.nps.gov/media/photo/gallery.htm?id=5722133E-155D-4519-3EA5161441B51B2E</a:t>
            </a:r>
          </a:p>
        </p:txBody>
      </p:sp>
      <p:sp>
        <p:nvSpPr>
          <p:cNvPr id="4" name="Slide Number Placeholder 3"/>
          <p:cNvSpPr>
            <a:spLocks noGrp="1"/>
          </p:cNvSpPr>
          <p:nvPr>
            <p:ph type="sldNum" sz="quarter" idx="10"/>
          </p:nvPr>
        </p:nvSpPr>
        <p:spPr/>
        <p:txBody>
          <a:bodyPr/>
          <a:lstStyle/>
          <a:p>
            <a:fld id="{025BC256-5F45-4D98-94A5-0F94A4AC792D}" type="slidenum">
              <a:rPr lang="en-US" smtClean="0"/>
              <a:t>4</a:t>
            </a:fld>
            <a:endParaRPr lang="en-US"/>
          </a:p>
        </p:txBody>
      </p:sp>
    </p:spTree>
    <p:extLst>
      <p:ext uri="{BB962C8B-B14F-4D97-AF65-F5344CB8AC3E}">
        <p14:creationId xmlns:p14="http://schemas.microsoft.com/office/powerpoint/2010/main" val="1222527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https://www.nps.gov/media/photo/gallery.htm?id=5722133E-155D-4519-3EA5161441B51B2E</a:t>
            </a:r>
          </a:p>
          <a:p>
            <a:endParaRPr lang="en-US" dirty="0"/>
          </a:p>
          <a:p>
            <a:r>
              <a:rPr lang="en-GB" dirty="0"/>
              <a:t>There’s a tradition among experienced backpackers to limit their impact on the natural environment. Care is taken to stay on designated paths, camp on durable surfaces, not disturb wildlife, leave what is found, remove waste, and respect other visitors. However, not all campers ascribe to these principles. Left unchecked, insensitive camping practices can scar the landscape. In once-vibrant ecological systems, vegetation is trampled or missing, soils hardened or eroded, human garbage left behind. The impacts of unregulated camping were particularly apparent at one camping area along the Appalachian National Scenic Trail. Through a multi-faceted management approach, the campground was transformed from a place to be avoided to a celebrated backcountry destination.</a:t>
            </a:r>
            <a:r>
              <a:rPr lang="en-US" dirty="0"/>
              <a:t> This blurb applies to slides 5-</a:t>
            </a:r>
          </a:p>
        </p:txBody>
      </p:sp>
      <p:sp>
        <p:nvSpPr>
          <p:cNvPr id="4" name="Slide Number Placeholder 3"/>
          <p:cNvSpPr>
            <a:spLocks noGrp="1"/>
          </p:cNvSpPr>
          <p:nvPr>
            <p:ph type="sldNum" sz="quarter" idx="10"/>
          </p:nvPr>
        </p:nvSpPr>
        <p:spPr/>
        <p:txBody>
          <a:bodyPr/>
          <a:lstStyle/>
          <a:p>
            <a:fld id="{025BC256-5F45-4D98-94A5-0F94A4AC792D}" type="slidenum">
              <a:rPr lang="en-US" smtClean="0"/>
              <a:t>5</a:t>
            </a:fld>
            <a:endParaRPr lang="en-US"/>
          </a:p>
        </p:txBody>
      </p:sp>
    </p:spTree>
    <p:extLst>
      <p:ext uri="{BB962C8B-B14F-4D97-AF65-F5344CB8AC3E}">
        <p14:creationId xmlns:p14="http://schemas.microsoft.com/office/powerpoint/2010/main" val="2799336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https://www.nps.gov/media/photo/gallery.htm?id=5722133E-155D-4519-3EA5161441B51B2E</a:t>
            </a:r>
          </a:p>
          <a:p>
            <a:endParaRPr lang="en-US" dirty="0"/>
          </a:p>
          <a:p>
            <a:r>
              <a:rPr lang="en-US" dirty="0"/>
              <a:t>Damage to trees.</a:t>
            </a:r>
          </a:p>
        </p:txBody>
      </p:sp>
      <p:sp>
        <p:nvSpPr>
          <p:cNvPr id="4" name="Slide Number Placeholder 3"/>
          <p:cNvSpPr>
            <a:spLocks noGrp="1"/>
          </p:cNvSpPr>
          <p:nvPr>
            <p:ph type="sldNum" sz="quarter" idx="10"/>
          </p:nvPr>
        </p:nvSpPr>
        <p:spPr/>
        <p:txBody>
          <a:bodyPr/>
          <a:lstStyle/>
          <a:p>
            <a:fld id="{025BC256-5F45-4D98-94A5-0F94A4AC792D}" type="slidenum">
              <a:rPr lang="en-US" smtClean="0"/>
              <a:t>6</a:t>
            </a:fld>
            <a:endParaRPr lang="en-US"/>
          </a:p>
        </p:txBody>
      </p:sp>
    </p:spTree>
    <p:extLst>
      <p:ext uri="{BB962C8B-B14F-4D97-AF65-F5344CB8AC3E}">
        <p14:creationId xmlns:p14="http://schemas.microsoft.com/office/powerpoint/2010/main" val="933386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Rubbish left behind at camping area</a:t>
            </a:r>
          </a:p>
        </p:txBody>
      </p:sp>
      <p:sp>
        <p:nvSpPr>
          <p:cNvPr id="4" name="Slide Number Placeholder 3"/>
          <p:cNvSpPr>
            <a:spLocks noGrp="1"/>
          </p:cNvSpPr>
          <p:nvPr>
            <p:ph type="sldNum" sz="quarter" idx="5"/>
          </p:nvPr>
        </p:nvSpPr>
        <p:spPr/>
        <p:txBody>
          <a:bodyPr/>
          <a:lstStyle/>
          <a:p>
            <a:fld id="{025BC256-5F45-4D98-94A5-0F94A4AC792D}" type="slidenum">
              <a:rPr lang="en-US" smtClean="0"/>
              <a:t>8</a:t>
            </a:fld>
            <a:endParaRPr lang="en-US"/>
          </a:p>
        </p:txBody>
      </p:sp>
    </p:spTree>
    <p:extLst>
      <p:ext uri="{BB962C8B-B14F-4D97-AF65-F5344CB8AC3E}">
        <p14:creationId xmlns:p14="http://schemas.microsoft.com/office/powerpoint/2010/main" val="1805855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Years of uncontrolled use at a camping area along the Appalachian Trail resulted in widespread damage to soil, trees, and other vegetation; a decimated firewood supply; and visible signs of human waste (Impacts to campsites; Impacts to soil; Impacts to vegetation). The camping area was also crowded and sometimes rowdy, making it unattractive to many long-­distance hikers (Crowding; Conflict; Depreciative </a:t>
            </a:r>
            <a:r>
              <a:rPr lang="en-GB" dirty="0" err="1"/>
              <a:t>behavior</a:t>
            </a:r>
            <a:r>
              <a:rPr lang="en-GB" dirty="0"/>
              <a:t>).</a:t>
            </a:r>
          </a:p>
        </p:txBody>
      </p:sp>
      <p:sp>
        <p:nvSpPr>
          <p:cNvPr id="4" name="Slide Number Placeholder 3"/>
          <p:cNvSpPr>
            <a:spLocks noGrp="1"/>
          </p:cNvSpPr>
          <p:nvPr>
            <p:ph type="sldNum" sz="quarter" idx="5"/>
          </p:nvPr>
        </p:nvSpPr>
        <p:spPr/>
        <p:txBody>
          <a:bodyPr/>
          <a:lstStyle/>
          <a:p>
            <a:fld id="{025BC256-5F45-4D98-94A5-0F94A4AC792D}" type="slidenum">
              <a:rPr lang="en-US" smtClean="0"/>
              <a:t>11</a:t>
            </a:fld>
            <a:endParaRPr lang="en-US"/>
          </a:p>
        </p:txBody>
      </p:sp>
    </p:spTree>
    <p:extLst>
      <p:ext uri="{BB962C8B-B14F-4D97-AF65-F5344CB8AC3E}">
        <p14:creationId xmlns:p14="http://schemas.microsoft.com/office/powerpoint/2010/main" val="4083693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Camping area closed due to over use</a:t>
            </a:r>
          </a:p>
        </p:txBody>
      </p:sp>
      <p:sp>
        <p:nvSpPr>
          <p:cNvPr id="4" name="Slide Number Placeholder 3"/>
          <p:cNvSpPr>
            <a:spLocks noGrp="1"/>
          </p:cNvSpPr>
          <p:nvPr>
            <p:ph type="sldNum" sz="quarter" idx="5"/>
          </p:nvPr>
        </p:nvSpPr>
        <p:spPr/>
        <p:txBody>
          <a:bodyPr/>
          <a:lstStyle/>
          <a:p>
            <a:fld id="{025BC256-5F45-4D98-94A5-0F94A4AC792D}" type="slidenum">
              <a:rPr lang="en-US" smtClean="0"/>
              <a:t>12</a:t>
            </a:fld>
            <a:endParaRPr lang="en-US"/>
          </a:p>
        </p:txBody>
      </p:sp>
    </p:spTree>
    <p:extLst>
      <p:ext uri="{BB962C8B-B14F-4D97-AF65-F5344CB8AC3E}">
        <p14:creationId xmlns:p14="http://schemas.microsoft.com/office/powerpoint/2010/main" val="403639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https://www.nps.gov/media/photo/gallery.htm?id=02675736-155D-4519-3E004E99D001DA1C</a:t>
            </a:r>
          </a:p>
          <a:p>
            <a:endParaRPr lang="en-US" dirty="0"/>
          </a:p>
          <a:p>
            <a:r>
              <a:rPr lang="en-US" dirty="0"/>
              <a:t>Area closed off due to damage to rock outcrop.</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25BC256-5F45-4D98-94A5-0F94A4AC79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3174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deal with these issues, new “side-hill” campsites were constructed (Harden resource; Facility development/Site design/Maintenance) and campers were informed of group size limits (Limit use; Rationing/Allocation) and bans on alcohol and campfires (Reduce the impact of use; Rules/Regulations) through signs and an on-site caretaker (Information/Education).</a:t>
            </a:r>
          </a:p>
        </p:txBody>
      </p:sp>
      <p:sp>
        <p:nvSpPr>
          <p:cNvPr id="4" name="Slide Number Placeholder 3"/>
          <p:cNvSpPr>
            <a:spLocks noGrp="1"/>
          </p:cNvSpPr>
          <p:nvPr>
            <p:ph type="sldNum" sz="quarter" idx="5"/>
          </p:nvPr>
        </p:nvSpPr>
        <p:spPr/>
        <p:txBody>
          <a:bodyPr/>
          <a:lstStyle/>
          <a:p>
            <a:fld id="{025BC256-5F45-4D98-94A5-0F94A4AC792D}" type="slidenum">
              <a:rPr lang="en-US" smtClean="0"/>
              <a:t>14</a:t>
            </a:fld>
            <a:endParaRPr lang="en-US"/>
          </a:p>
        </p:txBody>
      </p:sp>
    </p:spTree>
    <p:extLst>
      <p:ext uri="{BB962C8B-B14F-4D97-AF65-F5344CB8AC3E}">
        <p14:creationId xmlns:p14="http://schemas.microsoft.com/office/powerpoint/2010/main" val="2862451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land purchases at Annapolis Rocks by the Maryland Department of Natural Resources and the National Park Service, an ambitious suite of management actions was implemented to redevelop the site for low-impact camping. Using plans drafted by the Maryland Appalachian Trail Management Committee, the original camping area, which included 19 visitor-created campsites, was closed. In its place, 14 smaller campsites were constructed on nearby sloping land. Campsite development involved excavating material from upslope and placing it behind a retaining wall below to provide a flat camping surface. This type of design, known as “side-hill” campsite construction, can prevent the spread of soil and vegetation disturbance. The new campsites were distributed among healthy vegetation and spaced 100 feet apart—a distance at which normal conversations are not easily heard—to allow for more private camping experiences. </a:t>
            </a:r>
          </a:p>
        </p:txBody>
      </p:sp>
      <p:sp>
        <p:nvSpPr>
          <p:cNvPr id="4" name="Slide Number Placeholder 3"/>
          <p:cNvSpPr>
            <a:spLocks noGrp="1"/>
          </p:cNvSpPr>
          <p:nvPr>
            <p:ph type="sldNum" sz="quarter" idx="5"/>
          </p:nvPr>
        </p:nvSpPr>
        <p:spPr/>
        <p:txBody>
          <a:bodyPr/>
          <a:lstStyle/>
          <a:p>
            <a:fld id="{025BC256-5F45-4D98-94A5-0F94A4AC792D}" type="slidenum">
              <a:rPr lang="en-US" smtClean="0"/>
              <a:t>15</a:t>
            </a:fld>
            <a:endParaRPr lang="en-US"/>
          </a:p>
        </p:txBody>
      </p:sp>
    </p:spTree>
    <p:extLst>
      <p:ext uri="{BB962C8B-B14F-4D97-AF65-F5344CB8AC3E}">
        <p14:creationId xmlns:p14="http://schemas.microsoft.com/office/powerpoint/2010/main" val="2848896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Compostable toilets put in.</a:t>
            </a:r>
          </a:p>
        </p:txBody>
      </p:sp>
      <p:sp>
        <p:nvSpPr>
          <p:cNvPr id="4" name="Slide Number Placeholder 3"/>
          <p:cNvSpPr>
            <a:spLocks noGrp="1"/>
          </p:cNvSpPr>
          <p:nvPr>
            <p:ph type="sldNum" sz="quarter" idx="5"/>
          </p:nvPr>
        </p:nvSpPr>
        <p:spPr/>
        <p:txBody>
          <a:bodyPr/>
          <a:lstStyle/>
          <a:p>
            <a:fld id="{025BC256-5F45-4D98-94A5-0F94A4AC792D}" type="slidenum">
              <a:rPr lang="en-US" smtClean="0"/>
              <a:t>16</a:t>
            </a:fld>
            <a:endParaRPr lang="en-US"/>
          </a:p>
        </p:txBody>
      </p:sp>
    </p:spTree>
    <p:extLst>
      <p:ext uri="{BB962C8B-B14F-4D97-AF65-F5344CB8AC3E}">
        <p14:creationId xmlns:p14="http://schemas.microsoft.com/office/powerpoint/2010/main" val="22037837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the new location moved campers away from rock cliffs at the site, improving visitor safety. In conjunction with the new sites, group sizes were limited to ten people, the total number of campers per night was capped at 75, and alcohol and campfires were prohibited. In addition, two self-composting toilets were installed on either side of the camping area.</a:t>
            </a:r>
          </a:p>
        </p:txBody>
      </p:sp>
      <p:sp>
        <p:nvSpPr>
          <p:cNvPr id="4" name="Slide Number Placeholder 3"/>
          <p:cNvSpPr>
            <a:spLocks noGrp="1"/>
          </p:cNvSpPr>
          <p:nvPr>
            <p:ph type="sldNum" sz="quarter" idx="5"/>
          </p:nvPr>
        </p:nvSpPr>
        <p:spPr/>
        <p:txBody>
          <a:bodyPr/>
          <a:lstStyle/>
          <a:p>
            <a:fld id="{025BC256-5F45-4D98-94A5-0F94A4AC792D}" type="slidenum">
              <a:rPr lang="en-US" smtClean="0"/>
              <a:t>17</a:t>
            </a:fld>
            <a:endParaRPr lang="en-US"/>
          </a:p>
        </p:txBody>
      </p:sp>
    </p:spTree>
    <p:extLst>
      <p:ext uri="{BB962C8B-B14F-4D97-AF65-F5344CB8AC3E}">
        <p14:creationId xmlns:p14="http://schemas.microsoft.com/office/powerpoint/2010/main" val="3888809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Several steps were taken to inform campers about the new facilities and rules. The old camping area, closed for rehabilitation, was fenced. Signs reminded visitors of the closure and directed them to camp at the side-hill sites. New rules and regulations were posted by a map of the camping area at two kiosks. The first was located at the trailhead parking lot and the second near the camping area. In addition, two trail </a:t>
            </a:r>
            <a:r>
              <a:rPr lang="en-GB" dirty="0" err="1"/>
              <a:t>ridgerunners</a:t>
            </a:r>
            <a:r>
              <a:rPr lang="en-GB" dirty="0"/>
              <a:t> were hired to supervise the campsite and surrounding area during the peak visitation season. One of the </a:t>
            </a:r>
            <a:r>
              <a:rPr lang="en-GB" dirty="0" err="1"/>
              <a:t>ridgerunners</a:t>
            </a:r>
            <a:r>
              <a:rPr lang="en-GB" dirty="0"/>
              <a:t> served as a caretaker, living at the campsite from April to October. The caretaker directed visitors to the new campsites, informed them of group size limits, bans on fire and alcohol,</a:t>
            </a:r>
          </a:p>
        </p:txBody>
      </p:sp>
      <p:sp>
        <p:nvSpPr>
          <p:cNvPr id="4" name="Slide Number Placeholder 3"/>
          <p:cNvSpPr>
            <a:spLocks noGrp="1"/>
          </p:cNvSpPr>
          <p:nvPr>
            <p:ph type="sldNum" sz="quarter" idx="5"/>
          </p:nvPr>
        </p:nvSpPr>
        <p:spPr/>
        <p:txBody>
          <a:bodyPr/>
          <a:lstStyle/>
          <a:p>
            <a:fld id="{025BC256-5F45-4D98-94A5-0F94A4AC792D}" type="slidenum">
              <a:rPr lang="en-US" smtClean="0"/>
              <a:t>18</a:t>
            </a:fld>
            <a:endParaRPr lang="en-US"/>
          </a:p>
        </p:txBody>
      </p:sp>
    </p:spTree>
    <p:extLst>
      <p:ext uri="{BB962C8B-B14F-4D97-AF65-F5344CB8AC3E}">
        <p14:creationId xmlns:p14="http://schemas.microsoft.com/office/powerpoint/2010/main" val="42771598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https://www.nps.gov/media/photo/gallery.htm?id=02675736-155D-4519-3E004E99D001DA1C</a:t>
            </a:r>
          </a:p>
          <a:p>
            <a:endParaRPr lang="en-US" dirty="0"/>
          </a:p>
          <a:p>
            <a:r>
              <a:rPr lang="en-US" dirty="0"/>
              <a:t>Information/Education board put in.</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25BC256-5F45-4D98-94A5-0F94A4AC79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320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seven principles of Leave No Trace campaign.</a:t>
            </a:r>
          </a:p>
          <a:p>
            <a:endParaRPr lang="en-GB" dirty="0"/>
          </a:p>
          <a:p>
            <a:r>
              <a:rPr lang="en-GB" dirty="0"/>
              <a:t>1. Plan ahead and Prepare</a:t>
            </a:r>
          </a:p>
          <a:p>
            <a:r>
              <a:rPr lang="en-GB" dirty="0"/>
              <a:t>Often circumstances and situations can change at a moments notice, allowing yourself to plan ahead can often ensure the safety yourself and those around you.</a:t>
            </a:r>
          </a:p>
          <a:p>
            <a:endParaRPr lang="en-GB" dirty="0"/>
          </a:p>
          <a:p>
            <a:r>
              <a:rPr lang="en-GB" dirty="0"/>
              <a:t>-          Check the regulations and concerns of the area you’re visiting</a:t>
            </a:r>
          </a:p>
          <a:p>
            <a:endParaRPr lang="en-GB" dirty="0"/>
          </a:p>
          <a:p>
            <a:r>
              <a:rPr lang="en-GB" dirty="0"/>
              <a:t>-          Prepare for extreme weather and emergencies</a:t>
            </a:r>
          </a:p>
          <a:p>
            <a:endParaRPr lang="en-GB" dirty="0"/>
          </a:p>
          <a:p>
            <a:r>
              <a:rPr lang="en-GB" dirty="0"/>
              <a:t>-          Check for any local and seasonal restrictions you could encounter</a:t>
            </a:r>
          </a:p>
          <a:p>
            <a:endParaRPr lang="en-GB" dirty="0"/>
          </a:p>
          <a:p>
            <a:r>
              <a:rPr lang="en-GB" dirty="0"/>
              <a:t>-          If possible, plan your trip in off seasons</a:t>
            </a:r>
          </a:p>
          <a:p>
            <a:endParaRPr lang="en-GB" dirty="0"/>
          </a:p>
          <a:p>
            <a:r>
              <a:rPr lang="en-GB" dirty="0"/>
              <a:t>-          Where possible travel by public transport or car share and consider parking issues</a:t>
            </a:r>
          </a:p>
          <a:p>
            <a:endParaRPr lang="en-GB" dirty="0"/>
          </a:p>
          <a:p>
            <a:r>
              <a:rPr lang="en-GB" dirty="0"/>
              <a:t>-          Visit in smaller groups</a:t>
            </a:r>
          </a:p>
          <a:p>
            <a:endParaRPr lang="en-GB" dirty="0"/>
          </a:p>
          <a:p>
            <a:r>
              <a:rPr lang="en-GB" dirty="0"/>
              <a:t>-          Plan your route. Bring a map and a compass</a:t>
            </a:r>
          </a:p>
          <a:p>
            <a:endParaRPr lang="en-GB" dirty="0"/>
          </a:p>
          <a:p>
            <a:r>
              <a:rPr lang="en-GB" dirty="0"/>
              <a:t>2. Travel and Camp on Durable Ground</a:t>
            </a:r>
          </a:p>
          <a:p>
            <a:r>
              <a:rPr lang="en-GB" dirty="0"/>
              <a:t>Having the smallest amount of impact and damage to the land and waterways is key to leaving no trace. Any impact can cause issues such as erosion and contamination of water sources.</a:t>
            </a:r>
          </a:p>
          <a:p>
            <a:endParaRPr lang="en-GB" dirty="0"/>
          </a:p>
          <a:p>
            <a:r>
              <a:rPr lang="en-GB" dirty="0"/>
              <a:t>-          These surfaces include established paths and campsites, rock, gravel, sand, dry grasses or snow. Walk in single file in the middle of the path and concentrate on any existing paths.</a:t>
            </a:r>
          </a:p>
          <a:p>
            <a:endParaRPr lang="en-GB" dirty="0"/>
          </a:p>
          <a:p>
            <a:r>
              <a:rPr lang="en-GB" dirty="0"/>
              <a:t>-          Protect riverbanks by camping 75 metres from lakes and rivers</a:t>
            </a:r>
          </a:p>
          <a:p>
            <a:endParaRPr lang="en-GB" dirty="0"/>
          </a:p>
          <a:p>
            <a:r>
              <a:rPr lang="en-GB" dirty="0"/>
              <a:t>-          Good campsites are found, not made. Keep campsites small and where vegetation is absent and avoid areas where impacts are just beginning.</a:t>
            </a:r>
          </a:p>
          <a:p>
            <a:endParaRPr lang="en-GB" dirty="0"/>
          </a:p>
          <a:p>
            <a:r>
              <a:rPr lang="en-GB" dirty="0"/>
              <a:t>3. Dispose of Waste Properly</a:t>
            </a:r>
          </a:p>
          <a:p>
            <a:r>
              <a:rPr lang="en-GB" dirty="0"/>
              <a:t>This can make everyone’s experience in the mountains more enjoyable and lower your individual impact. Take home all of your waste.</a:t>
            </a:r>
          </a:p>
          <a:p>
            <a:endParaRPr lang="en-GB" dirty="0"/>
          </a:p>
          <a:p>
            <a:r>
              <a:rPr lang="en-GB" dirty="0"/>
              <a:t>-          Carry it in, carry it out. This includes all biodegradable foods you think are okay.</a:t>
            </a:r>
          </a:p>
          <a:p>
            <a:endParaRPr lang="en-GB" dirty="0"/>
          </a:p>
          <a:p>
            <a:r>
              <a:rPr lang="en-GB" dirty="0"/>
              <a:t>-          Dig 15 to 20cm catholes for human waste, at least 75 metres from water, camp and paths, making sure it is well covered when finished.</a:t>
            </a:r>
          </a:p>
          <a:p>
            <a:endParaRPr lang="en-GB" dirty="0"/>
          </a:p>
          <a:p>
            <a:r>
              <a:rPr lang="en-GB" dirty="0"/>
              <a:t>-          Pack out toilet paper and hygiene products in a plastic bag in order to have to least impact.</a:t>
            </a:r>
          </a:p>
          <a:p>
            <a:endParaRPr lang="en-GB" dirty="0"/>
          </a:p>
          <a:p>
            <a:r>
              <a:rPr lang="en-GB" dirty="0"/>
              <a:t>-          Use small amounts of biodegradable soap for washing yourself or dishes whilst camping.</a:t>
            </a:r>
          </a:p>
          <a:p>
            <a:endParaRPr lang="en-GB" dirty="0"/>
          </a:p>
          <a:p>
            <a:r>
              <a:rPr lang="en-GB" dirty="0"/>
              <a:t>leave no trace</a:t>
            </a:r>
          </a:p>
          <a:p>
            <a:endParaRPr lang="en-GB" dirty="0"/>
          </a:p>
          <a:p>
            <a:r>
              <a:rPr lang="en-GB" dirty="0"/>
              <a:t>4. Leave it as you find it</a:t>
            </a:r>
          </a:p>
          <a:p>
            <a:r>
              <a:rPr lang="en-GB" dirty="0"/>
              <a:t>Souvenirs or momentums can remind of our time in the outdoors, however we must leave any rocks, plants or sticks behind where they belong.</a:t>
            </a:r>
          </a:p>
          <a:p>
            <a:endParaRPr lang="en-GB" dirty="0"/>
          </a:p>
          <a:p>
            <a:r>
              <a:rPr lang="en-GB" dirty="0"/>
              <a:t>-          Respect farming and forestry property and ensure gates are left as you found them.</a:t>
            </a:r>
          </a:p>
          <a:p>
            <a:endParaRPr lang="en-GB" dirty="0"/>
          </a:p>
          <a:p>
            <a:r>
              <a:rPr lang="en-GB" dirty="0"/>
              <a:t>-          Preserve the past, such as cultural or historic structures and artifacts.</a:t>
            </a:r>
          </a:p>
          <a:p>
            <a:endParaRPr lang="en-GB" dirty="0"/>
          </a:p>
          <a:p>
            <a:r>
              <a:rPr lang="en-GB" dirty="0"/>
              <a:t>-          Conserve the present, leave all-natural habitats as you found them.</a:t>
            </a:r>
          </a:p>
          <a:p>
            <a:endParaRPr lang="en-GB" dirty="0"/>
          </a:p>
          <a:p>
            <a:r>
              <a:rPr lang="en-GB" dirty="0"/>
              <a:t>-          Avoid introducing or transporting non-native species.</a:t>
            </a:r>
          </a:p>
          <a:p>
            <a:endParaRPr lang="en-GB" dirty="0"/>
          </a:p>
          <a:p>
            <a:r>
              <a:rPr lang="en-GB" dirty="0"/>
              <a:t>-          Do not build structures such as furniture or dig trenches. Find our best lightweight furniture to pack in here.</a:t>
            </a:r>
          </a:p>
          <a:p>
            <a:endParaRPr lang="en-GB" dirty="0"/>
          </a:p>
          <a:p>
            <a:r>
              <a:rPr lang="en-GB" dirty="0"/>
              <a:t>5. Minimise the effects of Fire</a:t>
            </a:r>
          </a:p>
          <a:p>
            <a:r>
              <a:rPr lang="en-GB" dirty="0"/>
              <a:t>Always take into consideration the potential damage to the outdoors. Some areas ay have restrictions that you must abide by.</a:t>
            </a:r>
          </a:p>
          <a:p>
            <a:endParaRPr lang="en-GB" dirty="0"/>
          </a:p>
          <a:p>
            <a:r>
              <a:rPr lang="en-GB" dirty="0"/>
              <a:t>-          Using a lightweight stove for cooking and using rechargeable lanterns can often be safer for the outdoors. See our range of lightweight stoves here.</a:t>
            </a:r>
          </a:p>
          <a:p>
            <a:endParaRPr lang="en-GB" dirty="0"/>
          </a:p>
          <a:p>
            <a:r>
              <a:rPr lang="en-GB" dirty="0"/>
              <a:t>-          Establish fire rings, fire pans or mound fires, where they are permitted.</a:t>
            </a:r>
          </a:p>
          <a:p>
            <a:endParaRPr lang="en-GB" dirty="0"/>
          </a:p>
          <a:p>
            <a:r>
              <a:rPr lang="en-GB" dirty="0"/>
              <a:t>-          Keep fires small, using only sticks from the ground or dead wood. This ensures they won’t get out of control.</a:t>
            </a:r>
          </a:p>
          <a:p>
            <a:endParaRPr lang="en-GB" dirty="0"/>
          </a:p>
          <a:p>
            <a:r>
              <a:rPr lang="en-GB" dirty="0"/>
              <a:t>-          Is there any existing fire area? Using the same area will have a smaller impact. Never leave a fire unattended.</a:t>
            </a:r>
          </a:p>
          <a:p>
            <a:endParaRPr lang="en-GB" dirty="0"/>
          </a:p>
          <a:p>
            <a:r>
              <a:rPr lang="en-GB" dirty="0"/>
              <a:t>-          Thoroughly extinguish all fires and burn all wood to ash.</a:t>
            </a:r>
          </a:p>
          <a:p>
            <a:endParaRPr lang="en-GB" dirty="0"/>
          </a:p>
          <a:p>
            <a:r>
              <a:rPr lang="en-GB" dirty="0"/>
              <a:t>-          Never burn plastic items, aluminium foil or foil-lined items.</a:t>
            </a:r>
          </a:p>
          <a:p>
            <a:endParaRPr lang="en-GB" dirty="0"/>
          </a:p>
          <a:p>
            <a:r>
              <a:rPr lang="en-GB" dirty="0"/>
              <a:t>lightweight chairs</a:t>
            </a:r>
          </a:p>
          <a:p>
            <a:endParaRPr lang="en-GB" dirty="0"/>
          </a:p>
          <a:p>
            <a:r>
              <a:rPr lang="en-GB" dirty="0"/>
              <a:t>6. Respect farm animals and wildlife</a:t>
            </a:r>
          </a:p>
          <a:p>
            <a:r>
              <a:rPr lang="en-GB" dirty="0"/>
              <a:t>Quick movements, close distances and loud noises can cause an animal to flee or possibly attack in self-defence.</a:t>
            </a:r>
          </a:p>
          <a:p>
            <a:endParaRPr lang="en-GB" dirty="0"/>
          </a:p>
          <a:p>
            <a:r>
              <a:rPr lang="en-GB" dirty="0"/>
              <a:t>-          Do not follow approach any animal in the outdoors. Remember you are a visitor in their home.</a:t>
            </a:r>
          </a:p>
          <a:p>
            <a:endParaRPr lang="en-GB" dirty="0"/>
          </a:p>
          <a:p>
            <a:r>
              <a:rPr lang="en-GB" dirty="0"/>
              <a:t>-          Never feed animals. This can damage their health, alter their behaviour and expose them to predators.</a:t>
            </a:r>
          </a:p>
          <a:p>
            <a:endParaRPr lang="en-GB" dirty="0"/>
          </a:p>
          <a:p>
            <a:r>
              <a:rPr lang="en-GB" dirty="0"/>
              <a:t>-          Protect animals by storing your food and rubbish securely.</a:t>
            </a:r>
          </a:p>
          <a:p>
            <a:endParaRPr lang="en-GB" dirty="0"/>
          </a:p>
          <a:p>
            <a:r>
              <a:rPr lang="en-GB" dirty="0"/>
              <a:t>-          Control pets at all times.</a:t>
            </a:r>
          </a:p>
          <a:p>
            <a:endParaRPr lang="en-GB" dirty="0"/>
          </a:p>
          <a:p>
            <a:r>
              <a:rPr lang="en-GB" dirty="0"/>
              <a:t>-          Observe local bylaws and notices regarding seasonal restrictions. There are often signs on popular paths and hikes.</a:t>
            </a:r>
          </a:p>
          <a:p>
            <a:endParaRPr lang="en-GB" dirty="0"/>
          </a:p>
          <a:p>
            <a:r>
              <a:rPr lang="en-GB" dirty="0"/>
              <a:t>-          Avoid wildlife during, mating, nesting, raising young or during winter.</a:t>
            </a:r>
          </a:p>
          <a:p>
            <a:endParaRPr lang="en-GB" dirty="0"/>
          </a:p>
          <a:p>
            <a:r>
              <a:rPr lang="en-GB" dirty="0"/>
              <a:t>7. Be considerate of other visitors</a:t>
            </a:r>
          </a:p>
          <a:p>
            <a:r>
              <a:rPr lang="en-GB" dirty="0"/>
              <a:t>Everyone is trying to enjoy their visit to the outdoors, the outdoors is there for everyone and anyone to experience positively!</a:t>
            </a:r>
          </a:p>
          <a:p>
            <a:endParaRPr lang="en-GB" dirty="0"/>
          </a:p>
          <a:p>
            <a:r>
              <a:rPr lang="en-GB" dirty="0"/>
              <a:t>-          Respect those around you and be courteous towards others.</a:t>
            </a:r>
          </a:p>
          <a:p>
            <a:endParaRPr lang="en-GB" dirty="0"/>
          </a:p>
          <a:p>
            <a:r>
              <a:rPr lang="en-GB" dirty="0"/>
              <a:t>-          Park with consideration, avoid blocking gateways and narrow lanes that may be access for farm, forestry, local services or emergency services.</a:t>
            </a:r>
          </a:p>
          <a:p>
            <a:endParaRPr lang="en-GB" dirty="0"/>
          </a:p>
          <a:p>
            <a:r>
              <a:rPr lang="en-GB" dirty="0"/>
              <a:t>-          Take breaks and camp away from paths and other visitors.</a:t>
            </a:r>
          </a:p>
          <a:p>
            <a:endParaRPr lang="en-GB" dirty="0"/>
          </a:p>
          <a:p>
            <a:r>
              <a:rPr lang="en-GB" dirty="0"/>
              <a:t>-          Avoid loud voices, noises and music. Consider the noise impact of equipment such as drones, this can often ruin the experience for others.</a:t>
            </a:r>
          </a:p>
          <a:p>
            <a:endParaRPr lang="en-GB" dirty="0"/>
          </a:p>
          <a:p>
            <a:r>
              <a:rPr lang="en-GB" dirty="0"/>
              <a:t>Together we can help minimise our impact in the outdoors and make it a happy experience for everyone to enjoy together!</a:t>
            </a:r>
          </a:p>
        </p:txBody>
      </p:sp>
      <p:sp>
        <p:nvSpPr>
          <p:cNvPr id="4" name="Slide Number Placeholder 3"/>
          <p:cNvSpPr>
            <a:spLocks noGrp="1"/>
          </p:cNvSpPr>
          <p:nvPr>
            <p:ph type="sldNum" sz="quarter" idx="5"/>
          </p:nvPr>
        </p:nvSpPr>
        <p:spPr/>
        <p:txBody>
          <a:bodyPr/>
          <a:lstStyle/>
          <a:p>
            <a:fld id="{025BC256-5F45-4D98-94A5-0F94A4AC792D}" type="slidenum">
              <a:rPr lang="en-US" smtClean="0"/>
              <a:t>20</a:t>
            </a:fld>
            <a:endParaRPr lang="en-US"/>
          </a:p>
        </p:txBody>
      </p:sp>
    </p:spTree>
    <p:extLst>
      <p:ext uri="{BB962C8B-B14F-4D97-AF65-F5344CB8AC3E}">
        <p14:creationId xmlns:p14="http://schemas.microsoft.com/office/powerpoint/2010/main" val="7724436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Monitoring of campsite conditions at Annapolis Rocks demonstrated the success of the management program. With the closure of the old campsites, the area of vegetation and soil disturbance was reduced from around 40,000 square feet to just over 3000 square feet. Native vegetation returned to the original camping area and the amount of exposed soil was reduced. In surveys conducted before and after the management changes, visitors to the new campsites said that they were more satisfied with campsite privacy, noise levels at campsites, and spacing between groups. Likewise, side-hill campers were more satisfied with the condition of trees, the amount of vegetation, and the naturalness of the site than visitors to the original unmanaged campsites.</a:t>
            </a:r>
          </a:p>
          <a:p>
            <a:endParaRPr lang="en-GB" dirty="0"/>
          </a:p>
          <a:p>
            <a:r>
              <a:rPr lang="en-GB" dirty="0"/>
              <a:t>While the management actions taken were largely successful in meeting trail objectives, there were some other consequences to the changes at Annapolis Rocks. Most apparent is the likelihood that some visitors were displaced due to restrictions on campfires, alcohol, and large groups. Among campers who were not displaced, a few concerns have emerged about the new campsite design. Visitors to side-hill campsites expressed somewhat lower satisfaction with being able to select a preferred campsite than visitors to the pre-management site, and said that they would prefer smoother tent pads, more campsites, and larger campsites. Fitting with the latter finding, monitoring of side-hill campsites revealed a slight expansion in their size (8%) during the first year. However, project managers concluded that the campsites may have been too small in the first place, and subsequent measures have not revealed any additional expansion at the new sites.</a:t>
            </a:r>
          </a:p>
          <a:p>
            <a:endParaRPr lang="en-GB" dirty="0"/>
          </a:p>
          <a:p>
            <a:r>
              <a:rPr lang="en-GB" dirty="0"/>
              <a:t>Though located just a few steps from the Appalachian Trail, the camping area at Annapolis Rocks faced both ecological degradation and a party atmosphere that made it unattractive to many long-distance hikers. A multi-faceted approach involving site design, restoration, education, and monitoring succeeded in rehabilitating the site into an area suitable for primitive, backcountry camping. Formal recognition of this success came in 2004 when the Annapolis Rock Hiker Campground and Trail was designated as a national recreation trail.</a:t>
            </a:r>
          </a:p>
        </p:txBody>
      </p:sp>
      <p:sp>
        <p:nvSpPr>
          <p:cNvPr id="4" name="Slide Number Placeholder 3"/>
          <p:cNvSpPr>
            <a:spLocks noGrp="1"/>
          </p:cNvSpPr>
          <p:nvPr>
            <p:ph type="sldNum" sz="quarter" idx="5"/>
          </p:nvPr>
        </p:nvSpPr>
        <p:spPr/>
        <p:txBody>
          <a:bodyPr/>
          <a:lstStyle/>
          <a:p>
            <a:fld id="{025BC256-5F45-4D98-94A5-0F94A4AC792D}" type="slidenum">
              <a:rPr lang="en-US" smtClean="0"/>
              <a:t>21</a:t>
            </a:fld>
            <a:endParaRPr lang="en-US"/>
          </a:p>
        </p:txBody>
      </p:sp>
    </p:spTree>
    <p:extLst>
      <p:ext uri="{BB962C8B-B14F-4D97-AF65-F5344CB8AC3E}">
        <p14:creationId xmlns:p14="http://schemas.microsoft.com/office/powerpoint/2010/main" val="3054622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5" name="Picture 3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4152900"/>
          </a:xfrm>
          <a:prstGeom prst="rect">
            <a:avLst/>
          </a:prstGeom>
        </p:spPr>
      </p:pic>
      <p:sp>
        <p:nvSpPr>
          <p:cNvPr id="37" name="Rectangle 36"/>
          <p:cNvSpPr/>
          <p:nvPr userDrawn="1"/>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userDrawn="1"/>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5039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92086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64918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693739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MARKETING TOOLS</a:t>
            </a:r>
          </a:p>
        </p:txBody>
      </p:sp>
      <p:sp>
        <p:nvSpPr>
          <p:cNvPr id="15" name="Text Placeholder 14"/>
          <p:cNvSpPr>
            <a:spLocks noGrp="1"/>
          </p:cNvSpPr>
          <p:nvPr>
            <p:ph type="body" sz="quarter" idx="10" hasCustomPrompt="1"/>
          </p:nvPr>
        </p:nvSpPr>
        <p:spPr>
          <a:xfrm>
            <a:off x="1311263" y="1249680"/>
            <a:ext cx="7162800" cy="4312919"/>
          </a:xfrm>
        </p:spPr>
        <p:txBody>
          <a:bodyPr/>
          <a:lstStyle>
            <a:lvl1pPr marL="0" marR="0" indent="0" algn="l" defTabSz="457200" rtl="0" eaLnBrk="1" fontAlgn="auto" latinLnBrk="0" hangingPunct="1">
              <a:lnSpc>
                <a:spcPct val="100000"/>
              </a:lnSpc>
              <a:spcBef>
                <a:spcPct val="20000"/>
              </a:spcBef>
              <a:spcAft>
                <a:spcPts val="0"/>
              </a:spcAft>
              <a:buClrTx/>
              <a:buSzTx/>
              <a:buFont typeface="Arial"/>
              <a:buNone/>
              <a:tabLst/>
              <a:defRPr sz="3200"/>
            </a:lvl1p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r>
              <a:rPr lang="en-GB" dirty="0"/>
              <a:t>Text here, block or bullets. text here, block or bullets. text here, block or bullets. text here, block or bullets. text here, block or bullets. text here, block or bullets. text here, block or bullets. </a:t>
            </a:r>
          </a:p>
          <a:p>
            <a:pPr lvl="0"/>
            <a:endParaRPr lang="en-GB" dirty="0"/>
          </a:p>
        </p:txBody>
      </p:sp>
      <p:pic>
        <p:nvPicPr>
          <p:cNvPr id="13" name="Picture 12"/>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325860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userDrawn="1">
            <p:extLst>
              <p:ext uri="{D42A27DB-BD31-4B8C-83A1-F6EECF244321}">
                <p14:modId xmlns:p14="http://schemas.microsoft.com/office/powerpoint/2010/main" val="3475472070"/>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501078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rategie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screen">
            <a:alphaModFix amt="20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00555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LEARNING OBJECTIVES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2" name="Picture 11"/>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469557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Click to edit Master title style</a:t>
            </a:r>
            <a:endParaRPr lang="en-US" dirty="0"/>
          </a:p>
        </p:txBody>
      </p:sp>
      <p:pic>
        <p:nvPicPr>
          <p:cNvPr id="13" name="Picture 12"/>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8770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aphicFrame>
        <p:nvGraphicFramePr>
          <p:cNvPr id="14" name="Content Placeholder 5"/>
          <p:cNvGraphicFramePr>
            <a:graphicFrameLocks/>
          </p:cNvGraphicFramePr>
          <p:nvPr userDrawn="1">
            <p:extLst>
              <p:ext uri="{D42A27DB-BD31-4B8C-83A1-F6EECF244321}">
                <p14:modId xmlns:p14="http://schemas.microsoft.com/office/powerpoint/2010/main" val="779560563"/>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90910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14" name="Picture 13"/>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a:off x="0" y="0"/>
            <a:ext cx="9144000" cy="5768258"/>
          </a:xfrm>
          <a:prstGeom prst="rect">
            <a:avLst/>
          </a:prstGeom>
        </p:spPr>
      </p:pic>
      <p:sp>
        <p:nvSpPr>
          <p:cNvPr id="9" name="Rectangle 8"/>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GB" dirty="0"/>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16360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D500C-2DAD-E24B-947F-AA454B3B4803}" type="datetimeFigureOut">
              <a:rPr lang="en-US" smtClean="0"/>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DD8636-02F0-2043-B1BF-E7E2D60464E4}" type="slidenum">
              <a:rPr lang="en-US" smtClean="0"/>
              <a:t>‹#›</a:t>
            </a:fld>
            <a:endParaRPr lang="en-US"/>
          </a:p>
        </p:txBody>
      </p:sp>
    </p:spTree>
    <p:extLst>
      <p:ext uri="{BB962C8B-B14F-4D97-AF65-F5344CB8AC3E}">
        <p14:creationId xmlns:p14="http://schemas.microsoft.com/office/powerpoint/2010/main" val="708712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61" r:id="rId5"/>
    <p:sldLayoutId id="2147483666" r:id="rId6"/>
    <p:sldLayoutId id="2147483662" r:id="rId7"/>
    <p:sldLayoutId id="2147483663" r:id="rId8"/>
    <p:sldLayoutId id="2147483664" r:id="rId9"/>
    <p:sldLayoutId id="2147483665" r:id="rId10"/>
    <p:sldLayoutId id="214748365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www.nps.gov/appa/index.htm" TargetMode="External"/><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lnt.org/" TargetMode="External"/><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Building a Better Campsite Along the Appalachian Trail</a:t>
            </a:r>
          </a:p>
        </p:txBody>
      </p:sp>
    </p:spTree>
    <p:extLst>
      <p:ext uri="{BB962C8B-B14F-4D97-AF65-F5344CB8AC3E}">
        <p14:creationId xmlns:p14="http://schemas.microsoft.com/office/powerpoint/2010/main" val="3075493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lnSpcReduction="10000"/>
          </a:bodyPr>
          <a:lstStyle/>
          <a:p>
            <a:r>
              <a:rPr lang="en-GB" dirty="0"/>
              <a:t>Envisioned in 1920s by Benton MacKaye</a:t>
            </a:r>
          </a:p>
          <a:p>
            <a:r>
              <a:rPr lang="en-GB" dirty="0"/>
              <a:t>Completed in 1937</a:t>
            </a:r>
          </a:p>
          <a:p>
            <a:r>
              <a:rPr lang="en-GB" dirty="0"/>
              <a:t>2,175 miles from Springer Mountain in Georgia to Mount Katahdin in Maine</a:t>
            </a:r>
          </a:p>
          <a:p>
            <a:r>
              <a:rPr lang="en-US" dirty="0"/>
              <a:t>Crosses through 14 states</a:t>
            </a:r>
            <a:endParaRPr lang="en-GB" dirty="0"/>
          </a:p>
          <a:p>
            <a:r>
              <a:rPr lang="en-GB" dirty="0"/>
              <a:t>Maintained through partnerships between public agencies and private organizations</a:t>
            </a:r>
          </a:p>
          <a:p>
            <a:endParaRPr lang="en-GB" dirty="0"/>
          </a:p>
          <a:p>
            <a:endParaRPr lang="en-GB" dirty="0"/>
          </a:p>
        </p:txBody>
      </p:sp>
      <p:sp>
        <p:nvSpPr>
          <p:cNvPr id="3" name="Title 2"/>
          <p:cNvSpPr>
            <a:spLocks noGrp="1"/>
          </p:cNvSpPr>
          <p:nvPr>
            <p:ph type="title"/>
          </p:nvPr>
        </p:nvSpPr>
        <p:spPr/>
        <p:txBody>
          <a:bodyPr/>
          <a:lstStyle/>
          <a:p>
            <a:r>
              <a:rPr lang="en-GB" dirty="0"/>
              <a:t>Appalachian National Scenic Trail</a:t>
            </a:r>
          </a:p>
        </p:txBody>
      </p:sp>
    </p:spTree>
    <p:extLst>
      <p:ext uri="{BB962C8B-B14F-4D97-AF65-F5344CB8AC3E}">
        <p14:creationId xmlns:p14="http://schemas.microsoft.com/office/powerpoint/2010/main" val="3875592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3"/>
          </p:nvPr>
        </p:nvSpPr>
        <p:spPr/>
        <p:txBody>
          <a:bodyPr/>
          <a:lstStyle/>
          <a:p>
            <a:endParaRPr lang="en-US"/>
          </a:p>
        </p:txBody>
      </p:sp>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62786" y="-1"/>
            <a:ext cx="1449276" cy="6857999"/>
          </a:xfrm>
          <a:prstGeom prst="rect">
            <a:avLst/>
          </a:prstGeom>
        </p:spPr>
      </p:pic>
    </p:spTree>
    <p:extLst>
      <p:ext uri="{BB962C8B-B14F-4D97-AF65-F5344CB8AC3E}">
        <p14:creationId xmlns:p14="http://schemas.microsoft.com/office/powerpoint/2010/main" val="443474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sz="quarter" idx="13"/>
          </p:nvPr>
        </p:nvSpPr>
        <p:spPr/>
        <p:txBody>
          <a:bodyPr/>
          <a:lstStyle/>
          <a:p>
            <a:endParaRPr lang="en-US"/>
          </a:p>
        </p:txBody>
      </p:sp>
      <p:pic>
        <p:nvPicPr>
          <p:cNvPr id="6" name="Picture 5" descr="AR view"/>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57200" y="617220"/>
            <a:ext cx="82296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7061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sz="quarter" idx="13"/>
          </p:nvPr>
        </p:nvSpPr>
        <p:spPr/>
        <p:txBody>
          <a:bodyPr/>
          <a:lstStyle/>
          <a:p>
            <a:endParaRPr lang="en-US"/>
          </a:p>
        </p:txBody>
      </p:sp>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87024" y="538480"/>
            <a:ext cx="6400800" cy="4800600"/>
          </a:xfrm>
          <a:prstGeom prst="rect">
            <a:avLst/>
          </a:prstGeom>
        </p:spPr>
      </p:pic>
    </p:spTree>
    <p:extLst>
      <p:ext uri="{BB962C8B-B14F-4D97-AF65-F5344CB8AC3E}">
        <p14:creationId xmlns:p14="http://schemas.microsoft.com/office/powerpoint/2010/main" val="3718135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4" name="Content Placeholder 3"/>
          <p:cNvPicPr>
            <a:picLocks noGrp="1" noChangeAspect="1"/>
          </p:cNvPicPr>
          <p:nvPr>
            <p:ph sz="quarter" idx="13"/>
          </p:nvPr>
        </p:nvPicPr>
        <p:blipFill rotWithShape="1">
          <a:blip r:embed="rId3" cstate="screen">
            <a:extLst>
              <a:ext uri="{28A0092B-C50C-407E-A947-70E740481C1C}">
                <a14:useLocalDpi xmlns:a14="http://schemas.microsoft.com/office/drawing/2010/main"/>
              </a:ext>
            </a:extLst>
          </a:blip>
          <a:srcRect/>
          <a:stretch/>
        </p:blipFill>
        <p:spPr>
          <a:xfrm>
            <a:off x="1815152" y="1296537"/>
            <a:ext cx="1937982" cy="4230806"/>
          </a:xfrm>
          <a:prstGeom prst="rect">
            <a:avLst/>
          </a:prstGeom>
        </p:spPr>
      </p:pic>
      <p:pic>
        <p:nvPicPr>
          <p:cNvPr id="6" name="Picture 5" descr="Damaged tree4"/>
          <p:cNvPicPr>
            <a:picLocks noChangeAspect="1" noChangeArrowheads="1"/>
          </p:cNvPicPr>
          <p:nvPr/>
        </p:nvPicPr>
        <p:blipFill rotWithShape="1">
          <a:blip r:embed="rId4" cstate="screen">
            <a:lum contrast="24000"/>
            <a:extLst>
              <a:ext uri="{28A0092B-C50C-407E-A947-70E740481C1C}">
                <a14:useLocalDpi xmlns:a14="http://schemas.microsoft.com/office/drawing/2010/main"/>
              </a:ext>
            </a:extLst>
          </a:blip>
          <a:srcRect/>
          <a:stretch/>
        </p:blipFill>
        <p:spPr bwMode="auto">
          <a:xfrm>
            <a:off x="5493889" y="1296537"/>
            <a:ext cx="1909357" cy="423080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4439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screen">
            <a:extLst>
              <a:ext uri="{28A0092B-C50C-407E-A947-70E740481C1C}">
                <a14:useLocalDpi xmlns:a14="http://schemas.microsoft.com/office/drawing/2010/main"/>
              </a:ext>
            </a:extLst>
          </a:blip>
          <a:stretch>
            <a:fillRect/>
          </a:stretch>
        </p:blipFill>
        <p:spPr>
          <a:xfrm>
            <a:off x="2079245" y="984985"/>
            <a:ext cx="5415723" cy="4313237"/>
          </a:xfrm>
        </p:spPr>
      </p:pic>
    </p:spTree>
    <p:extLst>
      <p:ext uri="{BB962C8B-B14F-4D97-AF65-F5344CB8AC3E}">
        <p14:creationId xmlns:p14="http://schemas.microsoft.com/office/powerpoint/2010/main" val="2323486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Sidehill site2"/>
          <p:cNvPicPr>
            <a:picLocks noChangeAspect="1" noChangeArrowheads="1"/>
          </p:cNvPicPr>
          <p:nvPr/>
        </p:nvPicPr>
        <p:blipFill>
          <a:blip r:embed="rId3">
            <a:lum contrast="12000"/>
            <a:extLst>
              <a:ext uri="{28A0092B-C50C-407E-A947-70E740481C1C}">
                <a14:useLocalDpi xmlns:a14="http://schemas.microsoft.com/office/drawing/2010/main"/>
              </a:ext>
            </a:extLst>
          </a:blip>
          <a:srcRect/>
          <a:stretch>
            <a:fillRect/>
          </a:stretch>
        </p:blipFill>
        <p:spPr bwMode="auto">
          <a:xfrm>
            <a:off x="2082324" y="1349854"/>
            <a:ext cx="5410200" cy="360045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1081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onstructed site2"/>
          <p:cNvPicPr>
            <a:picLocks noGrp="1" noChangeAspect="1" noChangeArrowheads="1"/>
          </p:cNvPicPr>
          <p:nvPr>
            <p:ph sz="quarter" idx="13"/>
          </p:nvPr>
        </p:nvPicPr>
        <p:blipFill>
          <a:blip r:embed="rId2">
            <a:lum bright="6000" contrast="18000"/>
            <a:extLst>
              <a:ext uri="{28A0092B-C50C-407E-A947-70E740481C1C}">
                <a14:useLocalDpi xmlns:a14="http://schemas.microsoft.com/office/drawing/2010/main"/>
              </a:ext>
            </a:extLst>
          </a:blip>
          <a:srcRect/>
          <a:stretch>
            <a:fillRect/>
          </a:stretch>
        </p:blipFill>
        <p:spPr bwMode="auto">
          <a:xfrm>
            <a:off x="1494656" y="1272381"/>
            <a:ext cx="6585536" cy="4313237"/>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1597917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3211154" y="1376724"/>
            <a:ext cx="3151905" cy="4102964"/>
          </a:xfrm>
          <a:prstGeom prst="rect">
            <a:avLst/>
          </a:prstGeom>
        </p:spPr>
      </p:pic>
      <p:sp>
        <p:nvSpPr>
          <p:cNvPr id="3" name="Title 2"/>
          <p:cNvSpPr>
            <a:spLocks noGrp="1"/>
          </p:cNvSpPr>
          <p:nvPr>
            <p:ph type="title"/>
          </p:nvPr>
        </p:nvSpPr>
        <p:spPr/>
        <p:txBody>
          <a:bodyPr/>
          <a:lstStyle/>
          <a:p>
            <a:pPr algn="ctr"/>
            <a:r>
              <a:rPr lang="en-GB" dirty="0">
                <a:hlinkClick r:id="rId3"/>
              </a:rPr>
              <a:t>Appalachian National Scenic Trail</a:t>
            </a:r>
            <a:endParaRPr lang="en-GB" dirty="0"/>
          </a:p>
        </p:txBody>
      </p:sp>
      <p:sp>
        <p:nvSpPr>
          <p:cNvPr id="5" name="Rectangle 4"/>
          <p:cNvSpPr/>
          <p:nvPr/>
        </p:nvSpPr>
        <p:spPr>
          <a:xfrm>
            <a:off x="2907456" y="5399365"/>
            <a:ext cx="3759299" cy="369332"/>
          </a:xfrm>
          <a:prstGeom prst="rect">
            <a:avLst/>
          </a:prstGeom>
        </p:spPr>
        <p:txBody>
          <a:bodyPr wrap="none">
            <a:spAutoFit/>
          </a:bodyPr>
          <a:lstStyle/>
          <a:p>
            <a:r>
              <a:rPr lang="en-US" dirty="0"/>
              <a:t>https://www.nps.gov/appa/index.htm</a:t>
            </a:r>
          </a:p>
        </p:txBody>
      </p:sp>
    </p:spTree>
    <p:extLst>
      <p:ext uri="{BB962C8B-B14F-4D97-AF65-F5344CB8AC3E}">
        <p14:creationId xmlns:p14="http://schemas.microsoft.com/office/powerpoint/2010/main" val="1878905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Impacts to resources: </a:t>
            </a:r>
            <a:r>
              <a:rPr lang="en-US" dirty="0"/>
              <a:t>Soil, vegetation</a:t>
            </a:r>
          </a:p>
          <a:p>
            <a:endParaRPr lang="en-US" dirty="0"/>
          </a:p>
          <a:p>
            <a:r>
              <a:rPr lang="en-US" dirty="0"/>
              <a:t>Impacts to experience: Crowding, conflict, depreciative behavior</a:t>
            </a:r>
          </a:p>
          <a:p>
            <a:endParaRPr lang="en-US" dirty="0"/>
          </a:p>
          <a:p>
            <a:r>
              <a:rPr lang="en-GB" dirty="0"/>
              <a:t>Impacts to facilities/services: </a:t>
            </a:r>
            <a:r>
              <a:rPr lang="en-US" dirty="0"/>
              <a:t>Campsites</a:t>
            </a:r>
            <a:endParaRPr lang="en-GB" dirty="0"/>
          </a:p>
          <a:p>
            <a:endParaRPr lang="en-GB" dirty="0"/>
          </a:p>
        </p:txBody>
      </p:sp>
      <p:sp>
        <p:nvSpPr>
          <p:cNvPr id="3" name="Title 2"/>
          <p:cNvSpPr>
            <a:spLocks noGrp="1"/>
          </p:cNvSpPr>
          <p:nvPr>
            <p:ph type="title"/>
          </p:nvPr>
        </p:nvSpPr>
        <p:spPr/>
        <p:txBody>
          <a:bodyPr/>
          <a:lstStyle/>
          <a:p>
            <a:r>
              <a:rPr lang="en-GB" dirty="0"/>
              <a:t>Problems</a:t>
            </a:r>
          </a:p>
        </p:txBody>
      </p:sp>
    </p:spTree>
    <p:extLst>
      <p:ext uri="{BB962C8B-B14F-4D97-AF65-F5344CB8AC3E}">
        <p14:creationId xmlns:p14="http://schemas.microsoft.com/office/powerpoint/2010/main" val="105051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sz="quarter" idx="13"/>
          </p:nvPr>
        </p:nvSpPr>
        <p:spPr/>
        <p:txBody>
          <a:bodyPr/>
          <a:lstStyle/>
          <a:p>
            <a:endParaRPr lang="en-US"/>
          </a:p>
        </p:txBody>
      </p:sp>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87024" y="785018"/>
            <a:ext cx="6400800" cy="4800600"/>
          </a:xfrm>
          <a:prstGeom prst="rect">
            <a:avLst/>
          </a:prstGeom>
        </p:spPr>
      </p:pic>
    </p:spTree>
    <p:extLst>
      <p:ext uri="{BB962C8B-B14F-4D97-AF65-F5344CB8AC3E}">
        <p14:creationId xmlns:p14="http://schemas.microsoft.com/office/powerpoint/2010/main" val="77986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sz="quarter" idx="13"/>
          </p:nvPr>
        </p:nvSpPr>
        <p:spPr/>
        <p:txBody>
          <a:bodyPr/>
          <a:lstStyle/>
          <a:p>
            <a:endParaRPr lang="en-US"/>
          </a:p>
        </p:txBody>
      </p:sp>
      <p:pic>
        <p:nvPicPr>
          <p:cNvPr id="5" name="Picture 5" descr="AR05s189"/>
          <p:cNvPicPr>
            <a:picLocks noChangeAspect="1" noChangeArrowheads="1"/>
          </p:cNvPicPr>
          <p:nvPr/>
        </p:nvPicPr>
        <p:blipFill>
          <a:blip r:embed="rId3" cstate="screen">
            <a:lum contrast="12000"/>
            <a:extLst>
              <a:ext uri="{28A0092B-C50C-407E-A947-70E740481C1C}">
                <a14:useLocalDpi xmlns:a14="http://schemas.microsoft.com/office/drawing/2010/main"/>
              </a:ext>
            </a:extLst>
          </a:blip>
          <a:srcRect/>
          <a:stretch>
            <a:fillRect/>
          </a:stretch>
        </p:blipFill>
        <p:spPr bwMode="auto">
          <a:xfrm>
            <a:off x="1929924" y="1272381"/>
            <a:ext cx="5715000" cy="3871913"/>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852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Management strategies: </a:t>
            </a:r>
            <a:r>
              <a:rPr lang="en-US" dirty="0"/>
              <a:t>Harden the resource, limit use, reduce impact of use</a:t>
            </a:r>
          </a:p>
          <a:p>
            <a:endParaRPr lang="en-GB" dirty="0"/>
          </a:p>
          <a:p>
            <a:r>
              <a:rPr lang="en-GB" dirty="0"/>
              <a:t>Management practices: </a:t>
            </a:r>
            <a:r>
              <a:rPr lang="en-US" dirty="0"/>
              <a:t>Facility development/site design/maintenance, rationing/allocation, rules/regulations, information/education</a:t>
            </a:r>
            <a:endParaRPr lang="en-GB" dirty="0"/>
          </a:p>
        </p:txBody>
      </p:sp>
      <p:sp>
        <p:nvSpPr>
          <p:cNvPr id="3" name="Title 2"/>
          <p:cNvSpPr>
            <a:spLocks noGrp="1"/>
          </p:cNvSpPr>
          <p:nvPr>
            <p:ph type="title"/>
          </p:nvPr>
        </p:nvSpPr>
        <p:spPr/>
        <p:txBody>
          <a:bodyPr/>
          <a:lstStyle/>
          <a:p>
            <a:r>
              <a:rPr lang="en-GB" dirty="0"/>
              <a:t>Strategies and Practices</a:t>
            </a:r>
          </a:p>
        </p:txBody>
      </p:sp>
    </p:spTree>
    <p:extLst>
      <p:ext uri="{BB962C8B-B14F-4D97-AF65-F5344CB8AC3E}">
        <p14:creationId xmlns:p14="http://schemas.microsoft.com/office/powerpoint/2010/main" val="1037319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lnSpcReduction="10000"/>
          </a:bodyPr>
          <a:lstStyle/>
          <a:p>
            <a:r>
              <a:rPr lang="en-GB" dirty="0"/>
              <a:t>Annapolis Rocks once called “the worst campground along the AT”</a:t>
            </a:r>
          </a:p>
          <a:p>
            <a:endParaRPr lang="en-GB" dirty="0"/>
          </a:p>
          <a:p>
            <a:r>
              <a:rPr lang="en-GB" dirty="0"/>
              <a:t>“Side-hill” campsite construction use to prevent spread of vegetation and soil disturbance</a:t>
            </a:r>
          </a:p>
          <a:p>
            <a:endParaRPr lang="en-GB" dirty="0"/>
          </a:p>
          <a:p>
            <a:r>
              <a:rPr lang="en-GB" dirty="0"/>
              <a:t>Two self-composting toilets installed</a:t>
            </a:r>
          </a:p>
        </p:txBody>
      </p:sp>
      <p:sp>
        <p:nvSpPr>
          <p:cNvPr id="3" name="Title 2"/>
          <p:cNvSpPr>
            <a:spLocks noGrp="1"/>
          </p:cNvSpPr>
          <p:nvPr>
            <p:ph type="title"/>
          </p:nvPr>
        </p:nvSpPr>
        <p:spPr>
          <a:xfrm>
            <a:off x="1189356" y="274638"/>
            <a:ext cx="7477566" cy="997743"/>
          </a:xfrm>
        </p:spPr>
        <p:txBody>
          <a:bodyPr/>
          <a:lstStyle/>
          <a:p>
            <a:r>
              <a:rPr lang="en-GB" dirty="0"/>
              <a:t>Facility Development/Site Design/Maintenance</a:t>
            </a:r>
          </a:p>
        </p:txBody>
      </p:sp>
    </p:spTree>
    <p:extLst>
      <p:ext uri="{BB962C8B-B14F-4D97-AF65-F5344CB8AC3E}">
        <p14:creationId xmlns:p14="http://schemas.microsoft.com/office/powerpoint/2010/main" val="3193859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kumimoji="0" lang="en-GB" sz="2900" b="1" i="0" u="none" strike="noStrike" kern="1200" cap="none" spc="0" normalizeH="0" baseline="0" noProof="0" dirty="0">
                <a:ln>
                  <a:noFill/>
                </a:ln>
                <a:solidFill>
                  <a:prstClr val="black"/>
                </a:solidFill>
                <a:effectLst/>
                <a:uLnTx/>
                <a:uFillTx/>
                <a:latin typeface="Calibri"/>
                <a:ea typeface="+mj-ea"/>
                <a:cs typeface="+mj-cs"/>
              </a:rPr>
              <a:t>Facility Development/Site Design/Maintenance</a:t>
            </a:r>
            <a:endParaRPr lang="en-GB" dirty="0"/>
          </a:p>
        </p:txBody>
      </p:sp>
      <p:pic>
        <p:nvPicPr>
          <p:cNvPr id="4" name="Content Placeholder 3"/>
          <p:cNvPicPr>
            <a:picLocks noGrp="1" noChangeAspect="1"/>
          </p:cNvPicPr>
          <p:nvPr>
            <p:ph sz="quarter" idx="13"/>
          </p:nvPr>
        </p:nvPicPr>
        <p:blipFill>
          <a:blip r:embed="rId3" cstate="screen">
            <a:extLst>
              <a:ext uri="{28A0092B-C50C-407E-A947-70E740481C1C}">
                <a14:useLocalDpi xmlns:a14="http://schemas.microsoft.com/office/drawing/2010/main"/>
              </a:ext>
            </a:extLst>
          </a:blip>
          <a:stretch>
            <a:fillRect/>
          </a:stretch>
        </p:blipFill>
        <p:spPr>
          <a:xfrm>
            <a:off x="2332102" y="1388365"/>
            <a:ext cx="4768119" cy="4313237"/>
          </a:xfrm>
        </p:spPr>
      </p:pic>
    </p:spTree>
    <p:extLst>
      <p:ext uri="{BB962C8B-B14F-4D97-AF65-F5344CB8AC3E}">
        <p14:creationId xmlns:p14="http://schemas.microsoft.com/office/powerpoint/2010/main" val="2515715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Group size limits of ten people </a:t>
            </a:r>
          </a:p>
          <a:p>
            <a:endParaRPr lang="en-GB" dirty="0"/>
          </a:p>
          <a:p>
            <a:r>
              <a:rPr lang="en-GB" dirty="0"/>
              <a:t>Total number of campers per night capped at 75</a:t>
            </a:r>
          </a:p>
          <a:p>
            <a:endParaRPr lang="en-GB" dirty="0"/>
          </a:p>
          <a:p>
            <a:r>
              <a:rPr lang="en-GB" dirty="0"/>
              <a:t>Alcohol and campfires prohibited</a:t>
            </a:r>
          </a:p>
        </p:txBody>
      </p:sp>
      <p:sp>
        <p:nvSpPr>
          <p:cNvPr id="3" name="Title 2"/>
          <p:cNvSpPr>
            <a:spLocks noGrp="1"/>
          </p:cNvSpPr>
          <p:nvPr>
            <p:ph type="title"/>
          </p:nvPr>
        </p:nvSpPr>
        <p:spPr/>
        <p:txBody>
          <a:bodyPr/>
          <a:lstStyle/>
          <a:p>
            <a:r>
              <a:rPr lang="en-GB" dirty="0"/>
              <a:t>Rationing /Allocation and Rules/Regulations</a:t>
            </a:r>
          </a:p>
        </p:txBody>
      </p:sp>
    </p:spTree>
    <p:extLst>
      <p:ext uri="{BB962C8B-B14F-4D97-AF65-F5344CB8AC3E}">
        <p14:creationId xmlns:p14="http://schemas.microsoft.com/office/powerpoint/2010/main" val="815483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Information/Education</a:t>
            </a:r>
          </a:p>
        </p:txBody>
      </p:sp>
      <p:sp>
        <p:nvSpPr>
          <p:cNvPr id="5" name="Content Placeholder 4"/>
          <p:cNvSpPr>
            <a:spLocks noGrp="1"/>
          </p:cNvSpPr>
          <p:nvPr>
            <p:ph sz="quarter" idx="13"/>
          </p:nvPr>
        </p:nvSpPr>
        <p:spPr/>
        <p:txBody>
          <a:bodyPr>
            <a:normAutofit fontScale="92500" lnSpcReduction="20000"/>
          </a:bodyPr>
          <a:lstStyle/>
          <a:p>
            <a:r>
              <a:rPr lang="en-US" dirty="0"/>
              <a:t>Old camping area closed for rehabilitation was fenced and signs reminded visitors of closure </a:t>
            </a:r>
          </a:p>
          <a:p>
            <a:endParaRPr lang="en-US" dirty="0"/>
          </a:p>
          <a:p>
            <a:r>
              <a:rPr lang="en-US" dirty="0"/>
              <a:t>New rules and regulations were posted by a map of the camping area at two kiosks</a:t>
            </a:r>
          </a:p>
          <a:p>
            <a:endParaRPr lang="en-US" dirty="0"/>
          </a:p>
          <a:p>
            <a:r>
              <a:rPr lang="en-US" dirty="0"/>
              <a:t>Two ridge runners were hired to supervise the campsite and surrounding area during peak visitation season</a:t>
            </a:r>
          </a:p>
          <a:p>
            <a:endParaRPr lang="en-US" dirty="0"/>
          </a:p>
        </p:txBody>
      </p:sp>
    </p:spTree>
    <p:extLst>
      <p:ext uri="{BB962C8B-B14F-4D97-AF65-F5344CB8AC3E}">
        <p14:creationId xmlns:p14="http://schemas.microsoft.com/office/powerpoint/2010/main" val="1614934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sz="quarter" idx="13"/>
          </p:nvPr>
        </p:nvSpPr>
        <p:spPr/>
        <p:txBody>
          <a:bodyPr/>
          <a:lstStyle/>
          <a:p>
            <a:endParaRPr lang="en-US"/>
          </a:p>
        </p:txBody>
      </p:sp>
      <p:pic>
        <p:nvPicPr>
          <p:cNvPr id="7" name="Picture 2" descr="http://www.mountainproject.com/images/47/85/106734785_large_4ee578.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019493" y="61118"/>
            <a:ext cx="7366000" cy="552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397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US" dirty="0">
                <a:hlinkClick r:id="rId3"/>
              </a:rPr>
              <a:t>Leave No Trace</a:t>
            </a:r>
            <a:endParaRPr lang="en-US" dirty="0"/>
          </a:p>
        </p:txBody>
      </p:sp>
      <p:sp>
        <p:nvSpPr>
          <p:cNvPr id="3" name="Title 2"/>
          <p:cNvSpPr>
            <a:spLocks noGrp="1"/>
          </p:cNvSpPr>
          <p:nvPr>
            <p:ph type="title"/>
          </p:nvPr>
        </p:nvSpPr>
        <p:spPr/>
        <p:txBody>
          <a:bodyPr/>
          <a:lstStyle/>
          <a:p>
            <a:r>
              <a:rPr lang="en-US" dirty="0"/>
              <a:t>Website</a:t>
            </a:r>
          </a:p>
        </p:txBody>
      </p:sp>
      <p:sp>
        <p:nvSpPr>
          <p:cNvPr id="4" name="Rectangle 3"/>
          <p:cNvSpPr/>
          <p:nvPr/>
        </p:nvSpPr>
        <p:spPr>
          <a:xfrm>
            <a:off x="1189356" y="1797671"/>
            <a:ext cx="1620572" cy="369332"/>
          </a:xfrm>
          <a:prstGeom prst="rect">
            <a:avLst/>
          </a:prstGeom>
        </p:spPr>
        <p:txBody>
          <a:bodyPr wrap="none">
            <a:spAutoFit/>
          </a:bodyPr>
          <a:lstStyle/>
          <a:p>
            <a:r>
              <a:rPr lang="en-US" dirty="0"/>
              <a:t>https://lnt.org/</a:t>
            </a:r>
          </a:p>
        </p:txBody>
      </p:sp>
    </p:spTree>
    <p:extLst>
      <p:ext uri="{BB962C8B-B14F-4D97-AF65-F5344CB8AC3E}">
        <p14:creationId xmlns:p14="http://schemas.microsoft.com/office/powerpoint/2010/main" val="636022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of the strategy</a:t>
            </a:r>
          </a:p>
        </p:txBody>
      </p:sp>
    </p:spTree>
    <p:extLst>
      <p:ext uri="{BB962C8B-B14F-4D97-AF65-F5344CB8AC3E}">
        <p14:creationId xmlns:p14="http://schemas.microsoft.com/office/powerpoint/2010/main" val="3878711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CABI Publishing Document" ma:contentTypeID="0x010100B73AEB2BC9FE5343B1F3C335A1578D9438003995077E1015F040B0E24329BE275DF3" ma:contentTypeVersion="30" ma:contentTypeDescription="" ma:contentTypeScope="" ma:versionID="84f8fbb6dd0edb19f89ee4d2dd668f2e">
  <xsd:schema xmlns:xsd="http://www.w3.org/2001/XMLSchema" xmlns:xs="http://www.w3.org/2001/XMLSchema" xmlns:p="http://schemas.microsoft.com/office/2006/metadata/properties" xmlns:ns2="d07fce95-64a3-45e0-8e78-c550b935440d" xmlns:ns3="0b29e85d-e4df-4a6d-ba7c-01bf11944fc3" targetNamespace="http://schemas.microsoft.com/office/2006/metadata/properties" ma:root="true" ma:fieldsID="3280aa6ace604f9c4c48e98b9d77b7a1" ns2:_="" ns3:_="">
    <xsd:import namespace="d07fce95-64a3-45e0-8e78-c550b935440d"/>
    <xsd:import namespace="0b29e85d-e4df-4a6d-ba7c-01bf11944fc3"/>
    <xsd:element name="properties">
      <xsd:complexType>
        <xsd:sequence>
          <xsd:element name="documentManagement">
            <xsd:complexType>
              <xsd:all>
                <xsd:element ref="ns2:_dlc_DocId" minOccurs="0"/>
                <xsd:element ref="ns2:_dlc_DocIdUrl" minOccurs="0"/>
                <xsd:element ref="ns2:_dlc_DocIdPersistId" minOccurs="0"/>
                <xsd:element ref="ns3:TaxCatchAll" minOccurs="0"/>
                <xsd:element ref="ns3:Year" minOccurs="0"/>
                <xsd:element ref="ns3:TaxCatchAllLabel" minOccurs="0"/>
                <xsd:element ref="ns3:ISBN" minOccurs="0"/>
                <xsd:element ref="ns3:p52d2a15856145b6a82e28472153071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fce95-64a3-45e0-8e78-c550b935440d"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b29e85d-e4df-4a6d-ba7c-01bf11944fc3" elementFormDefault="qualified">
    <xsd:import namespace="http://schemas.microsoft.com/office/2006/documentManagement/types"/>
    <xsd:import namespace="http://schemas.microsoft.com/office/infopath/2007/PartnerControls"/>
    <xsd:element name="TaxCatchAll" ma:index="7" nillable="true" ma:displayName="Taxonomy Catch All Column" ma:description="" ma:hidden="true" ma:list="{d20632ca-f775-4fe3-b87f-f592633c52d2}" ma:internalName="TaxCatchAll" ma:showField="CatchAllData"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Year" ma:index="8" nillable="true" ma:displayName="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restriction>
      </xsd:simpleType>
    </xsd:element>
    <xsd:element name="TaxCatchAllLabel" ma:index="9" nillable="true" ma:displayName="Taxonomy Catch All Column1" ma:description="" ma:hidden="true" ma:list="{d20632ca-f775-4fe3-b87f-f592633c52d2}" ma:internalName="TaxCatchAllLabel" ma:readOnly="true" ma:showField="CatchAllDataLabel"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ISBN" ma:index="10" nillable="true" ma:displayName="ISBN" ma:internalName="ISBN" ma:readOnly="false">
      <xsd:simpleType>
        <xsd:restriction base="dms:Text">
          <xsd:maxLength value="255"/>
        </xsd:restriction>
      </xsd:simpleType>
    </xsd:element>
    <xsd:element name="p52d2a15856145b6a82e28472153071d" ma:index="11" nillable="true" ma:taxonomy="true" ma:internalName="p52d2a15856145b6a82e28472153071d" ma:taxonomyFieldName="PublishingDocType" ma:displayName="Book Project Doc Type" ma:default="" ma:fieldId="{952d2a15-8561-45b6-a82e-28472153071d}" ma:sspId="d8dd7c1c-4333-446f-aac1-2085e198f311" ma:termSetId="7ee2d5cf-4748-4b50-b9ae-598449825a5b" ma:anchorId="57dac553-970f-4487-b972-f5cd8d3241ce"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3" ma:displayName="Author"/>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d8dd7c1c-4333-446f-aac1-2085e198f311" ContentTypeId="0x010100B73AEB2BC9FE5343B1F3C335A1578D9438"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856268C-66FF-45B5-8B74-F56EDECDDBB9}">
  <ds:schemaRefs>
    <ds:schemaRef ds:uri="http://schemas.microsoft.com/sharepoint/v3/contenttype/forms"/>
  </ds:schemaRefs>
</ds:datastoreItem>
</file>

<file path=customXml/itemProps2.xml><?xml version="1.0" encoding="utf-8"?>
<ds:datastoreItem xmlns:ds="http://schemas.openxmlformats.org/officeDocument/2006/customXml" ds:itemID="{CDA3B108-B990-4CC3-90DA-A63E2DCF45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fce95-64a3-45e0-8e78-c550b935440d"/>
    <ds:schemaRef ds:uri="0b29e85d-e4df-4a6d-ba7c-01bf11944f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09D32EB-CBA0-48A3-A7FA-AC73987F3CAE}">
  <ds:schemaRefs>
    <ds:schemaRef ds:uri="Microsoft.SharePoint.Taxonomy.ContentTypeSync"/>
  </ds:schemaRefs>
</ds:datastoreItem>
</file>

<file path=customXml/itemProps4.xml><?xml version="1.0" encoding="utf-8"?>
<ds:datastoreItem xmlns:ds="http://schemas.openxmlformats.org/officeDocument/2006/customXml" ds:itemID="{9BFE1F17-E9DA-4F49-AEA7-91821E4640F1}">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otalTime>632</TotalTime>
  <Words>2506</Words>
  <Application>Microsoft Office PowerPoint</Application>
  <PresentationFormat>On-screen Show (4:3)</PresentationFormat>
  <Paragraphs>187</Paragraphs>
  <Slides>21</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Georgia</vt:lpstr>
      <vt:lpstr>Helvetica Neue</vt:lpstr>
      <vt:lpstr>Office Theme</vt:lpstr>
      <vt:lpstr>Building a Better Campsite Along the Appalachian Trail</vt:lpstr>
      <vt:lpstr>Appalachian National Scenic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Appalachian National Scenic Trail</vt:lpstr>
      <vt:lpstr>Problems</vt:lpstr>
      <vt:lpstr>PowerPoint Presentation</vt:lpstr>
      <vt:lpstr>PowerPoint Presentation</vt:lpstr>
      <vt:lpstr>Strategies and Practices</vt:lpstr>
      <vt:lpstr>Facility Development/Site Design/Maintenance</vt:lpstr>
      <vt:lpstr>Facility Development/Site Design/Maintenance</vt:lpstr>
      <vt:lpstr>Rationing /Allocation and Rules/Regulations</vt:lpstr>
      <vt:lpstr>Information/Education</vt:lpstr>
      <vt:lpstr>PowerPoint Presentation</vt:lpstr>
      <vt:lpstr>Website</vt:lpstr>
      <vt:lpstr>Results of the strategy</vt:lpstr>
    </vt:vector>
  </TitlesOfParts>
  <Company>CABI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Robert Manning</dc:creator>
  <cp:lastModifiedBy>Anthony Burns</cp:lastModifiedBy>
  <cp:revision>73</cp:revision>
  <dcterms:created xsi:type="dcterms:W3CDTF">2014-12-08T12:01:41Z</dcterms:created>
  <dcterms:modified xsi:type="dcterms:W3CDTF">2023-01-16T15:28:29Z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0x010100B73AEB2BC9FE5343B1F3C335A1578D9438003995077E1015F040B0E24329BE275DF3</vt:lpwstr>
  </property>
  <property fmtid="{D5CDD505-2E9C-101B-9397-08002B2CF9AE}" pid="3" name="PublishingDocType">
    <vt:lpwstr/>
  </property>
  <property fmtid="{D5CDD505-2E9C-101B-9397-08002B2CF9AE}" pid="4" name="_dlc_DocIdItemGuid">
    <vt:lpwstr>d9ab6b8d-4e69-40da-8a6a-8966830b36ed</vt:lpwstr>
  </property>
  <property fmtid="{D5CDD505-2E9C-101B-9397-08002B2CF9AE}" pid="5" name="ISBN">
    <vt:lpwstr/>
  </property>
  <property fmtid="{D5CDD505-2E9C-101B-9397-08002B2CF9AE}" pid="6" name="p52d2a15856145b6a82e28472153071d">
    <vt:lpwstr/>
  </property>
  <property fmtid="{D5CDD505-2E9C-101B-9397-08002B2CF9AE}" pid="7" name="Year">
    <vt:lpwstr/>
  </property>
  <property fmtid="{D5CDD505-2E9C-101B-9397-08002B2CF9AE}" pid="8" name="TaxCatchAll">
    <vt:lpwstr/>
  </property>
</Properties>
</file>