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03" r:id="rId4"/>
  </p:sldMasterIdLst>
  <p:notesMasterIdLst>
    <p:notesMasterId r:id="rId7"/>
  </p:notesMasterIdLst>
  <p:handoutMasterIdLst>
    <p:handoutMasterId r:id="rId8"/>
  </p:handoutMasterIdLst>
  <p:sldIdLst>
    <p:sldId id="300" r:id="rId5"/>
    <p:sldId id="299" r:id="rId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5F4F1"/>
    <a:srgbClr val="D1D2C9"/>
    <a:srgbClr val="5A95C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073A0DAA-6AF3-43AB-8588-CEC1D06C72B9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712" autoAdjust="0"/>
  </p:normalViewPr>
  <p:slideViewPr>
    <p:cSldViewPr snapToGrid="0">
      <p:cViewPr>
        <p:scale>
          <a:sx n="100" d="100"/>
          <a:sy n="100" d="100"/>
        </p:scale>
        <p:origin x="156" y="234"/>
      </p:cViewPr>
      <p:guideLst/>
    </p:cSldViewPr>
  </p:slideViewPr>
  <p:outlineViewPr>
    <p:cViewPr>
      <p:scale>
        <a:sx n="33" d="100"/>
        <a:sy n="33" d="100"/>
      </p:scale>
      <p:origin x="0" y="-942"/>
    </p:cViewPr>
  </p:outlineViewPr>
  <p:notesTextViewPr>
    <p:cViewPr>
      <p:scale>
        <a:sx n="3" d="2"/>
        <a:sy n="3" d="2"/>
      </p:scale>
      <p:origin x="0" y="0"/>
    </p:cViewPr>
  </p:notesTextViewPr>
  <p:sorterViewPr>
    <p:cViewPr>
      <p:scale>
        <a:sx n="75" d="100"/>
        <a:sy n="75" d="100"/>
      </p:scale>
      <p:origin x="0" y="0"/>
    </p:cViewPr>
  </p:sorterViewPr>
  <p:notesViewPr>
    <p:cSldViewPr snapToGrid="0">
      <p:cViewPr varScale="1">
        <p:scale>
          <a:sx n="60" d="100"/>
          <a:sy n="60" d="100"/>
        </p:scale>
        <p:origin x="3187" y="4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handoutMaster" Target="handoutMasters/handoutMaster1.xml"/><Relationship Id="rId3" Type="http://schemas.openxmlformats.org/officeDocument/2006/relationships/customXml" Target="../customXml/item3.xml"/><Relationship Id="rId7" Type="http://schemas.openxmlformats.org/officeDocument/2006/relationships/notesMaster" Target="notesMasters/notesMaster1.xml"/><Relationship Id="rId12" Type="http://schemas.openxmlformats.org/officeDocument/2006/relationships/tableStyles" Target="tableStyle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theme" Target="theme/theme1.xml"/><Relationship Id="rId5" Type="http://schemas.openxmlformats.org/officeDocument/2006/relationships/slide" Target="slides/slide1.xml"/><Relationship Id="rId10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B76F666D-E0C2-435B-BAA8-9287F9E5D38A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9FEBCAF-CB3F-4928-91AA-D61472F880C0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F1077DB-935E-4A0A-947A-D283B9F9F452}" type="datetimeFigureOut">
              <a:rPr lang="en-US" smtClean="0"/>
              <a:t>10/11/2022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9256698-63C6-4CCC-81CB-EA5604C30F1E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2467FDA-05D7-4760-A373-5D6AEAAF4278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82C0B10-7CAE-41E4-AB02-7E8B1FF2B89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753759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D9EC30E-1A71-4188-9BE7-E2A64929A436}" type="datetimeFigureOut">
              <a:rPr lang="en-US" noProof="0" smtClean="0"/>
              <a:t>10/11/2022</a:t>
            </a:fld>
            <a:endParaRPr lang="en-US" noProof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530193B-564F-4854-8A52-728F3FB19C85}" type="slidenum">
              <a:rPr lang="en-US" noProof="0" smtClean="0"/>
              <a:t>‹#›</a:t>
            </a:fld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360381651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455620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5A5808-3B61-48CC-92EF-85AC2E0DFA56}" type="datetime2">
              <a:rPr lang="en-US" smtClean="0"/>
              <a:t>Tuesday, October 11, 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0684879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AF3C6-0FD4-4939-991C-00DDE5C56815}" type="datetime2">
              <a:rPr lang="en-US" smtClean="0"/>
              <a:t>Tuesday, October 11, 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81000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453128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807482-8128-47C6-A8DD-6452B0291CFF}" type="datetime2">
              <a:rPr lang="en-US" smtClean="0"/>
              <a:t>Tuesday, October 11, 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5262008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79" y="1845734"/>
            <a:ext cx="49377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17920" y="1845735"/>
            <a:ext cx="49377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903F25-275E-41DE-BE3B-EBF0DB49F9B1}" type="datetime2">
              <a:rPr lang="en-US" smtClean="0"/>
              <a:t>Tuesday, October 11, 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973599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582334"/>
            <a:ext cx="4937760" cy="3378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792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920" y="2582334"/>
            <a:ext cx="4937760" cy="3378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475572-4A44-4171-84AA-64D42C8050A6}" type="datetime2">
              <a:rPr lang="en-US" smtClean="0"/>
              <a:t>Tuesday, October 11, 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09797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C1612E-528E-4FD5-9E9E-E15F1108F171}" type="datetime2">
              <a:rPr lang="en-US" smtClean="0"/>
              <a:t>Tuesday, October 11, 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623802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F6D862-A06D-436F-A92E-EBAAD50B6E50}" type="datetime2">
              <a:rPr lang="en-US" smtClean="0"/>
              <a:t>Tuesday, October 11, 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64657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94359"/>
            <a:ext cx="32004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0" y="731520"/>
            <a:ext cx="6492240" cy="5257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926080"/>
            <a:ext cx="32004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65512" y="6459785"/>
            <a:ext cx="2618510" cy="365125"/>
          </a:xfrm>
        </p:spPr>
        <p:txBody>
          <a:bodyPr/>
          <a:lstStyle>
            <a:lvl1pPr algn="l">
              <a:defRPr/>
            </a:lvl1pPr>
          </a:lstStyle>
          <a:p>
            <a:fld id="{B73E0B7D-2260-4809-8F0A-9E5F3E24F169}" type="datetime2">
              <a:rPr lang="en-US" smtClean="0"/>
              <a:t>Tuesday, October 11, 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00600" y="6459785"/>
            <a:ext cx="464820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66355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12188825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491507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5074920"/>
            <a:ext cx="10113264" cy="822960"/>
          </a:xfrm>
        </p:spPr>
        <p:txBody>
          <a:bodyPr lIns="91440" tIns="0" rIns="9144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915076"/>
          </a:xfrm>
          <a:blipFill>
            <a:blip r:embed="rId2"/>
            <a:stretch>
              <a:fillRect/>
            </a:stretch>
          </a:blipFill>
        </p:spPr>
        <p:txBody>
          <a:bodyPr lIns="457200" tIns="457200"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80" y="5907023"/>
            <a:ext cx="10113264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8E4735-C637-46A3-94EB-AB3AC4188D2F}" type="datetime2">
              <a:rPr lang="en-US" smtClean="0"/>
              <a:t>Tuesday, October 11, 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037593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5E98AF-4574-4509-BF7A-519ACD5BF826}" type="datetime2">
              <a:rPr lang="en-US" smtClean="0"/>
              <a:t>Tuesday, October 11, 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544481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4778"/>
            <a:ext cx="2628900" cy="575742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4778"/>
            <a:ext cx="7734300" cy="5757422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DD97D4-9636-490F-85D0-E926C2B6F3B1}" type="datetime2">
              <a:rPr lang="en-US" smtClean="0"/>
              <a:t>Tuesday, October 11, 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720536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Large Ph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890ED7CE-A9D2-4D19-B978-56BFB74E657C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0" y="1"/>
            <a:ext cx="12192000" cy="6371350"/>
          </a:xfr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 sz="1200" i="1"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r>
              <a:rPr lang="en-US" noProof="0"/>
              <a:t>Insert or Drag &amp; Drop your photo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2238F2-C6EC-476F-8371-119AECBA5622}"/>
              </a:ext>
            </a:extLst>
          </p:cNvPr>
          <p:cNvSpPr>
            <a:spLocks noGrp="1"/>
          </p:cNvSpPr>
          <p:nvPr>
            <p:ph sz="half" idx="1" hasCustomPrompt="1"/>
          </p:nvPr>
        </p:nvSpPr>
        <p:spPr>
          <a:xfrm>
            <a:off x="6096000" y="5359400"/>
            <a:ext cx="5664000" cy="565899"/>
          </a:xfrm>
          <a:solidFill>
            <a:schemeClr val="tx1"/>
          </a:solidFill>
        </p:spPr>
        <p:txBody>
          <a:bodyPr lIns="180000" tIns="180000" rIns="180000" bIns="180000" anchor="ctr"/>
          <a:lstStyle>
            <a:lvl1pPr marL="0" indent="0" algn="r">
              <a:buNone/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/>
              <a:t>Enter your caption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7847F90-9DB6-4832-9EB7-393AADAE8B70}"/>
              </a:ext>
            </a:extLst>
          </p:cNvPr>
          <p:cNvSpPr>
            <a:spLocks noGrp="1"/>
          </p:cNvSpPr>
          <p:nvPr>
            <p:ph type="ftr" sz="quarter" idx="13"/>
          </p:nvPr>
        </p:nvSpPr>
        <p:spPr/>
        <p:txBody>
          <a:bodyPr/>
          <a:lstStyle/>
          <a:p>
            <a:r>
              <a:rPr lang="en-US" noProof="0"/>
              <a:t>Add a footer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8B3D119C-DBF5-4B4F-BE38-7BD7B5C8A5D0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7F8E7C83-06D7-4C5B-85B7-0E5713B4FA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624055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0" y="6334316"/>
            <a:ext cx="12192001" cy="659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5734"/>
            <a:ext cx="10058400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97280" y="6459785"/>
            <a:ext cx="247227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AE0C963C-C1DB-4AFD-9DDC-0691666BF49B}" type="datetime2">
              <a:rPr lang="en-US" smtClean="0"/>
              <a:pPr/>
              <a:t>Tuesday, October 11, 2022</a:t>
            </a:fld>
            <a:endParaRPr lang="en-US" cap="all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86185" y="6459785"/>
            <a:ext cx="482280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pPr algn="l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900458" y="6459785"/>
            <a:ext cx="131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C01389E6-C847-4AD0-B56D-D205B2EAB1EE}" type="slidenum">
              <a:rPr lang="en-US" smtClean="0"/>
              <a:pPr/>
              <a:t>‹#›</a:t>
            </a:fld>
            <a:endParaRPr lang="en-US" sz="800" dirty="0"/>
          </a:p>
        </p:txBody>
      </p:sp>
      <p:cxnSp>
        <p:nvCxnSpPr>
          <p:cNvPr id="10" name="Straight Connector 9"/>
          <p:cNvCxnSpPr/>
          <p:nvPr/>
        </p:nvCxnSpPr>
        <p:spPr>
          <a:xfrm>
            <a:off x="1193532" y="1737845"/>
            <a:ext cx="99669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758945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4" r:id="rId1"/>
    <p:sldLayoutId id="2147483705" r:id="rId2"/>
    <p:sldLayoutId id="2147483706" r:id="rId3"/>
    <p:sldLayoutId id="2147483707" r:id="rId4"/>
    <p:sldLayoutId id="2147483708" r:id="rId5"/>
    <p:sldLayoutId id="2147483709" r:id="rId6"/>
    <p:sldLayoutId id="2147483710" r:id="rId7"/>
    <p:sldLayoutId id="2147483711" r:id="rId8"/>
    <p:sldLayoutId id="2147483712" r:id="rId9"/>
    <p:sldLayoutId id="2147483713" r:id="rId10"/>
    <p:sldLayoutId id="2147483714" r:id="rId11"/>
    <p:sldLayoutId id="2147483715" r:id="rId12"/>
  </p:sldLayoutIdLst>
  <p:hf sldNum="0" hdr="0" ftr="0" dt="0"/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gadgetsin.com/handmade-personalized-leather-journal-cover-with-elastic-pencil-holder.htm" TargetMode="Externa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>
            <a:alphaModFix amt="47000"/>
            <a:lum/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/>
          <a:stretch>
            <a:fillRect t="-39000" r="-29000" b="-3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AB40110E-A43F-F517-6EDB-FDD22BFB9B47}"/>
              </a:ext>
            </a:extLst>
          </p:cNvPr>
          <p:cNvSpPr/>
          <p:nvPr/>
        </p:nvSpPr>
        <p:spPr>
          <a:xfrm>
            <a:off x="118109" y="329415"/>
            <a:ext cx="7873365" cy="569386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2600" b="1" i="1" dirty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Foreign Languages &amp; Cultural Awareness</a:t>
            </a:r>
            <a:br>
              <a:rPr lang="en-US" sz="2600" b="1" i="1" dirty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600" b="1" i="1" dirty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Spanish – </a:t>
            </a:r>
            <a:r>
              <a:rPr lang="en-US" sz="2600" b="1" i="1" dirty="0" err="1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Español</a:t>
            </a:r>
            <a:br>
              <a:rPr lang="en-US" sz="2600" b="1" i="1" dirty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600" b="1" dirty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BMIH5003</a:t>
            </a:r>
            <a:br>
              <a:rPr lang="en-US" sz="2600" b="1" dirty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2600" b="1" dirty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600" b="1" dirty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Rodrigo Aguilera</a:t>
            </a:r>
            <a:br>
              <a:rPr lang="en-US" sz="2600" b="1" dirty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600" b="1" dirty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International hotel Management</a:t>
            </a:r>
            <a:br>
              <a:rPr lang="en-US" sz="2600" b="1" dirty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600" b="1" dirty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Rodrigo.faguilera@uwtsd.ac.uk</a:t>
            </a:r>
            <a:br>
              <a:rPr lang="en-US" sz="2600" b="1" dirty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2600" b="1" dirty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2600" b="1" dirty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2600" b="1" dirty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2600" b="1" dirty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600" b="1" dirty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Razvan Fanachi</a:t>
            </a:r>
            <a:br>
              <a:rPr lang="en-US" sz="2600" b="1" dirty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600" b="1" dirty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2110542@student.uwtsd.ac.uk</a:t>
            </a:r>
            <a:br>
              <a:rPr lang="en-US" sz="2600" b="1" dirty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600" b="1" dirty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2110542</a:t>
            </a:r>
            <a:endParaRPr lang="en-GB" sz="2600" b="1" dirty="0">
              <a:ln w="9525">
                <a:solidFill>
                  <a:schemeClr val="bg1"/>
                </a:solidFill>
                <a:prstDash val="solid"/>
              </a:ln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13964001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" name="Rectangle 92">
            <a:extLst>
              <a:ext uri="{FF2B5EF4-FFF2-40B4-BE49-F238E27FC236}">
                <a16:creationId xmlns:a16="http://schemas.microsoft.com/office/drawing/2014/main" id="{AE1AF813-2D2F-4B78-9216-388AF161ED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7" name="Rectangle 94">
            <a:extLst>
              <a:ext uri="{FF2B5EF4-FFF2-40B4-BE49-F238E27FC236}">
                <a16:creationId xmlns:a16="http://schemas.microsoft.com/office/drawing/2014/main" id="{C47181D2-95D5-4439-9BDF-14D4FDC7BD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88" name="Picture Placeholder 87" descr="Text&#10;&#10;Description automatically generated">
            <a:extLst>
              <a:ext uri="{FF2B5EF4-FFF2-40B4-BE49-F238E27FC236}">
                <a16:creationId xmlns:a16="http://schemas.microsoft.com/office/drawing/2014/main" id="{C64F85F7-6DC2-E7CF-0B0D-08A2F1D62D24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 rotWithShape="1">
          <a:blip r:embed="rId2">
            <a:grayscl/>
          </a:blip>
          <a:srcRect r="444"/>
          <a:stretch/>
        </p:blipFill>
        <p:spPr>
          <a:xfrm>
            <a:off x="20" y="10"/>
            <a:ext cx="12191980" cy="6857990"/>
          </a:xfrm>
          <a:prstGeom prst="rect">
            <a:avLst/>
          </a:prstGeom>
          <a:blipFill dpi="0" rotWithShape="1">
            <a:blip r:embed="rId3">
              <a:alphaModFix amt="0"/>
            </a:blip>
            <a:srcRect/>
            <a:tile tx="0" ty="0" sx="100000" sy="100000" flip="none" algn="tl"/>
          </a:blipFill>
        </p:spPr>
      </p:pic>
    </p:spTree>
    <p:extLst>
      <p:ext uri="{BB962C8B-B14F-4D97-AF65-F5344CB8AC3E}">
        <p14:creationId xmlns:p14="http://schemas.microsoft.com/office/powerpoint/2010/main" val="412321363"/>
      </p:ext>
    </p:extLst>
  </p:cSld>
  <p:clrMapOvr>
    <a:masterClrMapping/>
  </p:clrMapOvr>
</p:sld>
</file>

<file path=ppt/theme/theme1.xml><?xml version="1.0" encoding="utf-8"?>
<a:theme xmlns:a="http://schemas.openxmlformats.org/drawingml/2006/main" name="Retrospect">
  <a:themeElements>
    <a:clrScheme name="Retrospect">
      <a:dk1>
        <a:srgbClr val="000000"/>
      </a:dk1>
      <a:lt1>
        <a:sysClr val="window" lastClr="FFFFFF"/>
      </a:lt1>
      <a:dk2>
        <a:srgbClr val="637052"/>
      </a:dk2>
      <a:lt2>
        <a:srgbClr val="CCDDEA"/>
      </a:lt2>
      <a:accent1>
        <a:srgbClr val="E48312"/>
      </a:accent1>
      <a:accent2>
        <a:srgbClr val="BD582C"/>
      </a:accent2>
      <a:accent3>
        <a:srgbClr val="865640"/>
      </a:accent3>
      <a:accent4>
        <a:srgbClr val="9B8357"/>
      </a:accent4>
      <a:accent5>
        <a:srgbClr val="C2BC80"/>
      </a:accent5>
      <a:accent6>
        <a:srgbClr val="94A088"/>
      </a:accent6>
      <a:hlink>
        <a:srgbClr val="2998E3"/>
      </a:hlink>
      <a:folHlink>
        <a:srgbClr val="8C8C8C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3F1AAB62-24C6-49D2-8E01-B56FAC9A3DC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1" ma:contentTypeDescription="Create a new document." ma:contentTypeScope="" ma:versionID="96291512c1ee715ab617f4c07df79fc1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8256c27c40ca5c40ce1cf6c44f0205df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B8E15EA0-2F38-456B-B156-038699A5D17F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2EDB5DD7-8DCC-4069-9EB3-5D098186652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BF90D0D0-7C1D-47FF-A2F0-9937AA567A3D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Retrospect</Template>
  <TotalTime>77</TotalTime>
  <Words>48</Words>
  <Application>Microsoft Office PowerPoint</Application>
  <PresentationFormat>Widescreen</PresentationFormat>
  <Paragraphs>1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7" baseType="lpstr">
      <vt:lpstr>Arial</vt:lpstr>
      <vt:lpstr>Calibri</vt:lpstr>
      <vt:lpstr>Calibri Light</vt:lpstr>
      <vt:lpstr>Times New Roman</vt:lpstr>
      <vt:lpstr>Retrospect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Fanachi Razvan</dc:creator>
  <cp:lastModifiedBy>Fanachi Razvan</cp:lastModifiedBy>
  <cp:revision>1</cp:revision>
  <dcterms:created xsi:type="dcterms:W3CDTF">2022-10-11T09:44:28Z</dcterms:created>
  <dcterms:modified xsi:type="dcterms:W3CDTF">2022-10-11T11:02:15Z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