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57" r:id="rId3"/>
    <p:sldId id="258" r:id="rId4"/>
    <p:sldId id="260" r:id="rId5"/>
    <p:sldId id="261" r:id="rId6"/>
    <p:sldId id="262" r:id="rId7"/>
    <p:sldId id="263" r:id="rId8"/>
    <p:sldId id="264" r:id="rId9"/>
    <p:sldId id="265" r:id="rId10"/>
    <p:sldId id="266" r:id="rId11"/>
    <p:sldId id="267"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5220" autoAdjust="0"/>
  </p:normalViewPr>
  <p:slideViewPr>
    <p:cSldViewPr snapToGrid="0">
      <p:cViewPr varScale="1">
        <p:scale>
          <a:sx n="81" d="100"/>
          <a:sy n="81" d="100"/>
        </p:scale>
        <p:origin x="706" y="72"/>
      </p:cViewPr>
      <p:guideLst/>
    </p:cSldViewPr>
  </p:slideViewPr>
  <p:outlineViewPr>
    <p:cViewPr>
      <p:scale>
        <a:sx n="33" d="100"/>
        <a:sy n="33" d="100"/>
      </p:scale>
      <p:origin x="0" y="-2554"/>
    </p:cViewPr>
  </p:outlineViewPr>
  <p:notesTextViewPr>
    <p:cViewPr>
      <p:scale>
        <a:sx n="1" d="1"/>
        <a:sy n="1" d="1"/>
      </p:scale>
      <p:origin x="0" y="0"/>
    </p:cViewPr>
  </p:notesTextViewPr>
  <p:notesViewPr>
    <p:cSldViewPr snapToGrid="0">
      <p:cViewPr varScale="1">
        <p:scale>
          <a:sx n="65" d="100"/>
          <a:sy n="65" d="100"/>
        </p:scale>
        <p:origin x="3154" y="43"/>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B401CB-CEC4-428A-AF14-8550D0385B3D}" type="datetimeFigureOut">
              <a:rPr lang="en-GB" smtClean="0"/>
              <a:t>17/03/2020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478338-8EAB-46DD-B01F-6A4FFBC14908}" type="slidenum">
              <a:rPr lang="en-GB" smtClean="0"/>
              <a:t>‹#›</a:t>
            </a:fld>
            <a:endParaRPr lang="en-GB"/>
          </a:p>
        </p:txBody>
      </p:sp>
    </p:spTree>
    <p:extLst>
      <p:ext uri="{BB962C8B-B14F-4D97-AF65-F5344CB8AC3E}">
        <p14:creationId xmlns:p14="http://schemas.microsoft.com/office/powerpoint/2010/main" val="35998110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2478338-8EAB-46DD-B01F-6A4FFBC14908}" type="slidenum">
              <a:rPr lang="en-GB" smtClean="0"/>
              <a:t>11</a:t>
            </a:fld>
            <a:endParaRPr lang="en-GB"/>
          </a:p>
        </p:txBody>
      </p:sp>
    </p:spTree>
    <p:extLst>
      <p:ext uri="{BB962C8B-B14F-4D97-AF65-F5344CB8AC3E}">
        <p14:creationId xmlns:p14="http://schemas.microsoft.com/office/powerpoint/2010/main" val="26323149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CE5701-EC18-4D8F-A17D-009150F48F1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8A89CC4-6F27-4F26-BE67-E7F20D592DE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82023C0-0CDA-4873-A4A2-0C5010EF0CF8}"/>
              </a:ext>
            </a:extLst>
          </p:cNvPr>
          <p:cNvSpPr>
            <a:spLocks noGrp="1"/>
          </p:cNvSpPr>
          <p:nvPr>
            <p:ph type="dt" sz="half" idx="10"/>
          </p:nvPr>
        </p:nvSpPr>
        <p:spPr/>
        <p:txBody>
          <a:bodyPr/>
          <a:lstStyle/>
          <a:p>
            <a:fld id="{98B264CB-7865-4DF3-981B-C5606C07CDE4}" type="datetimeFigureOut">
              <a:rPr lang="en-GB" smtClean="0"/>
              <a:t>17/03/2020</a:t>
            </a:fld>
            <a:endParaRPr lang="en-GB"/>
          </a:p>
        </p:txBody>
      </p:sp>
      <p:sp>
        <p:nvSpPr>
          <p:cNvPr id="5" name="Footer Placeholder 4">
            <a:extLst>
              <a:ext uri="{FF2B5EF4-FFF2-40B4-BE49-F238E27FC236}">
                <a16:creationId xmlns:a16="http://schemas.microsoft.com/office/drawing/2014/main" id="{BA4B6568-27DF-4918-97B6-CB738013ACB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B8537FC-26C5-4DE1-9ADB-C8256AE018FE}"/>
              </a:ext>
            </a:extLst>
          </p:cNvPr>
          <p:cNvSpPr>
            <a:spLocks noGrp="1"/>
          </p:cNvSpPr>
          <p:nvPr>
            <p:ph type="sldNum" sz="quarter" idx="12"/>
          </p:nvPr>
        </p:nvSpPr>
        <p:spPr/>
        <p:txBody>
          <a:bodyPr/>
          <a:lstStyle/>
          <a:p>
            <a:fld id="{53BD9529-4A6F-4D71-AC93-54075EA5C73A}" type="slidenum">
              <a:rPr lang="en-GB" smtClean="0"/>
              <a:t>‹#›</a:t>
            </a:fld>
            <a:endParaRPr lang="en-GB"/>
          </a:p>
        </p:txBody>
      </p:sp>
    </p:spTree>
    <p:extLst>
      <p:ext uri="{BB962C8B-B14F-4D97-AF65-F5344CB8AC3E}">
        <p14:creationId xmlns:p14="http://schemas.microsoft.com/office/powerpoint/2010/main" val="25488990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4AD5D-0816-471E-937D-8CDBBFD8CCC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7C27778-9A70-4425-98C1-3FEDBEBB829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60CE791-B86C-44DA-9BA6-B6AD76B7C286}"/>
              </a:ext>
            </a:extLst>
          </p:cNvPr>
          <p:cNvSpPr>
            <a:spLocks noGrp="1"/>
          </p:cNvSpPr>
          <p:nvPr>
            <p:ph type="dt" sz="half" idx="10"/>
          </p:nvPr>
        </p:nvSpPr>
        <p:spPr/>
        <p:txBody>
          <a:bodyPr/>
          <a:lstStyle/>
          <a:p>
            <a:fld id="{98B264CB-7865-4DF3-981B-C5606C07CDE4}" type="datetimeFigureOut">
              <a:rPr lang="en-GB" smtClean="0"/>
              <a:t>17/03/2020</a:t>
            </a:fld>
            <a:endParaRPr lang="en-GB"/>
          </a:p>
        </p:txBody>
      </p:sp>
      <p:sp>
        <p:nvSpPr>
          <p:cNvPr id="5" name="Footer Placeholder 4">
            <a:extLst>
              <a:ext uri="{FF2B5EF4-FFF2-40B4-BE49-F238E27FC236}">
                <a16:creationId xmlns:a16="http://schemas.microsoft.com/office/drawing/2014/main" id="{A960DF22-08CB-4EC5-B344-98F61CD4D2E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975010F-6EB9-4F98-8D72-0754C9A4D24C}"/>
              </a:ext>
            </a:extLst>
          </p:cNvPr>
          <p:cNvSpPr>
            <a:spLocks noGrp="1"/>
          </p:cNvSpPr>
          <p:nvPr>
            <p:ph type="sldNum" sz="quarter" idx="12"/>
          </p:nvPr>
        </p:nvSpPr>
        <p:spPr/>
        <p:txBody>
          <a:bodyPr/>
          <a:lstStyle/>
          <a:p>
            <a:fld id="{53BD9529-4A6F-4D71-AC93-54075EA5C73A}" type="slidenum">
              <a:rPr lang="en-GB" smtClean="0"/>
              <a:t>‹#›</a:t>
            </a:fld>
            <a:endParaRPr lang="en-GB"/>
          </a:p>
        </p:txBody>
      </p:sp>
    </p:spTree>
    <p:extLst>
      <p:ext uri="{BB962C8B-B14F-4D97-AF65-F5344CB8AC3E}">
        <p14:creationId xmlns:p14="http://schemas.microsoft.com/office/powerpoint/2010/main" val="2025246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B4C74-E77D-47B2-8022-D80012F779E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22E4793-EF19-455E-8565-07FADAD0E25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B99C6D7-6EE5-4695-A456-9EC096138964}"/>
              </a:ext>
            </a:extLst>
          </p:cNvPr>
          <p:cNvSpPr>
            <a:spLocks noGrp="1"/>
          </p:cNvSpPr>
          <p:nvPr>
            <p:ph type="dt" sz="half" idx="10"/>
          </p:nvPr>
        </p:nvSpPr>
        <p:spPr/>
        <p:txBody>
          <a:bodyPr/>
          <a:lstStyle/>
          <a:p>
            <a:fld id="{98B264CB-7865-4DF3-981B-C5606C07CDE4}" type="datetimeFigureOut">
              <a:rPr lang="en-GB" smtClean="0"/>
              <a:t>17/03/2020</a:t>
            </a:fld>
            <a:endParaRPr lang="en-GB"/>
          </a:p>
        </p:txBody>
      </p:sp>
      <p:sp>
        <p:nvSpPr>
          <p:cNvPr id="5" name="Footer Placeholder 4">
            <a:extLst>
              <a:ext uri="{FF2B5EF4-FFF2-40B4-BE49-F238E27FC236}">
                <a16:creationId xmlns:a16="http://schemas.microsoft.com/office/drawing/2014/main" id="{EED3DBE4-55BD-4F71-91D9-6EF51851D4C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E09200-BD05-4021-BE3A-2D57441AEBC5}"/>
              </a:ext>
            </a:extLst>
          </p:cNvPr>
          <p:cNvSpPr>
            <a:spLocks noGrp="1"/>
          </p:cNvSpPr>
          <p:nvPr>
            <p:ph type="sldNum" sz="quarter" idx="12"/>
          </p:nvPr>
        </p:nvSpPr>
        <p:spPr/>
        <p:txBody>
          <a:bodyPr/>
          <a:lstStyle/>
          <a:p>
            <a:fld id="{53BD9529-4A6F-4D71-AC93-54075EA5C73A}" type="slidenum">
              <a:rPr lang="en-GB" smtClean="0"/>
              <a:t>‹#›</a:t>
            </a:fld>
            <a:endParaRPr lang="en-GB"/>
          </a:p>
        </p:txBody>
      </p:sp>
    </p:spTree>
    <p:extLst>
      <p:ext uri="{BB962C8B-B14F-4D97-AF65-F5344CB8AC3E}">
        <p14:creationId xmlns:p14="http://schemas.microsoft.com/office/powerpoint/2010/main" val="19632945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220271-BB2E-4EC2-804E-787AF6DB55A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2585B28-4BDD-45B6-A0F4-48BD9581BD1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70D4D93-1F65-4349-936E-630A48FB90C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F25E44E-AC2E-4379-832D-D14290A3B56E}"/>
              </a:ext>
            </a:extLst>
          </p:cNvPr>
          <p:cNvSpPr>
            <a:spLocks noGrp="1"/>
          </p:cNvSpPr>
          <p:nvPr>
            <p:ph type="dt" sz="half" idx="10"/>
          </p:nvPr>
        </p:nvSpPr>
        <p:spPr/>
        <p:txBody>
          <a:bodyPr/>
          <a:lstStyle/>
          <a:p>
            <a:fld id="{98B264CB-7865-4DF3-981B-C5606C07CDE4}" type="datetimeFigureOut">
              <a:rPr lang="en-GB" smtClean="0"/>
              <a:t>17/03/2020</a:t>
            </a:fld>
            <a:endParaRPr lang="en-GB"/>
          </a:p>
        </p:txBody>
      </p:sp>
      <p:sp>
        <p:nvSpPr>
          <p:cNvPr id="6" name="Footer Placeholder 5">
            <a:extLst>
              <a:ext uri="{FF2B5EF4-FFF2-40B4-BE49-F238E27FC236}">
                <a16:creationId xmlns:a16="http://schemas.microsoft.com/office/drawing/2014/main" id="{23B6CD9C-FCFE-45F7-9E89-BCAC3057291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1202047-349C-4200-9B3E-718D3D3390A5}"/>
              </a:ext>
            </a:extLst>
          </p:cNvPr>
          <p:cNvSpPr>
            <a:spLocks noGrp="1"/>
          </p:cNvSpPr>
          <p:nvPr>
            <p:ph type="sldNum" sz="quarter" idx="12"/>
          </p:nvPr>
        </p:nvSpPr>
        <p:spPr/>
        <p:txBody>
          <a:bodyPr/>
          <a:lstStyle/>
          <a:p>
            <a:fld id="{53BD9529-4A6F-4D71-AC93-54075EA5C73A}" type="slidenum">
              <a:rPr lang="en-GB" smtClean="0"/>
              <a:t>‹#›</a:t>
            </a:fld>
            <a:endParaRPr lang="en-GB"/>
          </a:p>
        </p:txBody>
      </p:sp>
    </p:spTree>
    <p:extLst>
      <p:ext uri="{BB962C8B-B14F-4D97-AF65-F5344CB8AC3E}">
        <p14:creationId xmlns:p14="http://schemas.microsoft.com/office/powerpoint/2010/main" val="672718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2EF586-EE9C-45E6-9E42-4F5BEA48453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1545DA3-40E2-4D41-89EC-487007F28FD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05965F7-4FDC-4B72-8A28-A9895FF14DA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1A4A548-C05F-43F7-95BF-645721FCCCF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6FE47F5-9C83-4B57-B006-B0F2BB31EFD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33862EE-EFAF-4536-94E7-0D28A4404BBD}"/>
              </a:ext>
            </a:extLst>
          </p:cNvPr>
          <p:cNvSpPr>
            <a:spLocks noGrp="1"/>
          </p:cNvSpPr>
          <p:nvPr>
            <p:ph type="dt" sz="half" idx="10"/>
          </p:nvPr>
        </p:nvSpPr>
        <p:spPr/>
        <p:txBody>
          <a:bodyPr/>
          <a:lstStyle/>
          <a:p>
            <a:fld id="{98B264CB-7865-4DF3-981B-C5606C07CDE4}" type="datetimeFigureOut">
              <a:rPr lang="en-GB" smtClean="0"/>
              <a:t>17/03/2020</a:t>
            </a:fld>
            <a:endParaRPr lang="en-GB"/>
          </a:p>
        </p:txBody>
      </p:sp>
      <p:sp>
        <p:nvSpPr>
          <p:cNvPr id="8" name="Footer Placeholder 7">
            <a:extLst>
              <a:ext uri="{FF2B5EF4-FFF2-40B4-BE49-F238E27FC236}">
                <a16:creationId xmlns:a16="http://schemas.microsoft.com/office/drawing/2014/main" id="{27B3AB41-9D30-4914-BB71-FCEA255D903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1ABB5FA-2E1F-43CF-BBDD-A63470EB0B73}"/>
              </a:ext>
            </a:extLst>
          </p:cNvPr>
          <p:cNvSpPr>
            <a:spLocks noGrp="1"/>
          </p:cNvSpPr>
          <p:nvPr>
            <p:ph type="sldNum" sz="quarter" idx="12"/>
          </p:nvPr>
        </p:nvSpPr>
        <p:spPr/>
        <p:txBody>
          <a:bodyPr/>
          <a:lstStyle/>
          <a:p>
            <a:fld id="{53BD9529-4A6F-4D71-AC93-54075EA5C73A}" type="slidenum">
              <a:rPr lang="en-GB" smtClean="0"/>
              <a:t>‹#›</a:t>
            </a:fld>
            <a:endParaRPr lang="en-GB"/>
          </a:p>
        </p:txBody>
      </p:sp>
    </p:spTree>
    <p:extLst>
      <p:ext uri="{BB962C8B-B14F-4D97-AF65-F5344CB8AC3E}">
        <p14:creationId xmlns:p14="http://schemas.microsoft.com/office/powerpoint/2010/main" val="7490454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5AD93F-C49A-42C4-AB1D-1B54D6DD59E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B481B12-8300-4270-9A61-1825DB505C2A}"/>
              </a:ext>
            </a:extLst>
          </p:cNvPr>
          <p:cNvSpPr>
            <a:spLocks noGrp="1"/>
          </p:cNvSpPr>
          <p:nvPr>
            <p:ph type="dt" sz="half" idx="10"/>
          </p:nvPr>
        </p:nvSpPr>
        <p:spPr/>
        <p:txBody>
          <a:bodyPr/>
          <a:lstStyle/>
          <a:p>
            <a:fld id="{98B264CB-7865-4DF3-981B-C5606C07CDE4}" type="datetimeFigureOut">
              <a:rPr lang="en-GB" smtClean="0"/>
              <a:t>17/03/2020</a:t>
            </a:fld>
            <a:endParaRPr lang="en-GB"/>
          </a:p>
        </p:txBody>
      </p:sp>
      <p:sp>
        <p:nvSpPr>
          <p:cNvPr id="4" name="Footer Placeholder 3">
            <a:extLst>
              <a:ext uri="{FF2B5EF4-FFF2-40B4-BE49-F238E27FC236}">
                <a16:creationId xmlns:a16="http://schemas.microsoft.com/office/drawing/2014/main" id="{B7151EDB-2AF0-4CF9-B20C-FCA090BFE35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1569B19-F038-4865-ACAA-B2615006EA5B}"/>
              </a:ext>
            </a:extLst>
          </p:cNvPr>
          <p:cNvSpPr>
            <a:spLocks noGrp="1"/>
          </p:cNvSpPr>
          <p:nvPr>
            <p:ph type="sldNum" sz="quarter" idx="12"/>
          </p:nvPr>
        </p:nvSpPr>
        <p:spPr/>
        <p:txBody>
          <a:bodyPr/>
          <a:lstStyle/>
          <a:p>
            <a:fld id="{53BD9529-4A6F-4D71-AC93-54075EA5C73A}" type="slidenum">
              <a:rPr lang="en-GB" smtClean="0"/>
              <a:t>‹#›</a:t>
            </a:fld>
            <a:endParaRPr lang="en-GB"/>
          </a:p>
        </p:txBody>
      </p:sp>
    </p:spTree>
    <p:extLst>
      <p:ext uri="{BB962C8B-B14F-4D97-AF65-F5344CB8AC3E}">
        <p14:creationId xmlns:p14="http://schemas.microsoft.com/office/powerpoint/2010/main" val="5230553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9F08E08-25DA-4F3B-A65E-8E00B3D2D4E0}"/>
              </a:ext>
            </a:extLst>
          </p:cNvPr>
          <p:cNvSpPr>
            <a:spLocks noGrp="1"/>
          </p:cNvSpPr>
          <p:nvPr>
            <p:ph type="dt" sz="half" idx="10"/>
          </p:nvPr>
        </p:nvSpPr>
        <p:spPr/>
        <p:txBody>
          <a:bodyPr/>
          <a:lstStyle/>
          <a:p>
            <a:fld id="{98B264CB-7865-4DF3-981B-C5606C07CDE4}" type="datetimeFigureOut">
              <a:rPr lang="en-GB" smtClean="0"/>
              <a:t>17/03/2020</a:t>
            </a:fld>
            <a:endParaRPr lang="en-GB"/>
          </a:p>
        </p:txBody>
      </p:sp>
      <p:sp>
        <p:nvSpPr>
          <p:cNvPr id="3" name="Footer Placeholder 2">
            <a:extLst>
              <a:ext uri="{FF2B5EF4-FFF2-40B4-BE49-F238E27FC236}">
                <a16:creationId xmlns:a16="http://schemas.microsoft.com/office/drawing/2014/main" id="{205D49B3-5722-43D0-8227-BBFCEC9F116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BCDD4CC-9742-41C2-896C-68D106197586}"/>
              </a:ext>
            </a:extLst>
          </p:cNvPr>
          <p:cNvSpPr>
            <a:spLocks noGrp="1"/>
          </p:cNvSpPr>
          <p:nvPr>
            <p:ph type="sldNum" sz="quarter" idx="12"/>
          </p:nvPr>
        </p:nvSpPr>
        <p:spPr/>
        <p:txBody>
          <a:bodyPr/>
          <a:lstStyle/>
          <a:p>
            <a:fld id="{53BD9529-4A6F-4D71-AC93-54075EA5C73A}" type="slidenum">
              <a:rPr lang="en-GB" smtClean="0"/>
              <a:t>‹#›</a:t>
            </a:fld>
            <a:endParaRPr lang="en-GB"/>
          </a:p>
        </p:txBody>
      </p:sp>
    </p:spTree>
    <p:extLst>
      <p:ext uri="{BB962C8B-B14F-4D97-AF65-F5344CB8AC3E}">
        <p14:creationId xmlns:p14="http://schemas.microsoft.com/office/powerpoint/2010/main" val="24991181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4DB6F7-732C-4477-8651-A3AF84990AF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C75CD55-DA02-402E-91D8-AC14D017BBF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CDBAE8A-F462-42BD-A74F-28BB1ACB58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6678B0F-F6BE-4533-959F-88C1B1B34F71}"/>
              </a:ext>
            </a:extLst>
          </p:cNvPr>
          <p:cNvSpPr>
            <a:spLocks noGrp="1"/>
          </p:cNvSpPr>
          <p:nvPr>
            <p:ph type="dt" sz="half" idx="10"/>
          </p:nvPr>
        </p:nvSpPr>
        <p:spPr/>
        <p:txBody>
          <a:bodyPr/>
          <a:lstStyle/>
          <a:p>
            <a:fld id="{98B264CB-7865-4DF3-981B-C5606C07CDE4}" type="datetimeFigureOut">
              <a:rPr lang="en-GB" smtClean="0"/>
              <a:t>17/03/2020</a:t>
            </a:fld>
            <a:endParaRPr lang="en-GB"/>
          </a:p>
        </p:txBody>
      </p:sp>
      <p:sp>
        <p:nvSpPr>
          <p:cNvPr id="6" name="Footer Placeholder 5">
            <a:extLst>
              <a:ext uri="{FF2B5EF4-FFF2-40B4-BE49-F238E27FC236}">
                <a16:creationId xmlns:a16="http://schemas.microsoft.com/office/drawing/2014/main" id="{732C3C12-E71C-47C4-80E3-B3C1641331C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DD662BE-B069-4ACA-A3F1-210EB02771C8}"/>
              </a:ext>
            </a:extLst>
          </p:cNvPr>
          <p:cNvSpPr>
            <a:spLocks noGrp="1"/>
          </p:cNvSpPr>
          <p:nvPr>
            <p:ph type="sldNum" sz="quarter" idx="12"/>
          </p:nvPr>
        </p:nvSpPr>
        <p:spPr/>
        <p:txBody>
          <a:bodyPr/>
          <a:lstStyle/>
          <a:p>
            <a:fld id="{53BD9529-4A6F-4D71-AC93-54075EA5C73A}" type="slidenum">
              <a:rPr lang="en-GB" smtClean="0"/>
              <a:t>‹#›</a:t>
            </a:fld>
            <a:endParaRPr lang="en-GB"/>
          </a:p>
        </p:txBody>
      </p:sp>
    </p:spTree>
    <p:extLst>
      <p:ext uri="{BB962C8B-B14F-4D97-AF65-F5344CB8AC3E}">
        <p14:creationId xmlns:p14="http://schemas.microsoft.com/office/powerpoint/2010/main" val="5190550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0BCDCB-FF0D-4F1E-8811-34A893D0731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DCE95A0-857C-4DEC-B51A-7AF4CB17CB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3675003-9FE1-4375-A290-3EF4BC2ADF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BC5BB42-E5B4-4DDA-8EE9-E0AAB5C153DC}"/>
              </a:ext>
            </a:extLst>
          </p:cNvPr>
          <p:cNvSpPr>
            <a:spLocks noGrp="1"/>
          </p:cNvSpPr>
          <p:nvPr>
            <p:ph type="dt" sz="half" idx="10"/>
          </p:nvPr>
        </p:nvSpPr>
        <p:spPr/>
        <p:txBody>
          <a:bodyPr/>
          <a:lstStyle/>
          <a:p>
            <a:fld id="{98B264CB-7865-4DF3-981B-C5606C07CDE4}" type="datetimeFigureOut">
              <a:rPr lang="en-GB" smtClean="0"/>
              <a:t>17/03/2020</a:t>
            </a:fld>
            <a:endParaRPr lang="en-GB"/>
          </a:p>
        </p:txBody>
      </p:sp>
      <p:sp>
        <p:nvSpPr>
          <p:cNvPr id="6" name="Footer Placeholder 5">
            <a:extLst>
              <a:ext uri="{FF2B5EF4-FFF2-40B4-BE49-F238E27FC236}">
                <a16:creationId xmlns:a16="http://schemas.microsoft.com/office/drawing/2014/main" id="{F3F85D75-9165-48B7-B01D-580BA1EE9D7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24115C3-0C3D-4F4A-A661-10EE877D66BA}"/>
              </a:ext>
            </a:extLst>
          </p:cNvPr>
          <p:cNvSpPr>
            <a:spLocks noGrp="1"/>
          </p:cNvSpPr>
          <p:nvPr>
            <p:ph type="sldNum" sz="quarter" idx="12"/>
          </p:nvPr>
        </p:nvSpPr>
        <p:spPr/>
        <p:txBody>
          <a:bodyPr/>
          <a:lstStyle/>
          <a:p>
            <a:fld id="{53BD9529-4A6F-4D71-AC93-54075EA5C73A}" type="slidenum">
              <a:rPr lang="en-GB" smtClean="0"/>
              <a:t>‹#›</a:t>
            </a:fld>
            <a:endParaRPr lang="en-GB"/>
          </a:p>
        </p:txBody>
      </p:sp>
    </p:spTree>
    <p:extLst>
      <p:ext uri="{BB962C8B-B14F-4D97-AF65-F5344CB8AC3E}">
        <p14:creationId xmlns:p14="http://schemas.microsoft.com/office/powerpoint/2010/main" val="846265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1C3608-38A7-4DF3-A8EB-89E47041FC0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471F345-AFCF-4EA2-B64D-D9D84DC993D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96DD19D-2986-415C-A534-2C2A216DE47B}"/>
              </a:ext>
            </a:extLst>
          </p:cNvPr>
          <p:cNvSpPr>
            <a:spLocks noGrp="1"/>
          </p:cNvSpPr>
          <p:nvPr>
            <p:ph type="dt" sz="half" idx="10"/>
          </p:nvPr>
        </p:nvSpPr>
        <p:spPr/>
        <p:txBody>
          <a:bodyPr/>
          <a:lstStyle/>
          <a:p>
            <a:fld id="{98B264CB-7865-4DF3-981B-C5606C07CDE4}" type="datetimeFigureOut">
              <a:rPr lang="en-GB" smtClean="0"/>
              <a:t>17/03/2020</a:t>
            </a:fld>
            <a:endParaRPr lang="en-GB"/>
          </a:p>
        </p:txBody>
      </p:sp>
      <p:sp>
        <p:nvSpPr>
          <p:cNvPr id="5" name="Footer Placeholder 4">
            <a:extLst>
              <a:ext uri="{FF2B5EF4-FFF2-40B4-BE49-F238E27FC236}">
                <a16:creationId xmlns:a16="http://schemas.microsoft.com/office/drawing/2014/main" id="{893E8BA0-1D8C-4569-955A-06CDFD77B8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4B701A-84DA-4E88-8414-298C0909BDBF}"/>
              </a:ext>
            </a:extLst>
          </p:cNvPr>
          <p:cNvSpPr>
            <a:spLocks noGrp="1"/>
          </p:cNvSpPr>
          <p:nvPr>
            <p:ph type="sldNum" sz="quarter" idx="12"/>
          </p:nvPr>
        </p:nvSpPr>
        <p:spPr/>
        <p:txBody>
          <a:bodyPr/>
          <a:lstStyle/>
          <a:p>
            <a:fld id="{53BD9529-4A6F-4D71-AC93-54075EA5C73A}" type="slidenum">
              <a:rPr lang="en-GB" smtClean="0"/>
              <a:t>‹#›</a:t>
            </a:fld>
            <a:endParaRPr lang="en-GB"/>
          </a:p>
        </p:txBody>
      </p:sp>
    </p:spTree>
    <p:extLst>
      <p:ext uri="{BB962C8B-B14F-4D97-AF65-F5344CB8AC3E}">
        <p14:creationId xmlns:p14="http://schemas.microsoft.com/office/powerpoint/2010/main" val="22731845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7359D7D-CF20-4331-83A7-6895E61636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DF1EB92-117E-46E1-A874-62927C386B8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692D082-991C-458F-A9E3-9444F674F81F}"/>
              </a:ext>
            </a:extLst>
          </p:cNvPr>
          <p:cNvSpPr>
            <a:spLocks noGrp="1"/>
          </p:cNvSpPr>
          <p:nvPr>
            <p:ph type="dt" sz="half" idx="10"/>
          </p:nvPr>
        </p:nvSpPr>
        <p:spPr/>
        <p:txBody>
          <a:bodyPr/>
          <a:lstStyle/>
          <a:p>
            <a:fld id="{98B264CB-7865-4DF3-981B-C5606C07CDE4}" type="datetimeFigureOut">
              <a:rPr lang="en-GB" smtClean="0"/>
              <a:t>17/03/2020</a:t>
            </a:fld>
            <a:endParaRPr lang="en-GB"/>
          </a:p>
        </p:txBody>
      </p:sp>
      <p:sp>
        <p:nvSpPr>
          <p:cNvPr id="5" name="Footer Placeholder 4">
            <a:extLst>
              <a:ext uri="{FF2B5EF4-FFF2-40B4-BE49-F238E27FC236}">
                <a16:creationId xmlns:a16="http://schemas.microsoft.com/office/drawing/2014/main" id="{7B0CFD64-6D48-4BFC-9C13-CE544778A75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F14E936-F2E6-4655-9C25-15BEFBAEFFF9}"/>
              </a:ext>
            </a:extLst>
          </p:cNvPr>
          <p:cNvSpPr>
            <a:spLocks noGrp="1"/>
          </p:cNvSpPr>
          <p:nvPr>
            <p:ph type="sldNum" sz="quarter" idx="12"/>
          </p:nvPr>
        </p:nvSpPr>
        <p:spPr/>
        <p:txBody>
          <a:bodyPr/>
          <a:lstStyle/>
          <a:p>
            <a:fld id="{53BD9529-4A6F-4D71-AC93-54075EA5C73A}" type="slidenum">
              <a:rPr lang="en-GB" smtClean="0"/>
              <a:t>‹#›</a:t>
            </a:fld>
            <a:endParaRPr lang="en-GB"/>
          </a:p>
        </p:txBody>
      </p:sp>
    </p:spTree>
    <p:extLst>
      <p:ext uri="{BB962C8B-B14F-4D97-AF65-F5344CB8AC3E}">
        <p14:creationId xmlns:p14="http://schemas.microsoft.com/office/powerpoint/2010/main" val="2446114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D67B814-F5A1-434B-A90A-3CAF484360D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FD1EA45-126A-477C-9EFC-F579F688F6B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24A23E3-7726-4F41-9883-D3C04E035B4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B264CB-7865-4DF3-981B-C5606C07CDE4}" type="datetimeFigureOut">
              <a:rPr lang="en-GB" smtClean="0"/>
              <a:t>17/03/2020</a:t>
            </a:fld>
            <a:endParaRPr lang="en-GB"/>
          </a:p>
        </p:txBody>
      </p:sp>
      <p:sp>
        <p:nvSpPr>
          <p:cNvPr id="5" name="Footer Placeholder 4">
            <a:extLst>
              <a:ext uri="{FF2B5EF4-FFF2-40B4-BE49-F238E27FC236}">
                <a16:creationId xmlns:a16="http://schemas.microsoft.com/office/drawing/2014/main" id="{2C296786-2AC4-4276-993C-D613A9CBB4F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D949834-F160-48AE-920C-4F434CB4F08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BD9529-4A6F-4D71-AC93-54075EA5C73A}" type="slidenum">
              <a:rPr lang="en-GB" smtClean="0"/>
              <a:t>‹#›</a:t>
            </a:fld>
            <a:endParaRPr lang="en-GB"/>
          </a:p>
        </p:txBody>
      </p:sp>
    </p:spTree>
    <p:extLst>
      <p:ext uri="{BB962C8B-B14F-4D97-AF65-F5344CB8AC3E}">
        <p14:creationId xmlns:p14="http://schemas.microsoft.com/office/powerpoint/2010/main" val="28067717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94EDE9-6803-4C00-B21F-F8B1372AC336}"/>
              </a:ext>
            </a:extLst>
          </p:cNvPr>
          <p:cNvSpPr>
            <a:spLocks noGrp="1"/>
          </p:cNvSpPr>
          <p:nvPr>
            <p:ph type="ctrTitle"/>
          </p:nvPr>
        </p:nvSpPr>
        <p:spPr/>
        <p:txBody>
          <a:bodyPr/>
          <a:lstStyle/>
          <a:p>
            <a:r>
              <a:rPr lang="en-US" dirty="0"/>
              <a:t>Taxation Module -Session 8</a:t>
            </a:r>
            <a:endParaRPr lang="en-GB" dirty="0"/>
          </a:p>
        </p:txBody>
      </p:sp>
      <p:sp>
        <p:nvSpPr>
          <p:cNvPr id="3" name="Subtitle 2">
            <a:extLst>
              <a:ext uri="{FF2B5EF4-FFF2-40B4-BE49-F238E27FC236}">
                <a16:creationId xmlns:a16="http://schemas.microsoft.com/office/drawing/2014/main" id="{132482F5-5C0F-402E-88D7-84C1A1D1E04F}"/>
              </a:ext>
            </a:extLst>
          </p:cNvPr>
          <p:cNvSpPr>
            <a:spLocks noGrp="1"/>
          </p:cNvSpPr>
          <p:nvPr>
            <p:ph type="subTitle" idx="1"/>
          </p:nvPr>
        </p:nvSpPr>
        <p:spPr/>
        <p:txBody>
          <a:bodyPr/>
          <a:lstStyle/>
          <a:p>
            <a:r>
              <a:rPr lang="en-US" dirty="0"/>
              <a:t>Employment Income, Pensions and NI</a:t>
            </a:r>
            <a:endParaRPr lang="en-GB" dirty="0"/>
          </a:p>
        </p:txBody>
      </p:sp>
    </p:spTree>
    <p:extLst>
      <p:ext uri="{BB962C8B-B14F-4D97-AF65-F5344CB8AC3E}">
        <p14:creationId xmlns:p14="http://schemas.microsoft.com/office/powerpoint/2010/main" val="32112670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FCA64A-879E-4578-8F5F-3A424A380B0F}"/>
              </a:ext>
            </a:extLst>
          </p:cNvPr>
          <p:cNvSpPr>
            <a:spLocks noGrp="1"/>
          </p:cNvSpPr>
          <p:nvPr>
            <p:ph type="title"/>
          </p:nvPr>
        </p:nvSpPr>
        <p:spPr/>
        <p:txBody>
          <a:bodyPr/>
          <a:lstStyle/>
          <a:p>
            <a:r>
              <a:rPr lang="en-US" dirty="0"/>
              <a:t>We will look at 3 areas in today’s session</a:t>
            </a:r>
            <a:endParaRPr lang="en-GB" dirty="0"/>
          </a:p>
        </p:txBody>
      </p:sp>
      <p:sp>
        <p:nvSpPr>
          <p:cNvPr id="3" name="Content Placeholder 2">
            <a:extLst>
              <a:ext uri="{FF2B5EF4-FFF2-40B4-BE49-F238E27FC236}">
                <a16:creationId xmlns:a16="http://schemas.microsoft.com/office/drawing/2014/main" id="{F87B375D-A991-4E71-BE3A-FBBC750D1D54}"/>
              </a:ext>
            </a:extLst>
          </p:cNvPr>
          <p:cNvSpPr>
            <a:spLocks noGrp="1"/>
          </p:cNvSpPr>
          <p:nvPr>
            <p:ph idx="1"/>
          </p:nvPr>
        </p:nvSpPr>
        <p:spPr>
          <a:xfrm>
            <a:off x="838200" y="1825624"/>
            <a:ext cx="10515600" cy="3575051"/>
          </a:xfrm>
        </p:spPr>
        <p:txBody>
          <a:bodyPr/>
          <a:lstStyle/>
          <a:p>
            <a:r>
              <a:rPr lang="en-US" dirty="0"/>
              <a:t>Employment Income – We will look at the tax of employees under the PAYE system (any work completed in the UK for an employer) and consider how we decide if someone is EMPLOYED or SELF EMPLOYED (i.e. a Trader)</a:t>
            </a:r>
          </a:p>
          <a:p>
            <a:r>
              <a:rPr lang="en-US" dirty="0"/>
              <a:t>Pension Schemes – We will briefly examine the types of schemes</a:t>
            </a:r>
          </a:p>
          <a:p>
            <a:r>
              <a:rPr lang="en-US" dirty="0"/>
              <a:t>National Insurance Contributions – These are different for employed and self employed and we will compare them and look at assistance available to small employers</a:t>
            </a:r>
            <a:endParaRPr lang="en-GB" dirty="0"/>
          </a:p>
        </p:txBody>
      </p:sp>
    </p:spTree>
    <p:extLst>
      <p:ext uri="{BB962C8B-B14F-4D97-AF65-F5344CB8AC3E}">
        <p14:creationId xmlns:p14="http://schemas.microsoft.com/office/powerpoint/2010/main" val="696989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33C4B-52B9-483D-A8D3-C6F310C7349D}"/>
              </a:ext>
            </a:extLst>
          </p:cNvPr>
          <p:cNvSpPr>
            <a:spLocks noGrp="1"/>
          </p:cNvSpPr>
          <p:nvPr>
            <p:ph type="title"/>
          </p:nvPr>
        </p:nvSpPr>
        <p:spPr/>
        <p:txBody>
          <a:bodyPr/>
          <a:lstStyle/>
          <a:p>
            <a:r>
              <a:rPr lang="en-US" dirty="0"/>
              <a:t>Employment Income</a:t>
            </a:r>
            <a:endParaRPr lang="en-GB" dirty="0"/>
          </a:p>
        </p:txBody>
      </p:sp>
      <p:sp>
        <p:nvSpPr>
          <p:cNvPr id="3" name="TextBox 2">
            <a:extLst>
              <a:ext uri="{FF2B5EF4-FFF2-40B4-BE49-F238E27FC236}">
                <a16:creationId xmlns:a16="http://schemas.microsoft.com/office/drawing/2014/main" id="{601A430F-93D6-4556-BBBF-96D0CFEAF1B2}"/>
              </a:ext>
            </a:extLst>
          </p:cNvPr>
          <p:cNvSpPr txBox="1"/>
          <p:nvPr/>
        </p:nvSpPr>
        <p:spPr>
          <a:xfrm flipH="1">
            <a:off x="1322069" y="1382286"/>
            <a:ext cx="9009700" cy="4632037"/>
          </a:xfrm>
          <a:prstGeom prst="rect">
            <a:avLst/>
          </a:prstGeom>
          <a:noFill/>
        </p:spPr>
        <p:txBody>
          <a:bodyPr wrap="square" rtlCol="0">
            <a:spAutoFit/>
          </a:bodyPr>
          <a:lstStyle/>
          <a:p>
            <a:r>
              <a:rPr lang="en-US" sz="2500" dirty="0"/>
              <a:t>It is very important to identify if a person is EMPLOYED or SELF EMPLOYED as the taxation methods are completely different. This is not a matter of choice but a matter of circumstance or REAL situation.</a:t>
            </a:r>
          </a:p>
          <a:p>
            <a:endParaRPr lang="en-US" sz="2500" dirty="0"/>
          </a:p>
          <a:p>
            <a:r>
              <a:rPr lang="en-GB" sz="2500" dirty="0"/>
              <a:t>The definition is shown in the notes (2.1) and a list of criteria to define the differences is notes in (2.2). This subject is currently very topical as the government are scrutinising certain business types. These relationships are being questioned by HMRC and in some cases changes are being forced on workers/service providers (usually with a result of paying higher tax!)</a:t>
            </a:r>
          </a:p>
          <a:p>
            <a:endParaRPr lang="en-GB" sz="2000" dirty="0"/>
          </a:p>
        </p:txBody>
      </p:sp>
    </p:spTree>
    <p:extLst>
      <p:ext uri="{BB962C8B-B14F-4D97-AF65-F5344CB8AC3E}">
        <p14:creationId xmlns:p14="http://schemas.microsoft.com/office/powerpoint/2010/main" val="7424883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3AA8B1-42AE-4337-BEAE-5409D2251392}"/>
              </a:ext>
            </a:extLst>
          </p:cNvPr>
          <p:cNvSpPr>
            <a:spLocks noGrp="1"/>
          </p:cNvSpPr>
          <p:nvPr>
            <p:ph type="title" idx="4294967295"/>
          </p:nvPr>
        </p:nvSpPr>
        <p:spPr>
          <a:xfrm>
            <a:off x="838200" y="289775"/>
            <a:ext cx="10515600" cy="1316038"/>
          </a:xfrm>
        </p:spPr>
        <p:txBody>
          <a:bodyPr>
            <a:noAutofit/>
          </a:bodyPr>
          <a:lstStyle/>
          <a:p>
            <a:r>
              <a:rPr lang="en-GB" sz="2400" b="1" dirty="0"/>
              <a:t>FOR EMPLOYEES The taxable amount is calculated by adding together all types of wages that may be paid and deducting allowable expenses</a:t>
            </a:r>
          </a:p>
        </p:txBody>
      </p:sp>
      <p:sp>
        <p:nvSpPr>
          <p:cNvPr id="3" name="Text Placeholder 2">
            <a:extLst>
              <a:ext uri="{FF2B5EF4-FFF2-40B4-BE49-F238E27FC236}">
                <a16:creationId xmlns:a16="http://schemas.microsoft.com/office/drawing/2014/main" id="{E75B3DCF-AEA2-4175-B3E2-82AEC2FC12AB}"/>
              </a:ext>
            </a:extLst>
          </p:cNvPr>
          <p:cNvSpPr>
            <a:spLocks noGrp="1"/>
          </p:cNvSpPr>
          <p:nvPr>
            <p:ph type="body" idx="4294967295"/>
          </p:nvPr>
        </p:nvSpPr>
        <p:spPr>
          <a:xfrm>
            <a:off x="550880" y="1561681"/>
            <a:ext cx="5157788" cy="417513"/>
          </a:xfrm>
        </p:spPr>
        <p:txBody>
          <a:bodyPr>
            <a:normAutofit fontScale="92500" lnSpcReduction="10000"/>
          </a:bodyPr>
          <a:lstStyle/>
          <a:p>
            <a:pPr marL="0" indent="0">
              <a:buNone/>
            </a:pPr>
            <a:r>
              <a:rPr lang="en-US" u="sng" dirty="0"/>
              <a:t>Pay is made up of</a:t>
            </a:r>
            <a:endParaRPr lang="en-GB" u="sng" dirty="0"/>
          </a:p>
        </p:txBody>
      </p:sp>
      <p:sp>
        <p:nvSpPr>
          <p:cNvPr id="4" name="Content Placeholder 3">
            <a:extLst>
              <a:ext uri="{FF2B5EF4-FFF2-40B4-BE49-F238E27FC236}">
                <a16:creationId xmlns:a16="http://schemas.microsoft.com/office/drawing/2014/main" id="{AEFAEA4A-742F-4038-8517-9D3A187DF65B}"/>
              </a:ext>
            </a:extLst>
          </p:cNvPr>
          <p:cNvSpPr>
            <a:spLocks noGrp="1"/>
          </p:cNvSpPr>
          <p:nvPr>
            <p:ph sz="half" idx="4294967295"/>
          </p:nvPr>
        </p:nvSpPr>
        <p:spPr>
          <a:xfrm>
            <a:off x="622169" y="2094387"/>
            <a:ext cx="3968685" cy="4023609"/>
          </a:xfrm>
        </p:spPr>
        <p:txBody>
          <a:bodyPr>
            <a:normAutofit/>
          </a:bodyPr>
          <a:lstStyle/>
          <a:p>
            <a:r>
              <a:rPr lang="en-US" dirty="0"/>
              <a:t>Basic Wages</a:t>
            </a:r>
          </a:p>
          <a:p>
            <a:r>
              <a:rPr lang="en-US" dirty="0"/>
              <a:t>Overtime</a:t>
            </a:r>
          </a:p>
          <a:p>
            <a:r>
              <a:rPr lang="en-US" dirty="0"/>
              <a:t>Fixed Salary</a:t>
            </a:r>
          </a:p>
          <a:p>
            <a:r>
              <a:rPr lang="en-US" dirty="0"/>
              <a:t>Any bonus or tips</a:t>
            </a:r>
          </a:p>
          <a:p>
            <a:r>
              <a:rPr lang="en-US" dirty="0"/>
              <a:t>Commission on sales</a:t>
            </a:r>
          </a:p>
          <a:p>
            <a:r>
              <a:rPr lang="en-US" dirty="0"/>
              <a:t>Benefits in Kind (non cash “perks”)</a:t>
            </a:r>
            <a:endParaRPr lang="en-GB" dirty="0"/>
          </a:p>
        </p:txBody>
      </p:sp>
      <p:sp>
        <p:nvSpPr>
          <p:cNvPr id="5" name="Text Placeholder 4">
            <a:extLst>
              <a:ext uri="{FF2B5EF4-FFF2-40B4-BE49-F238E27FC236}">
                <a16:creationId xmlns:a16="http://schemas.microsoft.com/office/drawing/2014/main" id="{18FF3178-A917-45EB-A742-FA0637FF017A}"/>
              </a:ext>
            </a:extLst>
          </p:cNvPr>
          <p:cNvSpPr>
            <a:spLocks noGrp="1"/>
          </p:cNvSpPr>
          <p:nvPr>
            <p:ph type="body" sz="quarter" idx="4294967295"/>
          </p:nvPr>
        </p:nvSpPr>
        <p:spPr>
          <a:xfrm>
            <a:off x="5201551" y="1561680"/>
            <a:ext cx="5183187" cy="417513"/>
          </a:xfrm>
        </p:spPr>
        <p:txBody>
          <a:bodyPr>
            <a:normAutofit fontScale="92500" lnSpcReduction="10000"/>
          </a:bodyPr>
          <a:lstStyle/>
          <a:p>
            <a:pPr marL="0" indent="0">
              <a:buNone/>
            </a:pPr>
            <a:r>
              <a:rPr lang="en-US" u="sng" dirty="0"/>
              <a:t>Allowable deductions </a:t>
            </a:r>
            <a:endParaRPr lang="en-GB" u="sng" dirty="0"/>
          </a:p>
        </p:txBody>
      </p:sp>
      <p:sp>
        <p:nvSpPr>
          <p:cNvPr id="6" name="Content Placeholder 5">
            <a:extLst>
              <a:ext uri="{FF2B5EF4-FFF2-40B4-BE49-F238E27FC236}">
                <a16:creationId xmlns:a16="http://schemas.microsoft.com/office/drawing/2014/main" id="{3538DD29-F8FF-4288-899D-67F3E9831438}"/>
              </a:ext>
            </a:extLst>
          </p:cNvPr>
          <p:cNvSpPr>
            <a:spLocks noGrp="1"/>
          </p:cNvSpPr>
          <p:nvPr>
            <p:ph sz="quarter" idx="4294967295"/>
          </p:nvPr>
        </p:nvSpPr>
        <p:spPr>
          <a:xfrm>
            <a:off x="5099901" y="2061443"/>
            <a:ext cx="7092099" cy="4200525"/>
          </a:xfrm>
        </p:spPr>
        <p:txBody>
          <a:bodyPr>
            <a:normAutofit fontScale="85000" lnSpcReduction="20000"/>
          </a:bodyPr>
          <a:lstStyle/>
          <a:p>
            <a:r>
              <a:rPr lang="en-US" dirty="0"/>
              <a:t>Amounts paid to the company pension scheme</a:t>
            </a:r>
          </a:p>
          <a:p>
            <a:r>
              <a:rPr lang="en-US" dirty="0"/>
              <a:t>Subscriptions to professional bodies</a:t>
            </a:r>
          </a:p>
          <a:p>
            <a:r>
              <a:rPr lang="en-US" dirty="0"/>
              <a:t>Payroll charity giving</a:t>
            </a:r>
          </a:p>
          <a:p>
            <a:r>
              <a:rPr lang="en-US" dirty="0"/>
              <a:t>Travel costs to actually “do the job” NOT to commute to and from the workplace</a:t>
            </a:r>
          </a:p>
          <a:p>
            <a:pPr lvl="1"/>
            <a:r>
              <a:rPr lang="en-US" dirty="0"/>
              <a:t>Mileage (same rules as self employed) if personal car is used for business and not reimbursed</a:t>
            </a:r>
          </a:p>
          <a:p>
            <a:pPr lvl="1"/>
            <a:r>
              <a:rPr lang="en-US" dirty="0"/>
              <a:t>If employer pays more than “allowable amounts” a benefit in Kind arises of if some is reimbursed the difference is then claimable </a:t>
            </a:r>
            <a:r>
              <a:rPr lang="en-US" dirty="0">
                <a:highlight>
                  <a:srgbClr val="00FFFF"/>
                </a:highlight>
              </a:rPr>
              <a:t>Work though EXAMPLE 1</a:t>
            </a:r>
          </a:p>
          <a:p>
            <a:r>
              <a:rPr lang="en-US" dirty="0"/>
              <a:t>Capital Allowances (if the employee has incurred the costs of purchasing the asset them self)</a:t>
            </a:r>
          </a:p>
          <a:p>
            <a:r>
              <a:rPr lang="en-US" dirty="0"/>
              <a:t>Anything else incurred “wholly and exclusively”</a:t>
            </a:r>
            <a:endParaRPr lang="en-GB" dirty="0"/>
          </a:p>
        </p:txBody>
      </p:sp>
    </p:spTree>
    <p:extLst>
      <p:ext uri="{BB962C8B-B14F-4D97-AF65-F5344CB8AC3E}">
        <p14:creationId xmlns:p14="http://schemas.microsoft.com/office/powerpoint/2010/main" val="24274020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59BCB30-18EB-4CEA-BFA5-61194E5D53F3}"/>
              </a:ext>
            </a:extLst>
          </p:cNvPr>
          <p:cNvSpPr txBox="1"/>
          <p:nvPr/>
        </p:nvSpPr>
        <p:spPr>
          <a:xfrm flipH="1">
            <a:off x="822957" y="1082040"/>
            <a:ext cx="10469882" cy="1477328"/>
          </a:xfrm>
          <a:prstGeom prst="rect">
            <a:avLst/>
          </a:prstGeom>
          <a:noFill/>
        </p:spPr>
        <p:txBody>
          <a:bodyPr wrap="square" rtlCol="0">
            <a:spAutoFit/>
          </a:bodyPr>
          <a:lstStyle/>
          <a:p>
            <a:r>
              <a:rPr lang="en-US" dirty="0"/>
              <a:t>There are some benefits that are NOT TAXABLE and employers can provide them to their employees without any need to account for tax or NI on them </a:t>
            </a:r>
          </a:p>
          <a:p>
            <a:endParaRPr lang="en-US" dirty="0"/>
          </a:p>
          <a:p>
            <a:r>
              <a:rPr lang="en-US" dirty="0"/>
              <a:t>See list in </a:t>
            </a:r>
            <a:r>
              <a:rPr lang="en-US" dirty="0">
                <a:highlight>
                  <a:srgbClr val="00FFFF"/>
                </a:highlight>
              </a:rPr>
              <a:t>Section 6 and </a:t>
            </a:r>
            <a:r>
              <a:rPr lang="en-US" dirty="0"/>
              <a:t>study. </a:t>
            </a:r>
            <a:r>
              <a:rPr lang="en-US" b="1" dirty="0"/>
              <a:t>These are important </a:t>
            </a:r>
            <a:r>
              <a:rPr lang="en-US" dirty="0"/>
              <a:t>to Note as they are quite likely to be tested in an exam. The  list is complete and anything else will be taxable</a:t>
            </a:r>
            <a:endParaRPr lang="en-GB" dirty="0"/>
          </a:p>
        </p:txBody>
      </p:sp>
      <p:sp>
        <p:nvSpPr>
          <p:cNvPr id="3" name="TextBox 2">
            <a:extLst>
              <a:ext uri="{FF2B5EF4-FFF2-40B4-BE49-F238E27FC236}">
                <a16:creationId xmlns:a16="http://schemas.microsoft.com/office/drawing/2014/main" id="{0711BEF3-54CA-441B-B92E-8796D9E5A74D}"/>
              </a:ext>
            </a:extLst>
          </p:cNvPr>
          <p:cNvSpPr txBox="1"/>
          <p:nvPr/>
        </p:nvSpPr>
        <p:spPr>
          <a:xfrm>
            <a:off x="887767" y="3630967"/>
            <a:ext cx="10469881" cy="1754326"/>
          </a:xfrm>
          <a:prstGeom prst="rect">
            <a:avLst/>
          </a:prstGeom>
          <a:noFill/>
        </p:spPr>
        <p:txBody>
          <a:bodyPr wrap="square" rtlCol="0">
            <a:spAutoFit/>
          </a:bodyPr>
          <a:lstStyle/>
          <a:p>
            <a:r>
              <a:rPr lang="en-US" b="1" u="sng" dirty="0"/>
              <a:t>Taxable Benefits and P11D</a:t>
            </a:r>
          </a:p>
          <a:p>
            <a:endParaRPr lang="en-US" dirty="0"/>
          </a:p>
          <a:p>
            <a:r>
              <a:rPr lang="en-GB" dirty="0"/>
              <a:t>The Taxable benefit is usually based on COST to the employer of providing the benefit. So for </a:t>
            </a:r>
            <a:r>
              <a:rPr lang="en-GB" dirty="0" err="1"/>
              <a:t>e.g</a:t>
            </a:r>
            <a:r>
              <a:rPr lang="en-GB" dirty="0"/>
              <a:t> if the Employer provides Private Health Insurance that costs £2000 per year, the TAXABLE BENEFIT to the employee will be £2000. This is treated for tax purposes as if the employee has received the cash and then paid the insurance. So £2000 would be added to TAXABLE INCOME.</a:t>
            </a:r>
          </a:p>
        </p:txBody>
      </p:sp>
    </p:spTree>
    <p:extLst>
      <p:ext uri="{BB962C8B-B14F-4D97-AF65-F5344CB8AC3E}">
        <p14:creationId xmlns:p14="http://schemas.microsoft.com/office/powerpoint/2010/main" val="23953371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D98E730-79B7-4758-85D7-3F6276A2BEAB}"/>
              </a:ext>
            </a:extLst>
          </p:cNvPr>
          <p:cNvSpPr txBox="1"/>
          <p:nvPr/>
        </p:nvSpPr>
        <p:spPr>
          <a:xfrm flipH="1">
            <a:off x="636233" y="834501"/>
            <a:ext cx="10919534" cy="923330"/>
          </a:xfrm>
          <a:prstGeom prst="rect">
            <a:avLst/>
          </a:prstGeom>
          <a:noFill/>
        </p:spPr>
        <p:txBody>
          <a:bodyPr wrap="square" rtlCol="0">
            <a:spAutoFit/>
          </a:bodyPr>
          <a:lstStyle/>
          <a:p>
            <a:r>
              <a:rPr lang="en-US" dirty="0"/>
              <a:t>There is a list in </a:t>
            </a:r>
            <a:r>
              <a:rPr lang="en-US" dirty="0">
                <a:highlight>
                  <a:srgbClr val="00FFFF"/>
                </a:highlight>
              </a:rPr>
              <a:t>SECTION 7.1 (a-</a:t>
            </a:r>
            <a:r>
              <a:rPr lang="en-US" dirty="0" err="1">
                <a:highlight>
                  <a:srgbClr val="00FFFF"/>
                </a:highlight>
              </a:rPr>
              <a:t>i</a:t>
            </a:r>
            <a:r>
              <a:rPr lang="en-US" dirty="0">
                <a:highlight>
                  <a:srgbClr val="00FFFF"/>
                </a:highlight>
              </a:rPr>
              <a:t>) </a:t>
            </a:r>
            <a:r>
              <a:rPr lang="en-US" dirty="0"/>
              <a:t>of the notes. Please check these out and look at the different scenarios and situations so that you are familiar with them all. These will likely be included in an exam asking you for calculating tax for an individual and you need to be able to decide what is taxable and what isn’t.</a:t>
            </a:r>
            <a:endParaRPr lang="en-GB" dirty="0"/>
          </a:p>
        </p:txBody>
      </p:sp>
      <p:sp>
        <p:nvSpPr>
          <p:cNvPr id="4" name="TextBox 3">
            <a:extLst>
              <a:ext uri="{FF2B5EF4-FFF2-40B4-BE49-F238E27FC236}">
                <a16:creationId xmlns:a16="http://schemas.microsoft.com/office/drawing/2014/main" id="{EA7AF884-6C87-4F58-BF72-7EECE4560A3B}"/>
              </a:ext>
            </a:extLst>
          </p:cNvPr>
          <p:cNvSpPr txBox="1"/>
          <p:nvPr/>
        </p:nvSpPr>
        <p:spPr>
          <a:xfrm flipH="1">
            <a:off x="763480" y="2698812"/>
            <a:ext cx="10746568" cy="2862322"/>
          </a:xfrm>
          <a:prstGeom prst="rect">
            <a:avLst/>
          </a:prstGeom>
          <a:noFill/>
        </p:spPr>
        <p:txBody>
          <a:bodyPr wrap="square" rtlCol="0">
            <a:spAutoFit/>
          </a:bodyPr>
          <a:lstStyle/>
          <a:p>
            <a:r>
              <a:rPr lang="en-US" dirty="0"/>
              <a:t>NOW checkout </a:t>
            </a:r>
            <a:r>
              <a:rPr lang="en-US" dirty="0">
                <a:highlight>
                  <a:srgbClr val="00FFFF"/>
                </a:highlight>
              </a:rPr>
              <a:t>Examples 2-6 </a:t>
            </a:r>
            <a:r>
              <a:rPr lang="en-US" dirty="0"/>
              <a:t>and follow through the examples (answers are in a separate document on Moodle). These cover off and help explain the different treatment for different Benefits In Kind (BIK). Pay special attention to:</a:t>
            </a:r>
          </a:p>
          <a:p>
            <a:pPr marL="342900" indent="-342900">
              <a:buFont typeface="+mj-lt"/>
              <a:buAutoNum type="arabicPeriod"/>
            </a:pPr>
            <a:r>
              <a:rPr lang="en-US" dirty="0"/>
              <a:t>Motor Cars and Vans are dealt with completely differently so it’s important to check out WHAT VEHICLE the employee is being provided with in any question</a:t>
            </a:r>
          </a:p>
          <a:p>
            <a:pPr marL="342900" indent="-342900">
              <a:buFont typeface="+mj-lt"/>
              <a:buAutoNum type="arabicPeriod"/>
            </a:pPr>
            <a:r>
              <a:rPr lang="en-GB" dirty="0"/>
              <a:t>With cars it is the LIST PRICE when NEW that is used and not the current value</a:t>
            </a:r>
          </a:p>
          <a:p>
            <a:pPr marL="342900" indent="-342900">
              <a:buFont typeface="+mj-lt"/>
              <a:buAutoNum type="arabicPeriod"/>
            </a:pPr>
            <a:r>
              <a:rPr lang="en-GB" dirty="0"/>
              <a:t>There is an additional charge if FUEL is provided for personal use too (which is usual if a car is provided)</a:t>
            </a:r>
          </a:p>
          <a:p>
            <a:pPr marL="342900" indent="-342900">
              <a:buFont typeface="+mj-lt"/>
              <a:buAutoNum type="arabicPeriod"/>
            </a:pPr>
            <a:r>
              <a:rPr lang="en-GB" dirty="0"/>
              <a:t>For vans there is a FLAT FIGURE or £3350 and its not based on the cost of the van</a:t>
            </a:r>
          </a:p>
          <a:p>
            <a:endParaRPr lang="en-GB" dirty="0"/>
          </a:p>
          <a:p>
            <a:r>
              <a:rPr lang="en-GB" dirty="0"/>
              <a:t>The rest are explained fully in the notes</a:t>
            </a:r>
          </a:p>
        </p:txBody>
      </p:sp>
    </p:spTree>
    <p:extLst>
      <p:ext uri="{BB962C8B-B14F-4D97-AF65-F5344CB8AC3E}">
        <p14:creationId xmlns:p14="http://schemas.microsoft.com/office/powerpoint/2010/main" val="36922393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7B5A2-AB3F-4574-BAB6-1109465EDAB9}"/>
              </a:ext>
            </a:extLst>
          </p:cNvPr>
          <p:cNvSpPr>
            <a:spLocks noGrp="1"/>
          </p:cNvSpPr>
          <p:nvPr>
            <p:ph type="title"/>
          </p:nvPr>
        </p:nvSpPr>
        <p:spPr/>
        <p:txBody>
          <a:bodyPr/>
          <a:lstStyle/>
          <a:p>
            <a:r>
              <a:rPr lang="en-US" dirty="0"/>
              <a:t>PAYE System</a:t>
            </a:r>
            <a:endParaRPr lang="en-GB" dirty="0"/>
          </a:p>
        </p:txBody>
      </p:sp>
      <p:sp>
        <p:nvSpPr>
          <p:cNvPr id="3" name="TextBox 2">
            <a:extLst>
              <a:ext uri="{FF2B5EF4-FFF2-40B4-BE49-F238E27FC236}">
                <a16:creationId xmlns:a16="http://schemas.microsoft.com/office/drawing/2014/main" id="{D7A76F66-081A-4A17-B246-C06FC7041BEA}"/>
              </a:ext>
            </a:extLst>
          </p:cNvPr>
          <p:cNvSpPr txBox="1"/>
          <p:nvPr/>
        </p:nvSpPr>
        <p:spPr>
          <a:xfrm>
            <a:off x="976544" y="1674674"/>
            <a:ext cx="10025848" cy="1754326"/>
          </a:xfrm>
          <a:prstGeom prst="rect">
            <a:avLst/>
          </a:prstGeom>
          <a:noFill/>
        </p:spPr>
        <p:txBody>
          <a:bodyPr wrap="square" rtlCol="0">
            <a:spAutoFit/>
          </a:bodyPr>
          <a:lstStyle/>
          <a:p>
            <a:r>
              <a:rPr lang="en-US" dirty="0"/>
              <a:t>This is 	Pay</a:t>
            </a:r>
          </a:p>
          <a:p>
            <a:r>
              <a:rPr lang="en-US" dirty="0"/>
              <a:t>	As</a:t>
            </a:r>
          </a:p>
          <a:p>
            <a:r>
              <a:rPr lang="en-US" dirty="0"/>
              <a:t>	You</a:t>
            </a:r>
          </a:p>
          <a:p>
            <a:r>
              <a:rPr lang="en-US" dirty="0"/>
              <a:t>	Earn</a:t>
            </a:r>
          </a:p>
          <a:p>
            <a:endParaRPr lang="en-US" dirty="0"/>
          </a:p>
          <a:p>
            <a:r>
              <a:rPr lang="en-US" dirty="0"/>
              <a:t>As it suggests, you pay your tax and NI as you go along through the year, as you earn your wages</a:t>
            </a:r>
            <a:endParaRPr lang="en-GB" dirty="0"/>
          </a:p>
        </p:txBody>
      </p:sp>
      <p:sp>
        <p:nvSpPr>
          <p:cNvPr id="4" name="TextBox 3">
            <a:extLst>
              <a:ext uri="{FF2B5EF4-FFF2-40B4-BE49-F238E27FC236}">
                <a16:creationId xmlns:a16="http://schemas.microsoft.com/office/drawing/2014/main" id="{47C7AE64-BF4E-4908-9DEF-09C729BDA0C5}"/>
              </a:ext>
            </a:extLst>
          </p:cNvPr>
          <p:cNvSpPr txBox="1"/>
          <p:nvPr/>
        </p:nvSpPr>
        <p:spPr>
          <a:xfrm>
            <a:off x="976544" y="3897297"/>
            <a:ext cx="9809825" cy="2862322"/>
          </a:xfrm>
          <a:prstGeom prst="rect">
            <a:avLst/>
          </a:prstGeom>
          <a:noFill/>
        </p:spPr>
        <p:txBody>
          <a:bodyPr wrap="square" rtlCol="0">
            <a:spAutoFit/>
          </a:bodyPr>
          <a:lstStyle/>
          <a:p>
            <a:r>
              <a:rPr lang="en-US" dirty="0"/>
              <a:t>Employers have to operate the scheme and make the deductions every time an employee is paid</a:t>
            </a:r>
          </a:p>
          <a:p>
            <a:r>
              <a:rPr lang="en-US" dirty="0"/>
              <a:t>	Weekly</a:t>
            </a:r>
          </a:p>
          <a:p>
            <a:r>
              <a:rPr lang="en-US" dirty="0"/>
              <a:t>	Fortnightly</a:t>
            </a:r>
          </a:p>
          <a:p>
            <a:r>
              <a:rPr lang="en-US" dirty="0"/>
              <a:t>	4 Weekly</a:t>
            </a:r>
          </a:p>
          <a:p>
            <a:r>
              <a:rPr lang="en-US" dirty="0"/>
              <a:t>	Monthly</a:t>
            </a:r>
          </a:p>
          <a:p>
            <a:r>
              <a:rPr lang="en-US" dirty="0"/>
              <a:t>They must now submit the data of gross pay, tax deducted and NI to HMRC on of before the date the wages were paid. (Real Time Information)</a:t>
            </a:r>
          </a:p>
          <a:p>
            <a:endParaRPr lang="en-US" dirty="0"/>
          </a:p>
          <a:p>
            <a:r>
              <a:rPr lang="en-US" dirty="0"/>
              <a:t>The employer must pay the PAYE tax and NI deducted form the employees and the Employer NI to HMRC by 22</a:t>
            </a:r>
            <a:r>
              <a:rPr lang="en-US" baseline="30000" dirty="0"/>
              <a:t>nd</a:t>
            </a:r>
            <a:r>
              <a:rPr lang="en-US" dirty="0"/>
              <a:t> of the following month.</a:t>
            </a:r>
            <a:endParaRPr lang="en-GB" dirty="0"/>
          </a:p>
        </p:txBody>
      </p:sp>
    </p:spTree>
    <p:extLst>
      <p:ext uri="{BB962C8B-B14F-4D97-AF65-F5344CB8AC3E}">
        <p14:creationId xmlns:p14="http://schemas.microsoft.com/office/powerpoint/2010/main" val="2178412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7B5A2-AB3F-4574-BAB6-1109465EDAB9}"/>
              </a:ext>
            </a:extLst>
          </p:cNvPr>
          <p:cNvSpPr>
            <a:spLocks noGrp="1"/>
          </p:cNvSpPr>
          <p:nvPr>
            <p:ph type="title"/>
          </p:nvPr>
        </p:nvSpPr>
        <p:spPr/>
        <p:txBody>
          <a:bodyPr/>
          <a:lstStyle/>
          <a:p>
            <a:r>
              <a:rPr lang="en-US" dirty="0"/>
              <a:t>PAYE System</a:t>
            </a:r>
            <a:endParaRPr lang="en-GB" dirty="0"/>
          </a:p>
        </p:txBody>
      </p:sp>
      <p:sp>
        <p:nvSpPr>
          <p:cNvPr id="3" name="TextBox 2">
            <a:extLst>
              <a:ext uri="{FF2B5EF4-FFF2-40B4-BE49-F238E27FC236}">
                <a16:creationId xmlns:a16="http://schemas.microsoft.com/office/drawing/2014/main" id="{D7A76F66-081A-4A17-B246-C06FC7041BEA}"/>
              </a:ext>
            </a:extLst>
          </p:cNvPr>
          <p:cNvSpPr txBox="1"/>
          <p:nvPr/>
        </p:nvSpPr>
        <p:spPr>
          <a:xfrm>
            <a:off x="838200" y="1378412"/>
            <a:ext cx="10235953" cy="646331"/>
          </a:xfrm>
          <a:prstGeom prst="rect">
            <a:avLst/>
          </a:prstGeom>
          <a:noFill/>
        </p:spPr>
        <p:txBody>
          <a:bodyPr wrap="square" rtlCol="0">
            <a:spAutoFit/>
          </a:bodyPr>
          <a:lstStyle/>
          <a:p>
            <a:r>
              <a:rPr lang="en-US" dirty="0"/>
              <a:t>PAYE CODING – check out section 8.4 as it explains the system well. The “normal” tax code for those having a full personal allowance and no benefits in Kind for 19/20 for 1250L</a:t>
            </a:r>
            <a:endParaRPr lang="en-GB" dirty="0"/>
          </a:p>
        </p:txBody>
      </p:sp>
      <p:sp>
        <p:nvSpPr>
          <p:cNvPr id="4" name="TextBox 3">
            <a:extLst>
              <a:ext uri="{FF2B5EF4-FFF2-40B4-BE49-F238E27FC236}">
                <a16:creationId xmlns:a16="http://schemas.microsoft.com/office/drawing/2014/main" id="{47C7AE64-BF4E-4908-9DEF-09C729BDA0C5}"/>
              </a:ext>
            </a:extLst>
          </p:cNvPr>
          <p:cNvSpPr txBox="1"/>
          <p:nvPr/>
        </p:nvSpPr>
        <p:spPr>
          <a:xfrm>
            <a:off x="838200" y="2232959"/>
            <a:ext cx="9809825" cy="369332"/>
          </a:xfrm>
          <a:prstGeom prst="rect">
            <a:avLst/>
          </a:prstGeom>
          <a:noFill/>
        </p:spPr>
        <p:txBody>
          <a:bodyPr wrap="square" rtlCol="0">
            <a:spAutoFit/>
          </a:bodyPr>
          <a:lstStyle/>
          <a:p>
            <a:r>
              <a:rPr lang="en-US" dirty="0"/>
              <a:t>Follow through Example 7. See if you can do it yourself and then check to the answer.</a:t>
            </a:r>
            <a:endParaRPr lang="en-GB" dirty="0"/>
          </a:p>
        </p:txBody>
      </p:sp>
      <p:sp>
        <p:nvSpPr>
          <p:cNvPr id="5" name="TextBox 4">
            <a:extLst>
              <a:ext uri="{FF2B5EF4-FFF2-40B4-BE49-F238E27FC236}">
                <a16:creationId xmlns:a16="http://schemas.microsoft.com/office/drawing/2014/main" id="{DC0CA338-2BFC-4F89-9249-E472F0C18BB2}"/>
              </a:ext>
            </a:extLst>
          </p:cNvPr>
          <p:cNvSpPr txBox="1"/>
          <p:nvPr/>
        </p:nvSpPr>
        <p:spPr>
          <a:xfrm flipH="1">
            <a:off x="838200" y="2810507"/>
            <a:ext cx="8734297" cy="2862322"/>
          </a:xfrm>
          <a:prstGeom prst="rect">
            <a:avLst/>
          </a:prstGeom>
          <a:noFill/>
        </p:spPr>
        <p:txBody>
          <a:bodyPr wrap="square" rtlCol="0">
            <a:spAutoFit/>
          </a:bodyPr>
          <a:lstStyle/>
          <a:p>
            <a:r>
              <a:rPr lang="en-US" b="1" dirty="0"/>
              <a:t>EMPLOYERS MUST ISSUE CERTAIN DOCUMENTS</a:t>
            </a:r>
          </a:p>
          <a:p>
            <a:endParaRPr lang="en-US" dirty="0"/>
          </a:p>
          <a:p>
            <a:r>
              <a:rPr lang="en-US" dirty="0"/>
              <a:t>P45 – this document is used to transfer PAYE information form one employer to another to ensure continuity of cumulative PAYE tax for that tax year.</a:t>
            </a:r>
          </a:p>
          <a:p>
            <a:endParaRPr lang="en-US" dirty="0"/>
          </a:p>
          <a:p>
            <a:r>
              <a:rPr lang="en-US" dirty="0"/>
              <a:t>P60 – is given to the employee at the end of every tax year to summarise how much they have been paid and how much tax and NI has been deducted</a:t>
            </a:r>
          </a:p>
          <a:p>
            <a:endParaRPr lang="en-US" dirty="0"/>
          </a:p>
          <a:p>
            <a:r>
              <a:rPr lang="en-US" dirty="0"/>
              <a:t>P11d – is issued to the employee if they have had Benefits In Kind. This shows what they have had and what the TAXABLE BENEFIT VALUE is of each benefit</a:t>
            </a:r>
            <a:endParaRPr lang="en-GB" dirty="0"/>
          </a:p>
        </p:txBody>
      </p:sp>
      <p:sp>
        <p:nvSpPr>
          <p:cNvPr id="6" name="TextBox 5">
            <a:extLst>
              <a:ext uri="{FF2B5EF4-FFF2-40B4-BE49-F238E27FC236}">
                <a16:creationId xmlns:a16="http://schemas.microsoft.com/office/drawing/2014/main" id="{A8A427D1-413F-449A-B13B-E19B7583196C}"/>
              </a:ext>
            </a:extLst>
          </p:cNvPr>
          <p:cNvSpPr txBox="1"/>
          <p:nvPr/>
        </p:nvSpPr>
        <p:spPr>
          <a:xfrm>
            <a:off x="4299264" y="6123543"/>
            <a:ext cx="5136967" cy="369332"/>
          </a:xfrm>
          <a:prstGeom prst="rect">
            <a:avLst/>
          </a:prstGeom>
          <a:noFill/>
        </p:spPr>
        <p:txBody>
          <a:bodyPr wrap="square" rtlCol="0">
            <a:spAutoFit/>
          </a:bodyPr>
          <a:lstStyle/>
          <a:p>
            <a:r>
              <a:rPr lang="en-US" dirty="0"/>
              <a:t>NOW try QUESTION  19</a:t>
            </a:r>
            <a:endParaRPr lang="en-GB" dirty="0"/>
          </a:p>
        </p:txBody>
      </p:sp>
    </p:spTree>
    <p:extLst>
      <p:ext uri="{BB962C8B-B14F-4D97-AF65-F5344CB8AC3E}">
        <p14:creationId xmlns:p14="http://schemas.microsoft.com/office/powerpoint/2010/main" val="17100026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7B5A2-AB3F-4574-BAB6-1109465EDAB9}"/>
              </a:ext>
            </a:extLst>
          </p:cNvPr>
          <p:cNvSpPr>
            <a:spLocks noGrp="1"/>
          </p:cNvSpPr>
          <p:nvPr>
            <p:ph type="title"/>
          </p:nvPr>
        </p:nvSpPr>
        <p:spPr/>
        <p:txBody>
          <a:bodyPr/>
          <a:lstStyle/>
          <a:p>
            <a:r>
              <a:rPr lang="en-US" dirty="0"/>
              <a:t>Pension Schemes</a:t>
            </a:r>
            <a:endParaRPr lang="en-GB" dirty="0"/>
          </a:p>
        </p:txBody>
      </p:sp>
      <p:sp>
        <p:nvSpPr>
          <p:cNvPr id="3" name="TextBox 2">
            <a:extLst>
              <a:ext uri="{FF2B5EF4-FFF2-40B4-BE49-F238E27FC236}">
                <a16:creationId xmlns:a16="http://schemas.microsoft.com/office/drawing/2014/main" id="{D7A76F66-081A-4A17-B246-C06FC7041BEA}"/>
              </a:ext>
            </a:extLst>
          </p:cNvPr>
          <p:cNvSpPr txBox="1"/>
          <p:nvPr/>
        </p:nvSpPr>
        <p:spPr>
          <a:xfrm>
            <a:off x="976543" y="1674674"/>
            <a:ext cx="10235953" cy="923330"/>
          </a:xfrm>
          <a:prstGeom prst="rect">
            <a:avLst/>
          </a:prstGeom>
          <a:noFill/>
        </p:spPr>
        <p:txBody>
          <a:bodyPr wrap="square" rtlCol="0">
            <a:spAutoFit/>
          </a:bodyPr>
          <a:lstStyle/>
          <a:p>
            <a:r>
              <a:rPr lang="en-US" dirty="0"/>
              <a:t>Occupational &amp; Personal</a:t>
            </a:r>
          </a:p>
          <a:p>
            <a:endParaRPr lang="en-US" dirty="0"/>
          </a:p>
          <a:p>
            <a:r>
              <a:rPr lang="en-US" dirty="0"/>
              <a:t>These have different ways of getting tax reliefs that will depend on the scheme and how it has been set up</a:t>
            </a:r>
            <a:endParaRPr lang="en-GB" dirty="0"/>
          </a:p>
        </p:txBody>
      </p:sp>
      <p:sp>
        <p:nvSpPr>
          <p:cNvPr id="5" name="TextBox 4">
            <a:extLst>
              <a:ext uri="{FF2B5EF4-FFF2-40B4-BE49-F238E27FC236}">
                <a16:creationId xmlns:a16="http://schemas.microsoft.com/office/drawing/2014/main" id="{DC0CA338-2BFC-4F89-9249-E472F0C18BB2}"/>
              </a:ext>
            </a:extLst>
          </p:cNvPr>
          <p:cNvSpPr txBox="1"/>
          <p:nvPr/>
        </p:nvSpPr>
        <p:spPr>
          <a:xfrm flipH="1">
            <a:off x="1056443" y="3059668"/>
            <a:ext cx="8734297" cy="1477328"/>
          </a:xfrm>
          <a:prstGeom prst="rect">
            <a:avLst/>
          </a:prstGeom>
          <a:noFill/>
        </p:spPr>
        <p:txBody>
          <a:bodyPr wrap="square" rtlCol="0">
            <a:spAutoFit/>
          </a:bodyPr>
          <a:lstStyle/>
          <a:p>
            <a:r>
              <a:rPr lang="en-US" dirty="0"/>
              <a:t>Follow Chapter 10 notes and get familiar with these rules. </a:t>
            </a:r>
          </a:p>
          <a:p>
            <a:r>
              <a:rPr lang="en-US" dirty="0"/>
              <a:t>Note that the SCHEMES themselves will set out how it works and how the deductions are made so read any question carefully to check out the circumstances</a:t>
            </a:r>
          </a:p>
          <a:p>
            <a:r>
              <a:rPr lang="en-US" dirty="0"/>
              <a:t>NB – this is not a major part of the course but you need to have the background info on it and know how to incorporate this into a larger tax computation</a:t>
            </a:r>
            <a:endParaRPr lang="en-GB" dirty="0"/>
          </a:p>
        </p:txBody>
      </p:sp>
    </p:spTree>
    <p:extLst>
      <p:ext uri="{BB962C8B-B14F-4D97-AF65-F5344CB8AC3E}">
        <p14:creationId xmlns:p14="http://schemas.microsoft.com/office/powerpoint/2010/main" val="38262270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7B5A2-AB3F-4574-BAB6-1109465EDAB9}"/>
              </a:ext>
            </a:extLst>
          </p:cNvPr>
          <p:cNvSpPr>
            <a:spLocks noGrp="1"/>
          </p:cNvSpPr>
          <p:nvPr>
            <p:ph type="title"/>
          </p:nvPr>
        </p:nvSpPr>
        <p:spPr>
          <a:xfrm>
            <a:off x="839787" y="207645"/>
            <a:ext cx="10515600" cy="1325563"/>
          </a:xfrm>
        </p:spPr>
        <p:txBody>
          <a:bodyPr/>
          <a:lstStyle/>
          <a:p>
            <a:r>
              <a:rPr lang="en-US" dirty="0"/>
              <a:t>National Insurance Contributions (NIC)</a:t>
            </a:r>
            <a:endParaRPr lang="en-GB" dirty="0"/>
          </a:p>
        </p:txBody>
      </p:sp>
      <p:sp>
        <p:nvSpPr>
          <p:cNvPr id="4" name="Text Placeholder 3">
            <a:extLst>
              <a:ext uri="{FF2B5EF4-FFF2-40B4-BE49-F238E27FC236}">
                <a16:creationId xmlns:a16="http://schemas.microsoft.com/office/drawing/2014/main" id="{4E23A781-5392-46F3-8F97-3C6A110EB8C9}"/>
              </a:ext>
            </a:extLst>
          </p:cNvPr>
          <p:cNvSpPr>
            <a:spLocks noGrp="1"/>
          </p:cNvSpPr>
          <p:nvPr>
            <p:ph type="body" idx="1"/>
          </p:nvPr>
        </p:nvSpPr>
        <p:spPr>
          <a:xfrm>
            <a:off x="836612" y="2330575"/>
            <a:ext cx="5157787" cy="411958"/>
          </a:xfrm>
        </p:spPr>
        <p:txBody>
          <a:bodyPr>
            <a:normAutofit lnSpcReduction="10000"/>
          </a:bodyPr>
          <a:lstStyle/>
          <a:p>
            <a:r>
              <a:rPr lang="en-US" dirty="0"/>
              <a:t>Employed</a:t>
            </a:r>
            <a:endParaRPr lang="en-GB" dirty="0"/>
          </a:p>
        </p:txBody>
      </p:sp>
      <p:sp>
        <p:nvSpPr>
          <p:cNvPr id="6" name="Content Placeholder 5">
            <a:extLst>
              <a:ext uri="{FF2B5EF4-FFF2-40B4-BE49-F238E27FC236}">
                <a16:creationId xmlns:a16="http://schemas.microsoft.com/office/drawing/2014/main" id="{F2D2AA7D-4F11-4A0F-8D57-BF12D0730650}"/>
              </a:ext>
            </a:extLst>
          </p:cNvPr>
          <p:cNvSpPr>
            <a:spLocks noGrp="1"/>
          </p:cNvSpPr>
          <p:nvPr>
            <p:ph sz="half" idx="2"/>
          </p:nvPr>
        </p:nvSpPr>
        <p:spPr>
          <a:xfrm>
            <a:off x="839788" y="2920758"/>
            <a:ext cx="5157787" cy="2887170"/>
          </a:xfrm>
        </p:spPr>
        <p:txBody>
          <a:bodyPr>
            <a:normAutofit fontScale="92500"/>
          </a:bodyPr>
          <a:lstStyle/>
          <a:p>
            <a:r>
              <a:rPr lang="en-US" sz="2300" dirty="0"/>
              <a:t>Paid by the EMPLOYER and EMPLOYEE for amounts over the threshold</a:t>
            </a:r>
          </a:p>
          <a:p>
            <a:r>
              <a:rPr lang="en-US" sz="2300" dirty="0"/>
              <a:t>Deducted/paid as part of the PAYE so taken every time the employee is paid</a:t>
            </a:r>
          </a:p>
          <a:p>
            <a:r>
              <a:rPr lang="en-US" sz="2300" dirty="0"/>
              <a:t>Employer pays NI on Benefits in Kind too</a:t>
            </a:r>
            <a:endParaRPr lang="en-GB" sz="2300" dirty="0"/>
          </a:p>
        </p:txBody>
      </p:sp>
      <p:sp>
        <p:nvSpPr>
          <p:cNvPr id="7" name="Text Placeholder 6">
            <a:extLst>
              <a:ext uri="{FF2B5EF4-FFF2-40B4-BE49-F238E27FC236}">
                <a16:creationId xmlns:a16="http://schemas.microsoft.com/office/drawing/2014/main" id="{AC3F8563-BE09-4DFF-8092-19B95454E441}"/>
              </a:ext>
            </a:extLst>
          </p:cNvPr>
          <p:cNvSpPr>
            <a:spLocks noGrp="1"/>
          </p:cNvSpPr>
          <p:nvPr>
            <p:ph type="body" sz="quarter" idx="3"/>
          </p:nvPr>
        </p:nvSpPr>
        <p:spPr>
          <a:xfrm>
            <a:off x="6172199" y="2330575"/>
            <a:ext cx="5183188" cy="411956"/>
          </a:xfrm>
        </p:spPr>
        <p:txBody>
          <a:bodyPr>
            <a:normAutofit lnSpcReduction="10000"/>
          </a:bodyPr>
          <a:lstStyle/>
          <a:p>
            <a:r>
              <a:rPr lang="en-US" dirty="0"/>
              <a:t>Self Employed</a:t>
            </a:r>
            <a:endParaRPr lang="en-GB" dirty="0"/>
          </a:p>
        </p:txBody>
      </p:sp>
      <p:sp>
        <p:nvSpPr>
          <p:cNvPr id="8" name="Content Placeholder 7">
            <a:extLst>
              <a:ext uri="{FF2B5EF4-FFF2-40B4-BE49-F238E27FC236}">
                <a16:creationId xmlns:a16="http://schemas.microsoft.com/office/drawing/2014/main" id="{A9A8DF64-2A13-4BC4-9195-1B4F5738B309}"/>
              </a:ext>
            </a:extLst>
          </p:cNvPr>
          <p:cNvSpPr>
            <a:spLocks noGrp="1"/>
          </p:cNvSpPr>
          <p:nvPr>
            <p:ph sz="quarter" idx="4"/>
          </p:nvPr>
        </p:nvSpPr>
        <p:spPr>
          <a:xfrm>
            <a:off x="6172200" y="2920756"/>
            <a:ext cx="5183188" cy="2636665"/>
          </a:xfrm>
        </p:spPr>
        <p:txBody>
          <a:bodyPr>
            <a:normAutofit fontScale="92500"/>
          </a:bodyPr>
          <a:lstStyle/>
          <a:p>
            <a:pPr lvl="1"/>
            <a:r>
              <a:rPr lang="en-US" dirty="0"/>
              <a:t>Split into 2 types</a:t>
            </a:r>
          </a:p>
          <a:p>
            <a:pPr lvl="2"/>
            <a:r>
              <a:rPr lang="en-US" dirty="0"/>
              <a:t>Class 2 – A fixed amount</a:t>
            </a:r>
          </a:p>
          <a:p>
            <a:pPr lvl="2"/>
            <a:r>
              <a:rPr lang="en-US" dirty="0"/>
              <a:t>Class 4 – a % of profits</a:t>
            </a:r>
          </a:p>
          <a:p>
            <a:pPr marL="457200" lvl="1" indent="0">
              <a:buNone/>
            </a:pPr>
            <a:endParaRPr lang="en-US" dirty="0"/>
          </a:p>
          <a:p>
            <a:pPr lvl="1"/>
            <a:r>
              <a:rPr lang="en-US" dirty="0"/>
              <a:t>Paid annually with self assessment tax</a:t>
            </a:r>
          </a:p>
          <a:p>
            <a:pPr lvl="1"/>
            <a:r>
              <a:rPr lang="en-US" dirty="0"/>
              <a:t>Rates and NI thresholds change annually</a:t>
            </a:r>
          </a:p>
        </p:txBody>
      </p:sp>
      <p:sp>
        <p:nvSpPr>
          <p:cNvPr id="3" name="TextBox 2">
            <a:extLst>
              <a:ext uri="{FF2B5EF4-FFF2-40B4-BE49-F238E27FC236}">
                <a16:creationId xmlns:a16="http://schemas.microsoft.com/office/drawing/2014/main" id="{D7A76F66-081A-4A17-B246-C06FC7041BEA}"/>
              </a:ext>
            </a:extLst>
          </p:cNvPr>
          <p:cNvSpPr txBox="1"/>
          <p:nvPr/>
        </p:nvSpPr>
        <p:spPr>
          <a:xfrm>
            <a:off x="1054223" y="1229023"/>
            <a:ext cx="10235953" cy="923330"/>
          </a:xfrm>
          <a:prstGeom prst="rect">
            <a:avLst/>
          </a:prstGeom>
          <a:noFill/>
        </p:spPr>
        <p:txBody>
          <a:bodyPr wrap="square" rtlCol="0">
            <a:spAutoFit/>
          </a:bodyPr>
          <a:lstStyle/>
          <a:p>
            <a:r>
              <a:rPr lang="en-US" dirty="0"/>
              <a:t>This is the persons contribution that is depending on source and level of income. The process is different for Employment and Self Employment income and other income types (Rental income, Capital Gains, pension income) do not incur NIC</a:t>
            </a:r>
            <a:endParaRPr lang="en-GB" dirty="0"/>
          </a:p>
        </p:txBody>
      </p:sp>
      <p:sp>
        <p:nvSpPr>
          <p:cNvPr id="9" name="TextBox 8">
            <a:extLst>
              <a:ext uri="{FF2B5EF4-FFF2-40B4-BE49-F238E27FC236}">
                <a16:creationId xmlns:a16="http://schemas.microsoft.com/office/drawing/2014/main" id="{D93673A6-F5F1-4E2F-BE89-9C5920B9DC81}"/>
              </a:ext>
            </a:extLst>
          </p:cNvPr>
          <p:cNvSpPr txBox="1"/>
          <p:nvPr/>
        </p:nvSpPr>
        <p:spPr>
          <a:xfrm>
            <a:off x="1249531" y="5628977"/>
            <a:ext cx="9845336" cy="1200329"/>
          </a:xfrm>
          <a:prstGeom prst="rect">
            <a:avLst/>
          </a:prstGeom>
          <a:noFill/>
        </p:spPr>
        <p:txBody>
          <a:bodyPr wrap="square" rtlCol="0">
            <a:spAutoFit/>
          </a:bodyPr>
          <a:lstStyle/>
          <a:p>
            <a:r>
              <a:rPr lang="en-US" dirty="0"/>
              <a:t>This is a fairly simple calculation that always follows the same rules. No ambiguity so can be learned and mastered easily by just remembering the rules.</a:t>
            </a:r>
          </a:p>
          <a:p>
            <a:endParaRPr lang="en-US" dirty="0"/>
          </a:p>
          <a:p>
            <a:r>
              <a:rPr lang="en-US" dirty="0"/>
              <a:t>Now try practice </a:t>
            </a:r>
            <a:r>
              <a:rPr lang="en-US" dirty="0">
                <a:highlight>
                  <a:srgbClr val="00FFFF"/>
                </a:highlight>
              </a:rPr>
              <a:t>Question 21 </a:t>
            </a:r>
            <a:r>
              <a:rPr lang="en-US" dirty="0"/>
              <a:t>and send it to me for marking</a:t>
            </a:r>
            <a:endParaRPr lang="en-GB" dirty="0"/>
          </a:p>
        </p:txBody>
      </p:sp>
    </p:spTree>
    <p:extLst>
      <p:ext uri="{BB962C8B-B14F-4D97-AF65-F5344CB8AC3E}">
        <p14:creationId xmlns:p14="http://schemas.microsoft.com/office/powerpoint/2010/main" val="32733300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4158B7AF-831E-4DC8-AA5D-44767C680E0C}"/>
              </a:ext>
            </a:extLst>
          </p:cNvPr>
          <p:cNvSpPr txBox="1"/>
          <p:nvPr/>
        </p:nvSpPr>
        <p:spPr>
          <a:xfrm flipH="1">
            <a:off x="2110189" y="1875934"/>
            <a:ext cx="7863370" cy="1631216"/>
          </a:xfrm>
          <a:prstGeom prst="rect">
            <a:avLst/>
          </a:prstGeom>
          <a:noFill/>
        </p:spPr>
        <p:txBody>
          <a:bodyPr wrap="square" rtlCol="0">
            <a:spAutoFit/>
          </a:bodyPr>
          <a:lstStyle/>
          <a:p>
            <a:pPr algn="ctr"/>
            <a:r>
              <a:rPr lang="en-US" dirty="0"/>
              <a:t>This would have been much quicker to deliver in person!!</a:t>
            </a:r>
          </a:p>
          <a:p>
            <a:endParaRPr lang="en-US" dirty="0"/>
          </a:p>
          <a:p>
            <a:pPr algn="ctr"/>
            <a:r>
              <a:rPr lang="en-US" dirty="0"/>
              <a:t>I hope its useful to you and please send me any questions on email. </a:t>
            </a:r>
          </a:p>
          <a:p>
            <a:endParaRPr lang="en-US" dirty="0"/>
          </a:p>
          <a:p>
            <a:pPr algn="ctr"/>
            <a:r>
              <a:rPr lang="en-US" sz="2800" dirty="0"/>
              <a:t>Thank You</a:t>
            </a:r>
            <a:endParaRPr lang="en-GB" sz="2800" dirty="0"/>
          </a:p>
        </p:txBody>
      </p:sp>
    </p:spTree>
    <p:extLst>
      <p:ext uri="{BB962C8B-B14F-4D97-AF65-F5344CB8AC3E}">
        <p14:creationId xmlns:p14="http://schemas.microsoft.com/office/powerpoint/2010/main" val="11561593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287</TotalTime>
  <Words>1260</Words>
  <Application>Microsoft Office PowerPoint</Application>
  <PresentationFormat>Widescreen</PresentationFormat>
  <Paragraphs>96</Paragraphs>
  <Slides>11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Calibri Light</vt:lpstr>
      <vt:lpstr>Office Theme</vt:lpstr>
      <vt:lpstr>Taxation Module -Session 8</vt:lpstr>
      <vt:lpstr>We will look at 3 areas in today’s session</vt:lpstr>
      <vt:lpstr>Employment Income</vt:lpstr>
      <vt:lpstr>FOR EMPLOYEES The taxable amount is calculated by adding together all types of wages that may be paid and deducting allowable expenses</vt:lpstr>
      <vt:lpstr>PowerPoint Presentation</vt:lpstr>
      <vt:lpstr>PowerPoint Presentation</vt:lpstr>
      <vt:lpstr>PAYE System</vt:lpstr>
      <vt:lpstr>PAYE System</vt:lpstr>
      <vt:lpstr>Pension Schemes</vt:lpstr>
      <vt:lpstr>National Insurance Contributions (NIC)</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Taxation Module -Session 8</dc:title>
  <dc:creator>Nicola</dc:creator>
  <cp:lastModifiedBy>Nicola</cp:lastModifiedBy>
  <cp:revision>29</cp:revision>
  <dcterms:created xsi:type="dcterms:W3CDTF">2020-03-16T22:18:04Z</dcterms:created>
  <dcterms:modified xsi:type="dcterms:W3CDTF">2020-03-17T17:55:13Z</dcterms:modified>
</cp:coreProperties>
</file>