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849" autoAdjust="0"/>
    <p:restoredTop sz="93566" autoAdjust="0"/>
  </p:normalViewPr>
  <p:slideViewPr>
    <p:cSldViewPr snapToGrid="0" snapToObjects="1" showGuides="1">
      <p:cViewPr>
        <p:scale>
          <a:sx n="21" d="100"/>
          <a:sy n="21" d="100"/>
        </p:scale>
        <p:origin x="484" y="-26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D4FD08-75FD-4CFB-B2A2-559B16355B43}" type="doc">
      <dgm:prSet loTypeId="urn:microsoft.com/office/officeart/2005/8/layout/default" loCatId="list" qsTypeId="urn:microsoft.com/office/officeart/2005/8/quickstyle/simple1" qsCatId="simple" csTypeId="urn:microsoft.com/office/officeart/2005/8/colors/colorful4" csCatId="colorful" phldr="0"/>
      <dgm:spPr/>
      <dgm:t>
        <a:bodyPr/>
        <a:lstStyle/>
        <a:p>
          <a:endParaRPr lang="en-GB"/>
        </a:p>
      </dgm:t>
    </dgm:pt>
    <dgm:pt modelId="{3F20B8D1-CDB1-40E5-B7B9-3E7C8EFE21EB}" type="pres">
      <dgm:prSet presAssocID="{5ED4FD08-75FD-4CFB-B2A2-559B16355B43}" presName="diagram" presStyleCnt="0">
        <dgm:presLayoutVars>
          <dgm:dir/>
          <dgm:resizeHandles val="exact"/>
        </dgm:presLayoutVars>
      </dgm:prSet>
      <dgm:spPr/>
    </dgm:pt>
  </dgm:ptLst>
  <dgm:cxnLst>
    <dgm:cxn modelId="{92ADAEA2-DC82-46A0-AB6A-2C35E30EF92C}" type="presOf" srcId="{5ED4FD08-75FD-4CFB-B2A2-559B16355B43}" destId="{3F20B8D1-CDB1-40E5-B7B9-3E7C8EFE21EB}" srcOrd="0" destOrd="0" presId="urn:microsoft.com/office/officeart/2005/8/layout/default"/>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6/22/2026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6/22/2026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Anxiety dis order</a:t>
            </a:r>
            <a:endParaRPr lang="en-GB" dirty="0"/>
          </a:p>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491927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200"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100658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22/06/2026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22/06/2026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vizhub.healthdata.org/gbd-results/" TargetMode="External"/><Relationship Id="rId13" Type="http://schemas.openxmlformats.org/officeDocument/2006/relationships/hyperlink" Target="https://creativecommons.org/licenses/by-nc-nd/3.0/" TargetMode="External"/><Relationship Id="rId18" Type="http://schemas.openxmlformats.org/officeDocument/2006/relationships/diagramQuickStyle" Target="../diagrams/quickStyle1.xml"/><Relationship Id="rId3" Type="http://schemas.openxmlformats.org/officeDocument/2006/relationships/hyperlink" Target="https://bestpractice.bmj.com/info" TargetMode="External"/><Relationship Id="rId7" Type="http://schemas.openxmlformats.org/officeDocument/2006/relationships/hyperlink" Target="https://www.nice.org.uk/" TargetMode="External"/><Relationship Id="rId12" Type="http://schemas.openxmlformats.org/officeDocument/2006/relationships/hyperlink" Target="https://ykgood1.com/42" TargetMode="External"/><Relationship Id="rId17" Type="http://schemas.openxmlformats.org/officeDocument/2006/relationships/diagramLayout" Target="../diagrams/layout1.xml"/><Relationship Id="rId2" Type="http://schemas.openxmlformats.org/officeDocument/2006/relationships/notesSlide" Target="../notesSlides/notesSlide2.xml"/><Relationship Id="rId16" Type="http://schemas.openxmlformats.org/officeDocument/2006/relationships/diagramData" Target="../diagrams/data1.xml"/><Relationship Id="rId20" Type="http://schemas.microsoft.com/office/2007/relationships/diagramDrawing" Target="../diagrams/drawing1.xml"/><Relationship Id="rId1" Type="http://schemas.openxmlformats.org/officeDocument/2006/relationships/slideLayout" Target="../slideLayouts/slideLayout2.xml"/><Relationship Id="rId6" Type="http://schemas.openxmlformats.org/officeDocument/2006/relationships/hyperlink" Target="http://www.nice.org.uk/" TargetMode="External"/><Relationship Id="rId11" Type="http://schemas.openxmlformats.org/officeDocument/2006/relationships/image" Target="../media/image11.png"/><Relationship Id="rId5" Type="http://schemas.openxmlformats.org/officeDocument/2006/relationships/hyperlink" Target="https://www.medicines.org.uk/" TargetMode="External"/><Relationship Id="rId15" Type="http://schemas.openxmlformats.org/officeDocument/2006/relationships/hyperlink" Target="https://neurolaunch.com/old-mental-asylum-treatments/" TargetMode="External"/><Relationship Id="rId10" Type="http://schemas.openxmlformats.org/officeDocument/2006/relationships/hyperlink" Target="https://www.rawpixel.com/search/anxiety?sort=curated&amp;page=1" TargetMode="External"/><Relationship Id="rId19" Type="http://schemas.openxmlformats.org/officeDocument/2006/relationships/diagramColors" Target="../diagrams/colors1.xml"/><Relationship Id="rId4" Type="http://schemas.openxmlformats.org/officeDocument/2006/relationships/hyperlink" Target="https://bnf.nice.org.uk/" TargetMode="External"/><Relationship Id="rId9" Type="http://schemas.openxmlformats.org/officeDocument/2006/relationships/image" Target="../media/image10.1"/><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Esmael </a:t>
            </a:r>
            <a:r>
              <a:rPr lang="en-GB" sz="5400" dirty="0" err="1">
                <a:latin typeface="Arial" panose="020B0604020202020204" pitchFamily="34" charset="0"/>
                <a:cs typeface="Arial" panose="020B0604020202020204" pitchFamily="34" charset="0"/>
              </a:rPr>
              <a:t>kisomose</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2336882</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lecture     Oluwadamilola Tayo</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dirty="0">
                <a:latin typeface="Arial" panose="020B0604020202020204" pitchFamily="34" charset="0"/>
                <a:cs typeface="Arial" panose="020B0604020202020204" pitchFamily="34" charset="0"/>
              </a:rPr>
              <a:t>                                                                                          ANXIETY DISORDER PRESANTATION</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12249507"/>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p>
          <a:p>
            <a:pPr algn="ctr"/>
            <a:endParaRPr lang="en-GB" sz="8800" b="1" dirty="0">
              <a:latin typeface="Arial" panose="020B0604020202020204" pitchFamily="34" charset="0"/>
              <a:cs typeface="Arial" panose="020B0604020202020204" pitchFamily="34" charset="0"/>
            </a:endParaRPr>
          </a:p>
          <a:p>
            <a:pPr algn="ctr"/>
            <a:endParaRPr lang="en-GB" sz="8800" b="1" dirty="0">
              <a:latin typeface="Arial" panose="020B0604020202020204" pitchFamily="34" charset="0"/>
              <a:cs typeface="Arial" panose="020B0604020202020204" pitchFamily="34" charset="0"/>
            </a:endParaRPr>
          </a:p>
          <a:p>
            <a:pPr algn="ctr"/>
            <a:endParaRPr lang="en-GB" sz="8800" b="1" dirty="0">
              <a:latin typeface="Arial" panose="020B0604020202020204" pitchFamily="34" charset="0"/>
              <a:cs typeface="Arial" panose="020B0604020202020204" pitchFamily="34" charset="0"/>
            </a:endParaRPr>
          </a:p>
          <a:p>
            <a:pPr algn="ctr"/>
            <a:endParaRPr lang="en-GB" sz="8800" b="1" dirty="0">
              <a:latin typeface="Arial" panose="020B0604020202020204" pitchFamily="34" charset="0"/>
              <a:cs typeface="Arial" panose="020B0604020202020204" pitchFamily="34" charset="0"/>
            </a:endParaRPr>
          </a:p>
          <a:p>
            <a:pPr algn="ctr"/>
            <a:endParaRPr lang="en-GB" sz="8800" b="1"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4112" y="310894"/>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60375" y="5503863"/>
            <a:ext cx="10056813" cy="15382650"/>
          </a:xfrm>
        </p:spPr>
        <p:txBody>
          <a:bodyPr/>
          <a:lstStyle/>
          <a:p>
            <a:r>
              <a:rPr lang="en-GB" sz="3200" dirty="0"/>
              <a:t>Anxiety disorders are among the most prevalent mental health conditions globally, characterised by excessive fear, worry, and physiological arousal..</a:t>
            </a:r>
          </a:p>
          <a:p>
            <a:r>
              <a:rPr lang="en-GB" sz="3200" dirty="0"/>
              <a:t>An anxiety disorder is defined as a condition in which a person experiences ongoing, uncontrollable anxiety along with physical symptoms</a:t>
            </a:r>
          </a:p>
          <a:p>
            <a:endParaRPr lang="en-GB" sz="3200" dirty="0"/>
          </a:p>
          <a:p>
            <a:r>
              <a:rPr lang="en-GB" sz="3200" dirty="0"/>
              <a:t>anxiety disorders include Generalised Anxiety Disorder (6B00), Panic Disorder (6B01), Social Anxiety Disorder (6B03) and others (WHO, 2022).</a:t>
            </a:r>
          </a:p>
          <a:p>
            <a:endParaRPr lang="en-GB" sz="3200" dirty="0"/>
          </a:p>
          <a:p>
            <a:r>
              <a:rPr lang="en-GB" sz="3200" dirty="0"/>
              <a:t>Using UK population estimates:</a:t>
            </a:r>
          </a:p>
          <a:p>
            <a:r>
              <a:rPr lang="en-GB" sz="3200" dirty="0"/>
              <a:t>UK adult population ≈ 53 million</a:t>
            </a:r>
          </a:p>
          <a:p>
            <a:r>
              <a:rPr lang="en-GB" sz="3200" dirty="0"/>
              <a:t>If 10–12% have an anxiety disorder → 5.3 to 6.3 million adults are living with an anxiety disorder at any given time.</a:t>
            </a:r>
          </a:p>
          <a:p>
            <a:endParaRPr lang="en-GB" dirty="0"/>
          </a:p>
          <a:p>
            <a:r>
              <a:rPr lang="en-GB" sz="3200" b="1" dirty="0"/>
              <a:t>ANXIETY DISORDER.</a:t>
            </a:r>
          </a:p>
          <a:p>
            <a:r>
              <a:rPr lang="en-GB" sz="3200" b="1" dirty="0"/>
              <a:t>Anxiety disorder</a:t>
            </a:r>
            <a:r>
              <a:rPr lang="en-GB" sz="3200" dirty="0"/>
              <a:t> refers to a group of mental health conditions in which a person experiences </a:t>
            </a:r>
            <a:r>
              <a:rPr lang="en-GB" sz="3200" b="1" dirty="0"/>
              <a:t>excessive, </a:t>
            </a:r>
            <a:r>
              <a:rPr lang="en-GB" sz="3200" dirty="0"/>
              <a:t>persistent fear or worry that is difficult to control and interferes with daily life.</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754045"/>
          </a:xfrm>
        </p:spPr>
        <p:txBody>
          <a:bodyPr/>
          <a:lstStyle/>
          <a:p>
            <a:r>
              <a:rPr lang="en-GB"/>
              <a:t>Introduction </a:t>
            </a:r>
            <a:endParaRPr lang="en-GB" dirty="0"/>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77838" y="17830800"/>
            <a:ext cx="9397682" cy="982712"/>
          </a:xfrm>
        </p:spPr>
        <p:txBody>
          <a:bodyPr/>
          <a:lstStyle/>
          <a:p>
            <a:r>
              <a:rPr lang="en-GB" dirty="0"/>
              <a:t>Causes, </a:t>
            </a:r>
          </a:p>
          <a:p>
            <a:r>
              <a:rPr lang="en-GB" sz="3200" u="none" dirty="0"/>
              <a:t>Genetics, brain chemistry, childhood experiences, stress and life chemistry</a:t>
            </a:r>
          </a:p>
          <a:p>
            <a:pPr marL="571500" indent="-571500">
              <a:buFont typeface="Arial" panose="020B0604020202020204" pitchFamily="34" charset="0"/>
              <a:buChar char="•"/>
            </a:pPr>
            <a:r>
              <a:rPr lang="en-GB" sz="3200" u="none" dirty="0"/>
              <a:t>Symptoms</a:t>
            </a:r>
          </a:p>
          <a:p>
            <a:r>
              <a:rPr lang="en-GB" sz="3200" u="none" dirty="0"/>
              <a:t>Persistent worry </a:t>
            </a:r>
          </a:p>
          <a:p>
            <a:r>
              <a:rPr lang="en-GB" sz="3200" u="none" dirty="0"/>
              <a:t>Having difficulty concentrating and remembering</a:t>
            </a:r>
          </a:p>
          <a:p>
            <a:pPr marL="571500" indent="-571500">
              <a:buFont typeface="Arial" panose="020B0604020202020204" pitchFamily="34" charset="0"/>
              <a:buChar char="•"/>
            </a:pPr>
            <a:r>
              <a:rPr lang="en-GB" sz="3200" u="none" dirty="0"/>
              <a:t>Diagnosis</a:t>
            </a:r>
          </a:p>
          <a:p>
            <a:r>
              <a:rPr lang="en-GB" sz="3200" u="none" dirty="0"/>
              <a:t>GP ,psychologist and psychiatrist</a:t>
            </a:r>
          </a:p>
          <a:p>
            <a:endParaRPr lang="en-GB" dirty="0"/>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264559" y="4673600"/>
            <a:ext cx="10058400" cy="12652686"/>
          </a:xfrm>
        </p:spPr>
        <p:txBody>
          <a:bodyPr/>
          <a:lstStyle/>
          <a:p>
            <a:r>
              <a:rPr lang="en-GB" dirty="0"/>
              <a:t>Current services and treatments </a:t>
            </a:r>
          </a:p>
          <a:p>
            <a:endParaRPr lang="en-GB" dirty="0"/>
          </a:p>
          <a:p>
            <a:r>
              <a:rPr lang="en-GB" sz="3200" b="0" u="none" dirty="0"/>
              <a:t>Biopsychosocial Model</a:t>
            </a:r>
          </a:p>
          <a:p>
            <a:r>
              <a:rPr lang="en-GB" sz="3200" b="0" u="none" dirty="0"/>
              <a:t>Recognises interaction between genetic vulnerability, cognitive patterns, trauma, and socio‑environmental stressors.</a:t>
            </a:r>
          </a:p>
          <a:p>
            <a:r>
              <a:rPr lang="en-GB" sz="3200" b="0" u="none" dirty="0"/>
              <a:t>Current Treatments</a:t>
            </a:r>
          </a:p>
          <a:p>
            <a:r>
              <a:rPr lang="en-GB" sz="3200" b="0" u="none" dirty="0"/>
              <a:t>Psychological therapies: CBT, exposure therapy, ACT, trauma‑informed approaches.</a:t>
            </a:r>
          </a:p>
          <a:p>
            <a:r>
              <a:rPr lang="en-GB" sz="3200" b="0" u="none" dirty="0"/>
              <a:t>Pharmacological treatments: SSRIs, SNRIs, benzodiazepines (short‑term use).</a:t>
            </a:r>
          </a:p>
          <a:p>
            <a:r>
              <a:rPr lang="en-GB" sz="3200" b="0" u="none" dirty="0"/>
              <a:t>Digital interventions: Online CBT, tele‑mental health, AI‑supported therapy tools.</a:t>
            </a:r>
          </a:p>
          <a:p>
            <a:r>
              <a:rPr lang="en-GB" sz="3200" b="0" u="none" dirty="0"/>
              <a:t>Policy &amp; Legislation</a:t>
            </a:r>
          </a:p>
          <a:p>
            <a:r>
              <a:rPr lang="en-GB" sz="3200" b="0" u="none" dirty="0"/>
              <a:t>NICE Guidelines (UK) recommend stepped‑care models prioritising psychological interventions.</a:t>
            </a:r>
          </a:p>
          <a:p>
            <a:r>
              <a:rPr lang="en-GB" sz="3200" b="0" u="none" dirty="0"/>
              <a:t>Mental Health Act (1983, amended 2007) shapes rights, consent, and compulsory treatment.</a:t>
            </a:r>
          </a:p>
          <a:p>
            <a:r>
              <a:rPr lang="en-GB" sz="3200" b="0" u="none" dirty="0"/>
              <a:t>Equality Act (2010) protects individuals with anxiety disorders from discrimination</a:t>
            </a:r>
          </a:p>
          <a:p>
            <a:endParaRPr lang="en-GB" b="0" u="none" dirty="0"/>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754045"/>
          </a:xfrm>
        </p:spPr>
        <p:txBody>
          <a:bodyPr/>
          <a:lstStyle/>
          <a:p>
            <a:r>
              <a:rPr lang="en-GB" dirty="0"/>
              <a:t>Recommendations</a:t>
            </a:r>
          </a:p>
          <a:p>
            <a:endParaRPr lang="en-GB" dirty="0"/>
          </a:p>
        </p:txBody>
      </p:sp>
      <p:sp>
        <p:nvSpPr>
          <p:cNvPr id="161" name="Text Placeholder 160">
            <a:extLst>
              <a:ext uri="{FF2B5EF4-FFF2-40B4-BE49-F238E27FC236}">
                <a16:creationId xmlns:a16="http://schemas.microsoft.com/office/drawing/2014/main" id="{FE1051D5-B423-3BAE-D250-B5B64BFA0B5E}"/>
              </a:ext>
            </a:extLst>
          </p:cNvPr>
          <p:cNvSpPr>
            <a:spLocks noGrp="1"/>
          </p:cNvSpPr>
          <p:nvPr>
            <p:ph type="body" sz="quarter" idx="26"/>
          </p:nvPr>
        </p:nvSpPr>
        <p:spPr>
          <a:xfrm>
            <a:off x="33422043" y="5964725"/>
            <a:ext cx="10047018" cy="5847732"/>
          </a:xfrm>
        </p:spPr>
        <p:txBody>
          <a:bodyPr/>
          <a:lstStyle/>
          <a:p>
            <a:pPr lvl="0" defTabSz="914400" eaLnBrk="0" fontAlgn="base" hangingPunct="0">
              <a:spcBef>
                <a:spcPct val="0"/>
              </a:spcBef>
              <a:spcAft>
                <a:spcPct val="0"/>
              </a:spcAft>
              <a:buFontTx/>
              <a:buChar char="•"/>
            </a:pPr>
            <a:r>
              <a:rPr lang="en-US" altLang="en-US" sz="3200" dirty="0">
                <a:latin typeface="Arial" panose="020B0604020202020204" pitchFamily="34" charset="0"/>
              </a:rPr>
              <a:t>Expand early intervention and community‑based services.</a:t>
            </a:r>
          </a:p>
          <a:p>
            <a:pPr lvl="0" defTabSz="914400" eaLnBrk="0" fontAlgn="base" hangingPunct="0">
              <a:spcBef>
                <a:spcPct val="0"/>
              </a:spcBef>
              <a:spcAft>
                <a:spcPct val="0"/>
              </a:spcAft>
              <a:buFontTx/>
              <a:buChar char="•"/>
            </a:pPr>
            <a:r>
              <a:rPr lang="en-US" altLang="en-US" sz="3200" dirty="0">
                <a:latin typeface="Arial" panose="020B0604020202020204" pitchFamily="34" charset="0"/>
              </a:rPr>
              <a:t>Increase funding for culturally competent and trauma‑informed care.</a:t>
            </a:r>
          </a:p>
          <a:p>
            <a:pPr lvl="0" defTabSz="914400" eaLnBrk="0" fontAlgn="base" hangingPunct="0">
              <a:spcBef>
                <a:spcPct val="0"/>
              </a:spcBef>
              <a:spcAft>
                <a:spcPct val="0"/>
              </a:spcAft>
              <a:buFontTx/>
              <a:buChar char="•"/>
            </a:pPr>
            <a:r>
              <a:rPr lang="en-US" altLang="en-US" sz="3200" dirty="0">
                <a:latin typeface="Arial" panose="020B0604020202020204" pitchFamily="34" charset="0"/>
              </a:rPr>
              <a:t>Reduce stigma through education campaigns targeting universities and workplaces.</a:t>
            </a:r>
          </a:p>
          <a:p>
            <a:pPr lvl="0" defTabSz="914400" eaLnBrk="0" fontAlgn="base" hangingPunct="0">
              <a:spcBef>
                <a:spcPct val="0"/>
              </a:spcBef>
              <a:spcAft>
                <a:spcPct val="0"/>
              </a:spcAft>
              <a:buFontTx/>
              <a:buChar char="•"/>
            </a:pPr>
            <a:r>
              <a:rPr lang="en-US" altLang="en-US" sz="3200" dirty="0">
                <a:latin typeface="Arial" panose="020B0604020202020204" pitchFamily="34" charset="0"/>
              </a:rPr>
              <a:t>Improve access for marginalized groups through targeted outreach.</a:t>
            </a:r>
          </a:p>
          <a:p>
            <a:pPr lvl="0" defTabSz="914400" eaLnBrk="0" fontAlgn="base" hangingPunct="0">
              <a:spcBef>
                <a:spcPct val="0"/>
              </a:spcBef>
              <a:spcAft>
                <a:spcPct val="0"/>
              </a:spcAft>
              <a:buFontTx/>
              <a:buChar char="•"/>
            </a:pPr>
            <a:r>
              <a:rPr lang="en-US" altLang="en-US" sz="3200" dirty="0">
                <a:latin typeface="Arial" panose="020B0604020202020204" pitchFamily="34" charset="0"/>
              </a:rPr>
              <a:t>Strengthen integration between primary care, mental health services, and digital tools.</a:t>
            </a:r>
          </a:p>
          <a:p>
            <a:endParaRPr lang="en-GB" dirty="0"/>
          </a:p>
        </p:txBody>
      </p:sp>
      <p:sp>
        <p:nvSpPr>
          <p:cNvPr id="163" name="Text Placeholder 162">
            <a:extLst>
              <a:ext uri="{FF2B5EF4-FFF2-40B4-BE49-F238E27FC236}">
                <a16:creationId xmlns:a16="http://schemas.microsoft.com/office/drawing/2014/main" id="{3BD8656B-7D49-6560-6B0B-0093EAEAC8E4}"/>
              </a:ext>
            </a:extLst>
          </p:cNvPr>
          <p:cNvSpPr>
            <a:spLocks noGrp="1"/>
          </p:cNvSpPr>
          <p:nvPr>
            <p:ph type="body" sz="quarter" idx="28"/>
          </p:nvPr>
        </p:nvSpPr>
        <p:spPr>
          <a:xfrm>
            <a:off x="33422043" y="11392387"/>
            <a:ext cx="10052050" cy="20023921"/>
          </a:xfrm>
        </p:spPr>
        <p:txBody>
          <a:bodyPr/>
          <a:lstStyle/>
          <a:p>
            <a:r>
              <a:rPr lang="en-GB" sz="3200" b="1" dirty="0"/>
              <a:t>Conclusion.</a:t>
            </a:r>
          </a:p>
          <a:p>
            <a:r>
              <a:rPr lang="en-GB" sz="3200" dirty="0"/>
              <a:t>Anxiety disorders have transitioned from moral failings to recognised mental health conditions. Despite progress, treatment remains shaped by cultural narratives, political priorities, and social inequalities. Future practice must prioritise equity, accessibility, and person‑centred care.</a:t>
            </a:r>
          </a:p>
          <a:p>
            <a:endParaRPr lang="en-GB" sz="3200" dirty="0"/>
          </a:p>
          <a:p>
            <a:endParaRPr lang="en-GB" dirty="0"/>
          </a:p>
          <a:p>
            <a:endParaRPr lang="en-GB" dirty="0"/>
          </a:p>
          <a:p>
            <a:r>
              <a:rPr lang="en-GB" sz="3200" dirty="0"/>
              <a:t>BMJ Publishing Group. Available at. </a:t>
            </a:r>
            <a:r>
              <a:rPr lang="en-GB" sz="3200" dirty="0">
                <a:hlinkClick r:id="rId3"/>
              </a:rPr>
              <a:t>https://bestpractice.bmj.com/info</a:t>
            </a:r>
            <a:r>
              <a:rPr lang="en-GB" sz="3200" dirty="0"/>
              <a:t>(Accessed on 21 July 2026)</a:t>
            </a:r>
          </a:p>
          <a:p>
            <a:endParaRPr lang="en-GB" dirty="0"/>
          </a:p>
          <a:p>
            <a:pPr marL="342900" indent="-342900">
              <a:buFont typeface="Arial" panose="020B0604020202020204" pitchFamily="34" charset="0"/>
              <a:buChar char="•"/>
            </a:pPr>
            <a:r>
              <a:rPr lang="en-GB" sz="3200" dirty="0"/>
              <a:t>National Institute for Health and Care Excellence (NICE) Available at.. </a:t>
            </a:r>
            <a:r>
              <a:rPr lang="en-GB" sz="3200" dirty="0">
                <a:hlinkClick r:id="rId4"/>
              </a:rPr>
              <a:t>https://bnf.nice.org.uk</a:t>
            </a:r>
            <a:r>
              <a:rPr lang="en-GB" sz="3200" dirty="0"/>
              <a:t>.(Accessed on 21 July 2026)</a:t>
            </a:r>
          </a:p>
          <a:p>
            <a:pPr marL="342900" indent="-342900">
              <a:buFont typeface="Arial" panose="020B0604020202020204" pitchFamily="34" charset="0"/>
              <a:buChar char="•"/>
            </a:pPr>
            <a:r>
              <a:rPr lang="en-GB" sz="3200" dirty="0"/>
              <a:t>Data pharm Communications Ltd. Available at.. </a:t>
            </a:r>
            <a:r>
              <a:rPr lang="en-GB" sz="3200" dirty="0">
                <a:hlinkClick r:id="rId5"/>
              </a:rPr>
              <a:t>https://www.medicines.org.uk</a:t>
            </a:r>
            <a:r>
              <a:rPr lang="en-GB" sz="3200" dirty="0"/>
              <a:t> .(Accessed on 21 July 2026)</a:t>
            </a:r>
          </a:p>
          <a:p>
            <a:pPr marL="342900" indent="-342900">
              <a:buFont typeface="Arial" panose="020B0604020202020204" pitchFamily="34" charset="0"/>
              <a:buChar char="•"/>
            </a:pPr>
            <a:endParaRPr lang="en-GB" sz="3200" dirty="0"/>
          </a:p>
          <a:p>
            <a:pPr marL="342900" indent="-342900">
              <a:buFont typeface="Arial" panose="020B0604020202020204" pitchFamily="34" charset="0"/>
              <a:buChar char="•"/>
            </a:pPr>
            <a:r>
              <a:rPr lang="en-GB" sz="3200" dirty="0"/>
              <a:t>NICE (2014) </a:t>
            </a:r>
            <a:r>
              <a:rPr lang="en-GB" sz="3200" i="1" dirty="0"/>
              <a:t>Anxiety disorders (QS53)</a:t>
            </a:r>
            <a:r>
              <a:rPr lang="en-GB" sz="3200" dirty="0"/>
              <a:t>. NICE. Available at. </a:t>
            </a:r>
            <a:r>
              <a:rPr lang="en-GB" sz="3200" dirty="0">
                <a:hlinkClick r:id="rId6"/>
              </a:rPr>
              <a:t>http://www.nice.org.uk</a:t>
            </a:r>
            <a:r>
              <a:rPr lang="en-GB" sz="3200" dirty="0"/>
              <a:t> .(Accessed on 21 July 2026)</a:t>
            </a:r>
          </a:p>
          <a:p>
            <a:endParaRPr lang="en-GB" sz="3200" dirty="0"/>
          </a:p>
          <a:p>
            <a:pPr marL="342900" indent="-342900">
              <a:buFont typeface="Arial" panose="020B0604020202020204" pitchFamily="34" charset="0"/>
              <a:buChar char="•"/>
            </a:pPr>
            <a:r>
              <a:rPr lang="en-GB" sz="3200" i="1" dirty="0"/>
              <a:t>management</a:t>
            </a:r>
            <a:r>
              <a:rPr lang="en-GB" sz="3200" dirty="0"/>
              <a:t>. National Institute for Health and Care Excellence .Available at.. </a:t>
            </a:r>
            <a:r>
              <a:rPr lang="en-GB" sz="3200" dirty="0">
                <a:hlinkClick r:id="rId7"/>
              </a:rPr>
              <a:t>https://www.nice.org.uk</a:t>
            </a:r>
            <a:r>
              <a:rPr lang="en-GB" sz="3200" dirty="0"/>
              <a:t>.(Accessed on 21 July 2026)</a:t>
            </a:r>
          </a:p>
          <a:p>
            <a:pPr marL="342900" indent="-342900">
              <a:buFont typeface="Arial" panose="020B0604020202020204" pitchFamily="34" charset="0"/>
              <a:buChar char="•"/>
            </a:pPr>
            <a:endParaRPr lang="en-GB" sz="3200" dirty="0"/>
          </a:p>
          <a:p>
            <a:pPr marL="342900" indent="-342900">
              <a:buFont typeface="Arial" panose="020B0604020202020204" pitchFamily="34" charset="0"/>
              <a:buChar char="•"/>
            </a:pPr>
            <a:r>
              <a:rPr lang="en-GB" sz="3200" dirty="0"/>
              <a:t> Institute for Health Metrics and Evaluation; 2024. Available at (</a:t>
            </a:r>
            <a:r>
              <a:rPr lang="en-GB" sz="3200" dirty="0">
                <a:hlinkClick r:id="rId8"/>
              </a:rPr>
              <a:t>https://vizhub.healthdata.org/gbd-results/</a:t>
            </a:r>
            <a:r>
              <a:rPr lang="en-GB" sz="3200" dirty="0"/>
              <a:t>(, accessed 21 July 2026)</a:t>
            </a:r>
          </a:p>
          <a:p>
            <a:pPr marL="342900" indent="-342900">
              <a:buFont typeface="Arial" panose="020B0604020202020204" pitchFamily="34" charset="0"/>
              <a:buChar char="•"/>
            </a:pPr>
            <a:endParaRPr lang="en-GB" sz="3200" dirty="0"/>
          </a:p>
          <a:p>
            <a:pPr marL="342900" indent="-342900">
              <a:buFont typeface="Arial" panose="020B0604020202020204" pitchFamily="34" charset="0"/>
              <a:buChar char="•"/>
            </a:pPr>
            <a:r>
              <a:rPr lang="en-GB" dirty="0"/>
              <a:t>BMJ (2021) </a:t>
            </a:r>
            <a:r>
              <a:rPr lang="en-GB" i="1" dirty="0"/>
              <a:t>Generalised anxiety disorder</a:t>
            </a:r>
            <a:r>
              <a:rPr lang="en-GB" dirty="0"/>
              <a:t>. BMJ Best Practice. BMJ Publishing Group. </a:t>
            </a:r>
            <a:r>
              <a:rPr lang="en-GB" dirty="0">
                <a:hlinkClick r:id="rId3"/>
              </a:rPr>
              <a:t>https://bestpractice.bmj.com/info</a:t>
            </a:r>
            <a:r>
              <a:rPr lang="en-GB" dirty="0"/>
              <a:t>(Accessed on 21 July 2026)</a:t>
            </a:r>
          </a:p>
          <a:p>
            <a:pPr marL="342900" indent="-342900">
              <a:buFont typeface="Arial" panose="020B0604020202020204" pitchFamily="34" charset="0"/>
              <a:buChar char="•"/>
            </a:pPr>
            <a:endParaRPr lang="en-GB" sz="3200" dirty="0"/>
          </a:p>
          <a:p>
            <a:endParaRPr lang="en-GB" dirty="0"/>
          </a:p>
          <a:p>
            <a:endParaRPr lang="en-GB" dirty="0"/>
          </a:p>
          <a:p>
            <a:endParaRPr lang="en-GB" dirty="0"/>
          </a:p>
        </p:txBody>
      </p:sp>
      <p:sp>
        <p:nvSpPr>
          <p:cNvPr id="165" name="Text Placeholder 164">
            <a:extLst>
              <a:ext uri="{FF2B5EF4-FFF2-40B4-BE49-F238E27FC236}">
                <a16:creationId xmlns:a16="http://schemas.microsoft.com/office/drawing/2014/main" id="{E6799028-31BD-AA9D-D90E-F55CD8AD68D1}"/>
              </a:ext>
            </a:extLst>
          </p:cNvPr>
          <p:cNvSpPr>
            <a:spLocks noGrp="1"/>
          </p:cNvSpPr>
          <p:nvPr>
            <p:ph type="body" sz="quarter" idx="30"/>
          </p:nvPr>
        </p:nvSpPr>
        <p:spPr>
          <a:xfrm>
            <a:off x="33361312" y="15235724"/>
            <a:ext cx="10052050" cy="2006681"/>
          </a:xfrm>
        </p:spPr>
        <p:txBody>
          <a:bodyPr/>
          <a:lstStyle/>
          <a:p>
            <a:r>
              <a:rPr lang="en-GB" sz="3200" b="1" dirty="0"/>
              <a:t>References</a:t>
            </a:r>
          </a:p>
          <a:p>
            <a:pPr marL="457200" indent="-457200">
              <a:buFont typeface="Arial" panose="020B0604020202020204" pitchFamily="34" charset="0"/>
              <a:buChar char="•"/>
            </a:pPr>
            <a:r>
              <a:rPr lang="en-GB" sz="3200" b="1" dirty="0"/>
              <a:t> </a:t>
            </a:r>
          </a:p>
          <a:p>
            <a:endParaRPr lang="en-GB" dirty="0"/>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a:t>Anxiety disorder</a:t>
            </a:r>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a:t>NAME OF DISORDER (Anxiety disorder)</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446550"/>
          </a:xfrm>
        </p:spPr>
        <p:txBody>
          <a:bodyPr/>
          <a:lstStyle/>
          <a:p>
            <a:r>
              <a:rPr lang="en-GB"/>
              <a:t>(Title - name of the chosen mental disorder)  </a:t>
            </a:r>
            <a:endParaRPr lang="en-GB"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110" name="Rectangle 2">
            <a:extLst>
              <a:ext uri="{FF2B5EF4-FFF2-40B4-BE49-F238E27FC236}">
                <a16:creationId xmlns:a16="http://schemas.microsoft.com/office/drawing/2014/main" id="{4FD237D0-A46A-2BAE-895E-207BA5094B8D}"/>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Annual prevalence:</a:t>
            </a:r>
            <a:r>
              <a:rPr kumimoji="0" lang="en-US" altLang="en-US" sz="1800" b="0" i="0" u="none" strike="noStrike" cap="none" normalizeH="0" baseline="0" dirty="0">
                <a:ln>
                  <a:noFill/>
                </a:ln>
                <a:solidFill>
                  <a:schemeClr val="tx1"/>
                </a:solidFill>
                <a:effectLst/>
                <a:latin typeface="Arial" panose="020B0604020202020204" pitchFamily="34" charset="0"/>
              </a:rPr>
              <a:t> About </a:t>
            </a:r>
            <a:r>
              <a:rPr kumimoji="0" lang="en-US" altLang="en-US" sz="1800" b="1" i="0" u="none" strike="noStrike" cap="none" normalizeH="0" baseline="0" dirty="0">
                <a:ln>
                  <a:noFill/>
                </a:ln>
                <a:solidFill>
                  <a:schemeClr val="tx1"/>
                </a:solidFill>
                <a:effectLst/>
                <a:latin typeface="Arial" panose="020B0604020202020204" pitchFamily="34" charset="0"/>
              </a:rPr>
              <a:t>20% of adults</a:t>
            </a:r>
            <a:r>
              <a:rPr kumimoji="0" lang="en-US" altLang="en-US" sz="1800" b="0" i="0" u="none" strike="noStrike" cap="none" normalizeH="0" baseline="0" dirty="0">
                <a:ln>
                  <a:noFill/>
                </a:ln>
                <a:solidFill>
                  <a:schemeClr val="tx1"/>
                </a:solidFill>
                <a:effectLst/>
                <a:latin typeface="Arial" panose="020B0604020202020204" pitchFamily="34" charset="0"/>
              </a:rPr>
              <a:t> worldwide experience an anxiety disorder in any given year.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Lifetime prevalence:</a:t>
            </a:r>
            <a:r>
              <a:rPr kumimoji="0" lang="en-US" altLang="en-US" sz="1800" b="0" i="0" u="none" strike="noStrike" cap="none" normalizeH="0" baseline="0" dirty="0">
                <a:ln>
                  <a:noFill/>
                </a:ln>
                <a:solidFill>
                  <a:schemeClr val="tx1"/>
                </a:solidFill>
                <a:effectLst/>
                <a:latin typeface="Arial" panose="020B0604020202020204" pitchFamily="34" charset="0"/>
              </a:rPr>
              <a:t> Around </a:t>
            </a:r>
            <a:r>
              <a:rPr kumimoji="0" lang="en-US" altLang="en-US" sz="1800" b="1" i="0" u="none" strike="noStrike" cap="none" normalizeH="0" baseline="0" dirty="0">
                <a:ln>
                  <a:noFill/>
                </a:ln>
                <a:solidFill>
                  <a:schemeClr val="tx1"/>
                </a:solidFill>
                <a:effectLst/>
                <a:latin typeface="Arial" panose="020B0604020202020204" pitchFamily="34" charset="0"/>
              </a:rPr>
              <a:t>30–35%</a:t>
            </a:r>
            <a:r>
              <a:rPr kumimoji="0" lang="en-US" altLang="en-US" sz="1800" b="0" i="0" u="none" strike="noStrike" cap="none" normalizeH="0" baseline="0" dirty="0">
                <a:ln>
                  <a:noFill/>
                </a:ln>
                <a:solidFill>
                  <a:schemeClr val="tx1"/>
                </a:solidFill>
                <a:effectLst/>
                <a:latin typeface="Arial" panose="020B0604020202020204" pitchFamily="34" charset="0"/>
              </a:rPr>
              <a:t> of people will meet criteria for an anxiety disorder at some point in life.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Gender differences:</a:t>
            </a:r>
            <a:r>
              <a:rPr kumimoji="0" lang="en-US" altLang="en-US" sz="1800" b="0" i="0" u="none" strike="noStrike" cap="none" normalizeH="0" baseline="0" dirty="0">
                <a:ln>
                  <a:noFill/>
                </a:ln>
                <a:solidFill>
                  <a:schemeClr val="tx1"/>
                </a:solidFill>
                <a:effectLst/>
                <a:latin typeface="Arial" panose="020B0604020202020204" pitchFamily="34" charset="0"/>
              </a:rPr>
              <a:t> Women are diagnosed </a:t>
            </a:r>
            <a:r>
              <a:rPr kumimoji="0" lang="en-US" altLang="en-US" sz="1800" b="1" i="0" u="none" strike="noStrike" cap="none" normalizeH="0" baseline="0" dirty="0">
                <a:ln>
                  <a:noFill/>
                </a:ln>
                <a:solidFill>
                  <a:schemeClr val="tx1"/>
                </a:solidFill>
                <a:effectLst/>
                <a:latin typeface="Arial" panose="020B0604020202020204" pitchFamily="34" charset="0"/>
              </a:rPr>
              <a:t>twice as often</a:t>
            </a:r>
            <a:r>
              <a:rPr kumimoji="0" lang="en-US" altLang="en-US" sz="1800" b="0" i="0" u="none" strike="noStrike" cap="none" normalizeH="0" baseline="0" dirty="0">
                <a:ln>
                  <a:noFill/>
                </a:ln>
                <a:solidFill>
                  <a:schemeClr val="tx1"/>
                </a:solidFill>
                <a:effectLst/>
                <a:latin typeface="Arial" panose="020B0604020202020204" pitchFamily="34" charset="0"/>
              </a:rPr>
              <a:t> as men.</a:t>
            </a:r>
          </a:p>
        </p:txBody>
      </p:sp>
      <p:sp>
        <p:nvSpPr>
          <p:cNvPr id="170" name="Text Placeholder 169">
            <a:extLst>
              <a:ext uri="{FF2B5EF4-FFF2-40B4-BE49-F238E27FC236}">
                <a16:creationId xmlns:a16="http://schemas.microsoft.com/office/drawing/2014/main" id="{FE375545-6C26-EB0B-F025-156988AB02B3}"/>
              </a:ext>
            </a:extLst>
          </p:cNvPr>
          <p:cNvSpPr>
            <a:spLocks noGrp="1"/>
          </p:cNvSpPr>
          <p:nvPr>
            <p:ph type="body" sz="quarter" idx="22"/>
          </p:nvPr>
        </p:nvSpPr>
        <p:spPr>
          <a:xfrm>
            <a:off x="11587291" y="5726971"/>
            <a:ext cx="10039351" cy="19017506"/>
          </a:xfrm>
        </p:spPr>
        <p:txBody>
          <a:bodyPr/>
          <a:lstStyle/>
          <a:p>
            <a:r>
              <a:rPr lang="en-GB" dirty="0"/>
              <a:t>Social, Cultural &amp; Political Influences</a:t>
            </a:r>
          </a:p>
          <a:p>
            <a:endParaRPr lang="en-GB" dirty="0"/>
          </a:p>
          <a:p>
            <a:endParaRPr lang="en-GB" dirty="0"/>
          </a:p>
          <a:p>
            <a:pPr marL="571500" indent="-571500">
              <a:buFont typeface="Arial" panose="020B0604020202020204" pitchFamily="34" charset="0"/>
              <a:buChar char="•"/>
            </a:pPr>
            <a:r>
              <a:rPr lang="en-GB" sz="3200" b="0" u="none" dirty="0"/>
              <a:t>Anxiety often trivialised as “worrying too much,” reducing help‑seeking.</a:t>
            </a:r>
          </a:p>
          <a:p>
            <a:pPr marL="571500" indent="-571500">
              <a:buFont typeface="Arial" panose="020B0604020202020204" pitchFamily="34" charset="0"/>
              <a:buChar char="•"/>
            </a:pPr>
            <a:r>
              <a:rPr lang="en-GB" sz="3200" b="0" u="none" dirty="0"/>
              <a:t>Cultural norms influence symptom expression (e.g., somatic symptoms in some Asian cultures).</a:t>
            </a:r>
          </a:p>
          <a:p>
            <a:pPr marL="571500" indent="-571500">
              <a:buFont typeface="Arial" panose="020B0604020202020204" pitchFamily="34" charset="0"/>
              <a:buChar char="•"/>
            </a:pPr>
            <a:r>
              <a:rPr lang="en-GB" sz="3200" b="0" u="none" dirty="0"/>
              <a:t>Media portrayals can reinforce stereotypes or normalise anxiety depending on context.</a:t>
            </a:r>
          </a:p>
          <a:p>
            <a:r>
              <a:rPr lang="en-GB" sz="3200" b="0" u="none" dirty="0"/>
              <a:t>Inequalities in Access to Care</a:t>
            </a:r>
          </a:p>
          <a:p>
            <a:pPr marL="571500" indent="-571500">
              <a:buFont typeface="Arial" panose="020B0604020202020204" pitchFamily="34" charset="0"/>
              <a:buChar char="•"/>
            </a:pPr>
            <a:r>
              <a:rPr lang="en-GB" sz="3200" b="0" u="none" dirty="0"/>
              <a:t>Socioeconomic disadvantage linked to higher prevalence and reduced access to therapy.</a:t>
            </a:r>
          </a:p>
          <a:p>
            <a:pPr marL="571500" indent="-571500">
              <a:buFont typeface="Arial" panose="020B0604020202020204" pitchFamily="34" charset="0"/>
              <a:buChar char="•"/>
            </a:pPr>
            <a:r>
              <a:rPr lang="en-GB" sz="3200" b="0" u="none" dirty="0"/>
              <a:t>Racialised groups face diagnostic bias and lower treatment engagement (</a:t>
            </a:r>
            <a:r>
              <a:rPr lang="en-GB" sz="3200" b="0" u="none" dirty="0" err="1"/>
              <a:t>Nazroo</a:t>
            </a:r>
            <a:r>
              <a:rPr lang="en-GB" sz="3200" b="0" u="none" dirty="0"/>
              <a:t>, 2017).</a:t>
            </a:r>
          </a:p>
          <a:p>
            <a:pPr marL="571500" indent="-571500">
              <a:buFont typeface="Arial" panose="020B0604020202020204" pitchFamily="34" charset="0"/>
              <a:buChar char="•"/>
            </a:pPr>
            <a:r>
              <a:rPr lang="en-GB" sz="3200" b="0" u="none" dirty="0"/>
              <a:t>Political austerity measures have reduced mental health service capacity in the UK.</a:t>
            </a:r>
          </a:p>
          <a:p>
            <a:pPr marL="571500" indent="-571500">
              <a:buFont typeface="Arial" panose="020B0604020202020204" pitchFamily="34" charset="0"/>
              <a:buChar char="•"/>
            </a:pPr>
            <a:endParaRPr lang="en-GB" sz="3200" b="0" u="none" dirty="0"/>
          </a:p>
          <a:p>
            <a:pPr marL="571500" indent="-571500">
              <a:buFont typeface="Arial" panose="020B0604020202020204" pitchFamily="34" charset="0"/>
              <a:buChar char="•"/>
            </a:pPr>
            <a:endParaRPr lang="en-GB" u="none" dirty="0"/>
          </a:p>
          <a:p>
            <a:pPr marL="571500" indent="-571500">
              <a:buFont typeface="Arial" panose="020B0604020202020204" pitchFamily="34" charset="0"/>
              <a:buChar char="•"/>
            </a:pPr>
            <a:endParaRPr lang="en-GB" u="none" dirty="0"/>
          </a:p>
          <a:p>
            <a:pPr marL="571500" indent="-571500">
              <a:buFont typeface="Arial" panose="020B0604020202020204" pitchFamily="34" charset="0"/>
              <a:buChar char="•"/>
            </a:pPr>
            <a:endParaRPr lang="en-GB" u="none" dirty="0"/>
          </a:p>
          <a:p>
            <a:r>
              <a:rPr lang="en-GB" dirty="0"/>
              <a:t>Critical Analysis</a:t>
            </a:r>
          </a:p>
          <a:p>
            <a:pPr marL="571500" indent="-571500">
              <a:buFont typeface="Arial" panose="020B0604020202020204" pitchFamily="34" charset="0"/>
              <a:buChar char="•"/>
            </a:pPr>
            <a:endParaRPr lang="en-GB" u="none" dirty="0"/>
          </a:p>
          <a:p>
            <a:pPr marL="571500" indent="-571500">
              <a:buFont typeface="Arial" panose="020B0604020202020204" pitchFamily="34" charset="0"/>
              <a:buChar char="•"/>
            </a:pPr>
            <a:endParaRPr lang="en-GB" u="none" dirty="0"/>
          </a:p>
          <a:p>
            <a:pPr marL="457200" lvl="1" indent="0" eaLnBrk="0" fontAlgn="base" hangingPunct="0">
              <a:lnSpc>
                <a:spcPct val="100000"/>
              </a:lnSpc>
              <a:spcBef>
                <a:spcPct val="0"/>
              </a:spcBef>
              <a:spcAft>
                <a:spcPct val="0"/>
              </a:spcAft>
              <a:buFontTx/>
              <a:buChar char="•"/>
            </a:pPr>
            <a:r>
              <a:rPr lang="en-US" altLang="en-US" sz="3200" dirty="0">
                <a:latin typeface="Arial" panose="020B0604020202020204" pitchFamily="34" charset="0"/>
              </a:rPr>
              <a:t>Historical treatments often reflected </a:t>
            </a:r>
            <a:r>
              <a:rPr lang="en-US" altLang="en-US" sz="3200" b="1" dirty="0">
                <a:latin typeface="Arial" panose="020B0604020202020204" pitchFamily="34" charset="0"/>
              </a:rPr>
              <a:t>social control</a:t>
            </a:r>
            <a:r>
              <a:rPr lang="en-US" altLang="en-US" sz="3200" dirty="0">
                <a:latin typeface="Arial" panose="020B0604020202020204" pitchFamily="34" charset="0"/>
              </a:rPr>
              <a:t>, gender bias, and moral judgement.</a:t>
            </a:r>
          </a:p>
          <a:p>
            <a:pPr lvl="0" algn="l" defTabSz="914400" eaLnBrk="0" fontAlgn="base" hangingPunct="0">
              <a:spcBef>
                <a:spcPct val="0"/>
              </a:spcBef>
              <a:spcAft>
                <a:spcPct val="0"/>
              </a:spcAft>
              <a:buFontTx/>
              <a:buChar char="•"/>
            </a:pPr>
            <a:r>
              <a:rPr lang="en-US" altLang="en-US" sz="3200" b="0" u="none" dirty="0">
                <a:latin typeface="Arial" panose="020B0604020202020204" pitchFamily="34" charset="0"/>
              </a:rPr>
              <a:t>Contemporary care is more evidence‑based but still shaped by </a:t>
            </a:r>
            <a:r>
              <a:rPr lang="en-US" altLang="en-US" sz="3200" u="none" dirty="0">
                <a:latin typeface="Arial" panose="020B0604020202020204" pitchFamily="34" charset="0"/>
              </a:rPr>
              <a:t>political funding</a:t>
            </a:r>
            <a:r>
              <a:rPr lang="en-US" altLang="en-US" sz="3200" b="0" u="none" dirty="0">
                <a:latin typeface="Arial" panose="020B0604020202020204" pitchFamily="34" charset="0"/>
              </a:rPr>
              <a:t>, </a:t>
            </a:r>
            <a:r>
              <a:rPr lang="en-US" altLang="en-US" sz="3200" u="none" dirty="0">
                <a:latin typeface="Arial" panose="020B0604020202020204" pitchFamily="34" charset="0"/>
              </a:rPr>
              <a:t>cultural norms</a:t>
            </a:r>
            <a:r>
              <a:rPr lang="en-US" altLang="en-US" sz="3200" b="0" u="none" dirty="0">
                <a:latin typeface="Arial" panose="020B0604020202020204" pitchFamily="34" charset="0"/>
              </a:rPr>
              <a:t>, and </a:t>
            </a:r>
            <a:r>
              <a:rPr lang="en-US" altLang="en-US" sz="3200" u="none" dirty="0">
                <a:latin typeface="Arial" panose="020B0604020202020204" pitchFamily="34" charset="0"/>
              </a:rPr>
              <a:t>structural inequalities</a:t>
            </a:r>
            <a:r>
              <a:rPr lang="en-US" altLang="en-US" sz="3200" b="0" u="none" dirty="0">
                <a:latin typeface="Arial" panose="020B0604020202020204" pitchFamily="34" charset="0"/>
              </a:rPr>
              <a:t>.</a:t>
            </a:r>
          </a:p>
          <a:p>
            <a:pPr lvl="0" algn="l" defTabSz="914400" eaLnBrk="0" fontAlgn="base" hangingPunct="0">
              <a:spcBef>
                <a:spcPct val="0"/>
              </a:spcBef>
              <a:spcAft>
                <a:spcPct val="0"/>
              </a:spcAft>
              <a:buFontTx/>
              <a:buChar char="•"/>
            </a:pPr>
            <a:r>
              <a:rPr lang="en-US" altLang="en-US" sz="3200" b="0" u="none" dirty="0">
                <a:latin typeface="Arial" panose="020B0604020202020204" pitchFamily="34" charset="0"/>
              </a:rPr>
              <a:t>Medicalization has improved recognition but may pathologies normal stress responses.</a:t>
            </a:r>
          </a:p>
          <a:p>
            <a:pPr lvl="0" algn="l" defTabSz="914400" eaLnBrk="0" fontAlgn="base" hangingPunct="0">
              <a:spcBef>
                <a:spcPct val="0"/>
              </a:spcBef>
              <a:spcAft>
                <a:spcPct val="0"/>
              </a:spcAft>
              <a:buFontTx/>
              <a:buChar char="•"/>
            </a:pPr>
            <a:r>
              <a:rPr lang="en-US" altLang="en-US" sz="3200" b="0" u="none" dirty="0">
                <a:latin typeface="Arial" panose="020B0604020202020204" pitchFamily="34" charset="0"/>
              </a:rPr>
              <a:t>Digital therapies increase access but risk widening inequalities for digitally excluded groups</a:t>
            </a:r>
            <a:endParaRPr lang="en-GB" sz="3200" u="none" dirty="0"/>
          </a:p>
          <a:p>
            <a:endParaRPr lang="en-GB" dirty="0"/>
          </a:p>
        </p:txBody>
      </p:sp>
      <p:pic>
        <p:nvPicPr>
          <p:cNvPr id="172" name="Picture 171">
            <a:extLst>
              <a:ext uri="{FF2B5EF4-FFF2-40B4-BE49-F238E27FC236}">
                <a16:creationId xmlns:a16="http://schemas.microsoft.com/office/drawing/2014/main" id="{7651287B-8BBF-B2BF-1F3B-6E41DB8EECC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2312589" y="16320446"/>
            <a:ext cx="10071101" cy="5046034"/>
          </a:xfrm>
          <a:prstGeom prst="rect">
            <a:avLst/>
          </a:prstGeom>
        </p:spPr>
      </p:pic>
      <p:pic>
        <p:nvPicPr>
          <p:cNvPr id="177" name="Picture 176">
            <a:extLst>
              <a:ext uri="{FF2B5EF4-FFF2-40B4-BE49-F238E27FC236}">
                <a16:creationId xmlns:a16="http://schemas.microsoft.com/office/drawing/2014/main" id="{8C0A667B-FE85-9B67-68B8-E12F7C3791E9}"/>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rot="10800000" flipV="1">
            <a:off x="477838" y="23164800"/>
            <a:ext cx="9702482" cy="7828949"/>
          </a:xfrm>
          <a:prstGeom prst="rect">
            <a:avLst/>
          </a:prstGeom>
        </p:spPr>
      </p:pic>
      <p:sp>
        <p:nvSpPr>
          <p:cNvPr id="178" name="TextBox 177">
            <a:extLst>
              <a:ext uri="{FF2B5EF4-FFF2-40B4-BE49-F238E27FC236}">
                <a16:creationId xmlns:a16="http://schemas.microsoft.com/office/drawing/2014/main" id="{C64D9091-664A-56B9-82A8-EF9466506159}"/>
              </a:ext>
            </a:extLst>
          </p:cNvPr>
          <p:cNvSpPr txBox="1"/>
          <p:nvPr/>
        </p:nvSpPr>
        <p:spPr>
          <a:xfrm>
            <a:off x="18919876" y="19784923"/>
            <a:ext cx="6351447" cy="230832"/>
          </a:xfrm>
          <a:prstGeom prst="rect">
            <a:avLst/>
          </a:prstGeom>
          <a:noFill/>
        </p:spPr>
        <p:txBody>
          <a:bodyPr wrap="square" rtlCol="0">
            <a:spAutoFit/>
          </a:bodyPr>
          <a:lstStyle/>
          <a:p>
            <a:r>
              <a:rPr lang="en-GB" sz="900">
                <a:hlinkClick r:id="rId12" tooltip="https://ykgood1.com/42"/>
              </a:rPr>
              <a:t>This Photo</a:t>
            </a:r>
            <a:r>
              <a:rPr lang="en-GB" sz="900"/>
              <a:t> by Unknown Author is licensed under </a:t>
            </a:r>
            <a:r>
              <a:rPr lang="en-GB" sz="900">
                <a:hlinkClick r:id="rId13" tooltip="https://creativecommons.org/licenses/by-nc-nd/3.0/"/>
              </a:rPr>
              <a:t>CC BY-NC-ND</a:t>
            </a:r>
            <a:endParaRPr lang="en-GB" sz="900"/>
          </a:p>
        </p:txBody>
      </p:sp>
      <p:pic>
        <p:nvPicPr>
          <p:cNvPr id="180" name="Picture 179">
            <a:extLst>
              <a:ext uri="{FF2B5EF4-FFF2-40B4-BE49-F238E27FC236}">
                <a16:creationId xmlns:a16="http://schemas.microsoft.com/office/drawing/2014/main" id="{9C586768-4D93-8C56-F853-9D44E03DB8D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1327129" y="24744477"/>
            <a:ext cx="10039351" cy="6558054"/>
          </a:xfrm>
          <a:prstGeom prst="rect">
            <a:avLst/>
          </a:prstGeom>
        </p:spPr>
      </p:pic>
      <p:graphicFrame>
        <p:nvGraphicFramePr>
          <p:cNvPr id="181" name="Diagram 180">
            <a:extLst>
              <a:ext uri="{FF2B5EF4-FFF2-40B4-BE49-F238E27FC236}">
                <a16:creationId xmlns:a16="http://schemas.microsoft.com/office/drawing/2014/main" id="{6AE6C0F3-4DE3-1718-C0A3-E8DA5CFD73CB}"/>
              </a:ext>
            </a:extLst>
          </p:cNvPr>
          <p:cNvGraphicFramePr/>
          <p:nvPr>
            <p:extLst>
              <p:ext uri="{D42A27DB-BD31-4B8C-83A1-F6EECF244321}">
                <p14:modId xmlns:p14="http://schemas.microsoft.com/office/powerpoint/2010/main" val="879114367"/>
              </p:ext>
            </p:extLst>
          </p:nvPr>
        </p:nvGraphicFramePr>
        <p:xfrm>
          <a:off x="477838" y="5158012"/>
          <a:ext cx="20857129" cy="21054787"/>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58745</TotalTime>
  <Words>848</Words>
  <Application>Microsoft Office PowerPoint</Application>
  <PresentationFormat>Custom</PresentationFormat>
  <Paragraphs>102</Paragraphs>
  <Slides>2</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Esmael kisomose Student number 2336882 lecture     Oluwadamilola Tayo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Esmael Kisomose (2336882)</cp:lastModifiedBy>
  <cp:revision>89</cp:revision>
  <cp:lastPrinted>2015-06-29T17:31:11Z</cp:lastPrinted>
  <dcterms:created xsi:type="dcterms:W3CDTF">2012-02-03T19:11:35Z</dcterms:created>
  <dcterms:modified xsi:type="dcterms:W3CDTF">2026-07-31T07:33:15Z</dcterms:modified>
</cp:coreProperties>
</file>