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media/image19.jpg" ContentType="image/png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1.xml" ContentType="application/vnd.openxmlformats-officedocument.presentationml.notesSlide+xml"/>
  <Override PartName="/ppt/media/image49.jpg" ContentType="image/png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notesMasterIdLst>
    <p:notesMasterId r:id="rId23"/>
  </p:notesMasterIdLst>
  <p:sldIdLst>
    <p:sldId id="256" r:id="rId2"/>
    <p:sldId id="263" r:id="rId3"/>
    <p:sldId id="257" r:id="rId4"/>
    <p:sldId id="259" r:id="rId5"/>
    <p:sldId id="265" r:id="rId6"/>
    <p:sldId id="277" r:id="rId7"/>
    <p:sldId id="258" r:id="rId8"/>
    <p:sldId id="262" r:id="rId9"/>
    <p:sldId id="260" r:id="rId10"/>
    <p:sldId id="267" r:id="rId11"/>
    <p:sldId id="268" r:id="rId12"/>
    <p:sldId id="269" r:id="rId13"/>
    <p:sldId id="270" r:id="rId14"/>
    <p:sldId id="271" r:id="rId15"/>
    <p:sldId id="275" r:id="rId16"/>
    <p:sldId id="264" r:id="rId17"/>
    <p:sldId id="272" r:id="rId18"/>
    <p:sldId id="266" r:id="rId19"/>
    <p:sldId id="274" r:id="rId20"/>
    <p:sldId id="273" r:id="rId21"/>
    <p:sldId id="276" r:id="rId22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00" autoAdjust="0"/>
    <p:restoredTop sz="76124" autoAdjust="0"/>
  </p:normalViewPr>
  <p:slideViewPr>
    <p:cSldViewPr snapToGrid="0">
      <p:cViewPr varScale="1">
        <p:scale>
          <a:sx n="86" d="100"/>
          <a:sy n="86" d="100"/>
        </p:scale>
        <p:origin x="1258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2216467-95E6-4605-8F76-9C72594ECBB1}" type="doc">
      <dgm:prSet loTypeId="urn:microsoft.com/office/officeart/2005/8/layout/radial5" loCatId="cycle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C2998CF9-B5CA-4C01-8867-8AC829163A7A}">
      <dgm:prSet phldrT="[Text]" custT="1"/>
      <dgm:spPr/>
      <dgm:t>
        <a:bodyPr/>
        <a:lstStyle/>
        <a:p>
          <a:r>
            <a:rPr lang="en-GB" sz="1400" b="1" dirty="0" err="1" smtClean="0">
              <a:solidFill>
                <a:schemeClr val="bg1"/>
              </a:solidFill>
            </a:rPr>
            <a:t>Anelu</a:t>
          </a:r>
          <a:r>
            <a:rPr lang="en-GB" sz="1400" b="1" dirty="0" smtClean="0">
              <a:solidFill>
                <a:schemeClr val="bg1"/>
              </a:solidFill>
            </a:rPr>
            <a:t> at </a:t>
          </a:r>
          <a:r>
            <a:rPr lang="en-GB" sz="1400" b="1" dirty="0" err="1" smtClean="0">
              <a:solidFill>
                <a:schemeClr val="bg1"/>
              </a:solidFill>
            </a:rPr>
            <a:t>ragoriaeth</a:t>
          </a:r>
          <a:endParaRPr lang="en-GB" sz="1400" b="1" dirty="0" smtClean="0">
            <a:solidFill>
              <a:schemeClr val="bg1"/>
            </a:solidFill>
          </a:endParaRPr>
        </a:p>
        <a:p>
          <a:r>
            <a:rPr lang="en-GB" sz="1400" b="1" dirty="0" smtClean="0">
              <a:solidFill>
                <a:schemeClr val="tx1"/>
              </a:solidFill>
            </a:rPr>
            <a:t>Aiming for excellence</a:t>
          </a:r>
        </a:p>
      </dgm:t>
    </dgm:pt>
    <dgm:pt modelId="{76938811-D5D9-4951-9A2B-424CA45A9D8D}" type="parTrans" cxnId="{2E7237B9-21F5-4403-87E3-712AFB433565}">
      <dgm:prSet/>
      <dgm:spPr/>
      <dgm:t>
        <a:bodyPr/>
        <a:lstStyle/>
        <a:p>
          <a:endParaRPr lang="en-GB"/>
        </a:p>
      </dgm:t>
    </dgm:pt>
    <dgm:pt modelId="{84F8F71A-4810-4697-92F8-0122701AC60F}" type="sibTrans" cxnId="{2E7237B9-21F5-4403-87E3-712AFB433565}">
      <dgm:prSet/>
      <dgm:spPr/>
      <dgm:t>
        <a:bodyPr/>
        <a:lstStyle/>
        <a:p>
          <a:endParaRPr lang="en-GB"/>
        </a:p>
      </dgm:t>
    </dgm:pt>
    <dgm:pt modelId="{462678B1-3702-4E36-BA0C-34947A23FD4D}">
      <dgm:prSet phldrT="[Text]"/>
      <dgm:spPr/>
      <dgm:t>
        <a:bodyPr/>
        <a:lstStyle/>
        <a:p>
          <a:r>
            <a:rPr lang="en-GB" b="1" dirty="0" err="1" smtClean="0"/>
            <a:t>Cynllunio</a:t>
          </a:r>
          <a:r>
            <a:rPr lang="en-GB" b="1" dirty="0" smtClean="0"/>
            <a:t> </a:t>
          </a:r>
          <a:r>
            <a:rPr lang="en-GB" b="1" dirty="0" err="1" smtClean="0"/>
            <a:t>manwl</a:t>
          </a:r>
          <a:endParaRPr lang="en-GB" b="1" dirty="0" smtClean="0"/>
        </a:p>
        <a:p>
          <a:r>
            <a:rPr lang="en-GB" b="1" dirty="0" smtClean="0">
              <a:solidFill>
                <a:schemeClr val="tx1"/>
              </a:solidFill>
            </a:rPr>
            <a:t>Detailed Planning</a:t>
          </a:r>
          <a:endParaRPr lang="en-GB" b="1" dirty="0">
            <a:solidFill>
              <a:schemeClr val="tx1"/>
            </a:solidFill>
          </a:endParaRPr>
        </a:p>
      </dgm:t>
    </dgm:pt>
    <dgm:pt modelId="{3F50F00C-02CF-42AE-9682-8767E72F2946}" type="parTrans" cxnId="{5B6CA3A3-32B3-4EFF-9CC5-0AFC82B4C5C6}">
      <dgm:prSet/>
      <dgm:spPr/>
      <dgm:t>
        <a:bodyPr/>
        <a:lstStyle/>
        <a:p>
          <a:endParaRPr lang="en-GB"/>
        </a:p>
      </dgm:t>
    </dgm:pt>
    <dgm:pt modelId="{AA591D53-535C-4EFE-8528-728A342B9F2A}" type="sibTrans" cxnId="{5B6CA3A3-32B3-4EFF-9CC5-0AFC82B4C5C6}">
      <dgm:prSet/>
      <dgm:spPr/>
      <dgm:t>
        <a:bodyPr/>
        <a:lstStyle/>
        <a:p>
          <a:endParaRPr lang="en-GB"/>
        </a:p>
      </dgm:t>
    </dgm:pt>
    <dgm:pt modelId="{CB9E56D1-99EB-49FC-8816-2DCA81C184CF}">
      <dgm:prSet phldrT="[Text]" custT="1"/>
      <dgm:spPr/>
      <dgm:t>
        <a:bodyPr/>
        <a:lstStyle/>
        <a:p>
          <a:r>
            <a:rPr lang="en-GB" sz="1400" b="1" dirty="0" err="1" smtClean="0"/>
            <a:t>Gweithredu</a:t>
          </a:r>
          <a:r>
            <a:rPr lang="en-GB" sz="1400" b="1" dirty="0" smtClean="0"/>
            <a:t> </a:t>
          </a:r>
          <a:r>
            <a:rPr lang="en-GB" sz="1400" b="1" dirty="0" err="1" smtClean="0"/>
            <a:t>effeithiol</a:t>
          </a:r>
          <a:r>
            <a:rPr lang="en-GB" sz="1400" b="1" dirty="0" smtClean="0"/>
            <a:t> a </a:t>
          </a:r>
          <a:r>
            <a:rPr lang="en-GB" sz="1400" b="1" dirty="0" err="1" smtClean="0"/>
            <a:t>chreadigol</a:t>
          </a:r>
          <a:endParaRPr lang="en-GB" sz="1400" b="1" dirty="0" smtClean="0"/>
        </a:p>
        <a:p>
          <a:r>
            <a:rPr lang="en-GB" sz="1400" b="1" dirty="0" smtClean="0">
              <a:solidFill>
                <a:schemeClr val="tx1"/>
              </a:solidFill>
            </a:rPr>
            <a:t>Effective and creative</a:t>
          </a:r>
        </a:p>
        <a:p>
          <a:r>
            <a:rPr lang="en-GB" sz="1400" b="1" dirty="0" smtClean="0">
              <a:solidFill>
                <a:schemeClr val="tx1"/>
              </a:solidFill>
            </a:rPr>
            <a:t>Implementation</a:t>
          </a:r>
          <a:endParaRPr lang="en-GB" sz="1400" b="1" dirty="0">
            <a:solidFill>
              <a:schemeClr val="tx1"/>
            </a:solidFill>
          </a:endParaRPr>
        </a:p>
      </dgm:t>
    </dgm:pt>
    <dgm:pt modelId="{09CB4875-1654-4674-A59F-C948CE67DB7F}" type="parTrans" cxnId="{A53F383E-2C00-4D22-A525-C7AC0C1AE3CE}">
      <dgm:prSet/>
      <dgm:spPr/>
      <dgm:t>
        <a:bodyPr/>
        <a:lstStyle/>
        <a:p>
          <a:endParaRPr lang="en-GB"/>
        </a:p>
      </dgm:t>
    </dgm:pt>
    <dgm:pt modelId="{82CA4893-E6F8-414C-8E06-71406EDCFAB8}" type="sibTrans" cxnId="{A53F383E-2C00-4D22-A525-C7AC0C1AE3CE}">
      <dgm:prSet/>
      <dgm:spPr/>
      <dgm:t>
        <a:bodyPr/>
        <a:lstStyle/>
        <a:p>
          <a:endParaRPr lang="en-GB"/>
        </a:p>
      </dgm:t>
    </dgm:pt>
    <dgm:pt modelId="{14A592AF-71B9-4978-8699-9E7E5A7FF8C2}">
      <dgm:prSet phldrT="[Text]"/>
      <dgm:spPr/>
      <dgm:t>
        <a:bodyPr/>
        <a:lstStyle/>
        <a:p>
          <a:r>
            <a:rPr lang="en-GB" b="1" dirty="0" err="1" smtClean="0"/>
            <a:t>Myfyrio’n</a:t>
          </a:r>
          <a:r>
            <a:rPr lang="en-GB" b="1" dirty="0" smtClean="0"/>
            <a:t> </a:t>
          </a:r>
          <a:r>
            <a:rPr lang="en-GB" b="1" dirty="0" err="1" smtClean="0"/>
            <a:t>onest</a:t>
          </a:r>
          <a:endParaRPr lang="en-GB" b="1" dirty="0" smtClean="0"/>
        </a:p>
        <a:p>
          <a:r>
            <a:rPr lang="en-GB" b="1" dirty="0" smtClean="0">
              <a:solidFill>
                <a:schemeClr val="tx1"/>
              </a:solidFill>
            </a:rPr>
            <a:t>Honest reflection</a:t>
          </a:r>
          <a:endParaRPr lang="en-GB" b="1" dirty="0">
            <a:solidFill>
              <a:schemeClr val="tx1"/>
            </a:solidFill>
          </a:endParaRPr>
        </a:p>
      </dgm:t>
    </dgm:pt>
    <dgm:pt modelId="{FCD98482-8A5A-4356-A090-06C9A70530AB}" type="parTrans" cxnId="{398C8747-1E7C-473F-A2C3-74576410BAA4}">
      <dgm:prSet/>
      <dgm:spPr/>
      <dgm:t>
        <a:bodyPr/>
        <a:lstStyle/>
        <a:p>
          <a:endParaRPr lang="en-GB"/>
        </a:p>
      </dgm:t>
    </dgm:pt>
    <dgm:pt modelId="{B97C032F-960D-483D-ABDD-FB31BCE7EA9C}" type="sibTrans" cxnId="{398C8747-1E7C-473F-A2C3-74576410BAA4}">
      <dgm:prSet/>
      <dgm:spPr/>
      <dgm:t>
        <a:bodyPr/>
        <a:lstStyle/>
        <a:p>
          <a:endParaRPr lang="en-GB"/>
        </a:p>
      </dgm:t>
    </dgm:pt>
    <dgm:pt modelId="{A725BCB3-5D84-441D-AF59-6528A19BE3B7}">
      <dgm:prSet phldrT="[Text]"/>
      <dgm:spPr/>
      <dgm:t>
        <a:bodyPr/>
        <a:lstStyle/>
        <a:p>
          <a:r>
            <a:rPr lang="en-GB" b="1" dirty="0" err="1" smtClean="0"/>
            <a:t>Gwella</a:t>
          </a:r>
          <a:r>
            <a:rPr lang="en-GB" b="1" dirty="0" smtClean="0"/>
            <a:t> a </a:t>
          </a:r>
          <a:r>
            <a:rPr lang="en-GB" b="1" dirty="0" err="1" smtClean="0"/>
            <a:t>datblygu</a:t>
          </a:r>
          <a:r>
            <a:rPr lang="en-GB" b="1" dirty="0" smtClean="0"/>
            <a:t> </a:t>
          </a:r>
          <a:r>
            <a:rPr lang="en-GB" b="1" dirty="0" err="1" smtClean="0"/>
            <a:t>cyson</a:t>
          </a:r>
          <a:endParaRPr lang="en-GB" b="1" dirty="0" smtClean="0"/>
        </a:p>
        <a:p>
          <a:r>
            <a:rPr lang="en-GB" b="1" dirty="0" smtClean="0">
              <a:solidFill>
                <a:schemeClr val="tx1"/>
              </a:solidFill>
            </a:rPr>
            <a:t>Improve and develop</a:t>
          </a:r>
        </a:p>
        <a:p>
          <a:r>
            <a:rPr lang="en-GB" b="1" dirty="0" smtClean="0">
              <a:solidFill>
                <a:schemeClr val="tx1"/>
              </a:solidFill>
            </a:rPr>
            <a:t>consistently</a:t>
          </a:r>
          <a:endParaRPr lang="en-GB" b="1" dirty="0">
            <a:solidFill>
              <a:schemeClr val="tx1"/>
            </a:solidFill>
          </a:endParaRPr>
        </a:p>
      </dgm:t>
    </dgm:pt>
    <dgm:pt modelId="{A6D384E3-1F67-46DE-9BC6-989B1F799AA1}" type="parTrans" cxnId="{1B70DCB6-7868-4426-8D98-BF3B614737CE}">
      <dgm:prSet/>
      <dgm:spPr/>
      <dgm:t>
        <a:bodyPr/>
        <a:lstStyle/>
        <a:p>
          <a:endParaRPr lang="en-GB"/>
        </a:p>
      </dgm:t>
    </dgm:pt>
    <dgm:pt modelId="{B846D334-B13A-44C6-9C47-FC72513F490C}" type="sibTrans" cxnId="{1B70DCB6-7868-4426-8D98-BF3B614737CE}">
      <dgm:prSet/>
      <dgm:spPr/>
      <dgm:t>
        <a:bodyPr/>
        <a:lstStyle/>
        <a:p>
          <a:endParaRPr lang="en-GB"/>
        </a:p>
      </dgm:t>
    </dgm:pt>
    <dgm:pt modelId="{B1C2F5D1-7205-48A4-B70A-E0E7C8BCEC56}" type="pres">
      <dgm:prSet presAssocID="{C2216467-95E6-4605-8F76-9C72594ECBB1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5BC6E259-BEF8-4367-BD94-4D2483345C8F}" type="pres">
      <dgm:prSet presAssocID="{C2998CF9-B5CA-4C01-8867-8AC829163A7A}" presName="centerShape" presStyleLbl="node0" presStyleIdx="0" presStyleCnt="1" custScaleX="126400" custScaleY="121686"/>
      <dgm:spPr/>
      <dgm:t>
        <a:bodyPr/>
        <a:lstStyle/>
        <a:p>
          <a:endParaRPr lang="en-GB"/>
        </a:p>
      </dgm:t>
    </dgm:pt>
    <dgm:pt modelId="{603C558E-0F2B-4676-8A43-062C96293DC7}" type="pres">
      <dgm:prSet presAssocID="{3F50F00C-02CF-42AE-9682-8767E72F2946}" presName="parTrans" presStyleLbl="sibTrans2D1" presStyleIdx="0" presStyleCnt="4"/>
      <dgm:spPr/>
      <dgm:t>
        <a:bodyPr/>
        <a:lstStyle/>
        <a:p>
          <a:endParaRPr lang="en-GB"/>
        </a:p>
      </dgm:t>
    </dgm:pt>
    <dgm:pt modelId="{EA56CD05-6EE8-454A-ADB5-243E52E647CD}" type="pres">
      <dgm:prSet presAssocID="{3F50F00C-02CF-42AE-9682-8767E72F2946}" presName="connectorText" presStyleLbl="sibTrans2D1" presStyleIdx="0" presStyleCnt="4"/>
      <dgm:spPr/>
      <dgm:t>
        <a:bodyPr/>
        <a:lstStyle/>
        <a:p>
          <a:endParaRPr lang="en-GB"/>
        </a:p>
      </dgm:t>
    </dgm:pt>
    <dgm:pt modelId="{92F4DABA-B0E2-435C-83D9-C20C2BFE74CA}" type="pres">
      <dgm:prSet presAssocID="{462678B1-3702-4E36-BA0C-34947A23FD4D}" presName="node" presStyleLbl="node1" presStyleIdx="0" presStyleCnt="4" custScaleX="122078" custScaleY="109485" custRadScaleRad="99403" custRadScaleInc="120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880B260-5A7C-4B88-B9E8-FE1F2F21C427}" type="pres">
      <dgm:prSet presAssocID="{09CB4875-1654-4674-A59F-C948CE67DB7F}" presName="parTrans" presStyleLbl="sibTrans2D1" presStyleIdx="1" presStyleCnt="4"/>
      <dgm:spPr/>
      <dgm:t>
        <a:bodyPr/>
        <a:lstStyle/>
        <a:p>
          <a:endParaRPr lang="en-GB"/>
        </a:p>
      </dgm:t>
    </dgm:pt>
    <dgm:pt modelId="{78036A16-0B3A-4296-8712-2A9A269C361F}" type="pres">
      <dgm:prSet presAssocID="{09CB4875-1654-4674-A59F-C948CE67DB7F}" presName="connectorText" presStyleLbl="sibTrans2D1" presStyleIdx="1" presStyleCnt="4"/>
      <dgm:spPr/>
      <dgm:t>
        <a:bodyPr/>
        <a:lstStyle/>
        <a:p>
          <a:endParaRPr lang="en-GB"/>
        </a:p>
      </dgm:t>
    </dgm:pt>
    <dgm:pt modelId="{0440D001-37CE-4276-A795-85EE127EAF78}" type="pres">
      <dgm:prSet presAssocID="{CB9E56D1-99EB-49FC-8816-2DCA81C184CF}" presName="node" presStyleLbl="node1" presStyleIdx="1" presStyleCnt="4" custScaleX="121218" custScaleY="13982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ED09191-CC0D-46E6-A27D-075B562D84D9}" type="pres">
      <dgm:prSet presAssocID="{FCD98482-8A5A-4356-A090-06C9A70530AB}" presName="parTrans" presStyleLbl="sibTrans2D1" presStyleIdx="2" presStyleCnt="4"/>
      <dgm:spPr/>
      <dgm:t>
        <a:bodyPr/>
        <a:lstStyle/>
        <a:p>
          <a:endParaRPr lang="en-GB"/>
        </a:p>
      </dgm:t>
    </dgm:pt>
    <dgm:pt modelId="{0915161A-DF78-4A5A-A30A-D1DA8DCEB42C}" type="pres">
      <dgm:prSet presAssocID="{FCD98482-8A5A-4356-A090-06C9A70530AB}" presName="connectorText" presStyleLbl="sibTrans2D1" presStyleIdx="2" presStyleCnt="4"/>
      <dgm:spPr/>
      <dgm:t>
        <a:bodyPr/>
        <a:lstStyle/>
        <a:p>
          <a:endParaRPr lang="en-GB"/>
        </a:p>
      </dgm:t>
    </dgm:pt>
    <dgm:pt modelId="{002D8796-1987-4595-8BD6-447335D774D0}" type="pres">
      <dgm:prSet presAssocID="{14A592AF-71B9-4978-8699-9E7E5A7FF8C2}" presName="node" presStyleLbl="node1" presStyleIdx="2" presStyleCnt="4" custScaleX="11494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D6AA026-0141-46B6-A63C-59A5211B6D4A}" type="pres">
      <dgm:prSet presAssocID="{A6D384E3-1F67-46DE-9BC6-989B1F799AA1}" presName="parTrans" presStyleLbl="sibTrans2D1" presStyleIdx="3" presStyleCnt="4"/>
      <dgm:spPr/>
      <dgm:t>
        <a:bodyPr/>
        <a:lstStyle/>
        <a:p>
          <a:endParaRPr lang="en-GB"/>
        </a:p>
      </dgm:t>
    </dgm:pt>
    <dgm:pt modelId="{EF6A06A6-0E65-4372-9AF7-28E9ABC7EE40}" type="pres">
      <dgm:prSet presAssocID="{A6D384E3-1F67-46DE-9BC6-989B1F799AA1}" presName="connectorText" presStyleLbl="sibTrans2D1" presStyleIdx="3" presStyleCnt="4"/>
      <dgm:spPr/>
      <dgm:t>
        <a:bodyPr/>
        <a:lstStyle/>
        <a:p>
          <a:endParaRPr lang="en-GB"/>
        </a:p>
      </dgm:t>
    </dgm:pt>
    <dgm:pt modelId="{A6E9A72C-726E-4639-BB25-9078BCCBF2EE}" type="pres">
      <dgm:prSet presAssocID="{A725BCB3-5D84-441D-AF59-6528A19BE3B7}" presName="node" presStyleLbl="node1" presStyleIdx="3" presStyleCnt="4" custScaleX="115957" custScaleY="12657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A53F383E-2C00-4D22-A525-C7AC0C1AE3CE}" srcId="{C2998CF9-B5CA-4C01-8867-8AC829163A7A}" destId="{CB9E56D1-99EB-49FC-8816-2DCA81C184CF}" srcOrd="1" destOrd="0" parTransId="{09CB4875-1654-4674-A59F-C948CE67DB7F}" sibTransId="{82CA4893-E6F8-414C-8E06-71406EDCFAB8}"/>
    <dgm:cxn modelId="{13D76EA5-F5F0-4CD2-B970-B74FFA38EE7D}" type="presOf" srcId="{A6D384E3-1F67-46DE-9BC6-989B1F799AA1}" destId="{EF6A06A6-0E65-4372-9AF7-28E9ABC7EE40}" srcOrd="1" destOrd="0" presId="urn:microsoft.com/office/officeart/2005/8/layout/radial5"/>
    <dgm:cxn modelId="{6E29203B-FA5C-4EDB-A252-213791F5DE38}" type="presOf" srcId="{3F50F00C-02CF-42AE-9682-8767E72F2946}" destId="{EA56CD05-6EE8-454A-ADB5-243E52E647CD}" srcOrd="1" destOrd="0" presId="urn:microsoft.com/office/officeart/2005/8/layout/radial5"/>
    <dgm:cxn modelId="{676FAA56-54B5-4F77-9F14-32FBA3D04FCD}" type="presOf" srcId="{14A592AF-71B9-4978-8699-9E7E5A7FF8C2}" destId="{002D8796-1987-4595-8BD6-447335D774D0}" srcOrd="0" destOrd="0" presId="urn:microsoft.com/office/officeart/2005/8/layout/radial5"/>
    <dgm:cxn modelId="{C8B3090B-F743-47BF-A8DD-76E143022FE8}" type="presOf" srcId="{FCD98482-8A5A-4356-A090-06C9A70530AB}" destId="{0ED09191-CC0D-46E6-A27D-075B562D84D9}" srcOrd="0" destOrd="0" presId="urn:microsoft.com/office/officeart/2005/8/layout/radial5"/>
    <dgm:cxn modelId="{E1C84CB0-8C5B-4D14-8BBF-203AB19109D9}" type="presOf" srcId="{09CB4875-1654-4674-A59F-C948CE67DB7F}" destId="{78036A16-0B3A-4296-8712-2A9A269C361F}" srcOrd="1" destOrd="0" presId="urn:microsoft.com/office/officeart/2005/8/layout/radial5"/>
    <dgm:cxn modelId="{5B6CA3A3-32B3-4EFF-9CC5-0AFC82B4C5C6}" srcId="{C2998CF9-B5CA-4C01-8867-8AC829163A7A}" destId="{462678B1-3702-4E36-BA0C-34947A23FD4D}" srcOrd="0" destOrd="0" parTransId="{3F50F00C-02CF-42AE-9682-8767E72F2946}" sibTransId="{AA591D53-535C-4EFE-8528-728A342B9F2A}"/>
    <dgm:cxn modelId="{1B70DCB6-7868-4426-8D98-BF3B614737CE}" srcId="{C2998CF9-B5CA-4C01-8867-8AC829163A7A}" destId="{A725BCB3-5D84-441D-AF59-6528A19BE3B7}" srcOrd="3" destOrd="0" parTransId="{A6D384E3-1F67-46DE-9BC6-989B1F799AA1}" sibTransId="{B846D334-B13A-44C6-9C47-FC72513F490C}"/>
    <dgm:cxn modelId="{02705131-F5DF-4D85-A750-E53080AA9C94}" type="presOf" srcId="{FCD98482-8A5A-4356-A090-06C9A70530AB}" destId="{0915161A-DF78-4A5A-A30A-D1DA8DCEB42C}" srcOrd="1" destOrd="0" presId="urn:microsoft.com/office/officeart/2005/8/layout/radial5"/>
    <dgm:cxn modelId="{1605DDEA-8EE1-4E1A-AB7C-262B6DC77362}" type="presOf" srcId="{C2998CF9-B5CA-4C01-8867-8AC829163A7A}" destId="{5BC6E259-BEF8-4367-BD94-4D2483345C8F}" srcOrd="0" destOrd="0" presId="urn:microsoft.com/office/officeart/2005/8/layout/radial5"/>
    <dgm:cxn modelId="{0E37B870-F66A-4DCA-BA20-55F55D868693}" type="presOf" srcId="{CB9E56D1-99EB-49FC-8816-2DCA81C184CF}" destId="{0440D001-37CE-4276-A795-85EE127EAF78}" srcOrd="0" destOrd="0" presId="urn:microsoft.com/office/officeart/2005/8/layout/radial5"/>
    <dgm:cxn modelId="{8F8E4F4B-C471-4C50-8ABB-CF54B4D4C426}" type="presOf" srcId="{A6D384E3-1F67-46DE-9BC6-989B1F799AA1}" destId="{8D6AA026-0141-46B6-A63C-59A5211B6D4A}" srcOrd="0" destOrd="0" presId="urn:microsoft.com/office/officeart/2005/8/layout/radial5"/>
    <dgm:cxn modelId="{85A5B8C8-7DDF-4557-B8E8-9A0A51E62FA0}" type="presOf" srcId="{A725BCB3-5D84-441D-AF59-6528A19BE3B7}" destId="{A6E9A72C-726E-4639-BB25-9078BCCBF2EE}" srcOrd="0" destOrd="0" presId="urn:microsoft.com/office/officeart/2005/8/layout/radial5"/>
    <dgm:cxn modelId="{54915856-EDC2-4033-BBD3-63F54F2CDBF4}" type="presOf" srcId="{462678B1-3702-4E36-BA0C-34947A23FD4D}" destId="{92F4DABA-B0E2-435C-83D9-C20C2BFE74CA}" srcOrd="0" destOrd="0" presId="urn:microsoft.com/office/officeart/2005/8/layout/radial5"/>
    <dgm:cxn modelId="{398C8747-1E7C-473F-A2C3-74576410BAA4}" srcId="{C2998CF9-B5CA-4C01-8867-8AC829163A7A}" destId="{14A592AF-71B9-4978-8699-9E7E5A7FF8C2}" srcOrd="2" destOrd="0" parTransId="{FCD98482-8A5A-4356-A090-06C9A70530AB}" sibTransId="{B97C032F-960D-483D-ABDD-FB31BCE7EA9C}"/>
    <dgm:cxn modelId="{2E7237B9-21F5-4403-87E3-712AFB433565}" srcId="{C2216467-95E6-4605-8F76-9C72594ECBB1}" destId="{C2998CF9-B5CA-4C01-8867-8AC829163A7A}" srcOrd="0" destOrd="0" parTransId="{76938811-D5D9-4951-9A2B-424CA45A9D8D}" sibTransId="{84F8F71A-4810-4697-92F8-0122701AC60F}"/>
    <dgm:cxn modelId="{C79025DD-A6CA-4E4B-837C-507B30C8E5F5}" type="presOf" srcId="{3F50F00C-02CF-42AE-9682-8767E72F2946}" destId="{603C558E-0F2B-4676-8A43-062C96293DC7}" srcOrd="0" destOrd="0" presId="urn:microsoft.com/office/officeart/2005/8/layout/radial5"/>
    <dgm:cxn modelId="{94C534EC-0416-4BAE-B68D-9DC47CD9D237}" type="presOf" srcId="{C2216467-95E6-4605-8F76-9C72594ECBB1}" destId="{B1C2F5D1-7205-48A4-B70A-E0E7C8BCEC56}" srcOrd="0" destOrd="0" presId="urn:microsoft.com/office/officeart/2005/8/layout/radial5"/>
    <dgm:cxn modelId="{1DB10A8E-AF68-42E6-B481-D76360114A4B}" type="presOf" srcId="{09CB4875-1654-4674-A59F-C948CE67DB7F}" destId="{C880B260-5A7C-4B88-B9E8-FE1F2F21C427}" srcOrd="0" destOrd="0" presId="urn:microsoft.com/office/officeart/2005/8/layout/radial5"/>
    <dgm:cxn modelId="{BDA1C30E-3F07-4087-B50F-CB36B75B5B61}" type="presParOf" srcId="{B1C2F5D1-7205-48A4-B70A-E0E7C8BCEC56}" destId="{5BC6E259-BEF8-4367-BD94-4D2483345C8F}" srcOrd="0" destOrd="0" presId="urn:microsoft.com/office/officeart/2005/8/layout/radial5"/>
    <dgm:cxn modelId="{3DBF86A2-2697-4F38-8A91-A261629BEAB2}" type="presParOf" srcId="{B1C2F5D1-7205-48A4-B70A-E0E7C8BCEC56}" destId="{603C558E-0F2B-4676-8A43-062C96293DC7}" srcOrd="1" destOrd="0" presId="urn:microsoft.com/office/officeart/2005/8/layout/radial5"/>
    <dgm:cxn modelId="{7317DFC9-0346-4B90-BD9F-DABEC2790953}" type="presParOf" srcId="{603C558E-0F2B-4676-8A43-062C96293DC7}" destId="{EA56CD05-6EE8-454A-ADB5-243E52E647CD}" srcOrd="0" destOrd="0" presId="urn:microsoft.com/office/officeart/2005/8/layout/radial5"/>
    <dgm:cxn modelId="{10ABD527-18E8-48B5-9077-AB6E6D737D97}" type="presParOf" srcId="{B1C2F5D1-7205-48A4-B70A-E0E7C8BCEC56}" destId="{92F4DABA-B0E2-435C-83D9-C20C2BFE74CA}" srcOrd="2" destOrd="0" presId="urn:microsoft.com/office/officeart/2005/8/layout/radial5"/>
    <dgm:cxn modelId="{091C3BCD-2466-4408-8762-AAF745556494}" type="presParOf" srcId="{B1C2F5D1-7205-48A4-B70A-E0E7C8BCEC56}" destId="{C880B260-5A7C-4B88-B9E8-FE1F2F21C427}" srcOrd="3" destOrd="0" presId="urn:microsoft.com/office/officeart/2005/8/layout/radial5"/>
    <dgm:cxn modelId="{394B68F4-216A-436A-B538-CE9F961E5BA2}" type="presParOf" srcId="{C880B260-5A7C-4B88-B9E8-FE1F2F21C427}" destId="{78036A16-0B3A-4296-8712-2A9A269C361F}" srcOrd="0" destOrd="0" presId="urn:microsoft.com/office/officeart/2005/8/layout/radial5"/>
    <dgm:cxn modelId="{509F792C-5CA8-4F42-9B49-9E73C6D350B9}" type="presParOf" srcId="{B1C2F5D1-7205-48A4-B70A-E0E7C8BCEC56}" destId="{0440D001-37CE-4276-A795-85EE127EAF78}" srcOrd="4" destOrd="0" presId="urn:microsoft.com/office/officeart/2005/8/layout/radial5"/>
    <dgm:cxn modelId="{1E997F76-0F2D-4638-A85E-ABAC7EAC0D4E}" type="presParOf" srcId="{B1C2F5D1-7205-48A4-B70A-E0E7C8BCEC56}" destId="{0ED09191-CC0D-46E6-A27D-075B562D84D9}" srcOrd="5" destOrd="0" presId="urn:microsoft.com/office/officeart/2005/8/layout/radial5"/>
    <dgm:cxn modelId="{F188A092-A384-45AD-B2F9-2633B6E3633E}" type="presParOf" srcId="{0ED09191-CC0D-46E6-A27D-075B562D84D9}" destId="{0915161A-DF78-4A5A-A30A-D1DA8DCEB42C}" srcOrd="0" destOrd="0" presId="urn:microsoft.com/office/officeart/2005/8/layout/radial5"/>
    <dgm:cxn modelId="{08B228E9-2CB1-4B06-BC40-C5B8E7C9424C}" type="presParOf" srcId="{B1C2F5D1-7205-48A4-B70A-E0E7C8BCEC56}" destId="{002D8796-1987-4595-8BD6-447335D774D0}" srcOrd="6" destOrd="0" presId="urn:microsoft.com/office/officeart/2005/8/layout/radial5"/>
    <dgm:cxn modelId="{248150BE-451D-47D4-B0A6-3C1257C8F0F2}" type="presParOf" srcId="{B1C2F5D1-7205-48A4-B70A-E0E7C8BCEC56}" destId="{8D6AA026-0141-46B6-A63C-59A5211B6D4A}" srcOrd="7" destOrd="0" presId="urn:microsoft.com/office/officeart/2005/8/layout/radial5"/>
    <dgm:cxn modelId="{3780967E-882F-4E90-876D-2AA9B7A23664}" type="presParOf" srcId="{8D6AA026-0141-46B6-A63C-59A5211B6D4A}" destId="{EF6A06A6-0E65-4372-9AF7-28E9ABC7EE40}" srcOrd="0" destOrd="0" presId="urn:microsoft.com/office/officeart/2005/8/layout/radial5"/>
    <dgm:cxn modelId="{84882F35-2C2F-461B-AC97-28E1F72AB81F}" type="presParOf" srcId="{B1C2F5D1-7205-48A4-B70A-E0E7C8BCEC56}" destId="{A6E9A72C-726E-4639-BB25-9078BCCBF2EE}" srcOrd="8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2216467-95E6-4605-8F76-9C72594ECBB1}" type="doc">
      <dgm:prSet loTypeId="urn:microsoft.com/office/officeart/2005/8/layout/radial5" loCatId="cycle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C2998CF9-B5CA-4C01-8867-8AC829163A7A}">
      <dgm:prSet phldrT="[Text]" custT="1"/>
      <dgm:spPr/>
      <dgm:t>
        <a:bodyPr/>
        <a:lstStyle/>
        <a:p>
          <a:r>
            <a:rPr lang="en-GB" sz="1400" b="1" dirty="0" err="1" smtClean="0"/>
            <a:t>Yr</a:t>
          </a:r>
          <a:r>
            <a:rPr lang="en-GB" sz="1400" b="1" dirty="0" smtClean="0"/>
            <a:t> </a:t>
          </a:r>
          <a:r>
            <a:rPr lang="en-GB" sz="1400" b="1" dirty="0" err="1" smtClean="0"/>
            <a:t>athro</a:t>
          </a:r>
          <a:r>
            <a:rPr lang="en-GB" sz="1400" b="1" dirty="0" smtClean="0"/>
            <a:t> </a:t>
          </a:r>
          <a:r>
            <a:rPr lang="en-GB" sz="1400" b="1" dirty="0" err="1" smtClean="0"/>
            <a:t>rhagorol</a:t>
          </a:r>
          <a:endParaRPr lang="en-GB" sz="1400" b="1" dirty="0" smtClean="0"/>
        </a:p>
        <a:p>
          <a:r>
            <a:rPr lang="en-GB" sz="1400" b="1" dirty="0" smtClean="0">
              <a:solidFill>
                <a:schemeClr val="tx1"/>
              </a:solidFill>
            </a:rPr>
            <a:t>The outstanding teacher</a:t>
          </a:r>
          <a:endParaRPr lang="en-GB" sz="1400" b="1" dirty="0">
            <a:solidFill>
              <a:schemeClr val="tx1"/>
            </a:solidFill>
          </a:endParaRPr>
        </a:p>
      </dgm:t>
    </dgm:pt>
    <dgm:pt modelId="{76938811-D5D9-4951-9A2B-424CA45A9D8D}" type="parTrans" cxnId="{2E7237B9-21F5-4403-87E3-712AFB433565}">
      <dgm:prSet/>
      <dgm:spPr/>
      <dgm:t>
        <a:bodyPr/>
        <a:lstStyle/>
        <a:p>
          <a:endParaRPr lang="en-GB"/>
        </a:p>
      </dgm:t>
    </dgm:pt>
    <dgm:pt modelId="{84F8F71A-4810-4697-92F8-0122701AC60F}" type="sibTrans" cxnId="{2E7237B9-21F5-4403-87E3-712AFB433565}">
      <dgm:prSet/>
      <dgm:spPr/>
      <dgm:t>
        <a:bodyPr/>
        <a:lstStyle/>
        <a:p>
          <a:endParaRPr lang="en-GB"/>
        </a:p>
      </dgm:t>
    </dgm:pt>
    <dgm:pt modelId="{462678B1-3702-4E36-BA0C-34947A23FD4D}">
      <dgm:prSet phldrT="[Text]"/>
      <dgm:spPr/>
      <dgm:t>
        <a:bodyPr/>
        <a:lstStyle/>
        <a:p>
          <a:r>
            <a:rPr lang="en-GB" b="1" dirty="0" err="1" smtClean="0"/>
            <a:t>Cynllunio</a:t>
          </a:r>
          <a:r>
            <a:rPr lang="en-GB" b="1" dirty="0" smtClean="0"/>
            <a:t> </a:t>
          </a:r>
          <a:r>
            <a:rPr lang="en-GB" b="1" dirty="0" err="1" smtClean="0"/>
            <a:t>manwl</a:t>
          </a:r>
          <a:endParaRPr lang="en-GB" b="1" dirty="0" smtClean="0"/>
        </a:p>
        <a:p>
          <a:r>
            <a:rPr lang="en-GB" b="1" dirty="0" smtClean="0">
              <a:solidFill>
                <a:schemeClr val="tx1"/>
              </a:solidFill>
            </a:rPr>
            <a:t>Detailed Planning</a:t>
          </a:r>
          <a:endParaRPr lang="en-GB" b="1" dirty="0">
            <a:solidFill>
              <a:schemeClr val="tx1"/>
            </a:solidFill>
          </a:endParaRPr>
        </a:p>
      </dgm:t>
    </dgm:pt>
    <dgm:pt modelId="{3F50F00C-02CF-42AE-9682-8767E72F2946}" type="parTrans" cxnId="{5B6CA3A3-32B3-4EFF-9CC5-0AFC82B4C5C6}">
      <dgm:prSet/>
      <dgm:spPr/>
      <dgm:t>
        <a:bodyPr/>
        <a:lstStyle/>
        <a:p>
          <a:endParaRPr lang="en-GB"/>
        </a:p>
      </dgm:t>
    </dgm:pt>
    <dgm:pt modelId="{AA591D53-535C-4EFE-8528-728A342B9F2A}" type="sibTrans" cxnId="{5B6CA3A3-32B3-4EFF-9CC5-0AFC82B4C5C6}">
      <dgm:prSet/>
      <dgm:spPr/>
      <dgm:t>
        <a:bodyPr/>
        <a:lstStyle/>
        <a:p>
          <a:endParaRPr lang="en-GB"/>
        </a:p>
      </dgm:t>
    </dgm:pt>
    <dgm:pt modelId="{CB9E56D1-99EB-49FC-8816-2DCA81C184CF}">
      <dgm:prSet phldrT="[Text]" custT="1"/>
      <dgm:spPr/>
      <dgm:t>
        <a:bodyPr/>
        <a:lstStyle/>
        <a:p>
          <a:r>
            <a:rPr lang="en-GB" sz="1400" b="1" dirty="0" err="1" smtClean="0"/>
            <a:t>Gweithredu</a:t>
          </a:r>
          <a:r>
            <a:rPr lang="en-GB" sz="1400" b="1" dirty="0" smtClean="0"/>
            <a:t> </a:t>
          </a:r>
          <a:r>
            <a:rPr lang="en-GB" sz="1400" b="1" dirty="0" err="1" smtClean="0"/>
            <a:t>effeithiol</a:t>
          </a:r>
          <a:r>
            <a:rPr lang="en-GB" sz="1400" b="1" dirty="0" smtClean="0"/>
            <a:t> a </a:t>
          </a:r>
          <a:r>
            <a:rPr lang="en-GB" sz="1400" b="1" dirty="0" err="1" smtClean="0"/>
            <a:t>chreadigol</a:t>
          </a:r>
        </a:p>
        <a:p>
          <a:r>
            <a:rPr lang="en-GB" sz="1400" b="1" smtClean="0">
              <a:solidFill>
                <a:schemeClr val="tx1"/>
              </a:solidFill>
            </a:rPr>
            <a:t>Effective and creative</a:t>
          </a:r>
        </a:p>
        <a:p>
          <a:r>
            <a:rPr lang="en-GB" sz="1400" b="1" dirty="0" smtClean="0">
              <a:solidFill>
                <a:schemeClr val="tx1"/>
              </a:solidFill>
            </a:rPr>
            <a:t>Implementation</a:t>
          </a:r>
          <a:endParaRPr lang="en-GB" sz="1400" b="1" dirty="0">
            <a:solidFill>
              <a:schemeClr val="tx1"/>
            </a:solidFill>
          </a:endParaRPr>
        </a:p>
      </dgm:t>
    </dgm:pt>
    <dgm:pt modelId="{09CB4875-1654-4674-A59F-C948CE67DB7F}" type="parTrans" cxnId="{A53F383E-2C00-4D22-A525-C7AC0C1AE3CE}">
      <dgm:prSet/>
      <dgm:spPr/>
      <dgm:t>
        <a:bodyPr/>
        <a:lstStyle/>
        <a:p>
          <a:endParaRPr lang="en-GB"/>
        </a:p>
      </dgm:t>
    </dgm:pt>
    <dgm:pt modelId="{82CA4893-E6F8-414C-8E06-71406EDCFAB8}" type="sibTrans" cxnId="{A53F383E-2C00-4D22-A525-C7AC0C1AE3CE}">
      <dgm:prSet/>
      <dgm:spPr/>
      <dgm:t>
        <a:bodyPr/>
        <a:lstStyle/>
        <a:p>
          <a:endParaRPr lang="en-GB"/>
        </a:p>
      </dgm:t>
    </dgm:pt>
    <dgm:pt modelId="{14A592AF-71B9-4978-8699-9E7E5A7FF8C2}">
      <dgm:prSet phldrT="[Text]"/>
      <dgm:spPr/>
      <dgm:t>
        <a:bodyPr/>
        <a:lstStyle/>
        <a:p>
          <a:r>
            <a:rPr lang="en-GB" b="1" dirty="0" err="1" smtClean="0"/>
            <a:t>Adyfyrio’n</a:t>
          </a:r>
          <a:r>
            <a:rPr lang="en-GB" b="1" dirty="0" smtClean="0"/>
            <a:t> </a:t>
          </a:r>
          <a:r>
            <a:rPr lang="en-GB" b="1" dirty="0" err="1" smtClean="0"/>
            <a:t>onest</a:t>
          </a:r>
          <a:endParaRPr lang="en-GB" b="1" dirty="0" smtClean="0"/>
        </a:p>
        <a:p>
          <a:r>
            <a:rPr lang="en-GB" b="1" dirty="0" smtClean="0">
              <a:solidFill>
                <a:schemeClr val="tx1"/>
              </a:solidFill>
            </a:rPr>
            <a:t>Honest reflection</a:t>
          </a:r>
          <a:endParaRPr lang="en-GB" b="1" dirty="0">
            <a:solidFill>
              <a:schemeClr val="tx1"/>
            </a:solidFill>
          </a:endParaRPr>
        </a:p>
      </dgm:t>
    </dgm:pt>
    <dgm:pt modelId="{FCD98482-8A5A-4356-A090-06C9A70530AB}" type="parTrans" cxnId="{398C8747-1E7C-473F-A2C3-74576410BAA4}">
      <dgm:prSet/>
      <dgm:spPr/>
      <dgm:t>
        <a:bodyPr/>
        <a:lstStyle/>
        <a:p>
          <a:endParaRPr lang="en-GB"/>
        </a:p>
      </dgm:t>
    </dgm:pt>
    <dgm:pt modelId="{B97C032F-960D-483D-ABDD-FB31BCE7EA9C}" type="sibTrans" cxnId="{398C8747-1E7C-473F-A2C3-74576410BAA4}">
      <dgm:prSet/>
      <dgm:spPr/>
      <dgm:t>
        <a:bodyPr/>
        <a:lstStyle/>
        <a:p>
          <a:endParaRPr lang="en-GB"/>
        </a:p>
      </dgm:t>
    </dgm:pt>
    <dgm:pt modelId="{A725BCB3-5D84-441D-AF59-6528A19BE3B7}">
      <dgm:prSet phldrT="[Text]"/>
      <dgm:spPr/>
      <dgm:t>
        <a:bodyPr/>
        <a:lstStyle/>
        <a:p>
          <a:r>
            <a:rPr lang="en-GB" b="1" dirty="0" err="1" smtClean="0"/>
            <a:t>Gwella</a:t>
          </a:r>
          <a:r>
            <a:rPr lang="en-GB" b="1" dirty="0" smtClean="0"/>
            <a:t> a </a:t>
          </a:r>
          <a:r>
            <a:rPr lang="en-GB" b="1" dirty="0" err="1" smtClean="0"/>
            <a:t>datblygu</a:t>
          </a:r>
          <a:r>
            <a:rPr lang="en-GB" b="1" dirty="0" smtClean="0"/>
            <a:t> </a:t>
          </a:r>
          <a:r>
            <a:rPr lang="en-GB" b="1" dirty="0" err="1" smtClean="0"/>
            <a:t>cyson</a:t>
          </a:r>
          <a:endParaRPr lang="en-GB" b="1" dirty="0" smtClean="0"/>
        </a:p>
        <a:p>
          <a:r>
            <a:rPr lang="en-GB" b="1" dirty="0" smtClean="0">
              <a:solidFill>
                <a:schemeClr val="tx1"/>
              </a:solidFill>
            </a:rPr>
            <a:t>Improve and develop</a:t>
          </a:r>
        </a:p>
        <a:p>
          <a:r>
            <a:rPr lang="en-GB" b="1" dirty="0" smtClean="0">
              <a:solidFill>
                <a:schemeClr val="tx1"/>
              </a:solidFill>
            </a:rPr>
            <a:t>consistently</a:t>
          </a:r>
          <a:endParaRPr lang="en-GB" b="1" dirty="0">
            <a:solidFill>
              <a:schemeClr val="tx1"/>
            </a:solidFill>
          </a:endParaRPr>
        </a:p>
      </dgm:t>
    </dgm:pt>
    <dgm:pt modelId="{A6D384E3-1F67-46DE-9BC6-989B1F799AA1}" type="parTrans" cxnId="{1B70DCB6-7868-4426-8D98-BF3B614737CE}">
      <dgm:prSet/>
      <dgm:spPr/>
      <dgm:t>
        <a:bodyPr/>
        <a:lstStyle/>
        <a:p>
          <a:endParaRPr lang="en-GB"/>
        </a:p>
      </dgm:t>
    </dgm:pt>
    <dgm:pt modelId="{B846D334-B13A-44C6-9C47-FC72513F490C}" type="sibTrans" cxnId="{1B70DCB6-7868-4426-8D98-BF3B614737CE}">
      <dgm:prSet/>
      <dgm:spPr/>
      <dgm:t>
        <a:bodyPr/>
        <a:lstStyle/>
        <a:p>
          <a:endParaRPr lang="en-GB"/>
        </a:p>
      </dgm:t>
    </dgm:pt>
    <dgm:pt modelId="{B1C2F5D1-7205-48A4-B70A-E0E7C8BCEC56}" type="pres">
      <dgm:prSet presAssocID="{C2216467-95E6-4605-8F76-9C72594ECBB1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5BC6E259-BEF8-4367-BD94-4D2483345C8F}" type="pres">
      <dgm:prSet presAssocID="{C2998CF9-B5CA-4C01-8867-8AC829163A7A}" presName="centerShape" presStyleLbl="node0" presStyleIdx="0" presStyleCnt="1" custScaleX="126400" custScaleY="121686"/>
      <dgm:spPr/>
      <dgm:t>
        <a:bodyPr/>
        <a:lstStyle/>
        <a:p>
          <a:endParaRPr lang="en-GB"/>
        </a:p>
      </dgm:t>
    </dgm:pt>
    <dgm:pt modelId="{603C558E-0F2B-4676-8A43-062C96293DC7}" type="pres">
      <dgm:prSet presAssocID="{3F50F00C-02CF-42AE-9682-8767E72F2946}" presName="parTrans" presStyleLbl="sibTrans2D1" presStyleIdx="0" presStyleCnt="4"/>
      <dgm:spPr/>
      <dgm:t>
        <a:bodyPr/>
        <a:lstStyle/>
        <a:p>
          <a:endParaRPr lang="en-GB"/>
        </a:p>
      </dgm:t>
    </dgm:pt>
    <dgm:pt modelId="{EA56CD05-6EE8-454A-ADB5-243E52E647CD}" type="pres">
      <dgm:prSet presAssocID="{3F50F00C-02CF-42AE-9682-8767E72F2946}" presName="connectorText" presStyleLbl="sibTrans2D1" presStyleIdx="0" presStyleCnt="4"/>
      <dgm:spPr/>
      <dgm:t>
        <a:bodyPr/>
        <a:lstStyle/>
        <a:p>
          <a:endParaRPr lang="en-GB"/>
        </a:p>
      </dgm:t>
    </dgm:pt>
    <dgm:pt modelId="{92F4DABA-B0E2-435C-83D9-C20C2BFE74CA}" type="pres">
      <dgm:prSet presAssocID="{462678B1-3702-4E36-BA0C-34947A23FD4D}" presName="node" presStyleLbl="node1" presStyleIdx="0" presStyleCnt="4" custScaleX="122078" custScaleY="109485" custRadScaleRad="99403" custRadScaleInc="120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880B260-5A7C-4B88-B9E8-FE1F2F21C427}" type="pres">
      <dgm:prSet presAssocID="{09CB4875-1654-4674-A59F-C948CE67DB7F}" presName="parTrans" presStyleLbl="sibTrans2D1" presStyleIdx="1" presStyleCnt="4"/>
      <dgm:spPr/>
      <dgm:t>
        <a:bodyPr/>
        <a:lstStyle/>
        <a:p>
          <a:endParaRPr lang="en-GB"/>
        </a:p>
      </dgm:t>
    </dgm:pt>
    <dgm:pt modelId="{78036A16-0B3A-4296-8712-2A9A269C361F}" type="pres">
      <dgm:prSet presAssocID="{09CB4875-1654-4674-A59F-C948CE67DB7F}" presName="connectorText" presStyleLbl="sibTrans2D1" presStyleIdx="1" presStyleCnt="4"/>
      <dgm:spPr/>
      <dgm:t>
        <a:bodyPr/>
        <a:lstStyle/>
        <a:p>
          <a:endParaRPr lang="en-GB"/>
        </a:p>
      </dgm:t>
    </dgm:pt>
    <dgm:pt modelId="{0440D001-37CE-4276-A795-85EE127EAF78}" type="pres">
      <dgm:prSet presAssocID="{CB9E56D1-99EB-49FC-8816-2DCA81C184CF}" presName="node" presStyleLbl="node1" presStyleIdx="1" presStyleCnt="4" custScaleX="121218" custScaleY="13982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ED09191-CC0D-46E6-A27D-075B562D84D9}" type="pres">
      <dgm:prSet presAssocID="{FCD98482-8A5A-4356-A090-06C9A70530AB}" presName="parTrans" presStyleLbl="sibTrans2D1" presStyleIdx="2" presStyleCnt="4"/>
      <dgm:spPr/>
      <dgm:t>
        <a:bodyPr/>
        <a:lstStyle/>
        <a:p>
          <a:endParaRPr lang="en-GB"/>
        </a:p>
      </dgm:t>
    </dgm:pt>
    <dgm:pt modelId="{0915161A-DF78-4A5A-A30A-D1DA8DCEB42C}" type="pres">
      <dgm:prSet presAssocID="{FCD98482-8A5A-4356-A090-06C9A70530AB}" presName="connectorText" presStyleLbl="sibTrans2D1" presStyleIdx="2" presStyleCnt="4"/>
      <dgm:spPr/>
      <dgm:t>
        <a:bodyPr/>
        <a:lstStyle/>
        <a:p>
          <a:endParaRPr lang="en-GB"/>
        </a:p>
      </dgm:t>
    </dgm:pt>
    <dgm:pt modelId="{002D8796-1987-4595-8BD6-447335D774D0}" type="pres">
      <dgm:prSet presAssocID="{14A592AF-71B9-4978-8699-9E7E5A7FF8C2}" presName="node" presStyleLbl="node1" presStyleIdx="2" presStyleCnt="4" custScaleX="11494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D6AA026-0141-46B6-A63C-59A5211B6D4A}" type="pres">
      <dgm:prSet presAssocID="{A6D384E3-1F67-46DE-9BC6-989B1F799AA1}" presName="parTrans" presStyleLbl="sibTrans2D1" presStyleIdx="3" presStyleCnt="4"/>
      <dgm:spPr/>
      <dgm:t>
        <a:bodyPr/>
        <a:lstStyle/>
        <a:p>
          <a:endParaRPr lang="en-GB"/>
        </a:p>
      </dgm:t>
    </dgm:pt>
    <dgm:pt modelId="{EF6A06A6-0E65-4372-9AF7-28E9ABC7EE40}" type="pres">
      <dgm:prSet presAssocID="{A6D384E3-1F67-46DE-9BC6-989B1F799AA1}" presName="connectorText" presStyleLbl="sibTrans2D1" presStyleIdx="3" presStyleCnt="4"/>
      <dgm:spPr/>
      <dgm:t>
        <a:bodyPr/>
        <a:lstStyle/>
        <a:p>
          <a:endParaRPr lang="en-GB"/>
        </a:p>
      </dgm:t>
    </dgm:pt>
    <dgm:pt modelId="{A6E9A72C-726E-4639-BB25-9078BCCBF2EE}" type="pres">
      <dgm:prSet presAssocID="{A725BCB3-5D84-441D-AF59-6528A19BE3B7}" presName="node" presStyleLbl="node1" presStyleIdx="3" presStyleCnt="4" custScaleX="115957" custScaleY="12657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E4996FA8-494D-4FAD-A20D-E1BD46A2F5A2}" type="presOf" srcId="{14A592AF-71B9-4978-8699-9E7E5A7FF8C2}" destId="{002D8796-1987-4595-8BD6-447335D774D0}" srcOrd="0" destOrd="0" presId="urn:microsoft.com/office/officeart/2005/8/layout/radial5"/>
    <dgm:cxn modelId="{40CC2214-DB4F-49A9-B4DB-21328AAA424F}" type="presOf" srcId="{FCD98482-8A5A-4356-A090-06C9A70530AB}" destId="{0ED09191-CC0D-46E6-A27D-075B562D84D9}" srcOrd="0" destOrd="0" presId="urn:microsoft.com/office/officeart/2005/8/layout/radial5"/>
    <dgm:cxn modelId="{4114040F-D514-42D5-A2A8-CC457D6FAB86}" type="presOf" srcId="{A6D384E3-1F67-46DE-9BC6-989B1F799AA1}" destId="{EF6A06A6-0E65-4372-9AF7-28E9ABC7EE40}" srcOrd="1" destOrd="0" presId="urn:microsoft.com/office/officeart/2005/8/layout/radial5"/>
    <dgm:cxn modelId="{EFC5B578-9EC1-4E32-959D-B023029C2869}" type="presOf" srcId="{CB9E56D1-99EB-49FC-8816-2DCA81C184CF}" destId="{0440D001-37CE-4276-A795-85EE127EAF78}" srcOrd="0" destOrd="0" presId="urn:microsoft.com/office/officeart/2005/8/layout/radial5"/>
    <dgm:cxn modelId="{5E1C26CC-AF37-4637-8A64-D42338F4F979}" type="presOf" srcId="{A725BCB3-5D84-441D-AF59-6528A19BE3B7}" destId="{A6E9A72C-726E-4639-BB25-9078BCCBF2EE}" srcOrd="0" destOrd="0" presId="urn:microsoft.com/office/officeart/2005/8/layout/radial5"/>
    <dgm:cxn modelId="{889F087B-8751-467B-A485-5225E5CADCF7}" type="presOf" srcId="{462678B1-3702-4E36-BA0C-34947A23FD4D}" destId="{92F4DABA-B0E2-435C-83D9-C20C2BFE74CA}" srcOrd="0" destOrd="0" presId="urn:microsoft.com/office/officeart/2005/8/layout/radial5"/>
    <dgm:cxn modelId="{398C8747-1E7C-473F-A2C3-74576410BAA4}" srcId="{C2998CF9-B5CA-4C01-8867-8AC829163A7A}" destId="{14A592AF-71B9-4978-8699-9E7E5A7FF8C2}" srcOrd="2" destOrd="0" parTransId="{FCD98482-8A5A-4356-A090-06C9A70530AB}" sibTransId="{B97C032F-960D-483D-ABDD-FB31BCE7EA9C}"/>
    <dgm:cxn modelId="{49A05B7F-19AA-4639-908A-235505230CC5}" type="presOf" srcId="{C2998CF9-B5CA-4C01-8867-8AC829163A7A}" destId="{5BC6E259-BEF8-4367-BD94-4D2483345C8F}" srcOrd="0" destOrd="0" presId="urn:microsoft.com/office/officeart/2005/8/layout/radial5"/>
    <dgm:cxn modelId="{F2090E59-C5B6-4D8C-AE63-3457B29A9D2D}" type="presOf" srcId="{C2216467-95E6-4605-8F76-9C72594ECBB1}" destId="{B1C2F5D1-7205-48A4-B70A-E0E7C8BCEC56}" srcOrd="0" destOrd="0" presId="urn:microsoft.com/office/officeart/2005/8/layout/radial5"/>
    <dgm:cxn modelId="{A53F383E-2C00-4D22-A525-C7AC0C1AE3CE}" srcId="{C2998CF9-B5CA-4C01-8867-8AC829163A7A}" destId="{CB9E56D1-99EB-49FC-8816-2DCA81C184CF}" srcOrd="1" destOrd="0" parTransId="{09CB4875-1654-4674-A59F-C948CE67DB7F}" sibTransId="{82CA4893-E6F8-414C-8E06-71406EDCFAB8}"/>
    <dgm:cxn modelId="{4BA0135B-5267-45ED-8692-5BB91F9184E3}" type="presOf" srcId="{3F50F00C-02CF-42AE-9682-8767E72F2946}" destId="{603C558E-0F2B-4676-8A43-062C96293DC7}" srcOrd="0" destOrd="0" presId="urn:microsoft.com/office/officeart/2005/8/layout/radial5"/>
    <dgm:cxn modelId="{2E7237B9-21F5-4403-87E3-712AFB433565}" srcId="{C2216467-95E6-4605-8F76-9C72594ECBB1}" destId="{C2998CF9-B5CA-4C01-8867-8AC829163A7A}" srcOrd="0" destOrd="0" parTransId="{76938811-D5D9-4951-9A2B-424CA45A9D8D}" sibTransId="{84F8F71A-4810-4697-92F8-0122701AC60F}"/>
    <dgm:cxn modelId="{1EE58958-180F-44E9-8FE8-4DCD72FD03A0}" type="presOf" srcId="{09CB4875-1654-4674-A59F-C948CE67DB7F}" destId="{78036A16-0B3A-4296-8712-2A9A269C361F}" srcOrd="1" destOrd="0" presId="urn:microsoft.com/office/officeart/2005/8/layout/radial5"/>
    <dgm:cxn modelId="{5B6CA3A3-32B3-4EFF-9CC5-0AFC82B4C5C6}" srcId="{C2998CF9-B5CA-4C01-8867-8AC829163A7A}" destId="{462678B1-3702-4E36-BA0C-34947A23FD4D}" srcOrd="0" destOrd="0" parTransId="{3F50F00C-02CF-42AE-9682-8767E72F2946}" sibTransId="{AA591D53-535C-4EFE-8528-728A342B9F2A}"/>
    <dgm:cxn modelId="{B05E529C-D96B-4213-B0DB-3470A7EAB345}" type="presOf" srcId="{A6D384E3-1F67-46DE-9BC6-989B1F799AA1}" destId="{8D6AA026-0141-46B6-A63C-59A5211B6D4A}" srcOrd="0" destOrd="0" presId="urn:microsoft.com/office/officeart/2005/8/layout/radial5"/>
    <dgm:cxn modelId="{87ED4154-1D15-4190-A33A-948B2E22C9C6}" type="presOf" srcId="{FCD98482-8A5A-4356-A090-06C9A70530AB}" destId="{0915161A-DF78-4A5A-A30A-D1DA8DCEB42C}" srcOrd="1" destOrd="0" presId="urn:microsoft.com/office/officeart/2005/8/layout/radial5"/>
    <dgm:cxn modelId="{1B70DCB6-7868-4426-8D98-BF3B614737CE}" srcId="{C2998CF9-B5CA-4C01-8867-8AC829163A7A}" destId="{A725BCB3-5D84-441D-AF59-6528A19BE3B7}" srcOrd="3" destOrd="0" parTransId="{A6D384E3-1F67-46DE-9BC6-989B1F799AA1}" sibTransId="{B846D334-B13A-44C6-9C47-FC72513F490C}"/>
    <dgm:cxn modelId="{85B85978-6FE9-4486-8FC2-0505B434D43D}" type="presOf" srcId="{3F50F00C-02CF-42AE-9682-8767E72F2946}" destId="{EA56CD05-6EE8-454A-ADB5-243E52E647CD}" srcOrd="1" destOrd="0" presId="urn:microsoft.com/office/officeart/2005/8/layout/radial5"/>
    <dgm:cxn modelId="{7F5E76AA-9A2C-40FD-9E55-F7D8EFD7F9C9}" type="presOf" srcId="{09CB4875-1654-4674-A59F-C948CE67DB7F}" destId="{C880B260-5A7C-4B88-B9E8-FE1F2F21C427}" srcOrd="0" destOrd="0" presId="urn:microsoft.com/office/officeart/2005/8/layout/radial5"/>
    <dgm:cxn modelId="{3A30DBB7-4C2F-4F40-9B6E-6924E1F0245F}" type="presParOf" srcId="{B1C2F5D1-7205-48A4-B70A-E0E7C8BCEC56}" destId="{5BC6E259-BEF8-4367-BD94-4D2483345C8F}" srcOrd="0" destOrd="0" presId="urn:microsoft.com/office/officeart/2005/8/layout/radial5"/>
    <dgm:cxn modelId="{4E210869-D994-4723-8EC2-7DF61548C775}" type="presParOf" srcId="{B1C2F5D1-7205-48A4-B70A-E0E7C8BCEC56}" destId="{603C558E-0F2B-4676-8A43-062C96293DC7}" srcOrd="1" destOrd="0" presId="urn:microsoft.com/office/officeart/2005/8/layout/radial5"/>
    <dgm:cxn modelId="{A1344D51-F4F3-45D7-A823-AE6BC361E0B7}" type="presParOf" srcId="{603C558E-0F2B-4676-8A43-062C96293DC7}" destId="{EA56CD05-6EE8-454A-ADB5-243E52E647CD}" srcOrd="0" destOrd="0" presId="urn:microsoft.com/office/officeart/2005/8/layout/radial5"/>
    <dgm:cxn modelId="{73BF39DA-4CA5-4E31-9611-E5E1A73E9F6C}" type="presParOf" srcId="{B1C2F5D1-7205-48A4-B70A-E0E7C8BCEC56}" destId="{92F4DABA-B0E2-435C-83D9-C20C2BFE74CA}" srcOrd="2" destOrd="0" presId="urn:microsoft.com/office/officeart/2005/8/layout/radial5"/>
    <dgm:cxn modelId="{423FE58E-7087-472C-81FD-A05D9C68382B}" type="presParOf" srcId="{B1C2F5D1-7205-48A4-B70A-E0E7C8BCEC56}" destId="{C880B260-5A7C-4B88-B9E8-FE1F2F21C427}" srcOrd="3" destOrd="0" presId="urn:microsoft.com/office/officeart/2005/8/layout/radial5"/>
    <dgm:cxn modelId="{F88470EA-0DA9-4E39-BCD8-DEF769E5FF1C}" type="presParOf" srcId="{C880B260-5A7C-4B88-B9E8-FE1F2F21C427}" destId="{78036A16-0B3A-4296-8712-2A9A269C361F}" srcOrd="0" destOrd="0" presId="urn:microsoft.com/office/officeart/2005/8/layout/radial5"/>
    <dgm:cxn modelId="{0C82CAB8-946F-4C5B-8F00-84BCDB0BF25D}" type="presParOf" srcId="{B1C2F5D1-7205-48A4-B70A-E0E7C8BCEC56}" destId="{0440D001-37CE-4276-A795-85EE127EAF78}" srcOrd="4" destOrd="0" presId="urn:microsoft.com/office/officeart/2005/8/layout/radial5"/>
    <dgm:cxn modelId="{6670F7FF-A2A3-4D43-9462-9E6E08E9EA42}" type="presParOf" srcId="{B1C2F5D1-7205-48A4-B70A-E0E7C8BCEC56}" destId="{0ED09191-CC0D-46E6-A27D-075B562D84D9}" srcOrd="5" destOrd="0" presId="urn:microsoft.com/office/officeart/2005/8/layout/radial5"/>
    <dgm:cxn modelId="{536C8BE0-E0BC-4B98-8DBE-B16B84FC5C9E}" type="presParOf" srcId="{0ED09191-CC0D-46E6-A27D-075B562D84D9}" destId="{0915161A-DF78-4A5A-A30A-D1DA8DCEB42C}" srcOrd="0" destOrd="0" presId="urn:microsoft.com/office/officeart/2005/8/layout/radial5"/>
    <dgm:cxn modelId="{42C210A6-07F4-4AF2-8C00-D698ECF5F863}" type="presParOf" srcId="{B1C2F5D1-7205-48A4-B70A-E0E7C8BCEC56}" destId="{002D8796-1987-4595-8BD6-447335D774D0}" srcOrd="6" destOrd="0" presId="urn:microsoft.com/office/officeart/2005/8/layout/radial5"/>
    <dgm:cxn modelId="{A4114167-9E48-49FD-A144-05BD5CF174A7}" type="presParOf" srcId="{B1C2F5D1-7205-48A4-B70A-E0E7C8BCEC56}" destId="{8D6AA026-0141-46B6-A63C-59A5211B6D4A}" srcOrd="7" destOrd="0" presId="urn:microsoft.com/office/officeart/2005/8/layout/radial5"/>
    <dgm:cxn modelId="{EEB52B9A-BB3A-4A2E-A099-225497753911}" type="presParOf" srcId="{8D6AA026-0141-46B6-A63C-59A5211B6D4A}" destId="{EF6A06A6-0E65-4372-9AF7-28E9ABC7EE40}" srcOrd="0" destOrd="0" presId="urn:microsoft.com/office/officeart/2005/8/layout/radial5"/>
    <dgm:cxn modelId="{9FD5AAB3-CF0E-41DC-A958-AA3EC1DEE764}" type="presParOf" srcId="{B1C2F5D1-7205-48A4-B70A-E0E7C8BCEC56}" destId="{A6E9A72C-726E-4639-BB25-9078BCCBF2EE}" srcOrd="8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C6E259-BEF8-4367-BD94-4D2483345C8F}">
      <dsp:nvSpPr>
        <dsp:cNvPr id="0" name=""/>
        <dsp:cNvSpPr/>
      </dsp:nvSpPr>
      <dsp:spPr>
        <a:xfrm>
          <a:off x="3247591" y="2242716"/>
          <a:ext cx="1591685" cy="153232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 err="1" smtClean="0">
              <a:solidFill>
                <a:schemeClr val="bg1"/>
              </a:solidFill>
            </a:rPr>
            <a:t>Anelu</a:t>
          </a:r>
          <a:r>
            <a:rPr lang="en-GB" sz="1400" b="1" kern="1200" dirty="0" smtClean="0">
              <a:solidFill>
                <a:schemeClr val="bg1"/>
              </a:solidFill>
            </a:rPr>
            <a:t> at </a:t>
          </a:r>
          <a:r>
            <a:rPr lang="en-GB" sz="1400" b="1" kern="1200" dirty="0" err="1" smtClean="0">
              <a:solidFill>
                <a:schemeClr val="bg1"/>
              </a:solidFill>
            </a:rPr>
            <a:t>ragoriaeth</a:t>
          </a:r>
          <a:endParaRPr lang="en-GB" sz="1400" b="1" kern="1200" dirty="0" smtClean="0">
            <a:solidFill>
              <a:schemeClr val="bg1"/>
            </a:solidFill>
          </a:endParaRP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 smtClean="0">
              <a:solidFill>
                <a:schemeClr val="tx1"/>
              </a:solidFill>
            </a:rPr>
            <a:t>Aiming for excellence</a:t>
          </a:r>
        </a:p>
      </dsp:txBody>
      <dsp:txXfrm>
        <a:off x="3480688" y="2467120"/>
        <a:ext cx="1125491" cy="1083516"/>
      </dsp:txXfrm>
    </dsp:sp>
    <dsp:sp modelId="{603C558E-0F2B-4676-8A43-062C96293DC7}">
      <dsp:nvSpPr>
        <dsp:cNvPr id="0" name=""/>
        <dsp:cNvSpPr/>
      </dsp:nvSpPr>
      <dsp:spPr>
        <a:xfrm rot="16232454">
          <a:off x="3906934" y="1709252"/>
          <a:ext cx="292517" cy="531653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/>
        </a:p>
      </dsp:txBody>
      <dsp:txXfrm>
        <a:off x="3950397" y="1859459"/>
        <a:ext cx="204762" cy="318991"/>
      </dsp:txXfrm>
    </dsp:sp>
    <dsp:sp modelId="{92F4DABA-B0E2-435C-83D9-C20C2BFE74CA}">
      <dsp:nvSpPr>
        <dsp:cNvPr id="0" name=""/>
        <dsp:cNvSpPr/>
      </dsp:nvSpPr>
      <dsp:spPr>
        <a:xfrm>
          <a:off x="3109498" y="-21118"/>
          <a:ext cx="1908918" cy="171200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 err="1" smtClean="0"/>
            <a:t>Cynllunio</a:t>
          </a:r>
          <a:r>
            <a:rPr lang="en-GB" sz="1400" b="1" kern="1200" dirty="0" smtClean="0"/>
            <a:t> </a:t>
          </a:r>
          <a:r>
            <a:rPr lang="en-GB" sz="1400" b="1" kern="1200" dirty="0" err="1" smtClean="0"/>
            <a:t>manwl</a:t>
          </a:r>
          <a:endParaRPr lang="en-GB" sz="1400" b="1" kern="1200" dirty="0" smtClean="0"/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 smtClean="0">
              <a:solidFill>
                <a:schemeClr val="tx1"/>
              </a:solidFill>
            </a:rPr>
            <a:t>Detailed Planning</a:t>
          </a:r>
          <a:endParaRPr lang="en-GB" sz="1400" b="1" kern="1200" dirty="0">
            <a:solidFill>
              <a:schemeClr val="tx1"/>
            </a:solidFill>
          </a:endParaRPr>
        </a:p>
      </dsp:txBody>
      <dsp:txXfrm>
        <a:off x="3389053" y="229599"/>
        <a:ext cx="1349808" cy="1210569"/>
      </dsp:txXfrm>
    </dsp:sp>
    <dsp:sp modelId="{C880B260-5A7C-4B88-B9E8-FE1F2F21C427}">
      <dsp:nvSpPr>
        <dsp:cNvPr id="0" name=""/>
        <dsp:cNvSpPr/>
      </dsp:nvSpPr>
      <dsp:spPr>
        <a:xfrm>
          <a:off x="4936862" y="2743052"/>
          <a:ext cx="235093" cy="531653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3285135"/>
            <a:satOff val="-17759"/>
            <a:lumOff val="-65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/>
        </a:p>
      </dsp:txBody>
      <dsp:txXfrm>
        <a:off x="4936862" y="2849383"/>
        <a:ext cx="164565" cy="318991"/>
      </dsp:txXfrm>
    </dsp:sp>
    <dsp:sp modelId="{0440D001-37CE-4276-A795-85EE127EAF78}">
      <dsp:nvSpPr>
        <dsp:cNvPr id="0" name=""/>
        <dsp:cNvSpPr/>
      </dsp:nvSpPr>
      <dsp:spPr>
        <a:xfrm>
          <a:off x="5282848" y="1915658"/>
          <a:ext cx="1895470" cy="2186441"/>
        </a:xfrm>
        <a:prstGeom prst="ellipse">
          <a:avLst/>
        </a:prstGeom>
        <a:solidFill>
          <a:schemeClr val="accent3">
            <a:hueOff val="3285135"/>
            <a:satOff val="-17759"/>
            <a:lumOff val="-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 err="1" smtClean="0"/>
            <a:t>Gweithredu</a:t>
          </a:r>
          <a:r>
            <a:rPr lang="en-GB" sz="1400" b="1" kern="1200" dirty="0" smtClean="0"/>
            <a:t> </a:t>
          </a:r>
          <a:r>
            <a:rPr lang="en-GB" sz="1400" b="1" kern="1200" dirty="0" err="1" smtClean="0"/>
            <a:t>effeithiol</a:t>
          </a:r>
          <a:r>
            <a:rPr lang="en-GB" sz="1400" b="1" kern="1200" dirty="0" smtClean="0"/>
            <a:t> a </a:t>
          </a:r>
          <a:r>
            <a:rPr lang="en-GB" sz="1400" b="1" kern="1200" dirty="0" err="1" smtClean="0"/>
            <a:t>chreadigol</a:t>
          </a:r>
          <a:endParaRPr lang="en-GB" sz="1400" b="1" kern="1200" dirty="0" smtClean="0"/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 smtClean="0">
              <a:solidFill>
                <a:schemeClr val="tx1"/>
              </a:solidFill>
            </a:rPr>
            <a:t>Effective and creative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 smtClean="0">
              <a:solidFill>
                <a:schemeClr val="tx1"/>
              </a:solidFill>
            </a:rPr>
            <a:t>Implementation</a:t>
          </a:r>
          <a:endParaRPr lang="en-GB" sz="1400" b="1" kern="1200" dirty="0">
            <a:solidFill>
              <a:schemeClr val="tx1"/>
            </a:solidFill>
          </a:endParaRPr>
        </a:p>
      </dsp:txBody>
      <dsp:txXfrm>
        <a:off x="5560433" y="2235855"/>
        <a:ext cx="1340300" cy="1546047"/>
      </dsp:txXfrm>
    </dsp:sp>
    <dsp:sp modelId="{0ED09191-CC0D-46E6-A27D-075B562D84D9}">
      <dsp:nvSpPr>
        <dsp:cNvPr id="0" name=""/>
        <dsp:cNvSpPr/>
      </dsp:nvSpPr>
      <dsp:spPr>
        <a:xfrm rot="5400000">
          <a:off x="3874060" y="3819199"/>
          <a:ext cx="338746" cy="531653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6570271"/>
            <a:satOff val="-35519"/>
            <a:lumOff val="-1307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/>
        </a:p>
      </dsp:txBody>
      <dsp:txXfrm>
        <a:off x="3924872" y="3874718"/>
        <a:ext cx="237122" cy="318991"/>
      </dsp:txXfrm>
    </dsp:sp>
    <dsp:sp modelId="{002D8796-1987-4595-8BD6-447335D774D0}">
      <dsp:nvSpPr>
        <dsp:cNvPr id="0" name=""/>
        <dsp:cNvSpPr/>
      </dsp:nvSpPr>
      <dsp:spPr>
        <a:xfrm>
          <a:off x="3144758" y="4414185"/>
          <a:ext cx="1797349" cy="1563687"/>
        </a:xfrm>
        <a:prstGeom prst="ellipse">
          <a:avLst/>
        </a:prstGeom>
        <a:solidFill>
          <a:schemeClr val="accent3">
            <a:hueOff val="6570271"/>
            <a:satOff val="-35519"/>
            <a:lumOff val="-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 err="1" smtClean="0"/>
            <a:t>Myfyrio’n</a:t>
          </a:r>
          <a:r>
            <a:rPr lang="en-GB" sz="1400" b="1" kern="1200" dirty="0" smtClean="0"/>
            <a:t> </a:t>
          </a:r>
          <a:r>
            <a:rPr lang="en-GB" sz="1400" b="1" kern="1200" dirty="0" err="1" smtClean="0"/>
            <a:t>onest</a:t>
          </a:r>
          <a:endParaRPr lang="en-GB" sz="1400" b="1" kern="1200" dirty="0" smtClean="0"/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 smtClean="0">
              <a:solidFill>
                <a:schemeClr val="tx1"/>
              </a:solidFill>
            </a:rPr>
            <a:t>Honest reflection</a:t>
          </a:r>
          <a:endParaRPr lang="en-GB" sz="1400" b="1" kern="1200" dirty="0">
            <a:solidFill>
              <a:schemeClr val="tx1"/>
            </a:solidFill>
          </a:endParaRPr>
        </a:p>
      </dsp:txBody>
      <dsp:txXfrm>
        <a:off x="3407974" y="4643182"/>
        <a:ext cx="1270917" cy="1105693"/>
      </dsp:txXfrm>
    </dsp:sp>
    <dsp:sp modelId="{8D6AA026-0141-46B6-A63C-59A5211B6D4A}">
      <dsp:nvSpPr>
        <dsp:cNvPr id="0" name=""/>
        <dsp:cNvSpPr/>
      </dsp:nvSpPr>
      <dsp:spPr>
        <a:xfrm rot="10800000">
          <a:off x="2884062" y="2743052"/>
          <a:ext cx="256893" cy="531653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9855406"/>
            <a:satOff val="-53278"/>
            <a:lumOff val="-196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/>
        </a:p>
      </dsp:txBody>
      <dsp:txXfrm rot="10800000">
        <a:off x="2961130" y="2849383"/>
        <a:ext cx="179825" cy="318991"/>
      </dsp:txXfrm>
    </dsp:sp>
    <dsp:sp modelId="{A6E9A72C-726E-4639-BB25-9078BCCBF2EE}">
      <dsp:nvSpPr>
        <dsp:cNvPr id="0" name=""/>
        <dsp:cNvSpPr/>
      </dsp:nvSpPr>
      <dsp:spPr>
        <a:xfrm>
          <a:off x="949680" y="2019268"/>
          <a:ext cx="1813205" cy="1979221"/>
        </a:xfrm>
        <a:prstGeom prst="ellipse">
          <a:avLst/>
        </a:prstGeom>
        <a:solidFill>
          <a:schemeClr val="accent3">
            <a:hueOff val="9855406"/>
            <a:satOff val="-53278"/>
            <a:lumOff val="-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 err="1" smtClean="0"/>
            <a:t>Gwella</a:t>
          </a:r>
          <a:r>
            <a:rPr lang="en-GB" sz="1400" b="1" kern="1200" dirty="0" smtClean="0"/>
            <a:t> a </a:t>
          </a:r>
          <a:r>
            <a:rPr lang="en-GB" sz="1400" b="1" kern="1200" dirty="0" err="1" smtClean="0"/>
            <a:t>datblygu</a:t>
          </a:r>
          <a:r>
            <a:rPr lang="en-GB" sz="1400" b="1" kern="1200" dirty="0" smtClean="0"/>
            <a:t> </a:t>
          </a:r>
          <a:r>
            <a:rPr lang="en-GB" sz="1400" b="1" kern="1200" dirty="0" err="1" smtClean="0"/>
            <a:t>cyson</a:t>
          </a:r>
          <a:endParaRPr lang="en-GB" sz="1400" b="1" kern="1200" dirty="0" smtClean="0"/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 smtClean="0">
              <a:solidFill>
                <a:schemeClr val="tx1"/>
              </a:solidFill>
            </a:rPr>
            <a:t>Improve and develop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 smtClean="0">
              <a:solidFill>
                <a:schemeClr val="tx1"/>
              </a:solidFill>
            </a:rPr>
            <a:t>consistently</a:t>
          </a:r>
          <a:endParaRPr lang="en-GB" sz="1400" b="1" kern="1200" dirty="0">
            <a:solidFill>
              <a:schemeClr val="tx1"/>
            </a:solidFill>
          </a:endParaRPr>
        </a:p>
      </dsp:txBody>
      <dsp:txXfrm>
        <a:off x="1215218" y="2309118"/>
        <a:ext cx="1282129" cy="139952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C6E259-BEF8-4367-BD94-4D2483345C8F}">
      <dsp:nvSpPr>
        <dsp:cNvPr id="0" name=""/>
        <dsp:cNvSpPr/>
      </dsp:nvSpPr>
      <dsp:spPr>
        <a:xfrm>
          <a:off x="3247591" y="2242716"/>
          <a:ext cx="1591685" cy="153232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 err="1" smtClean="0"/>
            <a:t>Yr</a:t>
          </a:r>
          <a:r>
            <a:rPr lang="en-GB" sz="1400" b="1" kern="1200" dirty="0" smtClean="0"/>
            <a:t> </a:t>
          </a:r>
          <a:r>
            <a:rPr lang="en-GB" sz="1400" b="1" kern="1200" dirty="0" err="1" smtClean="0"/>
            <a:t>athro</a:t>
          </a:r>
          <a:r>
            <a:rPr lang="en-GB" sz="1400" b="1" kern="1200" dirty="0" smtClean="0"/>
            <a:t> </a:t>
          </a:r>
          <a:r>
            <a:rPr lang="en-GB" sz="1400" b="1" kern="1200" dirty="0" err="1" smtClean="0"/>
            <a:t>rhagorol</a:t>
          </a:r>
          <a:endParaRPr lang="en-GB" sz="1400" b="1" kern="1200" dirty="0" smtClean="0"/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 smtClean="0">
              <a:solidFill>
                <a:schemeClr val="tx1"/>
              </a:solidFill>
            </a:rPr>
            <a:t>The outstanding teacher</a:t>
          </a:r>
          <a:endParaRPr lang="en-GB" sz="1400" b="1" kern="1200" dirty="0">
            <a:solidFill>
              <a:schemeClr val="tx1"/>
            </a:solidFill>
          </a:endParaRPr>
        </a:p>
      </dsp:txBody>
      <dsp:txXfrm>
        <a:off x="3480688" y="2467120"/>
        <a:ext cx="1125491" cy="1083516"/>
      </dsp:txXfrm>
    </dsp:sp>
    <dsp:sp modelId="{603C558E-0F2B-4676-8A43-062C96293DC7}">
      <dsp:nvSpPr>
        <dsp:cNvPr id="0" name=""/>
        <dsp:cNvSpPr/>
      </dsp:nvSpPr>
      <dsp:spPr>
        <a:xfrm rot="16232454">
          <a:off x="3906934" y="1709252"/>
          <a:ext cx="292517" cy="531653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/>
        </a:p>
      </dsp:txBody>
      <dsp:txXfrm>
        <a:off x="3950397" y="1859459"/>
        <a:ext cx="204762" cy="318991"/>
      </dsp:txXfrm>
    </dsp:sp>
    <dsp:sp modelId="{92F4DABA-B0E2-435C-83D9-C20C2BFE74CA}">
      <dsp:nvSpPr>
        <dsp:cNvPr id="0" name=""/>
        <dsp:cNvSpPr/>
      </dsp:nvSpPr>
      <dsp:spPr>
        <a:xfrm>
          <a:off x="3109498" y="-21118"/>
          <a:ext cx="1908918" cy="171200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 err="1" smtClean="0"/>
            <a:t>Cynllunio</a:t>
          </a:r>
          <a:r>
            <a:rPr lang="en-GB" sz="1400" b="1" kern="1200" dirty="0" smtClean="0"/>
            <a:t> </a:t>
          </a:r>
          <a:r>
            <a:rPr lang="en-GB" sz="1400" b="1" kern="1200" dirty="0" err="1" smtClean="0"/>
            <a:t>manwl</a:t>
          </a:r>
          <a:endParaRPr lang="en-GB" sz="1400" b="1" kern="1200" dirty="0" smtClean="0"/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 smtClean="0">
              <a:solidFill>
                <a:schemeClr val="tx1"/>
              </a:solidFill>
            </a:rPr>
            <a:t>Detailed Planning</a:t>
          </a:r>
          <a:endParaRPr lang="en-GB" sz="1400" b="1" kern="1200" dirty="0">
            <a:solidFill>
              <a:schemeClr val="tx1"/>
            </a:solidFill>
          </a:endParaRPr>
        </a:p>
      </dsp:txBody>
      <dsp:txXfrm>
        <a:off x="3389053" y="229599"/>
        <a:ext cx="1349808" cy="1210569"/>
      </dsp:txXfrm>
    </dsp:sp>
    <dsp:sp modelId="{C880B260-5A7C-4B88-B9E8-FE1F2F21C427}">
      <dsp:nvSpPr>
        <dsp:cNvPr id="0" name=""/>
        <dsp:cNvSpPr/>
      </dsp:nvSpPr>
      <dsp:spPr>
        <a:xfrm>
          <a:off x="4936862" y="2743052"/>
          <a:ext cx="235093" cy="531653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3285135"/>
            <a:satOff val="-17759"/>
            <a:lumOff val="-65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/>
        </a:p>
      </dsp:txBody>
      <dsp:txXfrm>
        <a:off x="4936862" y="2849383"/>
        <a:ext cx="164565" cy="318991"/>
      </dsp:txXfrm>
    </dsp:sp>
    <dsp:sp modelId="{0440D001-37CE-4276-A795-85EE127EAF78}">
      <dsp:nvSpPr>
        <dsp:cNvPr id="0" name=""/>
        <dsp:cNvSpPr/>
      </dsp:nvSpPr>
      <dsp:spPr>
        <a:xfrm>
          <a:off x="5282848" y="1915658"/>
          <a:ext cx="1895470" cy="2186441"/>
        </a:xfrm>
        <a:prstGeom prst="ellipse">
          <a:avLst/>
        </a:prstGeom>
        <a:solidFill>
          <a:schemeClr val="accent3">
            <a:hueOff val="3285135"/>
            <a:satOff val="-17759"/>
            <a:lumOff val="-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 err="1" smtClean="0"/>
            <a:t>Gweithredu</a:t>
          </a:r>
          <a:r>
            <a:rPr lang="en-GB" sz="1400" b="1" kern="1200" dirty="0" smtClean="0"/>
            <a:t> </a:t>
          </a:r>
          <a:r>
            <a:rPr lang="en-GB" sz="1400" b="1" kern="1200" dirty="0" err="1" smtClean="0"/>
            <a:t>effeithiol</a:t>
          </a:r>
          <a:r>
            <a:rPr lang="en-GB" sz="1400" b="1" kern="1200" dirty="0" smtClean="0"/>
            <a:t> a </a:t>
          </a:r>
          <a:r>
            <a:rPr lang="en-GB" sz="1400" b="1" kern="1200" dirty="0" err="1" smtClean="0"/>
            <a:t>chreadigol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smtClean="0">
              <a:solidFill>
                <a:schemeClr val="tx1"/>
              </a:solidFill>
            </a:rPr>
            <a:t>Effective and creative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 smtClean="0">
              <a:solidFill>
                <a:schemeClr val="tx1"/>
              </a:solidFill>
            </a:rPr>
            <a:t>Implementation</a:t>
          </a:r>
          <a:endParaRPr lang="en-GB" sz="1400" b="1" kern="1200" dirty="0">
            <a:solidFill>
              <a:schemeClr val="tx1"/>
            </a:solidFill>
          </a:endParaRPr>
        </a:p>
      </dsp:txBody>
      <dsp:txXfrm>
        <a:off x="5560433" y="2235855"/>
        <a:ext cx="1340300" cy="1546047"/>
      </dsp:txXfrm>
    </dsp:sp>
    <dsp:sp modelId="{0ED09191-CC0D-46E6-A27D-075B562D84D9}">
      <dsp:nvSpPr>
        <dsp:cNvPr id="0" name=""/>
        <dsp:cNvSpPr/>
      </dsp:nvSpPr>
      <dsp:spPr>
        <a:xfrm rot="5400000">
          <a:off x="3874060" y="3819199"/>
          <a:ext cx="338746" cy="531653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6570271"/>
            <a:satOff val="-35519"/>
            <a:lumOff val="-1307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/>
        </a:p>
      </dsp:txBody>
      <dsp:txXfrm>
        <a:off x="3924872" y="3874718"/>
        <a:ext cx="237122" cy="318991"/>
      </dsp:txXfrm>
    </dsp:sp>
    <dsp:sp modelId="{002D8796-1987-4595-8BD6-447335D774D0}">
      <dsp:nvSpPr>
        <dsp:cNvPr id="0" name=""/>
        <dsp:cNvSpPr/>
      </dsp:nvSpPr>
      <dsp:spPr>
        <a:xfrm>
          <a:off x="3144758" y="4414185"/>
          <a:ext cx="1797349" cy="1563687"/>
        </a:xfrm>
        <a:prstGeom prst="ellipse">
          <a:avLst/>
        </a:prstGeom>
        <a:solidFill>
          <a:schemeClr val="accent3">
            <a:hueOff val="6570271"/>
            <a:satOff val="-35519"/>
            <a:lumOff val="-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 err="1" smtClean="0"/>
            <a:t>Adyfyrio’n</a:t>
          </a:r>
          <a:r>
            <a:rPr lang="en-GB" sz="1400" b="1" kern="1200" dirty="0" smtClean="0"/>
            <a:t> </a:t>
          </a:r>
          <a:r>
            <a:rPr lang="en-GB" sz="1400" b="1" kern="1200" dirty="0" err="1" smtClean="0"/>
            <a:t>onest</a:t>
          </a:r>
          <a:endParaRPr lang="en-GB" sz="1400" b="1" kern="1200" dirty="0" smtClean="0"/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 smtClean="0">
              <a:solidFill>
                <a:schemeClr val="tx1"/>
              </a:solidFill>
            </a:rPr>
            <a:t>Honest reflection</a:t>
          </a:r>
          <a:endParaRPr lang="en-GB" sz="1400" b="1" kern="1200" dirty="0">
            <a:solidFill>
              <a:schemeClr val="tx1"/>
            </a:solidFill>
          </a:endParaRPr>
        </a:p>
      </dsp:txBody>
      <dsp:txXfrm>
        <a:off x="3407974" y="4643182"/>
        <a:ext cx="1270917" cy="1105693"/>
      </dsp:txXfrm>
    </dsp:sp>
    <dsp:sp modelId="{8D6AA026-0141-46B6-A63C-59A5211B6D4A}">
      <dsp:nvSpPr>
        <dsp:cNvPr id="0" name=""/>
        <dsp:cNvSpPr/>
      </dsp:nvSpPr>
      <dsp:spPr>
        <a:xfrm rot="10800000">
          <a:off x="2884062" y="2743052"/>
          <a:ext cx="256893" cy="531653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9855406"/>
            <a:satOff val="-53278"/>
            <a:lumOff val="-196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/>
        </a:p>
      </dsp:txBody>
      <dsp:txXfrm rot="10800000">
        <a:off x="2961130" y="2849383"/>
        <a:ext cx="179825" cy="318991"/>
      </dsp:txXfrm>
    </dsp:sp>
    <dsp:sp modelId="{A6E9A72C-726E-4639-BB25-9078BCCBF2EE}">
      <dsp:nvSpPr>
        <dsp:cNvPr id="0" name=""/>
        <dsp:cNvSpPr/>
      </dsp:nvSpPr>
      <dsp:spPr>
        <a:xfrm>
          <a:off x="949680" y="2019268"/>
          <a:ext cx="1813205" cy="1979221"/>
        </a:xfrm>
        <a:prstGeom prst="ellipse">
          <a:avLst/>
        </a:prstGeom>
        <a:solidFill>
          <a:schemeClr val="accent3">
            <a:hueOff val="9855406"/>
            <a:satOff val="-53278"/>
            <a:lumOff val="-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 err="1" smtClean="0"/>
            <a:t>Gwella</a:t>
          </a:r>
          <a:r>
            <a:rPr lang="en-GB" sz="1400" b="1" kern="1200" dirty="0" smtClean="0"/>
            <a:t> a </a:t>
          </a:r>
          <a:r>
            <a:rPr lang="en-GB" sz="1400" b="1" kern="1200" dirty="0" err="1" smtClean="0"/>
            <a:t>datblygu</a:t>
          </a:r>
          <a:r>
            <a:rPr lang="en-GB" sz="1400" b="1" kern="1200" dirty="0" smtClean="0"/>
            <a:t> </a:t>
          </a:r>
          <a:r>
            <a:rPr lang="en-GB" sz="1400" b="1" kern="1200" dirty="0" err="1" smtClean="0"/>
            <a:t>cyson</a:t>
          </a:r>
          <a:endParaRPr lang="en-GB" sz="1400" b="1" kern="1200" dirty="0" smtClean="0"/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 smtClean="0">
              <a:solidFill>
                <a:schemeClr val="tx1"/>
              </a:solidFill>
            </a:rPr>
            <a:t>Improve and develop</a:t>
          </a: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 smtClean="0">
              <a:solidFill>
                <a:schemeClr val="tx1"/>
              </a:solidFill>
            </a:rPr>
            <a:t>consistently</a:t>
          </a:r>
          <a:endParaRPr lang="en-GB" sz="1400" b="1" kern="1200" dirty="0">
            <a:solidFill>
              <a:schemeClr val="tx1"/>
            </a:solidFill>
          </a:endParaRPr>
        </a:p>
      </dsp:txBody>
      <dsp:txXfrm>
        <a:off x="1215218" y="2309118"/>
        <a:ext cx="1282129" cy="13995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AC111A-95FD-41E4-AD4E-863F1492400A}" type="datetimeFigureOut">
              <a:rPr lang="en-GB" smtClean="0"/>
              <a:t>01/04/2019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1EA06E0-4C57-4486-B596-0D80025246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138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Trafod</a:t>
            </a:r>
            <a:r>
              <a:rPr lang="en-GB" dirty="0" smtClean="0"/>
              <a:t> y </a:t>
            </a:r>
            <a:r>
              <a:rPr lang="en-GB" dirty="0" err="1" smtClean="0"/>
              <a:t>profiad</a:t>
            </a:r>
            <a:r>
              <a:rPr lang="en-GB" dirty="0" smtClean="0"/>
              <a:t> </a:t>
            </a:r>
            <a:r>
              <a:rPr lang="en-GB" dirty="0" err="1" smtClean="0"/>
              <a:t>diwethaf</a:t>
            </a:r>
            <a:r>
              <a:rPr lang="en-GB" dirty="0" smtClean="0"/>
              <a:t> pam y </a:t>
            </a:r>
            <a:r>
              <a:rPr lang="en-GB" dirty="0" err="1" smtClean="0"/>
              <a:t>Cyfnod</a:t>
            </a:r>
            <a:r>
              <a:rPr lang="en-GB" dirty="0" smtClean="0"/>
              <a:t> Sylfaen?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Discuss the last practice – why the FP?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EA06E0-4C57-4486-B596-0D800252467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256421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Cylch</a:t>
            </a:r>
            <a:r>
              <a:rPr lang="en-GB" dirty="0" smtClean="0"/>
              <a:t> </a:t>
            </a:r>
            <a:r>
              <a:rPr lang="en-GB" dirty="0" err="1" smtClean="0"/>
              <a:t>gorchwyl</a:t>
            </a:r>
            <a:r>
              <a:rPr lang="en-GB" dirty="0" smtClean="0"/>
              <a:t> – </a:t>
            </a:r>
            <a:r>
              <a:rPr lang="en-GB" dirty="0" err="1" smtClean="0"/>
              <a:t>cyfle</a:t>
            </a:r>
            <a:r>
              <a:rPr lang="en-GB" dirty="0" smtClean="0"/>
              <a:t> </a:t>
            </a:r>
            <a:r>
              <a:rPr lang="en-GB" dirty="0" err="1" smtClean="0"/>
              <a:t>olaf</a:t>
            </a:r>
            <a:r>
              <a:rPr lang="en-GB" dirty="0" smtClean="0"/>
              <a:t> </a:t>
            </a:r>
            <a:r>
              <a:rPr lang="en-GB" dirty="0" err="1" smtClean="0"/>
              <a:t>i’w</a:t>
            </a:r>
            <a:r>
              <a:rPr lang="en-GB" dirty="0" smtClean="0"/>
              <a:t> </a:t>
            </a:r>
            <a:r>
              <a:rPr lang="en-GB" dirty="0" err="1" smtClean="0"/>
              <a:t>weithredu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Implementation  planner  last opportunity to shine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EA06E0-4C57-4486-B596-0D800252467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32397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EA06E0-4C57-4486-B596-0D800252467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6402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EA06E0-4C57-4486-B596-0D800252467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68881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EA06E0-4C57-4486-B596-0D800252467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227640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EA06E0-4C57-4486-B596-0D800252467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519592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EA06E0-4C57-4486-B596-0D800252467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886085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EA06E0-4C57-4486-B596-0D800252467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684515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Creu</a:t>
            </a:r>
            <a:r>
              <a:rPr lang="en-GB" dirty="0" smtClean="0"/>
              <a:t> map </a:t>
            </a:r>
            <a:r>
              <a:rPr lang="en-GB" dirty="0" err="1" smtClean="0"/>
              <a:t>meddwl</a:t>
            </a:r>
            <a:r>
              <a:rPr lang="en-GB" dirty="0" smtClean="0"/>
              <a:t> I </a:t>
            </a:r>
            <a:r>
              <a:rPr lang="en-GB" dirty="0" err="1" smtClean="0"/>
              <a:t>gyd</a:t>
            </a:r>
            <a:r>
              <a:rPr lang="en-GB" dirty="0" smtClean="0"/>
              <a:t> </a:t>
            </a:r>
            <a:r>
              <a:rPr lang="en-GB" dirty="0" err="1" smtClean="0"/>
              <a:t>fynd</a:t>
            </a:r>
            <a:r>
              <a:rPr lang="en-GB" dirty="0" smtClean="0"/>
              <a:t> </a:t>
            </a:r>
            <a:r>
              <a:rPr lang="en-GB" dirty="0" err="1" smtClean="0"/>
              <a:t>a’ch</a:t>
            </a:r>
            <a:r>
              <a:rPr lang="en-GB" dirty="0" smtClean="0"/>
              <a:t> </a:t>
            </a:r>
            <a:r>
              <a:rPr lang="en-GB" dirty="0" err="1" smtClean="0"/>
              <a:t>thema</a:t>
            </a:r>
            <a:r>
              <a:rPr lang="en-GB" dirty="0" smtClean="0"/>
              <a:t> – </a:t>
            </a:r>
            <a:r>
              <a:rPr lang="en-GB" dirty="0" err="1" smtClean="0"/>
              <a:t>trwcio</a:t>
            </a:r>
            <a:r>
              <a:rPr lang="en-GB" dirty="0" smtClean="0"/>
              <a:t> </a:t>
            </a:r>
            <a:r>
              <a:rPr lang="en-GB" dirty="0" err="1" smtClean="0"/>
              <a:t>wedi</a:t>
            </a:r>
            <a:r>
              <a:rPr lang="en-GB" dirty="0" smtClean="0"/>
              <a:t> 5 </a:t>
            </a:r>
            <a:r>
              <a:rPr lang="en-GB" dirty="0" err="1" smtClean="0"/>
              <a:t>munud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Create a mind map for</a:t>
            </a:r>
            <a:r>
              <a:rPr lang="en-GB" baseline="0" dirty="0" smtClean="0"/>
              <a:t> your theme  swap after 5 mins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EA06E0-4C57-4486-B596-0D800252467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68117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EA06E0-4C57-4486-B596-0D800252467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977796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EA06E0-4C57-4486-B596-0D800252467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225625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EA06E0-4C57-4486-B596-0D800252467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67970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6873F6F3-8A73-47A9-B612-CE3EEC9FB889}" type="slidenum">
              <a:rPr lang="en-US" altLang="en-US"/>
              <a:pPr>
                <a:spcBef>
                  <a:spcPct val="0"/>
                </a:spcBef>
              </a:pPr>
              <a:t>13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0115001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  <p:sp>
        <p:nvSpPr>
          <p:cNvPr id="276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44408F09-8299-4DB7-A611-32392B9474AD}" type="slidenum">
              <a:rPr lang="en-GB" altLang="en-US"/>
              <a:pPr>
                <a:spcBef>
                  <a:spcPct val="0"/>
                </a:spcBef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0571536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Cadw’ch</a:t>
            </a:r>
            <a:r>
              <a:rPr lang="en-GB" dirty="0" smtClean="0"/>
              <a:t> </a:t>
            </a:r>
            <a:r>
              <a:rPr lang="en-GB" dirty="0" err="1" smtClean="0"/>
              <a:t>dystiolaeth</a:t>
            </a:r>
            <a:r>
              <a:rPr lang="en-GB" dirty="0" smtClean="0"/>
              <a:t> </a:t>
            </a:r>
            <a:r>
              <a:rPr lang="en-GB" dirty="0" err="1" smtClean="0"/>
              <a:t>o’r</a:t>
            </a:r>
            <a:r>
              <a:rPr lang="en-GB" dirty="0" smtClean="0"/>
              <a:t> </a:t>
            </a:r>
            <a:r>
              <a:rPr lang="en-GB" dirty="0" err="1" smtClean="0"/>
              <a:t>chwilota</a:t>
            </a:r>
            <a:r>
              <a:rPr lang="en-GB" dirty="0" smtClean="0"/>
              <a:t> y </a:t>
            </a:r>
            <a:r>
              <a:rPr lang="en-GB" dirty="0" err="1" smtClean="0"/>
              <a:t>gwnaethoch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Keep evidence of your background research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EA06E0-4C57-4486-B596-0D8002524670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161329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EA06E0-4C57-4486-B596-0D8002524670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550139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2043AA72-F67F-4D22-8070-3AAF721C19D1}" type="slidenum">
              <a:rPr lang="en-US" altLang="en-US"/>
              <a:pPr>
                <a:spcBef>
                  <a:spcPct val="0"/>
                </a:spcBef>
              </a:pPr>
              <a:t>17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4130701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EA06E0-4C57-4486-B596-0D8002524670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296161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EA06E0-4C57-4486-B596-0D8002524670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035462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EA06E0-4C57-4486-B596-0D8002524670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327960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EA06E0-4C57-4486-B596-0D8002524670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50582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6DFF08F-DC6B-4601-B491-B0F83F6DD2DA}" type="datetimeFigureOut">
              <a:rPr lang="en-US" dirty="0"/>
              <a:t>4/1/2019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4/1/2019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4/1/2019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4/1/2019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4/1/2019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4/1/2019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4/1/2019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4/1/2019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4/1/2019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4/1/2019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4/1/2019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dgm">
  <p:cSld name="Title and Diagram or Organization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SmartArt Placeholder 2"/>
          <p:cNvSpPr>
            <a:spLocks noGrp="1"/>
          </p:cNvSpPr>
          <p:nvPr>
            <p:ph type="dgm" idx="1"/>
          </p:nvPr>
        </p:nvSpPr>
        <p:spPr>
          <a:xfrm>
            <a:off x="609600" y="1600201"/>
            <a:ext cx="10972800" cy="4525963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BB1E31-ED1A-44A8-A82E-AA821C10CEE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11779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96DFF08F-DC6B-4601-B491-B0F83F6DD2DA}" type="datetimeFigureOut">
              <a:rPr lang="en-US" dirty="0"/>
              <a:pPr/>
              <a:t>4/1/2019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g"/><Relationship Id="rId4" Type="http://schemas.openxmlformats.org/officeDocument/2006/relationships/image" Target="../media/image4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7" Type="http://schemas.openxmlformats.org/officeDocument/2006/relationships/image" Target="../media/image10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g"/><Relationship Id="rId5" Type="http://schemas.openxmlformats.org/officeDocument/2006/relationships/image" Target="../media/image8.jpg"/><Relationship Id="rId4" Type="http://schemas.openxmlformats.org/officeDocument/2006/relationships/image" Target="../media/image7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g"/><Relationship Id="rId5" Type="http://schemas.openxmlformats.org/officeDocument/2006/relationships/image" Target="../media/image13.jpg"/><Relationship Id="rId4" Type="http://schemas.openxmlformats.org/officeDocument/2006/relationships/image" Target="../media/image12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6.JP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0.jpg"/><Relationship Id="rId5" Type="http://schemas.openxmlformats.org/officeDocument/2006/relationships/image" Target="../media/image19.jpg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png"/><Relationship Id="rId4" Type="http://schemas.openxmlformats.org/officeDocument/2006/relationships/image" Target="../media/image23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jpg"/><Relationship Id="rId3" Type="http://schemas.openxmlformats.org/officeDocument/2006/relationships/image" Target="../media/image24.jpg"/><Relationship Id="rId7" Type="http://schemas.openxmlformats.org/officeDocument/2006/relationships/image" Target="../media/image28.gif"/><Relationship Id="rId12" Type="http://schemas.openxmlformats.org/officeDocument/2006/relationships/image" Target="../media/image3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11" Type="http://schemas.openxmlformats.org/officeDocument/2006/relationships/image" Target="../media/image32.jpg"/><Relationship Id="rId5" Type="http://schemas.openxmlformats.org/officeDocument/2006/relationships/image" Target="../media/image26.jpg"/><Relationship Id="rId10" Type="http://schemas.openxmlformats.org/officeDocument/2006/relationships/image" Target="../media/image31.jpg"/><Relationship Id="rId4" Type="http://schemas.openxmlformats.org/officeDocument/2006/relationships/image" Target="../media/image25.gif"/><Relationship Id="rId9" Type="http://schemas.openxmlformats.org/officeDocument/2006/relationships/image" Target="../media/image30.jp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o.uk/imgres?imgurl=http://static2.bigstockphoto.com/thumbs/8/9/2/large2/298014.jpg&amp;imgrefurl=http://free.bigstockphoto.com/image-298014/stock-photo-dont-know-emoticon&amp;usg=__uQ-dGGQgJqZHBnUytRr8zry2L94=&amp;h=321&amp;w=450&amp;sz=65&amp;hl=en&amp;start=18&amp;zoom=1&amp;tbnid=gqt5bAcQMUzMmM:&amp;tbnh=91&amp;tbnw=127&amp;ei=0YyITbHXJ4OAhQfMzOi6DQ&amp;prev=/images?q=smileys+thumbs+don't+know&amp;um=1&amp;hl=en&amp;tbs=isch:1&amp;um=1&amp;itbs=1" TargetMode="External"/><Relationship Id="rId13" Type="http://schemas.openxmlformats.org/officeDocument/2006/relationships/image" Target="../media/image41.jpg"/><Relationship Id="rId3" Type="http://schemas.openxmlformats.org/officeDocument/2006/relationships/image" Target="../media/image34.png"/><Relationship Id="rId7" Type="http://schemas.openxmlformats.org/officeDocument/2006/relationships/image" Target="../media/image36.jpeg"/><Relationship Id="rId12" Type="http://schemas.openxmlformats.org/officeDocument/2006/relationships/image" Target="../media/image40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google.co.uk/imgres?imgurl=http://2.bp.blogspot.com/_iKcZ3qcCmyo/S7yxxtiVwII/AAAAAAAAQsU/omNLtQLMFKM/s400/thumbsDown.jpg&amp;imgrefurl=http://deathby1000papercuts.blogspot.com/2010_04_04_archive.html&amp;usg=__KfC2LUFU4Xo7ou-HcOe1J_K5A94=&amp;h=301&amp;w=321&amp;sz=22&amp;hl=en&amp;start=4&amp;zoom=1&amp;tbnid=dZv5b--pOhhYRM:&amp;tbnh=111&amp;tbnw=118&amp;ei=HIyITdGiE4u5hAe6lrG3DQ&amp;prev=/images?q=thumbs+down&amp;um=1&amp;hl=en&amp;sa=N&amp;tbs=isch:1&amp;um=1&amp;itbs=1" TargetMode="External"/><Relationship Id="rId11" Type="http://schemas.openxmlformats.org/officeDocument/2006/relationships/image" Target="../media/image39.jpg"/><Relationship Id="rId5" Type="http://schemas.openxmlformats.org/officeDocument/2006/relationships/image" Target="../media/image35.jpeg"/><Relationship Id="rId10" Type="http://schemas.openxmlformats.org/officeDocument/2006/relationships/image" Target="../media/image38.jpeg"/><Relationship Id="rId4" Type="http://schemas.openxmlformats.org/officeDocument/2006/relationships/hyperlink" Target="http://www.google.co.uk/imgres?imgurl=http://www.ivfdiaries.com/wp-content/uploads/2011/02/thumbs_up_bciy.jpg&amp;imgrefurl=http://www.ivfdiaries.com/&amp;usg=__bXjUrrEvCTqKHu0lbs5wdoaAFMo=&amp;h=537&amp;w=622&amp;sz=35&amp;hl=en&amp;start=13&amp;zoom=1&amp;tbnid=zgstjXDNp3c1PM:&amp;tbnh=117&amp;tbnw=136&amp;ei=C4yITZLgDs6xhQfVraHIDQ&amp;prev=/images?q=thumbs+up&amp;um=1&amp;hl=en&amp;sa=N&amp;tbs=isch:1&amp;um=1&amp;itbs=1" TargetMode="External"/><Relationship Id="rId9" Type="http://schemas.openxmlformats.org/officeDocument/2006/relationships/image" Target="../media/image37.jpe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jpg"/><Relationship Id="rId3" Type="http://schemas.openxmlformats.org/officeDocument/2006/relationships/image" Target="../media/image42.jpg"/><Relationship Id="rId7" Type="http://schemas.openxmlformats.org/officeDocument/2006/relationships/image" Target="../media/image46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5.jpg"/><Relationship Id="rId5" Type="http://schemas.openxmlformats.org/officeDocument/2006/relationships/image" Target="../media/image44.jpg"/><Relationship Id="rId4" Type="http://schemas.openxmlformats.org/officeDocument/2006/relationships/image" Target="../media/image43.png"/><Relationship Id="rId9" Type="http://schemas.openxmlformats.org/officeDocument/2006/relationships/image" Target="../media/image48.jp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1.jpg"/><Relationship Id="rId4" Type="http://schemas.openxmlformats.org/officeDocument/2006/relationships/image" Target="../media/image50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82980" y="1707876"/>
            <a:ext cx="9966960" cy="292608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PAP – </a:t>
            </a:r>
            <a:r>
              <a:rPr lang="en-GB" dirty="0" err="1" smtClean="0"/>
              <a:t>Gofynion</a:t>
            </a:r>
            <a:r>
              <a:rPr lang="en-GB" dirty="0" smtClean="0"/>
              <a:t> y </a:t>
            </a:r>
            <a:r>
              <a:rPr lang="en-GB" dirty="0" err="1" smtClean="0"/>
              <a:t>Cyfnod</a:t>
            </a:r>
            <a:r>
              <a:rPr lang="en-GB" dirty="0" smtClean="0"/>
              <a:t> Sylfaen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PTE – Foundation Phase expectations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86750" y="5004052"/>
            <a:ext cx="3276600" cy="1388165"/>
          </a:xfrm>
        </p:spPr>
        <p:txBody>
          <a:bodyPr/>
          <a:lstStyle/>
          <a:p>
            <a:endParaRPr lang="en-GB" dirty="0" smtClean="0">
              <a:solidFill>
                <a:srgbClr val="0070C0"/>
              </a:solidFill>
            </a:endParaRPr>
          </a:p>
          <a:p>
            <a:r>
              <a:rPr lang="en-GB" dirty="0" smtClean="0">
                <a:solidFill>
                  <a:srgbClr val="0070C0"/>
                </a:solidFill>
              </a:rPr>
              <a:t>c.jennings@uwtsd.ac.uk</a:t>
            </a:r>
            <a:endParaRPr lang="en-GB" dirty="0">
              <a:solidFill>
                <a:srgbClr val="0070C0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28967" y="5225404"/>
            <a:ext cx="962025" cy="137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7212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042853564"/>
              </p:ext>
            </p:extLst>
          </p:nvPr>
        </p:nvGraphicFramePr>
        <p:xfrm>
          <a:off x="2032000" y="609600"/>
          <a:ext cx="8128000" cy="5943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Bent Arrow 4"/>
          <p:cNvSpPr/>
          <p:nvPr/>
        </p:nvSpPr>
        <p:spPr>
          <a:xfrm rot="5400000">
            <a:off x="7607300" y="1016000"/>
            <a:ext cx="1016000" cy="1028700"/>
          </a:xfrm>
          <a:prstGeom prst="bentArrow">
            <a:avLst/>
          </a:prstGeom>
          <a:noFill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6" name="Bent Arrow 15"/>
          <p:cNvSpPr/>
          <p:nvPr/>
        </p:nvSpPr>
        <p:spPr>
          <a:xfrm rot="10800000">
            <a:off x="7721600" y="5156200"/>
            <a:ext cx="1016000" cy="1028700"/>
          </a:xfrm>
          <a:prstGeom prst="bentArrow">
            <a:avLst/>
          </a:prstGeom>
          <a:noFill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7" name="Bent Arrow 16"/>
          <p:cNvSpPr/>
          <p:nvPr/>
        </p:nvSpPr>
        <p:spPr>
          <a:xfrm rot="16200000">
            <a:off x="3559175" y="5162551"/>
            <a:ext cx="1016000" cy="1028700"/>
          </a:xfrm>
          <a:prstGeom prst="bentArrow">
            <a:avLst/>
          </a:prstGeom>
          <a:noFill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8" name="Bent Arrow 17"/>
          <p:cNvSpPr/>
          <p:nvPr/>
        </p:nvSpPr>
        <p:spPr>
          <a:xfrm>
            <a:off x="3667125" y="1016000"/>
            <a:ext cx="1016000" cy="1028700"/>
          </a:xfrm>
          <a:prstGeom prst="bentArrow">
            <a:avLst/>
          </a:prstGeom>
          <a:noFill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209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28700" y="812800"/>
            <a:ext cx="627380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err="1" smtClean="0">
                <a:solidFill>
                  <a:schemeClr val="accent1">
                    <a:lumMod val="75000"/>
                  </a:schemeClr>
                </a:solidFill>
              </a:rPr>
              <a:t>Cynllunio</a:t>
            </a:r>
            <a:r>
              <a:rPr lang="en-GB" sz="4000" b="1" dirty="0" smtClean="0">
                <a:solidFill>
                  <a:schemeClr val="accent1">
                    <a:lumMod val="75000"/>
                  </a:schemeClr>
                </a:solidFill>
              </a:rPr>
              <a:t> – </a:t>
            </a:r>
            <a:r>
              <a:rPr lang="en-GB" sz="4000" b="1" dirty="0" err="1" smtClean="0">
                <a:solidFill>
                  <a:schemeClr val="accent1">
                    <a:lumMod val="75000"/>
                  </a:schemeClr>
                </a:solidFill>
              </a:rPr>
              <a:t>llwyth</a:t>
            </a:r>
            <a:r>
              <a:rPr lang="en-GB" sz="40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4000" b="1" dirty="0" err="1" smtClean="0">
                <a:solidFill>
                  <a:schemeClr val="accent1">
                    <a:lumMod val="75000"/>
                  </a:schemeClr>
                </a:solidFill>
              </a:rPr>
              <a:t>gwaith</a:t>
            </a:r>
            <a:endParaRPr lang="en-GB" sz="40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en-GB" sz="4000" b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sz="4000" b="1" dirty="0" err="1" smtClean="0">
                <a:solidFill>
                  <a:schemeClr val="accent1">
                    <a:lumMod val="75000"/>
                  </a:schemeClr>
                </a:solidFill>
              </a:rPr>
              <a:t>Asesu</a:t>
            </a:r>
            <a:r>
              <a:rPr lang="en-GB" sz="4000" b="1" dirty="0" smtClean="0">
                <a:solidFill>
                  <a:schemeClr val="accent1">
                    <a:lumMod val="75000"/>
                  </a:schemeClr>
                </a:solidFill>
              </a:rPr>
              <a:t> a </a:t>
            </a:r>
            <a:r>
              <a:rPr lang="en-GB" sz="4000" b="1" dirty="0" err="1" smtClean="0">
                <a:solidFill>
                  <a:schemeClr val="accent1">
                    <a:lumMod val="75000"/>
                  </a:schemeClr>
                </a:solidFill>
              </a:rPr>
              <a:t>thracio</a:t>
            </a:r>
            <a:endParaRPr lang="en-GB" sz="40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en-GB" sz="4000" b="1" dirty="0"/>
          </a:p>
          <a:p>
            <a:r>
              <a:rPr lang="en-GB" sz="4000" b="1" dirty="0" smtClean="0"/>
              <a:t>Planning – workload</a:t>
            </a:r>
          </a:p>
          <a:p>
            <a:endParaRPr lang="en-GB" sz="4000" b="1" dirty="0"/>
          </a:p>
          <a:p>
            <a:r>
              <a:rPr lang="en-GB" sz="4000" b="1" dirty="0" smtClean="0"/>
              <a:t>Assessment &amp; tracking</a:t>
            </a:r>
            <a:endParaRPr lang="en-GB" sz="4000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80437" y="1941839"/>
            <a:ext cx="2143125" cy="2143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6735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 smtClean="0"/>
              <a:t>Llythyr</a:t>
            </a:r>
            <a:r>
              <a:rPr lang="en-GB" dirty="0" smtClean="0"/>
              <a:t> </a:t>
            </a:r>
            <a:r>
              <a:rPr lang="en-GB" dirty="0" err="1" smtClean="0"/>
              <a:t>cyflwyno</a:t>
            </a:r>
            <a:r>
              <a:rPr lang="en-GB" dirty="0" smtClean="0"/>
              <a:t> / </a:t>
            </a:r>
            <a:r>
              <a:rPr lang="en-GB" dirty="0" smtClean="0">
                <a:solidFill>
                  <a:schemeClr val="tx1"/>
                </a:solidFill>
              </a:rPr>
              <a:t>Introduction letter</a:t>
            </a:r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7250" y="1998058"/>
            <a:ext cx="2247900" cy="290512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8307" y="1965960"/>
            <a:ext cx="2496770" cy="3213099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48235" y="1852008"/>
            <a:ext cx="2692930" cy="3505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8041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697794">
            <a:off x="615950" y="866624"/>
            <a:ext cx="2584450" cy="307672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260843">
            <a:off x="9130280" y="772801"/>
            <a:ext cx="2253847" cy="291390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504" y="2114052"/>
            <a:ext cx="1985963" cy="257007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321744">
            <a:off x="8018486" y="3733065"/>
            <a:ext cx="2277993" cy="2336799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247765">
            <a:off x="2991755" y="3517165"/>
            <a:ext cx="2076450" cy="27686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3555265" y="465587"/>
            <a:ext cx="529663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err="1" smtClean="0">
                <a:solidFill>
                  <a:schemeClr val="accent1">
                    <a:lumMod val="75000"/>
                  </a:schemeClr>
                </a:solidFill>
              </a:rPr>
              <a:t>Dod</a:t>
            </a:r>
            <a:r>
              <a:rPr lang="en-GB" sz="24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400" b="1" dirty="0" err="1" smtClean="0">
                <a:solidFill>
                  <a:schemeClr val="accent1">
                    <a:lumMod val="75000"/>
                  </a:schemeClr>
                </a:solidFill>
              </a:rPr>
              <a:t>i</a:t>
            </a:r>
            <a:r>
              <a:rPr lang="en-GB" sz="24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400" b="1" dirty="0" err="1" smtClean="0">
                <a:solidFill>
                  <a:schemeClr val="accent1">
                    <a:lumMod val="75000"/>
                  </a:schemeClr>
                </a:solidFill>
              </a:rPr>
              <a:t>adnabod</a:t>
            </a:r>
            <a:r>
              <a:rPr lang="en-GB" sz="2400" b="1" dirty="0" smtClean="0">
                <a:solidFill>
                  <a:schemeClr val="accent1">
                    <a:lumMod val="75000"/>
                  </a:schemeClr>
                </a:solidFill>
              </a:rPr>
              <a:t> y plant</a:t>
            </a:r>
          </a:p>
          <a:p>
            <a:endParaRPr lang="en-GB" sz="2400" b="1" dirty="0"/>
          </a:p>
          <a:p>
            <a:r>
              <a:rPr lang="en-GB" sz="2400" b="1" dirty="0" smtClean="0"/>
              <a:t>               Getting to know the children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2121699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471940">
            <a:off x="8341361" y="1057274"/>
            <a:ext cx="3101340" cy="232600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418735">
            <a:off x="856375" y="752612"/>
            <a:ext cx="1808649" cy="241071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1100" y="3283224"/>
            <a:ext cx="2151335" cy="304772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09158" y="1104900"/>
            <a:ext cx="3289300" cy="3289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4328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Ffeil</a:t>
            </a:r>
            <a:r>
              <a:rPr lang="en-GB" dirty="0" smtClean="0"/>
              <a:t> PAP                             </a:t>
            </a:r>
            <a:r>
              <a:rPr lang="en-GB" dirty="0" smtClean="0">
                <a:solidFill>
                  <a:schemeClr val="tx1"/>
                </a:solidFill>
              </a:rPr>
              <a:t>Your PTE file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4789" y="1908631"/>
            <a:ext cx="4754880" cy="777240"/>
          </a:xfrm>
        </p:spPr>
        <p:txBody>
          <a:bodyPr/>
          <a:lstStyle/>
          <a:p>
            <a:pPr algn="ctr"/>
            <a:r>
              <a:rPr lang="en-GB" i="1" u="sng" dirty="0" smtClean="0"/>
              <a:t>TREFNUS</a:t>
            </a:r>
            <a:endParaRPr lang="en-GB" i="1" u="sng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4789" y="3474720"/>
            <a:ext cx="4754880" cy="3383280"/>
          </a:xfrm>
        </p:spPr>
        <p:txBody>
          <a:bodyPr>
            <a:normAutofit/>
          </a:bodyPr>
          <a:lstStyle/>
          <a:p>
            <a:r>
              <a:rPr lang="en-GB" sz="4000" dirty="0" err="1" smtClean="0"/>
              <a:t>Ffurflen</a:t>
            </a:r>
            <a:r>
              <a:rPr lang="en-GB" sz="4000" dirty="0" smtClean="0"/>
              <a:t> DCT</a:t>
            </a:r>
          </a:p>
          <a:p>
            <a:pPr marL="45720" indent="0">
              <a:buNone/>
            </a:pPr>
            <a:endParaRPr lang="en-GB" sz="4000" dirty="0" smtClean="0"/>
          </a:p>
          <a:p>
            <a:r>
              <a:rPr lang="en-GB" sz="4000" dirty="0" err="1" smtClean="0"/>
              <a:t>Adrannau</a:t>
            </a:r>
            <a:r>
              <a:rPr lang="en-GB" sz="4000" dirty="0" smtClean="0"/>
              <a:t>   1 - 8</a:t>
            </a:r>
            <a:endParaRPr lang="en-GB" sz="400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731463" y="1987093"/>
            <a:ext cx="4754880" cy="777240"/>
          </a:xfrm>
        </p:spPr>
        <p:txBody>
          <a:bodyPr/>
          <a:lstStyle/>
          <a:p>
            <a:pPr algn="ctr"/>
            <a:r>
              <a:rPr lang="en-GB" i="1" u="sng" dirty="0" smtClean="0">
                <a:solidFill>
                  <a:schemeClr val="tx1"/>
                </a:solidFill>
              </a:rPr>
              <a:t>ORGANISED</a:t>
            </a:r>
            <a:endParaRPr lang="en-GB" i="1" u="sng" dirty="0">
              <a:solidFill>
                <a:schemeClr val="tx1"/>
              </a:solidFill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993073" y="3189222"/>
            <a:ext cx="4754880" cy="3383280"/>
          </a:xfrm>
        </p:spPr>
        <p:txBody>
          <a:bodyPr>
            <a:normAutofit/>
          </a:bodyPr>
          <a:lstStyle/>
          <a:p>
            <a:r>
              <a:rPr lang="en-GB" sz="4000" dirty="0" smtClean="0">
                <a:solidFill>
                  <a:schemeClr val="tx1"/>
                </a:solidFill>
              </a:rPr>
              <a:t>DBS form</a:t>
            </a:r>
          </a:p>
          <a:p>
            <a:pPr marL="45720" indent="0">
              <a:buNone/>
            </a:pPr>
            <a:endParaRPr lang="en-GB" sz="4000" dirty="0" smtClean="0">
              <a:solidFill>
                <a:schemeClr val="tx1"/>
              </a:solidFill>
            </a:endParaRPr>
          </a:p>
          <a:p>
            <a:r>
              <a:rPr lang="en-GB" sz="4000" dirty="0" smtClean="0">
                <a:solidFill>
                  <a:schemeClr val="tx1"/>
                </a:solidFill>
              </a:rPr>
              <a:t>Sections 1 - 8</a:t>
            </a:r>
            <a:endParaRPr lang="en-GB" sz="4000" dirty="0">
              <a:solidFill>
                <a:schemeClr val="tx1"/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1236" y="551232"/>
            <a:ext cx="2178050" cy="14478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60122" y="5128260"/>
            <a:ext cx="1772758" cy="1181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5857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5"/>
          <p:cNvSpPr>
            <a:spLocks noGrp="1" noChangeArrowheads="1"/>
          </p:cNvSpPr>
          <p:nvPr>
            <p:ph type="title"/>
          </p:nvPr>
        </p:nvSpPr>
        <p:spPr>
          <a:xfrm>
            <a:off x="609600" y="274637"/>
            <a:ext cx="10972800" cy="1744663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GB" altLang="en-US" dirty="0" err="1" smtClean="0"/>
              <a:t>Cynllunio</a:t>
            </a:r>
            <a:r>
              <a:rPr lang="en-GB" altLang="en-US" dirty="0" smtClean="0"/>
              <a:t>                                                         </a:t>
            </a:r>
            <a:r>
              <a:rPr lang="en-GB" altLang="en-US" dirty="0" smtClean="0">
                <a:solidFill>
                  <a:schemeClr val="tx1"/>
                </a:solidFill>
              </a:rPr>
              <a:t>Planning</a:t>
            </a:r>
            <a:br>
              <a:rPr lang="en-GB" altLang="en-US" dirty="0" smtClean="0">
                <a:solidFill>
                  <a:schemeClr val="tx1"/>
                </a:solidFill>
              </a:rPr>
            </a:br>
            <a:endParaRPr lang="en-GB" altLang="en-US" dirty="0" smtClean="0">
              <a:solidFill>
                <a:schemeClr val="tx1"/>
              </a:solidFill>
            </a:endParaRPr>
          </a:p>
        </p:txBody>
      </p:sp>
      <p:grpSp>
        <p:nvGrpSpPr>
          <p:cNvPr id="21507" name="Group 7"/>
          <p:cNvGrpSpPr>
            <a:grpSpLocks noChangeAspect="1"/>
          </p:cNvGrpSpPr>
          <p:nvPr/>
        </p:nvGrpSpPr>
        <p:grpSpPr bwMode="auto">
          <a:xfrm>
            <a:off x="2070100" y="2197101"/>
            <a:ext cx="8229600" cy="4525963"/>
            <a:chOff x="266" y="708"/>
            <a:chExt cx="4044" cy="2851"/>
          </a:xfrm>
        </p:grpSpPr>
        <p:sp>
          <p:nvSpPr>
            <p:cNvPr id="21508" name="AutoShape 6"/>
            <p:cNvSpPr>
              <a:spLocks noChangeAspect="1" noChangeArrowheads="1" noTextEdit="1"/>
            </p:cNvSpPr>
            <p:nvPr/>
          </p:nvSpPr>
          <p:spPr bwMode="auto">
            <a:xfrm>
              <a:off x="266" y="708"/>
              <a:ext cx="4044" cy="285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cxnSp>
          <p:nvCxnSpPr>
            <p:cNvPr id="21509" name="_s53262"/>
            <p:cNvCxnSpPr>
              <a:cxnSpLocks noChangeShapeType="1"/>
              <a:stCxn id="21515" idx="0"/>
              <a:endCxn id="21512" idx="2"/>
            </p:cNvCxnSpPr>
            <p:nvPr/>
          </p:nvCxnSpPr>
          <p:spPr bwMode="auto">
            <a:xfrm rot="16200000" flipV="1">
              <a:off x="2914" y="1005"/>
              <a:ext cx="144" cy="1396"/>
            </a:xfrm>
            <a:prstGeom prst="bentConnector3">
              <a:avLst>
                <a:gd name="adj1" fmla="val 50000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1510" name="_s53261"/>
            <p:cNvCxnSpPr>
              <a:cxnSpLocks noChangeShapeType="1"/>
              <a:stCxn id="21514" idx="0"/>
              <a:endCxn id="21512" idx="2"/>
            </p:cNvCxnSpPr>
            <p:nvPr/>
          </p:nvCxnSpPr>
          <p:spPr bwMode="auto">
            <a:xfrm rot="5400000" flipH="1" flipV="1">
              <a:off x="2216" y="1703"/>
              <a:ext cx="144" cy="0"/>
            </a:xfrm>
            <a:prstGeom prst="bentConnector3">
              <a:avLst>
                <a:gd name="adj1" fmla="val 50000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1511" name="_s53260"/>
            <p:cNvCxnSpPr>
              <a:cxnSpLocks noChangeShapeType="1"/>
              <a:stCxn id="21513" idx="0"/>
              <a:endCxn id="21512" idx="2"/>
            </p:cNvCxnSpPr>
            <p:nvPr/>
          </p:nvCxnSpPr>
          <p:spPr bwMode="auto">
            <a:xfrm rot="5400000" flipH="1" flipV="1">
              <a:off x="1518" y="1005"/>
              <a:ext cx="144" cy="1396"/>
            </a:xfrm>
            <a:prstGeom prst="bentConnector3">
              <a:avLst>
                <a:gd name="adj1" fmla="val 50000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1512" name="_s53256"/>
            <p:cNvSpPr>
              <a:spLocks noChangeArrowheads="1"/>
            </p:cNvSpPr>
            <p:nvPr/>
          </p:nvSpPr>
          <p:spPr bwMode="auto">
            <a:xfrm>
              <a:off x="1781" y="1183"/>
              <a:ext cx="1015" cy="448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82296" tIns="41148" rIns="82296" bIns="41148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1pPr>
              <a:lvl2pPr marL="37931725" indent="-37474525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1600" dirty="0" err="1">
                  <a:solidFill>
                    <a:schemeClr val="bg1"/>
                  </a:solidFill>
                </a:rPr>
                <a:t>Trosolwg</a:t>
              </a:r>
              <a:r>
                <a:rPr lang="en-GB" altLang="en-US" sz="1600" dirty="0">
                  <a:solidFill>
                    <a:schemeClr val="bg1"/>
                  </a:solidFill>
                </a:rPr>
                <a:t> </a:t>
              </a:r>
              <a:r>
                <a:rPr lang="en-GB" altLang="en-US" sz="1600" dirty="0" err="1" smtClean="0">
                  <a:solidFill>
                    <a:schemeClr val="bg1"/>
                  </a:solidFill>
                </a:rPr>
                <a:t>Sgiliau</a:t>
              </a:r>
              <a:endParaRPr lang="en-GB" altLang="en-US" sz="1600" dirty="0" smtClean="0">
                <a:solidFill>
                  <a:schemeClr val="bg1"/>
                </a:solidFill>
              </a:endParaRPr>
            </a:p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1600" dirty="0" smtClean="0"/>
                <a:t>Skills overview</a:t>
              </a:r>
              <a:endParaRPr lang="en-GB" altLang="en-US" sz="1600" dirty="0"/>
            </a:p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1600" dirty="0"/>
                <a:t>2a</a:t>
              </a:r>
            </a:p>
          </p:txBody>
        </p:sp>
        <p:sp>
          <p:nvSpPr>
            <p:cNvPr id="21513" name="_s53257"/>
            <p:cNvSpPr>
              <a:spLocks noChangeArrowheads="1"/>
            </p:cNvSpPr>
            <p:nvPr/>
          </p:nvSpPr>
          <p:spPr bwMode="auto">
            <a:xfrm>
              <a:off x="266" y="1775"/>
              <a:ext cx="1252" cy="573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82296" tIns="41148" rIns="82296" bIns="41148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1pPr>
              <a:lvl2pPr marL="37931725" indent="-37474525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1600" dirty="0" err="1">
                  <a:solidFill>
                    <a:schemeClr val="bg1"/>
                  </a:solidFill>
                </a:rPr>
                <a:t>Darpariaeth</a:t>
              </a:r>
              <a:r>
                <a:rPr lang="en-GB" altLang="en-US" sz="1600" dirty="0">
                  <a:solidFill>
                    <a:schemeClr val="bg1"/>
                  </a:solidFill>
                </a:rPr>
                <a:t> </a:t>
              </a:r>
              <a:r>
                <a:rPr lang="en-GB" altLang="en-US" sz="1600" dirty="0" err="1" smtClean="0">
                  <a:solidFill>
                    <a:schemeClr val="bg1"/>
                  </a:solidFill>
                </a:rPr>
                <a:t>Barhaus</a:t>
              </a:r>
              <a:endParaRPr lang="en-GB" altLang="en-US" sz="1600" dirty="0" smtClean="0">
                <a:solidFill>
                  <a:schemeClr val="bg1"/>
                </a:solidFill>
              </a:endParaRPr>
            </a:p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1600" dirty="0" smtClean="0"/>
                <a:t>Continuous Provision</a:t>
              </a:r>
              <a:endParaRPr lang="en-GB" altLang="en-US" sz="1600" dirty="0"/>
            </a:p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1600" dirty="0"/>
                <a:t>2b</a:t>
              </a:r>
            </a:p>
          </p:txBody>
        </p:sp>
        <p:sp>
          <p:nvSpPr>
            <p:cNvPr id="21514" name="_s53258"/>
            <p:cNvSpPr>
              <a:spLocks noChangeArrowheads="1"/>
            </p:cNvSpPr>
            <p:nvPr/>
          </p:nvSpPr>
          <p:spPr bwMode="auto">
            <a:xfrm>
              <a:off x="1662" y="1775"/>
              <a:ext cx="1252" cy="573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82296" tIns="41148" rIns="82296" bIns="41148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1pPr>
              <a:lvl2pPr marL="37931725" indent="-37474525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1600" dirty="0" err="1">
                  <a:solidFill>
                    <a:schemeClr val="bg1"/>
                  </a:solidFill>
                </a:rPr>
                <a:t>Cyfoethogi’r</a:t>
              </a:r>
              <a:r>
                <a:rPr lang="en-GB" altLang="en-US" sz="1600" dirty="0">
                  <a:solidFill>
                    <a:schemeClr val="bg1"/>
                  </a:solidFill>
                </a:rPr>
                <a:t> </a:t>
              </a:r>
              <a:r>
                <a:rPr lang="en-GB" altLang="en-US" sz="1600" dirty="0" err="1" smtClean="0">
                  <a:solidFill>
                    <a:schemeClr val="bg1"/>
                  </a:solidFill>
                </a:rPr>
                <a:t>Ddarpariaeth</a:t>
              </a:r>
              <a:endParaRPr lang="en-GB" altLang="en-US" sz="1600" dirty="0" smtClean="0">
                <a:solidFill>
                  <a:schemeClr val="bg1"/>
                </a:solidFill>
              </a:endParaRPr>
            </a:p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1600" dirty="0" smtClean="0"/>
                <a:t>Enhanced Provision</a:t>
              </a:r>
              <a:endParaRPr lang="en-GB" altLang="en-US" sz="1600" dirty="0"/>
            </a:p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1600" dirty="0"/>
                <a:t>2c</a:t>
              </a:r>
            </a:p>
          </p:txBody>
        </p:sp>
        <p:sp>
          <p:nvSpPr>
            <p:cNvPr id="21515" name="_s53259"/>
            <p:cNvSpPr>
              <a:spLocks noChangeArrowheads="1"/>
            </p:cNvSpPr>
            <p:nvPr/>
          </p:nvSpPr>
          <p:spPr bwMode="auto">
            <a:xfrm>
              <a:off x="3058" y="1775"/>
              <a:ext cx="1252" cy="573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82296" tIns="41148" rIns="82296" bIns="41148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1pPr>
              <a:lvl2pPr marL="37931725" indent="-37474525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1600" dirty="0" err="1">
                  <a:solidFill>
                    <a:schemeClr val="bg1"/>
                  </a:solidFill>
                </a:rPr>
                <a:t>Tasgau</a:t>
              </a:r>
              <a:r>
                <a:rPr lang="en-GB" altLang="en-US" sz="1600" dirty="0">
                  <a:solidFill>
                    <a:schemeClr val="bg1"/>
                  </a:solidFill>
                </a:rPr>
                <a:t> </a:t>
              </a:r>
              <a:r>
                <a:rPr lang="en-GB" altLang="en-US" sz="1600" dirty="0" err="1" smtClean="0">
                  <a:solidFill>
                    <a:schemeClr val="bg1"/>
                  </a:solidFill>
                </a:rPr>
                <a:t>Ffocws</a:t>
              </a:r>
              <a:endParaRPr lang="en-GB" altLang="en-US" sz="1600" dirty="0" smtClean="0">
                <a:solidFill>
                  <a:schemeClr val="bg1"/>
                </a:solidFill>
              </a:endParaRPr>
            </a:p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1600" dirty="0" smtClean="0"/>
                <a:t>Focus Tasks</a:t>
              </a:r>
              <a:endParaRPr lang="en-GB" altLang="en-US" sz="1600" dirty="0"/>
            </a:p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1600" dirty="0"/>
                <a:t>2d</a:t>
              </a:r>
            </a:p>
          </p:txBody>
        </p:sp>
      </p:grpSp>
      <p:sp>
        <p:nvSpPr>
          <p:cNvPr id="5" name="Rectangle 4"/>
          <p:cNvSpPr/>
          <p:nvPr/>
        </p:nvSpPr>
        <p:spPr>
          <a:xfrm>
            <a:off x="2317750" y="5540358"/>
            <a:ext cx="935990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sz="2800" b="1" dirty="0" smtClean="0">
                <a:solidFill>
                  <a:schemeClr val="accent1">
                    <a:lumMod val="75000"/>
                  </a:schemeClr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Addysgu isafswm o</a:t>
            </a:r>
            <a:r>
              <a:rPr lang="cy-GB" sz="2800" b="1" dirty="0" smtClean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cy-GB" sz="2800" b="1" dirty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5</a:t>
            </a:r>
            <a:r>
              <a:rPr lang="cy-GB" sz="2800" b="1" dirty="0" smtClean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0% - 70% </a:t>
            </a:r>
            <a:r>
              <a:rPr lang="cy-GB" sz="2800" b="1" dirty="0" smtClean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minimum </a:t>
            </a:r>
            <a:r>
              <a:rPr lang="cy-GB" sz="2800" b="1" dirty="0" err="1" smtClean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teaching</a:t>
            </a:r>
            <a:r>
              <a:rPr lang="cy-GB" sz="2800" b="1" dirty="0" smtClean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cy-GB" sz="2800" b="1" dirty="0" err="1" smtClean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time</a:t>
            </a:r>
            <a:endParaRPr lang="cy-GB" sz="2800" b="1" dirty="0" smtClean="0">
              <a:latin typeface="Calibri" panose="020F050202020403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cy-GB" sz="2800" b="1" dirty="0" smtClean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Wythnos/</a:t>
            </a:r>
            <a:r>
              <a:rPr lang="cy-GB" sz="2800" b="1" dirty="0" err="1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</a:t>
            </a:r>
            <a:r>
              <a:rPr lang="cy-GB" sz="2800" b="1" dirty="0" err="1" smtClean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eek</a:t>
            </a:r>
            <a:r>
              <a:rPr lang="cy-GB" sz="2800" b="1" dirty="0" smtClean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1 = 50% - Wythnos/</a:t>
            </a:r>
            <a:r>
              <a:rPr lang="cy-GB" sz="2800" b="1" dirty="0" err="1" smtClean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Week</a:t>
            </a:r>
            <a:r>
              <a:rPr lang="cy-GB" sz="2800" b="1" dirty="0" smtClean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3 = 70%</a:t>
            </a:r>
            <a:r>
              <a:rPr lang="cy-GB" sz="2800" dirty="0" smtClean="0"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590641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 smtClean="0"/>
              <a:t>Cynllunio</a:t>
            </a:r>
            <a:r>
              <a:rPr lang="en-GB" dirty="0" smtClean="0"/>
              <a:t>                                 </a:t>
            </a:r>
            <a:r>
              <a:rPr lang="en-GB" dirty="0" smtClean="0">
                <a:solidFill>
                  <a:schemeClr val="tx1"/>
                </a:solidFill>
              </a:rPr>
              <a:t>Planning</a:t>
            </a:r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1116" y="2557000"/>
            <a:ext cx="2670314" cy="2098742"/>
          </a:xfr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04194" y="2386647"/>
            <a:ext cx="2941681" cy="232786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7993" y="3932872"/>
            <a:ext cx="3477238" cy="2157245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0234" y="557213"/>
            <a:ext cx="2181052" cy="12272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0350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485"/>
          <a:stretch>
            <a:fillRect/>
          </a:stretch>
        </p:blipFill>
        <p:spPr bwMode="auto">
          <a:xfrm>
            <a:off x="6448426" y="304521"/>
            <a:ext cx="3086100" cy="49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555" name="Text Box 5"/>
          <p:cNvSpPr txBox="1">
            <a:spLocks noChangeArrowheads="1"/>
          </p:cNvSpPr>
          <p:nvPr/>
        </p:nvSpPr>
        <p:spPr bwMode="auto">
          <a:xfrm>
            <a:off x="9767888" y="304521"/>
            <a:ext cx="487362" cy="441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tIns="91440" bIns="91440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200" b="1" dirty="0">
                <a:cs typeface="Times New Roman" panose="02020603050405020304" pitchFamily="18" charset="0"/>
              </a:rPr>
              <a:t>2b</a:t>
            </a:r>
            <a:endParaRPr lang="en-US" altLang="en-US" sz="1800" dirty="0">
              <a:cs typeface="Times New Roman" panose="02020603050405020304" pitchFamily="18" charset="0"/>
            </a:endParaRPr>
          </a:p>
        </p:txBody>
      </p:sp>
      <p:sp>
        <p:nvSpPr>
          <p:cNvPr id="23556" name="Rectangle 6"/>
          <p:cNvSpPr>
            <a:spLocks noChangeArrowheads="1"/>
          </p:cNvSpPr>
          <p:nvPr/>
        </p:nvSpPr>
        <p:spPr bwMode="auto">
          <a:xfrm>
            <a:off x="5471823" y="1979097"/>
            <a:ext cx="18473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23557" name="Rectangle 8"/>
          <p:cNvSpPr>
            <a:spLocks noChangeArrowheads="1"/>
          </p:cNvSpPr>
          <p:nvPr/>
        </p:nvSpPr>
        <p:spPr bwMode="auto">
          <a:xfrm>
            <a:off x="2019299" y="284108"/>
            <a:ext cx="8469313" cy="1554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y-GB" altLang="en-US" sz="1100" b="1" dirty="0">
                <a:latin typeface="Times" panose="02020603050405020304" pitchFamily="18" charset="0"/>
                <a:cs typeface="Times New Roman" panose="02020603050405020304" pitchFamily="18" charset="0"/>
              </a:rPr>
              <a:t>Cynllunio Manwl ar gyfer Darpariaeth Barhaus yn y Cyfnod Sylfaen  </a:t>
            </a:r>
            <a:endParaRPr lang="cy-GB" altLang="en-US" sz="1100" b="1" dirty="0" smtClean="0">
              <a:latin typeface="Times" panose="02020603050405020304" pitchFamily="18" charset="0"/>
              <a:cs typeface="Times New Roman" panose="02020603050405020304" pitchFamily="18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y-GB" altLang="en-US" sz="1100" b="1" dirty="0" smtClean="0">
                <a:latin typeface="Times" panose="02020603050405020304" pitchFamily="18" charset="0"/>
                <a:cs typeface="Times New Roman" panose="02020603050405020304" pitchFamily="18" charset="0"/>
              </a:rPr>
              <a:t>Continuous provision planning in the Foundation Phase</a:t>
            </a:r>
            <a:endParaRPr lang="en-US" altLang="en-US" sz="900" dirty="0"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Tx/>
              <a:buNone/>
            </a:pPr>
            <a:endParaRPr lang="cy-GB" altLang="en-US" sz="1100" dirty="0">
              <a:latin typeface="Times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Tx/>
              <a:buNone/>
            </a:pPr>
            <a:endParaRPr lang="cy-GB" altLang="en-US" sz="1100" dirty="0">
              <a:latin typeface="Times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cy-GB" altLang="en-US" sz="1100" dirty="0">
                <a:latin typeface="Times" panose="02020603050405020304" pitchFamily="18" charset="0"/>
                <a:cs typeface="Times New Roman" panose="02020603050405020304" pitchFamily="18" charset="0"/>
              </a:rPr>
              <a:t>Enw’r </a:t>
            </a:r>
            <a:r>
              <a:rPr lang="cy-GB" altLang="en-US" sz="1100" dirty="0" smtClean="0">
                <a:latin typeface="Times" panose="02020603050405020304" pitchFamily="18" charset="0"/>
                <a:cs typeface="Times New Roman" panose="02020603050405020304" pitchFamily="18" charset="0"/>
              </a:rPr>
              <a:t>Hyfforddai/ Student name </a:t>
            </a:r>
            <a:r>
              <a:rPr lang="cy-GB" altLang="en-US" sz="1100" dirty="0">
                <a:latin typeface="Times" panose="02020603050405020304" pitchFamily="18" charset="0"/>
                <a:cs typeface="Times New Roman" panose="02020603050405020304" pitchFamily="18" charset="0"/>
              </a:rPr>
              <a:t>____________________ Cyfnod </a:t>
            </a:r>
            <a:r>
              <a:rPr lang="cy-GB" altLang="en-US" sz="1100" dirty="0" smtClean="0">
                <a:latin typeface="Times" panose="02020603050405020304" pitchFamily="18" charset="0"/>
                <a:cs typeface="Times New Roman" panose="02020603050405020304" pitchFamily="18" charset="0"/>
              </a:rPr>
              <a:t>/ Phase_________________________________ </a:t>
            </a:r>
            <a:endParaRPr lang="cy-GB" altLang="en-US" sz="1100" dirty="0">
              <a:latin typeface="Times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Tx/>
              <a:buNone/>
            </a:pPr>
            <a:endParaRPr lang="cy-GB" altLang="en-US" sz="1100" dirty="0">
              <a:latin typeface="Times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cy-GB" altLang="en-US" sz="1100" dirty="0">
                <a:latin typeface="Times" panose="02020603050405020304" pitchFamily="18" charset="0"/>
                <a:cs typeface="Times New Roman" panose="02020603050405020304" pitchFamily="18" charset="0"/>
              </a:rPr>
              <a:t>Maes Gweithgaredd (e.e. tywod, chwarae rhan, adeiladu) </a:t>
            </a:r>
            <a:r>
              <a:rPr lang="cy-GB" altLang="en-US" sz="1100" dirty="0" smtClean="0">
                <a:latin typeface="Times" panose="02020603050405020304" pitchFamily="18" charset="0"/>
                <a:cs typeface="Times New Roman" panose="02020603050405020304" pitchFamily="18" charset="0"/>
              </a:rPr>
              <a:t>/ Activity area______________________________</a:t>
            </a:r>
            <a:endParaRPr lang="en-US" altLang="en-US" sz="900" dirty="0"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Tx/>
              <a:buNone/>
            </a:pPr>
            <a:endParaRPr lang="en-US" altLang="en-US" sz="1800" dirty="0">
              <a:cs typeface="Times New Roman" panose="02020603050405020304" pitchFamily="18" charset="0"/>
            </a:endParaRPr>
          </a:p>
        </p:txBody>
      </p:sp>
      <p:graphicFrame>
        <p:nvGraphicFramePr>
          <p:cNvPr id="57416" name="Group 7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04173699"/>
              </p:ext>
            </p:extLst>
          </p:nvPr>
        </p:nvGraphicFramePr>
        <p:xfrm>
          <a:off x="2108200" y="1753741"/>
          <a:ext cx="7802564" cy="4754008"/>
        </p:xfrm>
        <a:graphic>
          <a:graphicData uri="http://schemas.openxmlformats.org/drawingml/2006/table">
            <a:tbl>
              <a:tblPr/>
              <a:tblGrid>
                <a:gridCol w="247463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5328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47463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28513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ＭＳ Ｐゴシック" charset="-128"/>
                          <a:cs typeface="Times New Roman" charset="0"/>
                        </a:rPr>
                        <a:t>Beth mae plant yn ei wneud yn naturiol?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ＭＳ Ｐゴシック" charset="-128"/>
                          <a:cs typeface="Times New Roman" charset="0"/>
                        </a:rPr>
                        <a:t>What do the children do in this area?</a:t>
                      </a:r>
                      <a:endParaRPr kumimoji="0" lang="cy-GB" alt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  <a:cs typeface="Times New Roman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ＭＳ Ｐゴシック" charset="-128"/>
                          <a:cs typeface="Times New Roman" charset="0"/>
                        </a:rPr>
                        <a:t>Beth mae plant yn ei ddysgu yng nghyd-destun eu chwarae? </a:t>
                      </a:r>
                      <a:r>
                        <a:rPr kumimoji="0" lang="cy-GB" alt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ＭＳ Ｐゴシック" charset="-128"/>
                          <a:cs typeface="Times New Roman" charset="0"/>
                        </a:rPr>
                        <a:t>(sgiliau, gwybodaeth, agweddau, cysyniadau, gwerthoedd)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ＭＳ Ｐゴシック" charset="-128"/>
                          <a:cs typeface="Times New Roman" charset="0"/>
                        </a:rPr>
                        <a:t>What is the learning intention?</a:t>
                      </a:r>
                      <a:endParaRPr kumimoji="0" lang="cy-GB" alt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  <a:cs typeface="Times New Roman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ＭＳ Ｐゴシック" charset="-128"/>
                          <a:cs typeface="Times New Roman" charset="0"/>
                        </a:rPr>
                        <a:t>Adnoddau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altLang="en-US" sz="1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ＭＳ Ｐゴシック" charset="-128"/>
                        <a:cs typeface="Times New Roman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ＭＳ Ｐゴシック" charset="-128"/>
                          <a:cs typeface="Times New Roman" charset="0"/>
                        </a:rPr>
                        <a:t>Resources</a:t>
                      </a:r>
                      <a:endParaRPr kumimoji="0" lang="cy-GB" alt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  <a:cs typeface="Times New Roman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353757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70808">
                <a:tc gridSpan="3"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ＭＳ Ｐゴシック" charset="-128"/>
                          <a:cs typeface="Times New Roman" charset="0"/>
                        </a:rPr>
                        <a:t>Rôl yr oedolyn    Adult’s role</a:t>
                      </a:r>
                      <a:endParaRPr kumimoji="0" lang="cy-GB" alt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  <a:cs typeface="Times New Roman" charset="0"/>
                      </a:endParaRP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215724">
                <a:tc gridSpan="3"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(</a:t>
                      </a:r>
                      <a:r>
                        <a:rPr kumimoji="0" lang="en-GB" altLang="en-US" sz="1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Cwestiynau</a:t>
                      </a:r>
                      <a:r>
                        <a:rPr kumimoji="0" lang="en-GB" alt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/ </a:t>
                      </a:r>
                      <a:r>
                        <a:rPr kumimoji="0" lang="en-GB" altLang="en-US" sz="1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Arsylwadau</a:t>
                      </a:r>
                      <a:r>
                        <a:rPr kumimoji="0" lang="en-GB" alt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)</a:t>
                      </a:r>
                    </a:p>
                  </a:txBody>
                  <a:tcPr marT="45725" marB="4572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23576" name="Rectangle 66"/>
          <p:cNvSpPr>
            <a:spLocks noChangeArrowheads="1"/>
          </p:cNvSpPr>
          <p:nvPr/>
        </p:nvSpPr>
        <p:spPr bwMode="auto">
          <a:xfrm>
            <a:off x="-531813" y="4509572"/>
            <a:ext cx="18473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/>
          </a:p>
        </p:txBody>
      </p:sp>
    </p:spTree>
    <p:extLst>
      <p:ext uri="{BB962C8B-B14F-4D97-AF65-F5344CB8AC3E}">
        <p14:creationId xmlns:p14="http://schemas.microsoft.com/office/powerpoint/2010/main" val="548358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13" descr="j023298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092575" y="8615363"/>
            <a:ext cx="228600" cy="227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579" name="Picture 14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35175" y="8615363"/>
            <a:ext cx="174625" cy="228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580" name="Rectangle 21"/>
          <p:cNvSpPr>
            <a:spLocks noChangeArrowheads="1"/>
          </p:cNvSpPr>
          <p:nvPr/>
        </p:nvSpPr>
        <p:spPr bwMode="auto">
          <a:xfrm>
            <a:off x="1796760" y="-2178566"/>
            <a:ext cx="18473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24581" name="Rectangle 24"/>
          <p:cNvSpPr>
            <a:spLocks noChangeArrowheads="1"/>
          </p:cNvSpPr>
          <p:nvPr/>
        </p:nvSpPr>
        <p:spPr bwMode="auto">
          <a:xfrm>
            <a:off x="-3324516" y="-1993900"/>
            <a:ext cx="18473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24582" name="Rectangle 27"/>
          <p:cNvSpPr>
            <a:spLocks noChangeArrowheads="1"/>
          </p:cNvSpPr>
          <p:nvPr/>
        </p:nvSpPr>
        <p:spPr bwMode="auto">
          <a:xfrm>
            <a:off x="-3324516" y="-1993900"/>
            <a:ext cx="18473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24583" name="Rectangle 30"/>
          <p:cNvSpPr>
            <a:spLocks noChangeArrowheads="1"/>
          </p:cNvSpPr>
          <p:nvPr/>
        </p:nvSpPr>
        <p:spPr bwMode="auto">
          <a:xfrm>
            <a:off x="-3324516" y="-1993900"/>
            <a:ext cx="18473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24584" name="Rectangle 32"/>
          <p:cNvSpPr>
            <a:spLocks noChangeArrowheads="1"/>
          </p:cNvSpPr>
          <p:nvPr/>
        </p:nvSpPr>
        <p:spPr bwMode="auto">
          <a:xfrm>
            <a:off x="-3324516" y="-1993900"/>
            <a:ext cx="18473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graphicFrame>
        <p:nvGraphicFramePr>
          <p:cNvPr id="58507" name="Group 13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5510014"/>
              </p:ext>
            </p:extLst>
          </p:nvPr>
        </p:nvGraphicFramePr>
        <p:xfrm>
          <a:off x="2406649" y="1523999"/>
          <a:ext cx="7361239" cy="5011738"/>
        </p:xfrm>
        <a:graphic>
          <a:graphicData uri="http://schemas.openxmlformats.org/drawingml/2006/table">
            <a:tbl>
              <a:tblPr/>
              <a:tblGrid>
                <a:gridCol w="147168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7309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7168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7309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47168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1565566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Sand</a:t>
                      </a: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000" b="0" i="1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Tywod</a:t>
                      </a:r>
                      <a:endParaRPr kumimoji="0" lang="en-US" alt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Water</a:t>
                      </a: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0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Dŵr</a:t>
                      </a:r>
                      <a:endParaRPr kumimoji="0" lang="en-US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Paint</a:t>
                      </a: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000" b="0" i="1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Paent</a:t>
                      </a:r>
                      <a:endParaRPr kumimoji="0" lang="en-US" alt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Dough</a:t>
                      </a: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0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Toes</a:t>
                      </a:r>
                      <a:endParaRPr kumimoji="0" lang="en-US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Small World</a:t>
                      </a: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0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Byd Bach</a:t>
                      </a:r>
                      <a:endParaRPr kumimoji="0" lang="en-US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66942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Construction</a:t>
                      </a: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0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Adeiladu</a:t>
                      </a:r>
                      <a:endParaRPr kumimoji="0" lang="en-US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Role Play</a:t>
                      </a: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0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Chwarae Rôl</a:t>
                      </a:r>
                      <a:endParaRPr kumimoji="0" lang="en-US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Table top</a:t>
                      </a: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0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Wrth y bwrdd</a:t>
                      </a:r>
                      <a:endParaRPr kumimoji="0" lang="en-US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Mark Making</a:t>
                      </a: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0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Gwneud Marciau</a:t>
                      </a:r>
                      <a:endParaRPr kumimoji="0" lang="en-US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Make it table</a:t>
                      </a: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0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Cornel Creu</a:t>
                      </a:r>
                      <a:endParaRPr kumimoji="0" lang="en-US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66942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Book Corner</a:t>
                      </a: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Cornel Ddarllen</a:t>
                      </a:r>
                      <a:endParaRPr kumimoji="0" lang="en-US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Finding Out</a:t>
                      </a: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0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Darganfod</a:t>
                      </a:r>
                      <a:endParaRPr kumimoji="0" lang="en-US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Number</a:t>
                      </a: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0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Rhif</a:t>
                      </a:r>
                      <a:endParaRPr kumimoji="0" lang="en-US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Music</a:t>
                      </a: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0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Cerdd</a:t>
                      </a:r>
                      <a:endParaRPr kumimoji="0" lang="en-US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Physical</a:t>
                      </a: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0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Corfforol</a:t>
                      </a:r>
                      <a:endParaRPr kumimoji="0" lang="en-US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2288">
                <a:tc gridSpan="5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37931725" indent="-3747452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Additional Experiences/ </a:t>
                      </a:r>
                      <a:r>
                        <a:rPr kumimoji="0" lang="en-US" altLang="en-US" sz="1000" b="0" i="1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Profiadau</a:t>
                      </a:r>
                      <a:r>
                        <a:rPr kumimoji="0" lang="en-US" altLang="en-US" sz="10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en-US" altLang="en-US" sz="1000" b="0" i="1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Ychwanegol</a:t>
                      </a:r>
                      <a:r>
                        <a:rPr kumimoji="0" lang="en-US" altLang="en-US" sz="10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:</a:t>
                      </a:r>
                      <a:endParaRPr kumimoji="0" lang="en-US" alt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MS PGothic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24613" name="Rectangle 141"/>
          <p:cNvSpPr>
            <a:spLocks noChangeArrowheads="1"/>
          </p:cNvSpPr>
          <p:nvPr/>
        </p:nvSpPr>
        <p:spPr bwMode="auto">
          <a:xfrm>
            <a:off x="2297114" y="733931"/>
            <a:ext cx="8123237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000" i="1" dirty="0">
                <a:cs typeface="Times New Roman" panose="02020603050405020304" pitchFamily="18" charset="0"/>
              </a:rPr>
              <a:t> </a:t>
            </a:r>
            <a:r>
              <a:rPr lang="en-US" altLang="en-US" sz="1000" i="1" dirty="0" err="1">
                <a:cs typeface="Times New Roman" panose="02020603050405020304" pitchFamily="18" charset="0"/>
              </a:rPr>
              <a:t>Cynllunio</a:t>
            </a:r>
            <a:r>
              <a:rPr lang="en-US" altLang="en-US" sz="1000" i="1" dirty="0">
                <a:cs typeface="Times New Roman" panose="02020603050405020304" pitchFamily="18" charset="0"/>
              </a:rPr>
              <a:t> </a:t>
            </a:r>
            <a:r>
              <a:rPr lang="en-US" altLang="en-US" sz="1000" i="1" dirty="0" err="1">
                <a:cs typeface="Times New Roman" panose="02020603050405020304" pitchFamily="18" charset="0"/>
              </a:rPr>
              <a:t>profiadau</a:t>
            </a:r>
            <a:r>
              <a:rPr lang="en-US" altLang="en-US" sz="1000" i="1" dirty="0">
                <a:cs typeface="Times New Roman" panose="02020603050405020304" pitchFamily="18" charset="0"/>
              </a:rPr>
              <a:t> </a:t>
            </a:r>
            <a:r>
              <a:rPr lang="en-US" altLang="en-US" sz="1000" i="1" dirty="0" err="1">
                <a:cs typeface="Times New Roman" panose="02020603050405020304" pitchFamily="18" charset="0"/>
              </a:rPr>
              <a:t>cyfoethogi’r</a:t>
            </a:r>
            <a:r>
              <a:rPr lang="en-US" altLang="en-US" sz="1000" i="1" dirty="0">
                <a:cs typeface="Times New Roman" panose="02020603050405020304" pitchFamily="18" charset="0"/>
              </a:rPr>
              <a:t> </a:t>
            </a:r>
            <a:r>
              <a:rPr lang="en-US" altLang="en-US" sz="1000" i="1" dirty="0" err="1" smtClean="0">
                <a:cs typeface="Times New Roman" panose="02020603050405020304" pitchFamily="18" charset="0"/>
              </a:rPr>
              <a:t>ddarpariaeth</a:t>
            </a:r>
            <a:r>
              <a:rPr lang="en-US" altLang="en-US" sz="1000" i="1" dirty="0" smtClean="0">
                <a:cs typeface="Times New Roman" panose="02020603050405020304" pitchFamily="18" charset="0"/>
              </a:rPr>
              <a:t>/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000" i="1" dirty="0" smtClean="0">
                <a:cs typeface="Times New Roman" panose="02020603050405020304" pitchFamily="18" charset="0"/>
              </a:rPr>
              <a:t> Enhanced provision planning</a:t>
            </a:r>
            <a:r>
              <a:rPr lang="en-US" altLang="en-US" sz="1000" i="1" dirty="0">
                <a:cs typeface="Times New Roman" panose="02020603050405020304" pitchFamily="18" charset="0"/>
              </a:rPr>
              <a:t>									</a:t>
            </a:r>
            <a:r>
              <a:rPr lang="en-US" altLang="en-US" sz="1000" i="1" dirty="0" smtClean="0">
                <a:cs typeface="Times New Roman" panose="02020603050405020304" pitchFamily="18" charset="0"/>
              </a:rPr>
              <a:t>Date/</a:t>
            </a:r>
            <a:r>
              <a:rPr lang="en-US" altLang="en-US" sz="1000" i="1" dirty="0" err="1" smtClean="0">
                <a:cs typeface="Times New Roman" panose="02020603050405020304" pitchFamily="18" charset="0"/>
              </a:rPr>
              <a:t>Dyddiad</a:t>
            </a:r>
            <a:r>
              <a:rPr lang="en-US" altLang="en-US" sz="1000" i="1" dirty="0">
                <a:cs typeface="Times New Roman" panose="02020603050405020304" pitchFamily="18" charset="0"/>
              </a:rPr>
              <a:t>:__________________________</a:t>
            </a:r>
            <a:r>
              <a:rPr lang="en-US" altLang="en-US" sz="1200" dirty="0">
                <a:cs typeface="Times New Roman" panose="02020603050405020304" pitchFamily="18" charset="0"/>
              </a:rPr>
              <a:t>											</a:t>
            </a:r>
            <a:endParaRPr lang="en-US" altLang="en-US" sz="1800" dirty="0">
              <a:cs typeface="Times New Roman" panose="02020603050405020304" pitchFamily="18" charset="0"/>
            </a:endParaRPr>
          </a:p>
        </p:txBody>
      </p:sp>
      <p:pic>
        <p:nvPicPr>
          <p:cNvPr id="24614" name="Picture 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485"/>
          <a:stretch>
            <a:fillRect/>
          </a:stretch>
        </p:blipFill>
        <p:spPr bwMode="auto">
          <a:xfrm>
            <a:off x="6087268" y="695662"/>
            <a:ext cx="2984500" cy="48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615" name="Text Box 143"/>
          <p:cNvSpPr txBox="1">
            <a:spLocks noChangeArrowheads="1"/>
          </p:cNvSpPr>
          <p:nvPr/>
        </p:nvSpPr>
        <p:spPr bwMode="auto">
          <a:xfrm>
            <a:off x="9240838" y="683418"/>
            <a:ext cx="527050" cy="342900"/>
          </a:xfrm>
          <a:prstGeom prst="rect">
            <a:avLst/>
          </a:prstGeom>
          <a:solidFill>
            <a:srgbClr val="D8D8D8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tIns="91440" bIns="91440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200" b="1"/>
              <a:t>2c</a:t>
            </a:r>
            <a:endParaRPr lang="en-GB" altLang="en-US" sz="1800"/>
          </a:p>
        </p:txBody>
      </p:sp>
    </p:spTree>
    <p:extLst>
      <p:ext uri="{BB962C8B-B14F-4D97-AF65-F5344CB8AC3E}">
        <p14:creationId xmlns:p14="http://schemas.microsoft.com/office/powerpoint/2010/main" val="811898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Line 236"/>
          <p:cNvSpPr>
            <a:spLocks noChangeShapeType="1"/>
          </p:cNvSpPr>
          <p:nvPr/>
        </p:nvSpPr>
        <p:spPr bwMode="auto">
          <a:xfrm>
            <a:off x="9652000" y="2674938"/>
            <a:ext cx="0" cy="0"/>
          </a:xfrm>
          <a:prstGeom prst="line">
            <a:avLst/>
          </a:prstGeom>
          <a:noFill/>
          <a:ln w="12700" cap="rnd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5603" name="Line 237"/>
          <p:cNvSpPr>
            <a:spLocks noChangeShapeType="1"/>
          </p:cNvSpPr>
          <p:nvPr/>
        </p:nvSpPr>
        <p:spPr bwMode="auto">
          <a:xfrm>
            <a:off x="9652000" y="3965575"/>
            <a:ext cx="0" cy="0"/>
          </a:xfrm>
          <a:prstGeom prst="line">
            <a:avLst/>
          </a:prstGeom>
          <a:noFill/>
          <a:ln w="12700" cap="rnd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graphicFrame>
        <p:nvGraphicFramePr>
          <p:cNvPr id="59788" name="Group 39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41688722"/>
              </p:ext>
            </p:extLst>
          </p:nvPr>
        </p:nvGraphicFramePr>
        <p:xfrm>
          <a:off x="1690689" y="450170"/>
          <a:ext cx="8713787" cy="6127914"/>
        </p:xfrm>
        <a:graphic>
          <a:graphicData uri="http://schemas.openxmlformats.org/drawingml/2006/table">
            <a:tbl>
              <a:tblPr/>
              <a:tblGrid>
                <a:gridCol w="2082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0806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711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4107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16322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59690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58986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1049164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463004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1584871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</a:tblGrid>
              <a:tr h="677719">
                <a:tc gridSpan="5"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ＭＳ Ｐゴシック" charset="-128"/>
                          <a:cs typeface="Tahoma" charset="0"/>
                        </a:rPr>
                        <a:t>Enw’r Hyfforddai:_______________________________ Cyf. y sesiwn: __________</a:t>
                      </a:r>
                      <a:endParaRPr kumimoji="0" lang="en-US" altLang="en-US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ea typeface="ＭＳ Ｐゴシック" charset="-128"/>
                          <a:cs typeface="Times New Roman" charset="0"/>
                        </a:rPr>
                        <a:t>Targed(au) Hyfforddi Personol:______________________________________________</a:t>
                      </a:r>
                      <a:endParaRPr kumimoji="0" lang="cy-GB" alt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  <a:cs typeface="Times New Roman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3"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ＭＳ Ｐゴシック" charset="-128"/>
                          <a:cs typeface="Tahoma" charset="0"/>
                        </a:rPr>
                        <a:t>Dyddiad: ____________ Dosbarth: ___________</a:t>
                      </a:r>
                      <a:endParaRPr kumimoji="0" lang="en-US" alt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ＭＳ Ｐゴシック" charset="-128"/>
                          <a:cs typeface="Tahoma" charset="0"/>
                        </a:rPr>
                        <a:t>Nifer o blant:___________ Oed:_____________</a:t>
                      </a:r>
                      <a:endParaRPr kumimoji="0" lang="en-US" alt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ＭＳ Ｐゴシック" charset="-128"/>
                          <a:cs typeface="Tahoma" charset="0"/>
                        </a:rPr>
                        <a:t>Cynllun Ffocws y Cyfnod Sylfaen         </a:t>
                      </a:r>
                      <a:endParaRPr kumimoji="0" lang="en-US" alt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ＭＳ Ｐゴシック" charset="-128"/>
                          <a:cs typeface="Tahoma" charset="0"/>
                        </a:rPr>
                        <a:t>2d</a:t>
                      </a:r>
                      <a:endParaRPr kumimoji="0" lang="en-US" alt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0E0E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06323">
                <a:tc gridSpan="10"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Times New Roman" charset="0"/>
                        </a:rPr>
                        <a:t>Nodau/bwriadau dysgu:                                                                                                             Cyflawni anghenhion dysgwyr</a:t>
                      </a:r>
                      <a:endParaRPr kumimoji="0" lang="cy-GB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96207">
                <a:tc gridSpan="3"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ＭＳ Ｐゴシック" charset="-128"/>
                          <a:cs typeface="Tahoma" charset="0"/>
                        </a:rPr>
                        <a:t>Cyflwyniad/Tasgau Cloi</a:t>
                      </a:r>
                      <a:endParaRPr kumimoji="0" lang="en-US" alt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3"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ＭＳ Ｐゴシック" charset="-128"/>
                          <a:cs typeface="Tahoma" charset="0"/>
                        </a:rPr>
                        <a:t>Prif weithgareddau</a:t>
                      </a:r>
                      <a:endParaRPr kumimoji="0" lang="en-US" alt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Times New Roman" charset="0"/>
                        </a:rPr>
                        <a:t>Adnoddau/ </a:t>
                      </a:r>
                      <a:endParaRPr kumimoji="0" lang="en-US" alt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Times New Roman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Times New Roman" charset="0"/>
                        </a:rPr>
                        <a:t>Geirfa Allweddol </a:t>
                      </a:r>
                      <a:endParaRPr kumimoji="0" lang="cy-GB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Times New Roman" charset="0"/>
                        </a:rPr>
                        <a:t>Asesu ar gyfer Dysgu (strategaethau a chyfleoedd)</a:t>
                      </a:r>
                      <a:endParaRPr kumimoji="0" lang="en-US" alt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868092">
                <a:tc gridSpan="3"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ＭＳ Ｐゴシック" charset="-128"/>
                          <a:cs typeface="Tahoma" charset="0"/>
                        </a:rPr>
                        <a:t>Cyflwyniad</a:t>
                      </a:r>
                      <a:endParaRPr kumimoji="0" lang="en-US" alt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ＭＳ Ｐゴシック" charset="-128"/>
                          <a:cs typeface="Tahoma" charset="0"/>
                        </a:rPr>
                        <a:t> </a:t>
                      </a:r>
                      <a:endParaRPr kumimoji="0" lang="en-US" alt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2" gridSpan="3"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Times New Roman" charset="0"/>
                        </a:rPr>
                        <a:t>Tasg â ffocws i’r hyfforddai (pwrpas, braslun o rôl yr hyfforddai a’r hyn mae'r plant yn ei ddysgu): </a:t>
                      </a:r>
                      <a:endParaRPr kumimoji="0" lang="en-US" alt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altLang="en-US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altLang="en-US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altLang="en-US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altLang="en-US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altLang="en-US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altLang="en-US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altLang="en-US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altLang="en-US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Times New Roman" charset="0"/>
                        </a:rPr>
                        <a:t>Tasgau ychwanegol i oedolion (pwrpas, braslun o rôl ychwanegol yr oedolyn a’r hyn mae'r plant yn ei ddysgu):</a:t>
                      </a:r>
                      <a:endParaRPr kumimoji="0" lang="en-US" alt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altLang="en-US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altLang="en-US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altLang="en-US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altLang="en-US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altLang="en-US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Times New Roman" charset="0"/>
                        </a:rPr>
                        <a:t>Cyfleoedd am ddysgu annibynnol: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altLang="en-US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altLang="en-US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altLang="en-US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rowSpan="2" gridSpan="2"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rowSpan="2" gridSpan="2"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393114">
                <a:tc gridSpan="3"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ＭＳ Ｐゴシック" charset="-128"/>
                          <a:cs typeface="Tahoma" charset="0"/>
                        </a:rPr>
                        <a:t>Sesiwn gloi</a:t>
                      </a:r>
                      <a:endParaRPr kumimoji="0" lang="en-US" alt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84086">
                <a:tc gridSpan="10"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Times New Roman" charset="0"/>
                        </a:rPr>
                        <a:t>Ymdriniaeth o’r cwricwlwm (amrediad a sgiliau)</a:t>
                      </a:r>
                      <a:endParaRPr kumimoji="0" lang="en-US" alt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84086">
                <a:tc rowSpan="2">
                  <a:txBody>
                    <a:bodyPr/>
                    <a:lstStyle/>
                    <a:p>
                      <a:endParaRPr lang="en-GB" dirty="0"/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Times New Roman" charset="0"/>
                        </a:rPr>
                        <a:t> TGCh      </a:t>
                      </a:r>
                      <a:endParaRPr kumimoji="0" lang="cy-GB" alt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</a:endParaRP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Times New Roman" charset="0"/>
                        </a:rPr>
                        <a:t>Cyfathrebu    </a:t>
                      </a:r>
                      <a:endParaRPr kumimoji="0" lang="cy-GB" alt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</a:endParaRP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alt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</a:endParaRP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Times New Roman" charset="0"/>
                        </a:rPr>
                        <a:t>Meddwl     </a:t>
                      </a:r>
                      <a:endParaRPr kumimoji="0" lang="cy-GB" alt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</a:endParaRP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alt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</a:endParaRP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Times New Roman" charset="0"/>
                        </a:rPr>
                        <a:t>ADCDB   </a:t>
                      </a:r>
                      <a:endParaRPr kumimoji="0" lang="cy-GB" alt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</a:endParaRP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altLang="en-US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Times New Roman" charset="0"/>
                        </a:rPr>
                        <a:t>YCC</a:t>
                      </a:r>
                      <a:endParaRPr kumimoji="0" lang="en-US" alt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18122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 marT="45710" marB="45710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marT="45710" marB="45710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endParaRPr lang="en-GB"/>
                    </a:p>
                  </a:txBody>
                  <a:tcPr marT="45710" marB="45710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 marT="45710" marB="45710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endParaRPr lang="en-GB"/>
                    </a:p>
                  </a:txBody>
                  <a:tcPr marT="45710" marB="45710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 marT="45710" marB="45710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marT="45710" marB="45710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marT="45710" marB="45710"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25663" name="Rectangle 383"/>
          <p:cNvSpPr>
            <a:spLocks noChangeArrowheads="1"/>
          </p:cNvSpPr>
          <p:nvPr/>
        </p:nvSpPr>
        <p:spPr bwMode="auto">
          <a:xfrm>
            <a:off x="-431800" y="6578084"/>
            <a:ext cx="18473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/>
          </a:p>
        </p:txBody>
      </p:sp>
    </p:spTree>
    <p:extLst>
      <p:ext uri="{BB962C8B-B14F-4D97-AF65-F5344CB8AC3E}">
        <p14:creationId xmlns:p14="http://schemas.microsoft.com/office/powerpoint/2010/main" val="1083354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Line 236"/>
          <p:cNvSpPr>
            <a:spLocks noChangeShapeType="1"/>
          </p:cNvSpPr>
          <p:nvPr/>
        </p:nvSpPr>
        <p:spPr bwMode="auto">
          <a:xfrm>
            <a:off x="9652000" y="2674938"/>
            <a:ext cx="0" cy="0"/>
          </a:xfrm>
          <a:prstGeom prst="line">
            <a:avLst/>
          </a:prstGeom>
          <a:noFill/>
          <a:ln w="12700" cap="rnd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1747" name="Line 237"/>
          <p:cNvSpPr>
            <a:spLocks noChangeShapeType="1"/>
          </p:cNvSpPr>
          <p:nvPr/>
        </p:nvSpPr>
        <p:spPr bwMode="auto">
          <a:xfrm>
            <a:off x="9652000" y="3965575"/>
            <a:ext cx="0" cy="0"/>
          </a:xfrm>
          <a:prstGeom prst="line">
            <a:avLst/>
          </a:prstGeom>
          <a:noFill/>
          <a:ln w="12700" cap="rnd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graphicFrame>
        <p:nvGraphicFramePr>
          <p:cNvPr id="59803" name="Group 4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18976495"/>
              </p:ext>
            </p:extLst>
          </p:nvPr>
        </p:nvGraphicFramePr>
        <p:xfrm>
          <a:off x="1652589" y="522288"/>
          <a:ext cx="8713787" cy="5957888"/>
        </p:xfrm>
        <a:graphic>
          <a:graphicData uri="http://schemas.openxmlformats.org/drawingml/2006/table">
            <a:tbl>
              <a:tblPr/>
              <a:tblGrid>
                <a:gridCol w="21614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00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711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1308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54431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59690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586978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1121172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463004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1584871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</a:tblGrid>
              <a:tr h="677863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ＭＳ Ｐゴシック" charset="-128"/>
                          <a:cs typeface="Tahoma" charset="0"/>
                        </a:rPr>
                        <a:t>Trainee Name:_______________________________ Session ref: __________</a:t>
                      </a:r>
                      <a:endParaRPr kumimoji="0" 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ea typeface="ＭＳ Ｐゴシック" charset="-128"/>
                          <a:cs typeface="Times New Roman" charset="0"/>
                        </a:rPr>
                        <a:t>Personal Training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ea typeface="ＭＳ Ｐゴシック" charset="-128"/>
                          <a:cs typeface="Times New Roman" charset="0"/>
                        </a:rPr>
                        <a:t>Targets:______________________________________________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  <a:cs typeface="Times New Roman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ＭＳ Ｐゴシック" charset="-128"/>
                          <a:cs typeface="Tahoma" charset="0"/>
                        </a:rPr>
                        <a:t>Date: ____________ Class: ___________</a:t>
                      </a:r>
                      <a:endParaRPr kumimoji="0" 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ＭＳ Ｐゴシック" charset="-128"/>
                          <a:cs typeface="Tahoma" charset="0"/>
                        </a:rPr>
                        <a:t>No of chn:__________Age:_____________</a:t>
                      </a:r>
                      <a:endParaRPr kumimoji="0" 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Foundation Phase Focus Plan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ＭＳ Ｐゴシック" charset="-128"/>
                          <a:cs typeface="Tahoma" charset="0"/>
                        </a:rPr>
                        <a:t>2d</a:t>
                      </a:r>
                      <a:endParaRPr kumimoji="0" 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0E0E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06388">
                <a:tc gridSpan="10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Times New Roman" charset="0"/>
                        </a:rPr>
                        <a:t>Learning objectives/ intentions:                                                                                                      Meeting learners needs: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96240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ＭＳ Ｐゴシック" charset="-128"/>
                          <a:cs typeface="Tahoma" charset="0"/>
                        </a:rPr>
                        <a:t>Introduction/ plenary </a:t>
                      </a:r>
                      <a:endParaRPr kumimoji="0" 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ＭＳ Ｐゴシック" charset="-128"/>
                          <a:cs typeface="Tahoma" charset="0"/>
                        </a:rPr>
                        <a:t>Prif weithgareddau</a:t>
                      </a:r>
                      <a:endParaRPr kumimoji="0" 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Times New Roman" charset="0"/>
                        </a:rPr>
                        <a:t>Resources/ 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Times New Roman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Times New Roman" charset="0"/>
                        </a:rPr>
                        <a:t>Key Vocabulary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Times New Roman" charset="0"/>
                        </a:rPr>
                        <a:t>Assessment for learning (strategies and opportunities)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868487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ＭＳ Ｐゴシック" charset="-128"/>
                          <a:cs typeface="Tahoma" charset="0"/>
                        </a:rPr>
                        <a:t>Introduction</a:t>
                      </a:r>
                      <a:endParaRPr kumimoji="0" 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ＭＳ Ｐゴシック" charset="-128"/>
                          <a:cs typeface="Tahoma" charset="0"/>
                        </a:rPr>
                        <a:t> </a:t>
                      </a:r>
                      <a:endParaRPr kumimoji="0" 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2"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Times New Roman" charset="0"/>
                        </a:rPr>
                        <a:t>Trainee focus task (purpose, outline of trainee’s role and children’s learning): 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Times New Roman" charset="0"/>
                        </a:rPr>
                        <a:t>Additional adult/s task/s  (purpose, outline of trainee’s role and children’s learning):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Times New Roman" charset="0"/>
                        </a:rPr>
                        <a:t>Independent learning opportunities: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y-GB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" charset="0"/>
                        <a:ea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2"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2"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222374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  <a:cs typeface="Arial" charset="0"/>
                        </a:rPr>
                        <a:t>Plenary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84188">
                <a:tc gridSpan="10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Times New Roman" charset="0"/>
                        </a:rPr>
                        <a:t>Curriculum coverage (range and skills)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84188">
                <a:tc rowSpan="2">
                  <a:txBody>
                    <a:bodyPr/>
                    <a:lstStyle/>
                    <a:p>
                      <a:endParaRPr lang="en-GB" dirty="0"/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Times New Roman" charset="0"/>
                        </a:rPr>
                        <a:t> ICT      </a:t>
                      </a:r>
                      <a:endParaRPr kumimoji="0" lang="cy-GB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Times New Roman" charset="0"/>
                        </a:rPr>
                        <a:t>Communication    </a:t>
                      </a:r>
                      <a:endParaRPr kumimoji="0" lang="cy-GB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Times New Roman" charset="0"/>
                        </a:rPr>
                        <a:t>Thinking     </a:t>
                      </a:r>
                      <a:endParaRPr kumimoji="0" lang="cy-GB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Times New Roman" charset="0"/>
                        </a:rPr>
                        <a:t>ESDGC   </a:t>
                      </a:r>
                      <a:endParaRPr kumimoji="0" lang="cy-GB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" charset="0"/>
                          <a:ea typeface="Times New Roman" charset="0"/>
                        </a:rPr>
                        <a:t>YCC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1816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endParaRPr lang="en-GB" dirty="0"/>
                    </a:p>
                  </a:txBody>
                  <a:tcPr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endParaRPr lang="en-GB"/>
                    </a:p>
                  </a:txBody>
                  <a:tcPr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anchor="ctr"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31807" name="Rectangle 383"/>
          <p:cNvSpPr>
            <a:spLocks noChangeArrowheads="1"/>
          </p:cNvSpPr>
          <p:nvPr/>
        </p:nvSpPr>
        <p:spPr bwMode="auto">
          <a:xfrm>
            <a:off x="-431800" y="6578084"/>
            <a:ext cx="18473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/>
          </a:p>
        </p:txBody>
      </p:sp>
    </p:spTree>
    <p:extLst>
      <p:ext uri="{BB962C8B-B14F-4D97-AF65-F5344CB8AC3E}">
        <p14:creationId xmlns:p14="http://schemas.microsoft.com/office/powerpoint/2010/main" val="1495955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Number Placeholder 4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1A50C8E-4FD5-428A-AEF6-CACB9D80758D}" type="slidenum">
              <a:rPr lang="en-GB" altLang="en-US" sz="1400">
                <a:solidFill>
                  <a:srgbClr val="FF3300"/>
                </a:solidFill>
                <a:latin typeface="Verdana" panose="020B0604030504040204" pitchFamily="34" charset="0"/>
              </a:rPr>
              <a:pPr>
                <a:spcBef>
                  <a:spcPct val="0"/>
                </a:spcBef>
                <a:buFontTx/>
                <a:buNone/>
              </a:pPr>
              <a:t>14</a:t>
            </a:fld>
            <a:endParaRPr lang="en-GB" altLang="en-US" sz="1400">
              <a:solidFill>
                <a:srgbClr val="FF3300"/>
              </a:solidFill>
              <a:latin typeface="Verdana" panose="020B0604030504040204" pitchFamily="34" charset="0"/>
            </a:endParaRPr>
          </a:p>
        </p:txBody>
      </p:sp>
      <p:graphicFrame>
        <p:nvGraphicFramePr>
          <p:cNvPr id="6" name="Group 14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6561032"/>
              </p:ext>
            </p:extLst>
          </p:nvPr>
        </p:nvGraphicFramePr>
        <p:xfrm>
          <a:off x="336550" y="302562"/>
          <a:ext cx="5221288" cy="6286391"/>
        </p:xfrm>
        <a:graphic>
          <a:graphicData uri="http://schemas.openxmlformats.org/drawingml/2006/table">
            <a:tbl>
              <a:tblPr/>
              <a:tblGrid>
                <a:gridCol w="144938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8276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8913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3716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200" b="1" i="0" u="sng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</a:rPr>
                        <a:t>Geirfa</a:t>
                      </a:r>
                      <a:endParaRPr kumimoji="0" lang="en-US" altLang="en-US" sz="1200" b="1" i="0" u="sng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</a:rPr>
                        <a:t>Clawr</a:t>
                      </a:r>
                      <a:r>
                        <a:rPr kumimoji="0" lang="en-US" altLang="en-US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</a:rPr>
                        <a:t>     </a:t>
                      </a:r>
                      <a:r>
                        <a:rPr kumimoji="0" lang="en-US" altLang="en-US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</a:rPr>
                        <a:t>Awdur</a:t>
                      </a:r>
                      <a:endParaRPr kumimoji="0" lang="en-US" altLang="en-US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</a:rPr>
                        <a:t>Dylunydd</a:t>
                      </a:r>
                      <a:r>
                        <a:rPr kumimoji="0" lang="en-US" altLang="en-US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</a:rPr>
                        <a:t>  </a:t>
                      </a:r>
                      <a:r>
                        <a:rPr kumimoji="0" lang="en-US" altLang="en-US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</a:rPr>
                        <a:t>lluniau</a:t>
                      </a:r>
                      <a:endParaRPr kumimoji="0" lang="en-US" altLang="en-US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</a:rPr>
                        <a:t>Tudalen</a:t>
                      </a:r>
                      <a:r>
                        <a:rPr kumimoji="0" lang="en-US" altLang="en-US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</a:rPr>
                        <a:t>    </a:t>
                      </a:r>
                      <a:r>
                        <a:rPr kumimoji="0" lang="en-US" altLang="en-US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</a:rPr>
                        <a:t>troi</a:t>
                      </a:r>
                      <a:endParaRPr kumimoji="0" lang="en-US" altLang="en-US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</a:rPr>
                        <a:t>Cymeriad</a:t>
                      </a:r>
                      <a:endParaRPr kumimoji="0" lang="en-US" altLang="en-US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200" b="1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</a:rPr>
                        <a:t>Gweithgaredd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</a:rPr>
                        <a:t>Cyflwyno stori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</a:rPr>
                        <a:t>Y Tri bwch gafr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</a:rPr>
                        <a:t>Holi ac annog rhagfynegi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</a:rPr>
                        <a:t>Trafod ofni 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200" b="1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</a:rPr>
                        <a:t>R</a:t>
                      </a:r>
                      <a:r>
                        <a:rPr kumimoji="0" lang="en-US" altLang="en-US" sz="1200" b="1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ôl yr oedolyn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200" b="1" i="0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Arwain</a:t>
                      </a:r>
                      <a:endParaRPr kumimoji="0" lang="en-US" altLang="en-US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  <a:cs typeface="Times New Roman" panose="02020603050405020304" pitchFamily="18" charset="0"/>
                        </a:rPr>
                        <a:t>Annog y grŵp i wrando’n astud ac i gyfrannu gan ymuno a’r darlleniad ac ymateb i sbardun stori</a:t>
                      </a:r>
                      <a:endParaRPr kumimoji="0" lang="en-US" altLang="en-US" sz="1200" b="1" i="0" u="sng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  <a:cs typeface="Times New Roman" panose="02020603050405020304" pitchFamily="18" charset="0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286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</a:rPr>
                        <a:t>Enw</a:t>
                      </a:r>
                      <a:endParaRPr kumimoji="0" lang="en-GB" alt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</a:rPr>
                        <a:t>Arsylwadau</a:t>
                      </a:r>
                      <a:endParaRPr kumimoji="0" lang="en-US" alt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</a:rPr>
                        <a:t>Cam nesaf</a:t>
                      </a:r>
                      <a:endParaRPr kumimoji="0" lang="en-US" alt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175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</a:rPr>
                        <a:t>Cara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175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</a:rPr>
                        <a:t>Huw</a:t>
                      </a:r>
                      <a:endParaRPr kumimoji="0" lang="en-GB" alt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112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</a:rPr>
                        <a:t>Llyr</a:t>
                      </a:r>
                      <a:endParaRPr kumimoji="0" lang="en-GB" alt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1144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MS PGothic" panose="020B0600070205080204" pitchFamily="34" charset="-128"/>
                        </a:rPr>
                        <a:t>Lisa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MS PGothic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MS PGothic" panose="020B0600070205080204" pitchFamily="34" charset="-128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302844"/>
              </p:ext>
            </p:extLst>
          </p:nvPr>
        </p:nvGraphicFramePr>
        <p:xfrm>
          <a:off x="6019800" y="302562"/>
          <a:ext cx="5549900" cy="6111607"/>
        </p:xfrm>
        <a:graphic>
          <a:graphicData uri="http://schemas.openxmlformats.org/drawingml/2006/table">
            <a:tbl>
              <a:tblPr/>
              <a:tblGrid>
                <a:gridCol w="154060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9496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11432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4500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Vocabulary</a:t>
                      </a:r>
                      <a:endParaRPr kumimoji="0" lang="en-US" sz="1200" b="1" i="0" u="sng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Cover    Author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Illustrator 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Page   turn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Character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Llyfr</a:t>
                      </a:r>
                      <a:endParaRPr kumimoji="0" lang="en-US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9" marB="4571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Activity</a:t>
                      </a:r>
                      <a:endParaRPr kumimoji="0" lang="en-US" sz="1200" b="1" i="0" u="sng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Introduce the story of the Three Billy goats gruff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Ask questions/ encourage prediction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Discuss ‘being frightened’</a:t>
                      </a:r>
                      <a:endParaRPr kumimoji="0" lang="en-US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9" marB="4571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+mn-cs"/>
                        </a:rPr>
                        <a:t>Adult’s role</a:t>
                      </a:r>
                      <a:endParaRPr kumimoji="0" lang="en-US" sz="1200" b="1" i="0" u="sng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Lead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Encourage the group to listen and join in.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Include some props for them to re-tell the story in the correct order.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 </a:t>
                      </a:r>
                      <a:endParaRPr kumimoji="0" lang="en-US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T="45719" marB="4571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2484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Name</a:t>
                      </a:r>
                      <a:endParaRPr kumimoji="0" lang="en-GB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9" marB="4571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Observations</a:t>
                      </a:r>
                      <a:endParaRPr kumimoji="0" lang="en-US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9" marB="4571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Next step</a:t>
                      </a:r>
                      <a:endParaRPr kumimoji="0" lang="en-GB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9" marB="4571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90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Jake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9" marB="4571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9" marB="4571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9" marB="4571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90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Anna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9" marB="4571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9" marB="4571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9" marB="4571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9705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Morgan</a:t>
                      </a:r>
                    </a:p>
                  </a:txBody>
                  <a:tcPr marT="45719" marB="4571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9" marB="4571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9" marB="4571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9747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Emily</a:t>
                      </a:r>
                    </a:p>
                  </a:txBody>
                  <a:tcPr marT="45719" marB="4571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9" marB="4571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9" marB="45719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73932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21368" y="2054115"/>
            <a:ext cx="2309114" cy="147305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94675" y="709910"/>
            <a:ext cx="2381250" cy="85725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875" y="406654"/>
            <a:ext cx="3524250" cy="211455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3987800"/>
            <a:ext cx="1905000" cy="1905000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2411" y="606679"/>
            <a:ext cx="2381250" cy="1143000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2650" y="4232618"/>
            <a:ext cx="2044700" cy="2044700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95950" y="2208157"/>
            <a:ext cx="2785702" cy="1565982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4125" y="2593974"/>
            <a:ext cx="1524000" cy="1524000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88550" y="5635370"/>
            <a:ext cx="1638300" cy="609600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4600" y="4415137"/>
            <a:ext cx="3060700" cy="1631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5211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10464800" cy="1356360"/>
          </a:xfrm>
        </p:spPr>
        <p:txBody>
          <a:bodyPr/>
          <a:lstStyle/>
          <a:p>
            <a:pPr algn="ctr"/>
            <a:r>
              <a:rPr lang="en-GB" dirty="0" err="1" smtClean="0"/>
              <a:t>Asesu</a:t>
            </a:r>
            <a:r>
              <a:rPr lang="en-GB" dirty="0" smtClean="0"/>
              <a:t> a </a:t>
            </a:r>
            <a:r>
              <a:rPr lang="en-GB" dirty="0" err="1" smtClean="0"/>
              <a:t>thracio</a:t>
            </a:r>
            <a:r>
              <a:rPr lang="en-GB" dirty="0" smtClean="0"/>
              <a:t>           </a:t>
            </a:r>
            <a:r>
              <a:rPr lang="en-GB" dirty="0" smtClean="0">
                <a:solidFill>
                  <a:schemeClr val="tx1"/>
                </a:solidFill>
              </a:rPr>
              <a:t>Assessment &amp; tracking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adfyfyrio</a:t>
            </a:r>
            <a:r>
              <a:rPr lang="en-GB" dirty="0" smtClean="0"/>
              <a:t> BWA</a:t>
            </a:r>
          </a:p>
          <a:p>
            <a:r>
              <a:rPr lang="en-GB" dirty="0" err="1" smtClean="0"/>
              <a:t>Llyfr</a:t>
            </a:r>
            <a:r>
              <a:rPr lang="en-GB" dirty="0" smtClean="0"/>
              <a:t> </a:t>
            </a:r>
            <a:r>
              <a:rPr lang="en-GB" dirty="0" err="1" smtClean="0"/>
              <a:t>nodiadau</a:t>
            </a:r>
            <a:r>
              <a:rPr lang="en-GB" dirty="0" smtClean="0"/>
              <a:t> </a:t>
            </a:r>
            <a:r>
              <a:rPr lang="en-GB" dirty="0" err="1" smtClean="0"/>
              <a:t>beunyddiol</a:t>
            </a:r>
            <a:endParaRPr lang="en-GB" dirty="0" smtClean="0"/>
          </a:p>
          <a:p>
            <a:r>
              <a:rPr lang="en-GB" dirty="0" err="1" smtClean="0"/>
              <a:t>Ffotograffau</a:t>
            </a:r>
            <a:endParaRPr lang="en-GB" dirty="0" smtClean="0"/>
          </a:p>
          <a:p>
            <a:r>
              <a:rPr lang="en-GB" dirty="0" err="1" smtClean="0"/>
              <a:t>Dathlu</a:t>
            </a:r>
            <a:r>
              <a:rPr lang="en-GB" dirty="0" smtClean="0"/>
              <a:t> </a:t>
            </a:r>
            <a:r>
              <a:rPr lang="en-GB" dirty="0" err="1" smtClean="0"/>
              <a:t>ymdrechion</a:t>
            </a:r>
            <a:endParaRPr lang="en-GB" dirty="0" smtClean="0"/>
          </a:p>
          <a:p>
            <a:r>
              <a:rPr lang="en-GB" dirty="0" err="1" smtClean="0"/>
              <a:t>Cofnod</a:t>
            </a:r>
            <a:r>
              <a:rPr lang="en-GB" dirty="0" smtClean="0"/>
              <a:t> </a:t>
            </a:r>
            <a:r>
              <a:rPr lang="en-GB" dirty="0" err="1" smtClean="0"/>
              <a:t>olrhain</a:t>
            </a:r>
            <a:endParaRPr lang="en-GB" dirty="0" smtClean="0"/>
          </a:p>
          <a:p>
            <a:r>
              <a:rPr lang="en-GB" dirty="0" err="1" smtClean="0"/>
              <a:t>Cofnod</a:t>
            </a:r>
            <a:r>
              <a:rPr lang="en-GB" dirty="0" smtClean="0"/>
              <a:t> </a:t>
            </a:r>
            <a:r>
              <a:rPr lang="en-GB" dirty="0" err="1" smtClean="0"/>
              <a:t>darllen</a:t>
            </a:r>
            <a:endParaRPr lang="en-GB" dirty="0" smtClean="0"/>
          </a:p>
          <a:p>
            <a:endParaRPr lang="en-GB" dirty="0"/>
          </a:p>
          <a:p>
            <a:r>
              <a:rPr lang="en-GB" dirty="0" err="1" smtClean="0"/>
              <a:t>Taith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Your ARC reflections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Daily observational comments book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Photographs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Celebrate efforts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Pupil progress tracking record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Reading record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 smtClean="0">
                <a:solidFill>
                  <a:schemeClr val="tx1"/>
                </a:solidFill>
              </a:rPr>
              <a:t>Learning journey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4781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5" descr="self_assessment_pictur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2314" y="908051"/>
            <a:ext cx="3209925" cy="4799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843" name="Picture 7" descr="ANd9GcRFwpw9G4jq5VDpWrErSlufGYjpgKBZ4JijocrBYzFdixfmynBTtthrvp0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8663" y="1052514"/>
            <a:ext cx="1295400" cy="1114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844" name="Picture 9" descr="ANd9GcRT03imlUFsYWJV52CM6TuuYOzCFZU2WdgbzfcRQOhLbgbBGt5yYfH1GA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5725" y="1125539"/>
            <a:ext cx="1123950" cy="1057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845" name="Picture 11" descr="ANd9GcQ_lo6grHMoTQZjaTNEqlJzjg73jUl0IpZYdEkyE1f-zCs92Z1AAD3in2s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4425" y="1125539"/>
            <a:ext cx="1296988" cy="928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846" name="Picture 13" descr="whooosh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05784" y="3307557"/>
            <a:ext cx="2249642" cy="135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5847" name="Text Box 14"/>
          <p:cNvSpPr txBox="1">
            <a:spLocks noChangeArrowheads="1"/>
          </p:cNvSpPr>
          <p:nvPr/>
        </p:nvSpPr>
        <p:spPr bwMode="auto">
          <a:xfrm>
            <a:off x="6096000" y="2852738"/>
            <a:ext cx="42481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n-GB" altLang="en-US" sz="1800" i="1" dirty="0" err="1" smtClean="0">
                <a:latin typeface="Comic Sans MS" panose="030F0702030302020204" pitchFamily="66" charset="0"/>
              </a:rPr>
              <a:t>Asesu</a:t>
            </a:r>
            <a:r>
              <a:rPr lang="en-GB" altLang="en-US" sz="1800" i="1" dirty="0" smtClean="0">
                <a:latin typeface="Comic Sans MS" panose="030F0702030302020204" pitchFamily="66" charset="0"/>
              </a:rPr>
              <a:t> </a:t>
            </a:r>
            <a:r>
              <a:rPr lang="en-GB" altLang="en-US" sz="1800" i="1" dirty="0" err="1" smtClean="0">
                <a:latin typeface="Comic Sans MS" panose="030F0702030302020204" pitchFamily="66" charset="0"/>
              </a:rPr>
              <a:t>cymheiriaid</a:t>
            </a:r>
            <a:r>
              <a:rPr lang="en-GB" altLang="en-US" sz="1800" i="1" dirty="0" smtClean="0">
                <a:latin typeface="Comic Sans MS" panose="030F0702030302020204" pitchFamily="66" charset="0"/>
              </a:rPr>
              <a:t> / Peer </a:t>
            </a:r>
            <a:r>
              <a:rPr lang="en-GB" altLang="en-US" sz="1800" i="1" dirty="0">
                <a:latin typeface="Comic Sans MS" panose="030F0702030302020204" pitchFamily="66" charset="0"/>
              </a:rPr>
              <a:t>assessment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9622" y="4523583"/>
            <a:ext cx="2408678" cy="177408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57709" y="3109545"/>
            <a:ext cx="1542713" cy="2366962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829652" y="5905500"/>
            <a:ext cx="488162" cy="488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0302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 smtClean="0"/>
              <a:t>Diwedd</a:t>
            </a:r>
            <a:r>
              <a:rPr lang="en-GB" dirty="0" smtClean="0"/>
              <a:t> </a:t>
            </a:r>
            <a:r>
              <a:rPr lang="en-GB" dirty="0" err="1" smtClean="0"/>
              <a:t>sessiwn</a:t>
            </a:r>
            <a:r>
              <a:rPr lang="en-GB" dirty="0" smtClean="0"/>
              <a:t>                   </a:t>
            </a:r>
            <a:r>
              <a:rPr lang="en-GB" dirty="0" smtClean="0">
                <a:solidFill>
                  <a:schemeClr val="tx1"/>
                </a:solidFill>
              </a:rPr>
              <a:t>End of session</a:t>
            </a:r>
            <a:br>
              <a:rPr lang="en-GB" dirty="0" smtClean="0">
                <a:solidFill>
                  <a:schemeClr val="tx1"/>
                </a:solidFill>
              </a:rPr>
            </a:br>
            <a:r>
              <a:rPr lang="en-GB" dirty="0" err="1" smtClean="0">
                <a:solidFill>
                  <a:schemeClr val="accent1">
                    <a:lumMod val="75000"/>
                  </a:schemeClr>
                </a:solidFill>
              </a:rPr>
              <a:t>AaGD</a:t>
            </a:r>
            <a:r>
              <a:rPr lang="en-GB" dirty="0" smtClean="0">
                <a:solidFill>
                  <a:schemeClr val="tx1"/>
                </a:solidFill>
              </a:rPr>
              <a:t>                                         </a:t>
            </a:r>
            <a:r>
              <a:rPr lang="en-GB" dirty="0" err="1" smtClean="0">
                <a:solidFill>
                  <a:schemeClr val="tx1"/>
                </a:solidFill>
              </a:rPr>
              <a:t>AfL</a:t>
            </a:r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405733">
            <a:off x="647700" y="3733800"/>
            <a:ext cx="1608667" cy="24130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48007">
            <a:off x="8248556" y="2475678"/>
            <a:ext cx="3087356" cy="201428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7353" y="1754145"/>
            <a:ext cx="2197787" cy="164834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30533" y="4882412"/>
            <a:ext cx="1957388" cy="1466152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9074" y="2432325"/>
            <a:ext cx="1363133" cy="20447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1251" y="4943390"/>
            <a:ext cx="1805002" cy="1201147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1156" y="3985613"/>
            <a:ext cx="2307662" cy="1122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1051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 </a:t>
            </a:r>
            <a:r>
              <a:rPr lang="en-GB" dirty="0" err="1" smtClean="0"/>
              <a:t>tu</a:t>
            </a:r>
            <a:r>
              <a:rPr lang="en-GB" dirty="0" smtClean="0"/>
              <a:t> </a:t>
            </a:r>
            <a:r>
              <a:rPr lang="en-GB" dirty="0" err="1" smtClean="0"/>
              <a:t>hwnt</a:t>
            </a:r>
            <a:r>
              <a:rPr lang="en-GB" dirty="0" smtClean="0"/>
              <a:t> </a:t>
            </a:r>
            <a:r>
              <a:rPr lang="en-GB" dirty="0" err="1"/>
              <a:t>i</a:t>
            </a:r>
            <a:r>
              <a:rPr lang="en-GB" dirty="0" err="1" smtClean="0"/>
              <a:t>’r</a:t>
            </a:r>
            <a:r>
              <a:rPr lang="en-GB" dirty="0" smtClean="0"/>
              <a:t> </a:t>
            </a:r>
            <a:r>
              <a:rPr lang="en-GB" dirty="0" err="1" smtClean="0"/>
              <a:t>gofyn</a:t>
            </a:r>
            <a:r>
              <a:rPr lang="en-GB" dirty="0" smtClean="0"/>
              <a:t>         </a:t>
            </a:r>
            <a:r>
              <a:rPr lang="en-GB" dirty="0" smtClean="0">
                <a:solidFill>
                  <a:schemeClr val="tx1"/>
                </a:solidFill>
              </a:rPr>
              <a:t>That extra mile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800" dirty="0" err="1" smtClean="0"/>
              <a:t>Bodlon</a:t>
            </a:r>
            <a:endParaRPr lang="en-GB" sz="2800" dirty="0" smtClean="0"/>
          </a:p>
          <a:p>
            <a:r>
              <a:rPr lang="en-GB" sz="2800" dirty="0" smtClean="0"/>
              <a:t>‘</a:t>
            </a:r>
            <a:r>
              <a:rPr lang="en-GB" sz="2800" dirty="0" err="1" smtClean="0"/>
              <a:t>Gweld</a:t>
            </a:r>
            <a:r>
              <a:rPr lang="en-GB" sz="2800" dirty="0" smtClean="0"/>
              <a:t>’</a:t>
            </a:r>
          </a:p>
          <a:p>
            <a:r>
              <a:rPr lang="en-GB" sz="2800" dirty="0" err="1" smtClean="0"/>
              <a:t>Cyfranogwr</a:t>
            </a:r>
            <a:endParaRPr lang="en-GB" sz="2800" dirty="0" smtClean="0"/>
          </a:p>
          <a:p>
            <a:r>
              <a:rPr lang="en-GB" sz="2800" dirty="0" err="1" smtClean="0"/>
              <a:t>Clybiau</a:t>
            </a:r>
            <a:endParaRPr lang="en-GB" sz="2800" dirty="0" smtClean="0"/>
          </a:p>
          <a:p>
            <a:r>
              <a:rPr lang="en-GB" sz="2800" dirty="0" err="1" smtClean="0"/>
              <a:t>Paratoi</a:t>
            </a:r>
            <a:r>
              <a:rPr lang="en-GB" sz="2800" dirty="0" smtClean="0"/>
              <a:t> </a:t>
            </a:r>
            <a:r>
              <a:rPr lang="en-GB" sz="2800" dirty="0" err="1" smtClean="0"/>
              <a:t>trylwyr</a:t>
            </a:r>
            <a:endParaRPr lang="en-GB" sz="2800" dirty="0" smtClean="0"/>
          </a:p>
          <a:p>
            <a:r>
              <a:rPr lang="en-GB" sz="2800" dirty="0" smtClean="0"/>
              <a:t>Holi a </a:t>
            </a:r>
            <a:r>
              <a:rPr lang="en-GB" sz="2800" dirty="0" err="1" smtClean="0"/>
              <a:t>gwirio</a:t>
            </a:r>
            <a:r>
              <a:rPr lang="en-GB" sz="2800" dirty="0" smtClean="0"/>
              <a:t> </a:t>
            </a:r>
            <a:r>
              <a:rPr lang="en-GB" sz="2800" b="1" u="sng" dirty="0" smtClean="0">
                <a:solidFill>
                  <a:srgbClr val="FF0000"/>
                </a:solidFill>
              </a:rPr>
              <a:t>a </a:t>
            </a:r>
            <a:r>
              <a:rPr lang="en-GB" sz="2800" b="1" u="sng" dirty="0" err="1" smtClean="0">
                <a:solidFill>
                  <a:srgbClr val="FF0000"/>
                </a:solidFill>
              </a:rPr>
              <a:t>gwirio</a:t>
            </a:r>
            <a:r>
              <a:rPr lang="en-GB" sz="2800" b="1" u="sng" dirty="0" smtClean="0">
                <a:solidFill>
                  <a:srgbClr val="FF0000"/>
                </a:solidFill>
              </a:rPr>
              <a:t> </a:t>
            </a:r>
            <a:r>
              <a:rPr lang="en-GB" sz="2800" b="1" u="sng" dirty="0" err="1" smtClean="0">
                <a:solidFill>
                  <a:srgbClr val="FF0000"/>
                </a:solidFill>
              </a:rPr>
              <a:t>eto</a:t>
            </a:r>
            <a:endParaRPr lang="en-GB" sz="2800" b="1" u="sng" dirty="0" smtClean="0">
              <a:solidFill>
                <a:srgbClr val="FF0000"/>
              </a:solidFill>
            </a:endParaRPr>
          </a:p>
          <a:p>
            <a:r>
              <a:rPr lang="en-GB" sz="2800" dirty="0" err="1" smtClean="0"/>
              <a:t>Gwreiddioldeb</a:t>
            </a:r>
            <a:r>
              <a:rPr lang="en-GB" sz="2800" dirty="0" smtClean="0"/>
              <a:t>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5606888" cy="4023360"/>
          </a:xfrm>
        </p:spPr>
        <p:txBody>
          <a:bodyPr>
            <a:normAutofit/>
          </a:bodyPr>
          <a:lstStyle/>
          <a:p>
            <a:r>
              <a:rPr lang="en-GB" sz="2800" dirty="0" smtClean="0">
                <a:solidFill>
                  <a:schemeClr val="tx1"/>
                </a:solidFill>
              </a:rPr>
              <a:t>Willing</a:t>
            </a:r>
          </a:p>
          <a:p>
            <a:r>
              <a:rPr lang="en-GB" sz="2800" dirty="0" smtClean="0">
                <a:solidFill>
                  <a:schemeClr val="tx1"/>
                </a:solidFill>
              </a:rPr>
              <a:t>‘Seeing’</a:t>
            </a:r>
          </a:p>
          <a:p>
            <a:r>
              <a:rPr lang="en-GB" sz="2800" dirty="0" smtClean="0">
                <a:solidFill>
                  <a:schemeClr val="tx1"/>
                </a:solidFill>
              </a:rPr>
              <a:t>Participator</a:t>
            </a:r>
          </a:p>
          <a:p>
            <a:r>
              <a:rPr lang="en-GB" sz="2800" dirty="0" smtClean="0">
                <a:solidFill>
                  <a:schemeClr val="tx1"/>
                </a:solidFill>
              </a:rPr>
              <a:t>Clubs</a:t>
            </a:r>
          </a:p>
          <a:p>
            <a:r>
              <a:rPr lang="en-GB" sz="2800" dirty="0" smtClean="0">
                <a:solidFill>
                  <a:schemeClr val="tx1"/>
                </a:solidFill>
              </a:rPr>
              <a:t>Careful planning</a:t>
            </a:r>
          </a:p>
          <a:p>
            <a:r>
              <a:rPr lang="en-GB" sz="2800" dirty="0" smtClean="0">
                <a:solidFill>
                  <a:schemeClr val="tx1"/>
                </a:solidFill>
              </a:rPr>
              <a:t>Seek advice &amp; check</a:t>
            </a:r>
            <a:r>
              <a:rPr lang="en-GB" sz="2800" dirty="0" smtClean="0"/>
              <a:t> </a:t>
            </a:r>
            <a:r>
              <a:rPr lang="en-GB" sz="2800" b="1" u="sng" dirty="0" smtClean="0">
                <a:solidFill>
                  <a:srgbClr val="FF0000"/>
                </a:solidFill>
              </a:rPr>
              <a:t>&amp; check again</a:t>
            </a:r>
          </a:p>
          <a:p>
            <a:r>
              <a:rPr lang="en-GB" sz="2800" dirty="0" smtClean="0">
                <a:solidFill>
                  <a:schemeClr val="tx1"/>
                </a:solidFill>
              </a:rPr>
              <a:t>Originality</a:t>
            </a:r>
          </a:p>
          <a:p>
            <a:endParaRPr lang="en-GB" sz="2800" b="1" u="sng" dirty="0"/>
          </a:p>
        </p:txBody>
      </p:sp>
    </p:spTree>
    <p:extLst>
      <p:ext uri="{BB962C8B-B14F-4D97-AF65-F5344CB8AC3E}">
        <p14:creationId xmlns:p14="http://schemas.microsoft.com/office/powerpoint/2010/main" val="3296108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981610660"/>
              </p:ext>
            </p:extLst>
          </p:nvPr>
        </p:nvGraphicFramePr>
        <p:xfrm>
          <a:off x="2032000" y="609600"/>
          <a:ext cx="8128000" cy="5943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59468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BC6E259-BEF8-4367-BD94-4D2483345C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graphicEl>
                                              <a:dgm id="{5BC6E259-BEF8-4367-BD94-4D2483345C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graphicEl>
                                              <a:dgm id="{5BC6E259-BEF8-4367-BD94-4D2483345C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603C558E-0F2B-4676-8A43-062C96293D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graphicEl>
                                              <a:dgm id="{603C558E-0F2B-4676-8A43-062C96293D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graphicEl>
                                              <a:dgm id="{603C558E-0F2B-4676-8A43-062C96293D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2F4DABA-B0E2-435C-83D9-C20C2BFE74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graphicEl>
                                              <a:dgm id="{92F4DABA-B0E2-435C-83D9-C20C2BFE74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graphicEl>
                                              <a:dgm id="{92F4DABA-B0E2-435C-83D9-C20C2BFE74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C880B260-5A7C-4B88-B9E8-FE1F2F21C4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graphicEl>
                                              <a:dgm id="{C880B260-5A7C-4B88-B9E8-FE1F2F21C4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graphicEl>
                                              <a:dgm id="{C880B260-5A7C-4B88-B9E8-FE1F2F21C4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0440D001-37CE-4276-A795-85EE127EAF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graphicEl>
                                              <a:dgm id="{0440D001-37CE-4276-A795-85EE127EAF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graphicEl>
                                              <a:dgm id="{0440D001-37CE-4276-A795-85EE127EAF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0ED09191-CC0D-46E6-A27D-075B562D84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graphicEl>
                                              <a:dgm id="{0ED09191-CC0D-46E6-A27D-075B562D84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graphicEl>
                                              <a:dgm id="{0ED09191-CC0D-46E6-A27D-075B562D84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002D8796-1987-4595-8BD6-447335D774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graphicEl>
                                              <a:dgm id="{002D8796-1987-4595-8BD6-447335D774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graphicEl>
                                              <a:dgm id="{002D8796-1987-4595-8BD6-447335D774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8D6AA026-0141-46B6-A63C-59A5211B6D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graphicEl>
                                              <a:dgm id="{8D6AA026-0141-46B6-A63C-59A5211B6D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graphicEl>
                                              <a:dgm id="{8D6AA026-0141-46B6-A63C-59A5211B6D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A6E9A72C-726E-4639-BB25-9078BCCBF2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graphicEl>
                                              <a:dgm id="{A6E9A72C-726E-4639-BB25-9078BCCBF2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graphicEl>
                                              <a:dgm id="{A6E9A72C-726E-4639-BB25-9078BCCBF2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Sub>
          <a:bldDgm bld="one"/>
        </p:bldSub>
      </p:bldGraphic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10400" y="927100"/>
            <a:ext cx="4054929" cy="473075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1451" y="1104900"/>
            <a:ext cx="3243210" cy="46609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8650" y="5539347"/>
            <a:ext cx="1022350" cy="1022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3357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TM03457444[[fn=Basis]]</Template>
  <TotalTime>412</TotalTime>
  <Words>840</Words>
  <Application>Microsoft Office PowerPoint</Application>
  <PresentationFormat>Widescreen</PresentationFormat>
  <Paragraphs>331</Paragraphs>
  <Slides>21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32" baseType="lpstr">
      <vt:lpstr>MS PGothic</vt:lpstr>
      <vt:lpstr>MS PGothic</vt:lpstr>
      <vt:lpstr>Arial</vt:lpstr>
      <vt:lpstr>Calibri</vt:lpstr>
      <vt:lpstr>Comic Sans MS</vt:lpstr>
      <vt:lpstr>Corbel</vt:lpstr>
      <vt:lpstr>Tahoma</vt:lpstr>
      <vt:lpstr>Times</vt:lpstr>
      <vt:lpstr>Times New Roman</vt:lpstr>
      <vt:lpstr>Verdana</vt:lpstr>
      <vt:lpstr>Basis</vt:lpstr>
      <vt:lpstr>PAP – Gofynion y Cyfnod Sylfaen  PTE – Foundation Phase expectations</vt:lpstr>
      <vt:lpstr>PowerPoint Presentation</vt:lpstr>
      <vt:lpstr>PowerPoint Presentation</vt:lpstr>
      <vt:lpstr>Llythyr cyflwyno / Introduction letter</vt:lpstr>
      <vt:lpstr>PowerPoint Presentation</vt:lpstr>
      <vt:lpstr>PowerPoint Presentation</vt:lpstr>
      <vt:lpstr>  Eich Ffeil PAP                             Your PTE file</vt:lpstr>
      <vt:lpstr>Cynllunio                                                         Planning </vt:lpstr>
      <vt:lpstr>Cynllunio                                 Planning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Asesu a thracio           Assessment &amp; tracking</vt:lpstr>
      <vt:lpstr>PowerPoint Presentation</vt:lpstr>
      <vt:lpstr>Diwedd sessiwn                   End of session AaGD                                         AfL</vt:lpstr>
      <vt:lpstr>Y tu hwnt i’r gofyn         That extra mile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PAP – Gofynion y Cyfnod Sylfaen  PTE – Foundation Phase expectations</dc:title>
  <dc:creator>Carys Richards</dc:creator>
  <cp:lastModifiedBy>Catharine Bleasdale</cp:lastModifiedBy>
  <cp:revision>20</cp:revision>
  <cp:lastPrinted>2017-12-06T12:08:04Z</cp:lastPrinted>
  <dcterms:created xsi:type="dcterms:W3CDTF">2017-03-02T09:07:24Z</dcterms:created>
  <dcterms:modified xsi:type="dcterms:W3CDTF">2019-04-01T07:53:28Z</dcterms:modified>
</cp:coreProperties>
</file>