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387" r:id="rId3"/>
    <p:sldId id="272" r:id="rId4"/>
    <p:sldId id="300" r:id="rId5"/>
    <p:sldId id="301" r:id="rId6"/>
    <p:sldId id="347" r:id="rId7"/>
    <p:sldId id="348" r:id="rId8"/>
    <p:sldId id="302" r:id="rId9"/>
    <p:sldId id="303" r:id="rId10"/>
    <p:sldId id="304" r:id="rId11"/>
    <p:sldId id="305" r:id="rId12"/>
    <p:sldId id="306" r:id="rId13"/>
    <p:sldId id="307" r:id="rId14"/>
    <p:sldId id="349" r:id="rId15"/>
    <p:sldId id="350" r:id="rId16"/>
    <p:sldId id="308" r:id="rId17"/>
    <p:sldId id="309" r:id="rId18"/>
    <p:sldId id="311" r:id="rId19"/>
    <p:sldId id="312" r:id="rId20"/>
    <p:sldId id="313" r:id="rId21"/>
    <p:sldId id="355" r:id="rId22"/>
    <p:sldId id="314" r:id="rId23"/>
    <p:sldId id="315" r:id="rId24"/>
    <p:sldId id="316" r:id="rId25"/>
    <p:sldId id="317" r:id="rId26"/>
    <p:sldId id="381" r:id="rId27"/>
    <p:sldId id="358" r:id="rId28"/>
    <p:sldId id="359" r:id="rId29"/>
    <p:sldId id="360" r:id="rId30"/>
    <p:sldId id="382" r:id="rId31"/>
    <p:sldId id="361" r:id="rId32"/>
    <p:sldId id="362" r:id="rId33"/>
    <p:sldId id="337" r:id="rId34"/>
    <p:sldId id="338" r:id="rId35"/>
    <p:sldId id="339" r:id="rId36"/>
    <p:sldId id="340" r:id="rId37"/>
    <p:sldId id="341" r:id="rId38"/>
    <p:sldId id="342" r:id="rId39"/>
    <p:sldId id="343" r:id="rId40"/>
    <p:sldId id="344" r:id="rId41"/>
    <p:sldId id="345" r:id="rId42"/>
    <p:sldId id="346" r:id="rId43"/>
    <p:sldId id="383" r:id="rId44"/>
    <p:sldId id="384" r:id="rId45"/>
    <p:sldId id="356" r:id="rId46"/>
    <p:sldId id="357" r:id="rId47"/>
    <p:sldId id="385" r:id="rId48"/>
    <p:sldId id="386" r:id="rId49"/>
    <p:sldId id="333" r:id="rId50"/>
    <p:sldId id="33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6144" autoAdjust="0"/>
    <p:restoredTop sz="94660"/>
  </p:normalViewPr>
  <p:slideViewPr>
    <p:cSldViewPr snapToGrid="0">
      <p:cViewPr varScale="1">
        <p:scale>
          <a:sx n="103" d="100"/>
          <a:sy n="103" d="100"/>
        </p:scale>
        <p:origin x="114"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5E2A0C-AE1E-4C6A-A2AB-06A3684C671A}" type="datetimeFigureOut">
              <a:rPr lang="en-GB" smtClean="0"/>
              <a:t>15/01/2026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48E936-A5E8-4775-8335-5F7D03CED6A1}" type="slidenum">
              <a:rPr lang="en-GB" smtClean="0"/>
              <a:t>‹#›</a:t>
            </a:fld>
            <a:endParaRPr lang="en-GB"/>
          </a:p>
        </p:txBody>
      </p:sp>
    </p:spTree>
    <p:extLst>
      <p:ext uri="{BB962C8B-B14F-4D97-AF65-F5344CB8AC3E}">
        <p14:creationId xmlns:p14="http://schemas.microsoft.com/office/powerpoint/2010/main" val="1073941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64E9C2E4-6E4C-4E48-8053-19D7D4BB77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D559F7EA-D0D2-4883-8F9A-9374B8100F8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9220" name="Slide Number Placeholder 3">
            <a:extLst>
              <a:ext uri="{FF2B5EF4-FFF2-40B4-BE49-F238E27FC236}">
                <a16:creationId xmlns:a16="http://schemas.microsoft.com/office/drawing/2014/main" id="{F971A8E5-7152-41AE-97AE-1E4843859AD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38188" indent="-284163">
              <a:spcBef>
                <a:spcPct val="30000"/>
              </a:spcBef>
              <a:defRPr sz="1200">
                <a:solidFill>
                  <a:schemeClr val="tx1"/>
                </a:solidFill>
                <a:latin typeface="Calibri" panose="020F0502020204030204" pitchFamily="34" charset="0"/>
              </a:defRPr>
            </a:lvl2pPr>
            <a:lvl3pPr marL="1136650" indent="-227013">
              <a:spcBef>
                <a:spcPct val="30000"/>
              </a:spcBef>
              <a:defRPr sz="1200">
                <a:solidFill>
                  <a:schemeClr val="tx1"/>
                </a:solidFill>
                <a:latin typeface="Calibri" panose="020F0502020204030204" pitchFamily="34" charset="0"/>
              </a:defRPr>
            </a:lvl3pPr>
            <a:lvl4pPr marL="1592263" indent="-227013">
              <a:spcBef>
                <a:spcPct val="30000"/>
              </a:spcBef>
              <a:defRPr sz="1200">
                <a:solidFill>
                  <a:schemeClr val="tx1"/>
                </a:solidFill>
                <a:latin typeface="Calibri" panose="020F0502020204030204" pitchFamily="34" charset="0"/>
              </a:defRPr>
            </a:lvl4pPr>
            <a:lvl5pPr marL="2046288" indent="-227013">
              <a:spcBef>
                <a:spcPct val="30000"/>
              </a:spcBef>
              <a:defRPr sz="1200">
                <a:solidFill>
                  <a:schemeClr val="tx1"/>
                </a:solidFill>
                <a:latin typeface="Calibri" panose="020F0502020204030204" pitchFamily="34" charset="0"/>
              </a:defRPr>
            </a:lvl5pPr>
            <a:lvl6pPr marL="2503488" indent="-227013" eaLnBrk="0" fontAlgn="base" hangingPunct="0">
              <a:spcBef>
                <a:spcPct val="30000"/>
              </a:spcBef>
              <a:spcAft>
                <a:spcPct val="0"/>
              </a:spcAft>
              <a:defRPr sz="1200">
                <a:solidFill>
                  <a:schemeClr val="tx1"/>
                </a:solidFill>
                <a:latin typeface="Calibri" panose="020F0502020204030204" pitchFamily="34" charset="0"/>
              </a:defRPr>
            </a:lvl6pPr>
            <a:lvl7pPr marL="2960688" indent="-227013" eaLnBrk="0" fontAlgn="base" hangingPunct="0">
              <a:spcBef>
                <a:spcPct val="30000"/>
              </a:spcBef>
              <a:spcAft>
                <a:spcPct val="0"/>
              </a:spcAft>
              <a:defRPr sz="1200">
                <a:solidFill>
                  <a:schemeClr val="tx1"/>
                </a:solidFill>
                <a:latin typeface="Calibri" panose="020F0502020204030204" pitchFamily="34" charset="0"/>
              </a:defRPr>
            </a:lvl7pPr>
            <a:lvl8pPr marL="3417888" indent="-227013" eaLnBrk="0" fontAlgn="base" hangingPunct="0">
              <a:spcBef>
                <a:spcPct val="30000"/>
              </a:spcBef>
              <a:spcAft>
                <a:spcPct val="0"/>
              </a:spcAft>
              <a:defRPr sz="1200">
                <a:solidFill>
                  <a:schemeClr val="tx1"/>
                </a:solidFill>
                <a:latin typeface="Calibri" panose="020F0502020204030204" pitchFamily="34" charset="0"/>
              </a:defRPr>
            </a:lvl8pPr>
            <a:lvl9pPr marL="3875088" indent="-227013" eaLnBrk="0" fontAlgn="base" hangingPunct="0">
              <a:spcBef>
                <a:spcPct val="30000"/>
              </a:spcBef>
              <a:spcAft>
                <a:spcPct val="0"/>
              </a:spcAft>
              <a:defRPr sz="12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C8723D5-058E-4F95-BC1A-76365AE1AC70}"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a:t>
            </a:fld>
            <a:endParaRPr kumimoji="0" lang="en-GB" altLang="en-US" sz="12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48E936-A5E8-4775-8335-5F7D03CED6A1}" type="slidenum">
              <a:rPr lang="en-GB" smtClean="0"/>
              <a:t>7</a:t>
            </a:fld>
            <a:endParaRPr lang="en-GB"/>
          </a:p>
        </p:txBody>
      </p:sp>
    </p:spTree>
    <p:extLst>
      <p:ext uri="{BB962C8B-B14F-4D97-AF65-F5344CB8AC3E}">
        <p14:creationId xmlns:p14="http://schemas.microsoft.com/office/powerpoint/2010/main" val="3526269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1621E-6A93-0139-2698-E215715F20F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29536DA-E421-86EF-DA28-7F8560DBB9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A299F2E-9601-0121-7914-A36716594861}"/>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5" name="Footer Placeholder 4">
            <a:extLst>
              <a:ext uri="{FF2B5EF4-FFF2-40B4-BE49-F238E27FC236}">
                <a16:creationId xmlns:a16="http://schemas.microsoft.com/office/drawing/2014/main" id="{7A482E00-958C-E681-980B-80C9880EA3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5FA51-0551-24D4-5D91-056A04EB6978}"/>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1673072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C04B3-0B32-AF1E-DC9E-EACD87B4A9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5341B1-5009-011E-FA1C-097A104679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2651B-22B0-38C9-8700-419A92636A58}"/>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5" name="Footer Placeholder 4">
            <a:extLst>
              <a:ext uri="{FF2B5EF4-FFF2-40B4-BE49-F238E27FC236}">
                <a16:creationId xmlns:a16="http://schemas.microsoft.com/office/drawing/2014/main" id="{05AC9CF1-826B-919C-AAD8-FAA2BDF659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05DC75-6458-1C41-E816-CF967994058E}"/>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1457614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99011-2ED8-AB11-1CAF-AA3A796DDBD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B9EF08-940D-D788-8C2B-A63500D0638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9C3721-24FE-045E-8F34-E2508FB29797}"/>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5" name="Footer Placeholder 4">
            <a:extLst>
              <a:ext uri="{FF2B5EF4-FFF2-40B4-BE49-F238E27FC236}">
                <a16:creationId xmlns:a16="http://schemas.microsoft.com/office/drawing/2014/main" id="{2F058470-02AB-C282-50D5-12BA8B8FE7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75D799-E013-16D5-75D7-F0D11197DC2A}"/>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3203612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2AF1F-3E3E-6CB3-E91B-F4924B826A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3D998AF-AD1B-E545-AF95-212B577579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F792521-BCC5-D3A5-AABB-A832E7B466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D9F6E00-BF7C-37A9-7D00-4ACD207015E8}"/>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6" name="Footer Placeholder 5">
            <a:extLst>
              <a:ext uri="{FF2B5EF4-FFF2-40B4-BE49-F238E27FC236}">
                <a16:creationId xmlns:a16="http://schemas.microsoft.com/office/drawing/2014/main" id="{3598CE96-AEE0-384B-884D-795C3AC44B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A10C84-AACB-D84C-5E1C-AB5CF589CCFB}"/>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1394679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A765D-9CA1-324E-B89A-B30D553E5E8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F79B69-DB00-7578-E5FA-A2B7A72896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640080E-2C76-4880-9109-87A283C03AB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4CC74CB-BAED-B7F1-0612-17885E91BA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4F43CBB-A333-F574-221B-AC370E3CE6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6F9DC8-FE36-F0E2-E366-0B121FEE1560}"/>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8" name="Footer Placeholder 7">
            <a:extLst>
              <a:ext uri="{FF2B5EF4-FFF2-40B4-BE49-F238E27FC236}">
                <a16:creationId xmlns:a16="http://schemas.microsoft.com/office/drawing/2014/main" id="{01157815-48C4-C607-F752-4655BA1F69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B6A29C3-D76C-B2B3-116E-3C8BF386BE28}"/>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582890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D7A0D-F496-BEB5-B92C-B2BB95BC964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A1FF94-FB3D-2CDA-B311-149E118E3219}"/>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4" name="Footer Placeholder 3">
            <a:extLst>
              <a:ext uri="{FF2B5EF4-FFF2-40B4-BE49-F238E27FC236}">
                <a16:creationId xmlns:a16="http://schemas.microsoft.com/office/drawing/2014/main" id="{BA393AFA-22BB-34E7-3D12-A4446054574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51AE35D-B93F-1A5C-2C54-5F2D0E3E6EB8}"/>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3434276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2CB2F4-A530-AD38-C7FF-A021F2CCB30D}"/>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3" name="Footer Placeholder 2">
            <a:extLst>
              <a:ext uri="{FF2B5EF4-FFF2-40B4-BE49-F238E27FC236}">
                <a16:creationId xmlns:a16="http://schemas.microsoft.com/office/drawing/2014/main" id="{C6239F4A-C67B-E8A9-E800-162BEF98F7C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8C5A132-114F-FFCA-0B37-5EAB3291A8C1}"/>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1322847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B97E2-7915-4F4C-DA78-BD460134B8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703F07-94F5-A845-7BFA-876A3542A6B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B7DA843-4872-EABD-559B-AC2E051AC4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A91BCD-4833-78AF-691D-4A3826B476D0}"/>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6" name="Footer Placeholder 5">
            <a:extLst>
              <a:ext uri="{FF2B5EF4-FFF2-40B4-BE49-F238E27FC236}">
                <a16:creationId xmlns:a16="http://schemas.microsoft.com/office/drawing/2014/main" id="{C6A84DC6-87A6-FF2C-1DE9-E1B4640D90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3B03F8-367F-54E5-17DB-EB05972FDB6C}"/>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1929042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31F61-7E48-2D33-A984-F612FE5A0E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5FB9051-3B3C-E9E9-3572-41B005CAB7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C68367A-E09E-7FAF-E086-98FB7519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33E41C-29C1-8E8E-AF2F-0FCB9F8AA7B9}"/>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6" name="Footer Placeholder 5">
            <a:extLst>
              <a:ext uri="{FF2B5EF4-FFF2-40B4-BE49-F238E27FC236}">
                <a16:creationId xmlns:a16="http://schemas.microsoft.com/office/drawing/2014/main" id="{89715CE7-C5F6-5BDF-085A-763C66050D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96FFDA-6DD6-A4F5-9120-90A367492686}"/>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703925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C1593-2AF4-3624-FA1B-6BA29FB49D1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ACBE59-F389-D5D1-4755-FAC2B71DA21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3A9169-B725-0B86-906F-7C29C564F3E6}"/>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5" name="Footer Placeholder 4">
            <a:extLst>
              <a:ext uri="{FF2B5EF4-FFF2-40B4-BE49-F238E27FC236}">
                <a16:creationId xmlns:a16="http://schemas.microsoft.com/office/drawing/2014/main" id="{DADAC085-D3F7-0B45-C45A-92A5312470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CA5ABF-6A9A-9C83-40D9-51F4B2F974DA}"/>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1246434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2719E87-756D-CE17-29BD-7850484E0EC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36C0D7-FB26-E05D-62F9-6E83177403E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6F50C4-3734-7017-F1B5-1727C68E62B0}"/>
              </a:ext>
            </a:extLst>
          </p:cNvPr>
          <p:cNvSpPr>
            <a:spLocks noGrp="1"/>
          </p:cNvSpPr>
          <p:nvPr>
            <p:ph type="dt" sz="half" idx="10"/>
          </p:nvPr>
        </p:nvSpPr>
        <p:spPr/>
        <p:txBody>
          <a:bodyPr/>
          <a:lstStyle/>
          <a:p>
            <a:fld id="{1877054A-5501-4541-A2DF-2D93B66F43A4}" type="datetimeFigureOut">
              <a:rPr lang="en-GB" smtClean="0"/>
              <a:t>15/01/2026</a:t>
            </a:fld>
            <a:endParaRPr lang="en-GB"/>
          </a:p>
        </p:txBody>
      </p:sp>
      <p:sp>
        <p:nvSpPr>
          <p:cNvPr id="5" name="Footer Placeholder 4">
            <a:extLst>
              <a:ext uri="{FF2B5EF4-FFF2-40B4-BE49-F238E27FC236}">
                <a16:creationId xmlns:a16="http://schemas.microsoft.com/office/drawing/2014/main" id="{37626C58-8C2F-D63D-98FC-DF1C6F47F8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943E73-7D7F-F9C5-FCD2-88D5FE1898B1}"/>
              </a:ext>
            </a:extLst>
          </p:cNvPr>
          <p:cNvSpPr>
            <a:spLocks noGrp="1"/>
          </p:cNvSpPr>
          <p:nvPr>
            <p:ph type="sldNum" sz="quarter" idx="12"/>
          </p:nvPr>
        </p:nvSpPr>
        <p:spPr/>
        <p:txBody>
          <a:bodyPr/>
          <a:lstStyle/>
          <a:p>
            <a:fld id="{2ACD5BE0-22C1-422A-87D6-291A11C57DF5}" type="slidenum">
              <a:rPr lang="en-GB" smtClean="0"/>
              <a:t>‹#›</a:t>
            </a:fld>
            <a:endParaRPr lang="en-GB"/>
          </a:p>
        </p:txBody>
      </p:sp>
    </p:spTree>
    <p:extLst>
      <p:ext uri="{BB962C8B-B14F-4D97-AF65-F5344CB8AC3E}">
        <p14:creationId xmlns:p14="http://schemas.microsoft.com/office/powerpoint/2010/main" val="813022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Front Cover Slide">
    <p:spTree>
      <p:nvGrpSpPr>
        <p:cNvPr id="1" name=""/>
        <p:cNvGrpSpPr/>
        <p:nvPr/>
      </p:nvGrpSpPr>
      <p:grpSpPr>
        <a:xfrm>
          <a:off x="0" y="0"/>
          <a:ext cx="0" cy="0"/>
          <a:chOff x="0" y="0"/>
          <a:chExt cx="0" cy="0"/>
        </a:xfrm>
      </p:grpSpPr>
      <p:pic>
        <p:nvPicPr>
          <p:cNvPr id="7" name="Picture 6" descr="Title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63" y="0"/>
            <a:ext cx="12188825" cy="6984277"/>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274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15/01/2026</a:t>
            </a:fld>
            <a:endParaRPr lang="en-GB" dirty="0"/>
          </a:p>
        </p:txBody>
      </p:sp>
    </p:spTree>
    <p:extLst>
      <p:ext uri="{BB962C8B-B14F-4D97-AF65-F5344CB8AC3E}">
        <p14:creationId xmlns:p14="http://schemas.microsoft.com/office/powerpoint/2010/main" val="5746309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Back Cover Slide">
    <p:spTree>
      <p:nvGrpSpPr>
        <p:cNvPr id="1" name=""/>
        <p:cNvGrpSpPr/>
        <p:nvPr/>
      </p:nvGrpSpPr>
      <p:grpSpPr>
        <a:xfrm>
          <a:off x="0" y="0"/>
          <a:ext cx="0" cy="0"/>
          <a:chOff x="0" y="0"/>
          <a:chExt cx="0" cy="0"/>
        </a:xfrm>
      </p:grpSpPr>
      <p:pic>
        <p:nvPicPr>
          <p:cNvPr id="6" name="Picture 5" descr="Final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274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15/01/2026</a:t>
            </a:fld>
            <a:endParaRPr lang="en-GB" dirty="0"/>
          </a:p>
        </p:txBody>
      </p:sp>
    </p:spTree>
    <p:extLst>
      <p:ext uri="{BB962C8B-B14F-4D97-AF65-F5344CB8AC3E}">
        <p14:creationId xmlns:p14="http://schemas.microsoft.com/office/powerpoint/2010/main" val="14249980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vider Slide - Leadership &amp; Management">
    <p:spTree>
      <p:nvGrpSpPr>
        <p:cNvPr id="1" name=""/>
        <p:cNvGrpSpPr/>
        <p:nvPr/>
      </p:nvGrpSpPr>
      <p:grpSpPr>
        <a:xfrm>
          <a:off x="0" y="0"/>
          <a:ext cx="0" cy="0"/>
          <a:chOff x="0" y="0"/>
          <a:chExt cx="0" cy="0"/>
        </a:xfrm>
      </p:grpSpPr>
      <p:pic>
        <p:nvPicPr>
          <p:cNvPr id="7" name="Picture 6" descr="Management &amp; Leadership Divider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1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13" name="Text Placeholder 2"/>
          <p:cNvSpPr>
            <a:spLocks noGrp="1"/>
          </p:cNvSpPr>
          <p:nvPr>
            <p:ph type="body" idx="1"/>
          </p:nvPr>
        </p:nvSpPr>
        <p:spPr>
          <a:xfrm>
            <a:off x="831850" y="38274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4" name="Date Placeholder 3"/>
          <p:cNvSpPr>
            <a:spLocks noGrp="1"/>
          </p:cNvSpPr>
          <p:nvPr>
            <p:ph type="dt" sz="half" idx="10"/>
          </p:nvPr>
        </p:nvSpPr>
        <p:spPr>
          <a:xfrm>
            <a:off x="838200" y="6356350"/>
            <a:ext cx="2743200" cy="365125"/>
          </a:xfrm>
        </p:spPr>
        <p:txBody>
          <a:bodyPr/>
          <a:lstStyle>
            <a:lvl1pPr>
              <a:defRPr>
                <a:solidFill>
                  <a:schemeClr val="bg1"/>
                </a:solidFill>
              </a:defRPr>
            </a:lvl1pPr>
          </a:lstStyle>
          <a:p>
            <a:fld id="{F1BB616E-AC95-4102-8D3D-E5F3062BBE69}" type="datetimeFigureOut">
              <a:rPr lang="en-GB" smtClean="0"/>
              <a:pPr/>
              <a:t>15/01/2026</a:t>
            </a:fld>
            <a:endParaRPr lang="en-GB" dirty="0"/>
          </a:p>
        </p:txBody>
      </p:sp>
    </p:spTree>
    <p:extLst>
      <p:ext uri="{BB962C8B-B14F-4D97-AF65-F5344CB8AC3E}">
        <p14:creationId xmlns:p14="http://schemas.microsoft.com/office/powerpoint/2010/main" val="11557717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Divider Slide - HR &amp; Coaching">
    <p:spTree>
      <p:nvGrpSpPr>
        <p:cNvPr id="1" name=""/>
        <p:cNvGrpSpPr/>
        <p:nvPr/>
      </p:nvGrpSpPr>
      <p:grpSpPr>
        <a:xfrm>
          <a:off x="0" y="0"/>
          <a:ext cx="0" cy="0"/>
          <a:chOff x="0" y="0"/>
          <a:chExt cx="0" cy="0"/>
        </a:xfrm>
      </p:grpSpPr>
      <p:pic>
        <p:nvPicPr>
          <p:cNvPr id="8" name="Picture 7" descr="HR &amp; Coaching Divider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401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15/01/2026</a:t>
            </a:fld>
            <a:endParaRPr lang="en-GB" dirty="0"/>
          </a:p>
        </p:txBody>
      </p:sp>
    </p:spTree>
    <p:extLst>
      <p:ext uri="{BB962C8B-B14F-4D97-AF65-F5344CB8AC3E}">
        <p14:creationId xmlns:p14="http://schemas.microsoft.com/office/powerpoint/2010/main" val="1176200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Divider Slide - Marketing &amp; PR">
    <p:spTree>
      <p:nvGrpSpPr>
        <p:cNvPr id="1" name=""/>
        <p:cNvGrpSpPr/>
        <p:nvPr/>
      </p:nvGrpSpPr>
      <p:grpSpPr>
        <a:xfrm>
          <a:off x="0" y="0"/>
          <a:ext cx="0" cy="0"/>
          <a:chOff x="0" y="0"/>
          <a:chExt cx="0" cy="0"/>
        </a:xfrm>
      </p:grpSpPr>
      <p:pic>
        <p:nvPicPr>
          <p:cNvPr id="6" name="Picture 5" descr="Marketing Divider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401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15/01/2026</a:t>
            </a:fld>
            <a:endParaRPr lang="en-GB" dirty="0"/>
          </a:p>
        </p:txBody>
      </p:sp>
    </p:spTree>
    <p:extLst>
      <p:ext uri="{BB962C8B-B14F-4D97-AF65-F5344CB8AC3E}">
        <p14:creationId xmlns:p14="http://schemas.microsoft.com/office/powerpoint/2010/main" val="897810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Divider Slide - Logistics &amp; Operations">
    <p:spTree>
      <p:nvGrpSpPr>
        <p:cNvPr id="1" name=""/>
        <p:cNvGrpSpPr/>
        <p:nvPr/>
      </p:nvGrpSpPr>
      <p:grpSpPr>
        <a:xfrm>
          <a:off x="0" y="0"/>
          <a:ext cx="0" cy="0"/>
          <a:chOff x="0" y="0"/>
          <a:chExt cx="0" cy="0"/>
        </a:xfrm>
      </p:grpSpPr>
      <p:pic>
        <p:nvPicPr>
          <p:cNvPr id="6" name="Picture 5" descr="Logistics &amp; Operations Divider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401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15/01/2026</a:t>
            </a:fld>
            <a:endParaRPr lang="en-GB" dirty="0"/>
          </a:p>
        </p:txBody>
      </p:sp>
    </p:spTree>
    <p:extLst>
      <p:ext uri="{BB962C8B-B14F-4D97-AF65-F5344CB8AC3E}">
        <p14:creationId xmlns:p14="http://schemas.microsoft.com/office/powerpoint/2010/main" val="23154646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Divider Slide - Entrepreneurship &amp; Careers">
    <p:spTree>
      <p:nvGrpSpPr>
        <p:cNvPr id="1" name=""/>
        <p:cNvGrpSpPr/>
        <p:nvPr/>
      </p:nvGrpSpPr>
      <p:grpSpPr>
        <a:xfrm>
          <a:off x="0" y="0"/>
          <a:ext cx="0" cy="0"/>
          <a:chOff x="0" y="0"/>
          <a:chExt cx="0" cy="0"/>
        </a:xfrm>
      </p:grpSpPr>
      <p:pic>
        <p:nvPicPr>
          <p:cNvPr id="7" name="Picture 6" descr="Entrepreneurship &amp; Careers Divider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401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15/01/2026</a:t>
            </a:fld>
            <a:endParaRPr lang="en-GB" dirty="0"/>
          </a:p>
        </p:txBody>
      </p:sp>
    </p:spTree>
    <p:extLst>
      <p:ext uri="{BB962C8B-B14F-4D97-AF65-F5344CB8AC3E}">
        <p14:creationId xmlns:p14="http://schemas.microsoft.com/office/powerpoint/2010/main" val="1809207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1 - Generic">
    <p:spTree>
      <p:nvGrpSpPr>
        <p:cNvPr id="1" name=""/>
        <p:cNvGrpSpPr/>
        <p:nvPr/>
      </p:nvGrpSpPr>
      <p:grpSpPr>
        <a:xfrm>
          <a:off x="0" y="0"/>
          <a:ext cx="0" cy="0"/>
          <a:chOff x="0" y="0"/>
          <a:chExt cx="0" cy="0"/>
        </a:xfrm>
      </p:grpSpPr>
      <p:pic>
        <p:nvPicPr>
          <p:cNvPr id="7" name="Picture 6" descr="Corporate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
        <p:nvSpPr>
          <p:cNvPr id="9" name="TextBox 8"/>
          <p:cNvSpPr txBox="1"/>
          <p:nvPr userDrawn="1"/>
        </p:nvSpPr>
        <p:spPr>
          <a:xfrm>
            <a:off x="3182112" y="6051550"/>
            <a:ext cx="6486144" cy="461665"/>
          </a:xfrm>
          <a:prstGeom prst="rect">
            <a:avLst/>
          </a:prstGeom>
          <a:noFill/>
        </p:spPr>
        <p:txBody>
          <a:bodyPr wrap="square" rtlCol="0">
            <a:spAutoFit/>
          </a:bodyPr>
          <a:lstStyle/>
          <a:p>
            <a:endParaRPr lang="en-GB" sz="2400" b="1" dirty="0">
              <a:solidFill>
                <a:schemeClr val="bg1"/>
              </a:solidFill>
            </a:endParaRPr>
          </a:p>
        </p:txBody>
      </p:sp>
    </p:spTree>
    <p:extLst>
      <p:ext uri="{BB962C8B-B14F-4D97-AF65-F5344CB8AC3E}">
        <p14:creationId xmlns:p14="http://schemas.microsoft.com/office/powerpoint/2010/main" val="8139671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Content 1- Leadership &amp; management">
    <p:spTree>
      <p:nvGrpSpPr>
        <p:cNvPr id="1" name=""/>
        <p:cNvGrpSpPr/>
        <p:nvPr/>
      </p:nvGrpSpPr>
      <p:grpSpPr>
        <a:xfrm>
          <a:off x="0" y="0"/>
          <a:ext cx="0" cy="0"/>
          <a:chOff x="0" y="0"/>
          <a:chExt cx="0" cy="0"/>
        </a:xfrm>
      </p:grpSpPr>
      <p:pic>
        <p:nvPicPr>
          <p:cNvPr id="8" name="Picture 7" descr="Management &amp; Leadership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
        <p:nvSpPr>
          <p:cNvPr id="9" name="TextBox 8"/>
          <p:cNvSpPr txBox="1"/>
          <p:nvPr userDrawn="1"/>
        </p:nvSpPr>
        <p:spPr>
          <a:xfrm>
            <a:off x="3182112" y="6051550"/>
            <a:ext cx="6486144" cy="461665"/>
          </a:xfrm>
          <a:prstGeom prst="rect">
            <a:avLst/>
          </a:prstGeom>
          <a:noFill/>
        </p:spPr>
        <p:txBody>
          <a:bodyPr wrap="square" rtlCol="0">
            <a:spAutoFit/>
          </a:bodyPr>
          <a:lstStyle/>
          <a:p>
            <a:endParaRPr lang="en-GB" sz="2400" b="1" dirty="0">
              <a:solidFill>
                <a:schemeClr val="bg1"/>
              </a:solidFill>
            </a:endParaRPr>
          </a:p>
        </p:txBody>
      </p:sp>
    </p:spTree>
    <p:extLst>
      <p:ext uri="{BB962C8B-B14F-4D97-AF65-F5344CB8AC3E}">
        <p14:creationId xmlns:p14="http://schemas.microsoft.com/office/powerpoint/2010/main" val="36934803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Content 1 - HR &amp; Coaching">
    <p:spTree>
      <p:nvGrpSpPr>
        <p:cNvPr id="1" name=""/>
        <p:cNvGrpSpPr/>
        <p:nvPr/>
      </p:nvGrpSpPr>
      <p:grpSpPr>
        <a:xfrm>
          <a:off x="0" y="0"/>
          <a:ext cx="0" cy="0"/>
          <a:chOff x="0" y="0"/>
          <a:chExt cx="0" cy="0"/>
        </a:xfrm>
      </p:grpSpPr>
      <p:pic>
        <p:nvPicPr>
          <p:cNvPr id="8" name="Picture 7" descr="HR &amp; Coaching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Tree>
    <p:extLst>
      <p:ext uri="{BB962C8B-B14F-4D97-AF65-F5344CB8AC3E}">
        <p14:creationId xmlns:p14="http://schemas.microsoft.com/office/powerpoint/2010/main" val="31484381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Content 1- Marketing &amp; PR">
    <p:spTree>
      <p:nvGrpSpPr>
        <p:cNvPr id="1" name=""/>
        <p:cNvGrpSpPr/>
        <p:nvPr/>
      </p:nvGrpSpPr>
      <p:grpSpPr>
        <a:xfrm>
          <a:off x="0" y="0"/>
          <a:ext cx="0" cy="0"/>
          <a:chOff x="0" y="0"/>
          <a:chExt cx="0" cy="0"/>
        </a:xfrm>
      </p:grpSpPr>
      <p:pic>
        <p:nvPicPr>
          <p:cNvPr id="8" name="Picture 7" descr="Marketing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Tree>
    <p:extLst>
      <p:ext uri="{BB962C8B-B14F-4D97-AF65-F5344CB8AC3E}">
        <p14:creationId xmlns:p14="http://schemas.microsoft.com/office/powerpoint/2010/main" val="3780563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Content 1- Logistics &amp; Operations">
    <p:spTree>
      <p:nvGrpSpPr>
        <p:cNvPr id="1" name=""/>
        <p:cNvGrpSpPr/>
        <p:nvPr/>
      </p:nvGrpSpPr>
      <p:grpSpPr>
        <a:xfrm>
          <a:off x="0" y="0"/>
          <a:ext cx="0" cy="0"/>
          <a:chOff x="0" y="0"/>
          <a:chExt cx="0" cy="0"/>
        </a:xfrm>
      </p:grpSpPr>
      <p:pic>
        <p:nvPicPr>
          <p:cNvPr id="8" name="Picture 7" descr="Logistics &amp; Operations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Tree>
    <p:extLst>
      <p:ext uri="{BB962C8B-B14F-4D97-AF65-F5344CB8AC3E}">
        <p14:creationId xmlns:p14="http://schemas.microsoft.com/office/powerpoint/2010/main" val="25271104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Content 1- Entrepreneurship &amp; Careers">
    <p:spTree>
      <p:nvGrpSpPr>
        <p:cNvPr id="1" name=""/>
        <p:cNvGrpSpPr/>
        <p:nvPr/>
      </p:nvGrpSpPr>
      <p:grpSpPr>
        <a:xfrm>
          <a:off x="0" y="0"/>
          <a:ext cx="0" cy="0"/>
          <a:chOff x="0" y="0"/>
          <a:chExt cx="0" cy="0"/>
        </a:xfrm>
      </p:grpSpPr>
      <p:pic>
        <p:nvPicPr>
          <p:cNvPr id="7" name="Picture 6" descr="Entrepreneurship &amp; Careers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Tree>
    <p:extLst>
      <p:ext uri="{BB962C8B-B14F-4D97-AF65-F5344CB8AC3E}">
        <p14:creationId xmlns:p14="http://schemas.microsoft.com/office/powerpoint/2010/main" val="15724822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Content 2 - Generic">
    <p:spTree>
      <p:nvGrpSpPr>
        <p:cNvPr id="1" name=""/>
        <p:cNvGrpSpPr/>
        <p:nvPr/>
      </p:nvGrpSpPr>
      <p:grpSpPr>
        <a:xfrm>
          <a:off x="0" y="0"/>
          <a:ext cx="0" cy="0"/>
          <a:chOff x="0" y="0"/>
          <a:chExt cx="0" cy="0"/>
        </a:xfrm>
      </p:grpSpPr>
      <p:pic>
        <p:nvPicPr>
          <p:cNvPr id="8" name="Picture 7" descr="Corporate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3"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10"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Tree>
    <p:extLst>
      <p:ext uri="{BB962C8B-B14F-4D97-AF65-F5344CB8AC3E}">
        <p14:creationId xmlns:p14="http://schemas.microsoft.com/office/powerpoint/2010/main" val="16181549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2 - Leadership &amp; management">
    <p:spTree>
      <p:nvGrpSpPr>
        <p:cNvPr id="1" name=""/>
        <p:cNvGrpSpPr/>
        <p:nvPr/>
      </p:nvGrpSpPr>
      <p:grpSpPr>
        <a:xfrm>
          <a:off x="0" y="0"/>
          <a:ext cx="0" cy="0"/>
          <a:chOff x="0" y="0"/>
          <a:chExt cx="0" cy="0"/>
        </a:xfrm>
      </p:grpSpPr>
      <p:pic>
        <p:nvPicPr>
          <p:cNvPr id="8" name="Picture 7" descr="Management &amp; Leadership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
        <p:nvSpPr>
          <p:cNvPr id="7"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9"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232938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2 - HR &amp; Coaching">
    <p:spTree>
      <p:nvGrpSpPr>
        <p:cNvPr id="1" name=""/>
        <p:cNvGrpSpPr/>
        <p:nvPr/>
      </p:nvGrpSpPr>
      <p:grpSpPr>
        <a:xfrm>
          <a:off x="0" y="0"/>
          <a:ext cx="0" cy="0"/>
          <a:chOff x="0" y="0"/>
          <a:chExt cx="0" cy="0"/>
        </a:xfrm>
      </p:grpSpPr>
      <p:pic>
        <p:nvPicPr>
          <p:cNvPr id="8" name="Picture 7" descr="HR &amp; Coaching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7"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9"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11"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
        <p:nvSpPr>
          <p:cNvPr id="12"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622949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2 - Marketing &amp; PR">
    <p:spTree>
      <p:nvGrpSpPr>
        <p:cNvPr id="1" name=""/>
        <p:cNvGrpSpPr/>
        <p:nvPr/>
      </p:nvGrpSpPr>
      <p:grpSpPr>
        <a:xfrm>
          <a:off x="0" y="0"/>
          <a:ext cx="0" cy="0"/>
          <a:chOff x="0" y="0"/>
          <a:chExt cx="0" cy="0"/>
        </a:xfrm>
      </p:grpSpPr>
      <p:pic>
        <p:nvPicPr>
          <p:cNvPr id="8" name="Picture 7" descr="Marketing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
        <p:nvSpPr>
          <p:cNvPr id="7"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9"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112568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2 - Logistics &amp; Operations">
    <p:spTree>
      <p:nvGrpSpPr>
        <p:cNvPr id="1" name=""/>
        <p:cNvGrpSpPr/>
        <p:nvPr/>
      </p:nvGrpSpPr>
      <p:grpSpPr>
        <a:xfrm>
          <a:off x="0" y="0"/>
          <a:ext cx="0" cy="0"/>
          <a:chOff x="0" y="0"/>
          <a:chExt cx="0" cy="0"/>
        </a:xfrm>
      </p:grpSpPr>
      <p:pic>
        <p:nvPicPr>
          <p:cNvPr id="8" name="Picture 7" descr="Logistics &amp; Operations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
        <p:nvSpPr>
          <p:cNvPr id="7"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9"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347700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2 - Entrepreneurship &amp; Careers">
    <p:spTree>
      <p:nvGrpSpPr>
        <p:cNvPr id="1" name=""/>
        <p:cNvGrpSpPr/>
        <p:nvPr/>
      </p:nvGrpSpPr>
      <p:grpSpPr>
        <a:xfrm>
          <a:off x="0" y="0"/>
          <a:ext cx="0" cy="0"/>
          <a:chOff x="0" y="0"/>
          <a:chExt cx="0" cy="0"/>
        </a:xfrm>
      </p:grpSpPr>
      <p:pic>
        <p:nvPicPr>
          <p:cNvPr id="7" name="Picture 6" descr="Entrepreneurship &amp; Careers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15/01/2026</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dirty="0"/>
          </a:p>
        </p:txBody>
      </p:sp>
      <p:sp>
        <p:nvSpPr>
          <p:cNvPr id="8"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9"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2970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DED6D8-7A62-43EE-94AE-168AA6F1A291}"/>
              </a:ext>
            </a:extLst>
          </p:cNvPr>
          <p:cNvSpPr>
            <a:spLocks noGrp="1"/>
          </p:cNvSpPr>
          <p:nvPr>
            <p:ph type="dt" sz="half" idx="10"/>
          </p:nvPr>
        </p:nvSpPr>
        <p:spPr>
          <a:xfrm>
            <a:off x="527051" y="6524626"/>
            <a:ext cx="1295400" cy="219075"/>
          </a:xfrm>
        </p:spPr>
        <p:txBody>
          <a:bodyPr/>
          <a:lstStyle>
            <a:lvl1pPr>
              <a:defRPr/>
            </a:lvl1pPr>
          </a:lstStyle>
          <a:p>
            <a:pPr>
              <a:defRPr/>
            </a:pPr>
            <a:fld id="{337DE46C-364C-40A7-B2B6-77FBD3D542D2}" type="datetime5">
              <a:rPr lang="en-GB"/>
              <a:pPr>
                <a:defRPr/>
              </a:pPr>
              <a:t>15-Jan-26</a:t>
            </a:fld>
            <a:endParaRPr lang="en-GB" dirty="0"/>
          </a:p>
        </p:txBody>
      </p:sp>
      <p:sp>
        <p:nvSpPr>
          <p:cNvPr id="5" name="Footer Placeholder 4">
            <a:extLst>
              <a:ext uri="{FF2B5EF4-FFF2-40B4-BE49-F238E27FC236}">
                <a16:creationId xmlns:a16="http://schemas.microsoft.com/office/drawing/2014/main" id="{3F4F8EB1-579B-4314-8361-8DE9A3CB7971}"/>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defRPr>
            </a:lvl1pPr>
          </a:lstStyle>
          <a:p>
            <a:pPr>
              <a:defRPr/>
            </a:pPr>
            <a:r>
              <a:rPr lang="en-GB" dirty="0"/>
              <a:t>BMSK5003 Understanding and engaging in the customer experience</a:t>
            </a:r>
          </a:p>
        </p:txBody>
      </p:sp>
      <p:sp>
        <p:nvSpPr>
          <p:cNvPr id="6" name="Slide Number Placeholder 5">
            <a:extLst>
              <a:ext uri="{FF2B5EF4-FFF2-40B4-BE49-F238E27FC236}">
                <a16:creationId xmlns:a16="http://schemas.microsoft.com/office/drawing/2014/main" id="{339A4EA4-FAFB-4A63-A0B0-A77DBD2152E4}"/>
              </a:ext>
            </a:extLst>
          </p:cNvPr>
          <p:cNvSpPr>
            <a:spLocks noGrp="1"/>
          </p:cNvSpPr>
          <p:nvPr>
            <p:ph type="sldNum" sz="quarter" idx="12"/>
          </p:nvPr>
        </p:nvSpPr>
        <p:spPr/>
        <p:txBody>
          <a:bodyPr/>
          <a:lstStyle>
            <a:lvl1pPr>
              <a:defRPr/>
            </a:lvl1pPr>
          </a:lstStyle>
          <a:p>
            <a:pPr>
              <a:defRPr/>
            </a:pPr>
            <a:fld id="{F1A723F2-C58A-44F1-9217-590952EDE10A}" type="slidenum">
              <a:rPr lang="en-GB" altLang="en-US"/>
              <a:pPr>
                <a:defRPr/>
              </a:pPr>
              <a:t>‹#›</a:t>
            </a:fld>
            <a:endParaRPr lang="en-GB" altLang="en-US" dirty="0"/>
          </a:p>
        </p:txBody>
      </p:sp>
    </p:spTree>
    <p:extLst>
      <p:ext uri="{BB962C8B-B14F-4D97-AF65-F5344CB8AC3E}">
        <p14:creationId xmlns:p14="http://schemas.microsoft.com/office/powerpoint/2010/main" val="17523446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Light blue-Title">
    <p:spTree>
      <p:nvGrpSpPr>
        <p:cNvPr id="1" name=""/>
        <p:cNvGrpSpPr/>
        <p:nvPr/>
      </p:nvGrpSpPr>
      <p:grpSpPr>
        <a:xfrm>
          <a:off x="0" y="0"/>
          <a:ext cx="0" cy="0"/>
          <a:chOff x="0" y="0"/>
          <a:chExt cx="0" cy="0"/>
        </a:xfrm>
      </p:grpSpPr>
      <p:sp>
        <p:nvSpPr>
          <p:cNvPr id="4" name="Title 3"/>
          <p:cNvSpPr>
            <a:spLocks noGrp="1"/>
          </p:cNvSpPr>
          <p:nvPr>
            <p:ph type="title" hasCustomPrompt="1"/>
          </p:nvPr>
        </p:nvSpPr>
        <p:spPr>
          <a:xfrm>
            <a:off x="838200" y="3136309"/>
            <a:ext cx="10515600" cy="1186075"/>
          </a:xfrm>
          <a:prstGeom prst="rect">
            <a:avLst/>
          </a:prstGeom>
        </p:spPr>
        <p:txBody>
          <a:bodyPr anchor="b"/>
          <a:lstStyle>
            <a:lvl1pPr algn="ctr">
              <a:lnSpc>
                <a:spcPts val="3375"/>
              </a:lnSpc>
              <a:defRPr sz="3900" b="1" cap="all" spc="-38" baseline="0">
                <a:solidFill>
                  <a:schemeClr val="bg1"/>
                </a:solidFill>
                <a:latin typeface="+mn-lt"/>
              </a:defRPr>
            </a:lvl1pPr>
          </a:lstStyle>
          <a:p>
            <a:r>
              <a:rPr lang="en-US" dirty="0"/>
              <a:t>Click to edit title  </a:t>
            </a:r>
            <a:endParaRPr lang="en-GB" dirty="0"/>
          </a:p>
        </p:txBody>
      </p:sp>
      <p:sp>
        <p:nvSpPr>
          <p:cNvPr id="5" name="Text Placeholder 5"/>
          <p:cNvSpPr>
            <a:spLocks noGrp="1"/>
          </p:cNvSpPr>
          <p:nvPr>
            <p:ph type="body" sz="quarter" idx="10"/>
          </p:nvPr>
        </p:nvSpPr>
        <p:spPr>
          <a:xfrm>
            <a:off x="838200" y="4495085"/>
            <a:ext cx="10515600" cy="1290414"/>
          </a:xfrm>
          <a:prstGeom prst="rect">
            <a:avLst/>
          </a:prstGeom>
        </p:spPr>
        <p:txBody>
          <a:bodyPr/>
          <a:lstStyle>
            <a:lvl1pPr marL="0" indent="0" algn="ctr">
              <a:buNone/>
              <a:defRPr sz="2100" spc="-38" baseline="0">
                <a:solidFill>
                  <a:schemeClr val="bg1"/>
                </a:solidFill>
              </a:defRPr>
            </a:lvl1pPr>
          </a:lstStyle>
          <a:p>
            <a:pPr lvl="0"/>
            <a:r>
              <a:rPr lang="en-US"/>
              <a:t>Edit Master text styles</a:t>
            </a:r>
          </a:p>
        </p:txBody>
      </p:sp>
    </p:spTree>
    <p:extLst>
      <p:ext uri="{BB962C8B-B14F-4D97-AF65-F5344CB8AC3E}">
        <p14:creationId xmlns:p14="http://schemas.microsoft.com/office/powerpoint/2010/main" val="1868859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98F3E8-4D7F-E6DF-3AC7-F1931456EC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184BB7-6C8C-A455-69EF-AA967AF33D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B4DCBC-08A9-7D82-0FD2-2C0B8339A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877054A-5501-4541-A2DF-2D93B66F43A4}" type="datetimeFigureOut">
              <a:rPr lang="en-GB" smtClean="0"/>
              <a:t>15/01/2026</a:t>
            </a:fld>
            <a:endParaRPr lang="en-GB"/>
          </a:p>
        </p:txBody>
      </p:sp>
      <p:sp>
        <p:nvSpPr>
          <p:cNvPr id="5" name="Footer Placeholder 4">
            <a:extLst>
              <a:ext uri="{FF2B5EF4-FFF2-40B4-BE49-F238E27FC236}">
                <a16:creationId xmlns:a16="http://schemas.microsoft.com/office/drawing/2014/main" id="{23B37EC6-93A8-51E2-467B-DBD320B27A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17E8475-85A3-5639-6759-ED94FB308A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ACD5BE0-22C1-422A-87D6-291A11C57DF5}" type="slidenum">
              <a:rPr lang="en-GB" smtClean="0"/>
              <a:t>‹#›</a:t>
            </a:fld>
            <a:endParaRPr lang="en-GB"/>
          </a:p>
        </p:txBody>
      </p:sp>
    </p:spTree>
    <p:extLst>
      <p:ext uri="{BB962C8B-B14F-4D97-AF65-F5344CB8AC3E}">
        <p14:creationId xmlns:p14="http://schemas.microsoft.com/office/powerpoint/2010/main" val="20826943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BB616E-AC95-4102-8D3D-E5F3062BBE69}" type="datetimeFigureOut">
              <a:rPr lang="en-GB" smtClean="0"/>
              <a:pPr/>
              <a:t>15/01/2026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AA4B4E-6EBF-4710-A1E8-E6F650B0C7FA}" type="slidenum">
              <a:rPr lang="en-GB" smtClean="0"/>
              <a:pPr/>
              <a:t>‹#›</a:t>
            </a:fld>
            <a:endParaRPr lang="en-GB" dirty="0"/>
          </a:p>
        </p:txBody>
      </p:sp>
    </p:spTree>
    <p:extLst>
      <p:ext uri="{BB962C8B-B14F-4D97-AF65-F5344CB8AC3E}">
        <p14:creationId xmlns:p14="http://schemas.microsoft.com/office/powerpoint/2010/main" val="28074893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31.xml"/></Relationships>
</file>

<file path=ppt/slides/_rels/slide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librarysearch.uwtsd.ac.uk/permalink/44WHELF_UWTSD/11c0l68/alma99100180600202421" TargetMode="External"/><Relationship Id="rId2" Type="http://schemas.openxmlformats.org/officeDocument/2006/relationships/hyperlink" Target="https://librarysearch.uwtsd.ac.uk/permalink/44WHELF_UWTSD/1pbrh66/alma99100313060202421"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youtube.com/watch?v=Dy8jU7aD9YI"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sciencedirect.com/science/article/abs/pii/S0148296320306330?via%3Dihub"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cqm.rs/2019/papers_iqc/41.pdf"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jstor.org/stable/pdf/45022230.pdf?casa_token=0gk24Vw-mQMAAAAA:Ty9DPwIK1c6HkP9fzc35AzW_7ekdwdU382GGXZdlb1-sTk_lZ3dqj-llDaZTW4gnX9xFBNErwfCgLm0KkwLNyY87b3lbfsBCOmJ7QC9KIHY7EKXxMJA"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lexisweb.co.uk/sources/journal-of-financial-regulation-and-compliance"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harvardbusiness.org/attract-and-keep-talent-what-managers-can-do/"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ieeexplore.ieee.org/stamp/stamp.jsp?arnumber=9999445"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annualreviews.org/content/journals/soc/48/1"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librarysearch.uwtsd.ac.uk/permalink/44WHELF_UWTSD/11c0l68/alma99100180600202421" TargetMode="External"/><Relationship Id="rId2" Type="http://schemas.openxmlformats.org/officeDocument/2006/relationships/hyperlink" Target="https://librarysearch.uwtsd.ac.uk/permalink/44WHELF_UWTSD/1pbrh66/alma99100313060202421"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26EDA2BC-495A-4E7E-900A-BB7815D25068}"/>
              </a:ext>
            </a:extLst>
          </p:cNvPr>
          <p:cNvSpPr>
            <a:spLocks noGrp="1"/>
          </p:cNvSpPr>
          <p:nvPr>
            <p:ph type="ctrTitle"/>
          </p:nvPr>
        </p:nvSpPr>
        <p:spPr>
          <a:xfrm>
            <a:off x="892365" y="1600200"/>
            <a:ext cx="10829581" cy="4114800"/>
          </a:xfrm>
        </p:spPr>
        <p:txBody>
          <a:bodyPr rtlCol="0">
            <a:normAutofit fontScale="90000"/>
          </a:bodyPr>
          <a:lstStyle/>
          <a:p>
            <a:pPr algn="ctr">
              <a:defRPr/>
            </a:pP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r>
              <a:rPr lang="en-GB" altLang="en-US" sz="4000" b="1" dirty="0">
                <a:effectLst>
                  <a:outerShdw blurRad="38100" dist="38100" dir="2700000" algn="tl">
                    <a:srgbClr val="000000">
                      <a:alpha val="43137"/>
                    </a:srgbClr>
                  </a:outerShdw>
                </a:effectLst>
                <a:latin typeface="Myriad Pro"/>
              </a:rPr>
              <a:t>Research Methods for Business – LCLM 6004</a:t>
            </a:r>
            <a:br>
              <a:rPr lang="en-GB" altLang="en-US" sz="4000" b="1" dirty="0">
                <a:effectLst>
                  <a:outerShdw blurRad="38100" dist="38100" dir="2700000" algn="tl">
                    <a:srgbClr val="000000">
                      <a:alpha val="43137"/>
                    </a:srgbClr>
                  </a:outerShdw>
                </a:effectLst>
                <a:latin typeface="Myriad Pro"/>
              </a:rPr>
            </a:br>
            <a:br>
              <a:rPr lang="en-GB" altLang="en-US" sz="4000" b="1" dirty="0">
                <a:effectLst>
                  <a:outerShdw blurRad="38100" dist="38100" dir="2700000" algn="tl">
                    <a:srgbClr val="000000">
                      <a:alpha val="43137"/>
                    </a:srgbClr>
                  </a:outerShdw>
                </a:effectLst>
                <a:latin typeface="Myriad Pro"/>
              </a:rPr>
            </a:br>
            <a:r>
              <a:rPr lang="en-GB" altLang="en-US" sz="4000" b="1" dirty="0">
                <a:effectLst>
                  <a:outerShdw blurRad="38100" dist="38100" dir="2700000" algn="tl">
                    <a:srgbClr val="000000">
                      <a:alpha val="43137"/>
                    </a:srgbClr>
                  </a:outerShdw>
                </a:effectLst>
                <a:latin typeface="Myriad Pro"/>
              </a:rPr>
              <a:t>Week 1 :</a:t>
            </a:r>
            <a:br>
              <a:rPr lang="en-GB" altLang="en-US" sz="4000" b="1" dirty="0">
                <a:effectLst>
                  <a:outerShdw blurRad="38100" dist="38100" dir="2700000" algn="tl">
                    <a:srgbClr val="000000">
                      <a:alpha val="43137"/>
                    </a:srgbClr>
                  </a:outerShdw>
                </a:effectLst>
                <a:latin typeface="Myriad Pro"/>
              </a:rPr>
            </a:br>
            <a:r>
              <a:rPr lang="en-GB" altLang="en-US" sz="4000" b="1" dirty="0">
                <a:effectLst>
                  <a:outerShdw blurRad="38100" dist="38100" dir="2700000" algn="tl">
                    <a:srgbClr val="000000">
                      <a:alpha val="43137"/>
                    </a:srgbClr>
                  </a:outerShdw>
                </a:effectLst>
                <a:latin typeface="Myriad Pro"/>
              </a:rPr>
              <a:t>Introduction to Research Methods for Business </a:t>
            </a:r>
            <a:br>
              <a:rPr lang="en-GB" altLang="en-US" sz="3100" b="1" dirty="0">
                <a:effectLst>
                  <a:outerShdw blurRad="38100" dist="38100" dir="2700000" algn="tl">
                    <a:srgbClr val="000000">
                      <a:alpha val="43137"/>
                    </a:srgbClr>
                  </a:outerShdw>
                </a:effectLst>
                <a:latin typeface="Myriad Pro"/>
              </a:rPr>
            </a:br>
            <a:br>
              <a:rPr lang="en-GB" altLang="en-US" sz="3100" b="1" dirty="0">
                <a:effectLst>
                  <a:outerShdw blurRad="38100" dist="38100" dir="2700000" algn="tl">
                    <a:srgbClr val="000000">
                      <a:alpha val="43137"/>
                    </a:srgbClr>
                  </a:outerShdw>
                </a:effectLst>
                <a:latin typeface="Myriad Pro"/>
              </a:rPr>
            </a:br>
            <a:br>
              <a:rPr lang="en-GB" altLang="en-US" sz="2400" dirty="0"/>
            </a:br>
            <a:br>
              <a:rPr lang="en-GB" altLang="en-US" sz="1800" dirty="0"/>
            </a:br>
            <a:br>
              <a:rPr lang="en-GB" sz="8800" b="1" dirty="0"/>
            </a:br>
            <a:br>
              <a:rPr lang="en-GB" sz="4000" b="1" u="sng" dirty="0"/>
            </a:br>
            <a:br>
              <a:rPr lang="en-GB" sz="4000" b="1" dirty="0">
                <a:effectLst>
                  <a:outerShdw blurRad="38100" dist="38100" dir="2700000" algn="tl">
                    <a:srgbClr val="000000">
                      <a:alpha val="43137"/>
                    </a:srgbClr>
                  </a:outerShdw>
                </a:effectLst>
                <a:cs typeface="Arial" panose="020B0604020202020204" pitchFamily="34" charset="0"/>
              </a:rPr>
            </a:br>
            <a:br>
              <a:rPr lang="en-GB" altLang="en-US" sz="2000" dirty="0"/>
            </a:br>
            <a:br>
              <a:rPr lang="en-GB" altLang="en-US" sz="4000" dirty="0"/>
            </a:br>
            <a:endParaRPr lang="en-GB" altLang="en-US" sz="2800" dirty="0"/>
          </a:p>
        </p:txBody>
      </p:sp>
      <p:pic>
        <p:nvPicPr>
          <p:cNvPr id="8195" name="Picture 1" descr="TSD_logo2010">
            <a:extLst>
              <a:ext uri="{FF2B5EF4-FFF2-40B4-BE49-F238E27FC236}">
                <a16:creationId xmlns:a16="http://schemas.microsoft.com/office/drawing/2014/main" id="{D5577D3E-A39E-4B9D-962B-11810F7A6C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401" y="228600"/>
            <a:ext cx="2886075" cy="108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arn(inVertical)">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73416" y="-6614"/>
            <a:ext cx="10238372" cy="916726"/>
          </a:xfrm>
          <a:prstGeom prst="rect">
            <a:avLst/>
          </a:prstGeom>
          <a:noFill/>
        </p:spPr>
        <p:txBody>
          <a:bodyPr wrap="square">
            <a:spAutoFit/>
          </a:bodyPr>
          <a:lstStyle/>
          <a:p>
            <a:pPr>
              <a:lnSpc>
                <a:spcPct val="133000"/>
              </a:lnSpc>
            </a:pPr>
            <a:r>
              <a:rPr lang="en-GB" sz="4400" b="1" dirty="0">
                <a:latin typeface="Myriad Pro"/>
              </a:rPr>
              <a:t>Learning &amp; Teaching Plan for Week 1</a:t>
            </a:r>
          </a:p>
        </p:txBody>
      </p:sp>
      <p:sp>
        <p:nvSpPr>
          <p:cNvPr id="5" name="TextBox 4">
            <a:extLst>
              <a:ext uri="{FF2B5EF4-FFF2-40B4-BE49-F238E27FC236}">
                <a16:creationId xmlns:a16="http://schemas.microsoft.com/office/drawing/2014/main" id="{268678A4-7C23-87C4-44C7-C440FE54C42C}"/>
              </a:ext>
            </a:extLst>
          </p:cNvPr>
          <p:cNvSpPr txBox="1"/>
          <p:nvPr/>
        </p:nvSpPr>
        <p:spPr>
          <a:xfrm>
            <a:off x="341524" y="910112"/>
            <a:ext cx="11567710" cy="3816429"/>
          </a:xfrm>
          <a:prstGeom prst="rect">
            <a:avLst/>
          </a:prstGeom>
          <a:noFill/>
        </p:spPr>
        <p:txBody>
          <a:bodyPr wrap="square" lIns="91440" tIns="45720" rIns="91440" bIns="45720" anchor="t">
            <a:spAutoFit/>
          </a:bodyPr>
          <a:lstStyle/>
          <a:p>
            <a:r>
              <a:rPr lang="en-GB" sz="3200" b="1" dirty="0">
                <a:latin typeface="Myriad Pro"/>
              </a:rPr>
              <a:t>We aim to do the followings:</a:t>
            </a:r>
          </a:p>
          <a:p>
            <a:pPr marL="457200" indent="-457200">
              <a:buFont typeface="Wingdings" panose="020B0604020202020204" pitchFamily="34" charset="0"/>
              <a:buChar char="Ø"/>
            </a:pPr>
            <a:r>
              <a:rPr lang="en-GB" sz="3000" dirty="0">
                <a:latin typeface="Myriad Pro"/>
              </a:rPr>
              <a:t>Get to know each other – introduction.</a:t>
            </a:r>
          </a:p>
          <a:p>
            <a:pPr marL="457200" indent="-457200">
              <a:buFont typeface="Wingdings" panose="020B0604020202020204" pitchFamily="34" charset="0"/>
              <a:buChar char="Ø"/>
            </a:pPr>
            <a:r>
              <a:rPr lang="en-GB" sz="3000" dirty="0">
                <a:latin typeface="Myriad Pro"/>
              </a:rPr>
              <a:t>Setting class expectations.</a:t>
            </a:r>
          </a:p>
          <a:p>
            <a:pPr marL="457200" indent="-457200">
              <a:buFont typeface="Wingdings" panose="020B0604020202020204" pitchFamily="34" charset="0"/>
              <a:buChar char="Ø"/>
            </a:pPr>
            <a:r>
              <a:rPr lang="en-GB" sz="3000" dirty="0">
                <a:latin typeface="Myriad Pro"/>
              </a:rPr>
              <a:t>Module overview.</a:t>
            </a:r>
          </a:p>
          <a:p>
            <a:pPr marL="457200" indent="-457200">
              <a:buFont typeface="Wingdings" panose="020B0604020202020204" pitchFamily="34" charset="0"/>
              <a:buChar char="Ø"/>
            </a:pPr>
            <a:r>
              <a:rPr lang="en-GB" sz="3000" dirty="0">
                <a:latin typeface="Myriad Pro"/>
              </a:rPr>
              <a:t>Learning aim/objective &amp; Learning outcomes.</a:t>
            </a:r>
          </a:p>
          <a:p>
            <a:pPr marL="457200" indent="-457200">
              <a:buFont typeface="Wingdings" panose="020B0604020202020204" pitchFamily="34" charset="0"/>
              <a:buChar char="Ø"/>
            </a:pPr>
            <a:r>
              <a:rPr lang="en-GB" sz="3000" dirty="0">
                <a:latin typeface="Myriad Pro"/>
              </a:rPr>
              <a:t>Module Assessment type.</a:t>
            </a:r>
          </a:p>
          <a:p>
            <a:pPr marL="457200" indent="-457200">
              <a:buFont typeface="Wingdings" panose="020B0604020202020204" pitchFamily="34" charset="0"/>
              <a:buChar char="Ø"/>
            </a:pPr>
            <a:r>
              <a:rPr lang="en-GB" sz="3000" dirty="0">
                <a:latin typeface="Myriad Pro"/>
              </a:rPr>
              <a:t>Learning and Teaching Strategy.</a:t>
            </a:r>
          </a:p>
          <a:p>
            <a:pPr marL="457200" indent="-457200">
              <a:buFont typeface="Wingdings" panose="020B0604020202020204" pitchFamily="34" charset="0"/>
              <a:buChar char="Ø"/>
            </a:pPr>
            <a:r>
              <a:rPr lang="en-GB" sz="3000" dirty="0">
                <a:latin typeface="Myriad Pro"/>
              </a:rPr>
              <a:t>Introduction to </a:t>
            </a:r>
            <a:r>
              <a:rPr lang="en-GB" sz="3000" b="1" dirty="0">
                <a:latin typeface="Myriad Pro"/>
              </a:rPr>
              <a:t>Research Methods for Business</a:t>
            </a: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230740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226064" y="-6614"/>
            <a:ext cx="11461244" cy="991682"/>
          </a:xfrm>
          <a:prstGeom prst="rect">
            <a:avLst/>
          </a:prstGeom>
          <a:noFill/>
        </p:spPr>
        <p:txBody>
          <a:bodyPr wrap="square">
            <a:spAutoFit/>
          </a:bodyPr>
          <a:lstStyle/>
          <a:p>
            <a:pPr algn="ctr">
              <a:lnSpc>
                <a:spcPct val="133000"/>
              </a:lnSpc>
            </a:pPr>
            <a:r>
              <a:rPr lang="en-GB" sz="4800" b="1" dirty="0">
                <a:latin typeface="Myriad Pro"/>
              </a:rPr>
              <a:t>Class Introduction….</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866783" cy="5632311"/>
          </a:xfrm>
          <a:prstGeom prst="rect">
            <a:avLst/>
          </a:prstGeom>
          <a:noFill/>
        </p:spPr>
        <p:txBody>
          <a:bodyPr wrap="square">
            <a:spAutoFit/>
          </a:bodyPr>
          <a:lstStyle/>
          <a:p>
            <a:r>
              <a:rPr lang="en-GB" sz="4000" b="1" dirty="0">
                <a:latin typeface="Myriad Pro"/>
              </a:rPr>
              <a:t>Lecturer’s Introduction:</a:t>
            </a:r>
          </a:p>
          <a:p>
            <a:endParaRPr lang="en-GB" sz="4000" b="1" dirty="0">
              <a:latin typeface="Myriad Pro"/>
            </a:endParaRPr>
          </a:p>
          <a:p>
            <a:pPr marL="0" indent="0">
              <a:buNone/>
            </a:pPr>
            <a:r>
              <a:rPr lang="en-GB" sz="4000" b="1" dirty="0">
                <a:latin typeface="Myriad Pro"/>
              </a:rPr>
              <a:t>I am Dr/Mr/Mrs….your lecturer on this module.</a:t>
            </a:r>
          </a:p>
          <a:p>
            <a:pPr marL="0" indent="0">
              <a:buNone/>
            </a:pPr>
            <a:endParaRPr lang="en-GB" sz="4000" b="1" dirty="0">
              <a:latin typeface="Myriad Pro"/>
            </a:endParaRPr>
          </a:p>
          <a:p>
            <a:pPr marL="0" indent="0">
              <a:buNone/>
            </a:pPr>
            <a:r>
              <a:rPr lang="en-GB" sz="4000" b="1" dirty="0">
                <a:latin typeface="Myriad Pro"/>
              </a:rPr>
              <a:t>These are few things about me…..</a:t>
            </a:r>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1026" name="Picture 2" descr="Difference between Professor and ...">
            <a:extLst>
              <a:ext uri="{FF2B5EF4-FFF2-40B4-BE49-F238E27FC236}">
                <a16:creationId xmlns:a16="http://schemas.microsoft.com/office/drawing/2014/main" id="{8DB95C34-F60D-8FDF-A322-C5282138C2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3638" y="3429000"/>
            <a:ext cx="3099209" cy="2572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0262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wipe(down)">
                                      <p:cBhvr>
                                        <p:cTn id="19"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73416" y="-6614"/>
            <a:ext cx="11461244" cy="991682"/>
          </a:xfrm>
          <a:prstGeom prst="rect">
            <a:avLst/>
          </a:prstGeom>
          <a:noFill/>
        </p:spPr>
        <p:txBody>
          <a:bodyPr wrap="square">
            <a:spAutoFit/>
          </a:bodyPr>
          <a:lstStyle/>
          <a:p>
            <a:pPr algn="ctr">
              <a:lnSpc>
                <a:spcPct val="133000"/>
              </a:lnSpc>
            </a:pPr>
            <a:r>
              <a:rPr lang="en-GB" sz="4800" b="1" dirty="0">
                <a:latin typeface="Myriad Pro"/>
              </a:rPr>
              <a:t>Class Introduction….</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866783" cy="5016758"/>
          </a:xfrm>
          <a:prstGeom prst="rect">
            <a:avLst/>
          </a:prstGeom>
          <a:noFill/>
        </p:spPr>
        <p:txBody>
          <a:bodyPr wrap="square">
            <a:spAutoFit/>
          </a:bodyPr>
          <a:lstStyle/>
          <a:p>
            <a:pPr marL="0" indent="0">
              <a:buNone/>
            </a:pPr>
            <a:r>
              <a:rPr lang="en-GB" sz="4000" b="1" dirty="0">
                <a:latin typeface="Myriad Pro"/>
              </a:rPr>
              <a:t>Now that you know your lecturer,</a:t>
            </a:r>
          </a:p>
          <a:p>
            <a:pPr marL="0" indent="0">
              <a:buNone/>
            </a:pPr>
            <a:endParaRPr lang="en-GB" sz="4000" b="1" dirty="0">
              <a:latin typeface="Myriad Pro"/>
            </a:endParaRPr>
          </a:p>
          <a:p>
            <a:pPr marL="0" indent="0">
              <a:buNone/>
            </a:pPr>
            <a:r>
              <a:rPr lang="en-GB" sz="4000" b="1" dirty="0">
                <a:latin typeface="Myriad Pro"/>
              </a:rPr>
              <a:t>It is your time to take turn to introduce yourself to your lecturer…..</a:t>
            </a:r>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3" name="Picture 2">
            <a:extLst>
              <a:ext uri="{FF2B5EF4-FFF2-40B4-BE49-F238E27FC236}">
                <a16:creationId xmlns:a16="http://schemas.microsoft.com/office/drawing/2014/main" id="{4F023F21-F571-FC60-A44C-9F2C80DD1813}"/>
              </a:ext>
            </a:extLst>
          </p:cNvPr>
          <p:cNvPicPr>
            <a:picLocks noChangeAspect="1"/>
          </p:cNvPicPr>
          <p:nvPr/>
        </p:nvPicPr>
        <p:blipFill>
          <a:blip r:embed="rId3"/>
          <a:stretch>
            <a:fillRect/>
          </a:stretch>
        </p:blipFill>
        <p:spPr>
          <a:xfrm>
            <a:off x="7943161" y="3668618"/>
            <a:ext cx="4058339" cy="2070784"/>
          </a:xfrm>
          <a:prstGeom prst="rect">
            <a:avLst/>
          </a:prstGeom>
        </p:spPr>
      </p:pic>
    </p:spTree>
    <p:extLst>
      <p:ext uri="{BB962C8B-B14F-4D97-AF65-F5344CB8AC3E}">
        <p14:creationId xmlns:p14="http://schemas.microsoft.com/office/powerpoint/2010/main" val="84187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inVertical)">
                                      <p:cBhvr>
                                        <p:cTn id="2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DBE4A-5679-AFAC-849D-7C309785C950}"/>
              </a:ext>
            </a:extLst>
          </p:cNvPr>
          <p:cNvSpPr>
            <a:spLocks noGrp="1"/>
          </p:cNvSpPr>
          <p:nvPr>
            <p:ph type="title"/>
          </p:nvPr>
        </p:nvSpPr>
        <p:spPr>
          <a:xfrm>
            <a:off x="723900" y="-3584"/>
            <a:ext cx="10629900" cy="741004"/>
          </a:xfrm>
        </p:spPr>
        <p:txBody>
          <a:bodyPr>
            <a:normAutofit/>
          </a:bodyPr>
          <a:lstStyle/>
          <a:p>
            <a:pPr algn="ctr"/>
            <a:r>
              <a:rPr lang="en-GB" sz="3200" dirty="0"/>
              <a:t>KNOW THYSELF-SOCRATES</a:t>
            </a:r>
          </a:p>
        </p:txBody>
      </p:sp>
      <p:graphicFrame>
        <p:nvGraphicFramePr>
          <p:cNvPr id="4" name="Table 5">
            <a:extLst>
              <a:ext uri="{FF2B5EF4-FFF2-40B4-BE49-F238E27FC236}">
                <a16:creationId xmlns:a16="http://schemas.microsoft.com/office/drawing/2014/main" id="{CA29F0C6-E376-1D24-98FC-D21976075659}"/>
              </a:ext>
            </a:extLst>
          </p:cNvPr>
          <p:cNvGraphicFramePr>
            <a:graphicFrameLocks noGrp="1"/>
          </p:cNvGraphicFramePr>
          <p:nvPr/>
        </p:nvGraphicFramePr>
        <p:xfrm>
          <a:off x="324678" y="981060"/>
          <a:ext cx="11739502" cy="5081272"/>
        </p:xfrm>
        <a:graphic>
          <a:graphicData uri="http://schemas.openxmlformats.org/drawingml/2006/table">
            <a:tbl>
              <a:tblPr firstRow="1" bandRow="1">
                <a:effectLst/>
                <a:tableStyleId>{5C22544A-7EE6-4342-B048-85BDC9FD1C3A}</a:tableStyleId>
              </a:tblPr>
              <a:tblGrid>
                <a:gridCol w="3778479">
                  <a:extLst>
                    <a:ext uri="{9D8B030D-6E8A-4147-A177-3AD203B41FA5}">
                      <a16:colId xmlns:a16="http://schemas.microsoft.com/office/drawing/2014/main" val="1659786087"/>
                    </a:ext>
                  </a:extLst>
                </a:gridCol>
                <a:gridCol w="4158018">
                  <a:extLst>
                    <a:ext uri="{9D8B030D-6E8A-4147-A177-3AD203B41FA5}">
                      <a16:colId xmlns:a16="http://schemas.microsoft.com/office/drawing/2014/main" val="2979160482"/>
                    </a:ext>
                  </a:extLst>
                </a:gridCol>
                <a:gridCol w="3803005">
                  <a:extLst>
                    <a:ext uri="{9D8B030D-6E8A-4147-A177-3AD203B41FA5}">
                      <a16:colId xmlns:a16="http://schemas.microsoft.com/office/drawing/2014/main" val="3158027898"/>
                    </a:ext>
                  </a:extLst>
                </a:gridCol>
              </a:tblGrid>
              <a:tr h="483236">
                <a:tc>
                  <a:txBody>
                    <a:bodyPr/>
                    <a:lstStyle/>
                    <a:p>
                      <a:pPr lvl="0"/>
                      <a:r>
                        <a:rPr lang="en-GB" dirty="0"/>
                        <a:t>Knowledge</a:t>
                      </a:r>
                    </a:p>
                  </a:txBody>
                  <a:tcPr/>
                </a:tc>
                <a:tc>
                  <a:txBody>
                    <a:bodyPr/>
                    <a:lstStyle/>
                    <a:p>
                      <a:pPr lvl="0"/>
                      <a:r>
                        <a:rPr lang="en-GB" dirty="0"/>
                        <a:t>Skills</a:t>
                      </a:r>
                    </a:p>
                  </a:txBody>
                  <a:tcPr/>
                </a:tc>
                <a:tc>
                  <a:txBody>
                    <a:bodyPr/>
                    <a:lstStyle/>
                    <a:p>
                      <a:pPr lvl="0"/>
                      <a:r>
                        <a:rPr lang="en-GB" dirty="0"/>
                        <a:t>Personal Qualities</a:t>
                      </a:r>
                    </a:p>
                  </a:txBody>
                  <a:tcPr/>
                </a:tc>
                <a:extLst>
                  <a:ext uri="{0D108BD9-81ED-4DB2-BD59-A6C34878D82A}">
                    <a16:rowId xmlns:a16="http://schemas.microsoft.com/office/drawing/2014/main" val="74087326"/>
                  </a:ext>
                </a:extLst>
              </a:tr>
              <a:tr h="610381">
                <a:tc>
                  <a:txBody>
                    <a:bodyPr/>
                    <a:lstStyle/>
                    <a:p>
                      <a:pPr lvl="0"/>
                      <a:r>
                        <a:rPr lang="en-GB" dirty="0"/>
                        <a:t>1. Awareness of different assumptions about the world</a:t>
                      </a:r>
                    </a:p>
                  </a:txBody>
                  <a:tcPr/>
                </a:tc>
                <a:tc>
                  <a:txBody>
                    <a:bodyPr/>
                    <a:lstStyle/>
                    <a:p>
                      <a:pPr lvl="0"/>
                      <a:r>
                        <a:rPr lang="en-GB" dirty="0"/>
                        <a:t>7. Ability to plan, organise and manage one’s time</a:t>
                      </a:r>
                    </a:p>
                  </a:txBody>
                  <a:tcPr/>
                </a:tc>
                <a:tc>
                  <a:txBody>
                    <a:bodyPr/>
                    <a:lstStyle/>
                    <a:p>
                      <a:pPr lvl="0"/>
                      <a:r>
                        <a:rPr lang="en-GB" dirty="0"/>
                        <a:t>13. Awareness of own strengths, weaknesses and values</a:t>
                      </a:r>
                    </a:p>
                  </a:txBody>
                  <a:tcPr/>
                </a:tc>
                <a:extLst>
                  <a:ext uri="{0D108BD9-81ED-4DB2-BD59-A6C34878D82A}">
                    <a16:rowId xmlns:a16="http://schemas.microsoft.com/office/drawing/2014/main" val="3821297794"/>
                  </a:ext>
                </a:extLst>
              </a:tr>
              <a:tr h="610381">
                <a:tc>
                  <a:txBody>
                    <a:bodyPr/>
                    <a:lstStyle/>
                    <a:p>
                      <a:pPr lvl="0"/>
                      <a:r>
                        <a:rPr lang="en-GB" dirty="0"/>
                        <a:t>2. Awareness of methods of data collection</a:t>
                      </a:r>
                    </a:p>
                  </a:txBody>
                  <a:tcPr/>
                </a:tc>
                <a:tc>
                  <a:txBody>
                    <a:bodyPr/>
                    <a:lstStyle/>
                    <a:p>
                      <a:pPr lvl="0"/>
                      <a:r>
                        <a:rPr lang="en-GB" dirty="0"/>
                        <a:t>8. Ability to search libraries and other sources</a:t>
                      </a:r>
                    </a:p>
                  </a:txBody>
                  <a:tcPr/>
                </a:tc>
                <a:tc>
                  <a:txBody>
                    <a:bodyPr/>
                    <a:lstStyle/>
                    <a:p>
                      <a:pPr lvl="0"/>
                      <a:r>
                        <a:rPr lang="en-GB" dirty="0"/>
                        <a:t>14. Clarity of thought</a:t>
                      </a:r>
                    </a:p>
                  </a:txBody>
                  <a:tcPr/>
                </a:tc>
                <a:extLst>
                  <a:ext uri="{0D108BD9-81ED-4DB2-BD59-A6C34878D82A}">
                    <a16:rowId xmlns:a16="http://schemas.microsoft.com/office/drawing/2014/main" val="217685825"/>
                  </a:ext>
                </a:extLst>
              </a:tr>
              <a:tr h="610381">
                <a:tc>
                  <a:txBody>
                    <a:bodyPr/>
                    <a:lstStyle/>
                    <a:p>
                      <a:pPr lvl="0"/>
                      <a:r>
                        <a:rPr lang="en-GB" dirty="0"/>
                        <a:t>3. Awareness of different research designs</a:t>
                      </a:r>
                    </a:p>
                  </a:txBody>
                  <a:tcPr/>
                </a:tc>
                <a:tc>
                  <a:txBody>
                    <a:bodyPr/>
                    <a:lstStyle/>
                    <a:p>
                      <a:pPr lvl="0"/>
                      <a:r>
                        <a:rPr lang="en-GB" dirty="0"/>
                        <a:t>9. Ability to gain support and cooperation from others</a:t>
                      </a:r>
                    </a:p>
                  </a:txBody>
                  <a:tcPr/>
                </a:tc>
                <a:tc>
                  <a:txBody>
                    <a:bodyPr/>
                    <a:lstStyle/>
                    <a:p>
                      <a:pPr lvl="0"/>
                      <a:r>
                        <a:rPr lang="en-GB" dirty="0"/>
                        <a:t>15. Sensitivity to events and feelings</a:t>
                      </a:r>
                    </a:p>
                  </a:txBody>
                  <a:tcPr/>
                </a:tc>
                <a:extLst>
                  <a:ext uri="{0D108BD9-81ED-4DB2-BD59-A6C34878D82A}">
                    <a16:rowId xmlns:a16="http://schemas.microsoft.com/office/drawing/2014/main" val="842088527"/>
                  </a:ext>
                </a:extLst>
              </a:tr>
              <a:tr h="610381">
                <a:tc>
                  <a:txBody>
                    <a:bodyPr/>
                    <a:lstStyle/>
                    <a:p>
                      <a:pPr lvl="0"/>
                      <a:r>
                        <a:rPr lang="en-GB" dirty="0"/>
                        <a:t>4. Knowledge of immediate subject of study</a:t>
                      </a:r>
                    </a:p>
                  </a:txBody>
                  <a:tcPr/>
                </a:tc>
                <a:tc>
                  <a:txBody>
                    <a:bodyPr/>
                    <a:lstStyle/>
                    <a:p>
                      <a:pPr lvl="0"/>
                      <a:r>
                        <a:rPr lang="en-GB" dirty="0"/>
                        <a:t>10. Ability to structure and argue a case in writing</a:t>
                      </a:r>
                    </a:p>
                  </a:txBody>
                  <a:tcPr/>
                </a:tc>
                <a:tc>
                  <a:txBody>
                    <a:bodyPr/>
                    <a:lstStyle/>
                    <a:p>
                      <a:pPr lvl="0"/>
                      <a:r>
                        <a:rPr lang="en-GB" dirty="0"/>
                        <a:t>16. Emotional resilience</a:t>
                      </a:r>
                    </a:p>
                  </a:txBody>
                  <a:tcPr/>
                </a:tc>
                <a:extLst>
                  <a:ext uri="{0D108BD9-81ED-4DB2-BD59-A6C34878D82A}">
                    <a16:rowId xmlns:a16="http://schemas.microsoft.com/office/drawing/2014/main" val="3554867998"/>
                  </a:ext>
                </a:extLst>
              </a:tr>
              <a:tr h="610381">
                <a:tc>
                  <a:txBody>
                    <a:bodyPr/>
                    <a:lstStyle/>
                    <a:p>
                      <a:pPr lvl="0"/>
                      <a:r>
                        <a:rPr lang="en-GB" dirty="0"/>
                        <a:t>5. Knowledge of related subjects/disciplines</a:t>
                      </a:r>
                    </a:p>
                  </a:txBody>
                  <a:tcPr/>
                </a:tc>
                <a:tc>
                  <a:txBody>
                    <a:bodyPr/>
                    <a:lstStyle/>
                    <a:p>
                      <a:pPr lvl="0"/>
                      <a:r>
                        <a:rPr lang="en-GB" dirty="0"/>
                        <a:t>11. Ability to defend and argue views orally</a:t>
                      </a:r>
                    </a:p>
                  </a:txBody>
                  <a:tcPr/>
                </a:tc>
                <a:tc>
                  <a:txBody>
                    <a:bodyPr/>
                    <a:lstStyle/>
                    <a:p>
                      <a:pPr lvl="0"/>
                      <a:r>
                        <a:rPr lang="en-GB" dirty="0"/>
                        <a:t>17. Flexibility</a:t>
                      </a:r>
                    </a:p>
                  </a:txBody>
                  <a:tcPr/>
                </a:tc>
                <a:extLst>
                  <a:ext uri="{0D108BD9-81ED-4DB2-BD59-A6C34878D82A}">
                    <a16:rowId xmlns:a16="http://schemas.microsoft.com/office/drawing/2014/main" val="662358503"/>
                  </a:ext>
                </a:extLst>
              </a:tr>
              <a:tr h="629975">
                <a:tc>
                  <a:txBody>
                    <a:bodyPr/>
                    <a:lstStyle/>
                    <a:p>
                      <a:pPr lvl="0"/>
                      <a:r>
                        <a:rPr lang="en-GB" dirty="0"/>
                        <a:t>6. Knowledge of key networks and contacts in one’s chosen research area</a:t>
                      </a:r>
                    </a:p>
                  </a:txBody>
                  <a:tcPr/>
                </a:tc>
                <a:tc>
                  <a:txBody>
                    <a:bodyPr/>
                    <a:lstStyle/>
                    <a:p>
                      <a:pPr lvl="0"/>
                      <a:r>
                        <a:rPr lang="en-GB" dirty="0"/>
                        <a:t>12. Ability to learn from experience</a:t>
                      </a:r>
                    </a:p>
                  </a:txBody>
                  <a:tcPr/>
                </a:tc>
                <a:tc>
                  <a:txBody>
                    <a:bodyPr/>
                    <a:lstStyle/>
                    <a:p>
                      <a:pPr lvl="0"/>
                      <a:r>
                        <a:rPr lang="en-GB" dirty="0"/>
                        <a:t>18. Creativity</a:t>
                      </a:r>
                    </a:p>
                  </a:txBody>
                  <a:tcPr/>
                </a:tc>
                <a:extLst>
                  <a:ext uri="{0D108BD9-81ED-4DB2-BD59-A6C34878D82A}">
                    <a16:rowId xmlns:a16="http://schemas.microsoft.com/office/drawing/2014/main" val="864752222"/>
                  </a:ext>
                </a:extLst>
              </a:tr>
              <a:tr h="483236">
                <a:tc>
                  <a:txBody>
                    <a:bodyPr/>
                    <a:lstStyle/>
                    <a:p>
                      <a:pPr lvl="0"/>
                      <a:r>
                        <a:rPr lang="en-GB" dirty="0"/>
                        <a:t>TOTAL:</a:t>
                      </a:r>
                    </a:p>
                  </a:txBody>
                  <a:tcPr/>
                </a:tc>
                <a:tc>
                  <a:txBody>
                    <a:bodyPr/>
                    <a:lstStyle/>
                    <a:p>
                      <a:pPr lvl="0"/>
                      <a:r>
                        <a:rPr lang="en-GB" dirty="0"/>
                        <a:t>TOTAL:</a:t>
                      </a:r>
                    </a:p>
                  </a:txBody>
                  <a:tcPr/>
                </a:tc>
                <a:tc>
                  <a:txBody>
                    <a:bodyPr/>
                    <a:lstStyle/>
                    <a:p>
                      <a:pPr lvl="0"/>
                      <a:r>
                        <a:rPr lang="en-GB" dirty="0"/>
                        <a:t>TOTAL:</a:t>
                      </a:r>
                    </a:p>
                  </a:txBody>
                  <a:tcPr/>
                </a:tc>
                <a:extLst>
                  <a:ext uri="{0D108BD9-81ED-4DB2-BD59-A6C34878D82A}">
                    <a16:rowId xmlns:a16="http://schemas.microsoft.com/office/drawing/2014/main" val="3274175193"/>
                  </a:ext>
                </a:extLst>
              </a:tr>
            </a:tbl>
          </a:graphicData>
        </a:graphic>
      </p:graphicFrame>
      <p:sp>
        <p:nvSpPr>
          <p:cNvPr id="5" name="Subtitle 2">
            <a:extLst>
              <a:ext uri="{FF2B5EF4-FFF2-40B4-BE49-F238E27FC236}">
                <a16:creationId xmlns:a16="http://schemas.microsoft.com/office/drawing/2014/main" id="{0215C1A3-1BFB-0C74-0D27-344174B2F670}"/>
              </a:ext>
            </a:extLst>
          </p:cNvPr>
          <p:cNvSpPr txBox="1">
            <a:spLocks/>
          </p:cNvSpPr>
          <p:nvPr/>
        </p:nvSpPr>
        <p:spPr>
          <a:xfrm>
            <a:off x="535059" y="605022"/>
            <a:ext cx="10933041" cy="386864"/>
          </a:xfrm>
          <a:prstGeom prst="rect">
            <a:avLst/>
          </a:prstGeom>
        </p:spPr>
        <p:txBody>
          <a:bodyPr vert="horz" lIns="91440" tIns="45720" rIns="91440" bIns="45720" rtlCol="0" anchorCtr="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solidFill>
                  <a:srgbClr val="FF0000"/>
                </a:solidFill>
              </a:rPr>
              <a:t>4</a:t>
            </a:r>
            <a:r>
              <a:rPr lang="en-GB" sz="2000" dirty="0"/>
              <a:t>- Possess to high degree </a:t>
            </a:r>
            <a:r>
              <a:rPr lang="en-GB" sz="2000" dirty="0">
                <a:solidFill>
                  <a:srgbClr val="FF0000"/>
                </a:solidFill>
              </a:rPr>
              <a:t>3</a:t>
            </a:r>
            <a:r>
              <a:rPr lang="en-GB" sz="2000" dirty="0"/>
              <a:t>- Possess </a:t>
            </a:r>
            <a:r>
              <a:rPr lang="en-GB" sz="2000" dirty="0">
                <a:solidFill>
                  <a:srgbClr val="FF0000"/>
                </a:solidFill>
              </a:rPr>
              <a:t>2</a:t>
            </a:r>
            <a:r>
              <a:rPr lang="en-GB" sz="2000" dirty="0"/>
              <a:t>- Possess to a limited extent </a:t>
            </a:r>
            <a:r>
              <a:rPr lang="en-GB" sz="2000" dirty="0">
                <a:solidFill>
                  <a:srgbClr val="FF0000"/>
                </a:solidFill>
              </a:rPr>
              <a:t>1</a:t>
            </a:r>
            <a:r>
              <a:rPr lang="en-GB" sz="2000" dirty="0"/>
              <a:t>- Have virtually none of these</a:t>
            </a:r>
          </a:p>
        </p:txBody>
      </p:sp>
      <p:pic>
        <p:nvPicPr>
          <p:cNvPr id="6" name="Picture 5">
            <a:extLst>
              <a:ext uri="{FF2B5EF4-FFF2-40B4-BE49-F238E27FC236}">
                <a16:creationId xmlns:a16="http://schemas.microsoft.com/office/drawing/2014/main" id="{5E89BFA1-C94B-78C3-EC1A-02B79DE1470A}"/>
              </a:ext>
            </a:extLst>
          </p:cNvPr>
          <p:cNvPicPr>
            <a:picLocks noChangeAspect="1"/>
          </p:cNvPicPr>
          <p:nvPr/>
        </p:nvPicPr>
        <p:blipFill>
          <a:blip r:embed="rId2"/>
          <a:stretch>
            <a:fillRect/>
          </a:stretch>
        </p:blipFill>
        <p:spPr>
          <a:xfrm>
            <a:off x="0" y="5807184"/>
            <a:ext cx="2883658" cy="1079086"/>
          </a:xfrm>
          <a:prstGeom prst="rect">
            <a:avLst/>
          </a:prstGeom>
        </p:spPr>
      </p:pic>
    </p:spTree>
    <p:extLst>
      <p:ext uri="{BB962C8B-B14F-4D97-AF65-F5344CB8AC3E}">
        <p14:creationId xmlns:p14="http://schemas.microsoft.com/office/powerpoint/2010/main" val="38017915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DBE4A-5679-AFAC-849D-7C309785C950}"/>
              </a:ext>
            </a:extLst>
          </p:cNvPr>
          <p:cNvSpPr>
            <a:spLocks noGrp="1"/>
          </p:cNvSpPr>
          <p:nvPr>
            <p:ph type="title"/>
          </p:nvPr>
        </p:nvSpPr>
        <p:spPr>
          <a:xfrm>
            <a:off x="723900" y="-3584"/>
            <a:ext cx="10629900" cy="741004"/>
          </a:xfrm>
        </p:spPr>
        <p:txBody>
          <a:bodyPr>
            <a:normAutofit/>
          </a:bodyPr>
          <a:lstStyle/>
          <a:p>
            <a:pPr algn="ctr"/>
            <a:r>
              <a:rPr lang="en-GB" sz="3200" dirty="0"/>
              <a:t>KNOW THYSELF-RESULTS</a:t>
            </a:r>
          </a:p>
        </p:txBody>
      </p:sp>
      <p:pic>
        <p:nvPicPr>
          <p:cNvPr id="6" name="Picture 5">
            <a:extLst>
              <a:ext uri="{FF2B5EF4-FFF2-40B4-BE49-F238E27FC236}">
                <a16:creationId xmlns:a16="http://schemas.microsoft.com/office/drawing/2014/main" id="{5E89BFA1-C94B-78C3-EC1A-02B79DE1470A}"/>
              </a:ext>
            </a:extLst>
          </p:cNvPr>
          <p:cNvPicPr>
            <a:picLocks noChangeAspect="1"/>
          </p:cNvPicPr>
          <p:nvPr/>
        </p:nvPicPr>
        <p:blipFill>
          <a:blip r:embed="rId2"/>
          <a:stretch>
            <a:fillRect/>
          </a:stretch>
        </p:blipFill>
        <p:spPr>
          <a:xfrm>
            <a:off x="0" y="5807184"/>
            <a:ext cx="2883658" cy="1079086"/>
          </a:xfrm>
          <a:prstGeom prst="rect">
            <a:avLst/>
          </a:prstGeom>
        </p:spPr>
      </p:pic>
      <p:sp>
        <p:nvSpPr>
          <p:cNvPr id="9" name="TextBox 8">
            <a:extLst>
              <a:ext uri="{FF2B5EF4-FFF2-40B4-BE49-F238E27FC236}">
                <a16:creationId xmlns:a16="http://schemas.microsoft.com/office/drawing/2014/main" id="{A8CE5CFF-F717-C449-3A06-DEF72FA88F98}"/>
              </a:ext>
            </a:extLst>
          </p:cNvPr>
          <p:cNvSpPr txBox="1"/>
          <p:nvPr/>
        </p:nvSpPr>
        <p:spPr>
          <a:xfrm>
            <a:off x="914400" y="1179870"/>
            <a:ext cx="11277600" cy="3645293"/>
          </a:xfrm>
          <a:prstGeom prst="rect">
            <a:avLst/>
          </a:prstGeom>
          <a:noFill/>
        </p:spPr>
        <p:txBody>
          <a:bodyPr wrap="square">
            <a:spAutoFit/>
          </a:bodyPr>
          <a:lstStyle/>
          <a:p>
            <a:pPr marL="342900" lvl="0" indent="-342900" algn="l">
              <a:lnSpc>
                <a:spcPct val="80000"/>
              </a:lnSpc>
              <a:buFont typeface="Wingdings" pitchFamily="2"/>
              <a:buChar char="§"/>
            </a:pPr>
            <a:r>
              <a:rPr lang="en-GB" sz="2400" dirty="0"/>
              <a:t>Any rating below 3 may be cause for concern (except for item 5)</a:t>
            </a:r>
          </a:p>
          <a:p>
            <a:pPr marL="342900" lvl="0" indent="-342900" algn="l">
              <a:lnSpc>
                <a:spcPct val="80000"/>
              </a:lnSpc>
              <a:buFont typeface="Wingdings" pitchFamily="2"/>
              <a:buChar char="§"/>
            </a:pPr>
            <a:r>
              <a:rPr lang="en-GB" sz="2400" dirty="0"/>
              <a:t>What to do about any apparent deficiencies is, of course, a different matter.</a:t>
            </a:r>
          </a:p>
          <a:p>
            <a:pPr marL="342900" lvl="0" indent="-342900" algn="l">
              <a:lnSpc>
                <a:spcPct val="80000"/>
              </a:lnSpc>
              <a:buFont typeface="Wingdings" pitchFamily="2"/>
              <a:buChar char="§"/>
            </a:pPr>
            <a:r>
              <a:rPr lang="en-GB" sz="2400" dirty="0"/>
              <a:t>As a generalisation:</a:t>
            </a:r>
          </a:p>
          <a:p>
            <a:pPr marL="914400" lvl="1" indent="-457200">
              <a:lnSpc>
                <a:spcPct val="80000"/>
              </a:lnSpc>
              <a:buAutoNum type="arabicPeriod"/>
            </a:pPr>
            <a:r>
              <a:rPr lang="en-GB" sz="2400" dirty="0">
                <a:solidFill>
                  <a:srgbClr val="FF0000"/>
                </a:solidFill>
              </a:rPr>
              <a:t>Knowledge</a:t>
            </a:r>
            <a:r>
              <a:rPr lang="en-GB" sz="2400" dirty="0"/>
              <a:t> can be acquired by reading and talking, or attending courses</a:t>
            </a:r>
          </a:p>
          <a:p>
            <a:pPr marL="914400" lvl="1" indent="-457200">
              <a:lnSpc>
                <a:spcPct val="80000"/>
              </a:lnSpc>
              <a:buAutoNum type="arabicPeriod"/>
            </a:pPr>
            <a:r>
              <a:rPr lang="en-GB" sz="2400" dirty="0">
                <a:solidFill>
                  <a:srgbClr val="FF0000"/>
                </a:solidFill>
              </a:rPr>
              <a:t>Skills</a:t>
            </a:r>
            <a:r>
              <a:rPr lang="en-GB" sz="2400" dirty="0"/>
              <a:t> can be acquired through practising them, in either a simulated or a real environment</a:t>
            </a:r>
          </a:p>
          <a:p>
            <a:pPr marL="914400" lvl="1" indent="-457200">
              <a:lnSpc>
                <a:spcPct val="80000"/>
              </a:lnSpc>
              <a:buAutoNum type="arabicPeriod"/>
            </a:pPr>
            <a:r>
              <a:rPr lang="en-GB" sz="2400" dirty="0">
                <a:solidFill>
                  <a:srgbClr val="FF0000"/>
                </a:solidFill>
              </a:rPr>
              <a:t>Personal qualities </a:t>
            </a:r>
            <a:r>
              <a:rPr lang="en-GB" sz="2400" dirty="0"/>
              <a:t>can be acquired, with much difficulty, through life or educational experiences.</a:t>
            </a:r>
          </a:p>
          <a:p>
            <a:pPr marL="342900" lvl="0" indent="-342900" algn="l">
              <a:lnSpc>
                <a:spcPct val="80000"/>
              </a:lnSpc>
              <a:buFont typeface="Wingdings" pitchFamily="2"/>
              <a:buChar char="§"/>
            </a:pPr>
            <a:r>
              <a:rPr lang="en-GB" sz="2400" dirty="0"/>
              <a:t>We believe that the qualities discussed above should be possessed by any researcher.</a:t>
            </a:r>
          </a:p>
          <a:p>
            <a:pPr marL="342900" lvl="0" indent="-342900" algn="l">
              <a:lnSpc>
                <a:spcPct val="80000"/>
              </a:lnSpc>
              <a:buFont typeface="Wingdings" pitchFamily="2"/>
              <a:buChar char="§"/>
            </a:pPr>
            <a:r>
              <a:rPr lang="en-GB" sz="2400" dirty="0"/>
              <a:t>Beyond a certain point, specialisation begins to creep in – one form of specialisation depends upon whether the researcher is following a primarily quantitative or qualitative path.</a:t>
            </a:r>
          </a:p>
        </p:txBody>
      </p:sp>
    </p:spTree>
    <p:extLst>
      <p:ext uri="{BB962C8B-B14F-4D97-AF65-F5344CB8AC3E}">
        <p14:creationId xmlns:p14="http://schemas.microsoft.com/office/powerpoint/2010/main" val="4152630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73416" y="-6614"/>
            <a:ext cx="11461244" cy="991682"/>
          </a:xfrm>
          <a:prstGeom prst="rect">
            <a:avLst/>
          </a:prstGeom>
          <a:noFill/>
        </p:spPr>
        <p:txBody>
          <a:bodyPr wrap="square">
            <a:spAutoFit/>
          </a:bodyPr>
          <a:lstStyle/>
          <a:p>
            <a:pPr algn="ctr">
              <a:lnSpc>
                <a:spcPct val="133000"/>
              </a:lnSpc>
            </a:pPr>
            <a:r>
              <a:rPr lang="en-GB" sz="4800" b="1" dirty="0">
                <a:latin typeface="Myriad Pro"/>
              </a:rPr>
              <a:t>Class Expectation</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866783" cy="6432530"/>
          </a:xfrm>
          <a:prstGeom prst="rect">
            <a:avLst/>
          </a:prstGeom>
          <a:noFill/>
        </p:spPr>
        <p:txBody>
          <a:bodyPr wrap="square" lIns="91440" tIns="45720" rIns="91440" bIns="45720" anchor="t">
            <a:spAutoFit/>
          </a:bodyPr>
          <a:lstStyle/>
          <a:p>
            <a:pPr>
              <a:buFont typeface="Wingdings" panose="05000000000000000000" pitchFamily="2" charset="2"/>
              <a:buChar char="Ø"/>
            </a:pPr>
            <a:r>
              <a:rPr lang="en-GB" sz="3600" b="1" dirty="0">
                <a:latin typeface="Myriad Pro"/>
              </a:rPr>
              <a:t>Please do adhere to the University Code of Conduct.</a:t>
            </a:r>
          </a:p>
          <a:p>
            <a:pPr marL="0" indent="0">
              <a:buNone/>
            </a:pPr>
            <a:endParaRPr lang="en-GB" sz="3600" b="1" dirty="0">
              <a:latin typeface="Myriad Pro"/>
            </a:endParaRPr>
          </a:p>
          <a:p>
            <a:pPr>
              <a:buFont typeface="Wingdings" panose="05000000000000000000" pitchFamily="2" charset="2"/>
              <a:buChar char="Ø"/>
            </a:pPr>
            <a:r>
              <a:rPr lang="en-GB" sz="3600" b="1" dirty="0">
                <a:latin typeface="Myriad Pro"/>
              </a:rPr>
              <a:t>For example, </a:t>
            </a:r>
            <a:r>
              <a:rPr lang="en-GB" sz="3600" dirty="0">
                <a:latin typeface="Myriad Pro"/>
              </a:rPr>
              <a:t>be polite, respectful and be professional in all your interaction with your lecturers and fellow students.</a:t>
            </a:r>
          </a:p>
          <a:p>
            <a:pPr marL="0" indent="0">
              <a:buNone/>
            </a:pPr>
            <a:endParaRPr lang="en-GB" sz="3600" dirty="0">
              <a:latin typeface="Myriad Pro"/>
            </a:endParaRPr>
          </a:p>
          <a:p>
            <a:pPr>
              <a:buFont typeface="Wingdings" panose="05000000000000000000" pitchFamily="2" charset="2"/>
              <a:buChar char="Ø"/>
            </a:pPr>
            <a:r>
              <a:rPr lang="en-GB" sz="3600" b="1" dirty="0">
                <a:latin typeface="Myriad Pro"/>
              </a:rPr>
              <a:t>No eating in class while lecture is ongoing.</a:t>
            </a:r>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2354612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73416" y="-6614"/>
            <a:ext cx="11461244" cy="991682"/>
          </a:xfrm>
          <a:prstGeom prst="rect">
            <a:avLst/>
          </a:prstGeom>
          <a:noFill/>
        </p:spPr>
        <p:txBody>
          <a:bodyPr wrap="square">
            <a:spAutoFit/>
          </a:bodyPr>
          <a:lstStyle/>
          <a:p>
            <a:pPr algn="ctr">
              <a:lnSpc>
                <a:spcPct val="133000"/>
              </a:lnSpc>
            </a:pPr>
            <a:r>
              <a:rPr lang="en-GB" sz="4800" b="1" dirty="0">
                <a:latin typeface="Myriad Pro"/>
              </a:rPr>
              <a:t>Class Expectation</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866783" cy="6986528"/>
          </a:xfrm>
          <a:prstGeom prst="rect">
            <a:avLst/>
          </a:prstGeom>
          <a:noFill/>
        </p:spPr>
        <p:txBody>
          <a:bodyPr wrap="square">
            <a:spAutoFit/>
          </a:bodyPr>
          <a:lstStyle/>
          <a:p>
            <a:pPr algn="just">
              <a:buFont typeface="Wingdings" panose="05000000000000000000" pitchFamily="2" charset="2"/>
              <a:buChar char="Ø"/>
            </a:pPr>
            <a:r>
              <a:rPr lang="en-GB" sz="3200" b="1" dirty="0">
                <a:latin typeface="Myriad Pro"/>
              </a:rPr>
              <a:t>University pays important attention to </a:t>
            </a:r>
            <a:r>
              <a:rPr lang="en-GB" sz="3200" b="1" dirty="0">
                <a:solidFill>
                  <a:srgbClr val="FF0000"/>
                </a:solidFill>
                <a:latin typeface="Myriad Pro"/>
              </a:rPr>
              <a:t>Engagement policy </a:t>
            </a:r>
            <a:r>
              <a:rPr lang="en-GB" sz="3200" b="1" dirty="0">
                <a:latin typeface="Myriad Pro"/>
              </a:rPr>
              <a:t>this term (engagement with the Moodle page, class attendance including  active participation in class activities).</a:t>
            </a:r>
          </a:p>
          <a:p>
            <a:pPr algn="just"/>
            <a:endParaRPr lang="en-GB" sz="3200" b="1" dirty="0">
              <a:latin typeface="Myriad Pro"/>
            </a:endParaRPr>
          </a:p>
          <a:p>
            <a:pPr algn="just">
              <a:buFont typeface="Wingdings" panose="05000000000000000000" pitchFamily="2" charset="2"/>
              <a:buChar char="Ø"/>
            </a:pPr>
            <a:r>
              <a:rPr lang="en-GB" sz="3200" b="1" dirty="0">
                <a:latin typeface="Myriad Pro"/>
              </a:rPr>
              <a:t>If you are unsure about anything or have any personal circumstance that cam impact your academic performance, you can speak 1-2-1 with your lecturer after the lecture. He/she may signpost you to the relevant non-teaching teams for support.</a:t>
            </a:r>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349263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73416" y="-6614"/>
            <a:ext cx="11461244" cy="991682"/>
          </a:xfrm>
          <a:prstGeom prst="rect">
            <a:avLst/>
          </a:prstGeom>
          <a:noFill/>
        </p:spPr>
        <p:txBody>
          <a:bodyPr wrap="square">
            <a:spAutoFit/>
          </a:bodyPr>
          <a:lstStyle/>
          <a:p>
            <a:pPr algn="ctr">
              <a:lnSpc>
                <a:spcPct val="133000"/>
              </a:lnSpc>
            </a:pPr>
            <a:r>
              <a:rPr lang="en-GB" sz="4800" b="1" dirty="0">
                <a:latin typeface="Myriad Pro"/>
              </a:rPr>
              <a:t>About this Module….</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866783" cy="4370427"/>
          </a:xfrm>
          <a:prstGeom prst="rect">
            <a:avLst/>
          </a:prstGeom>
          <a:noFill/>
        </p:spPr>
        <p:txBody>
          <a:bodyPr wrap="square">
            <a:spAutoFit/>
          </a:bodyPr>
          <a:lstStyle/>
          <a:p>
            <a:pPr algn="ctr"/>
            <a:r>
              <a:rPr lang="en-GB" sz="4800" b="1" dirty="0">
                <a:latin typeface="Myriad Pro"/>
              </a:rPr>
              <a:t>Module Overview</a:t>
            </a:r>
          </a:p>
          <a:p>
            <a:pPr algn="just">
              <a:buFont typeface="Wingdings" panose="05000000000000000000" pitchFamily="2" charset="2"/>
              <a:buChar char="Ø"/>
            </a:pPr>
            <a:endParaRPr lang="en-GB" sz="3500" b="1" dirty="0"/>
          </a:p>
          <a:p>
            <a:pPr algn="just">
              <a:buFont typeface="Wingdings" panose="05000000000000000000" pitchFamily="2" charset="2"/>
              <a:buChar char="Ø"/>
            </a:pPr>
            <a:endParaRPr lang="en-GB" sz="3500" b="1" dirty="0"/>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2050" name="Picture 2" descr="Checklist API module ...">
            <a:extLst>
              <a:ext uri="{FF2B5EF4-FFF2-40B4-BE49-F238E27FC236}">
                <a16:creationId xmlns:a16="http://schemas.microsoft.com/office/drawing/2014/main" id="{B75AEDCD-A47B-632B-A5C0-595576AF34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1431" y="2126256"/>
            <a:ext cx="7216048" cy="2831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84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wipe(down)">
                                      <p:cBhvr>
                                        <p:cTn id="18"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363556" y="-6614"/>
            <a:ext cx="11171103" cy="991682"/>
          </a:xfrm>
          <a:prstGeom prst="rect">
            <a:avLst/>
          </a:prstGeom>
          <a:noFill/>
        </p:spPr>
        <p:txBody>
          <a:bodyPr wrap="square">
            <a:spAutoFit/>
          </a:bodyPr>
          <a:lstStyle/>
          <a:p>
            <a:pPr algn="ctr">
              <a:lnSpc>
                <a:spcPct val="133000"/>
              </a:lnSpc>
            </a:pPr>
            <a:r>
              <a:rPr lang="en-GB" sz="4800" b="1" dirty="0">
                <a:latin typeface="Myriad Pro"/>
              </a:rPr>
              <a:t>Module Aim/Objective</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866783" cy="3416320"/>
          </a:xfrm>
          <a:prstGeom prst="rect">
            <a:avLst/>
          </a:prstGeom>
          <a:noFill/>
        </p:spPr>
        <p:txBody>
          <a:bodyPr wrap="square" lIns="91440" tIns="45720" rIns="91440" bIns="45720" anchor="t">
            <a:spAutoFit/>
          </a:bodyPr>
          <a:lstStyle/>
          <a:p>
            <a:pPr marL="457200" indent="-457200">
              <a:buFont typeface="Wingdings" panose="05000000000000000000" pitchFamily="2" charset="2"/>
              <a:buChar char="§"/>
            </a:pPr>
            <a:r>
              <a:rPr lang="en-GB" sz="3600" b="1" dirty="0"/>
              <a:t>Provide an opportunity for students to develop apply independent skills in research, critical analysis, and communication</a:t>
            </a:r>
            <a:endParaRPr lang="en-GB" sz="3600" b="1" dirty="0">
              <a:solidFill>
                <a:srgbClr val="FF0000"/>
              </a:solidFill>
            </a:endParaRPr>
          </a:p>
          <a:p>
            <a:endParaRPr lang="en-GB" sz="28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99153" y="5885512"/>
            <a:ext cx="2883658" cy="1079086"/>
          </a:xfrm>
          <a:prstGeom prst="rect">
            <a:avLst/>
          </a:prstGeom>
        </p:spPr>
      </p:pic>
    </p:spTree>
    <p:extLst>
      <p:ext uri="{BB962C8B-B14F-4D97-AF65-F5344CB8AC3E}">
        <p14:creationId xmlns:p14="http://schemas.microsoft.com/office/powerpoint/2010/main" val="2532260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363556" y="-6614"/>
            <a:ext cx="11171103" cy="1104085"/>
          </a:xfrm>
          <a:prstGeom prst="rect">
            <a:avLst/>
          </a:prstGeom>
          <a:noFill/>
        </p:spPr>
        <p:txBody>
          <a:bodyPr wrap="square">
            <a:spAutoFit/>
          </a:bodyPr>
          <a:lstStyle/>
          <a:p>
            <a:pPr algn="ctr">
              <a:lnSpc>
                <a:spcPct val="133000"/>
              </a:lnSpc>
            </a:pPr>
            <a:r>
              <a:rPr lang="en-GB" sz="5400" b="1" dirty="0">
                <a:latin typeface="Myriad Pro"/>
              </a:rPr>
              <a:t>Module Learning Outcomes</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866783" cy="5755422"/>
          </a:xfrm>
          <a:prstGeom prst="rect">
            <a:avLst/>
          </a:prstGeom>
          <a:noFill/>
        </p:spPr>
        <p:txBody>
          <a:bodyPr wrap="square" lIns="91440" tIns="45720" rIns="91440" bIns="45720" anchor="t">
            <a:spAutoFit/>
          </a:bodyPr>
          <a:lstStyle/>
          <a:p>
            <a:r>
              <a:rPr lang="en-GB" sz="3600" dirty="0"/>
              <a:t>Upon the successful completion of this module, the student should be able to: </a:t>
            </a:r>
            <a:endParaRPr lang="en-GB" sz="3600" b="1" dirty="0"/>
          </a:p>
          <a:p>
            <a:pPr marL="571500" indent="-571500">
              <a:buFont typeface="Wingdings" panose="05000000000000000000" pitchFamily="2" charset="2"/>
              <a:buChar char="§"/>
            </a:pPr>
            <a:r>
              <a:rPr lang="en-GB" sz="3600" b="1" dirty="0"/>
              <a:t>Demonstrate an advanced understanding of the significance of research and its applications to business practice. </a:t>
            </a:r>
          </a:p>
          <a:p>
            <a:pPr marL="571500" indent="-571500">
              <a:buFont typeface="Wingdings" panose="05000000000000000000" pitchFamily="2" charset="2"/>
              <a:buChar char="§"/>
            </a:pPr>
            <a:r>
              <a:rPr lang="en-GB" sz="3600" b="1" dirty="0"/>
              <a:t>Demonstrate comprehensive understanding of tools and techniques applicable to their own research or advanced scholarship.</a:t>
            </a:r>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188020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363556" y="-6614"/>
            <a:ext cx="11171103" cy="895566"/>
          </a:xfrm>
          <a:prstGeom prst="rect">
            <a:avLst/>
          </a:prstGeom>
          <a:noFill/>
        </p:spPr>
        <p:txBody>
          <a:bodyPr wrap="square">
            <a:spAutoFit/>
          </a:bodyPr>
          <a:lstStyle/>
          <a:p>
            <a:pPr algn="ctr">
              <a:lnSpc>
                <a:spcPct val="133000"/>
              </a:lnSpc>
            </a:pPr>
            <a:r>
              <a:rPr lang="en-GB" sz="4400" b="1" dirty="0">
                <a:latin typeface="Myriad Pro"/>
              </a:rPr>
              <a:t>Learning and Teaching Strategy </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866783" cy="4955203"/>
          </a:xfrm>
          <a:prstGeom prst="rect">
            <a:avLst/>
          </a:prstGeom>
          <a:noFill/>
        </p:spPr>
        <p:txBody>
          <a:bodyPr wrap="square">
            <a:spAutoFit/>
          </a:bodyPr>
          <a:lstStyle/>
          <a:p>
            <a:pPr marL="0" indent="0" algn="just">
              <a:buNone/>
            </a:pPr>
            <a:r>
              <a:rPr lang="en-GB" sz="3600" dirty="0">
                <a:latin typeface="Myriad Pro"/>
              </a:rPr>
              <a:t>You need to pay attention to this to excel on this module</a:t>
            </a:r>
            <a:r>
              <a:rPr lang="en-GB" sz="3600" b="0" i="0" u="none" strike="noStrike" baseline="0" dirty="0">
                <a:solidFill>
                  <a:srgbClr val="000000"/>
                </a:solidFill>
                <a:latin typeface="Myriad Pro"/>
              </a:rPr>
              <a:t>: </a:t>
            </a:r>
          </a:p>
          <a:p>
            <a:pPr marL="0" indent="0">
              <a:buNone/>
            </a:pPr>
            <a:endParaRPr lang="en-GB" sz="4000" b="1" dirty="0">
              <a:latin typeface="Myriad Pro"/>
            </a:endParaRPr>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3" name="Picture 2" descr="A screenshot of a white sheet with black text&#10;&#10;Description automatically generated">
            <a:extLst>
              <a:ext uri="{FF2B5EF4-FFF2-40B4-BE49-F238E27FC236}">
                <a16:creationId xmlns:a16="http://schemas.microsoft.com/office/drawing/2014/main" id="{7359CF10-06AC-EAEC-1EEF-F8983D8D3C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0469" y="2089153"/>
            <a:ext cx="9845044" cy="3309112"/>
          </a:xfrm>
          <a:prstGeom prst="rect">
            <a:avLst/>
          </a:prstGeom>
        </p:spPr>
      </p:pic>
    </p:spTree>
    <p:extLst>
      <p:ext uri="{BB962C8B-B14F-4D97-AF65-F5344CB8AC3E}">
        <p14:creationId xmlns:p14="http://schemas.microsoft.com/office/powerpoint/2010/main" val="2094086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73416" y="-6614"/>
            <a:ext cx="11461244" cy="991682"/>
          </a:xfrm>
          <a:prstGeom prst="rect">
            <a:avLst/>
          </a:prstGeom>
          <a:noFill/>
        </p:spPr>
        <p:txBody>
          <a:bodyPr wrap="square">
            <a:spAutoFit/>
          </a:bodyPr>
          <a:lstStyle/>
          <a:p>
            <a:pPr algn="ctr">
              <a:lnSpc>
                <a:spcPct val="133000"/>
              </a:lnSpc>
            </a:pPr>
            <a:r>
              <a:rPr lang="en-GB" sz="4800" b="1" dirty="0">
                <a:latin typeface="Myriad Pro"/>
              </a:rPr>
              <a:t>Class Expectation</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866783" cy="6432530"/>
          </a:xfrm>
          <a:prstGeom prst="rect">
            <a:avLst/>
          </a:prstGeom>
          <a:noFill/>
        </p:spPr>
        <p:txBody>
          <a:bodyPr wrap="square" lIns="91440" tIns="45720" rIns="91440" bIns="45720" anchor="t">
            <a:spAutoFit/>
          </a:bodyPr>
          <a:lstStyle/>
          <a:p>
            <a:pPr>
              <a:buFont typeface="Wingdings" panose="05000000000000000000" pitchFamily="2" charset="2"/>
              <a:buChar char="Ø"/>
            </a:pPr>
            <a:r>
              <a:rPr lang="en-GB" sz="3600" b="1" dirty="0">
                <a:latin typeface="Myriad Pro"/>
              </a:rPr>
              <a:t>Please do adhere to the University Code of Conduct.</a:t>
            </a:r>
          </a:p>
          <a:p>
            <a:pPr marL="0" indent="0">
              <a:buNone/>
            </a:pPr>
            <a:endParaRPr lang="en-GB" sz="3600" b="1" dirty="0">
              <a:latin typeface="Myriad Pro"/>
            </a:endParaRPr>
          </a:p>
          <a:p>
            <a:pPr>
              <a:buFont typeface="Wingdings" panose="05000000000000000000" pitchFamily="2" charset="2"/>
              <a:buChar char="Ø"/>
            </a:pPr>
            <a:r>
              <a:rPr lang="en-GB" sz="3600" b="1" dirty="0">
                <a:latin typeface="Myriad Pro"/>
              </a:rPr>
              <a:t>For example, </a:t>
            </a:r>
            <a:r>
              <a:rPr lang="en-GB" sz="3600" dirty="0">
                <a:latin typeface="Myriad Pro"/>
              </a:rPr>
              <a:t>be polite, respectful and be professional in all your interaction with your lecturers and fellow students.</a:t>
            </a:r>
          </a:p>
          <a:p>
            <a:pPr marL="0" indent="0">
              <a:buNone/>
            </a:pPr>
            <a:endParaRPr lang="en-GB" sz="3600" dirty="0">
              <a:latin typeface="Myriad Pro"/>
            </a:endParaRPr>
          </a:p>
          <a:p>
            <a:pPr>
              <a:buFont typeface="Wingdings" panose="05000000000000000000" pitchFamily="2" charset="2"/>
              <a:buChar char="Ø"/>
            </a:pPr>
            <a:r>
              <a:rPr lang="en-GB" sz="3600" b="1" dirty="0">
                <a:latin typeface="Myriad Pro"/>
              </a:rPr>
              <a:t>No eating in class while lecture is ongoing.</a:t>
            </a:r>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431496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73416" y="-6614"/>
            <a:ext cx="11461244" cy="991682"/>
          </a:xfrm>
          <a:prstGeom prst="rect">
            <a:avLst/>
          </a:prstGeom>
          <a:noFill/>
        </p:spPr>
        <p:txBody>
          <a:bodyPr wrap="square">
            <a:spAutoFit/>
          </a:bodyPr>
          <a:lstStyle/>
          <a:p>
            <a:pPr algn="ctr">
              <a:lnSpc>
                <a:spcPct val="133000"/>
              </a:lnSpc>
            </a:pPr>
            <a:r>
              <a:rPr lang="en-GB" sz="4800" b="1" dirty="0">
                <a:latin typeface="Myriad Pro"/>
              </a:rPr>
              <a:t>Class Expectation</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866783" cy="6986528"/>
          </a:xfrm>
          <a:prstGeom prst="rect">
            <a:avLst/>
          </a:prstGeom>
          <a:noFill/>
        </p:spPr>
        <p:txBody>
          <a:bodyPr wrap="square">
            <a:spAutoFit/>
          </a:bodyPr>
          <a:lstStyle/>
          <a:p>
            <a:pPr algn="just">
              <a:buFont typeface="Wingdings" panose="05000000000000000000" pitchFamily="2" charset="2"/>
              <a:buChar char="Ø"/>
            </a:pPr>
            <a:r>
              <a:rPr lang="en-GB" sz="3200" b="1" dirty="0">
                <a:latin typeface="Myriad Pro"/>
              </a:rPr>
              <a:t>University pays important attention to </a:t>
            </a:r>
            <a:r>
              <a:rPr lang="en-GB" sz="3200" b="1" dirty="0">
                <a:solidFill>
                  <a:srgbClr val="FF0000"/>
                </a:solidFill>
                <a:latin typeface="Myriad Pro"/>
              </a:rPr>
              <a:t>Engagement policy </a:t>
            </a:r>
            <a:r>
              <a:rPr lang="en-GB" sz="3200" b="1" dirty="0">
                <a:latin typeface="Myriad Pro"/>
              </a:rPr>
              <a:t>this term (engagement with the Moodle page, class attendance including  active participation in class activities).</a:t>
            </a:r>
          </a:p>
          <a:p>
            <a:pPr algn="just"/>
            <a:endParaRPr lang="en-GB" sz="3200" b="1" dirty="0">
              <a:latin typeface="Myriad Pro"/>
            </a:endParaRPr>
          </a:p>
          <a:p>
            <a:pPr algn="just">
              <a:buFont typeface="Wingdings" panose="05000000000000000000" pitchFamily="2" charset="2"/>
              <a:buChar char="Ø"/>
            </a:pPr>
            <a:r>
              <a:rPr lang="en-GB" sz="3200" b="1" dirty="0">
                <a:latin typeface="Myriad Pro"/>
              </a:rPr>
              <a:t>If you are unsure about anything or have any personal circumstance that cam impact your academic performance, you can speak 1-2-1 with your lecturer after the lecture. He/she may signpost you to the relevant non-teaching teams for support.</a:t>
            </a:r>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469403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319489" y="-119017"/>
            <a:ext cx="11425517" cy="1104085"/>
          </a:xfrm>
          <a:prstGeom prst="rect">
            <a:avLst/>
          </a:prstGeom>
          <a:noFill/>
        </p:spPr>
        <p:txBody>
          <a:bodyPr wrap="square">
            <a:spAutoFit/>
          </a:bodyPr>
          <a:lstStyle/>
          <a:p>
            <a:pPr algn="ctr">
              <a:lnSpc>
                <a:spcPct val="133000"/>
              </a:lnSpc>
            </a:pPr>
            <a:r>
              <a:rPr lang="en-GB" sz="5400" b="1" dirty="0">
                <a:latin typeface="Myriad Pro"/>
              </a:rPr>
              <a:t>Learning and Teaching Strategy </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646447" cy="5139869"/>
          </a:xfrm>
          <a:prstGeom prst="rect">
            <a:avLst/>
          </a:prstGeom>
          <a:noFill/>
        </p:spPr>
        <p:txBody>
          <a:bodyPr wrap="square">
            <a:spAutoFit/>
          </a:bodyPr>
          <a:lstStyle/>
          <a:p>
            <a:endParaRPr lang="en-GB" sz="3600" dirty="0"/>
          </a:p>
          <a:p>
            <a:pPr marL="571500" indent="-571500">
              <a:buFont typeface="Wingdings" panose="05000000000000000000" pitchFamily="2" charset="2"/>
              <a:buChar char="q"/>
            </a:pPr>
            <a:r>
              <a:rPr lang="en-GB" sz="3600" dirty="0">
                <a:latin typeface="Myriad Pro"/>
              </a:rPr>
              <a:t>10 weeks of teaching</a:t>
            </a:r>
          </a:p>
          <a:p>
            <a:pPr marL="571500" indent="-571500">
              <a:buFont typeface="Wingdings" panose="05000000000000000000" pitchFamily="2" charset="2"/>
              <a:buChar char="q"/>
            </a:pPr>
            <a:endParaRPr lang="en-GB" sz="3600" dirty="0">
              <a:latin typeface="Myriad Pro"/>
            </a:endParaRPr>
          </a:p>
          <a:p>
            <a:pPr marL="571500" indent="-571500">
              <a:buFont typeface="Wingdings" panose="05000000000000000000" pitchFamily="2" charset="2"/>
              <a:buChar char="q"/>
            </a:pPr>
            <a:r>
              <a:rPr lang="en-GB" sz="3600" dirty="0">
                <a:latin typeface="Myriad Pro"/>
              </a:rPr>
              <a:t>4 hours each week</a:t>
            </a:r>
          </a:p>
          <a:p>
            <a:pPr marL="571500" indent="-571500">
              <a:buFont typeface="Wingdings" panose="05000000000000000000" pitchFamily="2" charset="2"/>
              <a:buChar char="q"/>
            </a:pPr>
            <a:endParaRPr lang="en-GB" sz="3600" dirty="0">
              <a:latin typeface="Myriad Pro"/>
            </a:endParaRPr>
          </a:p>
          <a:p>
            <a:pPr marL="571500" indent="-571500">
              <a:buFont typeface="Wingdings" panose="05000000000000000000" pitchFamily="2" charset="2"/>
              <a:buChar char="q"/>
            </a:pPr>
            <a:r>
              <a:rPr lang="en-GB" sz="3600" dirty="0">
                <a:latin typeface="Myriad Pro"/>
              </a:rPr>
              <a:t>Plus, weekly independent reading by students amounting to160 hours for the term (16 hours per week).</a:t>
            </a:r>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433156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319489" y="-119017"/>
            <a:ext cx="11425517" cy="932050"/>
          </a:xfrm>
          <a:prstGeom prst="rect">
            <a:avLst/>
          </a:prstGeom>
          <a:noFill/>
        </p:spPr>
        <p:txBody>
          <a:bodyPr wrap="square">
            <a:spAutoFit/>
          </a:bodyPr>
          <a:lstStyle/>
          <a:p>
            <a:pPr algn="ctr">
              <a:lnSpc>
                <a:spcPct val="133000"/>
              </a:lnSpc>
            </a:pPr>
            <a:r>
              <a:rPr lang="en-GB" sz="4600" b="1" dirty="0">
                <a:latin typeface="Myriad Pro"/>
              </a:rPr>
              <a:t>Learning and Teaching Strategy </a:t>
            </a:r>
          </a:p>
        </p:txBody>
      </p:sp>
      <p:sp>
        <p:nvSpPr>
          <p:cNvPr id="5" name="TextBox 4">
            <a:extLst>
              <a:ext uri="{FF2B5EF4-FFF2-40B4-BE49-F238E27FC236}">
                <a16:creationId xmlns:a16="http://schemas.microsoft.com/office/drawing/2014/main" id="{268678A4-7C23-87C4-44C7-C440FE54C42C}"/>
              </a:ext>
            </a:extLst>
          </p:cNvPr>
          <p:cNvSpPr txBox="1"/>
          <p:nvPr/>
        </p:nvSpPr>
        <p:spPr>
          <a:xfrm>
            <a:off x="226064" y="985068"/>
            <a:ext cx="11646447" cy="7909858"/>
          </a:xfrm>
          <a:prstGeom prst="rect">
            <a:avLst/>
          </a:prstGeom>
          <a:noFill/>
        </p:spPr>
        <p:txBody>
          <a:bodyPr wrap="square">
            <a:spAutoFit/>
          </a:bodyPr>
          <a:lstStyle/>
          <a:p>
            <a:pPr>
              <a:buFont typeface="Wingdings 3" pitchFamily="2" charset="2"/>
              <a:buNone/>
            </a:pPr>
            <a:r>
              <a:rPr lang="en-GB" altLang="en-US" sz="4000" b="1" dirty="0">
                <a:latin typeface="Myriad Pro"/>
              </a:rPr>
              <a:t>Mixture of:</a:t>
            </a:r>
          </a:p>
          <a:p>
            <a:pPr marL="914400" lvl="1" indent="-457200">
              <a:buFont typeface="Wingdings" panose="05000000000000000000" pitchFamily="2" charset="2"/>
              <a:buChar char="q"/>
            </a:pPr>
            <a:r>
              <a:rPr lang="en-GB" altLang="en-US" sz="4000" dirty="0">
                <a:latin typeface="Myriad Pro"/>
              </a:rPr>
              <a:t>Lectures</a:t>
            </a:r>
          </a:p>
          <a:p>
            <a:pPr marL="914400" lvl="1" indent="-457200">
              <a:buFont typeface="Wingdings" panose="05000000000000000000" pitchFamily="2" charset="2"/>
              <a:buChar char="q"/>
            </a:pPr>
            <a:r>
              <a:rPr lang="en-GB" altLang="en-US" sz="4000" dirty="0">
                <a:latin typeface="Myriad Pro"/>
              </a:rPr>
              <a:t>Seminars</a:t>
            </a:r>
          </a:p>
          <a:p>
            <a:pPr marL="914400" lvl="1" indent="-457200">
              <a:buFont typeface="Wingdings" panose="05000000000000000000" pitchFamily="2" charset="2"/>
              <a:buChar char="q"/>
            </a:pPr>
            <a:r>
              <a:rPr lang="en-GB" altLang="en-US" sz="4000" dirty="0">
                <a:latin typeface="Myriad Pro"/>
              </a:rPr>
              <a:t>Discussions </a:t>
            </a:r>
          </a:p>
          <a:p>
            <a:pPr marL="914400" lvl="1" indent="-457200">
              <a:buFont typeface="Wingdings" panose="05000000000000000000" pitchFamily="2" charset="2"/>
              <a:buChar char="q"/>
            </a:pPr>
            <a:r>
              <a:rPr lang="en-GB" altLang="en-US" sz="4000" dirty="0">
                <a:latin typeface="Myriad Pro"/>
              </a:rPr>
              <a:t>Group work/ Pair work</a:t>
            </a:r>
          </a:p>
          <a:p>
            <a:pPr marL="914400" lvl="1" indent="-457200">
              <a:buFont typeface="Wingdings" panose="05000000000000000000" pitchFamily="2" charset="2"/>
              <a:buChar char="q"/>
            </a:pPr>
            <a:r>
              <a:rPr lang="en-GB" altLang="en-US" sz="4000" dirty="0">
                <a:latin typeface="Myriad Pro"/>
              </a:rPr>
              <a:t>Educational/Informative Videos</a:t>
            </a:r>
          </a:p>
          <a:p>
            <a:pPr marL="914400" lvl="1" indent="-457200">
              <a:buFont typeface="Wingdings" panose="05000000000000000000" pitchFamily="2" charset="2"/>
              <a:buChar char="q"/>
            </a:pPr>
            <a:r>
              <a:rPr lang="en-GB" altLang="en-US" sz="4000" dirty="0">
                <a:latin typeface="Myriad Pro"/>
              </a:rPr>
              <a:t>Case studies.</a:t>
            </a:r>
            <a:endParaRPr lang="en-GB" sz="4000" dirty="0">
              <a:solidFill>
                <a:srgbClr val="FF0000"/>
              </a:solidFill>
              <a:latin typeface="Myriad Pro"/>
            </a:endParaRPr>
          </a:p>
          <a:p>
            <a:endParaRPr lang="en-GB" sz="3600" dirty="0"/>
          </a:p>
          <a:p>
            <a:endParaRPr lang="en-GB" sz="3600" dirty="0"/>
          </a:p>
          <a:p>
            <a:endParaRPr lang="en-GB" sz="3600" dirty="0"/>
          </a:p>
          <a:p>
            <a:pPr marL="0" indent="0">
              <a:buNone/>
            </a:pPr>
            <a:endParaRPr lang="en-GB" sz="40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87441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319489" y="-119017"/>
            <a:ext cx="11425517" cy="1104085"/>
          </a:xfrm>
          <a:prstGeom prst="rect">
            <a:avLst/>
          </a:prstGeom>
          <a:noFill/>
        </p:spPr>
        <p:txBody>
          <a:bodyPr wrap="square">
            <a:spAutoFit/>
          </a:bodyPr>
          <a:lstStyle/>
          <a:p>
            <a:pPr algn="ctr">
              <a:lnSpc>
                <a:spcPct val="133000"/>
              </a:lnSpc>
            </a:pPr>
            <a:r>
              <a:rPr lang="en-GB" sz="5400" b="1" dirty="0">
                <a:latin typeface="Myriad Pro"/>
              </a:rPr>
              <a:t>Module Assessment Mode - I</a:t>
            </a: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
        <p:nvSpPr>
          <p:cNvPr id="7" name="Text Box 1">
            <a:extLst>
              <a:ext uri="{FF2B5EF4-FFF2-40B4-BE49-F238E27FC236}">
                <a16:creationId xmlns:a16="http://schemas.microsoft.com/office/drawing/2014/main" id="{E9EEB168-DBFB-083B-D2AB-3D174B8C33F2}"/>
              </a:ext>
            </a:extLst>
          </p:cNvPr>
          <p:cNvSpPr txBox="1"/>
          <p:nvPr/>
        </p:nvSpPr>
        <p:spPr>
          <a:xfrm>
            <a:off x="3290836" y="7438008"/>
            <a:ext cx="117382" cy="16192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000" dirty="0">
                <a:effectLst/>
                <a:latin typeface="Times New Roman" panose="02020603050405020304" pitchFamily="18" charset="0"/>
                <a:ea typeface="Times New Roman" panose="02020603050405020304" pitchFamily="18" charset="0"/>
              </a:rPr>
              <a:t> </a:t>
            </a:r>
          </a:p>
        </p:txBody>
      </p:sp>
      <p:sp>
        <p:nvSpPr>
          <p:cNvPr id="9" name="Text Box 1">
            <a:extLst>
              <a:ext uri="{FF2B5EF4-FFF2-40B4-BE49-F238E27FC236}">
                <a16:creationId xmlns:a16="http://schemas.microsoft.com/office/drawing/2014/main" id="{B4C05359-2BD7-D7E1-6553-97B02FBCFC39}"/>
              </a:ext>
            </a:extLst>
          </p:cNvPr>
          <p:cNvSpPr txBox="1"/>
          <p:nvPr/>
        </p:nvSpPr>
        <p:spPr>
          <a:xfrm>
            <a:off x="6843662" y="7380858"/>
            <a:ext cx="122718" cy="238125"/>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000" dirty="0">
                <a:effectLst/>
                <a:latin typeface="Times New Roman" panose="02020603050405020304" pitchFamily="18" charset="0"/>
                <a:ea typeface="Times New Roman" panose="02020603050405020304" pitchFamily="18" charset="0"/>
              </a:rPr>
              <a:t> </a:t>
            </a:r>
          </a:p>
        </p:txBody>
      </p:sp>
      <p:sp>
        <p:nvSpPr>
          <p:cNvPr id="10" name="Rectangle 4">
            <a:extLst>
              <a:ext uri="{FF2B5EF4-FFF2-40B4-BE49-F238E27FC236}">
                <a16:creationId xmlns:a16="http://schemas.microsoft.com/office/drawing/2014/main" id="{A3195446-0728-796A-59C8-C57BC07041D9}"/>
              </a:ext>
            </a:extLst>
          </p:cNvPr>
          <p:cNvSpPr>
            <a:spLocks noChangeArrowheads="1"/>
          </p:cNvSpPr>
          <p:nvPr/>
        </p:nvSpPr>
        <p:spPr bwMode="auto">
          <a:xfrm>
            <a:off x="1310996" y="1087415"/>
            <a:ext cx="6829527"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2800" b="1" dirty="0">
                <a:solidFill>
                  <a:srgbClr val="FF0000"/>
                </a:solidFill>
                <a:latin typeface="Arial" panose="020B0604020202020204" pitchFamily="34" charset="0"/>
                <a:cs typeface="Arial" panose="020B0604020202020204" pitchFamily="34" charset="0"/>
              </a:rPr>
              <a:t>Assessment Component 1</a:t>
            </a:r>
            <a:endParaRPr kumimoji="0" lang="en-GB" altLang="en-US" sz="2800" b="0" i="0" u="none" strike="noStrike" cap="none" normalizeH="0" baseline="0" dirty="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3" name="Table 12">
            <a:extLst>
              <a:ext uri="{FF2B5EF4-FFF2-40B4-BE49-F238E27FC236}">
                <a16:creationId xmlns:a16="http://schemas.microsoft.com/office/drawing/2014/main" id="{DB45E514-8FAE-2E96-9A38-4E6A333FD4D8}"/>
              </a:ext>
            </a:extLst>
          </p:cNvPr>
          <p:cNvGraphicFramePr>
            <a:graphicFrameLocks noGrp="1"/>
          </p:cNvGraphicFramePr>
          <p:nvPr/>
        </p:nvGraphicFramePr>
        <p:xfrm>
          <a:off x="1179872" y="2183393"/>
          <a:ext cx="9733934" cy="1991690"/>
        </p:xfrm>
        <a:graphic>
          <a:graphicData uri="http://schemas.openxmlformats.org/drawingml/2006/table">
            <a:tbl>
              <a:tblPr firstRow="1" firstCol="1" bandRow="1"/>
              <a:tblGrid>
                <a:gridCol w="2050025">
                  <a:extLst>
                    <a:ext uri="{9D8B030D-6E8A-4147-A177-3AD203B41FA5}">
                      <a16:colId xmlns:a16="http://schemas.microsoft.com/office/drawing/2014/main" val="1172993252"/>
                    </a:ext>
                  </a:extLst>
                </a:gridCol>
                <a:gridCol w="2717674">
                  <a:extLst>
                    <a:ext uri="{9D8B030D-6E8A-4147-A177-3AD203B41FA5}">
                      <a16:colId xmlns:a16="http://schemas.microsoft.com/office/drawing/2014/main" val="2157943838"/>
                    </a:ext>
                  </a:extLst>
                </a:gridCol>
                <a:gridCol w="2901121">
                  <a:extLst>
                    <a:ext uri="{9D8B030D-6E8A-4147-A177-3AD203B41FA5}">
                      <a16:colId xmlns:a16="http://schemas.microsoft.com/office/drawing/2014/main" val="1158624573"/>
                    </a:ext>
                  </a:extLst>
                </a:gridCol>
                <a:gridCol w="2065114">
                  <a:extLst>
                    <a:ext uri="{9D8B030D-6E8A-4147-A177-3AD203B41FA5}">
                      <a16:colId xmlns:a16="http://schemas.microsoft.com/office/drawing/2014/main" val="1811930162"/>
                    </a:ext>
                  </a:extLst>
                </a:gridCol>
              </a:tblGrid>
              <a:tr h="1025840">
                <a:tc>
                  <a:txBody>
                    <a:bodyPr/>
                    <a:lstStyle/>
                    <a:p>
                      <a:pPr marL="457200" lvl="0" algn="l"/>
                      <a:r>
                        <a:rPr lang="en-GB" sz="2800" b="1" dirty="0">
                          <a:effectLst/>
                          <a:latin typeface="Arial" panose="020B0604020202020204" pitchFamily="34" charset="0"/>
                          <a:ea typeface="Times New Roman" panose="02020603050405020304" pitchFamily="18" charset="0"/>
                        </a:rPr>
                        <a:t>Type</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b="1" dirty="0">
                          <a:effectLst/>
                          <a:latin typeface="Arial" panose="020B0604020202020204" pitchFamily="34" charset="0"/>
                          <a:ea typeface="Times New Roman" panose="02020603050405020304" pitchFamily="18" charset="0"/>
                        </a:rPr>
                        <a:t>Mode of Assessment</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b="1" dirty="0">
                          <a:effectLst/>
                          <a:latin typeface="Arial" panose="020B0604020202020204" pitchFamily="34" charset="0"/>
                          <a:ea typeface="Times New Roman" panose="02020603050405020304" pitchFamily="18" charset="0"/>
                        </a:rPr>
                        <a:t>Word Count</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b="1" dirty="0">
                          <a:effectLst/>
                          <a:latin typeface="Arial" panose="020B0604020202020204" pitchFamily="34" charset="0"/>
                          <a:ea typeface="Times New Roman" panose="02020603050405020304" pitchFamily="18" charset="0"/>
                        </a:rPr>
                        <a:t>Weighting</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8084912"/>
                  </a:ext>
                </a:extLst>
              </a:tr>
              <a:tr h="965850">
                <a:tc>
                  <a:txBody>
                    <a:bodyPr/>
                    <a:lstStyle/>
                    <a:p>
                      <a:r>
                        <a:rPr lang="en-GB" sz="2800" dirty="0">
                          <a:effectLst/>
                          <a:latin typeface="Arial" panose="020B0604020202020204" pitchFamily="34" charset="0"/>
                          <a:ea typeface="Times New Roman" panose="02020603050405020304" pitchFamily="18" charset="0"/>
                        </a:rPr>
                        <a:t>Coursework</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dirty="0">
                          <a:effectLst/>
                          <a:latin typeface="Arial" panose="020B0604020202020204" pitchFamily="34" charset="0"/>
                          <a:ea typeface="Times New Roman" panose="02020603050405020304" pitchFamily="18" charset="0"/>
                        </a:rPr>
                        <a:t>Research Proposal</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dirty="0">
                          <a:effectLst/>
                          <a:latin typeface="Arial" panose="020B0604020202020204" pitchFamily="34" charset="0"/>
                          <a:ea typeface="Times New Roman" panose="02020603050405020304" pitchFamily="18" charset="0"/>
                        </a:rPr>
                        <a:t>2000 words</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dirty="0">
                          <a:effectLst/>
                          <a:latin typeface="Arial" panose="020B0604020202020204" pitchFamily="34" charset="0"/>
                          <a:ea typeface="Times New Roman" panose="02020603050405020304" pitchFamily="18" charset="0"/>
                        </a:rPr>
                        <a:t>50%</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34003781"/>
                  </a:ext>
                </a:extLst>
              </a:tr>
            </a:tbl>
          </a:graphicData>
        </a:graphic>
      </p:graphicFrame>
    </p:spTree>
    <p:extLst>
      <p:ext uri="{BB962C8B-B14F-4D97-AF65-F5344CB8AC3E}">
        <p14:creationId xmlns:p14="http://schemas.microsoft.com/office/powerpoint/2010/main" val="1251450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319489" y="-119017"/>
            <a:ext cx="11425517" cy="1104085"/>
          </a:xfrm>
          <a:prstGeom prst="rect">
            <a:avLst/>
          </a:prstGeom>
          <a:noFill/>
        </p:spPr>
        <p:txBody>
          <a:bodyPr wrap="square">
            <a:spAutoFit/>
          </a:bodyPr>
          <a:lstStyle/>
          <a:p>
            <a:pPr algn="ctr">
              <a:lnSpc>
                <a:spcPct val="133000"/>
              </a:lnSpc>
            </a:pPr>
            <a:r>
              <a:rPr lang="en-GB" sz="5400" b="1" dirty="0">
                <a:latin typeface="Myriad Pro"/>
              </a:rPr>
              <a:t>Module Assessment Mode - II</a:t>
            </a: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graphicFrame>
        <p:nvGraphicFramePr>
          <p:cNvPr id="3" name="Table 2">
            <a:extLst>
              <a:ext uri="{FF2B5EF4-FFF2-40B4-BE49-F238E27FC236}">
                <a16:creationId xmlns:a16="http://schemas.microsoft.com/office/drawing/2014/main" id="{21B02978-C8F6-C3B8-4074-FE044FFDA57C}"/>
              </a:ext>
            </a:extLst>
          </p:cNvPr>
          <p:cNvGraphicFramePr>
            <a:graphicFrameLocks noGrp="1"/>
          </p:cNvGraphicFramePr>
          <p:nvPr/>
        </p:nvGraphicFramePr>
        <p:xfrm>
          <a:off x="943897" y="2285342"/>
          <a:ext cx="10801109" cy="2306000"/>
        </p:xfrm>
        <a:graphic>
          <a:graphicData uri="http://schemas.openxmlformats.org/drawingml/2006/table">
            <a:tbl>
              <a:tblPr firstRow="1" firstCol="1" bandRow="1"/>
              <a:tblGrid>
                <a:gridCol w="2122704">
                  <a:extLst>
                    <a:ext uri="{9D8B030D-6E8A-4147-A177-3AD203B41FA5}">
                      <a16:colId xmlns:a16="http://schemas.microsoft.com/office/drawing/2014/main" val="3117255984"/>
                    </a:ext>
                  </a:extLst>
                </a:gridCol>
                <a:gridCol w="3664572">
                  <a:extLst>
                    <a:ext uri="{9D8B030D-6E8A-4147-A177-3AD203B41FA5}">
                      <a16:colId xmlns:a16="http://schemas.microsoft.com/office/drawing/2014/main" val="3901860957"/>
                    </a:ext>
                  </a:extLst>
                </a:gridCol>
                <a:gridCol w="3076504">
                  <a:extLst>
                    <a:ext uri="{9D8B030D-6E8A-4147-A177-3AD203B41FA5}">
                      <a16:colId xmlns:a16="http://schemas.microsoft.com/office/drawing/2014/main" val="3657872207"/>
                    </a:ext>
                  </a:extLst>
                </a:gridCol>
                <a:gridCol w="1937329">
                  <a:extLst>
                    <a:ext uri="{9D8B030D-6E8A-4147-A177-3AD203B41FA5}">
                      <a16:colId xmlns:a16="http://schemas.microsoft.com/office/drawing/2014/main" val="2969767110"/>
                    </a:ext>
                  </a:extLst>
                </a:gridCol>
              </a:tblGrid>
              <a:tr h="1025840">
                <a:tc>
                  <a:txBody>
                    <a:bodyPr/>
                    <a:lstStyle/>
                    <a:p>
                      <a:pPr marL="457200" lvl="0" algn="l"/>
                      <a:r>
                        <a:rPr lang="en-GB" sz="2800" b="1" dirty="0">
                          <a:effectLst/>
                          <a:latin typeface="Arial" panose="020B0604020202020204" pitchFamily="34" charset="0"/>
                          <a:ea typeface="Times New Roman" panose="02020603050405020304" pitchFamily="18" charset="0"/>
                        </a:rPr>
                        <a:t>Type</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b="1" dirty="0">
                          <a:effectLst/>
                          <a:latin typeface="Arial" panose="020B0604020202020204" pitchFamily="34" charset="0"/>
                          <a:ea typeface="Times New Roman" panose="02020603050405020304" pitchFamily="18" charset="0"/>
                        </a:rPr>
                        <a:t>Mode of Assessment</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b="1" dirty="0">
                          <a:effectLst/>
                          <a:latin typeface="Arial" panose="020B0604020202020204" pitchFamily="34" charset="0"/>
                          <a:ea typeface="Times New Roman" panose="02020603050405020304" pitchFamily="18" charset="0"/>
                        </a:rPr>
                        <a:t>Volume/Duration</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b="1" dirty="0">
                          <a:effectLst/>
                          <a:latin typeface="Arial" panose="020B0604020202020204" pitchFamily="34" charset="0"/>
                          <a:ea typeface="Times New Roman" panose="02020603050405020304" pitchFamily="18" charset="0"/>
                        </a:rPr>
                        <a:t>Weighting</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01567455"/>
                  </a:ext>
                </a:extLst>
              </a:tr>
              <a:tr h="965850">
                <a:tc>
                  <a:txBody>
                    <a:bodyPr/>
                    <a:lstStyle/>
                    <a:p>
                      <a:r>
                        <a:rPr lang="en-GB" sz="2800" dirty="0">
                          <a:effectLst/>
                          <a:latin typeface="Arial" panose="020B0604020202020204" pitchFamily="34" charset="0"/>
                          <a:ea typeface="Times New Roman" panose="02020603050405020304" pitchFamily="18" charset="0"/>
                        </a:rPr>
                        <a:t>Practical</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dirty="0">
                          <a:effectLst/>
                          <a:latin typeface="Arial" panose="020B0604020202020204" pitchFamily="34" charset="0"/>
                          <a:ea typeface="Times New Roman" panose="02020603050405020304" pitchFamily="18" charset="0"/>
                        </a:rPr>
                        <a:t>Academic Discussion based on the proposal</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dirty="0">
                          <a:effectLst/>
                          <a:latin typeface="Arial" panose="020B0604020202020204" pitchFamily="34" charset="0"/>
                          <a:ea typeface="Times New Roman" panose="02020603050405020304" pitchFamily="18" charset="0"/>
                        </a:rPr>
                        <a:t>20 minutes</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800" dirty="0">
                          <a:effectLst/>
                          <a:latin typeface="Arial" panose="020B0604020202020204" pitchFamily="34" charset="0"/>
                          <a:ea typeface="Times New Roman" panose="02020603050405020304" pitchFamily="18" charset="0"/>
                        </a:rPr>
                        <a:t>50%</a:t>
                      </a:r>
                      <a:endParaRPr lang="en-GB" sz="2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02560771"/>
                  </a:ext>
                </a:extLst>
              </a:tr>
            </a:tbl>
          </a:graphicData>
        </a:graphic>
      </p:graphicFrame>
      <p:sp>
        <p:nvSpPr>
          <p:cNvPr id="6" name="Rectangle 1">
            <a:extLst>
              <a:ext uri="{FF2B5EF4-FFF2-40B4-BE49-F238E27FC236}">
                <a16:creationId xmlns:a16="http://schemas.microsoft.com/office/drawing/2014/main" id="{75A9E16E-B297-188C-1712-53529E04340C}"/>
              </a:ext>
            </a:extLst>
          </p:cNvPr>
          <p:cNvSpPr>
            <a:spLocks noChangeArrowheads="1"/>
          </p:cNvSpPr>
          <p:nvPr/>
        </p:nvSpPr>
        <p:spPr bwMode="auto">
          <a:xfrm>
            <a:off x="1644138" y="1334802"/>
            <a:ext cx="9785862"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rgbClr val="FF0000"/>
                </a:solidFill>
                <a:effectLst/>
                <a:latin typeface="Arial" panose="020B0604020202020204" pitchFamily="34" charset="0"/>
                <a:ea typeface="Times New Roman" panose="02020603050405020304" pitchFamily="18" charset="0"/>
                <a:cs typeface="Arial" panose="020B0604020202020204" pitchFamily="34" charset="0"/>
              </a:rPr>
              <a:t>Assessment Component 2</a:t>
            </a:r>
            <a:endParaRPr kumimoji="0" lang="en-GB" altLang="en-US" sz="2800" b="0" i="0" u="none" strike="noStrike" cap="none" normalizeH="0" baseline="0" dirty="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42625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319489" y="-119017"/>
            <a:ext cx="11425517" cy="1104085"/>
          </a:xfrm>
          <a:prstGeom prst="rect">
            <a:avLst/>
          </a:prstGeom>
          <a:noFill/>
        </p:spPr>
        <p:txBody>
          <a:bodyPr wrap="square">
            <a:spAutoFit/>
          </a:bodyPr>
          <a:lstStyle/>
          <a:p>
            <a:pPr algn="ctr">
              <a:lnSpc>
                <a:spcPct val="133000"/>
              </a:lnSpc>
            </a:pPr>
            <a:r>
              <a:rPr lang="en-GB" sz="5400" b="1" dirty="0">
                <a:latin typeface="Myriad Pro"/>
              </a:rPr>
              <a:t>Assessment Summary </a:t>
            </a:r>
          </a:p>
        </p:txBody>
      </p:sp>
      <p:sp>
        <p:nvSpPr>
          <p:cNvPr id="5" name="TextBox 4">
            <a:extLst>
              <a:ext uri="{FF2B5EF4-FFF2-40B4-BE49-F238E27FC236}">
                <a16:creationId xmlns:a16="http://schemas.microsoft.com/office/drawing/2014/main" id="{268678A4-7C23-87C4-44C7-C440FE54C42C}"/>
              </a:ext>
            </a:extLst>
          </p:cNvPr>
          <p:cNvSpPr txBox="1"/>
          <p:nvPr/>
        </p:nvSpPr>
        <p:spPr>
          <a:xfrm>
            <a:off x="272776" y="753713"/>
            <a:ext cx="11646447" cy="6186309"/>
          </a:xfrm>
          <a:prstGeom prst="rect">
            <a:avLst/>
          </a:prstGeom>
          <a:noFill/>
        </p:spPr>
        <p:txBody>
          <a:bodyPr wrap="square">
            <a:spAutoFit/>
          </a:bodyPr>
          <a:lstStyle/>
          <a:p>
            <a:pPr eaLnBrk="0" fontAlgn="base" hangingPunct="0">
              <a:spcBef>
                <a:spcPct val="0"/>
              </a:spcBef>
              <a:spcAft>
                <a:spcPct val="0"/>
              </a:spcAft>
            </a:pPr>
            <a:endParaRPr kumimoji="0" lang="en-GB" altLang="zh-CN" sz="4000" b="1" i="0" u="none" strike="noStrike" cap="none" normalizeH="0" baseline="0" dirty="0">
              <a:ln>
                <a:noFill/>
              </a:ln>
              <a:solidFill>
                <a:srgbClr val="000000"/>
              </a:solidFill>
              <a:effectLst/>
              <a:latin typeface="Myriad Pro"/>
              <a:ea typeface="Arial" panose="020B0604020202020204" pitchFamily="34" charset="0"/>
            </a:endParaRPr>
          </a:p>
          <a:p>
            <a:pPr eaLnBrk="0" fontAlgn="base" hangingPunct="0">
              <a:spcBef>
                <a:spcPct val="0"/>
              </a:spcBef>
              <a:spcAft>
                <a:spcPct val="0"/>
              </a:spcAft>
            </a:pPr>
            <a:endParaRPr kumimoji="0" lang="en-GB" altLang="zh-CN" sz="4000" b="1" i="0" u="none" strike="noStrike" cap="none" normalizeH="0" baseline="0" dirty="0">
              <a:ln>
                <a:noFill/>
              </a:ln>
              <a:solidFill>
                <a:srgbClr val="000000"/>
              </a:solidFill>
              <a:effectLst/>
              <a:latin typeface="Myriad Pro"/>
              <a:ea typeface="Arial" panose="020B0604020202020204" pitchFamily="34" charset="0"/>
            </a:endParaRPr>
          </a:p>
          <a:p>
            <a:endParaRPr lang="en-GB" sz="3600" dirty="0"/>
          </a:p>
          <a:p>
            <a:endParaRPr lang="en-GB" sz="3600" dirty="0"/>
          </a:p>
          <a:p>
            <a:pPr marL="0" indent="0">
              <a:buNone/>
            </a:pPr>
            <a:endParaRPr lang="en-GB" sz="4000" b="1" dirty="0"/>
          </a:p>
          <a:p>
            <a:pPr marL="0" indent="0">
              <a:buNone/>
            </a:pPr>
            <a:endParaRPr lang="en-GB" sz="4000" b="1" dirty="0"/>
          </a:p>
          <a:p>
            <a:pPr marL="0" indent="0">
              <a:buNone/>
            </a:pPr>
            <a:endParaRPr lang="en-GB" sz="4000" b="1" dirty="0"/>
          </a:p>
          <a:p>
            <a:r>
              <a:rPr lang="en-GB" sz="4400" b="1" dirty="0">
                <a:solidFill>
                  <a:srgbClr val="FF0000"/>
                </a:solidFill>
              </a:rPr>
              <a:t>      Both assessment types are COMPULSORY!</a:t>
            </a:r>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graphicFrame>
        <p:nvGraphicFramePr>
          <p:cNvPr id="7" name="Table 6">
            <a:extLst>
              <a:ext uri="{FF2B5EF4-FFF2-40B4-BE49-F238E27FC236}">
                <a16:creationId xmlns:a16="http://schemas.microsoft.com/office/drawing/2014/main" id="{8451B3FF-F036-33FE-01FE-96C3942AEA07}"/>
              </a:ext>
            </a:extLst>
          </p:cNvPr>
          <p:cNvGraphicFramePr>
            <a:graphicFrameLocks noGrp="1"/>
          </p:cNvGraphicFramePr>
          <p:nvPr/>
        </p:nvGraphicFramePr>
        <p:xfrm>
          <a:off x="970934" y="1437269"/>
          <a:ext cx="10250130" cy="2392044"/>
        </p:xfrm>
        <a:graphic>
          <a:graphicData uri="http://schemas.openxmlformats.org/drawingml/2006/table">
            <a:tbl>
              <a:tblPr firstRow="1" bandRow="1">
                <a:tableStyleId>{5940675A-B579-460E-94D1-54222C63F5DA}</a:tableStyleId>
              </a:tblPr>
              <a:tblGrid>
                <a:gridCol w="5125065">
                  <a:extLst>
                    <a:ext uri="{9D8B030D-6E8A-4147-A177-3AD203B41FA5}">
                      <a16:colId xmlns:a16="http://schemas.microsoft.com/office/drawing/2014/main" val="3759102925"/>
                    </a:ext>
                  </a:extLst>
                </a:gridCol>
                <a:gridCol w="5125065">
                  <a:extLst>
                    <a:ext uri="{9D8B030D-6E8A-4147-A177-3AD203B41FA5}">
                      <a16:colId xmlns:a16="http://schemas.microsoft.com/office/drawing/2014/main" val="1658250907"/>
                    </a:ext>
                  </a:extLst>
                </a:gridCol>
              </a:tblGrid>
              <a:tr h="598011">
                <a:tc>
                  <a:txBody>
                    <a:bodyPr/>
                    <a:lstStyle/>
                    <a:p>
                      <a:r>
                        <a:rPr lang="en-GB" sz="2800" dirty="0"/>
                        <a:t>Activity Type</a:t>
                      </a:r>
                    </a:p>
                  </a:txBody>
                  <a:tcPr/>
                </a:tc>
                <a:tc>
                  <a:txBody>
                    <a:bodyPr/>
                    <a:lstStyle/>
                    <a:p>
                      <a:r>
                        <a:rPr lang="en-GB" sz="2800" dirty="0"/>
                        <a:t>Percentage </a:t>
                      </a:r>
                    </a:p>
                  </a:txBody>
                  <a:tcPr/>
                </a:tc>
                <a:extLst>
                  <a:ext uri="{0D108BD9-81ED-4DB2-BD59-A6C34878D82A}">
                    <a16:rowId xmlns:a16="http://schemas.microsoft.com/office/drawing/2014/main" val="3088115109"/>
                  </a:ext>
                </a:extLst>
              </a:tr>
              <a:tr h="598011">
                <a:tc>
                  <a:txBody>
                    <a:bodyPr/>
                    <a:lstStyle/>
                    <a:p>
                      <a:r>
                        <a:rPr lang="en-GB" sz="2800" dirty="0"/>
                        <a:t>Individual coursework</a:t>
                      </a:r>
                    </a:p>
                  </a:txBody>
                  <a:tcPr/>
                </a:tc>
                <a:tc>
                  <a:txBody>
                    <a:bodyPr/>
                    <a:lstStyle/>
                    <a:p>
                      <a:r>
                        <a:rPr lang="en-GB" sz="2800" dirty="0"/>
                        <a:t>50%</a:t>
                      </a:r>
                    </a:p>
                  </a:txBody>
                  <a:tcPr/>
                </a:tc>
                <a:extLst>
                  <a:ext uri="{0D108BD9-81ED-4DB2-BD59-A6C34878D82A}">
                    <a16:rowId xmlns:a16="http://schemas.microsoft.com/office/drawing/2014/main" val="544929703"/>
                  </a:ext>
                </a:extLst>
              </a:tr>
              <a:tr h="598011">
                <a:tc>
                  <a:txBody>
                    <a:bodyPr/>
                    <a:lstStyle/>
                    <a:p>
                      <a:r>
                        <a:rPr lang="en-GB" sz="2800" dirty="0"/>
                        <a:t>Individual practical</a:t>
                      </a:r>
                    </a:p>
                  </a:txBody>
                  <a:tcPr/>
                </a:tc>
                <a:tc>
                  <a:txBody>
                    <a:bodyPr/>
                    <a:lstStyle/>
                    <a:p>
                      <a:r>
                        <a:rPr lang="en-GB" sz="2800" dirty="0"/>
                        <a:t>50%</a:t>
                      </a:r>
                    </a:p>
                  </a:txBody>
                  <a:tcPr/>
                </a:tc>
                <a:extLst>
                  <a:ext uri="{0D108BD9-81ED-4DB2-BD59-A6C34878D82A}">
                    <a16:rowId xmlns:a16="http://schemas.microsoft.com/office/drawing/2014/main" val="2633929054"/>
                  </a:ext>
                </a:extLst>
              </a:tr>
              <a:tr h="598011">
                <a:tc>
                  <a:txBody>
                    <a:bodyPr/>
                    <a:lstStyle/>
                    <a:p>
                      <a:r>
                        <a:rPr lang="en-GB" sz="2800" dirty="0"/>
                        <a:t>Total </a:t>
                      </a:r>
                    </a:p>
                  </a:txBody>
                  <a:tcPr/>
                </a:tc>
                <a:tc>
                  <a:txBody>
                    <a:bodyPr/>
                    <a:lstStyle/>
                    <a:p>
                      <a:r>
                        <a:rPr lang="en-GB" sz="2800" dirty="0"/>
                        <a:t>100%</a:t>
                      </a:r>
                    </a:p>
                  </a:txBody>
                  <a:tcPr/>
                </a:tc>
                <a:extLst>
                  <a:ext uri="{0D108BD9-81ED-4DB2-BD59-A6C34878D82A}">
                    <a16:rowId xmlns:a16="http://schemas.microsoft.com/office/drawing/2014/main" val="2596864300"/>
                  </a:ext>
                </a:extLst>
              </a:tr>
            </a:tbl>
          </a:graphicData>
        </a:graphic>
      </p:graphicFrame>
    </p:spTree>
    <p:extLst>
      <p:ext uri="{BB962C8B-B14F-4D97-AF65-F5344CB8AC3E}">
        <p14:creationId xmlns:p14="http://schemas.microsoft.com/office/powerpoint/2010/main" val="2239574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8342B-65E4-99E0-09B8-270DC12377AF}"/>
              </a:ext>
            </a:extLst>
          </p:cNvPr>
          <p:cNvSpPr>
            <a:spLocks noGrp="1"/>
          </p:cNvSpPr>
          <p:nvPr>
            <p:ph type="title"/>
          </p:nvPr>
        </p:nvSpPr>
        <p:spPr>
          <a:xfrm>
            <a:off x="192958" y="0"/>
            <a:ext cx="10629900" cy="799998"/>
          </a:xfrm>
        </p:spPr>
        <p:txBody>
          <a:bodyPr>
            <a:normAutofit/>
          </a:bodyPr>
          <a:lstStyle/>
          <a:p>
            <a:r>
              <a:rPr lang="en-GB" sz="3600" b="1" dirty="0">
                <a:solidFill>
                  <a:srgbClr val="FF0000"/>
                </a:solidFill>
              </a:rPr>
              <a:t>Indicative Reading List</a:t>
            </a:r>
          </a:p>
        </p:txBody>
      </p:sp>
      <p:graphicFrame>
        <p:nvGraphicFramePr>
          <p:cNvPr id="4" name="Table 3">
            <a:extLst>
              <a:ext uri="{FF2B5EF4-FFF2-40B4-BE49-F238E27FC236}">
                <a16:creationId xmlns:a16="http://schemas.microsoft.com/office/drawing/2014/main" id="{4B88F3E0-2DED-14BA-2815-F41E0D1B1794}"/>
              </a:ext>
            </a:extLst>
          </p:cNvPr>
          <p:cNvGraphicFramePr>
            <a:graphicFrameLocks noGrp="1"/>
          </p:cNvGraphicFramePr>
          <p:nvPr/>
        </p:nvGraphicFramePr>
        <p:xfrm>
          <a:off x="-44245" y="705104"/>
          <a:ext cx="12280490" cy="5588262"/>
        </p:xfrm>
        <a:graphic>
          <a:graphicData uri="http://schemas.openxmlformats.org/drawingml/2006/table">
            <a:tbl>
              <a:tblPr firstRow="1" firstCol="1" bandRow="1"/>
              <a:tblGrid>
                <a:gridCol w="1474839">
                  <a:extLst>
                    <a:ext uri="{9D8B030D-6E8A-4147-A177-3AD203B41FA5}">
                      <a16:colId xmlns:a16="http://schemas.microsoft.com/office/drawing/2014/main" val="932282984"/>
                    </a:ext>
                  </a:extLst>
                </a:gridCol>
                <a:gridCol w="10805651">
                  <a:extLst>
                    <a:ext uri="{9D8B030D-6E8A-4147-A177-3AD203B41FA5}">
                      <a16:colId xmlns:a16="http://schemas.microsoft.com/office/drawing/2014/main" val="2515530508"/>
                    </a:ext>
                  </a:extLst>
                </a:gridCol>
              </a:tblGrid>
              <a:tr h="445270">
                <a:tc>
                  <a:txBody>
                    <a:bodyPr/>
                    <a:lstStyle/>
                    <a:p>
                      <a:r>
                        <a:rPr lang="en-GB" sz="2000" b="1" dirty="0">
                          <a:effectLst/>
                          <a:latin typeface="Arial" panose="020B0604020202020204" pitchFamily="34" charset="0"/>
                          <a:ea typeface="Times New Roman" panose="02020603050405020304" pitchFamily="18" charset="0"/>
                        </a:rPr>
                        <a:t>Category</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000" b="1" dirty="0">
                          <a:effectLst/>
                          <a:latin typeface="Arial" panose="020B0604020202020204" pitchFamily="34" charset="0"/>
                          <a:ea typeface="Times New Roman" panose="02020603050405020304" pitchFamily="18" charset="0"/>
                        </a:rPr>
                        <a:t>Title</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0020493"/>
                  </a:ext>
                </a:extLst>
              </a:tr>
              <a:tr h="1075570">
                <a:tc>
                  <a:txBody>
                    <a:bodyPr/>
                    <a:lstStyle/>
                    <a:p>
                      <a:r>
                        <a:rPr lang="en-GB" sz="2000" b="1" dirty="0">
                          <a:effectLst/>
                          <a:latin typeface="Arial" panose="020B0604020202020204" pitchFamily="34" charset="0"/>
                          <a:ea typeface="Times New Roman" panose="02020603050405020304" pitchFamily="18" charset="0"/>
                        </a:rPr>
                        <a:t>Essential</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000" dirty="0">
                          <a:effectLst/>
                          <a:latin typeface="Arial" panose="020B0604020202020204" pitchFamily="34" charset="0"/>
                          <a:ea typeface="Times New Roman" panose="02020603050405020304" pitchFamily="18" charset="0"/>
                        </a:rPr>
                        <a:t>Saunders, M.N.K., Lewis, P., &amp; Thornhill, A. (2019) </a:t>
                      </a:r>
                      <a:r>
                        <a:rPr lang="en-GB" sz="2000" i="1" dirty="0">
                          <a:effectLst/>
                          <a:latin typeface="Arial" panose="020B0604020202020204" pitchFamily="34" charset="0"/>
                          <a:ea typeface="Times New Roman" panose="02020603050405020304" pitchFamily="18" charset="0"/>
                        </a:rPr>
                        <a:t>Research Methods for Business Students.</a:t>
                      </a:r>
                      <a:r>
                        <a:rPr lang="en-GB" sz="2000" dirty="0">
                          <a:effectLst/>
                          <a:latin typeface="Arial" panose="020B0604020202020204" pitchFamily="34" charset="0"/>
                          <a:ea typeface="Times New Roman" panose="02020603050405020304" pitchFamily="18" charset="0"/>
                        </a:rPr>
                        <a:t> 8</a:t>
                      </a:r>
                      <a:r>
                        <a:rPr lang="en-GB" sz="2000" baseline="30000" dirty="0">
                          <a:effectLst/>
                          <a:latin typeface="Arial" panose="020B0604020202020204" pitchFamily="34" charset="0"/>
                          <a:ea typeface="Times New Roman" panose="02020603050405020304" pitchFamily="18" charset="0"/>
                        </a:rPr>
                        <a:t>th</a:t>
                      </a:r>
                      <a:r>
                        <a:rPr lang="en-GB" sz="2000" dirty="0">
                          <a:effectLst/>
                          <a:latin typeface="Arial" panose="020B0604020202020204" pitchFamily="34" charset="0"/>
                          <a:ea typeface="Times New Roman" panose="02020603050405020304" pitchFamily="18" charset="0"/>
                        </a:rPr>
                        <a:t>, Pearson, Harlow</a:t>
                      </a:r>
                      <a:endParaRPr lang="en-GB" sz="2000" dirty="0">
                        <a:effectLst/>
                        <a:latin typeface="Times New Roman" panose="02020603050405020304" pitchFamily="18" charset="0"/>
                        <a:ea typeface="Times New Roman" panose="02020603050405020304" pitchFamily="18" charset="0"/>
                      </a:endParaRPr>
                    </a:p>
                    <a:p>
                      <a:r>
                        <a:rPr lang="en-GB" sz="2000" u="sng" dirty="0">
                          <a:solidFill>
                            <a:srgbClr val="0000FF"/>
                          </a:solidFill>
                          <a:effectLst/>
                          <a:latin typeface="Arial" panose="020B0604020202020204" pitchFamily="34" charset="0"/>
                          <a:ea typeface="Times New Roman" panose="02020603050405020304" pitchFamily="18" charset="0"/>
                          <a:hlinkClick r:id="rId2"/>
                        </a:rPr>
                        <a:t>https://librarysearch.uwtsd.ac.uk/permalink/44WHELF_UWTSD/1pbrh66/alma99100313060202421</a:t>
                      </a:r>
                      <a:endParaRPr lang="en-GB" sz="2000" dirty="0">
                        <a:effectLst/>
                        <a:latin typeface="Times New Roman" panose="02020603050405020304" pitchFamily="18" charset="0"/>
                        <a:ea typeface="Times New Roman" panose="02020603050405020304" pitchFamily="18" charset="0"/>
                      </a:endParaRPr>
                    </a:p>
                    <a:p>
                      <a:r>
                        <a:rPr lang="en-GB" sz="2000" dirty="0">
                          <a:effectLst/>
                          <a:latin typeface="Times New Roman" panose="02020603050405020304" pitchFamily="18" charset="0"/>
                          <a:ea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11381391"/>
                  </a:ext>
                </a:extLst>
              </a:tr>
              <a:tr h="1080699">
                <a:tc>
                  <a:txBody>
                    <a:bodyPr/>
                    <a:lstStyle/>
                    <a:p>
                      <a:r>
                        <a:rPr lang="en-GB" sz="2000" b="1" dirty="0">
                          <a:effectLst/>
                          <a:latin typeface="Arial" panose="020B0604020202020204" pitchFamily="34" charset="0"/>
                          <a:ea typeface="Times New Roman" panose="02020603050405020304" pitchFamily="18" charset="0"/>
                        </a:rPr>
                        <a:t>Essential</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000" dirty="0">
                          <a:effectLst/>
                          <a:latin typeface="Arial" panose="020B0604020202020204" pitchFamily="34" charset="0"/>
                          <a:ea typeface="Times New Roman" panose="02020603050405020304" pitchFamily="18" charset="0"/>
                        </a:rPr>
                        <a:t>Adams, J. et al. (2007) </a:t>
                      </a:r>
                      <a:r>
                        <a:rPr lang="en-GB" sz="2000" i="1" dirty="0">
                          <a:effectLst/>
                          <a:latin typeface="Arial" panose="020B0604020202020204" pitchFamily="34" charset="0"/>
                          <a:ea typeface="Times New Roman" panose="02020603050405020304" pitchFamily="18" charset="0"/>
                        </a:rPr>
                        <a:t>Research Methods for Business and Social Science Students. </a:t>
                      </a:r>
                      <a:r>
                        <a:rPr lang="en-GB" sz="2000" dirty="0">
                          <a:effectLst/>
                          <a:latin typeface="Arial" panose="020B0604020202020204" pitchFamily="34" charset="0"/>
                          <a:ea typeface="Times New Roman" panose="02020603050405020304" pitchFamily="18" charset="0"/>
                        </a:rPr>
                        <a:t>2</a:t>
                      </a:r>
                      <a:r>
                        <a:rPr lang="en-GB" sz="2000" baseline="30000" dirty="0">
                          <a:effectLst/>
                          <a:latin typeface="Arial" panose="020B0604020202020204" pitchFamily="34" charset="0"/>
                          <a:ea typeface="Times New Roman" panose="02020603050405020304" pitchFamily="18" charset="0"/>
                        </a:rPr>
                        <a:t>nd</a:t>
                      </a:r>
                      <a:r>
                        <a:rPr lang="en-GB" sz="2000" dirty="0">
                          <a:effectLst/>
                          <a:latin typeface="Arial" panose="020B0604020202020204" pitchFamily="34" charset="0"/>
                          <a:ea typeface="Times New Roman" panose="02020603050405020304" pitchFamily="18" charset="0"/>
                        </a:rPr>
                        <a:t> Sage Publications, Delhi</a:t>
                      </a:r>
                      <a:endParaRPr lang="en-GB" sz="2000" dirty="0">
                        <a:effectLst/>
                        <a:latin typeface="Times New Roman" panose="02020603050405020304" pitchFamily="18" charset="0"/>
                        <a:ea typeface="Times New Roman" panose="02020603050405020304" pitchFamily="18" charset="0"/>
                      </a:endParaRPr>
                    </a:p>
                    <a:p>
                      <a:r>
                        <a:rPr lang="en-GB" sz="2000" u="sng" dirty="0">
                          <a:solidFill>
                            <a:srgbClr val="0000FF"/>
                          </a:solidFill>
                          <a:effectLst/>
                          <a:latin typeface="Arial" panose="020B0604020202020204" pitchFamily="34" charset="0"/>
                          <a:ea typeface="Times New Roman" panose="02020603050405020304" pitchFamily="18" charset="0"/>
                          <a:hlinkClick r:id="rId3"/>
                        </a:rPr>
                        <a:t>https://librarysearch.uwtsd.ac.uk/permalink/44WHELF_UWTSD/11c0l68/alma99100180600202421</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47189073"/>
                  </a:ext>
                </a:extLst>
              </a:tr>
              <a:tr h="590493">
                <a:tc>
                  <a:txBody>
                    <a:bodyPr/>
                    <a:lstStyle/>
                    <a:p>
                      <a:r>
                        <a:rPr lang="en-GB" sz="2000" b="1" dirty="0">
                          <a:effectLst/>
                          <a:latin typeface="Arial" panose="020B0604020202020204" pitchFamily="34" charset="0"/>
                          <a:ea typeface="Times New Roman" panose="02020603050405020304" pitchFamily="18" charset="0"/>
                        </a:rPr>
                        <a:t>Further</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r>
                        <a:rPr lang="en-GB" sz="2000" dirty="0">
                          <a:effectLst/>
                          <a:latin typeface="Arial" panose="020B0604020202020204" pitchFamily="34" charset="0"/>
                          <a:ea typeface="Times New Roman" panose="02020603050405020304" pitchFamily="18" charset="0"/>
                        </a:rPr>
                        <a:t>Crowther, D., &amp; Lancaster, G. (2009) </a:t>
                      </a:r>
                      <a:r>
                        <a:rPr lang="en-GB" sz="2000" i="1" dirty="0">
                          <a:effectLst/>
                          <a:latin typeface="Arial" panose="020B0604020202020204" pitchFamily="34" charset="0"/>
                          <a:ea typeface="Times New Roman" panose="02020603050405020304" pitchFamily="18" charset="0"/>
                        </a:rPr>
                        <a:t>Research Methods: A Concise Introduction to Research in Management and Business Consultancy.</a:t>
                      </a:r>
                      <a:r>
                        <a:rPr lang="en-GB" sz="2000" dirty="0">
                          <a:effectLst/>
                          <a:latin typeface="Arial" panose="020B0604020202020204" pitchFamily="34" charset="0"/>
                          <a:ea typeface="Times New Roman" panose="02020603050405020304" pitchFamily="18" charset="0"/>
                        </a:rPr>
                        <a:t> 2</a:t>
                      </a:r>
                      <a:r>
                        <a:rPr lang="en-GB" sz="2000" baseline="30000" dirty="0">
                          <a:effectLst/>
                          <a:latin typeface="Arial" panose="020B0604020202020204" pitchFamily="34" charset="0"/>
                          <a:ea typeface="Times New Roman" panose="02020603050405020304" pitchFamily="18" charset="0"/>
                        </a:rPr>
                        <a:t>nd</a:t>
                      </a:r>
                      <a:r>
                        <a:rPr lang="en-GB" sz="2000" dirty="0">
                          <a:effectLst/>
                          <a:latin typeface="Arial" panose="020B0604020202020204" pitchFamily="34" charset="0"/>
                          <a:ea typeface="Times New Roman" panose="02020603050405020304" pitchFamily="18" charset="0"/>
                        </a:rPr>
                        <a:t> Elsevier Butterworth-Heinemann, Oxford</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20197337"/>
                  </a:ext>
                </a:extLst>
              </a:tr>
              <a:tr h="0">
                <a:tc>
                  <a:txBody>
                    <a:bodyPr/>
                    <a:lstStyle/>
                    <a:p>
                      <a:r>
                        <a:rPr lang="en-GB" sz="2000" b="1" dirty="0">
                          <a:effectLst/>
                          <a:latin typeface="Arial" panose="020B0604020202020204" pitchFamily="34" charset="0"/>
                          <a:ea typeface="Times New Roman" panose="02020603050405020304" pitchFamily="18" charset="0"/>
                        </a:rPr>
                        <a:t>Further</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pPr>
                      <a:r>
                        <a:rPr lang="en-GB" sz="2000" dirty="0">
                          <a:effectLst/>
                          <a:latin typeface="Arial" panose="020B0604020202020204" pitchFamily="34" charset="0"/>
                          <a:ea typeface="Times New Roman" panose="02020603050405020304" pitchFamily="18" charset="0"/>
                        </a:rPr>
                        <a:t>Cooper, D. R., &amp; Schindler P. S. (2014). </a:t>
                      </a:r>
                      <a:r>
                        <a:rPr lang="en-GB" sz="2000" i="1" dirty="0">
                          <a:effectLst/>
                          <a:latin typeface="Arial" panose="020B0604020202020204" pitchFamily="34" charset="0"/>
                          <a:ea typeface="Times New Roman" panose="02020603050405020304" pitchFamily="18" charset="0"/>
                        </a:rPr>
                        <a:t>Business Research Methods</a:t>
                      </a:r>
                      <a:r>
                        <a:rPr lang="en-GB" sz="2000" dirty="0">
                          <a:effectLst/>
                          <a:latin typeface="Arial" panose="020B0604020202020204" pitchFamily="34" charset="0"/>
                          <a:ea typeface="Times New Roman" panose="02020603050405020304" pitchFamily="18" charset="0"/>
                        </a:rPr>
                        <a:t>. 12</a:t>
                      </a:r>
                      <a:r>
                        <a:rPr lang="en-GB" sz="2000" baseline="30000" dirty="0">
                          <a:effectLst/>
                          <a:latin typeface="Arial" panose="020B0604020202020204" pitchFamily="34" charset="0"/>
                          <a:ea typeface="Times New Roman" panose="02020603050405020304" pitchFamily="18" charset="0"/>
                        </a:rPr>
                        <a:t>th</a:t>
                      </a:r>
                      <a:r>
                        <a:rPr lang="en-GB" sz="2000" dirty="0">
                          <a:effectLst/>
                          <a:latin typeface="Arial" panose="020B0604020202020204" pitchFamily="34" charset="0"/>
                          <a:ea typeface="Times New Roman" panose="02020603050405020304" pitchFamily="18" charset="0"/>
                        </a:rPr>
                        <a:t> ed. McGraw Hill</a:t>
                      </a:r>
                      <a:endParaRPr lang="en-GB" sz="20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2000" dirty="0">
                          <a:effectLst/>
                          <a:latin typeface="Arial" panose="020B0604020202020204" pitchFamily="34"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54575841"/>
                  </a:ext>
                </a:extLst>
              </a:tr>
              <a:tr h="938407">
                <a:tc>
                  <a:txBody>
                    <a:bodyPr/>
                    <a:lstStyle/>
                    <a:p>
                      <a:r>
                        <a:rPr lang="en-GB" sz="2000" b="1" dirty="0">
                          <a:effectLst/>
                          <a:latin typeface="Arial" panose="020B0604020202020204" pitchFamily="34" charset="0"/>
                          <a:ea typeface="Times New Roman" panose="02020603050405020304" pitchFamily="18" charset="0"/>
                        </a:rPr>
                        <a:t>Further</a:t>
                      </a:r>
                      <a:endParaRPr lang="en-GB" sz="2000" dirty="0">
                        <a:effectLst/>
                        <a:latin typeface="Times New Roman" panose="02020603050405020304" pitchFamily="18" charset="0"/>
                        <a:ea typeface="Times New Roman" panose="02020603050405020304" pitchFamily="18" charset="0"/>
                      </a:endParaRPr>
                    </a:p>
                    <a:p>
                      <a:r>
                        <a:rPr lang="en-GB" sz="2000" b="1" dirty="0">
                          <a:effectLst/>
                          <a:latin typeface="Arial" panose="020B0604020202020204" pitchFamily="34"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pPr>
                      <a:r>
                        <a:rPr lang="en-GB" sz="2000" dirty="0">
                          <a:effectLst/>
                          <a:latin typeface="Arial" panose="020B0604020202020204" pitchFamily="34" charset="0"/>
                          <a:ea typeface="Times New Roman" panose="02020603050405020304" pitchFamily="18" charset="0"/>
                        </a:rPr>
                        <a:t>Walliman N. (2004). </a:t>
                      </a:r>
                      <a:r>
                        <a:rPr lang="en-GB" sz="2000" i="1" dirty="0">
                          <a:effectLst/>
                          <a:latin typeface="Arial" panose="020B0604020202020204" pitchFamily="34" charset="0"/>
                          <a:ea typeface="Times New Roman" panose="02020603050405020304" pitchFamily="18" charset="0"/>
                        </a:rPr>
                        <a:t>Your Research Project, a step-by-step guide for the first-time researcher</a:t>
                      </a:r>
                      <a:r>
                        <a:rPr lang="en-GB" sz="2000" dirty="0">
                          <a:effectLst/>
                          <a:latin typeface="Arial" panose="020B0604020202020204" pitchFamily="34" charset="0"/>
                          <a:ea typeface="Times New Roman" panose="02020603050405020304" pitchFamily="18" charset="0"/>
                        </a:rPr>
                        <a:t>. Sage Publications.</a:t>
                      </a:r>
                      <a:endParaRPr lang="en-GB" sz="2000" dirty="0">
                        <a:effectLst/>
                        <a:latin typeface="Times New Roman" panose="02020603050405020304" pitchFamily="18" charset="0"/>
                        <a:ea typeface="Times New Roman" panose="02020603050405020304" pitchFamily="18" charset="0"/>
                      </a:endParaRPr>
                    </a:p>
                    <a:p>
                      <a:r>
                        <a:rPr lang="en-GB" sz="2000" dirty="0">
                          <a:effectLst/>
                          <a:latin typeface="Arial" panose="020B0604020202020204" pitchFamily="34"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0777168"/>
                  </a:ext>
                </a:extLst>
              </a:tr>
            </a:tbl>
          </a:graphicData>
        </a:graphic>
      </p:graphicFrame>
      <p:pic>
        <p:nvPicPr>
          <p:cNvPr id="5" name="Picture 4">
            <a:extLst>
              <a:ext uri="{FF2B5EF4-FFF2-40B4-BE49-F238E27FC236}">
                <a16:creationId xmlns:a16="http://schemas.microsoft.com/office/drawing/2014/main" id="{564F3481-0808-F289-E9D5-0D2F8146898E}"/>
              </a:ext>
            </a:extLst>
          </p:cNvPr>
          <p:cNvPicPr>
            <a:picLocks noChangeAspect="1"/>
          </p:cNvPicPr>
          <p:nvPr/>
        </p:nvPicPr>
        <p:blipFill>
          <a:blip r:embed="rId4"/>
          <a:stretch>
            <a:fillRect/>
          </a:stretch>
        </p:blipFill>
        <p:spPr>
          <a:xfrm>
            <a:off x="0" y="5778914"/>
            <a:ext cx="2883658" cy="1079086"/>
          </a:xfrm>
          <a:prstGeom prst="rect">
            <a:avLst/>
          </a:prstGeom>
        </p:spPr>
      </p:pic>
    </p:spTree>
    <p:extLst>
      <p:ext uri="{BB962C8B-B14F-4D97-AF65-F5344CB8AC3E}">
        <p14:creationId xmlns:p14="http://schemas.microsoft.com/office/powerpoint/2010/main" val="58018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319489" y="-119017"/>
            <a:ext cx="11425517" cy="1104085"/>
          </a:xfrm>
          <a:prstGeom prst="rect">
            <a:avLst/>
          </a:prstGeom>
          <a:noFill/>
        </p:spPr>
        <p:txBody>
          <a:bodyPr wrap="square">
            <a:spAutoFit/>
          </a:bodyPr>
          <a:lstStyle/>
          <a:p>
            <a:pPr algn="ctr">
              <a:lnSpc>
                <a:spcPct val="133000"/>
              </a:lnSpc>
            </a:pPr>
            <a:r>
              <a:rPr lang="en-GB" sz="5400" b="1" dirty="0">
                <a:latin typeface="Myriad Pro"/>
              </a:rPr>
              <a:t>Note!</a:t>
            </a:r>
          </a:p>
        </p:txBody>
      </p:sp>
      <p:sp>
        <p:nvSpPr>
          <p:cNvPr id="5" name="TextBox 4">
            <a:extLst>
              <a:ext uri="{FF2B5EF4-FFF2-40B4-BE49-F238E27FC236}">
                <a16:creationId xmlns:a16="http://schemas.microsoft.com/office/drawing/2014/main" id="{268678A4-7C23-87C4-44C7-C440FE54C42C}"/>
              </a:ext>
            </a:extLst>
          </p:cNvPr>
          <p:cNvSpPr txBox="1"/>
          <p:nvPr/>
        </p:nvSpPr>
        <p:spPr>
          <a:xfrm>
            <a:off x="272776" y="753713"/>
            <a:ext cx="11646447" cy="4647426"/>
          </a:xfrm>
          <a:prstGeom prst="rect">
            <a:avLst/>
          </a:prstGeom>
          <a:noFill/>
        </p:spPr>
        <p:txBody>
          <a:bodyPr wrap="square" lIns="91440" tIns="45720" rIns="91440" bIns="45720" anchor="t">
            <a:spAutoFit/>
          </a:bodyPr>
          <a:lstStyle/>
          <a:p>
            <a:pPr eaLnBrk="0" fontAlgn="base" hangingPunct="0">
              <a:spcBef>
                <a:spcPct val="0"/>
              </a:spcBef>
              <a:spcAft>
                <a:spcPct val="0"/>
              </a:spcAft>
            </a:pPr>
            <a:endParaRPr kumimoji="0" lang="en-GB" altLang="zh-CN" sz="4000" b="1" i="0" u="none" strike="noStrike" cap="none" normalizeH="0" baseline="0" dirty="0">
              <a:ln>
                <a:noFill/>
              </a:ln>
              <a:solidFill>
                <a:srgbClr val="000000"/>
              </a:solidFill>
              <a:effectLst/>
              <a:latin typeface="Myriad Pro"/>
              <a:ea typeface="Arial" panose="020B0604020202020204" pitchFamily="34" charset="0"/>
            </a:endParaRPr>
          </a:p>
          <a:p>
            <a:pPr marL="0" indent="0" algn="ctr">
              <a:spcBef>
                <a:spcPts val="0"/>
              </a:spcBef>
              <a:buSzTx/>
              <a:buFontTx/>
              <a:buNone/>
              <a:defRPr sz="3300" b="1"/>
            </a:pPr>
            <a:r>
              <a:rPr lang="en-GB" sz="5400" b="1" dirty="0">
                <a:effectLst/>
                <a:latin typeface="Myriad Pro"/>
                <a:ea typeface="Calibri" panose="020F0502020204030204" pitchFamily="34" charset="0"/>
                <a:cs typeface="Times New Roman"/>
              </a:rPr>
              <a:t>The assignment specification (Components 1 &amp; 2)</a:t>
            </a:r>
          </a:p>
          <a:p>
            <a:pPr marL="0" indent="0" algn="ctr">
              <a:spcBef>
                <a:spcPts val="0"/>
              </a:spcBef>
              <a:buSzTx/>
              <a:buFontTx/>
              <a:buNone/>
              <a:defRPr sz="3300" b="1"/>
            </a:pPr>
            <a:r>
              <a:rPr lang="en-GB" sz="5400" b="1" dirty="0">
                <a:latin typeface="Myriad Pro"/>
                <a:ea typeface="Calibri" panose="020F0502020204030204" pitchFamily="34" charset="0"/>
                <a:cs typeface="Times New Roman"/>
              </a:rPr>
              <a:t>will be available on the LCLM 6004 Moodle page on week 2</a:t>
            </a:r>
            <a:r>
              <a:rPr lang="en-GB" sz="5400" b="1" dirty="0">
                <a:effectLst/>
                <a:latin typeface="Myriad Pro"/>
                <a:ea typeface="Calibri" panose="020F0502020204030204" pitchFamily="34" charset="0"/>
                <a:cs typeface="Times New Roman"/>
              </a:rPr>
              <a:t>.</a:t>
            </a:r>
            <a:r>
              <a:rPr lang="en-GB" sz="4400" b="1" dirty="0">
                <a:latin typeface="Myriad Pro"/>
              </a:rPr>
              <a:t>   </a:t>
            </a:r>
            <a:r>
              <a:rPr lang="en-GB" sz="4400" b="1" dirty="0">
                <a:solidFill>
                  <a:srgbClr val="FF0000"/>
                </a:solidFill>
                <a:latin typeface="Myriad Pro"/>
              </a:rPr>
              <a:t>   </a:t>
            </a:r>
            <a:endParaRPr lang="en-GB" sz="4000" b="1" dirty="0">
              <a:latin typeface="Myriad Pro"/>
            </a:endParaRPr>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77007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76270" y="12783"/>
            <a:ext cx="11425517" cy="1104085"/>
          </a:xfrm>
          <a:prstGeom prst="rect">
            <a:avLst/>
          </a:prstGeom>
          <a:noFill/>
        </p:spPr>
        <p:txBody>
          <a:bodyPr wrap="square">
            <a:spAutoFit/>
          </a:bodyPr>
          <a:lstStyle/>
          <a:p>
            <a:pPr algn="ctr">
              <a:lnSpc>
                <a:spcPct val="133000"/>
              </a:lnSpc>
            </a:pPr>
            <a:r>
              <a:rPr lang="en-GB" sz="5400" b="1" dirty="0">
                <a:latin typeface="Myriad Pro"/>
              </a:rPr>
              <a:t>Week 1</a:t>
            </a:r>
          </a:p>
        </p:txBody>
      </p:sp>
      <p:sp>
        <p:nvSpPr>
          <p:cNvPr id="5" name="TextBox 4">
            <a:extLst>
              <a:ext uri="{FF2B5EF4-FFF2-40B4-BE49-F238E27FC236}">
                <a16:creationId xmlns:a16="http://schemas.microsoft.com/office/drawing/2014/main" id="{268678A4-7C23-87C4-44C7-C440FE54C42C}"/>
              </a:ext>
            </a:extLst>
          </p:cNvPr>
          <p:cNvSpPr txBox="1"/>
          <p:nvPr/>
        </p:nvSpPr>
        <p:spPr>
          <a:xfrm>
            <a:off x="272776" y="208022"/>
            <a:ext cx="11646447" cy="4832092"/>
          </a:xfrm>
          <a:prstGeom prst="rect">
            <a:avLst/>
          </a:prstGeom>
          <a:noFill/>
        </p:spPr>
        <p:txBody>
          <a:bodyPr wrap="square" lIns="91440" tIns="45720" rIns="91440" bIns="45720" anchor="t">
            <a:spAutoFit/>
          </a:bodyPr>
          <a:lstStyle/>
          <a:p>
            <a:pPr eaLnBrk="0" fontAlgn="base" hangingPunct="0">
              <a:spcBef>
                <a:spcPct val="0"/>
              </a:spcBef>
              <a:spcAft>
                <a:spcPct val="0"/>
              </a:spcAft>
            </a:pPr>
            <a:endParaRPr kumimoji="0" lang="en-GB" altLang="zh-CN" sz="4000" b="1" i="0" u="none" strike="noStrike" cap="none" normalizeH="0" baseline="0" dirty="0">
              <a:ln>
                <a:noFill/>
              </a:ln>
              <a:solidFill>
                <a:srgbClr val="000000"/>
              </a:solidFill>
              <a:effectLst/>
              <a:latin typeface="Myriad Pro"/>
              <a:ea typeface="Arial" panose="020B0604020202020204" pitchFamily="34" charset="0"/>
            </a:endParaRPr>
          </a:p>
          <a:p>
            <a:pPr marL="0" indent="0" algn="ctr">
              <a:spcBef>
                <a:spcPts val="0"/>
              </a:spcBef>
              <a:buSzTx/>
              <a:buFontTx/>
              <a:buNone/>
              <a:defRPr sz="3300" b="1"/>
            </a:pPr>
            <a:endParaRPr lang="en-GB" sz="5400" b="1" dirty="0">
              <a:effectLst/>
              <a:ea typeface="Calibri" panose="020F0502020204030204" pitchFamily="34" charset="0"/>
              <a:cs typeface="Times New Roman" panose="02020603050405020304" pitchFamily="18" charset="0"/>
            </a:endParaRPr>
          </a:p>
          <a:p>
            <a:pPr marL="0" indent="0" algn="ctr">
              <a:spcBef>
                <a:spcPts val="0"/>
              </a:spcBef>
              <a:buSzTx/>
              <a:buFontTx/>
              <a:buNone/>
              <a:defRPr sz="3300" b="1"/>
            </a:pPr>
            <a:r>
              <a:rPr lang="en-GB" sz="5400" dirty="0">
                <a:effectLst/>
                <a:latin typeface="Myriad Pro"/>
                <a:ea typeface="Calibri" panose="020F0502020204030204" pitchFamily="34" charset="0"/>
                <a:cs typeface="Times New Roman"/>
              </a:rPr>
              <a:t>Research in </a:t>
            </a:r>
            <a:r>
              <a:rPr lang="en-GB" sz="5400" dirty="0">
                <a:latin typeface="Myriad Pro"/>
              </a:rPr>
              <a:t>Business</a:t>
            </a:r>
            <a:r>
              <a:rPr lang="en-GB" sz="5400" dirty="0">
                <a:effectLst/>
                <a:latin typeface="Myriad Pro"/>
                <a:ea typeface="Calibri" panose="020F0502020204030204" pitchFamily="34" charset="0"/>
                <a:cs typeface="Times New Roman"/>
              </a:rPr>
              <a:t>.</a:t>
            </a:r>
            <a:endParaRPr lang="en-GB" sz="5400" dirty="0">
              <a:latin typeface="Myriad Pro"/>
              <a:cs typeface="Times New Roman"/>
            </a:endParaRPr>
          </a:p>
          <a:p>
            <a:pPr marL="0" indent="0">
              <a:buNone/>
            </a:pPr>
            <a:endParaRPr lang="en-GB" sz="4000" b="1" dirty="0"/>
          </a:p>
          <a:p>
            <a:pPr marL="0" indent="0">
              <a:buNone/>
            </a:pPr>
            <a:endParaRPr lang="en-GB" sz="4000" b="1" dirty="0"/>
          </a:p>
          <a:p>
            <a:pPr marL="0" indent="0">
              <a:buNone/>
            </a:pPr>
            <a:endParaRPr lang="en-GB" sz="4000" b="1" dirty="0"/>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98502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76270" y="12783"/>
            <a:ext cx="11425517" cy="676467"/>
          </a:xfrm>
          <a:prstGeom prst="rect">
            <a:avLst/>
          </a:prstGeom>
          <a:noFill/>
        </p:spPr>
        <p:txBody>
          <a:bodyPr wrap="square">
            <a:spAutoFit/>
          </a:bodyPr>
          <a:lstStyle/>
          <a:p>
            <a:pPr algn="ctr">
              <a:lnSpc>
                <a:spcPct val="133000"/>
              </a:lnSpc>
            </a:pPr>
            <a:r>
              <a:rPr lang="en-GB" sz="3200" b="1" dirty="0">
                <a:latin typeface="Myriad Pro"/>
              </a:rPr>
              <a:t>Learning Objectives</a:t>
            </a:r>
          </a:p>
        </p:txBody>
      </p:sp>
      <p:sp>
        <p:nvSpPr>
          <p:cNvPr id="5" name="TextBox 4">
            <a:extLst>
              <a:ext uri="{FF2B5EF4-FFF2-40B4-BE49-F238E27FC236}">
                <a16:creationId xmlns:a16="http://schemas.microsoft.com/office/drawing/2014/main" id="{268678A4-7C23-87C4-44C7-C440FE54C42C}"/>
              </a:ext>
            </a:extLst>
          </p:cNvPr>
          <p:cNvSpPr txBox="1"/>
          <p:nvPr/>
        </p:nvSpPr>
        <p:spPr>
          <a:xfrm>
            <a:off x="192008" y="808698"/>
            <a:ext cx="11823722" cy="5755422"/>
          </a:xfrm>
          <a:prstGeom prst="rect">
            <a:avLst/>
          </a:prstGeom>
          <a:noFill/>
        </p:spPr>
        <p:txBody>
          <a:bodyPr wrap="square" lIns="91440" tIns="45720" rIns="91440" bIns="45720" anchor="t">
            <a:spAutoFit/>
          </a:bodyPr>
          <a:lstStyle/>
          <a:p>
            <a:pPr eaLnBrk="0" fontAlgn="base" hangingPunct="0">
              <a:spcBef>
                <a:spcPct val="0"/>
              </a:spcBef>
              <a:spcAft>
                <a:spcPct val="0"/>
              </a:spcAft>
            </a:pPr>
            <a:r>
              <a:rPr kumimoji="0" lang="en-GB" altLang="zh-CN" sz="3200" b="1" i="0" u="none" strike="noStrike" cap="none" normalizeH="0" baseline="0" dirty="0">
                <a:ln>
                  <a:noFill/>
                </a:ln>
                <a:solidFill>
                  <a:srgbClr val="000000"/>
                </a:solidFill>
                <a:effectLst/>
                <a:latin typeface="Myriad Pro"/>
                <a:ea typeface="Arial" panose="020B0604020202020204" pitchFamily="34" charset="0"/>
              </a:rPr>
              <a:t>Upon completion of this lecture, you</a:t>
            </a:r>
            <a:r>
              <a:rPr kumimoji="0" lang="en-GB" altLang="zh-CN" sz="3200" b="1" i="0" u="none" strike="noStrike" cap="none" normalizeH="0" dirty="0">
                <a:ln>
                  <a:noFill/>
                </a:ln>
                <a:solidFill>
                  <a:srgbClr val="000000"/>
                </a:solidFill>
                <a:effectLst/>
                <a:latin typeface="Myriad Pro"/>
                <a:ea typeface="Arial" panose="020B0604020202020204" pitchFamily="34" charset="0"/>
              </a:rPr>
              <a:t> should understand:</a:t>
            </a:r>
          </a:p>
          <a:p>
            <a:pPr eaLnBrk="0" fontAlgn="base" hangingPunct="0">
              <a:spcBef>
                <a:spcPct val="0"/>
              </a:spcBef>
              <a:spcAft>
                <a:spcPct val="0"/>
              </a:spcAft>
            </a:pPr>
            <a:r>
              <a:rPr lang="en-GB" altLang="zh-CN" sz="3200" dirty="0">
                <a:solidFill>
                  <a:srgbClr val="000000"/>
                </a:solidFill>
                <a:latin typeface="Myriad Pro"/>
                <a:ea typeface="Arial" panose="020B0604020202020204" pitchFamily="34" charset="0"/>
              </a:rPr>
              <a:t>1. What business research is and how it differs from decision support systems and business intelligence systems.</a:t>
            </a:r>
          </a:p>
          <a:p>
            <a:pPr eaLnBrk="0" fontAlgn="base" hangingPunct="0">
              <a:spcBef>
                <a:spcPct val="0"/>
              </a:spcBef>
              <a:spcAft>
                <a:spcPct val="0"/>
              </a:spcAft>
            </a:pPr>
            <a:r>
              <a:rPr kumimoji="0" lang="en-GB" altLang="zh-CN" sz="3200" i="0" u="none" strike="noStrike" cap="none" normalizeH="0" dirty="0">
                <a:ln>
                  <a:noFill/>
                </a:ln>
                <a:solidFill>
                  <a:srgbClr val="000000"/>
                </a:solidFill>
                <a:effectLst/>
                <a:latin typeface="Myriad Pro"/>
                <a:ea typeface="Arial" panose="020B0604020202020204" pitchFamily="34" charset="0"/>
              </a:rPr>
              <a:t>2. The trends affecting business research and the emerging hierarchy of research-based decision makers.</a:t>
            </a:r>
          </a:p>
          <a:p>
            <a:pPr eaLnBrk="0" fontAlgn="base" hangingPunct="0">
              <a:spcBef>
                <a:spcPct val="0"/>
              </a:spcBef>
              <a:spcAft>
                <a:spcPct val="0"/>
              </a:spcAft>
            </a:pPr>
            <a:r>
              <a:rPr lang="en-GB" altLang="zh-CN" sz="3200" dirty="0">
                <a:solidFill>
                  <a:srgbClr val="000000"/>
                </a:solidFill>
                <a:latin typeface="Myriad Pro"/>
                <a:ea typeface="Arial" panose="020B0604020202020204" pitchFamily="34" charset="0"/>
              </a:rPr>
              <a:t>3. The different types of research studies used in business.</a:t>
            </a:r>
          </a:p>
          <a:p>
            <a:pPr eaLnBrk="0" fontAlgn="base" hangingPunct="0">
              <a:spcBef>
                <a:spcPct val="0"/>
              </a:spcBef>
              <a:spcAft>
                <a:spcPct val="0"/>
              </a:spcAft>
            </a:pPr>
            <a:r>
              <a:rPr kumimoji="0" lang="en-GB" altLang="zh-CN" sz="3200" i="0" u="none" strike="noStrike" cap="none" normalizeH="0" dirty="0">
                <a:ln>
                  <a:noFill/>
                </a:ln>
                <a:solidFill>
                  <a:srgbClr val="000000"/>
                </a:solidFill>
                <a:effectLst/>
                <a:latin typeface="Myriad Pro"/>
                <a:ea typeface="Arial" panose="020B0604020202020204" pitchFamily="34" charset="0"/>
              </a:rPr>
              <a:t>4. The distinction between good business research and that which falls short of professional quality</a:t>
            </a:r>
          </a:p>
          <a:p>
            <a:pPr eaLnBrk="0" fontAlgn="base" hangingPunct="0">
              <a:spcBef>
                <a:spcPct val="0"/>
              </a:spcBef>
              <a:spcAft>
                <a:spcPct val="0"/>
              </a:spcAft>
            </a:pPr>
            <a:r>
              <a:rPr lang="en-GB" altLang="zh-CN" sz="3200" dirty="0">
                <a:solidFill>
                  <a:srgbClr val="000000"/>
                </a:solidFill>
                <a:latin typeface="Myriad Pro"/>
                <a:ea typeface="Arial" panose="020B0604020202020204" pitchFamily="34" charset="0"/>
              </a:rPr>
              <a:t>5. The nature of the research process.</a:t>
            </a:r>
            <a:r>
              <a:rPr kumimoji="0" lang="en-GB" altLang="zh-CN" sz="3200" i="0" u="none" strike="noStrike" cap="none" normalizeH="0" dirty="0">
                <a:ln>
                  <a:noFill/>
                </a:ln>
                <a:solidFill>
                  <a:srgbClr val="000000"/>
                </a:solidFill>
                <a:effectLst/>
                <a:latin typeface="Myriad Pro"/>
                <a:ea typeface="Arial" panose="020B0604020202020204" pitchFamily="34" charset="0"/>
              </a:rPr>
              <a:t> </a:t>
            </a:r>
          </a:p>
          <a:p>
            <a:pPr eaLnBrk="0" fontAlgn="base" hangingPunct="0">
              <a:spcBef>
                <a:spcPct val="0"/>
              </a:spcBef>
              <a:spcAft>
                <a:spcPct val="0"/>
              </a:spcAft>
            </a:pPr>
            <a:endParaRPr kumimoji="0" lang="en-GB" altLang="zh-CN" sz="4000" b="1" i="0" u="none" strike="noStrike" cap="none" normalizeH="0" baseline="0" dirty="0">
              <a:ln>
                <a:noFill/>
              </a:ln>
              <a:solidFill>
                <a:srgbClr val="000000"/>
              </a:solidFill>
              <a:effectLst/>
              <a:latin typeface="Myriad Pro"/>
              <a:ea typeface="Arial" panose="020B0604020202020204" pitchFamily="34" charset="0"/>
            </a:endParaRPr>
          </a:p>
          <a:p>
            <a:pPr marL="0" indent="0">
              <a:buNone/>
            </a:pPr>
            <a:endParaRPr lang="en-GB" sz="40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77995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76270" y="12783"/>
            <a:ext cx="11898217" cy="646331"/>
          </a:xfrm>
          <a:prstGeom prst="rect">
            <a:avLst/>
          </a:prstGeom>
          <a:noFill/>
        </p:spPr>
        <p:txBody>
          <a:bodyPr wrap="square">
            <a:spAutoFit/>
          </a:bodyPr>
          <a:lstStyle/>
          <a:p>
            <a:pPr algn="ctr"/>
            <a:r>
              <a:rPr lang="en-GB" sz="3600" b="1" dirty="0">
                <a:latin typeface="Myriad Pro"/>
                <a:ea typeface="Calibri" panose="020F0502020204030204" pitchFamily="34" charset="0"/>
                <a:cs typeface="Times New Roman" panose="02020603050405020304" pitchFamily="18" charset="0"/>
              </a:rPr>
              <a:t>Introduction to Business Research.</a:t>
            </a:r>
            <a:endParaRPr lang="en-GB" sz="36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17513" y="648110"/>
            <a:ext cx="11898217" cy="3453253"/>
          </a:xfrm>
          <a:prstGeom prst="rect">
            <a:avLst/>
          </a:prstGeom>
          <a:noFill/>
        </p:spPr>
        <p:txBody>
          <a:bodyPr wrap="square">
            <a:spAutoFit/>
          </a:bodyPr>
          <a:lstStyle/>
          <a:p>
            <a:pPr marL="0" indent="0" eaLnBrk="1" hangingPunct="1">
              <a:spcBef>
                <a:spcPct val="40000"/>
              </a:spcBef>
              <a:buNone/>
            </a:pPr>
            <a:r>
              <a:rPr lang="en-GB" altLang="en-US" sz="2800" b="1" dirty="0">
                <a:latin typeface="Myriad Pro"/>
              </a:rPr>
              <a:t>What is Business Research?</a:t>
            </a:r>
          </a:p>
          <a:p>
            <a:pPr marL="457200" indent="-457200" eaLnBrk="1" hangingPunct="1">
              <a:spcBef>
                <a:spcPct val="40000"/>
              </a:spcBef>
              <a:buFont typeface="Wingdings" panose="05000000000000000000" pitchFamily="2" charset="2"/>
              <a:buChar char="§"/>
            </a:pPr>
            <a:r>
              <a:rPr lang="en-GB" altLang="en-US" sz="2800" dirty="0">
                <a:latin typeface="Myriad Pro"/>
              </a:rPr>
              <a:t>Is a systematic inquiry that provides information to guide managerial decisions.</a:t>
            </a:r>
          </a:p>
          <a:p>
            <a:pPr marL="457200" indent="-457200" eaLnBrk="1" hangingPunct="1">
              <a:spcBef>
                <a:spcPct val="40000"/>
              </a:spcBef>
              <a:buFont typeface="Wingdings" panose="05000000000000000000" pitchFamily="2" charset="2"/>
              <a:buChar char="§"/>
            </a:pPr>
            <a:r>
              <a:rPr lang="en-GB" altLang="en-US" sz="2800" dirty="0">
                <a:latin typeface="Myriad Pro"/>
              </a:rPr>
              <a:t>More specifically, it is a process of planning, acquiring, analysing, and disseminating relevant data, information, and insights to decision makers in ways that mobilise the organisation to take appropriate actions that, in turn, maximise performance (Donald &amp; Schindler, 2014)</a:t>
            </a: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10658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F9649-6EE6-2CB4-F0CC-5F9505647F68}"/>
              </a:ext>
            </a:extLst>
          </p:cNvPr>
          <p:cNvSpPr>
            <a:spLocks noGrp="1"/>
          </p:cNvSpPr>
          <p:nvPr>
            <p:ph type="title"/>
          </p:nvPr>
        </p:nvSpPr>
        <p:spPr>
          <a:xfrm>
            <a:off x="414184" y="500063"/>
            <a:ext cx="10629900" cy="1325563"/>
          </a:xfrm>
        </p:spPr>
        <p:txBody>
          <a:bodyPr>
            <a:normAutofit fontScale="90000"/>
          </a:bodyPr>
          <a:lstStyle/>
          <a:p>
            <a:r>
              <a:rPr lang="en-GB" b="1" dirty="0">
                <a:latin typeface="+mn-lt"/>
              </a:rPr>
              <a:t>Video</a:t>
            </a:r>
            <a:r>
              <a:rPr lang="en-GB" dirty="0"/>
              <a:t>: </a:t>
            </a:r>
            <a:r>
              <a:rPr lang="en-GB" altLang="en-US" sz="4400" b="1" dirty="0">
                <a:latin typeface="+mn-lt"/>
              </a:rPr>
              <a:t>What is Business Research? (14 minutes)</a:t>
            </a:r>
            <a:br>
              <a:rPr lang="en-GB" altLang="en-US" sz="4400" b="1" dirty="0">
                <a:latin typeface="Myriad Pro"/>
              </a:rPr>
            </a:br>
            <a:endParaRPr lang="en-GB" dirty="0"/>
          </a:p>
        </p:txBody>
      </p:sp>
      <p:sp>
        <p:nvSpPr>
          <p:cNvPr id="3" name="Content Placeholder 2">
            <a:extLst>
              <a:ext uri="{FF2B5EF4-FFF2-40B4-BE49-F238E27FC236}">
                <a16:creationId xmlns:a16="http://schemas.microsoft.com/office/drawing/2014/main" id="{87AD5C1A-9635-E0E9-DCCD-13CCFC358ED8}"/>
              </a:ext>
            </a:extLst>
          </p:cNvPr>
          <p:cNvSpPr>
            <a:spLocks noGrp="1"/>
          </p:cNvSpPr>
          <p:nvPr>
            <p:ph idx="1"/>
          </p:nvPr>
        </p:nvSpPr>
        <p:spPr>
          <a:xfrm>
            <a:off x="414183" y="1825625"/>
            <a:ext cx="11591003" cy="2539898"/>
          </a:xfrm>
        </p:spPr>
        <p:txBody>
          <a:bodyPr>
            <a:normAutofit/>
          </a:bodyPr>
          <a:lstStyle/>
          <a:p>
            <a:pPr marL="0" indent="0">
              <a:buNone/>
            </a:pPr>
            <a:r>
              <a:rPr lang="en-GB" dirty="0">
                <a:hlinkClick r:id="rId2"/>
              </a:rPr>
              <a:t>https://www.youtube.com/watch?v=Dy8jU7aD9YI</a:t>
            </a:r>
            <a:r>
              <a:rPr lang="en-GB" dirty="0"/>
              <a:t> </a:t>
            </a:r>
          </a:p>
          <a:p>
            <a:pPr marL="0" indent="0">
              <a:buNone/>
            </a:pPr>
            <a:endParaRPr lang="en-GB" dirty="0"/>
          </a:p>
          <a:p>
            <a:pPr marL="0" indent="0">
              <a:buNone/>
            </a:pPr>
            <a:r>
              <a:rPr lang="en-GB" dirty="0">
                <a:solidFill>
                  <a:srgbClr val="FF0000"/>
                </a:solidFill>
              </a:rPr>
              <a:t>After watching this video, how would you describe your understanding of Business Research?</a:t>
            </a:r>
          </a:p>
        </p:txBody>
      </p:sp>
      <p:pic>
        <p:nvPicPr>
          <p:cNvPr id="4" name="Picture 3">
            <a:extLst>
              <a:ext uri="{FF2B5EF4-FFF2-40B4-BE49-F238E27FC236}">
                <a16:creationId xmlns:a16="http://schemas.microsoft.com/office/drawing/2014/main" id="{287DC9D8-7209-06C9-57CD-799DCEB73A8B}"/>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9821846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BDC6D11-06BE-1C3C-6A98-35787859BA9E}"/>
              </a:ext>
            </a:extLst>
          </p:cNvPr>
          <p:cNvGraphicFramePr>
            <a:graphicFrameLocks noGrp="1"/>
          </p:cNvGraphicFramePr>
          <p:nvPr/>
        </p:nvGraphicFramePr>
        <p:xfrm>
          <a:off x="216312" y="386013"/>
          <a:ext cx="11975688" cy="6041741"/>
        </p:xfrm>
        <a:graphic>
          <a:graphicData uri="http://schemas.openxmlformats.org/drawingml/2006/table">
            <a:tbl>
              <a:tblPr>
                <a:tableStyleId>{5940675A-B579-460E-94D1-54222C63F5DA}</a:tableStyleId>
              </a:tblPr>
              <a:tblGrid>
                <a:gridCol w="3106844">
                  <a:extLst>
                    <a:ext uri="{9D8B030D-6E8A-4147-A177-3AD203B41FA5}">
                      <a16:colId xmlns:a16="http://schemas.microsoft.com/office/drawing/2014/main" val="1287454584"/>
                    </a:ext>
                  </a:extLst>
                </a:gridCol>
                <a:gridCol w="4876948">
                  <a:extLst>
                    <a:ext uri="{9D8B030D-6E8A-4147-A177-3AD203B41FA5}">
                      <a16:colId xmlns:a16="http://schemas.microsoft.com/office/drawing/2014/main" val="2663728105"/>
                    </a:ext>
                  </a:extLst>
                </a:gridCol>
                <a:gridCol w="3991896">
                  <a:extLst>
                    <a:ext uri="{9D8B030D-6E8A-4147-A177-3AD203B41FA5}">
                      <a16:colId xmlns:a16="http://schemas.microsoft.com/office/drawing/2014/main" val="2035542015"/>
                    </a:ext>
                  </a:extLst>
                </a:gridCol>
              </a:tblGrid>
              <a:tr h="204769">
                <a:tc>
                  <a:txBody>
                    <a:bodyPr/>
                    <a:lstStyle/>
                    <a:p>
                      <a:r>
                        <a:rPr lang="en-GB" sz="1800" b="1" dirty="0"/>
                        <a:t>Type of Data</a:t>
                      </a:r>
                      <a:endParaRPr lang="en-GB" sz="1800" dirty="0"/>
                    </a:p>
                  </a:txBody>
                  <a:tcPr marL="51192" marR="51192" marT="25596" marB="25596" anchor="ctr"/>
                </a:tc>
                <a:tc>
                  <a:txBody>
                    <a:bodyPr/>
                    <a:lstStyle/>
                    <a:p>
                      <a:r>
                        <a:rPr lang="en-GB" sz="1800" b="1" dirty="0"/>
                        <a:t>Where/How Collected</a:t>
                      </a:r>
                      <a:endParaRPr lang="en-GB" sz="1800" dirty="0"/>
                    </a:p>
                  </a:txBody>
                  <a:tcPr marL="51192" marR="51192" marT="25596" marB="25596" anchor="ctr"/>
                </a:tc>
                <a:tc>
                  <a:txBody>
                    <a:bodyPr/>
                    <a:lstStyle/>
                    <a:p>
                      <a:r>
                        <a:rPr lang="en-GB" sz="1800" b="1" dirty="0"/>
                        <a:t>Data Source</a:t>
                      </a:r>
                      <a:endParaRPr lang="en-GB" sz="1800" dirty="0"/>
                    </a:p>
                  </a:txBody>
                  <a:tcPr marL="51192" marR="51192" marT="25596" marB="25596" anchor="ctr"/>
                </a:tc>
                <a:extLst>
                  <a:ext uri="{0D108BD9-81ED-4DB2-BD59-A6C34878D82A}">
                    <a16:rowId xmlns:a16="http://schemas.microsoft.com/office/drawing/2014/main" val="2489785743"/>
                  </a:ext>
                </a:extLst>
              </a:tr>
              <a:tr h="358345">
                <a:tc>
                  <a:txBody>
                    <a:bodyPr/>
                    <a:lstStyle/>
                    <a:p>
                      <a:r>
                        <a:rPr lang="en-GB" sz="1800" b="1" dirty="0"/>
                        <a:t>Customer Demographics</a:t>
                      </a:r>
                      <a:endParaRPr lang="en-GB" sz="1800" dirty="0"/>
                    </a:p>
                  </a:txBody>
                  <a:tcPr marL="51192" marR="51192" marT="25596" marB="25596" anchor="ctr"/>
                </a:tc>
                <a:tc>
                  <a:txBody>
                    <a:bodyPr/>
                    <a:lstStyle/>
                    <a:p>
                      <a:r>
                        <a:rPr lang="en-GB" sz="1800" dirty="0"/>
                        <a:t>Customer sign-ups, loyalty programs, surveys</a:t>
                      </a:r>
                    </a:p>
                  </a:txBody>
                  <a:tcPr marL="51192" marR="51192" marT="25596" marB="25596" anchor="ctr"/>
                </a:tc>
                <a:tc>
                  <a:txBody>
                    <a:bodyPr/>
                    <a:lstStyle/>
                    <a:p>
                      <a:r>
                        <a:rPr lang="en-GB" sz="1800" dirty="0"/>
                        <a:t>U.S. Census Bureau, Experian</a:t>
                      </a:r>
                    </a:p>
                  </a:txBody>
                  <a:tcPr marL="51192" marR="51192" marT="25596" marB="25596" anchor="ctr"/>
                </a:tc>
                <a:extLst>
                  <a:ext uri="{0D108BD9-81ED-4DB2-BD59-A6C34878D82A}">
                    <a16:rowId xmlns:a16="http://schemas.microsoft.com/office/drawing/2014/main" val="946390805"/>
                  </a:ext>
                </a:extLst>
              </a:tr>
              <a:tr h="358345">
                <a:tc>
                  <a:txBody>
                    <a:bodyPr/>
                    <a:lstStyle/>
                    <a:p>
                      <a:r>
                        <a:rPr lang="en-GB" sz="1800" b="1" dirty="0"/>
                        <a:t>Market Trends</a:t>
                      </a:r>
                      <a:endParaRPr lang="en-GB" sz="1800" dirty="0"/>
                    </a:p>
                  </a:txBody>
                  <a:tcPr marL="51192" marR="51192" marT="25596" marB="25596" anchor="ctr"/>
                </a:tc>
                <a:tc>
                  <a:txBody>
                    <a:bodyPr/>
                    <a:lstStyle/>
                    <a:p>
                      <a:r>
                        <a:rPr lang="en-GB" sz="1800" dirty="0"/>
                        <a:t>Industry reports, market analysis software</a:t>
                      </a:r>
                    </a:p>
                  </a:txBody>
                  <a:tcPr marL="51192" marR="51192" marT="25596" marB="25596" anchor="ctr"/>
                </a:tc>
                <a:tc>
                  <a:txBody>
                    <a:bodyPr/>
                    <a:lstStyle/>
                    <a:p>
                      <a:r>
                        <a:rPr lang="en-GB" sz="1800" dirty="0"/>
                        <a:t>Statista, Mintel, IBISWorld</a:t>
                      </a:r>
                    </a:p>
                  </a:txBody>
                  <a:tcPr marL="51192" marR="51192" marT="25596" marB="25596" anchor="ctr"/>
                </a:tc>
                <a:extLst>
                  <a:ext uri="{0D108BD9-81ED-4DB2-BD59-A6C34878D82A}">
                    <a16:rowId xmlns:a16="http://schemas.microsoft.com/office/drawing/2014/main" val="2121958674"/>
                  </a:ext>
                </a:extLst>
              </a:tr>
              <a:tr h="358345">
                <a:tc>
                  <a:txBody>
                    <a:bodyPr/>
                    <a:lstStyle/>
                    <a:p>
                      <a:r>
                        <a:rPr lang="en-GB" sz="1800" b="1" dirty="0"/>
                        <a:t>Sales and Transactional Data</a:t>
                      </a:r>
                      <a:endParaRPr lang="en-GB" sz="1800" dirty="0"/>
                    </a:p>
                  </a:txBody>
                  <a:tcPr marL="51192" marR="51192" marT="25596" marB="25596" anchor="ctr"/>
                </a:tc>
                <a:tc>
                  <a:txBody>
                    <a:bodyPr/>
                    <a:lstStyle/>
                    <a:p>
                      <a:r>
                        <a:rPr lang="en-GB" sz="1800" dirty="0"/>
                        <a:t>Point of sale (POS) systems, online transactions</a:t>
                      </a:r>
                    </a:p>
                  </a:txBody>
                  <a:tcPr marL="51192" marR="51192" marT="25596" marB="25596" anchor="ctr"/>
                </a:tc>
                <a:tc>
                  <a:txBody>
                    <a:bodyPr/>
                    <a:lstStyle/>
                    <a:p>
                      <a:r>
                        <a:rPr lang="en-GB" sz="1800" dirty="0"/>
                        <a:t>Shopify Analytics, Square POS</a:t>
                      </a:r>
                    </a:p>
                  </a:txBody>
                  <a:tcPr marL="51192" marR="51192" marT="25596" marB="25596" anchor="ctr"/>
                </a:tc>
                <a:extLst>
                  <a:ext uri="{0D108BD9-81ED-4DB2-BD59-A6C34878D82A}">
                    <a16:rowId xmlns:a16="http://schemas.microsoft.com/office/drawing/2014/main" val="2805468848"/>
                  </a:ext>
                </a:extLst>
              </a:tr>
              <a:tr h="204769">
                <a:tc>
                  <a:txBody>
                    <a:bodyPr/>
                    <a:lstStyle/>
                    <a:p>
                      <a:r>
                        <a:rPr lang="en-GB" sz="1800" b="1" dirty="0"/>
                        <a:t>Website Analytics</a:t>
                      </a:r>
                      <a:endParaRPr lang="en-GB" sz="1800" dirty="0"/>
                    </a:p>
                  </a:txBody>
                  <a:tcPr marL="51192" marR="51192" marT="25596" marB="25596" anchor="ctr"/>
                </a:tc>
                <a:tc>
                  <a:txBody>
                    <a:bodyPr/>
                    <a:lstStyle/>
                    <a:p>
                      <a:r>
                        <a:rPr lang="en-GB" sz="1800" dirty="0"/>
                        <a:t>Website tracking, SEO tools</a:t>
                      </a:r>
                    </a:p>
                  </a:txBody>
                  <a:tcPr marL="51192" marR="51192" marT="25596" marB="25596" anchor="ctr"/>
                </a:tc>
                <a:tc>
                  <a:txBody>
                    <a:bodyPr/>
                    <a:lstStyle/>
                    <a:p>
                      <a:r>
                        <a:rPr lang="en-GB" sz="1800" dirty="0"/>
                        <a:t>Google Analytics, Adobe Analytics</a:t>
                      </a:r>
                    </a:p>
                  </a:txBody>
                  <a:tcPr marL="51192" marR="51192" marT="25596" marB="25596" anchor="ctr"/>
                </a:tc>
                <a:extLst>
                  <a:ext uri="{0D108BD9-81ED-4DB2-BD59-A6C34878D82A}">
                    <a16:rowId xmlns:a16="http://schemas.microsoft.com/office/drawing/2014/main" val="3209723039"/>
                  </a:ext>
                </a:extLst>
              </a:tr>
              <a:tr h="358345">
                <a:tc>
                  <a:txBody>
                    <a:bodyPr/>
                    <a:lstStyle/>
                    <a:p>
                      <a:r>
                        <a:rPr lang="en-GB" sz="1800" b="1" dirty="0"/>
                        <a:t>Social Media Engagement</a:t>
                      </a:r>
                      <a:endParaRPr lang="en-GB" sz="1800" dirty="0"/>
                    </a:p>
                  </a:txBody>
                  <a:tcPr marL="51192" marR="51192" marT="25596" marB="25596" anchor="ctr"/>
                </a:tc>
                <a:tc>
                  <a:txBody>
                    <a:bodyPr/>
                    <a:lstStyle/>
                    <a:p>
                      <a:r>
                        <a:rPr lang="en-GB" sz="1800" dirty="0"/>
                        <a:t>Social media platforms, engagement tracking tools</a:t>
                      </a:r>
                    </a:p>
                  </a:txBody>
                  <a:tcPr marL="51192" marR="51192" marT="25596" marB="25596" anchor="ctr"/>
                </a:tc>
                <a:tc>
                  <a:txBody>
                    <a:bodyPr/>
                    <a:lstStyle/>
                    <a:p>
                      <a:r>
                        <a:rPr lang="en-GB" sz="1800" dirty="0"/>
                        <a:t>Facebook Insights, Sprout Social</a:t>
                      </a:r>
                    </a:p>
                  </a:txBody>
                  <a:tcPr marL="51192" marR="51192" marT="25596" marB="25596" anchor="ctr"/>
                </a:tc>
                <a:extLst>
                  <a:ext uri="{0D108BD9-81ED-4DB2-BD59-A6C34878D82A}">
                    <a16:rowId xmlns:a16="http://schemas.microsoft.com/office/drawing/2014/main" val="3721489019"/>
                  </a:ext>
                </a:extLst>
              </a:tr>
              <a:tr h="358345">
                <a:tc>
                  <a:txBody>
                    <a:bodyPr/>
                    <a:lstStyle/>
                    <a:p>
                      <a:r>
                        <a:rPr lang="en-GB" sz="1800" b="1" dirty="0"/>
                        <a:t>Competitive Intelligence</a:t>
                      </a:r>
                      <a:endParaRPr lang="en-GB" sz="1800" dirty="0"/>
                    </a:p>
                  </a:txBody>
                  <a:tcPr marL="51192" marR="51192" marT="25596" marB="25596" anchor="ctr"/>
                </a:tc>
                <a:tc>
                  <a:txBody>
                    <a:bodyPr/>
                    <a:lstStyle/>
                    <a:p>
                      <a:r>
                        <a:rPr lang="en-GB" sz="1800" dirty="0"/>
                        <a:t>Market research reports, competitor analysis tools</a:t>
                      </a:r>
                    </a:p>
                  </a:txBody>
                  <a:tcPr marL="51192" marR="51192" marT="25596" marB="25596" anchor="ctr"/>
                </a:tc>
                <a:tc>
                  <a:txBody>
                    <a:bodyPr/>
                    <a:lstStyle/>
                    <a:p>
                      <a:r>
                        <a:rPr lang="en-GB" sz="1800" dirty="0"/>
                        <a:t>Crunchbase, Hoover's, SimilarWeb</a:t>
                      </a:r>
                    </a:p>
                  </a:txBody>
                  <a:tcPr marL="51192" marR="51192" marT="25596" marB="25596" anchor="ctr"/>
                </a:tc>
                <a:extLst>
                  <a:ext uri="{0D108BD9-81ED-4DB2-BD59-A6C34878D82A}">
                    <a16:rowId xmlns:a16="http://schemas.microsoft.com/office/drawing/2014/main" val="2994013229"/>
                  </a:ext>
                </a:extLst>
              </a:tr>
              <a:tr h="358345">
                <a:tc>
                  <a:txBody>
                    <a:bodyPr/>
                    <a:lstStyle/>
                    <a:p>
                      <a:r>
                        <a:rPr lang="en-GB" sz="1800" b="1" dirty="0"/>
                        <a:t>Customer Feedback</a:t>
                      </a:r>
                      <a:endParaRPr lang="en-GB" sz="1800" dirty="0"/>
                    </a:p>
                  </a:txBody>
                  <a:tcPr marL="51192" marR="51192" marT="25596" marB="25596" anchor="ctr"/>
                </a:tc>
                <a:tc>
                  <a:txBody>
                    <a:bodyPr/>
                    <a:lstStyle/>
                    <a:p>
                      <a:r>
                        <a:rPr lang="en-GB" sz="1800" dirty="0"/>
                        <a:t>Online reviews, feedback forms, customer surveys</a:t>
                      </a:r>
                    </a:p>
                  </a:txBody>
                  <a:tcPr marL="51192" marR="51192" marT="25596" marB="25596" anchor="ctr"/>
                </a:tc>
                <a:tc>
                  <a:txBody>
                    <a:bodyPr/>
                    <a:lstStyle/>
                    <a:p>
                      <a:r>
                        <a:rPr lang="en-GB" sz="1800" dirty="0"/>
                        <a:t>SurveyMonkey, Qualtrics, Yelp</a:t>
                      </a:r>
                    </a:p>
                  </a:txBody>
                  <a:tcPr marL="51192" marR="51192" marT="25596" marB="25596" anchor="ctr"/>
                </a:tc>
                <a:extLst>
                  <a:ext uri="{0D108BD9-81ED-4DB2-BD59-A6C34878D82A}">
                    <a16:rowId xmlns:a16="http://schemas.microsoft.com/office/drawing/2014/main" val="470080193"/>
                  </a:ext>
                </a:extLst>
              </a:tr>
              <a:tr h="358345">
                <a:tc>
                  <a:txBody>
                    <a:bodyPr/>
                    <a:lstStyle/>
                    <a:p>
                      <a:r>
                        <a:rPr lang="en-GB" sz="1800" b="1" dirty="0"/>
                        <a:t>Product Usage Data</a:t>
                      </a:r>
                      <a:endParaRPr lang="en-GB" sz="1800" dirty="0"/>
                    </a:p>
                  </a:txBody>
                  <a:tcPr marL="51192" marR="51192" marT="25596" marB="25596" anchor="ctr"/>
                </a:tc>
                <a:tc>
                  <a:txBody>
                    <a:bodyPr/>
                    <a:lstStyle/>
                    <a:p>
                      <a:r>
                        <a:rPr lang="en-GB" sz="1800" dirty="0"/>
                        <a:t>IoT devices, app analytics, product tracking</a:t>
                      </a:r>
                    </a:p>
                  </a:txBody>
                  <a:tcPr marL="51192" marR="51192" marT="25596" marB="25596" anchor="ctr"/>
                </a:tc>
                <a:tc>
                  <a:txBody>
                    <a:bodyPr/>
                    <a:lstStyle/>
                    <a:p>
                      <a:r>
                        <a:rPr lang="en-GB" sz="1800" dirty="0"/>
                        <a:t>Google Firebase, Mixpanel</a:t>
                      </a:r>
                    </a:p>
                  </a:txBody>
                  <a:tcPr marL="51192" marR="51192" marT="25596" marB="25596" anchor="ctr"/>
                </a:tc>
                <a:extLst>
                  <a:ext uri="{0D108BD9-81ED-4DB2-BD59-A6C34878D82A}">
                    <a16:rowId xmlns:a16="http://schemas.microsoft.com/office/drawing/2014/main" val="3552742662"/>
                  </a:ext>
                </a:extLst>
              </a:tr>
              <a:tr h="358345">
                <a:tc>
                  <a:txBody>
                    <a:bodyPr/>
                    <a:lstStyle/>
                    <a:p>
                      <a:r>
                        <a:rPr lang="en-GB" sz="1800" b="1" dirty="0"/>
                        <a:t>Economic Indicators</a:t>
                      </a:r>
                      <a:endParaRPr lang="en-GB" sz="1800" dirty="0"/>
                    </a:p>
                  </a:txBody>
                  <a:tcPr marL="51192" marR="51192" marT="25596" marB="25596" anchor="ctr"/>
                </a:tc>
                <a:tc>
                  <a:txBody>
                    <a:bodyPr/>
                    <a:lstStyle/>
                    <a:p>
                      <a:r>
                        <a:rPr lang="en-GB" sz="1800" dirty="0"/>
                        <a:t>Economic databases, government reports</a:t>
                      </a:r>
                    </a:p>
                  </a:txBody>
                  <a:tcPr marL="51192" marR="51192" marT="25596" marB="25596" anchor="ctr"/>
                </a:tc>
                <a:tc>
                  <a:txBody>
                    <a:bodyPr/>
                    <a:lstStyle/>
                    <a:p>
                      <a:r>
                        <a:rPr lang="en-GB" sz="1800" dirty="0"/>
                        <a:t>World Bank, Federal Reserve Economic Data (FRED)</a:t>
                      </a:r>
                    </a:p>
                  </a:txBody>
                  <a:tcPr marL="51192" marR="51192" marT="25596" marB="25596" anchor="ctr"/>
                </a:tc>
                <a:extLst>
                  <a:ext uri="{0D108BD9-81ED-4DB2-BD59-A6C34878D82A}">
                    <a16:rowId xmlns:a16="http://schemas.microsoft.com/office/drawing/2014/main" val="1333876362"/>
                  </a:ext>
                </a:extLst>
              </a:tr>
              <a:tr h="358345">
                <a:tc>
                  <a:txBody>
                    <a:bodyPr/>
                    <a:lstStyle/>
                    <a:p>
                      <a:r>
                        <a:rPr lang="en-GB" sz="1800" b="1" dirty="0"/>
                        <a:t>Supply Chain Data</a:t>
                      </a:r>
                      <a:endParaRPr lang="en-GB" sz="1800" dirty="0"/>
                    </a:p>
                  </a:txBody>
                  <a:tcPr marL="51192" marR="51192" marT="25596" marB="25596" anchor="ctr"/>
                </a:tc>
                <a:tc>
                  <a:txBody>
                    <a:bodyPr/>
                    <a:lstStyle/>
                    <a:p>
                      <a:r>
                        <a:rPr lang="en-GB" sz="1800" dirty="0"/>
                        <a:t>Supply chain management software, logistics tracking</a:t>
                      </a:r>
                    </a:p>
                  </a:txBody>
                  <a:tcPr marL="51192" marR="51192" marT="25596" marB="25596" anchor="ctr"/>
                </a:tc>
                <a:tc>
                  <a:txBody>
                    <a:bodyPr/>
                    <a:lstStyle/>
                    <a:p>
                      <a:r>
                        <a:rPr lang="en-GB" sz="1800" dirty="0"/>
                        <a:t>SAP Ariba, Oracle SCM</a:t>
                      </a:r>
                    </a:p>
                  </a:txBody>
                  <a:tcPr marL="51192" marR="51192" marT="25596" marB="25596" anchor="ctr"/>
                </a:tc>
                <a:extLst>
                  <a:ext uri="{0D108BD9-81ED-4DB2-BD59-A6C34878D82A}">
                    <a16:rowId xmlns:a16="http://schemas.microsoft.com/office/drawing/2014/main" val="3946132302"/>
                  </a:ext>
                </a:extLst>
              </a:tr>
              <a:tr h="358345">
                <a:tc>
                  <a:txBody>
                    <a:bodyPr/>
                    <a:lstStyle/>
                    <a:p>
                      <a:r>
                        <a:rPr lang="en-GB" sz="1800" b="1" dirty="0"/>
                        <a:t>Employee Productivity and Engagement</a:t>
                      </a:r>
                      <a:endParaRPr lang="en-GB" sz="1800" dirty="0"/>
                    </a:p>
                  </a:txBody>
                  <a:tcPr marL="51192" marR="51192" marT="25596" marB="25596" anchor="ctr"/>
                </a:tc>
                <a:tc>
                  <a:txBody>
                    <a:bodyPr/>
                    <a:lstStyle/>
                    <a:p>
                      <a:r>
                        <a:rPr lang="en-GB" sz="1800" dirty="0"/>
                        <a:t>Internal HR systems, employee surveys</a:t>
                      </a:r>
                    </a:p>
                  </a:txBody>
                  <a:tcPr marL="51192" marR="51192" marT="25596" marB="25596" anchor="ctr"/>
                </a:tc>
                <a:tc>
                  <a:txBody>
                    <a:bodyPr/>
                    <a:lstStyle/>
                    <a:p>
                      <a:r>
                        <a:rPr lang="en-GB" sz="1800" dirty="0"/>
                        <a:t>Workday, Gallup Q12 Survey, ADP</a:t>
                      </a:r>
                    </a:p>
                  </a:txBody>
                  <a:tcPr marL="51192" marR="51192" marT="25596" marB="25596" anchor="ctr"/>
                </a:tc>
                <a:extLst>
                  <a:ext uri="{0D108BD9-81ED-4DB2-BD59-A6C34878D82A}">
                    <a16:rowId xmlns:a16="http://schemas.microsoft.com/office/drawing/2014/main" val="3366927499"/>
                  </a:ext>
                </a:extLst>
              </a:tr>
              <a:tr h="358345">
                <a:tc>
                  <a:txBody>
                    <a:bodyPr/>
                    <a:lstStyle/>
                    <a:p>
                      <a:r>
                        <a:rPr lang="en-GB" sz="1800" b="1" dirty="0"/>
                        <a:t>Advertising Effectiveness</a:t>
                      </a:r>
                      <a:endParaRPr lang="en-GB" sz="1800" dirty="0"/>
                    </a:p>
                  </a:txBody>
                  <a:tcPr marL="51192" marR="51192" marT="25596" marB="25596" anchor="ctr"/>
                </a:tc>
                <a:tc>
                  <a:txBody>
                    <a:bodyPr/>
                    <a:lstStyle/>
                    <a:p>
                      <a:r>
                        <a:rPr lang="en-GB" sz="1800" dirty="0"/>
                        <a:t>Ad tracking tools, media spend analysis</a:t>
                      </a:r>
                    </a:p>
                  </a:txBody>
                  <a:tcPr marL="51192" marR="51192" marT="25596" marB="25596" anchor="ctr"/>
                </a:tc>
                <a:tc>
                  <a:txBody>
                    <a:bodyPr/>
                    <a:lstStyle/>
                    <a:p>
                      <a:r>
                        <a:rPr lang="en-GB" sz="1800" dirty="0"/>
                        <a:t>Nielsen Ad Intel, Google Ads Reports</a:t>
                      </a:r>
                    </a:p>
                  </a:txBody>
                  <a:tcPr marL="51192" marR="51192" marT="25596" marB="25596" anchor="ctr"/>
                </a:tc>
                <a:extLst>
                  <a:ext uri="{0D108BD9-81ED-4DB2-BD59-A6C34878D82A}">
                    <a16:rowId xmlns:a16="http://schemas.microsoft.com/office/drawing/2014/main" val="4271583405"/>
                  </a:ext>
                </a:extLst>
              </a:tr>
            </a:tbl>
          </a:graphicData>
        </a:graphic>
      </p:graphicFrame>
      <p:sp>
        <p:nvSpPr>
          <p:cNvPr id="9" name="TextBox 8">
            <a:extLst>
              <a:ext uri="{FF2B5EF4-FFF2-40B4-BE49-F238E27FC236}">
                <a16:creationId xmlns:a16="http://schemas.microsoft.com/office/drawing/2014/main" id="{BB84A363-2E0D-17B4-DBD8-F417D3A8FDBA}"/>
              </a:ext>
            </a:extLst>
          </p:cNvPr>
          <p:cNvSpPr txBox="1"/>
          <p:nvPr/>
        </p:nvSpPr>
        <p:spPr>
          <a:xfrm>
            <a:off x="2208570" y="0"/>
            <a:ext cx="8351275" cy="400110"/>
          </a:xfrm>
          <a:prstGeom prst="rect">
            <a:avLst/>
          </a:prstGeom>
          <a:noFill/>
        </p:spPr>
        <p:txBody>
          <a:bodyPr wrap="square">
            <a:spAutoFit/>
          </a:bodyPr>
          <a:lstStyle/>
          <a:p>
            <a:r>
              <a:rPr lang="en-US" altLang="en-US" sz="2000" b="1" dirty="0">
                <a:solidFill>
                  <a:srgbClr val="FF0000"/>
                </a:solidFill>
                <a:latin typeface="Arial" panose="020B0604020202020204" pitchFamily="34" charset="0"/>
              </a:rPr>
              <a:t>W</a:t>
            </a:r>
            <a:r>
              <a:rPr kumimoji="0" lang="en-US" altLang="en-US" sz="2000" b="1" i="0" u="none" strike="noStrike" cap="none" normalizeH="0" baseline="0" dirty="0">
                <a:ln>
                  <a:noFill/>
                </a:ln>
                <a:solidFill>
                  <a:srgbClr val="FF0000"/>
                </a:solidFill>
                <a:effectLst/>
                <a:latin typeface="Arial" panose="020B0604020202020204" pitchFamily="34" charset="0"/>
              </a:rPr>
              <a:t>here </a:t>
            </a:r>
            <a:r>
              <a:rPr lang="en-US" altLang="en-US" sz="2000" b="1" dirty="0">
                <a:solidFill>
                  <a:srgbClr val="FF0000"/>
                </a:solidFill>
                <a:latin typeface="Arial" panose="020B0604020202020204" pitchFamily="34" charset="0"/>
              </a:rPr>
              <a:t>Business</a:t>
            </a:r>
            <a:r>
              <a:rPr kumimoji="0" lang="en-US" altLang="en-US" sz="2000" b="1" i="0" u="none" strike="noStrike" cap="none" normalizeH="0" baseline="0" dirty="0">
                <a:ln>
                  <a:noFill/>
                </a:ln>
                <a:solidFill>
                  <a:srgbClr val="FF0000"/>
                </a:solidFill>
                <a:effectLst/>
                <a:latin typeface="Arial" panose="020B0604020202020204" pitchFamily="34" charset="0"/>
              </a:rPr>
              <a:t> </a:t>
            </a:r>
            <a:r>
              <a:rPr lang="en-US" altLang="en-US" sz="2000" b="1" dirty="0">
                <a:solidFill>
                  <a:srgbClr val="FF0000"/>
                </a:solidFill>
                <a:latin typeface="Arial" panose="020B0604020202020204" pitchFamily="34" charset="0"/>
              </a:rPr>
              <a:t>C</a:t>
            </a:r>
            <a:r>
              <a:rPr kumimoji="0" lang="en-US" altLang="en-US" sz="2000" b="1" i="0" u="none" strike="noStrike" cap="none" normalizeH="0" baseline="0" dirty="0">
                <a:ln>
                  <a:noFill/>
                </a:ln>
                <a:solidFill>
                  <a:srgbClr val="FF0000"/>
                </a:solidFill>
                <a:effectLst/>
                <a:latin typeface="Arial" panose="020B0604020202020204" pitchFamily="34" charset="0"/>
              </a:rPr>
              <a:t>ollects Research Information</a:t>
            </a:r>
            <a:endParaRPr lang="en-GB" sz="2000" b="1" dirty="0">
              <a:solidFill>
                <a:srgbClr val="FF0000"/>
              </a:solidFill>
            </a:endParaRPr>
          </a:p>
        </p:txBody>
      </p:sp>
      <p:pic>
        <p:nvPicPr>
          <p:cNvPr id="10" name="Picture 9">
            <a:extLst>
              <a:ext uri="{FF2B5EF4-FFF2-40B4-BE49-F238E27FC236}">
                <a16:creationId xmlns:a16="http://schemas.microsoft.com/office/drawing/2014/main" id="{607BFA2E-5D32-4360-68C4-E29E62CBB346}"/>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0413085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A4A06F7-776B-84ED-DDA9-C9362AB76E9F}"/>
              </a:ext>
            </a:extLst>
          </p:cNvPr>
          <p:cNvGraphicFramePr>
            <a:graphicFrameLocks noGrp="1"/>
          </p:cNvGraphicFramePr>
          <p:nvPr/>
        </p:nvGraphicFramePr>
        <p:xfrm>
          <a:off x="604684" y="1058707"/>
          <a:ext cx="10294374" cy="3606276"/>
        </p:xfrm>
        <a:graphic>
          <a:graphicData uri="http://schemas.openxmlformats.org/drawingml/2006/table">
            <a:tbl>
              <a:tblPr>
                <a:tableStyleId>{5940675A-B579-460E-94D1-54222C63F5DA}</a:tableStyleId>
              </a:tblPr>
              <a:tblGrid>
                <a:gridCol w="2014116">
                  <a:extLst>
                    <a:ext uri="{9D8B030D-6E8A-4147-A177-3AD203B41FA5}">
                      <a16:colId xmlns:a16="http://schemas.microsoft.com/office/drawing/2014/main" val="3882060207"/>
                    </a:ext>
                  </a:extLst>
                </a:gridCol>
                <a:gridCol w="8280258">
                  <a:extLst>
                    <a:ext uri="{9D8B030D-6E8A-4147-A177-3AD203B41FA5}">
                      <a16:colId xmlns:a16="http://schemas.microsoft.com/office/drawing/2014/main" val="912438834"/>
                    </a:ext>
                  </a:extLst>
                </a:gridCol>
              </a:tblGrid>
              <a:tr h="168984">
                <a:tc>
                  <a:txBody>
                    <a:bodyPr/>
                    <a:lstStyle/>
                    <a:p>
                      <a:r>
                        <a:rPr lang="en-GB" sz="2000" b="1" dirty="0"/>
                        <a:t>Characteristic</a:t>
                      </a:r>
                      <a:endParaRPr lang="en-GB" sz="2000" dirty="0"/>
                    </a:p>
                  </a:txBody>
                  <a:tcPr marL="42246" marR="42246" marT="21123" marB="21123" anchor="ctr"/>
                </a:tc>
                <a:tc>
                  <a:txBody>
                    <a:bodyPr/>
                    <a:lstStyle/>
                    <a:p>
                      <a:r>
                        <a:rPr lang="en-GB" sz="2000" b="1" dirty="0"/>
                        <a:t>Description</a:t>
                      </a:r>
                      <a:endParaRPr lang="en-GB" sz="2000" dirty="0"/>
                    </a:p>
                  </a:txBody>
                  <a:tcPr marL="42246" marR="42246" marT="21123" marB="21123" anchor="ctr"/>
                </a:tc>
                <a:extLst>
                  <a:ext uri="{0D108BD9-81ED-4DB2-BD59-A6C34878D82A}">
                    <a16:rowId xmlns:a16="http://schemas.microsoft.com/office/drawing/2014/main" val="537342848"/>
                  </a:ext>
                </a:extLst>
              </a:tr>
              <a:tr h="295722">
                <a:tc>
                  <a:txBody>
                    <a:bodyPr/>
                    <a:lstStyle/>
                    <a:p>
                      <a:r>
                        <a:rPr lang="en-GB" sz="2000" b="1" dirty="0"/>
                        <a:t>Clear Purpose and Objectives</a:t>
                      </a:r>
                      <a:endParaRPr lang="en-GB" sz="2000" dirty="0"/>
                    </a:p>
                  </a:txBody>
                  <a:tcPr marL="42246" marR="42246" marT="21123" marB="21123" anchor="ctr"/>
                </a:tc>
                <a:tc>
                  <a:txBody>
                    <a:bodyPr/>
                    <a:lstStyle/>
                    <a:p>
                      <a:r>
                        <a:rPr lang="en-GB" sz="2000" dirty="0"/>
                        <a:t>The research should have a well-defined purpose and specific objectives that guide the study.</a:t>
                      </a:r>
                    </a:p>
                  </a:txBody>
                  <a:tcPr marL="42246" marR="42246" marT="21123" marB="21123" anchor="ctr"/>
                </a:tc>
                <a:extLst>
                  <a:ext uri="{0D108BD9-81ED-4DB2-BD59-A6C34878D82A}">
                    <a16:rowId xmlns:a16="http://schemas.microsoft.com/office/drawing/2014/main" val="276720758"/>
                  </a:ext>
                </a:extLst>
              </a:tr>
              <a:tr h="422460">
                <a:tc>
                  <a:txBody>
                    <a:bodyPr/>
                    <a:lstStyle/>
                    <a:p>
                      <a:r>
                        <a:rPr lang="en-GB" sz="2000" b="1" dirty="0"/>
                        <a:t>Relevance to Business Needs</a:t>
                      </a:r>
                      <a:endParaRPr lang="en-GB" sz="2000" dirty="0"/>
                    </a:p>
                  </a:txBody>
                  <a:tcPr marL="42246" marR="42246" marT="21123" marB="21123" anchor="ctr"/>
                </a:tc>
                <a:tc>
                  <a:txBody>
                    <a:bodyPr/>
                    <a:lstStyle/>
                    <a:p>
                      <a:r>
                        <a:rPr lang="en-GB" sz="2000" dirty="0"/>
                        <a:t>The research should address practical issues or opportunities that are important for the business's goals and strategies.</a:t>
                      </a:r>
                    </a:p>
                  </a:txBody>
                  <a:tcPr marL="42246" marR="42246" marT="21123" marB="21123" anchor="ctr"/>
                </a:tc>
                <a:extLst>
                  <a:ext uri="{0D108BD9-81ED-4DB2-BD59-A6C34878D82A}">
                    <a16:rowId xmlns:a16="http://schemas.microsoft.com/office/drawing/2014/main" val="2972840648"/>
                  </a:ext>
                </a:extLst>
              </a:tr>
              <a:tr h="295722">
                <a:tc>
                  <a:txBody>
                    <a:bodyPr/>
                    <a:lstStyle/>
                    <a:p>
                      <a:r>
                        <a:rPr lang="en-GB" sz="2000" b="1" dirty="0"/>
                        <a:t>Methodological Rigor</a:t>
                      </a:r>
                      <a:endParaRPr lang="en-GB" sz="2000" dirty="0"/>
                    </a:p>
                  </a:txBody>
                  <a:tcPr marL="42246" marR="42246" marT="21123" marB="21123" anchor="ctr"/>
                </a:tc>
                <a:tc>
                  <a:txBody>
                    <a:bodyPr/>
                    <a:lstStyle/>
                    <a:p>
                      <a:r>
                        <a:rPr lang="en-GB" sz="2000" dirty="0"/>
                        <a:t>Uses systematic, reliable, and valid research methods to ensure accuracy and credibility of findings.</a:t>
                      </a:r>
                    </a:p>
                  </a:txBody>
                  <a:tcPr marL="42246" marR="42246" marT="21123" marB="21123" anchor="ctr"/>
                </a:tc>
                <a:extLst>
                  <a:ext uri="{0D108BD9-81ED-4DB2-BD59-A6C34878D82A}">
                    <a16:rowId xmlns:a16="http://schemas.microsoft.com/office/drawing/2014/main" val="2043503624"/>
                  </a:ext>
                </a:extLst>
              </a:tr>
              <a:tr h="295722">
                <a:tc>
                  <a:txBody>
                    <a:bodyPr/>
                    <a:lstStyle/>
                    <a:p>
                      <a:r>
                        <a:rPr lang="en-GB" sz="2000" b="1" dirty="0"/>
                        <a:t>Data Quality</a:t>
                      </a:r>
                      <a:endParaRPr lang="en-GB" sz="2000" dirty="0"/>
                    </a:p>
                  </a:txBody>
                  <a:tcPr marL="42246" marR="42246" marT="21123" marB="21123" anchor="ctr"/>
                </a:tc>
                <a:tc>
                  <a:txBody>
                    <a:bodyPr/>
                    <a:lstStyle/>
                    <a:p>
                      <a:r>
                        <a:rPr lang="en-GB" sz="2000" dirty="0"/>
                        <a:t>Collects high-quality, relevant data that is accurate, up-to-date, and suitable for analysis.</a:t>
                      </a:r>
                    </a:p>
                  </a:txBody>
                  <a:tcPr marL="42246" marR="42246" marT="21123" marB="21123" anchor="ctr"/>
                </a:tc>
                <a:extLst>
                  <a:ext uri="{0D108BD9-81ED-4DB2-BD59-A6C34878D82A}">
                    <a16:rowId xmlns:a16="http://schemas.microsoft.com/office/drawing/2014/main" val="1752168232"/>
                  </a:ext>
                </a:extLst>
              </a:tr>
              <a:tr h="422460">
                <a:tc>
                  <a:txBody>
                    <a:bodyPr/>
                    <a:lstStyle/>
                    <a:p>
                      <a:r>
                        <a:rPr lang="en-GB" sz="2000" b="1" dirty="0"/>
                        <a:t>Ethical Considerations</a:t>
                      </a:r>
                      <a:endParaRPr lang="en-GB" sz="2000" dirty="0"/>
                    </a:p>
                  </a:txBody>
                  <a:tcPr marL="42246" marR="42246" marT="21123" marB="21123" anchor="ctr"/>
                </a:tc>
                <a:tc>
                  <a:txBody>
                    <a:bodyPr/>
                    <a:lstStyle/>
                    <a:p>
                      <a:r>
                        <a:rPr lang="en-GB" sz="2000" dirty="0"/>
                        <a:t>Adheres to ethical standards, ensuring privacy, confidentiality, and consent from participants if required.</a:t>
                      </a:r>
                    </a:p>
                  </a:txBody>
                  <a:tcPr marL="42246" marR="42246" marT="21123" marB="21123" anchor="ctr"/>
                </a:tc>
                <a:extLst>
                  <a:ext uri="{0D108BD9-81ED-4DB2-BD59-A6C34878D82A}">
                    <a16:rowId xmlns:a16="http://schemas.microsoft.com/office/drawing/2014/main" val="416156466"/>
                  </a:ext>
                </a:extLst>
              </a:tr>
            </a:tbl>
          </a:graphicData>
        </a:graphic>
      </p:graphicFrame>
      <p:sp>
        <p:nvSpPr>
          <p:cNvPr id="5" name="Rectangle 1">
            <a:extLst>
              <a:ext uri="{FF2B5EF4-FFF2-40B4-BE49-F238E27FC236}">
                <a16:creationId xmlns:a16="http://schemas.microsoft.com/office/drawing/2014/main" id="{7BC3EAE5-DB6E-5570-4A0E-B3B8902307DB}"/>
              </a:ext>
            </a:extLst>
          </p:cNvPr>
          <p:cNvSpPr>
            <a:spLocks noChangeArrowheads="1"/>
          </p:cNvSpPr>
          <p:nvPr/>
        </p:nvSpPr>
        <p:spPr bwMode="auto">
          <a:xfrm>
            <a:off x="604684" y="284418"/>
            <a:ext cx="1029437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chemeClr val="tx1"/>
                </a:solidFill>
                <a:effectLst/>
                <a:latin typeface="Arial" panose="020B0604020202020204" pitchFamily="34" charset="0"/>
              </a:rPr>
              <a:t>Characteristics </a:t>
            </a:r>
            <a:r>
              <a:rPr lang="en-US" altLang="en-US" sz="3200" dirty="0">
                <a:latin typeface="Arial" panose="020B0604020202020204" pitchFamily="34" charset="0"/>
              </a:rPr>
              <a:t>o</a:t>
            </a:r>
            <a:r>
              <a:rPr kumimoji="0" lang="en-US" altLang="en-US" sz="3200" b="0" i="0" u="none" strike="noStrike" cap="none" normalizeH="0" baseline="0" dirty="0">
                <a:ln>
                  <a:noFill/>
                </a:ln>
                <a:solidFill>
                  <a:schemeClr val="tx1"/>
                </a:solidFill>
                <a:effectLst/>
                <a:latin typeface="Arial" panose="020B0604020202020204" pitchFamily="34" charset="0"/>
              </a:rPr>
              <a:t>f a Good Business Research</a:t>
            </a:r>
          </a:p>
        </p:txBody>
      </p:sp>
      <p:pic>
        <p:nvPicPr>
          <p:cNvPr id="6" name="Picture 5">
            <a:extLst>
              <a:ext uri="{FF2B5EF4-FFF2-40B4-BE49-F238E27FC236}">
                <a16:creationId xmlns:a16="http://schemas.microsoft.com/office/drawing/2014/main" id="{9D216E00-A164-A2A7-159A-301ADF495368}"/>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1003436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0CE88FD-1173-624E-7CC0-5C53ED2988E1}"/>
              </a:ext>
            </a:extLst>
          </p:cNvPr>
          <p:cNvGraphicFramePr>
            <a:graphicFrameLocks noGrp="1"/>
          </p:cNvGraphicFramePr>
          <p:nvPr/>
        </p:nvGraphicFramePr>
        <p:xfrm>
          <a:off x="196645" y="896477"/>
          <a:ext cx="11798710" cy="4562922"/>
        </p:xfrm>
        <a:graphic>
          <a:graphicData uri="http://schemas.openxmlformats.org/drawingml/2006/table">
            <a:tbl>
              <a:tblPr>
                <a:tableStyleId>{5940675A-B579-460E-94D1-54222C63F5DA}</a:tableStyleId>
              </a:tblPr>
              <a:tblGrid>
                <a:gridCol w="2308443">
                  <a:extLst>
                    <a:ext uri="{9D8B030D-6E8A-4147-A177-3AD203B41FA5}">
                      <a16:colId xmlns:a16="http://schemas.microsoft.com/office/drawing/2014/main" val="4209027145"/>
                    </a:ext>
                  </a:extLst>
                </a:gridCol>
                <a:gridCol w="9490267">
                  <a:extLst>
                    <a:ext uri="{9D8B030D-6E8A-4147-A177-3AD203B41FA5}">
                      <a16:colId xmlns:a16="http://schemas.microsoft.com/office/drawing/2014/main" val="742564929"/>
                    </a:ext>
                  </a:extLst>
                </a:gridCol>
              </a:tblGrid>
              <a:tr h="422460">
                <a:tc>
                  <a:txBody>
                    <a:bodyPr/>
                    <a:lstStyle/>
                    <a:p>
                      <a:r>
                        <a:rPr lang="en-GB" sz="2000" b="1" dirty="0"/>
                        <a:t>Actionable Insights</a:t>
                      </a:r>
                      <a:endParaRPr lang="en-GB" sz="2000" dirty="0"/>
                    </a:p>
                  </a:txBody>
                  <a:tcPr marL="42246" marR="42246" marT="21123" marB="21123" anchor="ctr"/>
                </a:tc>
                <a:tc>
                  <a:txBody>
                    <a:bodyPr/>
                    <a:lstStyle/>
                    <a:p>
                      <a:r>
                        <a:rPr lang="en-GB" sz="2000" dirty="0"/>
                        <a:t>Provides findings and recommendations that are practical, feasible, and applicable to real business situations.</a:t>
                      </a:r>
                    </a:p>
                  </a:txBody>
                  <a:tcPr marL="42246" marR="42246" marT="21123" marB="21123" anchor="ctr"/>
                </a:tc>
                <a:extLst>
                  <a:ext uri="{0D108BD9-81ED-4DB2-BD59-A6C34878D82A}">
                    <a16:rowId xmlns:a16="http://schemas.microsoft.com/office/drawing/2014/main" val="543470752"/>
                  </a:ext>
                </a:extLst>
              </a:tr>
              <a:tr h="295722">
                <a:tc>
                  <a:txBody>
                    <a:bodyPr/>
                    <a:lstStyle/>
                    <a:p>
                      <a:r>
                        <a:rPr lang="en-GB" sz="2000" b="1" dirty="0"/>
                        <a:t>Comprehensive Literature Review</a:t>
                      </a:r>
                      <a:endParaRPr lang="en-GB" sz="2000" dirty="0"/>
                    </a:p>
                  </a:txBody>
                  <a:tcPr marL="42246" marR="42246" marT="21123" marB="21123" anchor="ctr"/>
                </a:tc>
                <a:tc>
                  <a:txBody>
                    <a:bodyPr/>
                    <a:lstStyle/>
                    <a:p>
                      <a:r>
                        <a:rPr lang="en-GB" sz="2000" dirty="0"/>
                        <a:t>Includes a review of existing research to contextualise the study and identify gaps in current knowledge.</a:t>
                      </a:r>
                    </a:p>
                  </a:txBody>
                  <a:tcPr marL="42246" marR="42246" marT="21123" marB="21123" anchor="ctr"/>
                </a:tc>
                <a:extLst>
                  <a:ext uri="{0D108BD9-81ED-4DB2-BD59-A6C34878D82A}">
                    <a16:rowId xmlns:a16="http://schemas.microsoft.com/office/drawing/2014/main" val="3118898600"/>
                  </a:ext>
                </a:extLst>
              </a:tr>
              <a:tr h="295722">
                <a:tc>
                  <a:txBody>
                    <a:bodyPr/>
                    <a:lstStyle/>
                    <a:p>
                      <a:r>
                        <a:rPr lang="en-GB" sz="2000" b="1" dirty="0"/>
                        <a:t>Clear Communication</a:t>
                      </a:r>
                      <a:endParaRPr lang="en-GB" sz="2000" dirty="0"/>
                    </a:p>
                  </a:txBody>
                  <a:tcPr marL="42246" marR="42246" marT="21123" marB="21123" anchor="ctr"/>
                </a:tc>
                <a:tc>
                  <a:txBody>
                    <a:bodyPr/>
                    <a:lstStyle/>
                    <a:p>
                      <a:r>
                        <a:rPr lang="en-GB" sz="2000" dirty="0"/>
                        <a:t>Presents findings in a structured, coherent, and easily understandable format for decision-makers.</a:t>
                      </a:r>
                    </a:p>
                  </a:txBody>
                  <a:tcPr marL="42246" marR="42246" marT="21123" marB="21123" anchor="ctr"/>
                </a:tc>
                <a:extLst>
                  <a:ext uri="{0D108BD9-81ED-4DB2-BD59-A6C34878D82A}">
                    <a16:rowId xmlns:a16="http://schemas.microsoft.com/office/drawing/2014/main" val="2084447097"/>
                  </a:ext>
                </a:extLst>
              </a:tr>
              <a:tr h="422460">
                <a:tc>
                  <a:txBody>
                    <a:bodyPr/>
                    <a:lstStyle/>
                    <a:p>
                      <a:r>
                        <a:rPr lang="en-GB" sz="2000" b="1" dirty="0"/>
                        <a:t>Cost-Effectiveness</a:t>
                      </a:r>
                      <a:endParaRPr lang="en-GB" sz="2000" dirty="0"/>
                    </a:p>
                  </a:txBody>
                  <a:tcPr marL="42246" marR="42246" marT="21123" marB="21123" anchor="ctr"/>
                </a:tc>
                <a:tc>
                  <a:txBody>
                    <a:bodyPr/>
                    <a:lstStyle/>
                    <a:p>
                      <a:r>
                        <a:rPr lang="en-GB" sz="2000" dirty="0"/>
                        <a:t>Balances research quality with cost, ensuring that the research is within budget and provides value for money.</a:t>
                      </a:r>
                    </a:p>
                  </a:txBody>
                  <a:tcPr marL="42246" marR="42246" marT="21123" marB="21123" anchor="ctr"/>
                </a:tc>
                <a:extLst>
                  <a:ext uri="{0D108BD9-81ED-4DB2-BD59-A6C34878D82A}">
                    <a16:rowId xmlns:a16="http://schemas.microsoft.com/office/drawing/2014/main" val="1915836524"/>
                  </a:ext>
                </a:extLst>
              </a:tr>
              <a:tr h="295722">
                <a:tc>
                  <a:txBody>
                    <a:bodyPr/>
                    <a:lstStyle/>
                    <a:p>
                      <a:r>
                        <a:rPr lang="en-GB" sz="2000" b="1" dirty="0"/>
                        <a:t>Timeliness</a:t>
                      </a:r>
                      <a:endParaRPr lang="en-GB" sz="2000" dirty="0"/>
                    </a:p>
                  </a:txBody>
                  <a:tcPr marL="42246" marR="42246" marT="21123" marB="21123" anchor="ctr"/>
                </a:tc>
                <a:tc>
                  <a:txBody>
                    <a:bodyPr/>
                    <a:lstStyle/>
                    <a:p>
                      <a:r>
                        <a:rPr lang="en-GB" sz="2000" dirty="0"/>
                        <a:t>Conducted and completed within a time frame that ensures the findings are relevant and applicable.</a:t>
                      </a:r>
                    </a:p>
                  </a:txBody>
                  <a:tcPr marL="42246" marR="42246" marT="21123" marB="21123" anchor="ctr"/>
                </a:tc>
                <a:extLst>
                  <a:ext uri="{0D108BD9-81ED-4DB2-BD59-A6C34878D82A}">
                    <a16:rowId xmlns:a16="http://schemas.microsoft.com/office/drawing/2014/main" val="272534451"/>
                  </a:ext>
                </a:extLst>
              </a:tr>
              <a:tr h="422460">
                <a:tc>
                  <a:txBody>
                    <a:bodyPr/>
                    <a:lstStyle/>
                    <a:p>
                      <a:r>
                        <a:rPr lang="en-GB" sz="2000" b="1" dirty="0"/>
                        <a:t>Objectivity and Bias Control</a:t>
                      </a:r>
                      <a:endParaRPr lang="en-GB" sz="2000" dirty="0"/>
                    </a:p>
                  </a:txBody>
                  <a:tcPr marL="42246" marR="42246" marT="21123" marB="21123" anchor="ctr"/>
                </a:tc>
                <a:tc>
                  <a:txBody>
                    <a:bodyPr/>
                    <a:lstStyle/>
                    <a:p>
                      <a:r>
                        <a:rPr lang="en-GB" sz="2000" dirty="0"/>
                        <a:t>Maintains objectivity by minimising personal biases, ensuring that conclusions are based solely on data and analysis.</a:t>
                      </a:r>
                    </a:p>
                  </a:txBody>
                  <a:tcPr marL="42246" marR="42246" marT="21123" marB="21123" anchor="ctr"/>
                </a:tc>
                <a:extLst>
                  <a:ext uri="{0D108BD9-81ED-4DB2-BD59-A6C34878D82A}">
                    <a16:rowId xmlns:a16="http://schemas.microsoft.com/office/drawing/2014/main" val="3658756541"/>
                  </a:ext>
                </a:extLst>
              </a:tr>
              <a:tr h="295722">
                <a:tc>
                  <a:txBody>
                    <a:bodyPr/>
                    <a:lstStyle/>
                    <a:p>
                      <a:r>
                        <a:rPr lang="en-GB" sz="2000" b="1" dirty="0"/>
                        <a:t>Replicability</a:t>
                      </a:r>
                      <a:endParaRPr lang="en-GB" sz="2000" dirty="0"/>
                    </a:p>
                  </a:txBody>
                  <a:tcPr marL="42246" marR="42246" marT="21123" marB="21123" anchor="ctr"/>
                </a:tc>
                <a:tc>
                  <a:txBody>
                    <a:bodyPr/>
                    <a:lstStyle/>
                    <a:p>
                      <a:r>
                        <a:rPr lang="en-GB" sz="2000" dirty="0"/>
                        <a:t>Structured in a way that other researchers can replicate the study to validate or expand on findings.</a:t>
                      </a:r>
                    </a:p>
                  </a:txBody>
                  <a:tcPr marL="42246" marR="42246" marT="21123" marB="21123" anchor="ctr"/>
                </a:tc>
                <a:extLst>
                  <a:ext uri="{0D108BD9-81ED-4DB2-BD59-A6C34878D82A}">
                    <a16:rowId xmlns:a16="http://schemas.microsoft.com/office/drawing/2014/main" val="3531861138"/>
                  </a:ext>
                </a:extLst>
              </a:tr>
            </a:tbl>
          </a:graphicData>
        </a:graphic>
      </p:graphicFrame>
      <p:sp>
        <p:nvSpPr>
          <p:cNvPr id="6" name="TextBox 5">
            <a:extLst>
              <a:ext uri="{FF2B5EF4-FFF2-40B4-BE49-F238E27FC236}">
                <a16:creationId xmlns:a16="http://schemas.microsoft.com/office/drawing/2014/main" id="{2A754216-1270-4D0F-56ED-5B482E90DE09}"/>
              </a:ext>
            </a:extLst>
          </p:cNvPr>
          <p:cNvSpPr txBox="1"/>
          <p:nvPr/>
        </p:nvSpPr>
        <p:spPr>
          <a:xfrm>
            <a:off x="1131939" y="132736"/>
            <a:ext cx="9191932" cy="58477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Cont.</a:t>
            </a:r>
          </a:p>
        </p:txBody>
      </p:sp>
      <p:pic>
        <p:nvPicPr>
          <p:cNvPr id="7" name="Picture 6">
            <a:extLst>
              <a:ext uri="{FF2B5EF4-FFF2-40B4-BE49-F238E27FC236}">
                <a16:creationId xmlns:a16="http://schemas.microsoft.com/office/drawing/2014/main" id="{AB8C5BFE-6335-BE0D-0BA2-CF896F2B83BF}"/>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9445193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CE65937-F1B7-2BA5-9944-D5D51FCCEF82}"/>
              </a:ext>
            </a:extLst>
          </p:cNvPr>
          <p:cNvPicPr>
            <a:picLocks noChangeAspect="1"/>
          </p:cNvPicPr>
          <p:nvPr/>
        </p:nvPicPr>
        <p:blipFill>
          <a:blip r:embed="rId2"/>
          <a:stretch>
            <a:fillRect/>
          </a:stretch>
        </p:blipFill>
        <p:spPr>
          <a:xfrm>
            <a:off x="5899355" y="0"/>
            <a:ext cx="5860025" cy="6150077"/>
          </a:xfrm>
          <a:prstGeom prst="rect">
            <a:avLst/>
          </a:prstGeom>
        </p:spPr>
      </p:pic>
      <p:sp>
        <p:nvSpPr>
          <p:cNvPr id="8" name="TextBox 7">
            <a:extLst>
              <a:ext uri="{FF2B5EF4-FFF2-40B4-BE49-F238E27FC236}">
                <a16:creationId xmlns:a16="http://schemas.microsoft.com/office/drawing/2014/main" id="{8009588B-F238-530F-C54A-B54804C93963}"/>
              </a:ext>
            </a:extLst>
          </p:cNvPr>
          <p:cNvSpPr txBox="1"/>
          <p:nvPr/>
        </p:nvSpPr>
        <p:spPr>
          <a:xfrm>
            <a:off x="0" y="44245"/>
            <a:ext cx="4261808" cy="584775"/>
          </a:xfrm>
          <a:prstGeom prst="rect">
            <a:avLst/>
          </a:prstGeom>
          <a:noFill/>
        </p:spPr>
        <p:txBody>
          <a:bodyPr wrap="none" rtlCol="0">
            <a:spAutoFit/>
          </a:bodyPr>
          <a:lstStyle/>
          <a:p>
            <a:r>
              <a:rPr lang="en-GB" sz="3200" dirty="0">
                <a:solidFill>
                  <a:srgbClr val="FF0000"/>
                </a:solidFill>
              </a:rPr>
              <a:t>THE RESEARCH PROCESS</a:t>
            </a:r>
          </a:p>
        </p:txBody>
      </p:sp>
      <p:sp>
        <p:nvSpPr>
          <p:cNvPr id="2" name="TextBox 1">
            <a:extLst>
              <a:ext uri="{FF2B5EF4-FFF2-40B4-BE49-F238E27FC236}">
                <a16:creationId xmlns:a16="http://schemas.microsoft.com/office/drawing/2014/main" id="{C9E81D49-A7AB-6882-D4B2-6F877AB72353}"/>
              </a:ext>
            </a:extLst>
          </p:cNvPr>
          <p:cNvSpPr txBox="1"/>
          <p:nvPr/>
        </p:nvSpPr>
        <p:spPr>
          <a:xfrm>
            <a:off x="-1" y="923988"/>
            <a:ext cx="5860025" cy="4524315"/>
          </a:xfrm>
          <a:prstGeom prst="rect">
            <a:avLst/>
          </a:prstGeom>
          <a:noFill/>
        </p:spPr>
        <p:txBody>
          <a:bodyPr wrap="square" rtlCol="0">
            <a:spAutoFit/>
          </a:bodyPr>
          <a:lstStyle/>
          <a:p>
            <a:pPr marL="342900" indent="-342900">
              <a:buFont typeface="Wingdings" panose="05000000000000000000" pitchFamily="2" charset="2"/>
              <a:buChar char="§"/>
            </a:pPr>
            <a:r>
              <a:rPr lang="en-GB" sz="2400" dirty="0"/>
              <a:t>The research process begins by understanding the manager’s problem – the management dilemma.</a:t>
            </a:r>
          </a:p>
          <a:p>
            <a:pPr marL="342900" indent="-342900">
              <a:buFont typeface="Wingdings" panose="05000000000000000000" pitchFamily="2" charset="2"/>
              <a:buChar char="§"/>
            </a:pPr>
            <a:r>
              <a:rPr lang="en-GB" sz="2400" dirty="0"/>
              <a:t>A management dilemma triggers the need for a decision.</a:t>
            </a:r>
          </a:p>
          <a:p>
            <a:r>
              <a:rPr lang="en-GB" sz="2400" dirty="0"/>
              <a:t>Examples include:</a:t>
            </a:r>
          </a:p>
          <a:p>
            <a:pPr marL="285750" indent="-285750">
              <a:buFont typeface="Courier New" panose="02070309020205020404" pitchFamily="49" charset="0"/>
              <a:buChar char="o"/>
            </a:pPr>
            <a:r>
              <a:rPr lang="en-GB" sz="2400" dirty="0"/>
              <a:t>A growing number of complaints about post purchase service started the process.</a:t>
            </a:r>
          </a:p>
          <a:p>
            <a:pPr marL="285750" indent="-285750">
              <a:buFont typeface="Courier New" panose="02070309020205020404" pitchFamily="49" charset="0"/>
              <a:buChar char="o"/>
            </a:pPr>
            <a:r>
              <a:rPr lang="en-GB" sz="2400" dirty="0"/>
              <a:t>In other situations, a controversy arises, a major commitment of resources is called for, or conditions in the environment signal the need for a decision.</a:t>
            </a:r>
          </a:p>
        </p:txBody>
      </p:sp>
      <p:pic>
        <p:nvPicPr>
          <p:cNvPr id="3" name="Picture 2">
            <a:extLst>
              <a:ext uri="{FF2B5EF4-FFF2-40B4-BE49-F238E27FC236}">
                <a16:creationId xmlns:a16="http://schemas.microsoft.com/office/drawing/2014/main" id="{45983B92-06B7-987B-731A-B2EFC7AB9839}"/>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26317704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A5CC9-99E8-319A-D4D8-D33704B216F8}"/>
              </a:ext>
            </a:extLst>
          </p:cNvPr>
          <p:cNvSpPr>
            <a:spLocks noGrp="1"/>
          </p:cNvSpPr>
          <p:nvPr>
            <p:ph type="title"/>
          </p:nvPr>
        </p:nvSpPr>
        <p:spPr>
          <a:xfrm>
            <a:off x="723900" y="20638"/>
            <a:ext cx="10629900" cy="688973"/>
          </a:xfrm>
        </p:spPr>
        <p:txBody>
          <a:bodyPr>
            <a:normAutofit/>
          </a:bodyPr>
          <a:lstStyle/>
          <a:p>
            <a:r>
              <a:rPr kumimoji="0" lang="en-US" altLang="en-US" sz="3200" b="0" i="0" u="none" strike="noStrike" cap="none" normalizeH="0" baseline="0" dirty="0">
                <a:ln>
                  <a:noFill/>
                </a:ln>
                <a:solidFill>
                  <a:schemeClr val="tx1"/>
                </a:solidFill>
                <a:effectLst/>
                <a:latin typeface="Arial" panose="020B0604020202020204" pitchFamily="34" charset="0"/>
              </a:rPr>
              <a:t>Actions That Help Ensure Good Business Research</a:t>
            </a:r>
            <a:endParaRPr lang="en-GB" sz="3200" dirty="0"/>
          </a:p>
        </p:txBody>
      </p:sp>
      <p:graphicFrame>
        <p:nvGraphicFramePr>
          <p:cNvPr id="4" name="Content Placeholder 3">
            <a:extLst>
              <a:ext uri="{FF2B5EF4-FFF2-40B4-BE49-F238E27FC236}">
                <a16:creationId xmlns:a16="http://schemas.microsoft.com/office/drawing/2014/main" id="{29D506C1-EA4D-4D2E-81D7-AA54E53D3F4A}"/>
              </a:ext>
            </a:extLst>
          </p:cNvPr>
          <p:cNvGraphicFramePr>
            <a:graphicFrameLocks noGrp="1"/>
          </p:cNvGraphicFramePr>
          <p:nvPr>
            <p:ph idx="1"/>
          </p:nvPr>
        </p:nvGraphicFramePr>
        <p:xfrm>
          <a:off x="162233" y="763623"/>
          <a:ext cx="12029768" cy="4903520"/>
        </p:xfrm>
        <a:graphic>
          <a:graphicData uri="http://schemas.openxmlformats.org/drawingml/2006/table">
            <a:tbl>
              <a:tblPr>
                <a:tableStyleId>{5940675A-B579-460E-94D1-54222C63F5DA}</a:tableStyleId>
              </a:tblPr>
              <a:tblGrid>
                <a:gridCol w="3362632">
                  <a:extLst>
                    <a:ext uri="{9D8B030D-6E8A-4147-A177-3AD203B41FA5}">
                      <a16:colId xmlns:a16="http://schemas.microsoft.com/office/drawing/2014/main" val="2827687178"/>
                    </a:ext>
                  </a:extLst>
                </a:gridCol>
                <a:gridCol w="8667136">
                  <a:extLst>
                    <a:ext uri="{9D8B030D-6E8A-4147-A177-3AD203B41FA5}">
                      <a16:colId xmlns:a16="http://schemas.microsoft.com/office/drawing/2014/main" val="3062983600"/>
                    </a:ext>
                  </a:extLst>
                </a:gridCol>
              </a:tblGrid>
              <a:tr h="309267">
                <a:tc>
                  <a:txBody>
                    <a:bodyPr/>
                    <a:lstStyle/>
                    <a:p>
                      <a:r>
                        <a:rPr lang="en-GB" sz="2000" b="1" dirty="0"/>
                        <a:t>Action</a:t>
                      </a:r>
                      <a:endParaRPr lang="en-GB" sz="2000" dirty="0"/>
                    </a:p>
                  </a:txBody>
                  <a:tcPr marL="41440" marR="41440" marT="20720" marB="20720" anchor="ctr"/>
                </a:tc>
                <a:tc>
                  <a:txBody>
                    <a:bodyPr/>
                    <a:lstStyle/>
                    <a:p>
                      <a:r>
                        <a:rPr lang="en-GB" sz="2000" b="1" dirty="0"/>
                        <a:t>Description</a:t>
                      </a:r>
                      <a:endParaRPr lang="en-GB" sz="2000" dirty="0"/>
                    </a:p>
                  </a:txBody>
                  <a:tcPr marL="41440" marR="41440" marT="20720" marB="20720" anchor="ctr"/>
                </a:tc>
                <a:extLst>
                  <a:ext uri="{0D108BD9-81ED-4DB2-BD59-A6C34878D82A}">
                    <a16:rowId xmlns:a16="http://schemas.microsoft.com/office/drawing/2014/main" val="3040325717"/>
                  </a:ext>
                </a:extLst>
              </a:tr>
              <a:tr h="581520">
                <a:tc>
                  <a:txBody>
                    <a:bodyPr/>
                    <a:lstStyle/>
                    <a:p>
                      <a:r>
                        <a:rPr lang="en-GB" sz="2000" b="1" dirty="0"/>
                        <a:t>Define Clear Objectives</a:t>
                      </a:r>
                      <a:endParaRPr lang="en-GB" sz="2000" dirty="0"/>
                    </a:p>
                  </a:txBody>
                  <a:tcPr marL="41440" marR="41440" marT="20720" marB="20720" anchor="ctr"/>
                </a:tc>
                <a:tc>
                  <a:txBody>
                    <a:bodyPr/>
                    <a:lstStyle/>
                    <a:p>
                      <a:r>
                        <a:rPr lang="en-GB" sz="2000" dirty="0"/>
                        <a:t>Establish specific, measurable goals for the research to focus the study and provide direction.</a:t>
                      </a:r>
                    </a:p>
                  </a:txBody>
                  <a:tcPr marL="41440" marR="41440" marT="20720" marB="20720" anchor="ctr"/>
                </a:tc>
                <a:extLst>
                  <a:ext uri="{0D108BD9-81ED-4DB2-BD59-A6C34878D82A}">
                    <a16:rowId xmlns:a16="http://schemas.microsoft.com/office/drawing/2014/main" val="3353397971"/>
                  </a:ext>
                </a:extLst>
              </a:tr>
              <a:tr h="581520">
                <a:tc>
                  <a:txBody>
                    <a:bodyPr/>
                    <a:lstStyle/>
                    <a:p>
                      <a:r>
                        <a:rPr lang="en-GB" sz="2000" b="1" dirty="0"/>
                        <a:t>Identify Relevant Research Questions</a:t>
                      </a:r>
                      <a:endParaRPr lang="en-GB" sz="2000" dirty="0"/>
                    </a:p>
                  </a:txBody>
                  <a:tcPr marL="41440" marR="41440" marT="20720" marB="20720" anchor="ctr"/>
                </a:tc>
                <a:tc>
                  <a:txBody>
                    <a:bodyPr/>
                    <a:lstStyle/>
                    <a:p>
                      <a:r>
                        <a:rPr lang="en-GB" sz="2000" dirty="0"/>
                        <a:t>Formulate research questions that address real business needs and are aligned with the organisation’s goals.</a:t>
                      </a:r>
                    </a:p>
                  </a:txBody>
                  <a:tcPr marL="41440" marR="41440" marT="20720" marB="20720" anchor="ctr"/>
                </a:tc>
                <a:extLst>
                  <a:ext uri="{0D108BD9-81ED-4DB2-BD59-A6C34878D82A}">
                    <a16:rowId xmlns:a16="http://schemas.microsoft.com/office/drawing/2014/main" val="3583228702"/>
                  </a:ext>
                </a:extLst>
              </a:tr>
              <a:tr h="581520">
                <a:tc>
                  <a:txBody>
                    <a:bodyPr/>
                    <a:lstStyle/>
                    <a:p>
                      <a:r>
                        <a:rPr lang="en-GB" sz="2000" b="1" dirty="0"/>
                        <a:t>Conduct a Thorough Literature Review</a:t>
                      </a:r>
                      <a:endParaRPr lang="en-GB" sz="2000" dirty="0"/>
                    </a:p>
                  </a:txBody>
                  <a:tcPr marL="41440" marR="41440" marT="20720" marB="20720" anchor="ctr"/>
                </a:tc>
                <a:tc>
                  <a:txBody>
                    <a:bodyPr/>
                    <a:lstStyle/>
                    <a:p>
                      <a:r>
                        <a:rPr lang="en-GB" sz="2000" dirty="0"/>
                        <a:t>Review existing studies to understand current knowledge, identify gaps, and build a strong research foundation.</a:t>
                      </a:r>
                    </a:p>
                  </a:txBody>
                  <a:tcPr marL="41440" marR="41440" marT="20720" marB="20720" anchor="ctr"/>
                </a:tc>
                <a:extLst>
                  <a:ext uri="{0D108BD9-81ED-4DB2-BD59-A6C34878D82A}">
                    <a16:rowId xmlns:a16="http://schemas.microsoft.com/office/drawing/2014/main" val="3207850371"/>
                  </a:ext>
                </a:extLst>
              </a:tr>
              <a:tr h="581520">
                <a:tc>
                  <a:txBody>
                    <a:bodyPr/>
                    <a:lstStyle/>
                    <a:p>
                      <a:r>
                        <a:rPr lang="en-GB" sz="2000" b="1" dirty="0"/>
                        <a:t>Choose an Appropriate Methodology</a:t>
                      </a:r>
                      <a:endParaRPr lang="en-GB" sz="2000" dirty="0"/>
                    </a:p>
                  </a:txBody>
                  <a:tcPr marL="41440" marR="41440" marT="20720" marB="20720" anchor="ctr"/>
                </a:tc>
                <a:tc>
                  <a:txBody>
                    <a:bodyPr/>
                    <a:lstStyle/>
                    <a:p>
                      <a:r>
                        <a:rPr lang="en-GB" sz="2000" dirty="0"/>
                        <a:t>Select research methods that are reliable, valid, and suitable for answering the research questions.</a:t>
                      </a:r>
                    </a:p>
                  </a:txBody>
                  <a:tcPr marL="41440" marR="41440" marT="20720" marB="20720" anchor="ctr"/>
                </a:tc>
                <a:extLst>
                  <a:ext uri="{0D108BD9-81ED-4DB2-BD59-A6C34878D82A}">
                    <a16:rowId xmlns:a16="http://schemas.microsoft.com/office/drawing/2014/main" val="1081590542"/>
                  </a:ext>
                </a:extLst>
              </a:tr>
              <a:tr h="581520">
                <a:tc>
                  <a:txBody>
                    <a:bodyPr/>
                    <a:lstStyle/>
                    <a:p>
                      <a:r>
                        <a:rPr lang="en-GB" sz="2000" b="1" dirty="0"/>
                        <a:t>Gather High-Quality Data</a:t>
                      </a:r>
                      <a:endParaRPr lang="en-GB" sz="2000" dirty="0"/>
                    </a:p>
                  </a:txBody>
                  <a:tcPr marL="41440" marR="41440" marT="20720" marB="20720" anchor="ctr"/>
                </a:tc>
                <a:tc>
                  <a:txBody>
                    <a:bodyPr/>
                    <a:lstStyle/>
                    <a:p>
                      <a:r>
                        <a:rPr lang="en-GB" sz="2000" dirty="0"/>
                        <a:t>Collect data that is accurate, relevant, and from credible sources to ensure trustworthy results.</a:t>
                      </a:r>
                    </a:p>
                  </a:txBody>
                  <a:tcPr marL="41440" marR="41440" marT="20720" marB="20720" anchor="ctr"/>
                </a:tc>
                <a:extLst>
                  <a:ext uri="{0D108BD9-81ED-4DB2-BD59-A6C34878D82A}">
                    <a16:rowId xmlns:a16="http://schemas.microsoft.com/office/drawing/2014/main" val="3446297272"/>
                  </a:ext>
                </a:extLst>
              </a:tr>
              <a:tr h="581520">
                <a:tc>
                  <a:txBody>
                    <a:bodyPr/>
                    <a:lstStyle/>
                    <a:p>
                      <a:r>
                        <a:rPr lang="en-GB" sz="2000" b="1" dirty="0"/>
                        <a:t>Ensure Ethical Compliance</a:t>
                      </a:r>
                      <a:endParaRPr lang="en-GB" sz="2000" dirty="0"/>
                    </a:p>
                  </a:txBody>
                  <a:tcPr marL="41440" marR="41440" marT="20720" marB="20720" anchor="ctr"/>
                </a:tc>
                <a:tc>
                  <a:txBody>
                    <a:bodyPr/>
                    <a:lstStyle/>
                    <a:p>
                      <a:r>
                        <a:rPr lang="en-GB" sz="2000" dirty="0"/>
                        <a:t>Follow ethical guidelines, including privacy, confidentiality, and informed consent, to maintain integrity.</a:t>
                      </a:r>
                    </a:p>
                  </a:txBody>
                  <a:tcPr marL="41440" marR="41440" marT="20720" marB="20720" anchor="ctr"/>
                </a:tc>
                <a:extLst>
                  <a:ext uri="{0D108BD9-81ED-4DB2-BD59-A6C34878D82A}">
                    <a16:rowId xmlns:a16="http://schemas.microsoft.com/office/drawing/2014/main" val="3785864053"/>
                  </a:ext>
                </a:extLst>
              </a:tr>
              <a:tr h="581520">
                <a:tc>
                  <a:txBody>
                    <a:bodyPr/>
                    <a:lstStyle/>
                    <a:p>
                      <a:r>
                        <a:rPr lang="en-GB" sz="2000" b="1" dirty="0"/>
                        <a:t>Analyse Data Systematically</a:t>
                      </a:r>
                      <a:endParaRPr lang="en-GB" sz="2000" dirty="0"/>
                    </a:p>
                  </a:txBody>
                  <a:tcPr marL="41440" marR="41440" marT="20720" marB="20720" anchor="ctr"/>
                </a:tc>
                <a:tc>
                  <a:txBody>
                    <a:bodyPr/>
                    <a:lstStyle/>
                    <a:p>
                      <a:r>
                        <a:rPr lang="en-GB" sz="2000" dirty="0"/>
                        <a:t>Use appropriate analytical techniques to draw meaningful insights without introducing bias.</a:t>
                      </a:r>
                    </a:p>
                  </a:txBody>
                  <a:tcPr marL="41440" marR="41440" marT="20720" marB="20720" anchor="ctr"/>
                </a:tc>
                <a:extLst>
                  <a:ext uri="{0D108BD9-81ED-4DB2-BD59-A6C34878D82A}">
                    <a16:rowId xmlns:a16="http://schemas.microsoft.com/office/drawing/2014/main" val="3678259568"/>
                  </a:ext>
                </a:extLst>
              </a:tr>
            </a:tbl>
          </a:graphicData>
        </a:graphic>
      </p:graphicFrame>
      <p:pic>
        <p:nvPicPr>
          <p:cNvPr id="6" name="Picture 5">
            <a:extLst>
              <a:ext uri="{FF2B5EF4-FFF2-40B4-BE49-F238E27FC236}">
                <a16:creationId xmlns:a16="http://schemas.microsoft.com/office/drawing/2014/main" id="{0E0D6DA8-1550-0FDB-7AC0-EF89E0404F63}"/>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835615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a:extLst>
              <a:ext uri="{FF2B5EF4-FFF2-40B4-BE49-F238E27FC236}">
                <a16:creationId xmlns:a16="http://schemas.microsoft.com/office/drawing/2014/main" id="{FC844DBD-DB14-8D0F-7E0F-80BE63034C30}"/>
              </a:ext>
            </a:extLst>
          </p:cNvPr>
          <p:cNvGraphicFramePr>
            <a:graphicFrameLocks noGrp="1"/>
          </p:cNvGraphicFramePr>
          <p:nvPr/>
        </p:nvGraphicFramePr>
        <p:xfrm>
          <a:off x="162232" y="1869286"/>
          <a:ext cx="11867536" cy="4143537"/>
        </p:xfrm>
        <a:graphic>
          <a:graphicData uri="http://schemas.openxmlformats.org/drawingml/2006/table">
            <a:tbl>
              <a:tblPr>
                <a:tableStyleId>{5940675A-B579-460E-94D1-54222C63F5DA}</a:tableStyleId>
              </a:tblPr>
              <a:tblGrid>
                <a:gridCol w="3067665">
                  <a:extLst>
                    <a:ext uri="{9D8B030D-6E8A-4147-A177-3AD203B41FA5}">
                      <a16:colId xmlns:a16="http://schemas.microsoft.com/office/drawing/2014/main" val="3620745521"/>
                    </a:ext>
                  </a:extLst>
                </a:gridCol>
                <a:gridCol w="8799871">
                  <a:extLst>
                    <a:ext uri="{9D8B030D-6E8A-4147-A177-3AD203B41FA5}">
                      <a16:colId xmlns:a16="http://schemas.microsoft.com/office/drawing/2014/main" val="1980790800"/>
                    </a:ext>
                  </a:extLst>
                </a:gridCol>
              </a:tblGrid>
              <a:tr h="716739">
                <a:tc>
                  <a:txBody>
                    <a:bodyPr/>
                    <a:lstStyle/>
                    <a:p>
                      <a:r>
                        <a:rPr lang="en-GB" sz="2000" b="1" dirty="0"/>
                        <a:t>Present Findings Clearly</a:t>
                      </a:r>
                      <a:endParaRPr lang="en-GB" sz="2000" dirty="0"/>
                    </a:p>
                  </a:txBody>
                  <a:tcPr marL="85320" marR="85320" marT="42660" marB="42660" anchor="ctr"/>
                </a:tc>
                <a:tc>
                  <a:txBody>
                    <a:bodyPr/>
                    <a:lstStyle/>
                    <a:p>
                      <a:r>
                        <a:rPr lang="en-GB" sz="1700" dirty="0"/>
                        <a:t>Communicate results in a structured, accessible manner, using visuals and summaries to aid understanding.</a:t>
                      </a:r>
                    </a:p>
                  </a:txBody>
                  <a:tcPr marL="85320" marR="85320" marT="42660" marB="42660" anchor="ctr"/>
                </a:tc>
                <a:extLst>
                  <a:ext uri="{0D108BD9-81ED-4DB2-BD59-A6C34878D82A}">
                    <a16:rowId xmlns:a16="http://schemas.microsoft.com/office/drawing/2014/main" val="1522364106"/>
                  </a:ext>
                </a:extLst>
              </a:tr>
              <a:tr h="578521">
                <a:tc>
                  <a:txBody>
                    <a:bodyPr/>
                    <a:lstStyle/>
                    <a:p>
                      <a:r>
                        <a:rPr lang="en-GB" sz="2000" b="1" dirty="0"/>
                        <a:t>Provide Actionable Recommendations</a:t>
                      </a:r>
                      <a:endParaRPr lang="en-GB" sz="2000" dirty="0"/>
                    </a:p>
                  </a:txBody>
                  <a:tcPr marL="85320" marR="85320" marT="42660" marB="42660" anchor="ctr"/>
                </a:tc>
                <a:tc>
                  <a:txBody>
                    <a:bodyPr/>
                    <a:lstStyle/>
                    <a:p>
                      <a:r>
                        <a:rPr lang="en-GB" sz="1700" dirty="0"/>
                        <a:t>Offer practical, evidence-based recommendations that are relevant to the organisation’s context and needs.</a:t>
                      </a:r>
                    </a:p>
                  </a:txBody>
                  <a:tcPr marL="85320" marR="85320" marT="42660" marB="42660" anchor="ctr"/>
                </a:tc>
                <a:extLst>
                  <a:ext uri="{0D108BD9-81ED-4DB2-BD59-A6C34878D82A}">
                    <a16:rowId xmlns:a16="http://schemas.microsoft.com/office/drawing/2014/main" val="681600569"/>
                  </a:ext>
                </a:extLst>
              </a:tr>
              <a:tr h="716739">
                <a:tc>
                  <a:txBody>
                    <a:bodyPr/>
                    <a:lstStyle/>
                    <a:p>
                      <a:r>
                        <a:rPr lang="en-GB" sz="2000" b="1" dirty="0"/>
                        <a:t>Review and Reflect</a:t>
                      </a:r>
                      <a:endParaRPr lang="en-GB" sz="2000" dirty="0"/>
                    </a:p>
                  </a:txBody>
                  <a:tcPr marL="85320" marR="85320" marT="42660" marB="42660" anchor="ctr"/>
                </a:tc>
                <a:tc>
                  <a:txBody>
                    <a:bodyPr/>
                    <a:lstStyle/>
                    <a:p>
                      <a:r>
                        <a:rPr lang="en-GB" sz="1700" dirty="0"/>
                        <a:t>Continuously evaluate the research process and results, making adjustments as needed to improve quality.</a:t>
                      </a:r>
                    </a:p>
                  </a:txBody>
                  <a:tcPr marL="85320" marR="85320" marT="42660" marB="42660" anchor="ctr"/>
                </a:tc>
                <a:extLst>
                  <a:ext uri="{0D108BD9-81ED-4DB2-BD59-A6C34878D82A}">
                    <a16:rowId xmlns:a16="http://schemas.microsoft.com/office/drawing/2014/main" val="871420884"/>
                  </a:ext>
                </a:extLst>
              </a:tr>
              <a:tr h="716739">
                <a:tc>
                  <a:txBody>
                    <a:bodyPr/>
                    <a:lstStyle/>
                    <a:p>
                      <a:r>
                        <a:rPr lang="en-GB" sz="2000" b="1" dirty="0"/>
                        <a:t>Document and Cite Sources</a:t>
                      </a:r>
                      <a:endParaRPr lang="en-GB" sz="2000" dirty="0"/>
                    </a:p>
                  </a:txBody>
                  <a:tcPr marL="85320" marR="85320" marT="42660" marB="42660" anchor="ctr"/>
                </a:tc>
                <a:tc>
                  <a:txBody>
                    <a:bodyPr/>
                    <a:lstStyle/>
                    <a:p>
                      <a:r>
                        <a:rPr lang="en-GB" sz="1700" dirty="0"/>
                        <a:t>Properly document all data sources and references to ensure credibility and allow for replication of the study.</a:t>
                      </a:r>
                    </a:p>
                  </a:txBody>
                  <a:tcPr marL="85320" marR="85320" marT="42660" marB="42660" anchor="ctr"/>
                </a:tc>
                <a:extLst>
                  <a:ext uri="{0D108BD9-81ED-4DB2-BD59-A6C34878D82A}">
                    <a16:rowId xmlns:a16="http://schemas.microsoft.com/office/drawing/2014/main" val="1293933537"/>
                  </a:ext>
                </a:extLst>
              </a:tr>
              <a:tr h="578521">
                <a:tc>
                  <a:txBody>
                    <a:bodyPr/>
                    <a:lstStyle/>
                    <a:p>
                      <a:r>
                        <a:rPr lang="en-GB" sz="2000" b="1" dirty="0"/>
                        <a:t>Stay Within Budget and Timeline</a:t>
                      </a:r>
                      <a:endParaRPr lang="en-GB" sz="2000" dirty="0"/>
                    </a:p>
                  </a:txBody>
                  <a:tcPr marL="85320" marR="85320" marT="42660" marB="42660" anchor="ctr"/>
                </a:tc>
                <a:tc>
                  <a:txBody>
                    <a:bodyPr/>
                    <a:lstStyle/>
                    <a:p>
                      <a:r>
                        <a:rPr lang="en-GB" sz="1700" dirty="0"/>
                        <a:t>Monitor resources and time to complete the research efficiently without compromising quality.</a:t>
                      </a:r>
                    </a:p>
                  </a:txBody>
                  <a:tcPr marL="85320" marR="85320" marT="42660" marB="42660" anchor="ctr"/>
                </a:tc>
                <a:extLst>
                  <a:ext uri="{0D108BD9-81ED-4DB2-BD59-A6C34878D82A}">
                    <a16:rowId xmlns:a16="http://schemas.microsoft.com/office/drawing/2014/main" val="701734241"/>
                  </a:ext>
                </a:extLst>
              </a:tr>
              <a:tr h="578521">
                <a:tc>
                  <a:txBody>
                    <a:bodyPr/>
                    <a:lstStyle/>
                    <a:p>
                      <a:r>
                        <a:rPr lang="en-GB" sz="2000" b="1" dirty="0"/>
                        <a:t>Conduct Peer Reviews</a:t>
                      </a:r>
                      <a:endParaRPr lang="en-GB" sz="2000" dirty="0"/>
                    </a:p>
                  </a:txBody>
                  <a:tcPr marL="85320" marR="85320" marT="42660" marB="42660" anchor="ctr"/>
                </a:tc>
                <a:tc>
                  <a:txBody>
                    <a:bodyPr/>
                    <a:lstStyle/>
                    <a:p>
                      <a:r>
                        <a:rPr lang="en-GB" sz="1700" dirty="0"/>
                        <a:t>Seek feedback from colleagues or industry experts to validate findings and improve research quality.</a:t>
                      </a:r>
                    </a:p>
                  </a:txBody>
                  <a:tcPr marL="85320" marR="85320" marT="42660" marB="42660" anchor="ctr"/>
                </a:tc>
                <a:extLst>
                  <a:ext uri="{0D108BD9-81ED-4DB2-BD59-A6C34878D82A}">
                    <a16:rowId xmlns:a16="http://schemas.microsoft.com/office/drawing/2014/main" val="504054556"/>
                  </a:ext>
                </a:extLst>
              </a:tr>
            </a:tbl>
          </a:graphicData>
        </a:graphic>
      </p:graphicFrame>
      <p:graphicFrame>
        <p:nvGraphicFramePr>
          <p:cNvPr id="12" name="Table 11">
            <a:extLst>
              <a:ext uri="{FF2B5EF4-FFF2-40B4-BE49-F238E27FC236}">
                <a16:creationId xmlns:a16="http://schemas.microsoft.com/office/drawing/2014/main" id="{647FD575-F207-FEAE-C91F-507DD396FEF3}"/>
              </a:ext>
            </a:extLst>
          </p:cNvPr>
          <p:cNvGraphicFramePr>
            <a:graphicFrameLocks noGrp="1"/>
          </p:cNvGraphicFramePr>
          <p:nvPr/>
        </p:nvGraphicFramePr>
        <p:xfrm>
          <a:off x="162232" y="628166"/>
          <a:ext cx="11867536" cy="1302080"/>
        </p:xfrm>
        <a:graphic>
          <a:graphicData uri="http://schemas.openxmlformats.org/drawingml/2006/table">
            <a:tbl>
              <a:tblPr>
                <a:tableStyleId>{5940675A-B579-460E-94D1-54222C63F5DA}</a:tableStyleId>
              </a:tblPr>
              <a:tblGrid>
                <a:gridCol w="3082413">
                  <a:extLst>
                    <a:ext uri="{9D8B030D-6E8A-4147-A177-3AD203B41FA5}">
                      <a16:colId xmlns:a16="http://schemas.microsoft.com/office/drawing/2014/main" val="2409333632"/>
                    </a:ext>
                  </a:extLst>
                </a:gridCol>
                <a:gridCol w="8785123">
                  <a:extLst>
                    <a:ext uri="{9D8B030D-6E8A-4147-A177-3AD203B41FA5}">
                      <a16:colId xmlns:a16="http://schemas.microsoft.com/office/drawing/2014/main" val="622644753"/>
                    </a:ext>
                  </a:extLst>
                </a:gridCol>
              </a:tblGrid>
              <a:tr h="581520">
                <a:tc>
                  <a:txBody>
                    <a:bodyPr/>
                    <a:lstStyle/>
                    <a:p>
                      <a:r>
                        <a:rPr lang="en-GB" sz="2000" b="1" dirty="0"/>
                        <a:t>Use Valid and Reliable Tools</a:t>
                      </a:r>
                      <a:endParaRPr lang="en-GB" sz="2000" dirty="0"/>
                    </a:p>
                  </a:txBody>
                  <a:tcPr marL="41440" marR="41440" marT="20720" marB="20720" anchor="ctr"/>
                </a:tc>
                <a:tc>
                  <a:txBody>
                    <a:bodyPr/>
                    <a:lstStyle/>
                    <a:p>
                      <a:r>
                        <a:rPr lang="en-GB" sz="1800" dirty="0"/>
                        <a:t>Utilise proven tools and software (e.g., SPSS, Excel, or R) for data collection and analysis to enhance accuracy.</a:t>
                      </a:r>
                    </a:p>
                  </a:txBody>
                  <a:tcPr marL="41440" marR="41440" marT="20720" marB="20720" anchor="ctr"/>
                </a:tc>
                <a:extLst>
                  <a:ext uri="{0D108BD9-81ED-4DB2-BD59-A6C34878D82A}">
                    <a16:rowId xmlns:a16="http://schemas.microsoft.com/office/drawing/2014/main" val="1388662758"/>
                  </a:ext>
                </a:extLst>
              </a:tr>
              <a:tr h="581520">
                <a:tc>
                  <a:txBody>
                    <a:bodyPr/>
                    <a:lstStyle/>
                    <a:p>
                      <a:r>
                        <a:rPr lang="en-GB" sz="2000" b="1" dirty="0"/>
                        <a:t>Interpret Findings Objectively</a:t>
                      </a:r>
                      <a:endParaRPr lang="en-GB" sz="2000" dirty="0"/>
                    </a:p>
                  </a:txBody>
                  <a:tcPr marL="41440" marR="41440" marT="20720" marB="20720" anchor="ctr"/>
                </a:tc>
                <a:tc>
                  <a:txBody>
                    <a:bodyPr/>
                    <a:lstStyle/>
                    <a:p>
                      <a:r>
                        <a:rPr lang="en-GB" sz="1800" dirty="0"/>
                        <a:t>Draw conclusions based on evidence and avoid personal biases to maintain research integrity.</a:t>
                      </a:r>
                    </a:p>
                  </a:txBody>
                  <a:tcPr marL="41440" marR="41440" marT="20720" marB="20720" anchor="ctr"/>
                </a:tc>
                <a:extLst>
                  <a:ext uri="{0D108BD9-81ED-4DB2-BD59-A6C34878D82A}">
                    <a16:rowId xmlns:a16="http://schemas.microsoft.com/office/drawing/2014/main" val="243930869"/>
                  </a:ext>
                </a:extLst>
              </a:tr>
            </a:tbl>
          </a:graphicData>
        </a:graphic>
      </p:graphicFrame>
      <p:sp>
        <p:nvSpPr>
          <p:cNvPr id="13" name="TextBox 12">
            <a:extLst>
              <a:ext uri="{FF2B5EF4-FFF2-40B4-BE49-F238E27FC236}">
                <a16:creationId xmlns:a16="http://schemas.microsoft.com/office/drawing/2014/main" id="{4076090C-3A49-3FD1-3914-E079528F9A03}"/>
              </a:ext>
            </a:extLst>
          </p:cNvPr>
          <p:cNvSpPr txBox="1"/>
          <p:nvPr/>
        </p:nvSpPr>
        <p:spPr>
          <a:xfrm>
            <a:off x="1091381" y="22033"/>
            <a:ext cx="978025" cy="523220"/>
          </a:xfrm>
          <a:prstGeom prst="rect">
            <a:avLst/>
          </a:prstGeom>
          <a:noFill/>
        </p:spPr>
        <p:txBody>
          <a:bodyPr wrap="none" rtlCol="0">
            <a:spAutoFit/>
          </a:bodyPr>
          <a:lstStyle/>
          <a:p>
            <a:r>
              <a:rPr lang="en-GB" sz="2800" b="1" dirty="0"/>
              <a:t>Cont.</a:t>
            </a:r>
          </a:p>
        </p:txBody>
      </p:sp>
      <p:pic>
        <p:nvPicPr>
          <p:cNvPr id="14" name="Picture 13">
            <a:extLst>
              <a:ext uri="{FF2B5EF4-FFF2-40B4-BE49-F238E27FC236}">
                <a16:creationId xmlns:a16="http://schemas.microsoft.com/office/drawing/2014/main" id="{1C68CE3D-C26D-2BE4-8679-5201864B740B}"/>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073614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ECEF8-A996-0E3E-DA0F-E57E8DB12ADD}"/>
              </a:ext>
            </a:extLst>
          </p:cNvPr>
          <p:cNvSpPr>
            <a:spLocks noGrp="1"/>
          </p:cNvSpPr>
          <p:nvPr>
            <p:ph type="title"/>
          </p:nvPr>
        </p:nvSpPr>
        <p:spPr>
          <a:xfrm>
            <a:off x="0" y="88543"/>
            <a:ext cx="12192000" cy="554037"/>
          </a:xfrm>
        </p:spPr>
        <p:txBody>
          <a:bodyPr>
            <a:normAutofit fontScale="90000"/>
          </a:bodyPr>
          <a:lstStyle/>
          <a:p>
            <a:r>
              <a:rPr lang="en-GB" sz="3200" b="1" dirty="0"/>
              <a:t>Factors That Stimulate Interest In Studying Research Methods For Business</a:t>
            </a:r>
          </a:p>
        </p:txBody>
      </p:sp>
      <p:sp>
        <p:nvSpPr>
          <p:cNvPr id="4" name="Rectangle 1">
            <a:extLst>
              <a:ext uri="{FF2B5EF4-FFF2-40B4-BE49-F238E27FC236}">
                <a16:creationId xmlns:a16="http://schemas.microsoft.com/office/drawing/2014/main" id="{D2543D31-7C78-D35D-BE55-8501AA781FBC}"/>
              </a:ext>
            </a:extLst>
          </p:cNvPr>
          <p:cNvSpPr>
            <a:spLocks noGrp="1" noChangeArrowheads="1"/>
          </p:cNvSpPr>
          <p:nvPr>
            <p:ph idx="1"/>
          </p:nvPr>
        </p:nvSpPr>
        <p:spPr bwMode="auto">
          <a:xfrm>
            <a:off x="221226" y="824009"/>
            <a:ext cx="12147755"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Problem Solving Skills</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US" altLang="en-US" sz="2000" b="1" dirty="0">
                <a:latin typeface="Arial" panose="020B0604020202020204" pitchFamily="34" charset="0"/>
              </a:rPr>
              <a:t>Information overload</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Technologica</a:t>
            </a:r>
            <a:r>
              <a:rPr lang="en-US" altLang="en-US" sz="2000" b="1" dirty="0">
                <a:latin typeface="Arial" panose="020B0604020202020204" pitchFamily="34" charset="0"/>
              </a:rPr>
              <a:t>l connectivity</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Shif</a:t>
            </a:r>
            <a:r>
              <a:rPr lang="en-US" altLang="en-US" sz="2000" b="1" dirty="0">
                <a:latin typeface="Arial" panose="020B0604020202020204" pitchFamily="34" charset="0"/>
              </a:rPr>
              <a:t>ting global centres of economic activity and competition</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US" altLang="en-US" sz="2000" b="1" dirty="0">
                <a:latin typeface="Arial" panose="020B0604020202020204" pitchFamily="34" charset="0"/>
              </a:rPr>
              <a:t>Increasingly critical scrutiny of big business</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US" altLang="en-US" sz="2000" b="1" dirty="0">
                <a:latin typeface="Arial" panose="020B0604020202020204" pitchFamily="34" charset="0"/>
              </a:rPr>
              <a:t>More government intervention</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US" altLang="en-US" sz="2000" b="1" dirty="0">
                <a:latin typeface="Arial" panose="020B0604020202020204" pitchFamily="34" charset="0"/>
              </a:rPr>
              <a:t>Battle for analytical talent</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US" altLang="en-US" sz="2000" b="1" dirty="0">
                <a:latin typeface="Arial" panose="020B0604020202020204" pitchFamily="34" charset="0"/>
              </a:rPr>
              <a:t>Greater computing power and speed</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lang="en-US" altLang="en-US" sz="2000" b="1" dirty="0">
                <a:latin typeface="Arial" panose="020B0604020202020204" pitchFamily="34" charset="0"/>
              </a:rPr>
              <a:t>New perspectives on established research methodologies</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5FE62F52-1938-20B9-D896-4307F758A220}"/>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9643550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52455-B3BA-D5F2-04A9-83220F87D83D}"/>
              </a:ext>
            </a:extLst>
          </p:cNvPr>
          <p:cNvSpPr>
            <a:spLocks noGrp="1"/>
          </p:cNvSpPr>
          <p:nvPr>
            <p:ph type="title"/>
          </p:nvPr>
        </p:nvSpPr>
        <p:spPr/>
        <p:txBody>
          <a:bodyPr/>
          <a:lstStyle/>
          <a:p>
            <a:r>
              <a:rPr kumimoji="0" lang="en-US" altLang="en-US" sz="4400" b="1" i="0" u="none" strike="noStrike" cap="none" normalizeH="0" baseline="0" dirty="0">
                <a:ln>
                  <a:noFill/>
                </a:ln>
                <a:solidFill>
                  <a:schemeClr val="tx1"/>
                </a:solidFill>
                <a:effectLst/>
                <a:latin typeface="Arial" panose="020B0604020202020204" pitchFamily="34" charset="0"/>
              </a:rPr>
              <a:t>Problem Solving Skills</a:t>
            </a:r>
            <a:br>
              <a:rPr kumimoji="0" lang="en-US" altLang="en-US" sz="4400" b="1" i="0" u="none" strike="noStrike" cap="none" normalizeH="0" baseline="0" dirty="0">
                <a:ln>
                  <a:noFill/>
                </a:ln>
                <a:solidFill>
                  <a:schemeClr val="tx1"/>
                </a:solidFill>
                <a:effectLst/>
                <a:latin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3404D55D-F557-E64D-6009-BDF0D59ABE22}"/>
              </a:ext>
            </a:extLst>
          </p:cNvPr>
          <p:cNvSpPr>
            <a:spLocks noGrp="1"/>
          </p:cNvSpPr>
          <p:nvPr>
            <p:ph idx="1"/>
          </p:nvPr>
        </p:nvSpPr>
        <p:spPr>
          <a:xfrm>
            <a:off x="476250" y="1257301"/>
            <a:ext cx="10877550" cy="4546600"/>
          </a:xfrm>
        </p:spPr>
        <p:txBody>
          <a:bodyPr/>
          <a:lstStyle/>
          <a:p>
            <a:r>
              <a:rPr lang="en-GB" dirty="0"/>
              <a:t>In business, research methods empower professionals to identify, analyse, and solve problems systematically. This involves formulating hypotheses, collecting data, and applying statistical analysis to make informed decisions, essential in areas like marketing strategies or operational improvements.</a:t>
            </a:r>
          </a:p>
          <a:p>
            <a:r>
              <a:rPr lang="en-GB" dirty="0"/>
              <a:t>Example: A business might use statistical analysis to determine the root cause of decreased product sales and to formulate solutions.</a:t>
            </a:r>
          </a:p>
          <a:p>
            <a:pPr marL="0" indent="0">
              <a:buNone/>
            </a:pPr>
            <a:r>
              <a:rPr lang="en-GB" sz="2000" dirty="0">
                <a:solidFill>
                  <a:schemeClr val="accent1">
                    <a:lumMod val="75000"/>
                  </a:schemeClr>
                </a:solidFill>
              </a:rPr>
              <a:t>Reference: Saunders, M., Lewis, P., &amp; Thornhill, A. (2019). </a:t>
            </a:r>
            <a:r>
              <a:rPr lang="en-GB" sz="2000" i="1" dirty="0">
                <a:solidFill>
                  <a:schemeClr val="accent1">
                    <a:lumMod val="75000"/>
                  </a:schemeClr>
                </a:solidFill>
              </a:rPr>
              <a:t>Research Methods for Business Students. </a:t>
            </a:r>
            <a:r>
              <a:rPr lang="en-GB" sz="2000" dirty="0">
                <a:solidFill>
                  <a:schemeClr val="accent1">
                    <a:lumMod val="75000"/>
                  </a:schemeClr>
                </a:solidFill>
              </a:rPr>
              <a:t>Pearson Education Limited.</a:t>
            </a:r>
          </a:p>
        </p:txBody>
      </p:sp>
      <p:pic>
        <p:nvPicPr>
          <p:cNvPr id="4" name="Picture 3">
            <a:extLst>
              <a:ext uri="{FF2B5EF4-FFF2-40B4-BE49-F238E27FC236}">
                <a16:creationId xmlns:a16="http://schemas.microsoft.com/office/drawing/2014/main" id="{B33AA419-ECD1-216C-524D-3E0A8A2412EB}"/>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5111784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2FF8A-A9A9-0CFF-1FFB-B36C19304D06}"/>
              </a:ext>
            </a:extLst>
          </p:cNvPr>
          <p:cNvSpPr>
            <a:spLocks noGrp="1"/>
          </p:cNvSpPr>
          <p:nvPr>
            <p:ph type="title"/>
          </p:nvPr>
        </p:nvSpPr>
        <p:spPr/>
        <p:txBody>
          <a:bodyPr>
            <a:normAutofit/>
          </a:bodyPr>
          <a:lstStyle/>
          <a:p>
            <a:r>
              <a:rPr lang="en-GB" sz="3200" b="1" dirty="0">
                <a:solidFill>
                  <a:srgbClr val="FF0000"/>
                </a:solidFill>
              </a:rPr>
              <a:t>Information Overload</a:t>
            </a:r>
          </a:p>
        </p:txBody>
      </p:sp>
      <p:sp>
        <p:nvSpPr>
          <p:cNvPr id="3" name="Content Placeholder 2">
            <a:extLst>
              <a:ext uri="{FF2B5EF4-FFF2-40B4-BE49-F238E27FC236}">
                <a16:creationId xmlns:a16="http://schemas.microsoft.com/office/drawing/2014/main" id="{553A99DA-DC3C-045B-97A6-3A741AF5C4FE}"/>
              </a:ext>
            </a:extLst>
          </p:cNvPr>
          <p:cNvSpPr>
            <a:spLocks noGrp="1"/>
          </p:cNvSpPr>
          <p:nvPr>
            <p:ph idx="1"/>
          </p:nvPr>
        </p:nvSpPr>
        <p:spPr/>
        <p:txBody>
          <a:bodyPr/>
          <a:lstStyle/>
          <a:p>
            <a:r>
              <a:rPr lang="en-GB" dirty="0"/>
              <a:t>With the vast amounts of data generated daily, effective research methods help in filtering, prioritizing, and utilizing relevant information. This prevents decision paralysis and ensures businesses can act swiftly and appropriately.</a:t>
            </a:r>
          </a:p>
          <a:p>
            <a:r>
              <a:rPr lang="en-GB" dirty="0"/>
              <a:t>Example: Companies like Google or IBM use sophisticated data analytics tools to sift through terabytes of data to find relevant information for product development and marketing strategies.</a:t>
            </a:r>
          </a:p>
          <a:p>
            <a:pPr marL="0" indent="0">
              <a:buNone/>
            </a:pPr>
            <a:r>
              <a:rPr lang="en-GB" sz="2000" dirty="0">
                <a:solidFill>
                  <a:schemeClr val="accent1">
                    <a:lumMod val="75000"/>
                  </a:schemeClr>
                </a:solidFill>
              </a:rPr>
              <a:t>Reference: Bryman, A., &amp; Bell, E. (2015). </a:t>
            </a:r>
            <a:r>
              <a:rPr lang="en-GB" sz="2000" i="1" dirty="0">
                <a:solidFill>
                  <a:schemeClr val="accent1">
                    <a:lumMod val="75000"/>
                  </a:schemeClr>
                </a:solidFill>
              </a:rPr>
              <a:t>Business Research Methods</a:t>
            </a:r>
            <a:r>
              <a:rPr lang="en-GB" sz="2000" dirty="0">
                <a:solidFill>
                  <a:schemeClr val="accent1">
                    <a:lumMod val="75000"/>
                  </a:schemeClr>
                </a:solidFill>
              </a:rPr>
              <a:t>. Oxford University Press.</a:t>
            </a:r>
          </a:p>
        </p:txBody>
      </p:sp>
      <p:pic>
        <p:nvPicPr>
          <p:cNvPr id="4" name="Picture 3">
            <a:extLst>
              <a:ext uri="{FF2B5EF4-FFF2-40B4-BE49-F238E27FC236}">
                <a16:creationId xmlns:a16="http://schemas.microsoft.com/office/drawing/2014/main" id="{5322AF74-D99B-85D9-F995-C4EB41FECD80}"/>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8130966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514AC-D23D-5127-6D84-38B65E760F62}"/>
              </a:ext>
            </a:extLst>
          </p:cNvPr>
          <p:cNvSpPr>
            <a:spLocks noGrp="1"/>
          </p:cNvSpPr>
          <p:nvPr>
            <p:ph type="title"/>
          </p:nvPr>
        </p:nvSpPr>
        <p:spPr>
          <a:xfrm>
            <a:off x="591165" y="-27703"/>
            <a:ext cx="10629900" cy="942104"/>
          </a:xfrm>
        </p:spPr>
        <p:txBody>
          <a:bodyPr>
            <a:normAutofit/>
          </a:bodyPr>
          <a:lstStyle/>
          <a:p>
            <a:r>
              <a:rPr lang="en-GB" sz="3200" b="1" dirty="0">
                <a:solidFill>
                  <a:srgbClr val="FF0000"/>
                </a:solidFill>
              </a:rPr>
              <a:t>Technological Connectivity</a:t>
            </a:r>
          </a:p>
        </p:txBody>
      </p:sp>
      <p:sp>
        <p:nvSpPr>
          <p:cNvPr id="3" name="Content Placeholder 2">
            <a:extLst>
              <a:ext uri="{FF2B5EF4-FFF2-40B4-BE49-F238E27FC236}">
                <a16:creationId xmlns:a16="http://schemas.microsoft.com/office/drawing/2014/main" id="{3D90C2A1-A6C5-9327-9299-07BDF571BA08}"/>
              </a:ext>
            </a:extLst>
          </p:cNvPr>
          <p:cNvSpPr>
            <a:spLocks noGrp="1"/>
          </p:cNvSpPr>
          <p:nvPr>
            <p:ph idx="1"/>
          </p:nvPr>
        </p:nvSpPr>
        <p:spPr>
          <a:xfrm>
            <a:off x="723900" y="1297859"/>
            <a:ext cx="10629900" cy="4506042"/>
          </a:xfrm>
        </p:spPr>
        <p:txBody>
          <a:bodyPr>
            <a:normAutofit lnSpcReduction="10000"/>
          </a:bodyPr>
          <a:lstStyle/>
          <a:p>
            <a:r>
              <a:rPr lang="en-GB" dirty="0"/>
              <a:t>The growth of digital communication platforms has increased the speed and ease of data collection and sharing. Research methods that incorporate digital tools can enhance collaborative projects and enable real-time data analysis, boosting responsiveness to market changes.</a:t>
            </a:r>
          </a:p>
          <a:p>
            <a:r>
              <a:rPr lang="en-GB" dirty="0"/>
              <a:t>Example: The use of mobile survey tools to collect real-time data from consumers across the globe, enhancing market research efforts.</a:t>
            </a:r>
          </a:p>
          <a:p>
            <a:pPr marL="0" indent="0">
              <a:buNone/>
            </a:pPr>
            <a:r>
              <a:rPr lang="en-GB" sz="2000" dirty="0"/>
              <a:t>Reference: </a:t>
            </a:r>
            <a:r>
              <a:rPr lang="en-GB" sz="2000" i="1" dirty="0"/>
              <a:t>Journal of Business Research</a:t>
            </a:r>
            <a:r>
              <a:rPr lang="en-GB" sz="2000" dirty="0"/>
              <a:t>, which frequently publishes studies utilizing modern technological tools in research. Elsevier. </a:t>
            </a:r>
            <a:r>
              <a:rPr lang="en-GB" sz="2000" dirty="0">
                <a:hlinkClick r:id="rId2"/>
              </a:rPr>
              <a:t>https://www.sciencedirect.com/science/article/abs/pii/S0148296320306330?via%3Dihub</a:t>
            </a:r>
            <a:endParaRPr lang="en-GB" sz="2000" dirty="0"/>
          </a:p>
          <a:p>
            <a:pPr marL="0" indent="0">
              <a:buNone/>
            </a:pPr>
            <a:r>
              <a:rPr lang="en-GB" sz="2000" dirty="0">
                <a:hlinkClick r:id="rId2"/>
              </a:rPr>
              <a:t>https://www.sciencedirect.com/science/article/abs/pii/S0148296320306330?via%3Dihub</a:t>
            </a:r>
            <a:endParaRPr lang="en-GB" sz="2000" dirty="0"/>
          </a:p>
          <a:p>
            <a:pPr marL="0" indent="0">
              <a:buNone/>
            </a:pPr>
            <a:endParaRPr lang="en-GB" dirty="0"/>
          </a:p>
        </p:txBody>
      </p:sp>
      <p:pic>
        <p:nvPicPr>
          <p:cNvPr id="4" name="Picture 3">
            <a:extLst>
              <a:ext uri="{FF2B5EF4-FFF2-40B4-BE49-F238E27FC236}">
                <a16:creationId xmlns:a16="http://schemas.microsoft.com/office/drawing/2014/main" id="{4245F12D-E33A-9040-83B0-64A0D7E12655}"/>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27572482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07A73-C8E5-FEE0-A6DC-21976BD8456D}"/>
              </a:ext>
            </a:extLst>
          </p:cNvPr>
          <p:cNvSpPr>
            <a:spLocks noGrp="1"/>
          </p:cNvSpPr>
          <p:nvPr>
            <p:ph type="title"/>
          </p:nvPr>
        </p:nvSpPr>
        <p:spPr/>
        <p:txBody>
          <a:bodyPr>
            <a:normAutofit/>
          </a:bodyPr>
          <a:lstStyle/>
          <a:p>
            <a:r>
              <a:rPr lang="en-GB" sz="3200" b="1" dirty="0">
                <a:solidFill>
                  <a:srgbClr val="FF0000"/>
                </a:solidFill>
              </a:rPr>
              <a:t>Shifting Global Centres of Economic Activity and Competition</a:t>
            </a:r>
          </a:p>
        </p:txBody>
      </p:sp>
      <p:sp>
        <p:nvSpPr>
          <p:cNvPr id="3" name="Content Placeholder 2">
            <a:extLst>
              <a:ext uri="{FF2B5EF4-FFF2-40B4-BE49-F238E27FC236}">
                <a16:creationId xmlns:a16="http://schemas.microsoft.com/office/drawing/2014/main" id="{C8E518A9-9BAC-46BB-E125-ACC29EF58631}"/>
              </a:ext>
            </a:extLst>
          </p:cNvPr>
          <p:cNvSpPr>
            <a:spLocks noGrp="1"/>
          </p:cNvSpPr>
          <p:nvPr>
            <p:ph idx="1"/>
          </p:nvPr>
        </p:nvSpPr>
        <p:spPr>
          <a:xfrm>
            <a:off x="324465" y="1825625"/>
            <a:ext cx="11754464" cy="3978275"/>
          </a:xfrm>
        </p:spPr>
        <p:txBody>
          <a:bodyPr>
            <a:normAutofit lnSpcReduction="10000"/>
          </a:bodyPr>
          <a:lstStyle/>
          <a:p>
            <a:pPr>
              <a:buFont typeface="Wingdings" panose="05000000000000000000" pitchFamily="2" charset="2"/>
              <a:buChar char="§"/>
            </a:pPr>
            <a:r>
              <a:rPr lang="en-GB" dirty="0"/>
              <a:t>As economic power shifts, businesses must understand diverse markets and cultures. </a:t>
            </a:r>
          </a:p>
          <a:p>
            <a:pPr>
              <a:buFont typeface="Wingdings" panose="05000000000000000000" pitchFamily="2" charset="2"/>
              <a:buChar char="§"/>
            </a:pPr>
            <a:r>
              <a:rPr lang="en-GB" dirty="0"/>
              <a:t>Research methodologies facilitate this through market analysis, consumer behaviour studies, and competitive intelligence across different regions.</a:t>
            </a:r>
          </a:p>
          <a:p>
            <a:pPr>
              <a:buFont typeface="Wingdings" panose="05000000000000000000" pitchFamily="2" charset="2"/>
              <a:buChar char="§"/>
            </a:pPr>
            <a:r>
              <a:rPr lang="en-GB" dirty="0"/>
              <a:t>Example: Research methods are used by multinational corporations like Apple to analyse market trends and competition in emerging markets such as China and India.</a:t>
            </a:r>
          </a:p>
          <a:p>
            <a:pPr marL="0" indent="0">
              <a:buNone/>
            </a:pPr>
            <a:r>
              <a:rPr lang="en-GB" sz="2200" dirty="0"/>
              <a:t>Reference: Gartner reports and market analysis provide extensive data on shifting economic centres. Gartner, Inc.</a:t>
            </a:r>
          </a:p>
          <a:p>
            <a:pPr marL="0" indent="0">
              <a:buNone/>
            </a:pPr>
            <a:r>
              <a:rPr lang="en-GB" sz="2200" dirty="0">
                <a:solidFill>
                  <a:schemeClr val="accent1">
                    <a:lumMod val="75000"/>
                  </a:schemeClr>
                </a:solidFill>
                <a:hlinkClick r:id="rId2">
                  <a:extLst>
                    <a:ext uri="{A12FA001-AC4F-418D-AE19-62706E023703}">
                      <ahyp:hlinkClr xmlns:ahyp="http://schemas.microsoft.com/office/drawing/2018/hyperlinkcolor" val="tx"/>
                    </a:ext>
                  </a:extLst>
                </a:hlinkClick>
              </a:rPr>
              <a:t>https://www.cqm.rs/2019/papers_iqc/41.pdf</a:t>
            </a:r>
            <a:endParaRPr lang="en-GB" sz="2200" dirty="0">
              <a:solidFill>
                <a:schemeClr val="accent1">
                  <a:lumMod val="75000"/>
                </a:schemeClr>
              </a:solidFill>
            </a:endParaRPr>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59E4E8A6-DE46-49FC-25B5-42B1C4F4BCE9}"/>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17403309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8C1B4-177B-A62D-A698-F214E44925AB}"/>
              </a:ext>
            </a:extLst>
          </p:cNvPr>
          <p:cNvSpPr>
            <a:spLocks noGrp="1"/>
          </p:cNvSpPr>
          <p:nvPr>
            <p:ph type="title"/>
          </p:nvPr>
        </p:nvSpPr>
        <p:spPr>
          <a:xfrm>
            <a:off x="605913" y="25912"/>
            <a:ext cx="10629900" cy="1325563"/>
          </a:xfrm>
        </p:spPr>
        <p:txBody>
          <a:bodyPr>
            <a:normAutofit/>
          </a:bodyPr>
          <a:lstStyle/>
          <a:p>
            <a:r>
              <a:rPr lang="en-GB" sz="3200" b="1" dirty="0">
                <a:solidFill>
                  <a:srgbClr val="FF0000"/>
                </a:solidFill>
              </a:rPr>
              <a:t>Increasingly Critical Scrutiny of Big Business</a:t>
            </a:r>
          </a:p>
        </p:txBody>
      </p:sp>
      <p:sp>
        <p:nvSpPr>
          <p:cNvPr id="3" name="Content Placeholder 2">
            <a:extLst>
              <a:ext uri="{FF2B5EF4-FFF2-40B4-BE49-F238E27FC236}">
                <a16:creationId xmlns:a16="http://schemas.microsoft.com/office/drawing/2014/main" id="{5DE84C59-DC3D-43E8-4710-BA86F117DBEB}"/>
              </a:ext>
            </a:extLst>
          </p:cNvPr>
          <p:cNvSpPr>
            <a:spLocks noGrp="1"/>
          </p:cNvSpPr>
          <p:nvPr>
            <p:ph idx="1"/>
          </p:nvPr>
        </p:nvSpPr>
        <p:spPr>
          <a:xfrm>
            <a:off x="723900" y="1504335"/>
            <a:ext cx="10629900" cy="4299565"/>
          </a:xfrm>
        </p:spPr>
        <p:txBody>
          <a:bodyPr>
            <a:normAutofit fontScale="92500" lnSpcReduction="10000"/>
          </a:bodyPr>
          <a:lstStyle/>
          <a:p>
            <a:r>
              <a:rPr lang="en-GB" dirty="0"/>
              <a:t>There's growing public and regulatory scrutiny on corporations regarding their impact on society and the environment. Transparent and robust research practices can help businesses maintain their legitimacy and address stakeholders' concerns effectively.</a:t>
            </a:r>
          </a:p>
          <a:p>
            <a:r>
              <a:rPr lang="en-GB" dirty="0"/>
              <a:t>Example: Energy companies, such as BP, employ environmental impact research to strategize and communicate their efforts in sustainable energy practices.</a:t>
            </a:r>
          </a:p>
          <a:p>
            <a:r>
              <a:rPr lang="en-GB" sz="2200" dirty="0"/>
              <a:t>Reference: Corporate Social Responsibility reports and sustainability studies published in </a:t>
            </a:r>
            <a:r>
              <a:rPr lang="en-GB" sz="2200" i="1" dirty="0"/>
              <a:t>the Journal of Business Ethics</a:t>
            </a:r>
            <a:r>
              <a:rPr lang="en-GB" sz="2200" dirty="0"/>
              <a:t>. Springer</a:t>
            </a:r>
          </a:p>
          <a:p>
            <a:r>
              <a:rPr lang="en-GB" sz="2200" dirty="0">
                <a:hlinkClick r:id="rId2"/>
              </a:rPr>
              <a:t>https://www.jstor.org/stable/pdf/45022230.pdf?casa_token=0gk24Vw-mQMAAAAA:Ty9DPwIK1c6HkP9fzc35AzW_7ekdwdU382GGXZdlb1-sTk_lZ3dqj-llDaZTW4gnX9xFBNErwfCgLm0KkwLNyY87b3lbfsBCOmJ7QC9KIHY7EKXxMJA</a:t>
            </a:r>
            <a:endParaRPr lang="en-GB" sz="2200" dirty="0"/>
          </a:p>
          <a:p>
            <a:endParaRPr lang="en-GB" dirty="0"/>
          </a:p>
          <a:p>
            <a:endParaRPr lang="en-GB" dirty="0"/>
          </a:p>
        </p:txBody>
      </p:sp>
      <p:pic>
        <p:nvPicPr>
          <p:cNvPr id="4" name="Picture 3">
            <a:extLst>
              <a:ext uri="{FF2B5EF4-FFF2-40B4-BE49-F238E27FC236}">
                <a16:creationId xmlns:a16="http://schemas.microsoft.com/office/drawing/2014/main" id="{997A0D8F-9FB6-32E8-71B0-927338414CFB}"/>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13079465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B1ADB-CC92-D707-76EC-64F573FC55CA}"/>
              </a:ext>
            </a:extLst>
          </p:cNvPr>
          <p:cNvSpPr>
            <a:spLocks noGrp="1"/>
          </p:cNvSpPr>
          <p:nvPr>
            <p:ph type="title"/>
          </p:nvPr>
        </p:nvSpPr>
        <p:spPr/>
        <p:txBody>
          <a:bodyPr>
            <a:normAutofit/>
          </a:bodyPr>
          <a:lstStyle/>
          <a:p>
            <a:r>
              <a:rPr lang="en-GB" sz="3200" b="1" dirty="0">
                <a:solidFill>
                  <a:srgbClr val="FF0000"/>
                </a:solidFill>
              </a:rPr>
              <a:t>More Government Intervention</a:t>
            </a:r>
          </a:p>
        </p:txBody>
      </p:sp>
      <p:sp>
        <p:nvSpPr>
          <p:cNvPr id="3" name="Content Placeholder 2">
            <a:extLst>
              <a:ext uri="{FF2B5EF4-FFF2-40B4-BE49-F238E27FC236}">
                <a16:creationId xmlns:a16="http://schemas.microsoft.com/office/drawing/2014/main" id="{96279E4D-0686-C53C-890F-821A11387DDF}"/>
              </a:ext>
            </a:extLst>
          </p:cNvPr>
          <p:cNvSpPr>
            <a:spLocks noGrp="1"/>
          </p:cNvSpPr>
          <p:nvPr>
            <p:ph idx="1"/>
          </p:nvPr>
        </p:nvSpPr>
        <p:spPr/>
        <p:txBody>
          <a:bodyPr>
            <a:normAutofit lnSpcReduction="10000"/>
          </a:bodyPr>
          <a:lstStyle/>
          <a:p>
            <a:r>
              <a:rPr lang="en-GB" dirty="0"/>
              <a:t>In many industries, increased regulation requires businesses to comply with complex legal standards. Research methods are critical in regulatory compliance, risk assessment, and policy analysis to ensure adherence and advocate for industry-friendly policies.</a:t>
            </a:r>
          </a:p>
          <a:p>
            <a:r>
              <a:rPr lang="en-GB" dirty="0"/>
              <a:t>Example: Financial institutions use compliance research methods to ensure all practices meet new regulations imposed after financial crises.</a:t>
            </a:r>
          </a:p>
          <a:p>
            <a:pPr marL="0" indent="0">
              <a:buNone/>
            </a:pPr>
            <a:r>
              <a:rPr lang="en-GB" sz="2000" dirty="0"/>
              <a:t>Reference: Compliance case studies in </a:t>
            </a:r>
            <a:r>
              <a:rPr lang="en-GB" sz="2000" i="1" dirty="0"/>
              <a:t>the Journal of Financial Regulation</a:t>
            </a:r>
            <a:r>
              <a:rPr lang="en-GB" sz="2000" dirty="0"/>
              <a:t>. Oxford University Press.</a:t>
            </a:r>
          </a:p>
          <a:p>
            <a:pPr marL="0" indent="0">
              <a:buNone/>
            </a:pPr>
            <a:r>
              <a:rPr lang="en-GB" sz="2000" dirty="0">
                <a:hlinkClick r:id="rId2"/>
              </a:rPr>
              <a:t>https://lexisweb.co.uk/sources/journal-of-financial-regulation-and-compliance</a:t>
            </a:r>
            <a:endParaRPr lang="en-GB" sz="2000" dirty="0"/>
          </a:p>
          <a:p>
            <a:endParaRPr lang="en-GB" dirty="0"/>
          </a:p>
        </p:txBody>
      </p:sp>
      <p:pic>
        <p:nvPicPr>
          <p:cNvPr id="4" name="Picture 3">
            <a:extLst>
              <a:ext uri="{FF2B5EF4-FFF2-40B4-BE49-F238E27FC236}">
                <a16:creationId xmlns:a16="http://schemas.microsoft.com/office/drawing/2014/main" id="{CB24A9C2-D12E-2465-52FD-C6C86C758C39}"/>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39184433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4DDF5-8895-AA66-575F-C8C4FF279C70}"/>
              </a:ext>
            </a:extLst>
          </p:cNvPr>
          <p:cNvSpPr>
            <a:spLocks noGrp="1"/>
          </p:cNvSpPr>
          <p:nvPr>
            <p:ph type="title"/>
          </p:nvPr>
        </p:nvSpPr>
        <p:spPr/>
        <p:txBody>
          <a:bodyPr>
            <a:normAutofit/>
          </a:bodyPr>
          <a:lstStyle/>
          <a:p>
            <a:r>
              <a:rPr lang="en-GB" sz="3200" b="1" dirty="0">
                <a:solidFill>
                  <a:srgbClr val="FF0000"/>
                </a:solidFill>
              </a:rPr>
              <a:t>Battle for Analytical Talent</a:t>
            </a:r>
          </a:p>
        </p:txBody>
      </p:sp>
      <p:sp>
        <p:nvSpPr>
          <p:cNvPr id="3" name="Content Placeholder 2">
            <a:extLst>
              <a:ext uri="{FF2B5EF4-FFF2-40B4-BE49-F238E27FC236}">
                <a16:creationId xmlns:a16="http://schemas.microsoft.com/office/drawing/2014/main" id="{A5B432EC-88D5-2B06-2541-98F5D0FB47B5}"/>
              </a:ext>
            </a:extLst>
          </p:cNvPr>
          <p:cNvSpPr>
            <a:spLocks noGrp="1"/>
          </p:cNvSpPr>
          <p:nvPr>
            <p:ph idx="1"/>
          </p:nvPr>
        </p:nvSpPr>
        <p:spPr>
          <a:xfrm>
            <a:off x="723900" y="1548581"/>
            <a:ext cx="10629900" cy="4255319"/>
          </a:xfrm>
        </p:spPr>
        <p:txBody>
          <a:bodyPr>
            <a:normAutofit fontScale="92500" lnSpcReduction="10000"/>
          </a:bodyPr>
          <a:lstStyle/>
          <a:p>
            <a:r>
              <a:rPr lang="en-GB" dirty="0"/>
              <a:t>As companies vie for a competitive edge, the demand for skilled analysts who can interpret complex data sets is high. Understanding research methods is crucial for these roles, enhancing recruitment and strategic development.</a:t>
            </a:r>
          </a:p>
          <a:p>
            <a:r>
              <a:rPr lang="en-GB" dirty="0"/>
              <a:t>Example: Tech companies like Amazon and Facebook offer competitive salaries for data scientists who can optimize their algorithms and enhance user engagement through research methodologies.</a:t>
            </a:r>
          </a:p>
          <a:p>
            <a:r>
              <a:rPr lang="en-GB" dirty="0"/>
              <a:t>Reference: Articles on talent recruitment trends in </a:t>
            </a:r>
            <a:r>
              <a:rPr lang="en-GB" i="1" dirty="0"/>
              <a:t>Harvard Business Review.</a:t>
            </a:r>
            <a:r>
              <a:rPr lang="en-GB" dirty="0"/>
              <a:t> Harvard Business Publishing.</a:t>
            </a:r>
          </a:p>
          <a:p>
            <a:r>
              <a:rPr lang="en-GB" dirty="0">
                <a:hlinkClick r:id="rId2"/>
              </a:rPr>
              <a:t>https://www.harvardbusiness.org/attract-and-keep-talent-what-managers-can-do/</a:t>
            </a:r>
            <a:endParaRPr lang="en-GB" dirty="0"/>
          </a:p>
          <a:p>
            <a:endParaRPr lang="en-GB" dirty="0"/>
          </a:p>
          <a:p>
            <a:endParaRPr lang="en-GB" dirty="0"/>
          </a:p>
        </p:txBody>
      </p:sp>
      <p:pic>
        <p:nvPicPr>
          <p:cNvPr id="4" name="Picture 3">
            <a:extLst>
              <a:ext uri="{FF2B5EF4-FFF2-40B4-BE49-F238E27FC236}">
                <a16:creationId xmlns:a16="http://schemas.microsoft.com/office/drawing/2014/main" id="{7C2DCBE3-40B1-F8F3-E0DB-88D17EB8BC9E}"/>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41657361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9E70F-434D-2545-1D0E-144729CA9A74}"/>
              </a:ext>
            </a:extLst>
          </p:cNvPr>
          <p:cNvSpPr>
            <a:spLocks noGrp="1"/>
          </p:cNvSpPr>
          <p:nvPr>
            <p:ph type="title"/>
          </p:nvPr>
        </p:nvSpPr>
        <p:spPr/>
        <p:txBody>
          <a:bodyPr>
            <a:normAutofit/>
          </a:bodyPr>
          <a:lstStyle/>
          <a:p>
            <a:r>
              <a:rPr lang="en-GB" sz="3200" b="1" dirty="0">
                <a:solidFill>
                  <a:srgbClr val="FF0000"/>
                </a:solidFill>
              </a:rPr>
              <a:t>Greater Computing Power and Speed</a:t>
            </a:r>
          </a:p>
        </p:txBody>
      </p:sp>
      <p:sp>
        <p:nvSpPr>
          <p:cNvPr id="3" name="Content Placeholder 2">
            <a:extLst>
              <a:ext uri="{FF2B5EF4-FFF2-40B4-BE49-F238E27FC236}">
                <a16:creationId xmlns:a16="http://schemas.microsoft.com/office/drawing/2014/main" id="{009459EC-0AB5-D241-BA63-EC05538017F1}"/>
              </a:ext>
            </a:extLst>
          </p:cNvPr>
          <p:cNvSpPr>
            <a:spLocks noGrp="1"/>
          </p:cNvSpPr>
          <p:nvPr>
            <p:ph idx="1"/>
          </p:nvPr>
        </p:nvSpPr>
        <p:spPr/>
        <p:txBody>
          <a:bodyPr/>
          <a:lstStyle/>
          <a:p>
            <a:r>
              <a:rPr lang="en-GB" dirty="0"/>
              <a:t>Advances in computing power allow for more sophisticated data analysis techniques, such as machine learning and big data analytics, which can process vast amounts of information quickly, leading to faster insights and innovation.</a:t>
            </a:r>
          </a:p>
          <a:p>
            <a:r>
              <a:rPr lang="en-GB" dirty="0"/>
              <a:t>Example: The use of AI and machine learning in data analysis to predict consumer behaviour and personalize advertising in real-time.</a:t>
            </a:r>
          </a:p>
          <a:p>
            <a:pPr marL="0" indent="0">
              <a:buNone/>
            </a:pPr>
            <a:r>
              <a:rPr lang="en-GB" sz="2000" dirty="0"/>
              <a:t>Reference: Case studies and industry reports in the </a:t>
            </a:r>
            <a:r>
              <a:rPr lang="en-GB" sz="2000" i="1" dirty="0"/>
              <a:t>IEEE Transactions on Big Data.</a:t>
            </a:r>
          </a:p>
          <a:p>
            <a:pPr marL="0" indent="0">
              <a:buNone/>
            </a:pPr>
            <a:r>
              <a:rPr lang="en-GB" sz="2000" i="1" dirty="0">
                <a:hlinkClick r:id="rId2"/>
              </a:rPr>
              <a:t>https://ieeexplore.ieee.org/stamp/stamp.jsp?arnumber=9999445</a:t>
            </a:r>
            <a:endParaRPr lang="en-GB" sz="2000" i="1" dirty="0"/>
          </a:p>
          <a:p>
            <a:endParaRPr lang="en-GB" i="1" dirty="0"/>
          </a:p>
          <a:p>
            <a:endParaRPr lang="en-GB" dirty="0"/>
          </a:p>
        </p:txBody>
      </p:sp>
      <p:pic>
        <p:nvPicPr>
          <p:cNvPr id="4" name="Picture 3">
            <a:extLst>
              <a:ext uri="{FF2B5EF4-FFF2-40B4-BE49-F238E27FC236}">
                <a16:creationId xmlns:a16="http://schemas.microsoft.com/office/drawing/2014/main" id="{C0C91A21-7C20-0F33-F4FF-D4D93D4D3C25}"/>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1104433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C516F-F9AC-6BDC-90E6-9A02F65108AF}"/>
              </a:ext>
            </a:extLst>
          </p:cNvPr>
          <p:cNvSpPr>
            <a:spLocks noGrp="1"/>
          </p:cNvSpPr>
          <p:nvPr>
            <p:ph type="title"/>
          </p:nvPr>
        </p:nvSpPr>
        <p:spPr/>
        <p:txBody>
          <a:bodyPr>
            <a:normAutofit/>
          </a:bodyPr>
          <a:lstStyle/>
          <a:p>
            <a:r>
              <a:rPr lang="en-GB" sz="3200" b="1" dirty="0">
                <a:solidFill>
                  <a:srgbClr val="FF0000"/>
                </a:solidFill>
              </a:rPr>
              <a:t>New Perspectives on Established Research Methodologies</a:t>
            </a:r>
          </a:p>
        </p:txBody>
      </p:sp>
      <p:sp>
        <p:nvSpPr>
          <p:cNvPr id="3" name="Content Placeholder 2">
            <a:extLst>
              <a:ext uri="{FF2B5EF4-FFF2-40B4-BE49-F238E27FC236}">
                <a16:creationId xmlns:a16="http://schemas.microsoft.com/office/drawing/2014/main" id="{0B4202ED-9A0C-4DA0-DEB5-C4D5DC3D762B}"/>
              </a:ext>
            </a:extLst>
          </p:cNvPr>
          <p:cNvSpPr>
            <a:spLocks noGrp="1"/>
          </p:cNvSpPr>
          <p:nvPr>
            <p:ph idx="1"/>
          </p:nvPr>
        </p:nvSpPr>
        <p:spPr>
          <a:xfrm>
            <a:off x="191729" y="1460091"/>
            <a:ext cx="11842955" cy="4343810"/>
          </a:xfrm>
        </p:spPr>
        <p:txBody>
          <a:bodyPr>
            <a:normAutofit/>
          </a:bodyPr>
          <a:lstStyle/>
          <a:p>
            <a:pPr>
              <a:buFont typeface="+mj-lt"/>
              <a:buAutoNum type="arabicPeriod"/>
            </a:pPr>
            <a:endParaRPr lang="en-GB" dirty="0"/>
          </a:p>
          <a:p>
            <a:pPr lvl="1">
              <a:buFont typeface="Wingdings" panose="05000000000000000000" pitchFamily="2" charset="2"/>
              <a:buChar char="§"/>
            </a:pPr>
            <a:r>
              <a:rPr lang="en-GB" dirty="0"/>
              <a:t>Innovations in research approaches, such as agile research methods, mixed methods research, or computational social science, offer new ways to tackle old problems, enabling businesses to be more adaptive and forward-thinking in their strategies.</a:t>
            </a:r>
          </a:p>
          <a:p>
            <a:pPr lvl="1">
              <a:buFont typeface="Wingdings" panose="05000000000000000000" pitchFamily="2" charset="2"/>
              <a:buChar char="§"/>
            </a:pPr>
            <a:r>
              <a:rPr lang="en-GB" dirty="0"/>
              <a:t>Example: The use of mixed methods in social media analytics to gain both quantitative and qualitative insights into consumer behaviour.</a:t>
            </a:r>
          </a:p>
          <a:p>
            <a:pPr marL="0" indent="0">
              <a:buNone/>
            </a:pPr>
            <a:r>
              <a:rPr lang="en-GB" sz="2000" dirty="0"/>
              <a:t>Reference: Methodological innovations discussed in the Annual Review of Sociology. Annual Reviews.</a:t>
            </a:r>
          </a:p>
          <a:p>
            <a:pPr marL="0" indent="0">
              <a:buNone/>
            </a:pPr>
            <a:r>
              <a:rPr lang="en-GB" sz="2000" dirty="0">
                <a:hlinkClick r:id="rId2"/>
              </a:rPr>
              <a:t>https://www.annualreviews.org/content/journals/soc/48/1</a:t>
            </a:r>
            <a:endParaRPr lang="en-GB" sz="2000" dirty="0"/>
          </a:p>
          <a:p>
            <a:endParaRPr lang="en-GB" dirty="0"/>
          </a:p>
        </p:txBody>
      </p:sp>
      <p:pic>
        <p:nvPicPr>
          <p:cNvPr id="4" name="Picture 3">
            <a:extLst>
              <a:ext uri="{FF2B5EF4-FFF2-40B4-BE49-F238E27FC236}">
                <a16:creationId xmlns:a16="http://schemas.microsoft.com/office/drawing/2014/main" id="{7A26EE7C-CD75-5A4B-A6AA-C71295688450}"/>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42765513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92EF3-3352-1329-676B-F734054D7280}"/>
              </a:ext>
            </a:extLst>
          </p:cNvPr>
          <p:cNvSpPr>
            <a:spLocks noGrp="1"/>
          </p:cNvSpPr>
          <p:nvPr>
            <p:ph type="title"/>
          </p:nvPr>
        </p:nvSpPr>
        <p:spPr>
          <a:xfrm>
            <a:off x="723900" y="365126"/>
            <a:ext cx="10629900" cy="888488"/>
          </a:xfrm>
        </p:spPr>
        <p:txBody>
          <a:bodyPr>
            <a:normAutofit fontScale="90000"/>
          </a:bodyPr>
          <a:lstStyle/>
          <a:p>
            <a:r>
              <a:rPr lang="en-GB" b="1" dirty="0"/>
              <a:t>The Role of Information in Competitive Advantage</a:t>
            </a:r>
            <a:br>
              <a:rPr lang="en-GB" b="1" dirty="0"/>
            </a:br>
            <a:endParaRPr lang="en-GB" dirty="0"/>
          </a:p>
        </p:txBody>
      </p:sp>
      <p:sp>
        <p:nvSpPr>
          <p:cNvPr id="3" name="Content Placeholder 2">
            <a:extLst>
              <a:ext uri="{FF2B5EF4-FFF2-40B4-BE49-F238E27FC236}">
                <a16:creationId xmlns:a16="http://schemas.microsoft.com/office/drawing/2014/main" id="{CBDCF138-DEAF-A884-B8C4-4537C38A88BC}"/>
              </a:ext>
            </a:extLst>
          </p:cNvPr>
          <p:cNvSpPr>
            <a:spLocks noGrp="1"/>
          </p:cNvSpPr>
          <p:nvPr>
            <p:ph idx="1"/>
          </p:nvPr>
        </p:nvSpPr>
        <p:spPr>
          <a:xfrm>
            <a:off x="351503" y="1056403"/>
            <a:ext cx="11488993" cy="4769210"/>
          </a:xfrm>
        </p:spPr>
        <p:txBody>
          <a:bodyPr>
            <a:normAutofit fontScale="85000" lnSpcReduction="10000"/>
          </a:bodyPr>
          <a:lstStyle/>
          <a:p>
            <a:pPr marL="0" indent="0">
              <a:buNone/>
            </a:pPr>
            <a:r>
              <a:rPr lang="en-GB" dirty="0"/>
              <a:t>Managers leverage diverse information sources beyond business research to make informed decisions.</a:t>
            </a:r>
          </a:p>
          <a:p>
            <a:pPr>
              <a:buFont typeface="Arial" panose="020B0604020202020204" pitchFamily="34" charset="0"/>
              <a:buChar char="•"/>
            </a:pPr>
            <a:r>
              <a:rPr lang="en-GB" b="1" dirty="0"/>
              <a:t>Types of Information Sources:</a:t>
            </a:r>
            <a:endParaRPr lang="en-GB" dirty="0"/>
          </a:p>
          <a:p>
            <a:pPr marL="742950" lvl="1" indent="-285750">
              <a:buFont typeface="Arial" panose="020B0604020202020204" pitchFamily="34" charset="0"/>
              <a:buChar char="•"/>
            </a:pPr>
            <a:r>
              <a:rPr lang="en-GB" b="1" dirty="0"/>
              <a:t>Business Research</a:t>
            </a:r>
            <a:r>
              <a:rPr lang="en-GB" dirty="0"/>
              <a:t>: Data gathered systematically to address specific business questions.</a:t>
            </a:r>
          </a:p>
          <a:p>
            <a:pPr marL="742950" lvl="1" indent="-285750">
              <a:buFont typeface="Arial" panose="020B0604020202020204" pitchFamily="34" charset="0"/>
              <a:buChar char="•"/>
            </a:pPr>
            <a:r>
              <a:rPr lang="en-GB" b="1" dirty="0"/>
              <a:t>Decision Support Systems (DSS)</a:t>
            </a:r>
            <a:r>
              <a:rPr lang="en-GB" dirty="0"/>
              <a:t>: Provides structured data for decision-making.</a:t>
            </a:r>
          </a:p>
          <a:p>
            <a:pPr marL="742950" lvl="1" indent="-285750">
              <a:buFont typeface="Arial" panose="020B0604020202020204" pitchFamily="34" charset="0"/>
              <a:buChar char="•"/>
            </a:pPr>
            <a:r>
              <a:rPr lang="en-GB" b="1" dirty="0"/>
              <a:t>Business Intelligence (BI)</a:t>
            </a:r>
            <a:r>
              <a:rPr lang="en-GB" dirty="0"/>
              <a:t>: Tracks external events and trends impacting the organisation.</a:t>
            </a:r>
          </a:p>
          <a:p>
            <a:pPr>
              <a:buFont typeface="Arial" panose="020B0604020202020204" pitchFamily="34" charset="0"/>
              <a:buChar char="•"/>
            </a:pPr>
            <a:r>
              <a:rPr lang="en-GB" b="1" dirty="0"/>
              <a:t>Impact</a:t>
            </a:r>
            <a:r>
              <a:rPr lang="en-GB" dirty="0"/>
              <a:t>: Integrating these information sources supports strategic, tactical, and operational decisions, aligning with organisational goals.</a:t>
            </a:r>
          </a:p>
          <a:p>
            <a:r>
              <a:rPr lang="en-GB" b="1" dirty="0"/>
              <a:t>Example:</a:t>
            </a:r>
            <a:r>
              <a:rPr lang="en-GB" dirty="0"/>
              <a:t> A retail chain like </a:t>
            </a:r>
            <a:r>
              <a:rPr lang="en-GB" b="1" dirty="0"/>
              <a:t>Walmart</a:t>
            </a:r>
            <a:r>
              <a:rPr lang="en-GB" dirty="0"/>
              <a:t> combines DSS and BI to monitor inventory levels, competitor pricing, and customer purchasing patterns to maintain a competitive edge.</a:t>
            </a:r>
          </a:p>
          <a:p>
            <a:pPr marL="0" indent="0">
              <a:buNone/>
            </a:pPr>
            <a:endParaRPr lang="en-GB" sz="2800" dirty="0"/>
          </a:p>
          <a:p>
            <a:pPr marL="0" indent="0">
              <a:buNone/>
            </a:pPr>
            <a:r>
              <a:rPr lang="en-GB" sz="2400" dirty="0"/>
              <a:t>Cooper, D. R., &amp; Schindler P. S. (2014). </a:t>
            </a:r>
            <a:r>
              <a:rPr lang="en-GB" sz="2400" i="1" dirty="0"/>
              <a:t>Business Research Methods</a:t>
            </a:r>
            <a:r>
              <a:rPr lang="en-GB" sz="2400" dirty="0"/>
              <a:t>. 12</a:t>
            </a:r>
            <a:r>
              <a:rPr lang="en-GB" sz="2400" baseline="30000" dirty="0"/>
              <a:t>th</a:t>
            </a:r>
            <a:r>
              <a:rPr lang="en-GB" sz="2400" dirty="0"/>
              <a:t> ed. McGraw Hill</a:t>
            </a:r>
          </a:p>
          <a:p>
            <a:pPr marL="0" indent="0">
              <a:buNone/>
            </a:pPr>
            <a:endParaRPr lang="en-GB" sz="2800" dirty="0"/>
          </a:p>
          <a:p>
            <a:pPr marL="0" indent="0">
              <a:buNone/>
            </a:pPr>
            <a:endParaRPr lang="en-GB" dirty="0"/>
          </a:p>
        </p:txBody>
      </p:sp>
      <p:pic>
        <p:nvPicPr>
          <p:cNvPr id="4" name="Picture 3">
            <a:extLst>
              <a:ext uri="{FF2B5EF4-FFF2-40B4-BE49-F238E27FC236}">
                <a16:creationId xmlns:a16="http://schemas.microsoft.com/office/drawing/2014/main" id="{D58F0B9A-BC24-47E4-DD00-A6AEF1FE9325}"/>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1920088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94CBD-1153-400B-CFDB-38264ABB2661}"/>
              </a:ext>
            </a:extLst>
          </p:cNvPr>
          <p:cNvSpPr>
            <a:spLocks noGrp="1"/>
          </p:cNvSpPr>
          <p:nvPr>
            <p:ph type="title"/>
          </p:nvPr>
        </p:nvSpPr>
        <p:spPr>
          <a:xfrm>
            <a:off x="723900" y="176981"/>
            <a:ext cx="10629900" cy="877119"/>
          </a:xfrm>
        </p:spPr>
        <p:txBody>
          <a:bodyPr>
            <a:normAutofit fontScale="90000"/>
          </a:bodyPr>
          <a:lstStyle/>
          <a:p>
            <a:r>
              <a:rPr lang="en-GB" b="1" dirty="0"/>
              <a:t>Organisational Goals and Information Needs</a:t>
            </a:r>
            <a:br>
              <a:rPr lang="en-GB" b="1" dirty="0"/>
            </a:br>
            <a:endParaRPr lang="en-GB" dirty="0"/>
          </a:p>
        </p:txBody>
      </p:sp>
      <p:sp>
        <p:nvSpPr>
          <p:cNvPr id="3" name="Content Placeholder 2">
            <a:extLst>
              <a:ext uri="{FF2B5EF4-FFF2-40B4-BE49-F238E27FC236}">
                <a16:creationId xmlns:a16="http://schemas.microsoft.com/office/drawing/2014/main" id="{08DC61EF-B672-9450-D0BE-2520B4DCB424}"/>
              </a:ext>
            </a:extLst>
          </p:cNvPr>
          <p:cNvSpPr>
            <a:spLocks noGrp="1"/>
          </p:cNvSpPr>
          <p:nvPr>
            <p:ph idx="1"/>
          </p:nvPr>
        </p:nvSpPr>
        <p:spPr>
          <a:xfrm>
            <a:off x="723900" y="1002892"/>
            <a:ext cx="10629900" cy="4432300"/>
          </a:xfrm>
        </p:spPr>
        <p:txBody>
          <a:bodyPr>
            <a:normAutofit fontScale="85000" lnSpcReduction="20000"/>
          </a:bodyPr>
          <a:lstStyle/>
          <a:p>
            <a:pPr>
              <a:buFont typeface="Arial" panose="020B0604020202020204" pitchFamily="34" charset="0"/>
              <a:buChar char="•"/>
            </a:pPr>
            <a:r>
              <a:rPr lang="en-GB" b="1" dirty="0"/>
              <a:t>Goals Across Organisations</a:t>
            </a:r>
            <a:r>
              <a:rPr lang="en-GB" dirty="0"/>
              <a:t>: Whether a local bakery or a major retailer, businesses typically set goals around </a:t>
            </a:r>
            <a:r>
              <a:rPr lang="en-GB" b="1" dirty="0"/>
              <a:t>sales, market share, ROI, profitability,</a:t>
            </a:r>
            <a:r>
              <a:rPr lang="en-GB" dirty="0"/>
              <a:t> and </a:t>
            </a:r>
            <a:r>
              <a:rPr lang="en-GB" b="1" dirty="0"/>
              <a:t>customer satisfaction.</a:t>
            </a:r>
            <a:endParaRPr lang="en-GB" dirty="0"/>
          </a:p>
          <a:p>
            <a:pPr>
              <a:buFont typeface="Arial" panose="020B0604020202020204" pitchFamily="34" charset="0"/>
              <a:buChar char="•"/>
            </a:pPr>
            <a:r>
              <a:rPr lang="en-GB" b="1" dirty="0"/>
              <a:t>Information Requirements</a:t>
            </a:r>
            <a:r>
              <a:rPr lang="en-GB" dirty="0"/>
              <a:t>: Complex decisions on goals, strategies, and tactics are driven by information from DSS and BI.</a:t>
            </a:r>
          </a:p>
          <a:p>
            <a:pPr>
              <a:buFont typeface="Arial" panose="020B0604020202020204" pitchFamily="34" charset="0"/>
              <a:buChar char="•"/>
            </a:pPr>
            <a:r>
              <a:rPr lang="en-GB" b="1" dirty="0"/>
              <a:t>Example Goals</a:t>
            </a:r>
            <a:r>
              <a:rPr lang="en-GB" dirty="0"/>
              <a:t>:</a:t>
            </a:r>
          </a:p>
          <a:p>
            <a:pPr marL="742950" lvl="1" indent="-285750">
              <a:buFont typeface="Arial" panose="020B0604020202020204" pitchFamily="34" charset="0"/>
              <a:buChar char="•"/>
            </a:pPr>
            <a:r>
              <a:rPr lang="en-GB" b="1" dirty="0"/>
              <a:t>Local Bakery</a:t>
            </a:r>
            <a:r>
              <a:rPr lang="en-GB" dirty="0"/>
              <a:t>: Increase customer retention and satisfaction.</a:t>
            </a:r>
          </a:p>
          <a:p>
            <a:pPr marL="742950" lvl="1" indent="-285750">
              <a:buFont typeface="Arial" panose="020B0604020202020204" pitchFamily="34" charset="0"/>
              <a:buChar char="•"/>
            </a:pPr>
            <a:r>
              <a:rPr lang="en-GB" b="1" dirty="0"/>
              <a:t>Retail Chain</a:t>
            </a:r>
            <a:r>
              <a:rPr lang="en-GB" dirty="0"/>
              <a:t>: Maximise stock price, enhance market share, and optimise employee productivity.</a:t>
            </a:r>
          </a:p>
          <a:p>
            <a:r>
              <a:rPr lang="en-GB" b="1" dirty="0"/>
              <a:t>Example:</a:t>
            </a:r>
            <a:r>
              <a:rPr lang="en-GB" dirty="0"/>
              <a:t> </a:t>
            </a:r>
            <a:r>
              <a:rPr lang="en-GB" b="1" dirty="0"/>
              <a:t>Starbucks</a:t>
            </a:r>
            <a:r>
              <a:rPr lang="en-GB" dirty="0"/>
              <a:t> uses BI to analyse customer preferences, leading to strategic menu adjustments to meet customer demand and enhance profitability.</a:t>
            </a:r>
          </a:p>
          <a:p>
            <a:pPr marL="0" indent="0">
              <a:buNone/>
            </a:pPr>
            <a:endParaRPr lang="en-GB" sz="2400" dirty="0"/>
          </a:p>
          <a:p>
            <a:pPr marL="0" indent="0">
              <a:buNone/>
            </a:pPr>
            <a:r>
              <a:rPr lang="en-GB" sz="2400" dirty="0"/>
              <a:t>Cooper, D. R., &amp; Schindler P. S. (2014). </a:t>
            </a:r>
            <a:r>
              <a:rPr lang="en-GB" sz="2400" i="1" dirty="0"/>
              <a:t>Business Research Methods</a:t>
            </a:r>
            <a:r>
              <a:rPr lang="en-GB" sz="2400" dirty="0"/>
              <a:t>. 12</a:t>
            </a:r>
            <a:r>
              <a:rPr lang="en-GB" sz="2400" baseline="30000" dirty="0"/>
              <a:t>th</a:t>
            </a:r>
            <a:r>
              <a:rPr lang="en-GB" sz="2400" dirty="0"/>
              <a:t> ed. McGraw Hill</a:t>
            </a:r>
          </a:p>
          <a:p>
            <a:pPr marL="0" indent="0">
              <a:buNone/>
            </a:pPr>
            <a:endParaRPr lang="en-GB" dirty="0"/>
          </a:p>
        </p:txBody>
      </p:sp>
      <p:pic>
        <p:nvPicPr>
          <p:cNvPr id="4" name="Picture 3">
            <a:extLst>
              <a:ext uri="{FF2B5EF4-FFF2-40B4-BE49-F238E27FC236}">
                <a16:creationId xmlns:a16="http://schemas.microsoft.com/office/drawing/2014/main" id="{9A1D203C-AE5D-37E1-CEA7-CE555A812AA1}"/>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5272502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5FDB3-ADB2-16A4-1A8B-F37F20313D26}"/>
              </a:ext>
            </a:extLst>
          </p:cNvPr>
          <p:cNvSpPr>
            <a:spLocks noGrp="1"/>
          </p:cNvSpPr>
          <p:nvPr>
            <p:ph type="title"/>
          </p:nvPr>
        </p:nvSpPr>
        <p:spPr/>
        <p:txBody>
          <a:bodyPr/>
          <a:lstStyle/>
          <a:p>
            <a:r>
              <a:rPr lang="en-GB" b="1" dirty="0"/>
              <a:t>Decision Support Systems (DSS)</a:t>
            </a:r>
            <a:br>
              <a:rPr lang="en-GB" b="1" dirty="0"/>
            </a:br>
            <a:endParaRPr lang="en-GB" dirty="0"/>
          </a:p>
        </p:txBody>
      </p:sp>
      <p:sp>
        <p:nvSpPr>
          <p:cNvPr id="3" name="Content Placeholder 2">
            <a:extLst>
              <a:ext uri="{FF2B5EF4-FFF2-40B4-BE49-F238E27FC236}">
                <a16:creationId xmlns:a16="http://schemas.microsoft.com/office/drawing/2014/main" id="{1590399B-9F68-BBC5-1AF2-64BD43857282}"/>
              </a:ext>
            </a:extLst>
          </p:cNvPr>
          <p:cNvSpPr>
            <a:spLocks noGrp="1"/>
          </p:cNvSpPr>
          <p:nvPr>
            <p:ph idx="1"/>
          </p:nvPr>
        </p:nvSpPr>
        <p:spPr>
          <a:xfrm>
            <a:off x="235975" y="1297859"/>
            <a:ext cx="11592232" cy="4506042"/>
          </a:xfrm>
        </p:spPr>
        <p:txBody>
          <a:bodyPr>
            <a:normAutofit lnSpcReduction="10000"/>
          </a:bodyPr>
          <a:lstStyle/>
          <a:p>
            <a:pPr marL="0" indent="0">
              <a:buNone/>
            </a:pPr>
            <a:r>
              <a:rPr lang="en-GB" dirty="0"/>
              <a:t>DSS organises transaction data for real-time decision-making and helps in understanding customer behaviours and profitability (</a:t>
            </a:r>
            <a:r>
              <a:rPr lang="en-GB" sz="2800" dirty="0"/>
              <a:t>Bonczek et. al, </a:t>
            </a:r>
            <a:r>
              <a:rPr lang="en-GB" dirty="0"/>
              <a:t>1981).</a:t>
            </a:r>
          </a:p>
          <a:p>
            <a:pPr>
              <a:buFont typeface="Arial" panose="020B0604020202020204" pitchFamily="34" charset="0"/>
              <a:buChar char="•"/>
            </a:pPr>
            <a:r>
              <a:rPr lang="en-GB" b="1" dirty="0"/>
              <a:t>Functionality</a:t>
            </a:r>
            <a:r>
              <a:rPr lang="en-GB" dirty="0"/>
              <a:t>: Tracks every interaction (purchase, attendance, donations) to support exchanges and strategic/tactical activities.</a:t>
            </a:r>
          </a:p>
          <a:p>
            <a:pPr>
              <a:buFont typeface="Arial" panose="020B0604020202020204" pitchFamily="34" charset="0"/>
              <a:buChar char="•"/>
            </a:pPr>
            <a:r>
              <a:rPr lang="en-GB" b="1" dirty="0"/>
              <a:t>Example:</a:t>
            </a:r>
            <a:r>
              <a:rPr lang="en-GB" dirty="0"/>
              <a:t> Catalogue companies use DSS to know which marketing tactics drive transactions and estimate customer lifetime value.</a:t>
            </a:r>
          </a:p>
          <a:p>
            <a:r>
              <a:rPr lang="en-GB" b="1" dirty="0"/>
              <a:t>Real-World Example</a:t>
            </a:r>
            <a:r>
              <a:rPr lang="en-GB" dirty="0"/>
              <a:t>: </a:t>
            </a:r>
            <a:r>
              <a:rPr lang="en-GB" b="1" dirty="0"/>
              <a:t>Amazon</a:t>
            </a:r>
            <a:r>
              <a:rPr lang="en-GB" dirty="0"/>
              <a:t>’s DSS tracks user preferences and purchasing behaviour in real-time, enabling tailored recommendations and promotions.</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Cooper, D. R., &amp; Schindler P. S. (2014). </a:t>
            </a:r>
            <a:r>
              <a:rPr kumimoji="0" lang="en-GB" sz="2000" b="0" i="1" u="none" strike="noStrike" kern="1200" cap="none" spc="0" normalizeH="0" baseline="0" noProof="0" dirty="0">
                <a:ln>
                  <a:noFill/>
                </a:ln>
                <a:solidFill>
                  <a:prstClr val="black"/>
                </a:solidFill>
                <a:effectLst/>
                <a:uLnTx/>
                <a:uFillTx/>
                <a:latin typeface="Calibri"/>
                <a:ea typeface="+mn-ea"/>
                <a:cs typeface="+mn-cs"/>
              </a:rPr>
              <a:t>Business Research Methods</a:t>
            </a:r>
            <a:r>
              <a:rPr kumimoji="0" lang="en-GB" sz="2000" b="0" i="0" u="none" strike="noStrike" kern="1200" cap="none" spc="0" normalizeH="0" baseline="0" noProof="0" dirty="0">
                <a:ln>
                  <a:noFill/>
                </a:ln>
                <a:solidFill>
                  <a:prstClr val="black"/>
                </a:solidFill>
                <a:effectLst/>
                <a:uLnTx/>
                <a:uFillTx/>
                <a:latin typeface="Calibri"/>
                <a:ea typeface="+mn-ea"/>
                <a:cs typeface="+mn-cs"/>
              </a:rPr>
              <a:t>. 12</a:t>
            </a:r>
            <a:r>
              <a:rPr kumimoji="0" lang="en-GB" sz="2000" b="0" i="0" u="none" strike="noStrike" kern="1200" cap="none" spc="0" normalizeH="0" baseline="30000" noProof="0" dirty="0">
                <a:ln>
                  <a:noFill/>
                </a:ln>
                <a:solidFill>
                  <a:prstClr val="black"/>
                </a:solidFill>
                <a:effectLst/>
                <a:uLnTx/>
                <a:uFillTx/>
                <a:latin typeface="Calibri"/>
                <a:ea typeface="+mn-ea"/>
                <a:cs typeface="+mn-cs"/>
              </a:rPr>
              <a:t>th</a:t>
            </a:r>
            <a:r>
              <a:rPr kumimoji="0" lang="en-GB" sz="2000" b="0" i="0" u="none" strike="noStrike" kern="1200" cap="none" spc="0" normalizeH="0" baseline="0" noProof="0" dirty="0">
                <a:ln>
                  <a:noFill/>
                </a:ln>
                <a:solidFill>
                  <a:prstClr val="black"/>
                </a:solidFill>
                <a:effectLst/>
                <a:uLnTx/>
                <a:uFillTx/>
                <a:latin typeface="Calibri"/>
                <a:ea typeface="+mn-ea"/>
                <a:cs typeface="+mn-cs"/>
              </a:rPr>
              <a:t> ed. McGraw Hill</a:t>
            </a:r>
          </a:p>
          <a:p>
            <a:pPr marL="0" indent="0">
              <a:buNone/>
            </a:pPr>
            <a:endParaRPr lang="en-GB" dirty="0"/>
          </a:p>
        </p:txBody>
      </p:sp>
      <p:pic>
        <p:nvPicPr>
          <p:cNvPr id="4" name="Picture 3">
            <a:extLst>
              <a:ext uri="{FF2B5EF4-FFF2-40B4-BE49-F238E27FC236}">
                <a16:creationId xmlns:a16="http://schemas.microsoft.com/office/drawing/2014/main" id="{E591641C-F930-F89A-E44C-947D7B9801E7}"/>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614785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FCCE1-0900-13A2-07D9-4621B15DBB2A}"/>
              </a:ext>
            </a:extLst>
          </p:cNvPr>
          <p:cNvSpPr>
            <a:spLocks noGrp="1"/>
          </p:cNvSpPr>
          <p:nvPr>
            <p:ph type="title"/>
          </p:nvPr>
        </p:nvSpPr>
        <p:spPr/>
        <p:txBody>
          <a:bodyPr/>
          <a:lstStyle/>
          <a:p>
            <a:r>
              <a:rPr lang="en-GB" b="1" dirty="0"/>
              <a:t>Business Intelligence (BI)</a:t>
            </a:r>
            <a:br>
              <a:rPr lang="en-GB" b="1" dirty="0"/>
            </a:br>
            <a:endParaRPr lang="en-GB" dirty="0"/>
          </a:p>
        </p:txBody>
      </p:sp>
      <p:sp>
        <p:nvSpPr>
          <p:cNvPr id="3" name="Content Placeholder 2">
            <a:extLst>
              <a:ext uri="{FF2B5EF4-FFF2-40B4-BE49-F238E27FC236}">
                <a16:creationId xmlns:a16="http://schemas.microsoft.com/office/drawing/2014/main" id="{541A6146-2195-67C1-4E0B-78B57006E864}"/>
              </a:ext>
            </a:extLst>
          </p:cNvPr>
          <p:cNvSpPr>
            <a:spLocks noGrp="1"/>
          </p:cNvSpPr>
          <p:nvPr>
            <p:ph idx="1"/>
          </p:nvPr>
        </p:nvSpPr>
        <p:spPr>
          <a:xfrm>
            <a:off x="502674" y="1249721"/>
            <a:ext cx="10629900" cy="4358558"/>
          </a:xfrm>
        </p:spPr>
        <p:txBody>
          <a:bodyPr>
            <a:normAutofit fontScale="92500"/>
          </a:bodyPr>
          <a:lstStyle/>
          <a:p>
            <a:pPr marL="0" indent="0">
              <a:buNone/>
            </a:pPr>
            <a:r>
              <a:rPr lang="en-GB" dirty="0"/>
              <a:t>BI provides insights into the firm’s external environment—technology, economics, politics, demographics, and competition.</a:t>
            </a:r>
          </a:p>
          <a:p>
            <a:pPr>
              <a:buFont typeface="Arial" panose="020B0604020202020204" pitchFamily="34" charset="0"/>
              <a:buChar char="•"/>
            </a:pPr>
            <a:r>
              <a:rPr lang="en-GB" b="1" dirty="0"/>
              <a:t>Purpose</a:t>
            </a:r>
            <a:r>
              <a:rPr lang="en-GB" dirty="0"/>
              <a:t>: Allows managers to understand the broader environment and make decisions that respond to market and competitive trends.</a:t>
            </a:r>
          </a:p>
          <a:p>
            <a:pPr>
              <a:buFont typeface="Arial" panose="020B0604020202020204" pitchFamily="34" charset="0"/>
              <a:buChar char="•"/>
            </a:pPr>
            <a:r>
              <a:rPr lang="en-GB" b="1" dirty="0"/>
              <a:t>Example Sources</a:t>
            </a:r>
            <a:r>
              <a:rPr lang="en-GB" dirty="0"/>
              <a:t>: Economic reports, competitor analysis, and trend monitoring.</a:t>
            </a:r>
          </a:p>
          <a:p>
            <a:r>
              <a:rPr lang="en-GB" b="1" dirty="0"/>
              <a:t>Example:</a:t>
            </a:r>
            <a:r>
              <a:rPr lang="en-GB" dirty="0"/>
              <a:t> </a:t>
            </a:r>
            <a:r>
              <a:rPr lang="en-GB" b="1" dirty="0"/>
              <a:t>Netflix</a:t>
            </a:r>
            <a:r>
              <a:rPr lang="en-GB" dirty="0"/>
              <a:t> uses BI to assess market trends and content preferences globally, helping to tailor its streaming offerings to regional demands and stay competitive.</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Cooper, D. R., &amp; Schindler P. S. (2014). </a:t>
            </a:r>
            <a:r>
              <a:rPr kumimoji="0" lang="en-GB" sz="2000" b="0" i="1" u="none" strike="noStrike" kern="1200" cap="none" spc="0" normalizeH="0" baseline="0" noProof="0" dirty="0">
                <a:ln>
                  <a:noFill/>
                </a:ln>
                <a:solidFill>
                  <a:prstClr val="black"/>
                </a:solidFill>
                <a:effectLst/>
                <a:uLnTx/>
                <a:uFillTx/>
                <a:latin typeface="Calibri"/>
                <a:ea typeface="+mn-ea"/>
                <a:cs typeface="+mn-cs"/>
              </a:rPr>
              <a:t>Business Research Methods</a:t>
            </a:r>
            <a:r>
              <a:rPr kumimoji="0" lang="en-GB" sz="2000" b="0" i="0" u="none" strike="noStrike" kern="1200" cap="none" spc="0" normalizeH="0" baseline="0" noProof="0" dirty="0">
                <a:ln>
                  <a:noFill/>
                </a:ln>
                <a:solidFill>
                  <a:prstClr val="black"/>
                </a:solidFill>
                <a:effectLst/>
                <a:uLnTx/>
                <a:uFillTx/>
                <a:latin typeface="Calibri"/>
                <a:ea typeface="+mn-ea"/>
                <a:cs typeface="+mn-cs"/>
              </a:rPr>
              <a:t>. 12</a:t>
            </a:r>
            <a:r>
              <a:rPr kumimoji="0" lang="en-GB" sz="2000" b="0" i="0" u="none" strike="noStrike" kern="1200" cap="none" spc="0" normalizeH="0" baseline="30000" noProof="0" dirty="0">
                <a:ln>
                  <a:noFill/>
                </a:ln>
                <a:solidFill>
                  <a:prstClr val="black"/>
                </a:solidFill>
                <a:effectLst/>
                <a:uLnTx/>
                <a:uFillTx/>
                <a:latin typeface="Calibri"/>
                <a:ea typeface="+mn-ea"/>
                <a:cs typeface="+mn-cs"/>
              </a:rPr>
              <a:t>th</a:t>
            </a:r>
            <a:r>
              <a:rPr kumimoji="0" lang="en-GB" sz="2000" b="0" i="0" u="none" strike="noStrike" kern="1200" cap="none" spc="0" normalizeH="0" baseline="0" noProof="0" dirty="0">
                <a:ln>
                  <a:noFill/>
                </a:ln>
                <a:solidFill>
                  <a:prstClr val="black"/>
                </a:solidFill>
                <a:effectLst/>
                <a:uLnTx/>
                <a:uFillTx/>
                <a:latin typeface="Calibri"/>
                <a:ea typeface="+mn-ea"/>
                <a:cs typeface="+mn-cs"/>
              </a:rPr>
              <a:t> ed. McGraw Hill</a:t>
            </a:r>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0A95D773-C702-183D-C4DD-ACCC6724B0F0}"/>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4233088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7D14A-A29E-75D1-A4F5-6BC0511A811D}"/>
              </a:ext>
            </a:extLst>
          </p:cNvPr>
          <p:cNvSpPr>
            <a:spLocks noGrp="1"/>
          </p:cNvSpPr>
          <p:nvPr>
            <p:ph type="title"/>
          </p:nvPr>
        </p:nvSpPr>
        <p:spPr/>
        <p:txBody>
          <a:bodyPr/>
          <a:lstStyle/>
          <a:p>
            <a:r>
              <a:rPr lang="en-GB" b="1" dirty="0"/>
              <a:t>Case Study: ElecTech Corp (30 minutes)</a:t>
            </a:r>
            <a:br>
              <a:rPr lang="en-GB" dirty="0"/>
            </a:br>
            <a:endParaRPr lang="en-GB" dirty="0"/>
          </a:p>
        </p:txBody>
      </p:sp>
      <p:sp>
        <p:nvSpPr>
          <p:cNvPr id="3" name="Content Placeholder 2">
            <a:extLst>
              <a:ext uri="{FF2B5EF4-FFF2-40B4-BE49-F238E27FC236}">
                <a16:creationId xmlns:a16="http://schemas.microsoft.com/office/drawing/2014/main" id="{F9489DF1-4D34-BA2B-E2F2-9106B380BD9E}"/>
              </a:ext>
            </a:extLst>
          </p:cNvPr>
          <p:cNvSpPr>
            <a:spLocks noGrp="1"/>
          </p:cNvSpPr>
          <p:nvPr>
            <p:ph idx="1"/>
          </p:nvPr>
        </p:nvSpPr>
        <p:spPr>
          <a:xfrm>
            <a:off x="353961" y="1238865"/>
            <a:ext cx="11838039" cy="4565035"/>
          </a:xfrm>
        </p:spPr>
        <p:txBody>
          <a:bodyPr>
            <a:normAutofit lnSpcReduction="10000"/>
          </a:bodyPr>
          <a:lstStyle/>
          <a:p>
            <a:pPr marL="0" indent="0">
              <a:buNone/>
            </a:pPr>
            <a:r>
              <a:rPr lang="en-GB" dirty="0"/>
              <a:t>ElecTech Corp is a company that makes electronic products. Recently, they started selling more types of products and are now reaching customers in other countries. With this expansion, they’re getting a lot of information from different sources, like social media, emails, and online messages from customers. However, they’re finding it hard to handle all this data. As a result, they’re missing important opportunities to connect with customers and improve their marketing strategies.</a:t>
            </a:r>
          </a:p>
          <a:p>
            <a:pPr marL="0" indent="0">
              <a:buNone/>
            </a:pPr>
            <a:r>
              <a:rPr lang="en-GB" dirty="0"/>
              <a:t>The Chief Marketing Officer (CMO) has noticed that their online marketing isn’t working as well as it used to. The CMO thinks this might be because the team isn’t able to organize and analyse the data properly. To fix this, the marketing team needs a better way to understand the data and make decisions that help the company succeed.</a:t>
            </a:r>
          </a:p>
          <a:p>
            <a:pPr marL="0" indent="0">
              <a:buNone/>
            </a:pPr>
            <a:endParaRPr lang="en-GB" dirty="0"/>
          </a:p>
        </p:txBody>
      </p:sp>
      <p:pic>
        <p:nvPicPr>
          <p:cNvPr id="4" name="Picture 3">
            <a:extLst>
              <a:ext uri="{FF2B5EF4-FFF2-40B4-BE49-F238E27FC236}">
                <a16:creationId xmlns:a16="http://schemas.microsoft.com/office/drawing/2014/main" id="{0998080C-D3B9-993B-5A78-67F6CB1BC1A1}"/>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5374155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467F1-4958-8583-BB78-A33C51C3A9AF}"/>
              </a:ext>
            </a:extLst>
          </p:cNvPr>
          <p:cNvSpPr>
            <a:spLocks noGrp="1"/>
          </p:cNvSpPr>
          <p:nvPr>
            <p:ph type="title"/>
          </p:nvPr>
        </p:nvSpPr>
        <p:spPr>
          <a:xfrm>
            <a:off x="591163" y="188145"/>
            <a:ext cx="10629900" cy="741004"/>
          </a:xfrm>
        </p:spPr>
        <p:txBody>
          <a:bodyPr/>
          <a:lstStyle/>
          <a:p>
            <a:r>
              <a:rPr lang="en-GB" b="1" dirty="0"/>
              <a:t>Discussion Questions</a:t>
            </a:r>
            <a:endParaRPr lang="en-GB" dirty="0"/>
          </a:p>
        </p:txBody>
      </p:sp>
      <p:sp>
        <p:nvSpPr>
          <p:cNvPr id="3" name="Content Placeholder 2">
            <a:extLst>
              <a:ext uri="{FF2B5EF4-FFF2-40B4-BE49-F238E27FC236}">
                <a16:creationId xmlns:a16="http://schemas.microsoft.com/office/drawing/2014/main" id="{034E0713-5F0D-F26E-01E8-83824D0C3A27}"/>
              </a:ext>
            </a:extLst>
          </p:cNvPr>
          <p:cNvSpPr>
            <a:spLocks noGrp="1"/>
          </p:cNvSpPr>
          <p:nvPr>
            <p:ph idx="1"/>
          </p:nvPr>
        </p:nvSpPr>
        <p:spPr>
          <a:xfrm>
            <a:off x="206477" y="1150374"/>
            <a:ext cx="11985523" cy="4267763"/>
          </a:xfrm>
        </p:spPr>
        <p:txBody>
          <a:bodyPr>
            <a:normAutofit/>
          </a:bodyPr>
          <a:lstStyle/>
          <a:p>
            <a:pPr>
              <a:buFont typeface="+mj-lt"/>
              <a:buAutoNum type="arabicPeriod"/>
            </a:pPr>
            <a:r>
              <a:rPr lang="en-GB" dirty="0"/>
              <a:t>What challenges is ElecTech Corp facing with their data?</a:t>
            </a:r>
          </a:p>
          <a:p>
            <a:pPr>
              <a:buFont typeface="+mj-lt"/>
              <a:buAutoNum type="arabicPeriod"/>
            </a:pPr>
            <a:r>
              <a:rPr lang="en-GB" dirty="0"/>
              <a:t>Why is it important for ElecTech Corp to analyse their data effectively?</a:t>
            </a:r>
          </a:p>
          <a:p>
            <a:pPr>
              <a:buFont typeface="+mj-lt"/>
              <a:buAutoNum type="arabicPeriod"/>
            </a:pPr>
            <a:r>
              <a:rPr lang="en-GB" dirty="0"/>
              <a:t>How might having too much data without organization hurt a company’s marketing efforts?</a:t>
            </a:r>
          </a:p>
          <a:p>
            <a:pPr>
              <a:buFont typeface="+mj-lt"/>
              <a:buAutoNum type="arabicPeriod"/>
            </a:pPr>
            <a:r>
              <a:rPr lang="en-GB" dirty="0"/>
              <a:t>What types of data do you think would be most useful for ElecTech Corp to improve their marketing?</a:t>
            </a:r>
          </a:p>
          <a:p>
            <a:pPr>
              <a:buFont typeface="+mj-lt"/>
              <a:buAutoNum type="arabicPeriod"/>
            </a:pPr>
            <a:r>
              <a:rPr lang="en-GB" dirty="0"/>
              <a:t>If you were part of ElecTech Corp’s marketing team, what would be the first step you would take to handle the data?</a:t>
            </a:r>
          </a:p>
          <a:p>
            <a:pPr marL="0" indent="0">
              <a:buNone/>
            </a:pPr>
            <a:endParaRPr lang="en-GB" dirty="0"/>
          </a:p>
        </p:txBody>
      </p:sp>
      <p:pic>
        <p:nvPicPr>
          <p:cNvPr id="4" name="Picture 3">
            <a:extLst>
              <a:ext uri="{FF2B5EF4-FFF2-40B4-BE49-F238E27FC236}">
                <a16:creationId xmlns:a16="http://schemas.microsoft.com/office/drawing/2014/main" id="{D2F311F4-063A-8EE4-A5AF-2250729A5812}"/>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621990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marL="0" indent="0" algn="ctr" eaLnBrk="1" hangingPunct="1">
              <a:buNone/>
            </a:pPr>
            <a:r>
              <a:rPr lang="en-GB" sz="4400" b="1" dirty="0">
                <a:solidFill>
                  <a:srgbClr val="FF0000"/>
                </a:solidFill>
                <a:latin typeface="Myriad Pro"/>
              </a:rPr>
              <a:t>Next Week, We will look at…</a:t>
            </a:r>
            <a:endParaRPr lang="en-GB" altLang="en-US" sz="4400" b="1" dirty="0">
              <a:solidFill>
                <a:srgbClr val="FF0000"/>
              </a:solidFill>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253388" y="982074"/>
            <a:ext cx="11762342" cy="2800767"/>
          </a:xfrm>
          <a:prstGeom prst="rect">
            <a:avLst/>
          </a:prstGeom>
          <a:noFill/>
        </p:spPr>
        <p:txBody>
          <a:bodyPr wrap="square">
            <a:spAutoFit/>
          </a:bodyPr>
          <a:lstStyle/>
          <a:p>
            <a:endParaRPr lang="en-GB" sz="3200" dirty="0"/>
          </a:p>
          <a:p>
            <a:r>
              <a:rPr lang="en-GB" sz="3200" dirty="0">
                <a:solidFill>
                  <a:srgbClr val="7030A0"/>
                </a:solidFill>
              </a:rPr>
              <a:t>Ethics in Business Research</a:t>
            </a:r>
            <a:r>
              <a:rPr lang="en-GB" sz="3200" dirty="0"/>
              <a:t>.</a:t>
            </a:r>
            <a:br>
              <a:rPr lang="en-GB" sz="5400" b="1" dirty="0">
                <a:latin typeface="Myriad Pro"/>
              </a:rPr>
            </a:br>
            <a:endParaRPr lang="en-GB" sz="4800" b="1" dirty="0"/>
          </a:p>
          <a:p>
            <a:pPr marL="457200" indent="-457200">
              <a:buFont typeface="Wingdings" panose="05000000000000000000" pitchFamily="2" charset="2"/>
              <a:buChar char="ü"/>
            </a:pPr>
            <a:endParaRPr lang="en-US" sz="3200" b="1" dirty="0">
              <a:latin typeface="+mj-lt"/>
              <a:cs typeface="Arial" panose="020B0604020202020204" pitchFamily="34" charset="0"/>
            </a:endParaRPr>
          </a:p>
          <a:p>
            <a:pPr marL="457200" indent="-457200">
              <a:buFont typeface="Wingdings" panose="05000000000000000000" pitchFamily="2" charset="2"/>
              <a:buChar char="ü"/>
            </a:pPr>
            <a:endParaRPr lang="en-US" sz="3200" b="1" dirty="0">
              <a:latin typeface="+mj-lt"/>
              <a:cs typeface="Arial" panose="020B0604020202020204" pitchFamily="34" charset="0"/>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404403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50401"/>
            <a:ext cx="11898217" cy="769441"/>
          </a:xfrm>
          <a:prstGeom prst="rect">
            <a:avLst/>
          </a:prstGeom>
          <a:noFill/>
        </p:spPr>
        <p:txBody>
          <a:bodyPr wrap="square">
            <a:spAutoFit/>
          </a:bodyPr>
          <a:lstStyle/>
          <a:p>
            <a:pPr marL="0" indent="0" algn="ctr" eaLnBrk="1" hangingPunct="1">
              <a:buNone/>
            </a:pPr>
            <a:r>
              <a:rPr lang="en-GB" sz="4400" b="1" dirty="0">
                <a:latin typeface="Myriad Pro"/>
              </a:rPr>
              <a:t>References</a:t>
            </a:r>
            <a:endParaRPr lang="en-GB" altLang="en-US" sz="4400" b="1" dirty="0">
              <a:solidFill>
                <a:srgbClr val="FF0000"/>
              </a:solidFill>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17513" y="929498"/>
            <a:ext cx="12192000" cy="4739759"/>
          </a:xfrm>
          <a:prstGeom prst="rect">
            <a:avLst/>
          </a:prstGeom>
          <a:noFill/>
        </p:spPr>
        <p:txBody>
          <a:bodyPr wrap="square">
            <a:spAutoFit/>
          </a:bodyPr>
          <a:lstStyle/>
          <a:p>
            <a:pPr fontAlgn="t"/>
            <a:r>
              <a:rPr lang="en-GB" sz="2000" dirty="0"/>
              <a:t>1. Saunders, M.N.K., Lewis, P., &amp; Thornhill, A. (2019) </a:t>
            </a:r>
            <a:r>
              <a:rPr lang="en-GB" sz="2000" i="1" dirty="0"/>
              <a:t>Research Methods for Business Students.</a:t>
            </a:r>
            <a:r>
              <a:rPr lang="en-GB" sz="2000" dirty="0"/>
              <a:t> 8</a:t>
            </a:r>
            <a:r>
              <a:rPr lang="en-GB" sz="2000" baseline="30000" dirty="0"/>
              <a:t>th</a:t>
            </a:r>
            <a:r>
              <a:rPr lang="en-GB" sz="2000" dirty="0"/>
              <a:t>, Pearson, Harlow</a:t>
            </a:r>
          </a:p>
          <a:p>
            <a:pPr fontAlgn="t"/>
            <a:r>
              <a:rPr lang="en-GB" sz="2000" u="sng" dirty="0">
                <a:hlinkClick r:id="rId2"/>
              </a:rPr>
              <a:t>https://librarysearch.uwtsd.ac.uk/permalink/44WHELF_UWTSD/1pbrh66/alma99100313060202421</a:t>
            </a:r>
            <a:endParaRPr lang="en-GB" sz="2000" dirty="0"/>
          </a:p>
          <a:p>
            <a:pPr fontAlgn="t"/>
            <a:r>
              <a:rPr lang="en-GB" sz="2000" dirty="0"/>
              <a:t>2. Adams, J. et al. (2007) </a:t>
            </a:r>
            <a:r>
              <a:rPr lang="en-GB" sz="2000" i="1" dirty="0"/>
              <a:t>Research Methods for Business and Social Science Students. </a:t>
            </a:r>
            <a:r>
              <a:rPr lang="en-GB" sz="2000" dirty="0"/>
              <a:t>2</a:t>
            </a:r>
            <a:r>
              <a:rPr lang="en-GB" sz="2000" baseline="30000" dirty="0"/>
              <a:t>nd</a:t>
            </a:r>
            <a:r>
              <a:rPr lang="en-GB" sz="2000" dirty="0"/>
              <a:t> Sage Publications, Delhi</a:t>
            </a:r>
          </a:p>
          <a:p>
            <a:pPr fontAlgn="t"/>
            <a:r>
              <a:rPr lang="en-GB" sz="2000" u="sng" dirty="0">
                <a:hlinkClick r:id="rId3"/>
              </a:rPr>
              <a:t>https://librarysearch.uwtsd.ac.uk/permalink/44WHELF_UWTSD/11c0l68/alma99100180600202421</a:t>
            </a:r>
            <a:endParaRPr lang="en-GB" sz="2000" dirty="0"/>
          </a:p>
          <a:p>
            <a:pPr fontAlgn="t"/>
            <a:r>
              <a:rPr lang="en-GB" sz="2000" dirty="0"/>
              <a:t>3. Crowther, D., &amp; Lancaster, G. (2009) </a:t>
            </a:r>
            <a:r>
              <a:rPr lang="en-GB" sz="2000" i="1" dirty="0"/>
              <a:t>Research Methods: A Concise Introduction to Research in Management and Business Consultancy.</a:t>
            </a:r>
            <a:r>
              <a:rPr lang="en-GB" sz="2000" dirty="0"/>
              <a:t> 2</a:t>
            </a:r>
            <a:r>
              <a:rPr lang="en-GB" sz="2000" baseline="30000" dirty="0"/>
              <a:t>nd</a:t>
            </a:r>
            <a:r>
              <a:rPr lang="en-GB" sz="2000" dirty="0"/>
              <a:t> Elsevier Butterworth-Heinemann, Oxford</a:t>
            </a:r>
          </a:p>
          <a:p>
            <a:pPr fontAlgn="t"/>
            <a:r>
              <a:rPr lang="en-GB" sz="2000" dirty="0"/>
              <a:t>4. Cooper, D. R., &amp; Schindler P. S. (2014). </a:t>
            </a:r>
            <a:r>
              <a:rPr lang="en-GB" sz="2000" i="1" dirty="0"/>
              <a:t>Business Research Methods</a:t>
            </a:r>
            <a:r>
              <a:rPr lang="en-GB" sz="2000" dirty="0"/>
              <a:t>. 12</a:t>
            </a:r>
            <a:r>
              <a:rPr lang="en-GB" sz="2000" baseline="30000" dirty="0"/>
              <a:t>th</a:t>
            </a:r>
            <a:r>
              <a:rPr lang="en-GB" sz="2000" dirty="0"/>
              <a:t> ed. McGraw Hill</a:t>
            </a:r>
          </a:p>
          <a:p>
            <a:pPr fontAlgn="t"/>
            <a:r>
              <a:rPr lang="en-GB" sz="2000" dirty="0"/>
              <a:t>5. Walliman N. (2004). </a:t>
            </a:r>
            <a:r>
              <a:rPr lang="en-GB" sz="2000" i="1" dirty="0"/>
              <a:t>Your Research Project, a step-by-step guide for the first-time researcher</a:t>
            </a:r>
            <a:r>
              <a:rPr lang="en-GB" sz="2000" dirty="0"/>
              <a:t>. Sage Publications.</a:t>
            </a:r>
          </a:p>
          <a:p>
            <a:pPr fontAlgn="t"/>
            <a:r>
              <a:rPr lang="en-GB" sz="2000" dirty="0"/>
              <a:t>6. Bonczek, R. H., </a:t>
            </a:r>
            <a:r>
              <a:rPr lang="en-GB" sz="2000" dirty="0" err="1"/>
              <a:t>Holsapple</a:t>
            </a:r>
            <a:r>
              <a:rPr lang="en-GB" sz="2000" dirty="0"/>
              <a:t>, C. W. and </a:t>
            </a:r>
            <a:r>
              <a:rPr lang="en-GB" sz="2000" dirty="0" err="1"/>
              <a:t>Whinston</a:t>
            </a:r>
            <a:r>
              <a:rPr lang="en-GB" sz="2000" dirty="0"/>
              <a:t> A. B (1981) </a:t>
            </a:r>
            <a:r>
              <a:rPr lang="en-GB" sz="2000" i="1" dirty="0"/>
              <a:t>Foundation of Decision Support systems</a:t>
            </a:r>
            <a:r>
              <a:rPr lang="en-GB" sz="2000" dirty="0"/>
              <a:t>. Academic Press</a:t>
            </a:r>
          </a:p>
          <a:p>
            <a:pPr fontAlgn="t"/>
            <a:r>
              <a:rPr lang="en-GB" dirty="0"/>
              <a:t> </a:t>
            </a:r>
          </a:p>
          <a:p>
            <a:pPr algn="ctr"/>
            <a:endParaRPr lang="en-GB" sz="2800" b="1" dirty="0"/>
          </a:p>
          <a:p>
            <a:pPr marL="457200" indent="-457200">
              <a:buFont typeface="Wingdings" panose="05000000000000000000" pitchFamily="2" charset="2"/>
              <a:buChar char="ü"/>
            </a:pPr>
            <a:endParaRPr lang="en-US" sz="2800" b="1" dirty="0">
              <a:latin typeface="+mj-lt"/>
              <a:cs typeface="Arial" panose="020B0604020202020204" pitchFamily="34" charset="0"/>
            </a:endParaRPr>
          </a:p>
          <a:p>
            <a:pPr marL="457200" indent="-457200">
              <a:buFont typeface="Wingdings" panose="05000000000000000000" pitchFamily="2" charset="2"/>
              <a:buChar char="ü"/>
            </a:pPr>
            <a:endParaRPr lang="en-US" sz="2800" b="1" dirty="0">
              <a:latin typeface="+mj-lt"/>
              <a:cs typeface="Arial" panose="020B0604020202020204" pitchFamily="34" charset="0"/>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4"/>
          <a:stretch>
            <a:fillRect/>
          </a:stretch>
        </p:blipFill>
        <p:spPr>
          <a:xfrm>
            <a:off x="0" y="5778914"/>
            <a:ext cx="2883658" cy="1079086"/>
          </a:xfrm>
          <a:prstGeom prst="rect">
            <a:avLst/>
          </a:prstGeom>
        </p:spPr>
      </p:pic>
    </p:spTree>
    <p:extLst>
      <p:ext uri="{BB962C8B-B14F-4D97-AF65-F5344CB8AC3E}">
        <p14:creationId xmlns:p14="http://schemas.microsoft.com/office/powerpoint/2010/main" val="2631474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Kogan Pag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TotalTime>
  <Words>4028</Words>
  <Application>Microsoft Office PowerPoint</Application>
  <PresentationFormat>Widescreen</PresentationFormat>
  <Paragraphs>430</Paragraphs>
  <Slides>49</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49</vt:i4>
      </vt:variant>
    </vt:vector>
  </HeadingPairs>
  <TitlesOfParts>
    <vt:vector size="61" baseType="lpstr">
      <vt:lpstr>Myriad Pro</vt:lpstr>
      <vt:lpstr>Aptos</vt:lpstr>
      <vt:lpstr>Aptos Display</vt:lpstr>
      <vt:lpstr>Arial</vt:lpstr>
      <vt:lpstr>Calibri</vt:lpstr>
      <vt:lpstr>Calibri Light</vt:lpstr>
      <vt:lpstr>Courier New</vt:lpstr>
      <vt:lpstr>Times New Roman</vt:lpstr>
      <vt:lpstr>Wingdings</vt:lpstr>
      <vt:lpstr>Wingdings 3</vt:lpstr>
      <vt:lpstr>Office Theme</vt:lpstr>
      <vt:lpstr>Kogan Page</vt:lpstr>
      <vt:lpstr>        Research Methods for Business – LCLM 6004  Week 1 : Introduction to Research Methods for Business          </vt:lpstr>
      <vt:lpstr>PowerPoint Presentation</vt:lpstr>
      <vt:lpstr>PowerPoint Presentation</vt:lpstr>
      <vt:lpstr>PowerPoint Presentation</vt:lpstr>
      <vt:lpstr>KNOW THYSELF-SOCRATES</vt:lpstr>
      <vt:lpstr>KNOW THYSELF-RESULTS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Indicative Reading List</vt:lpstr>
      <vt:lpstr>PowerPoint Presentation</vt:lpstr>
      <vt:lpstr>PowerPoint Presentation</vt:lpstr>
      <vt:lpstr>PowerPoint Presentation</vt:lpstr>
      <vt:lpstr>PowerPoint Presentation</vt:lpstr>
      <vt:lpstr>Video: What is Business Research? (14 minutes) </vt:lpstr>
      <vt:lpstr>PowerPoint Presentation</vt:lpstr>
      <vt:lpstr>PowerPoint Presentation</vt:lpstr>
      <vt:lpstr>PowerPoint Presentation</vt:lpstr>
      <vt:lpstr>PowerPoint Presentation</vt:lpstr>
      <vt:lpstr>Actions That Help Ensure Good Business Research</vt:lpstr>
      <vt:lpstr>PowerPoint Presentation</vt:lpstr>
      <vt:lpstr>Factors That Stimulate Interest In Studying Research Methods For Business</vt:lpstr>
      <vt:lpstr>Problem Solving Skills </vt:lpstr>
      <vt:lpstr>Information Overload</vt:lpstr>
      <vt:lpstr>Technological Connectivity</vt:lpstr>
      <vt:lpstr>Shifting Global Centres of Economic Activity and Competition</vt:lpstr>
      <vt:lpstr>Increasingly Critical Scrutiny of Big Business</vt:lpstr>
      <vt:lpstr>More Government Intervention</vt:lpstr>
      <vt:lpstr>Battle for Analytical Talent</vt:lpstr>
      <vt:lpstr>Greater Computing Power and Speed</vt:lpstr>
      <vt:lpstr>New Perspectives on Established Research Methodologies</vt:lpstr>
      <vt:lpstr>The Role of Information in Competitive Advantage </vt:lpstr>
      <vt:lpstr>Organisational Goals and Information Needs </vt:lpstr>
      <vt:lpstr>Decision Support Systems (DSS) </vt:lpstr>
      <vt:lpstr>Business Intelligence (BI) </vt:lpstr>
      <vt:lpstr>Case Study: ElecTech Corp (30 minutes) </vt:lpstr>
      <vt:lpstr>Discussion Questions</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Samuel Ofori</dc:creator>
  <cp:lastModifiedBy>Olu Adegbite</cp:lastModifiedBy>
  <cp:revision>3</cp:revision>
  <dcterms:created xsi:type="dcterms:W3CDTF">2025-01-11T11:20:50Z</dcterms:created>
  <dcterms:modified xsi:type="dcterms:W3CDTF">2026-01-15T14:09:40Z</dcterms:modified>
</cp:coreProperties>
</file>