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414E5E-E008-47E4-A207-CF74C015732A}"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B260B4D7-D501-4FF4-BE63-CAC2BA84F2A4}">
      <dgm:prSet/>
      <dgm:spPr/>
      <dgm:t>
        <a:bodyPr/>
        <a:lstStyle/>
        <a:p>
          <a:r>
            <a:rPr lang="en-GB"/>
            <a:t>Expansion Plan: XYZ Corporation is developing an expansion strategy to enter new markets and capitalize on emerging business opportunities.</a:t>
          </a:r>
          <a:endParaRPr lang="en-US"/>
        </a:p>
      </dgm:t>
    </dgm:pt>
    <dgm:pt modelId="{8A28A61F-DEDC-4FF1-BF9E-54803C1B8DFF}" type="parTrans" cxnId="{FD22BC9C-F45A-4CBB-8F4B-4FF8FE9FDFE1}">
      <dgm:prSet/>
      <dgm:spPr/>
      <dgm:t>
        <a:bodyPr/>
        <a:lstStyle/>
        <a:p>
          <a:endParaRPr lang="en-US"/>
        </a:p>
      </dgm:t>
    </dgm:pt>
    <dgm:pt modelId="{622EB389-1FA4-4D15-B1F6-34A9E3876166}" type="sibTrans" cxnId="{FD22BC9C-F45A-4CBB-8F4B-4FF8FE9FDFE1}">
      <dgm:prSet/>
      <dgm:spPr/>
      <dgm:t>
        <a:bodyPr/>
        <a:lstStyle/>
        <a:p>
          <a:endParaRPr lang="en-US"/>
        </a:p>
      </dgm:t>
    </dgm:pt>
    <dgm:pt modelId="{B2AF379A-F66F-452E-A475-6515370294F0}">
      <dgm:prSet/>
      <dgm:spPr/>
      <dgm:t>
        <a:bodyPr/>
        <a:lstStyle/>
        <a:p>
          <a:r>
            <a:rPr lang="en-GB"/>
            <a:t>Objectives: The main objectives of this expansion plan are to increase market share, diversify revenue streams, and achieve sustainable growth.</a:t>
          </a:r>
          <a:endParaRPr lang="en-US"/>
        </a:p>
      </dgm:t>
    </dgm:pt>
    <dgm:pt modelId="{6906A627-FF68-44B9-834A-FC70B4873D14}" type="parTrans" cxnId="{BBCB90ED-F2C0-48B6-814C-0B47E0CD04C5}">
      <dgm:prSet/>
      <dgm:spPr/>
      <dgm:t>
        <a:bodyPr/>
        <a:lstStyle/>
        <a:p>
          <a:endParaRPr lang="en-US"/>
        </a:p>
      </dgm:t>
    </dgm:pt>
    <dgm:pt modelId="{B6827D8B-6373-4BE2-9463-C477E243B6FC}" type="sibTrans" cxnId="{BBCB90ED-F2C0-48B6-814C-0B47E0CD04C5}">
      <dgm:prSet/>
      <dgm:spPr/>
      <dgm:t>
        <a:bodyPr/>
        <a:lstStyle/>
        <a:p>
          <a:endParaRPr lang="en-US"/>
        </a:p>
      </dgm:t>
    </dgm:pt>
    <dgm:pt modelId="{5970570E-A69B-4B9B-9B89-565DCA598AAB}">
      <dgm:prSet/>
      <dgm:spPr/>
      <dgm:t>
        <a:bodyPr/>
        <a:lstStyle/>
        <a:p>
          <a:r>
            <a:rPr lang="en-GB"/>
            <a:t>Selected Developing Country: India</a:t>
          </a:r>
          <a:endParaRPr lang="en-US"/>
        </a:p>
      </dgm:t>
    </dgm:pt>
    <dgm:pt modelId="{79412B73-A0CD-456A-8737-8AD89A5095B8}" type="parTrans" cxnId="{EBD152D4-D4DD-43C7-9D9A-45447C443C97}">
      <dgm:prSet/>
      <dgm:spPr/>
      <dgm:t>
        <a:bodyPr/>
        <a:lstStyle/>
        <a:p>
          <a:endParaRPr lang="en-US"/>
        </a:p>
      </dgm:t>
    </dgm:pt>
    <dgm:pt modelId="{D4DBB007-A7AE-40E1-9118-27F434D0E25B}" type="sibTrans" cxnId="{EBD152D4-D4DD-43C7-9D9A-45447C443C97}">
      <dgm:prSet/>
      <dgm:spPr/>
      <dgm:t>
        <a:bodyPr/>
        <a:lstStyle/>
        <a:p>
          <a:endParaRPr lang="en-US"/>
        </a:p>
      </dgm:t>
    </dgm:pt>
    <dgm:pt modelId="{F3586D6F-F7F3-41E7-86E5-7DE24E85D40C}">
      <dgm:prSet/>
      <dgm:spPr/>
      <dgm:t>
        <a:bodyPr/>
        <a:lstStyle/>
        <a:p>
          <a:r>
            <a:rPr lang="en-GB" dirty="0"/>
            <a:t>Potential for Business Growth: India offers immense potential for business growth due to its dynamic economy, large consumer base, and favourable investment climate.</a:t>
          </a:r>
          <a:endParaRPr lang="en-US" dirty="0"/>
        </a:p>
      </dgm:t>
    </dgm:pt>
    <dgm:pt modelId="{B65DE692-F5B8-453E-BCFA-C9FCC64F1197}" type="parTrans" cxnId="{BB5B5F8C-A2DE-4BE5-A56D-E82A76BB1806}">
      <dgm:prSet/>
      <dgm:spPr/>
      <dgm:t>
        <a:bodyPr/>
        <a:lstStyle/>
        <a:p>
          <a:endParaRPr lang="en-US"/>
        </a:p>
      </dgm:t>
    </dgm:pt>
    <dgm:pt modelId="{B6C4DEF6-C138-43C7-BFFD-B91F9C4131DE}" type="sibTrans" cxnId="{BB5B5F8C-A2DE-4BE5-A56D-E82A76BB1806}">
      <dgm:prSet/>
      <dgm:spPr/>
      <dgm:t>
        <a:bodyPr/>
        <a:lstStyle/>
        <a:p>
          <a:endParaRPr lang="en-US"/>
        </a:p>
      </dgm:t>
    </dgm:pt>
    <dgm:pt modelId="{00943D82-0383-4197-8911-2E20D1C90B55}">
      <dgm:prSet/>
      <dgm:spPr/>
      <dgm:t>
        <a:bodyPr/>
        <a:lstStyle/>
        <a:p>
          <a:r>
            <a:rPr lang="en-GB"/>
            <a:t>Overview of India:</a:t>
          </a:r>
          <a:endParaRPr lang="en-US"/>
        </a:p>
      </dgm:t>
    </dgm:pt>
    <dgm:pt modelId="{54F85B2E-EDCE-49E6-A4B8-32C72E14E52A}" type="parTrans" cxnId="{7F54AA1D-3282-4293-B71F-2474DEF6DD0B}">
      <dgm:prSet/>
      <dgm:spPr/>
      <dgm:t>
        <a:bodyPr/>
        <a:lstStyle/>
        <a:p>
          <a:endParaRPr lang="en-US"/>
        </a:p>
      </dgm:t>
    </dgm:pt>
    <dgm:pt modelId="{0A328A3B-BA5D-4686-87DC-FE8968E2F536}" type="sibTrans" cxnId="{7F54AA1D-3282-4293-B71F-2474DEF6DD0B}">
      <dgm:prSet/>
      <dgm:spPr/>
      <dgm:t>
        <a:bodyPr/>
        <a:lstStyle/>
        <a:p>
          <a:endParaRPr lang="en-US"/>
        </a:p>
      </dgm:t>
    </dgm:pt>
    <dgm:pt modelId="{C266BA76-C371-457B-87B7-70B7ECEFFCC0}">
      <dgm:prSet/>
      <dgm:spPr/>
      <dgm:t>
        <a:bodyPr/>
        <a:lstStyle/>
        <a:p>
          <a:r>
            <a:rPr lang="en-GB"/>
            <a:t>Fast-Growing Economy: India has been one of the world's fastest-growing economies in recent years, with a robust GDP growth rate and a thriving business ecosystem.</a:t>
          </a:r>
          <a:endParaRPr lang="en-US"/>
        </a:p>
      </dgm:t>
    </dgm:pt>
    <dgm:pt modelId="{57B9F422-5C44-48A0-ACB3-4622BF20A755}" type="parTrans" cxnId="{5F5D3EF4-2F42-4650-9A59-77B52C5B77FB}">
      <dgm:prSet/>
      <dgm:spPr/>
      <dgm:t>
        <a:bodyPr/>
        <a:lstStyle/>
        <a:p>
          <a:endParaRPr lang="en-US"/>
        </a:p>
      </dgm:t>
    </dgm:pt>
    <dgm:pt modelId="{6F294552-4FAB-49BA-93DF-0EE049ED77B4}" type="sibTrans" cxnId="{5F5D3EF4-2F42-4650-9A59-77B52C5B77FB}">
      <dgm:prSet/>
      <dgm:spPr/>
      <dgm:t>
        <a:bodyPr/>
        <a:lstStyle/>
        <a:p>
          <a:endParaRPr lang="en-US"/>
        </a:p>
      </dgm:t>
    </dgm:pt>
    <dgm:pt modelId="{C73D8B29-83BD-4953-B442-443FBBD335F4}">
      <dgm:prSet/>
      <dgm:spPr/>
      <dgm:t>
        <a:bodyPr/>
        <a:lstStyle/>
        <a:p>
          <a:r>
            <a:rPr lang="en-GB" dirty="0"/>
            <a:t>Vast Consumer Market: With a population of over 1.3 billion people, India presents a significant consumer market, offering ample opportunities to tap into various industries and sectors.</a:t>
          </a:r>
          <a:endParaRPr lang="en-US" dirty="0"/>
        </a:p>
      </dgm:t>
    </dgm:pt>
    <dgm:pt modelId="{774EF2CB-DD26-4489-8DE0-9D538EA2EC2C}" type="parTrans" cxnId="{10FF18E3-9CF8-4478-A6C3-1F2A192020C6}">
      <dgm:prSet/>
      <dgm:spPr/>
      <dgm:t>
        <a:bodyPr/>
        <a:lstStyle/>
        <a:p>
          <a:endParaRPr lang="en-US"/>
        </a:p>
      </dgm:t>
    </dgm:pt>
    <dgm:pt modelId="{2B5CAAC7-9E72-4D47-A697-E205FCF509B3}" type="sibTrans" cxnId="{10FF18E3-9CF8-4478-A6C3-1F2A192020C6}">
      <dgm:prSet/>
      <dgm:spPr/>
      <dgm:t>
        <a:bodyPr/>
        <a:lstStyle/>
        <a:p>
          <a:endParaRPr lang="en-US"/>
        </a:p>
      </dgm:t>
    </dgm:pt>
    <dgm:pt modelId="{C657D2E5-40E5-4A08-AB53-85A9EE2C8315}">
      <dgm:prSet/>
      <dgm:spPr/>
      <dgm:t>
        <a:bodyPr/>
        <a:lstStyle/>
        <a:p>
          <a:r>
            <a:rPr lang="en-GB" dirty="0">
              <a:solidFill>
                <a:schemeClr val="bg1"/>
              </a:solidFill>
            </a:rPr>
            <a:t>Rising Middle Class: The growth of India's middle class has resulted in increased purchasing power and changing consumer preferences, creating a demand for a wide range of products and services.</a:t>
          </a:r>
          <a:endParaRPr lang="en-US" dirty="0">
            <a:solidFill>
              <a:schemeClr val="bg1"/>
            </a:solidFill>
          </a:endParaRPr>
        </a:p>
      </dgm:t>
    </dgm:pt>
    <dgm:pt modelId="{944B407A-2D40-4E1C-9B50-0D8BE8ABEC09}" type="parTrans" cxnId="{6312572E-E89D-4FB8-BE17-6BF1AB99F141}">
      <dgm:prSet/>
      <dgm:spPr/>
      <dgm:t>
        <a:bodyPr/>
        <a:lstStyle/>
        <a:p>
          <a:endParaRPr lang="en-US"/>
        </a:p>
      </dgm:t>
    </dgm:pt>
    <dgm:pt modelId="{BCC6CBB2-6530-4977-8A3C-B681ADA96563}" type="sibTrans" cxnId="{6312572E-E89D-4FB8-BE17-6BF1AB99F141}">
      <dgm:prSet/>
      <dgm:spPr/>
      <dgm:t>
        <a:bodyPr/>
        <a:lstStyle/>
        <a:p>
          <a:endParaRPr lang="en-US"/>
        </a:p>
      </dgm:t>
    </dgm:pt>
    <dgm:pt modelId="{58A288F3-4AC0-4C75-A084-8B4B790420F9}" type="pres">
      <dgm:prSet presAssocID="{49414E5E-E008-47E4-A207-CF74C015732A}" presName="Name0" presStyleCnt="0">
        <dgm:presLayoutVars>
          <dgm:dir/>
          <dgm:resizeHandles val="exact"/>
        </dgm:presLayoutVars>
      </dgm:prSet>
      <dgm:spPr/>
    </dgm:pt>
    <dgm:pt modelId="{58858AA7-BEB9-481D-9A13-3C2413418611}" type="pres">
      <dgm:prSet presAssocID="{B260B4D7-D501-4FF4-BE63-CAC2BA84F2A4}" presName="node" presStyleLbl="node1" presStyleIdx="0" presStyleCnt="8">
        <dgm:presLayoutVars>
          <dgm:bulletEnabled val="1"/>
        </dgm:presLayoutVars>
      </dgm:prSet>
      <dgm:spPr/>
    </dgm:pt>
    <dgm:pt modelId="{40092EDC-42FB-457B-83CE-43909B74C11C}" type="pres">
      <dgm:prSet presAssocID="{622EB389-1FA4-4D15-B1F6-34A9E3876166}" presName="sibTrans" presStyleLbl="sibTrans1D1" presStyleIdx="0" presStyleCnt="7"/>
      <dgm:spPr/>
    </dgm:pt>
    <dgm:pt modelId="{ADA88212-6326-4D97-8FA7-73B37E2306A4}" type="pres">
      <dgm:prSet presAssocID="{622EB389-1FA4-4D15-B1F6-34A9E3876166}" presName="connectorText" presStyleLbl="sibTrans1D1" presStyleIdx="0" presStyleCnt="7"/>
      <dgm:spPr/>
    </dgm:pt>
    <dgm:pt modelId="{B6239794-9F8D-4174-999F-1FB5E6442764}" type="pres">
      <dgm:prSet presAssocID="{B2AF379A-F66F-452E-A475-6515370294F0}" presName="node" presStyleLbl="node1" presStyleIdx="1" presStyleCnt="8">
        <dgm:presLayoutVars>
          <dgm:bulletEnabled val="1"/>
        </dgm:presLayoutVars>
      </dgm:prSet>
      <dgm:spPr/>
    </dgm:pt>
    <dgm:pt modelId="{F213DE0B-A4C6-4ABF-A28B-FFB423EF5FAA}" type="pres">
      <dgm:prSet presAssocID="{B6827D8B-6373-4BE2-9463-C477E243B6FC}" presName="sibTrans" presStyleLbl="sibTrans1D1" presStyleIdx="1" presStyleCnt="7"/>
      <dgm:spPr/>
    </dgm:pt>
    <dgm:pt modelId="{35B5687B-6479-431A-8492-8AB6B1B6B979}" type="pres">
      <dgm:prSet presAssocID="{B6827D8B-6373-4BE2-9463-C477E243B6FC}" presName="connectorText" presStyleLbl="sibTrans1D1" presStyleIdx="1" presStyleCnt="7"/>
      <dgm:spPr/>
    </dgm:pt>
    <dgm:pt modelId="{0D39EABB-FDA5-45D4-B1EB-73111A8646ED}" type="pres">
      <dgm:prSet presAssocID="{5970570E-A69B-4B9B-9B89-565DCA598AAB}" presName="node" presStyleLbl="node1" presStyleIdx="2" presStyleCnt="8">
        <dgm:presLayoutVars>
          <dgm:bulletEnabled val="1"/>
        </dgm:presLayoutVars>
      </dgm:prSet>
      <dgm:spPr/>
    </dgm:pt>
    <dgm:pt modelId="{A9608891-FC48-4FFD-92AA-3C4207FA982B}" type="pres">
      <dgm:prSet presAssocID="{D4DBB007-A7AE-40E1-9118-27F434D0E25B}" presName="sibTrans" presStyleLbl="sibTrans1D1" presStyleIdx="2" presStyleCnt="7"/>
      <dgm:spPr/>
    </dgm:pt>
    <dgm:pt modelId="{C1E14B03-D169-4E3B-B3FC-AB222A44E4D9}" type="pres">
      <dgm:prSet presAssocID="{D4DBB007-A7AE-40E1-9118-27F434D0E25B}" presName="connectorText" presStyleLbl="sibTrans1D1" presStyleIdx="2" presStyleCnt="7"/>
      <dgm:spPr/>
    </dgm:pt>
    <dgm:pt modelId="{12A14480-E65E-4E12-BF47-05A5E1263632}" type="pres">
      <dgm:prSet presAssocID="{F3586D6F-F7F3-41E7-86E5-7DE24E85D40C}" presName="node" presStyleLbl="node1" presStyleIdx="3" presStyleCnt="8" custScaleY="115168">
        <dgm:presLayoutVars>
          <dgm:bulletEnabled val="1"/>
        </dgm:presLayoutVars>
      </dgm:prSet>
      <dgm:spPr/>
    </dgm:pt>
    <dgm:pt modelId="{08CF0983-074B-4191-B949-4259EB49A9D4}" type="pres">
      <dgm:prSet presAssocID="{B6C4DEF6-C138-43C7-BFFD-B91F9C4131DE}" presName="sibTrans" presStyleLbl="sibTrans1D1" presStyleIdx="3" presStyleCnt="7"/>
      <dgm:spPr/>
    </dgm:pt>
    <dgm:pt modelId="{AFF8507A-5A89-4BDE-868D-2681518B1332}" type="pres">
      <dgm:prSet presAssocID="{B6C4DEF6-C138-43C7-BFFD-B91F9C4131DE}" presName="connectorText" presStyleLbl="sibTrans1D1" presStyleIdx="3" presStyleCnt="7"/>
      <dgm:spPr/>
    </dgm:pt>
    <dgm:pt modelId="{1A2372FF-32FF-4E27-AFD7-C9238680E193}" type="pres">
      <dgm:prSet presAssocID="{00943D82-0383-4197-8911-2E20D1C90B55}" presName="node" presStyleLbl="node1" presStyleIdx="4" presStyleCnt="8">
        <dgm:presLayoutVars>
          <dgm:bulletEnabled val="1"/>
        </dgm:presLayoutVars>
      </dgm:prSet>
      <dgm:spPr/>
    </dgm:pt>
    <dgm:pt modelId="{67DB85A8-F2FA-42B8-87C0-CA23589592E3}" type="pres">
      <dgm:prSet presAssocID="{0A328A3B-BA5D-4686-87DC-FE8968E2F536}" presName="sibTrans" presStyleLbl="sibTrans1D1" presStyleIdx="4" presStyleCnt="7"/>
      <dgm:spPr/>
    </dgm:pt>
    <dgm:pt modelId="{2CA35A47-666F-43B2-9987-D7C79B9565C8}" type="pres">
      <dgm:prSet presAssocID="{0A328A3B-BA5D-4686-87DC-FE8968E2F536}" presName="connectorText" presStyleLbl="sibTrans1D1" presStyleIdx="4" presStyleCnt="7"/>
      <dgm:spPr/>
    </dgm:pt>
    <dgm:pt modelId="{1D389C54-2B03-4F88-BA71-F6977B6D8738}" type="pres">
      <dgm:prSet presAssocID="{C266BA76-C371-457B-87B7-70B7ECEFFCC0}" presName="node" presStyleLbl="node1" presStyleIdx="5" presStyleCnt="8">
        <dgm:presLayoutVars>
          <dgm:bulletEnabled val="1"/>
        </dgm:presLayoutVars>
      </dgm:prSet>
      <dgm:spPr/>
    </dgm:pt>
    <dgm:pt modelId="{E72A323D-C961-4407-A0FF-7941DA9954DD}" type="pres">
      <dgm:prSet presAssocID="{6F294552-4FAB-49BA-93DF-0EE049ED77B4}" presName="sibTrans" presStyleLbl="sibTrans1D1" presStyleIdx="5" presStyleCnt="7"/>
      <dgm:spPr/>
    </dgm:pt>
    <dgm:pt modelId="{046AF88C-9ADD-4ECF-A9A6-6D9C87024F48}" type="pres">
      <dgm:prSet presAssocID="{6F294552-4FAB-49BA-93DF-0EE049ED77B4}" presName="connectorText" presStyleLbl="sibTrans1D1" presStyleIdx="5" presStyleCnt="7"/>
      <dgm:spPr/>
    </dgm:pt>
    <dgm:pt modelId="{B5E68CF6-DDD5-47A4-B006-00E11F4A3EFD}" type="pres">
      <dgm:prSet presAssocID="{C73D8B29-83BD-4953-B442-443FBBD335F4}" presName="node" presStyleLbl="node1" presStyleIdx="6" presStyleCnt="8" custScaleY="106946">
        <dgm:presLayoutVars>
          <dgm:bulletEnabled val="1"/>
        </dgm:presLayoutVars>
      </dgm:prSet>
      <dgm:spPr/>
    </dgm:pt>
    <dgm:pt modelId="{4FA24935-A5F9-4C74-B562-65F00F7C35BD}" type="pres">
      <dgm:prSet presAssocID="{2B5CAAC7-9E72-4D47-A697-E205FCF509B3}" presName="sibTrans" presStyleLbl="sibTrans1D1" presStyleIdx="6" presStyleCnt="7"/>
      <dgm:spPr/>
    </dgm:pt>
    <dgm:pt modelId="{3C7085DD-A61C-4F45-905B-3F6A4AD8E898}" type="pres">
      <dgm:prSet presAssocID="{2B5CAAC7-9E72-4D47-A697-E205FCF509B3}" presName="connectorText" presStyleLbl="sibTrans1D1" presStyleIdx="6" presStyleCnt="7"/>
      <dgm:spPr/>
    </dgm:pt>
    <dgm:pt modelId="{98DF26D8-FC1C-4237-A662-B37C8370F126}" type="pres">
      <dgm:prSet presAssocID="{C657D2E5-40E5-4A08-AB53-85A9EE2C8315}" presName="node" presStyleLbl="node1" presStyleIdx="7" presStyleCnt="8" custScaleY="116165">
        <dgm:presLayoutVars>
          <dgm:bulletEnabled val="1"/>
        </dgm:presLayoutVars>
      </dgm:prSet>
      <dgm:spPr/>
    </dgm:pt>
  </dgm:ptLst>
  <dgm:cxnLst>
    <dgm:cxn modelId="{D2751B02-08EF-4283-9583-7C4E1F7C35B3}" type="presOf" srcId="{C266BA76-C371-457B-87B7-70B7ECEFFCC0}" destId="{1D389C54-2B03-4F88-BA71-F6977B6D8738}" srcOrd="0" destOrd="0" presId="urn:microsoft.com/office/officeart/2016/7/layout/RepeatingBendingProcessNew"/>
    <dgm:cxn modelId="{FB576C0C-52DF-4E72-8144-6A7E01E7F345}" type="presOf" srcId="{00943D82-0383-4197-8911-2E20D1C90B55}" destId="{1A2372FF-32FF-4E27-AFD7-C9238680E193}" srcOrd="0" destOrd="0" presId="urn:microsoft.com/office/officeart/2016/7/layout/RepeatingBendingProcessNew"/>
    <dgm:cxn modelId="{7F54AA1D-3282-4293-B71F-2474DEF6DD0B}" srcId="{49414E5E-E008-47E4-A207-CF74C015732A}" destId="{00943D82-0383-4197-8911-2E20D1C90B55}" srcOrd="4" destOrd="0" parTransId="{54F85B2E-EDCE-49E6-A4B8-32C72E14E52A}" sibTransId="{0A328A3B-BA5D-4686-87DC-FE8968E2F536}"/>
    <dgm:cxn modelId="{14DCA221-3833-4350-B773-DC6A1C9CAF3C}" type="presOf" srcId="{B260B4D7-D501-4FF4-BE63-CAC2BA84F2A4}" destId="{58858AA7-BEB9-481D-9A13-3C2413418611}" srcOrd="0" destOrd="0" presId="urn:microsoft.com/office/officeart/2016/7/layout/RepeatingBendingProcessNew"/>
    <dgm:cxn modelId="{64D96F29-8798-46EE-92B5-0098E41684BC}" type="presOf" srcId="{B6827D8B-6373-4BE2-9463-C477E243B6FC}" destId="{35B5687B-6479-431A-8492-8AB6B1B6B979}" srcOrd="1" destOrd="0" presId="urn:microsoft.com/office/officeart/2016/7/layout/RepeatingBendingProcessNew"/>
    <dgm:cxn modelId="{6312572E-E89D-4FB8-BE17-6BF1AB99F141}" srcId="{49414E5E-E008-47E4-A207-CF74C015732A}" destId="{C657D2E5-40E5-4A08-AB53-85A9EE2C8315}" srcOrd="7" destOrd="0" parTransId="{944B407A-2D40-4E1C-9B50-0D8BE8ABEC09}" sibTransId="{BCC6CBB2-6530-4977-8A3C-B681ADA96563}"/>
    <dgm:cxn modelId="{8948DE35-4E10-49D4-9C60-B2A569290FEF}" type="presOf" srcId="{B6827D8B-6373-4BE2-9463-C477E243B6FC}" destId="{F213DE0B-A4C6-4ABF-A28B-FFB423EF5FAA}" srcOrd="0" destOrd="0" presId="urn:microsoft.com/office/officeart/2016/7/layout/RepeatingBendingProcessNew"/>
    <dgm:cxn modelId="{702D473E-CBF5-4966-9331-875816D597DA}" type="presOf" srcId="{B6C4DEF6-C138-43C7-BFFD-B91F9C4131DE}" destId="{08CF0983-074B-4191-B949-4259EB49A9D4}" srcOrd="0" destOrd="0" presId="urn:microsoft.com/office/officeart/2016/7/layout/RepeatingBendingProcessNew"/>
    <dgm:cxn modelId="{0A65124A-9FB7-4731-8A4A-9BCD8FC8CCA0}" type="presOf" srcId="{2B5CAAC7-9E72-4D47-A697-E205FCF509B3}" destId="{3C7085DD-A61C-4F45-905B-3F6A4AD8E898}" srcOrd="1" destOrd="0" presId="urn:microsoft.com/office/officeart/2016/7/layout/RepeatingBendingProcessNew"/>
    <dgm:cxn modelId="{4CDBBF4C-0C5F-478E-9717-F80C6FDEBF53}" type="presOf" srcId="{49414E5E-E008-47E4-A207-CF74C015732A}" destId="{58A288F3-4AC0-4C75-A084-8B4B790420F9}" srcOrd="0" destOrd="0" presId="urn:microsoft.com/office/officeart/2016/7/layout/RepeatingBendingProcessNew"/>
    <dgm:cxn modelId="{F6C81678-23BD-45FC-BAC9-57E20BB1BBF9}" type="presOf" srcId="{0A328A3B-BA5D-4686-87DC-FE8968E2F536}" destId="{67DB85A8-F2FA-42B8-87C0-CA23589592E3}" srcOrd="0" destOrd="0" presId="urn:microsoft.com/office/officeart/2016/7/layout/RepeatingBendingProcessNew"/>
    <dgm:cxn modelId="{2FEF0380-CDFC-4D78-AF9E-334B77E63508}" type="presOf" srcId="{0A328A3B-BA5D-4686-87DC-FE8968E2F536}" destId="{2CA35A47-666F-43B2-9987-D7C79B9565C8}" srcOrd="1" destOrd="0" presId="urn:microsoft.com/office/officeart/2016/7/layout/RepeatingBendingProcessNew"/>
    <dgm:cxn modelId="{BB5B5F8C-A2DE-4BE5-A56D-E82A76BB1806}" srcId="{49414E5E-E008-47E4-A207-CF74C015732A}" destId="{F3586D6F-F7F3-41E7-86E5-7DE24E85D40C}" srcOrd="3" destOrd="0" parTransId="{B65DE692-F5B8-453E-BCFA-C9FCC64F1197}" sibTransId="{B6C4DEF6-C138-43C7-BFFD-B91F9C4131DE}"/>
    <dgm:cxn modelId="{EE4E148D-E93D-43B6-95DB-C867E2381A76}" type="presOf" srcId="{D4DBB007-A7AE-40E1-9118-27F434D0E25B}" destId="{C1E14B03-D169-4E3B-B3FC-AB222A44E4D9}" srcOrd="1" destOrd="0" presId="urn:microsoft.com/office/officeart/2016/7/layout/RepeatingBendingProcessNew"/>
    <dgm:cxn modelId="{FD22BC9C-F45A-4CBB-8F4B-4FF8FE9FDFE1}" srcId="{49414E5E-E008-47E4-A207-CF74C015732A}" destId="{B260B4D7-D501-4FF4-BE63-CAC2BA84F2A4}" srcOrd="0" destOrd="0" parTransId="{8A28A61F-DEDC-4FF1-BF9E-54803C1B8DFF}" sibTransId="{622EB389-1FA4-4D15-B1F6-34A9E3876166}"/>
    <dgm:cxn modelId="{B759A19E-CEAC-4153-8A3F-17A1ADDBFD2C}" type="presOf" srcId="{B6C4DEF6-C138-43C7-BFFD-B91F9C4131DE}" destId="{AFF8507A-5A89-4BDE-868D-2681518B1332}" srcOrd="1" destOrd="0" presId="urn:microsoft.com/office/officeart/2016/7/layout/RepeatingBendingProcessNew"/>
    <dgm:cxn modelId="{86C1CCA8-C689-439F-B417-4CD1DF0DF628}" type="presOf" srcId="{622EB389-1FA4-4D15-B1F6-34A9E3876166}" destId="{ADA88212-6326-4D97-8FA7-73B37E2306A4}" srcOrd="1" destOrd="0" presId="urn:microsoft.com/office/officeart/2016/7/layout/RepeatingBendingProcessNew"/>
    <dgm:cxn modelId="{AFDAEFAB-B160-4DB9-A3DF-ABA9452D6A01}" type="presOf" srcId="{B2AF379A-F66F-452E-A475-6515370294F0}" destId="{B6239794-9F8D-4174-999F-1FB5E6442764}" srcOrd="0" destOrd="0" presId="urn:microsoft.com/office/officeart/2016/7/layout/RepeatingBendingProcessNew"/>
    <dgm:cxn modelId="{306B31AD-9849-414A-BE25-DF5EDAC302CC}" type="presOf" srcId="{5970570E-A69B-4B9B-9B89-565DCA598AAB}" destId="{0D39EABB-FDA5-45D4-B1EB-73111A8646ED}" srcOrd="0" destOrd="0" presId="urn:microsoft.com/office/officeart/2016/7/layout/RepeatingBendingProcessNew"/>
    <dgm:cxn modelId="{F03786BC-3158-492F-AC47-5A4F90F9C262}" type="presOf" srcId="{2B5CAAC7-9E72-4D47-A697-E205FCF509B3}" destId="{4FA24935-A5F9-4C74-B562-65F00F7C35BD}" srcOrd="0" destOrd="0" presId="urn:microsoft.com/office/officeart/2016/7/layout/RepeatingBendingProcessNew"/>
    <dgm:cxn modelId="{CA46B1C1-BB16-4C2B-9A93-5FADF2686A58}" type="presOf" srcId="{622EB389-1FA4-4D15-B1F6-34A9E3876166}" destId="{40092EDC-42FB-457B-83CE-43909B74C11C}" srcOrd="0" destOrd="0" presId="urn:microsoft.com/office/officeart/2016/7/layout/RepeatingBendingProcessNew"/>
    <dgm:cxn modelId="{743A54CE-3B60-4975-A2EA-D298888C1194}" type="presOf" srcId="{C657D2E5-40E5-4A08-AB53-85A9EE2C8315}" destId="{98DF26D8-FC1C-4237-A662-B37C8370F126}" srcOrd="0" destOrd="0" presId="urn:microsoft.com/office/officeart/2016/7/layout/RepeatingBendingProcessNew"/>
    <dgm:cxn modelId="{EBD152D4-D4DD-43C7-9D9A-45447C443C97}" srcId="{49414E5E-E008-47E4-A207-CF74C015732A}" destId="{5970570E-A69B-4B9B-9B89-565DCA598AAB}" srcOrd="2" destOrd="0" parTransId="{79412B73-A0CD-456A-8737-8AD89A5095B8}" sibTransId="{D4DBB007-A7AE-40E1-9118-27F434D0E25B}"/>
    <dgm:cxn modelId="{3D7B8ADA-A37E-4BFA-A9A9-C4B0A56A8C1D}" type="presOf" srcId="{D4DBB007-A7AE-40E1-9118-27F434D0E25B}" destId="{A9608891-FC48-4FFD-92AA-3C4207FA982B}" srcOrd="0" destOrd="0" presId="urn:microsoft.com/office/officeart/2016/7/layout/RepeatingBendingProcessNew"/>
    <dgm:cxn modelId="{10FF18E3-9CF8-4478-A6C3-1F2A192020C6}" srcId="{49414E5E-E008-47E4-A207-CF74C015732A}" destId="{C73D8B29-83BD-4953-B442-443FBBD335F4}" srcOrd="6" destOrd="0" parTransId="{774EF2CB-DD26-4489-8DE0-9D538EA2EC2C}" sibTransId="{2B5CAAC7-9E72-4D47-A697-E205FCF509B3}"/>
    <dgm:cxn modelId="{FB3184E6-C1EA-4770-A485-1E34E4AD8C39}" type="presOf" srcId="{F3586D6F-F7F3-41E7-86E5-7DE24E85D40C}" destId="{12A14480-E65E-4E12-BF47-05A5E1263632}" srcOrd="0" destOrd="0" presId="urn:microsoft.com/office/officeart/2016/7/layout/RepeatingBendingProcessNew"/>
    <dgm:cxn modelId="{D8F963EA-7407-40F7-8B38-722F05CC5A4B}" type="presOf" srcId="{6F294552-4FAB-49BA-93DF-0EE049ED77B4}" destId="{046AF88C-9ADD-4ECF-A9A6-6D9C87024F48}" srcOrd="1" destOrd="0" presId="urn:microsoft.com/office/officeart/2016/7/layout/RepeatingBendingProcessNew"/>
    <dgm:cxn modelId="{BBCB90ED-F2C0-48B6-814C-0B47E0CD04C5}" srcId="{49414E5E-E008-47E4-A207-CF74C015732A}" destId="{B2AF379A-F66F-452E-A475-6515370294F0}" srcOrd="1" destOrd="0" parTransId="{6906A627-FF68-44B9-834A-FC70B4873D14}" sibTransId="{B6827D8B-6373-4BE2-9463-C477E243B6FC}"/>
    <dgm:cxn modelId="{1AEA23EF-8D80-4F5A-8697-1C23479C67D2}" type="presOf" srcId="{C73D8B29-83BD-4953-B442-443FBBD335F4}" destId="{B5E68CF6-DDD5-47A4-B006-00E11F4A3EFD}" srcOrd="0" destOrd="0" presId="urn:microsoft.com/office/officeart/2016/7/layout/RepeatingBendingProcessNew"/>
    <dgm:cxn modelId="{5F5D3EF4-2F42-4650-9A59-77B52C5B77FB}" srcId="{49414E5E-E008-47E4-A207-CF74C015732A}" destId="{C266BA76-C371-457B-87B7-70B7ECEFFCC0}" srcOrd="5" destOrd="0" parTransId="{57B9F422-5C44-48A0-ACB3-4622BF20A755}" sibTransId="{6F294552-4FAB-49BA-93DF-0EE049ED77B4}"/>
    <dgm:cxn modelId="{095A25FD-95BD-4732-8807-84F57FE801B4}" type="presOf" srcId="{6F294552-4FAB-49BA-93DF-0EE049ED77B4}" destId="{E72A323D-C961-4407-A0FF-7941DA9954DD}" srcOrd="0" destOrd="0" presId="urn:microsoft.com/office/officeart/2016/7/layout/RepeatingBendingProcessNew"/>
    <dgm:cxn modelId="{42AE7F4C-0770-41CC-B235-7699CE6CD702}" type="presParOf" srcId="{58A288F3-4AC0-4C75-A084-8B4B790420F9}" destId="{58858AA7-BEB9-481D-9A13-3C2413418611}" srcOrd="0" destOrd="0" presId="urn:microsoft.com/office/officeart/2016/7/layout/RepeatingBendingProcessNew"/>
    <dgm:cxn modelId="{BF4D4B2F-3EB9-48AA-9300-FA48C1DF5FC0}" type="presParOf" srcId="{58A288F3-4AC0-4C75-A084-8B4B790420F9}" destId="{40092EDC-42FB-457B-83CE-43909B74C11C}" srcOrd="1" destOrd="0" presId="urn:microsoft.com/office/officeart/2016/7/layout/RepeatingBendingProcessNew"/>
    <dgm:cxn modelId="{989209BA-1FBF-4FD0-90BB-1628A51AAF3C}" type="presParOf" srcId="{40092EDC-42FB-457B-83CE-43909B74C11C}" destId="{ADA88212-6326-4D97-8FA7-73B37E2306A4}" srcOrd="0" destOrd="0" presId="urn:microsoft.com/office/officeart/2016/7/layout/RepeatingBendingProcessNew"/>
    <dgm:cxn modelId="{8F2DF72D-1AF8-4757-BCDC-047ABE4EB01E}" type="presParOf" srcId="{58A288F3-4AC0-4C75-A084-8B4B790420F9}" destId="{B6239794-9F8D-4174-999F-1FB5E6442764}" srcOrd="2" destOrd="0" presId="urn:microsoft.com/office/officeart/2016/7/layout/RepeatingBendingProcessNew"/>
    <dgm:cxn modelId="{7A5AAEC5-ABDA-45BC-89FD-7F048F4795C2}" type="presParOf" srcId="{58A288F3-4AC0-4C75-A084-8B4B790420F9}" destId="{F213DE0B-A4C6-4ABF-A28B-FFB423EF5FAA}" srcOrd="3" destOrd="0" presId="urn:microsoft.com/office/officeart/2016/7/layout/RepeatingBendingProcessNew"/>
    <dgm:cxn modelId="{D8F69C85-43DB-4AB2-AE43-B5436F06DFC1}" type="presParOf" srcId="{F213DE0B-A4C6-4ABF-A28B-FFB423EF5FAA}" destId="{35B5687B-6479-431A-8492-8AB6B1B6B979}" srcOrd="0" destOrd="0" presId="urn:microsoft.com/office/officeart/2016/7/layout/RepeatingBendingProcessNew"/>
    <dgm:cxn modelId="{A054C111-E245-4B2E-B58A-2CFEC543AC70}" type="presParOf" srcId="{58A288F3-4AC0-4C75-A084-8B4B790420F9}" destId="{0D39EABB-FDA5-45D4-B1EB-73111A8646ED}" srcOrd="4" destOrd="0" presId="urn:microsoft.com/office/officeart/2016/7/layout/RepeatingBendingProcessNew"/>
    <dgm:cxn modelId="{24EDA897-2333-477B-87E0-604E377B36EE}" type="presParOf" srcId="{58A288F3-4AC0-4C75-A084-8B4B790420F9}" destId="{A9608891-FC48-4FFD-92AA-3C4207FA982B}" srcOrd="5" destOrd="0" presId="urn:microsoft.com/office/officeart/2016/7/layout/RepeatingBendingProcessNew"/>
    <dgm:cxn modelId="{34CF9282-74B2-4E36-B5BF-A74B033A5DF1}" type="presParOf" srcId="{A9608891-FC48-4FFD-92AA-3C4207FA982B}" destId="{C1E14B03-D169-4E3B-B3FC-AB222A44E4D9}" srcOrd="0" destOrd="0" presId="urn:microsoft.com/office/officeart/2016/7/layout/RepeatingBendingProcessNew"/>
    <dgm:cxn modelId="{A61CE7DF-8714-4E77-AD06-5DD5857FE025}" type="presParOf" srcId="{58A288F3-4AC0-4C75-A084-8B4B790420F9}" destId="{12A14480-E65E-4E12-BF47-05A5E1263632}" srcOrd="6" destOrd="0" presId="urn:microsoft.com/office/officeart/2016/7/layout/RepeatingBendingProcessNew"/>
    <dgm:cxn modelId="{0391C6C4-5BEA-4A12-871E-0EB789AD2B40}" type="presParOf" srcId="{58A288F3-4AC0-4C75-A084-8B4B790420F9}" destId="{08CF0983-074B-4191-B949-4259EB49A9D4}" srcOrd="7" destOrd="0" presId="urn:microsoft.com/office/officeart/2016/7/layout/RepeatingBendingProcessNew"/>
    <dgm:cxn modelId="{90B7FADD-CCEB-4C59-86EE-35B045EDBE4F}" type="presParOf" srcId="{08CF0983-074B-4191-B949-4259EB49A9D4}" destId="{AFF8507A-5A89-4BDE-868D-2681518B1332}" srcOrd="0" destOrd="0" presId="urn:microsoft.com/office/officeart/2016/7/layout/RepeatingBendingProcessNew"/>
    <dgm:cxn modelId="{EF1887C4-9EC0-41C9-AC09-D1528E407C5D}" type="presParOf" srcId="{58A288F3-4AC0-4C75-A084-8B4B790420F9}" destId="{1A2372FF-32FF-4E27-AFD7-C9238680E193}" srcOrd="8" destOrd="0" presId="urn:microsoft.com/office/officeart/2016/7/layout/RepeatingBendingProcessNew"/>
    <dgm:cxn modelId="{084A57CB-E6B0-45A6-80DE-553258A33021}" type="presParOf" srcId="{58A288F3-4AC0-4C75-A084-8B4B790420F9}" destId="{67DB85A8-F2FA-42B8-87C0-CA23589592E3}" srcOrd="9" destOrd="0" presId="urn:microsoft.com/office/officeart/2016/7/layout/RepeatingBendingProcessNew"/>
    <dgm:cxn modelId="{23F26BFE-353C-41C6-B5C6-D80F4A8DBAC1}" type="presParOf" srcId="{67DB85A8-F2FA-42B8-87C0-CA23589592E3}" destId="{2CA35A47-666F-43B2-9987-D7C79B9565C8}" srcOrd="0" destOrd="0" presId="urn:microsoft.com/office/officeart/2016/7/layout/RepeatingBendingProcessNew"/>
    <dgm:cxn modelId="{6AD49E21-7B2B-44A8-8C37-DD4FB94AA56F}" type="presParOf" srcId="{58A288F3-4AC0-4C75-A084-8B4B790420F9}" destId="{1D389C54-2B03-4F88-BA71-F6977B6D8738}" srcOrd="10" destOrd="0" presId="urn:microsoft.com/office/officeart/2016/7/layout/RepeatingBendingProcessNew"/>
    <dgm:cxn modelId="{195E5238-DF6D-437E-BE95-39CD4242AA49}" type="presParOf" srcId="{58A288F3-4AC0-4C75-A084-8B4B790420F9}" destId="{E72A323D-C961-4407-A0FF-7941DA9954DD}" srcOrd="11" destOrd="0" presId="urn:microsoft.com/office/officeart/2016/7/layout/RepeatingBendingProcessNew"/>
    <dgm:cxn modelId="{D48454C4-9A73-4286-9298-49C7921074CC}" type="presParOf" srcId="{E72A323D-C961-4407-A0FF-7941DA9954DD}" destId="{046AF88C-9ADD-4ECF-A9A6-6D9C87024F48}" srcOrd="0" destOrd="0" presId="urn:microsoft.com/office/officeart/2016/7/layout/RepeatingBendingProcessNew"/>
    <dgm:cxn modelId="{7679566F-AB9E-4FA2-B277-A34495DF0215}" type="presParOf" srcId="{58A288F3-4AC0-4C75-A084-8B4B790420F9}" destId="{B5E68CF6-DDD5-47A4-B006-00E11F4A3EFD}" srcOrd="12" destOrd="0" presId="urn:microsoft.com/office/officeart/2016/7/layout/RepeatingBendingProcessNew"/>
    <dgm:cxn modelId="{57AB52B0-34BE-435E-890D-44E62423E910}" type="presParOf" srcId="{58A288F3-4AC0-4C75-A084-8B4B790420F9}" destId="{4FA24935-A5F9-4C74-B562-65F00F7C35BD}" srcOrd="13" destOrd="0" presId="urn:microsoft.com/office/officeart/2016/7/layout/RepeatingBendingProcessNew"/>
    <dgm:cxn modelId="{2F6E0360-F943-4EEC-B2B3-A60FEFE3A017}" type="presParOf" srcId="{4FA24935-A5F9-4C74-B562-65F00F7C35BD}" destId="{3C7085DD-A61C-4F45-905B-3F6A4AD8E898}" srcOrd="0" destOrd="0" presId="urn:microsoft.com/office/officeart/2016/7/layout/RepeatingBendingProcessNew"/>
    <dgm:cxn modelId="{A3BC09D5-99A7-4AD7-9F3E-D00A446E1A86}" type="presParOf" srcId="{58A288F3-4AC0-4C75-A084-8B4B790420F9}" destId="{98DF26D8-FC1C-4237-A662-B37C8370F126}"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72750D-2BFF-453C-9B3E-465C268628D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BD075C-5664-494C-82C7-CA1492F3D9D8}">
      <dgm:prSet/>
      <dgm:spPr/>
      <dgm:t>
        <a:bodyPr/>
        <a:lstStyle/>
        <a:p>
          <a:r>
            <a:rPr lang="en-GB"/>
            <a:t>Market Size and Growth Potential: India boasts a vast consumer market with a population of over 1.3 billion people. The growing middle class and increasing disposable income present significant opportunities for companies to tap into various industries and sectors.</a:t>
          </a:r>
          <a:endParaRPr lang="en-US"/>
        </a:p>
      </dgm:t>
    </dgm:pt>
    <dgm:pt modelId="{C909401C-C624-4861-BE09-1D25309633CE}" type="parTrans" cxnId="{337A3770-5E3E-4B16-9D41-B3F4E1CB031F}">
      <dgm:prSet/>
      <dgm:spPr/>
      <dgm:t>
        <a:bodyPr/>
        <a:lstStyle/>
        <a:p>
          <a:endParaRPr lang="en-US"/>
        </a:p>
      </dgm:t>
    </dgm:pt>
    <dgm:pt modelId="{42A25DCC-EAFC-4713-8244-1907CA49CB95}" type="sibTrans" cxnId="{337A3770-5E3E-4B16-9D41-B3F4E1CB031F}">
      <dgm:prSet/>
      <dgm:spPr/>
      <dgm:t>
        <a:bodyPr/>
        <a:lstStyle/>
        <a:p>
          <a:endParaRPr lang="en-US"/>
        </a:p>
      </dgm:t>
    </dgm:pt>
    <dgm:pt modelId="{9930E896-F208-43F7-A262-D16C8DFADF1F}">
      <dgm:prSet/>
      <dgm:spPr/>
      <dgm:t>
        <a:bodyPr/>
        <a:lstStyle/>
        <a:p>
          <a:r>
            <a:rPr lang="en-GB" dirty="0"/>
            <a:t>Emerging Consumer Base: India's rising middle class and expanding consumer base are driving demand for a wide range of products and services, offering opportunities for companies to introduce new offerings or expand their existing market share.</a:t>
          </a:r>
          <a:endParaRPr lang="en-US" dirty="0"/>
        </a:p>
      </dgm:t>
    </dgm:pt>
    <dgm:pt modelId="{57FDF690-D881-42AA-8535-BAE33731257D}" type="parTrans" cxnId="{45C0B0A2-97F8-4F1D-8F52-4FC06EF701B0}">
      <dgm:prSet/>
      <dgm:spPr/>
      <dgm:t>
        <a:bodyPr/>
        <a:lstStyle/>
        <a:p>
          <a:endParaRPr lang="en-US"/>
        </a:p>
      </dgm:t>
    </dgm:pt>
    <dgm:pt modelId="{8F46E222-11AE-42FC-AB21-ECEE14EC2A46}" type="sibTrans" cxnId="{45C0B0A2-97F8-4F1D-8F52-4FC06EF701B0}">
      <dgm:prSet/>
      <dgm:spPr/>
      <dgm:t>
        <a:bodyPr/>
        <a:lstStyle/>
        <a:p>
          <a:endParaRPr lang="en-US"/>
        </a:p>
      </dgm:t>
    </dgm:pt>
    <dgm:pt modelId="{B0199D40-5B63-480D-A119-ACCF9E77DFCE}">
      <dgm:prSet/>
      <dgm:spPr/>
      <dgm:t>
        <a:bodyPr/>
        <a:lstStyle/>
        <a:p>
          <a:r>
            <a:rPr lang="en-GB"/>
            <a:t>Favourable Government Policies and Incentives: The Indian government has implemented policies and incentives to attract foreign investment, promote ease of doing business, and support sectors such as manufacturing, infrastructure, renewable energy, and technology. These policies create a favorable business environment and encourage investment.</a:t>
          </a:r>
          <a:endParaRPr lang="en-US"/>
        </a:p>
      </dgm:t>
    </dgm:pt>
    <dgm:pt modelId="{1D8D7A9F-7E36-49E4-94D6-692EF8C71138}" type="parTrans" cxnId="{6D1E92F8-8F74-4412-A30C-16B76F8795F5}">
      <dgm:prSet/>
      <dgm:spPr/>
      <dgm:t>
        <a:bodyPr/>
        <a:lstStyle/>
        <a:p>
          <a:endParaRPr lang="en-US"/>
        </a:p>
      </dgm:t>
    </dgm:pt>
    <dgm:pt modelId="{CDF580EC-50F1-408F-9F70-6B17D6F5CAA9}" type="sibTrans" cxnId="{6D1E92F8-8F74-4412-A30C-16B76F8795F5}">
      <dgm:prSet/>
      <dgm:spPr/>
      <dgm:t>
        <a:bodyPr/>
        <a:lstStyle/>
        <a:p>
          <a:endParaRPr lang="en-US"/>
        </a:p>
      </dgm:t>
    </dgm:pt>
    <dgm:pt modelId="{E3DD8E9F-F729-4AB9-AF27-BF20000858E2}" type="pres">
      <dgm:prSet presAssocID="{7E72750D-2BFF-453C-9B3E-465C268628DE}" presName="root" presStyleCnt="0">
        <dgm:presLayoutVars>
          <dgm:dir/>
          <dgm:resizeHandles val="exact"/>
        </dgm:presLayoutVars>
      </dgm:prSet>
      <dgm:spPr/>
    </dgm:pt>
    <dgm:pt modelId="{77B972A5-6CCB-40A6-A1A0-07532F5F1A20}" type="pres">
      <dgm:prSet presAssocID="{53BD075C-5664-494C-82C7-CA1492F3D9D8}" presName="compNode" presStyleCnt="0"/>
      <dgm:spPr/>
    </dgm:pt>
    <dgm:pt modelId="{74BCA160-4D18-48C2-8A12-800ED525AF35}" type="pres">
      <dgm:prSet presAssocID="{53BD075C-5664-494C-82C7-CA1492F3D9D8}" presName="bgRect" presStyleLbl="bgShp" presStyleIdx="0" presStyleCnt="3"/>
      <dgm:spPr/>
    </dgm:pt>
    <dgm:pt modelId="{FD7BC09D-0927-4CD1-8EA3-5491A8742140}" type="pres">
      <dgm:prSet presAssocID="{53BD075C-5664-494C-82C7-CA1492F3D9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90B6C344-5ED7-4A13-B5B1-803ABD857A09}" type="pres">
      <dgm:prSet presAssocID="{53BD075C-5664-494C-82C7-CA1492F3D9D8}" presName="spaceRect" presStyleCnt="0"/>
      <dgm:spPr/>
    </dgm:pt>
    <dgm:pt modelId="{0CB4E782-1635-453D-B05D-C6DA01B59ABC}" type="pres">
      <dgm:prSet presAssocID="{53BD075C-5664-494C-82C7-CA1492F3D9D8}" presName="parTx" presStyleLbl="revTx" presStyleIdx="0" presStyleCnt="3">
        <dgm:presLayoutVars>
          <dgm:chMax val="0"/>
          <dgm:chPref val="0"/>
        </dgm:presLayoutVars>
      </dgm:prSet>
      <dgm:spPr/>
    </dgm:pt>
    <dgm:pt modelId="{9286D6B0-9FE4-4D65-90F4-16EFDE4057D2}" type="pres">
      <dgm:prSet presAssocID="{42A25DCC-EAFC-4713-8244-1907CA49CB95}" presName="sibTrans" presStyleCnt="0"/>
      <dgm:spPr/>
    </dgm:pt>
    <dgm:pt modelId="{E650C56C-981B-437B-B159-FA2448243990}" type="pres">
      <dgm:prSet presAssocID="{9930E896-F208-43F7-A262-D16C8DFADF1F}" presName="compNode" presStyleCnt="0"/>
      <dgm:spPr/>
    </dgm:pt>
    <dgm:pt modelId="{E9DF992A-D32C-4990-8ADC-C937587BDD2A}" type="pres">
      <dgm:prSet presAssocID="{9930E896-F208-43F7-A262-D16C8DFADF1F}" presName="bgRect" presStyleLbl="bgShp" presStyleIdx="1" presStyleCnt="3"/>
      <dgm:spPr/>
    </dgm:pt>
    <dgm:pt modelId="{6765E43B-4292-4FAF-AF4B-FAF5C0EA89DE}" type="pres">
      <dgm:prSet presAssocID="{9930E896-F208-43F7-A262-D16C8DFADF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Upward Trend"/>
        </a:ext>
      </dgm:extLst>
    </dgm:pt>
    <dgm:pt modelId="{A9324670-7C31-40CD-8A4F-3A834C7ECD51}" type="pres">
      <dgm:prSet presAssocID="{9930E896-F208-43F7-A262-D16C8DFADF1F}" presName="spaceRect" presStyleCnt="0"/>
      <dgm:spPr/>
    </dgm:pt>
    <dgm:pt modelId="{45CAA87A-9600-4347-9F94-C34A01437CB6}" type="pres">
      <dgm:prSet presAssocID="{9930E896-F208-43F7-A262-D16C8DFADF1F}" presName="parTx" presStyleLbl="revTx" presStyleIdx="1" presStyleCnt="3">
        <dgm:presLayoutVars>
          <dgm:chMax val="0"/>
          <dgm:chPref val="0"/>
        </dgm:presLayoutVars>
      </dgm:prSet>
      <dgm:spPr/>
    </dgm:pt>
    <dgm:pt modelId="{B0A66FF4-5A31-4FCE-8A15-D2DA1C56AFFE}" type="pres">
      <dgm:prSet presAssocID="{8F46E222-11AE-42FC-AB21-ECEE14EC2A46}" presName="sibTrans" presStyleCnt="0"/>
      <dgm:spPr/>
    </dgm:pt>
    <dgm:pt modelId="{C512A23A-4F61-4FD4-9476-2C99B5415B7D}" type="pres">
      <dgm:prSet presAssocID="{B0199D40-5B63-480D-A119-ACCF9E77DFCE}" presName="compNode" presStyleCnt="0"/>
      <dgm:spPr/>
    </dgm:pt>
    <dgm:pt modelId="{CC3C70C2-5FC2-4FB3-82AB-CEB5B3E75CAF}" type="pres">
      <dgm:prSet presAssocID="{B0199D40-5B63-480D-A119-ACCF9E77DFCE}" presName="bgRect" presStyleLbl="bgShp" presStyleIdx="2" presStyleCnt="3"/>
      <dgm:spPr/>
    </dgm:pt>
    <dgm:pt modelId="{F8945A37-322E-42B0-9DA9-64EB5191B772}" type="pres">
      <dgm:prSet presAssocID="{B0199D40-5B63-480D-A119-ACCF9E77DFC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4780DE1F-744C-4DC2-BA33-598B525CCC1F}" type="pres">
      <dgm:prSet presAssocID="{B0199D40-5B63-480D-A119-ACCF9E77DFCE}" presName="spaceRect" presStyleCnt="0"/>
      <dgm:spPr/>
    </dgm:pt>
    <dgm:pt modelId="{32DFAC90-58EF-41BD-8479-8C8BFC7B652B}" type="pres">
      <dgm:prSet presAssocID="{B0199D40-5B63-480D-A119-ACCF9E77DFCE}" presName="parTx" presStyleLbl="revTx" presStyleIdx="2" presStyleCnt="3">
        <dgm:presLayoutVars>
          <dgm:chMax val="0"/>
          <dgm:chPref val="0"/>
        </dgm:presLayoutVars>
      </dgm:prSet>
      <dgm:spPr/>
    </dgm:pt>
  </dgm:ptLst>
  <dgm:cxnLst>
    <dgm:cxn modelId="{E7BC8F37-A160-4B47-80F4-BF468F877EA7}" type="presOf" srcId="{9930E896-F208-43F7-A262-D16C8DFADF1F}" destId="{45CAA87A-9600-4347-9F94-C34A01437CB6}" srcOrd="0" destOrd="0" presId="urn:microsoft.com/office/officeart/2018/2/layout/IconVerticalSolidList"/>
    <dgm:cxn modelId="{5F46824B-69DD-4315-BE14-98F9E37162AC}" type="presOf" srcId="{7E72750D-2BFF-453C-9B3E-465C268628DE}" destId="{E3DD8E9F-F729-4AB9-AF27-BF20000858E2}" srcOrd="0" destOrd="0" presId="urn:microsoft.com/office/officeart/2018/2/layout/IconVerticalSolidList"/>
    <dgm:cxn modelId="{337A3770-5E3E-4B16-9D41-B3F4E1CB031F}" srcId="{7E72750D-2BFF-453C-9B3E-465C268628DE}" destId="{53BD075C-5664-494C-82C7-CA1492F3D9D8}" srcOrd="0" destOrd="0" parTransId="{C909401C-C624-4861-BE09-1D25309633CE}" sibTransId="{42A25DCC-EAFC-4713-8244-1907CA49CB95}"/>
    <dgm:cxn modelId="{81408352-BE2A-406B-A237-B93CC0ADFD4A}" type="presOf" srcId="{B0199D40-5B63-480D-A119-ACCF9E77DFCE}" destId="{32DFAC90-58EF-41BD-8479-8C8BFC7B652B}" srcOrd="0" destOrd="0" presId="urn:microsoft.com/office/officeart/2018/2/layout/IconVerticalSolidList"/>
    <dgm:cxn modelId="{A3817F9C-5082-4C93-8FC8-3C4B8B4CB84A}" type="presOf" srcId="{53BD075C-5664-494C-82C7-CA1492F3D9D8}" destId="{0CB4E782-1635-453D-B05D-C6DA01B59ABC}" srcOrd="0" destOrd="0" presId="urn:microsoft.com/office/officeart/2018/2/layout/IconVerticalSolidList"/>
    <dgm:cxn modelId="{45C0B0A2-97F8-4F1D-8F52-4FC06EF701B0}" srcId="{7E72750D-2BFF-453C-9B3E-465C268628DE}" destId="{9930E896-F208-43F7-A262-D16C8DFADF1F}" srcOrd="1" destOrd="0" parTransId="{57FDF690-D881-42AA-8535-BAE33731257D}" sibTransId="{8F46E222-11AE-42FC-AB21-ECEE14EC2A46}"/>
    <dgm:cxn modelId="{6D1E92F8-8F74-4412-A30C-16B76F8795F5}" srcId="{7E72750D-2BFF-453C-9B3E-465C268628DE}" destId="{B0199D40-5B63-480D-A119-ACCF9E77DFCE}" srcOrd="2" destOrd="0" parTransId="{1D8D7A9F-7E36-49E4-94D6-692EF8C71138}" sibTransId="{CDF580EC-50F1-408F-9F70-6B17D6F5CAA9}"/>
    <dgm:cxn modelId="{17CB4D1E-CC6B-4213-AE96-91680AD2E489}" type="presParOf" srcId="{E3DD8E9F-F729-4AB9-AF27-BF20000858E2}" destId="{77B972A5-6CCB-40A6-A1A0-07532F5F1A20}" srcOrd="0" destOrd="0" presId="urn:microsoft.com/office/officeart/2018/2/layout/IconVerticalSolidList"/>
    <dgm:cxn modelId="{17391E78-4785-4249-9B89-53FDDF704149}" type="presParOf" srcId="{77B972A5-6CCB-40A6-A1A0-07532F5F1A20}" destId="{74BCA160-4D18-48C2-8A12-800ED525AF35}" srcOrd="0" destOrd="0" presId="urn:microsoft.com/office/officeart/2018/2/layout/IconVerticalSolidList"/>
    <dgm:cxn modelId="{58B0198E-36A3-4D20-BC96-7DDA911107BC}" type="presParOf" srcId="{77B972A5-6CCB-40A6-A1A0-07532F5F1A20}" destId="{FD7BC09D-0927-4CD1-8EA3-5491A8742140}" srcOrd="1" destOrd="0" presId="urn:microsoft.com/office/officeart/2018/2/layout/IconVerticalSolidList"/>
    <dgm:cxn modelId="{3B8FB34B-077A-4D2A-BA5B-FC306B4EDBEE}" type="presParOf" srcId="{77B972A5-6CCB-40A6-A1A0-07532F5F1A20}" destId="{90B6C344-5ED7-4A13-B5B1-803ABD857A09}" srcOrd="2" destOrd="0" presId="urn:microsoft.com/office/officeart/2018/2/layout/IconVerticalSolidList"/>
    <dgm:cxn modelId="{AFC4B8A8-3C8D-43AA-823A-FA877304518C}" type="presParOf" srcId="{77B972A5-6CCB-40A6-A1A0-07532F5F1A20}" destId="{0CB4E782-1635-453D-B05D-C6DA01B59ABC}" srcOrd="3" destOrd="0" presId="urn:microsoft.com/office/officeart/2018/2/layout/IconVerticalSolidList"/>
    <dgm:cxn modelId="{9C7F1DD3-0D27-40C8-A274-97FA06FDD699}" type="presParOf" srcId="{E3DD8E9F-F729-4AB9-AF27-BF20000858E2}" destId="{9286D6B0-9FE4-4D65-90F4-16EFDE4057D2}" srcOrd="1" destOrd="0" presId="urn:microsoft.com/office/officeart/2018/2/layout/IconVerticalSolidList"/>
    <dgm:cxn modelId="{30335FA4-6F84-4C47-8A5D-707951F9AF37}" type="presParOf" srcId="{E3DD8E9F-F729-4AB9-AF27-BF20000858E2}" destId="{E650C56C-981B-437B-B159-FA2448243990}" srcOrd="2" destOrd="0" presId="urn:microsoft.com/office/officeart/2018/2/layout/IconVerticalSolidList"/>
    <dgm:cxn modelId="{AC4E3030-44B4-4FB6-B3AA-2AB6387D20E7}" type="presParOf" srcId="{E650C56C-981B-437B-B159-FA2448243990}" destId="{E9DF992A-D32C-4990-8ADC-C937587BDD2A}" srcOrd="0" destOrd="0" presId="urn:microsoft.com/office/officeart/2018/2/layout/IconVerticalSolidList"/>
    <dgm:cxn modelId="{0E6CE9C0-9879-4FCE-95F8-8AB1DD7D86F1}" type="presParOf" srcId="{E650C56C-981B-437B-B159-FA2448243990}" destId="{6765E43B-4292-4FAF-AF4B-FAF5C0EA89DE}" srcOrd="1" destOrd="0" presId="urn:microsoft.com/office/officeart/2018/2/layout/IconVerticalSolidList"/>
    <dgm:cxn modelId="{8C8B29D8-963D-4E9A-843E-E36DC2306C2C}" type="presParOf" srcId="{E650C56C-981B-437B-B159-FA2448243990}" destId="{A9324670-7C31-40CD-8A4F-3A834C7ECD51}" srcOrd="2" destOrd="0" presId="urn:microsoft.com/office/officeart/2018/2/layout/IconVerticalSolidList"/>
    <dgm:cxn modelId="{BA6D1BC9-6069-428A-B2F7-A5C5959B8FE5}" type="presParOf" srcId="{E650C56C-981B-437B-B159-FA2448243990}" destId="{45CAA87A-9600-4347-9F94-C34A01437CB6}" srcOrd="3" destOrd="0" presId="urn:microsoft.com/office/officeart/2018/2/layout/IconVerticalSolidList"/>
    <dgm:cxn modelId="{506126A7-3CA3-4F9A-9C4D-2F4B9B5DB65B}" type="presParOf" srcId="{E3DD8E9F-F729-4AB9-AF27-BF20000858E2}" destId="{B0A66FF4-5A31-4FCE-8A15-D2DA1C56AFFE}" srcOrd="3" destOrd="0" presId="urn:microsoft.com/office/officeart/2018/2/layout/IconVerticalSolidList"/>
    <dgm:cxn modelId="{5F9FE90C-C366-4E1F-9776-78F389A539D7}" type="presParOf" srcId="{E3DD8E9F-F729-4AB9-AF27-BF20000858E2}" destId="{C512A23A-4F61-4FD4-9476-2C99B5415B7D}" srcOrd="4" destOrd="0" presId="urn:microsoft.com/office/officeart/2018/2/layout/IconVerticalSolidList"/>
    <dgm:cxn modelId="{143F36BD-2BC9-4722-B964-87CD6CDAA2A2}" type="presParOf" srcId="{C512A23A-4F61-4FD4-9476-2C99B5415B7D}" destId="{CC3C70C2-5FC2-4FB3-82AB-CEB5B3E75CAF}" srcOrd="0" destOrd="0" presId="urn:microsoft.com/office/officeart/2018/2/layout/IconVerticalSolidList"/>
    <dgm:cxn modelId="{24E111FF-3A79-41E2-8B7A-C5155C3318E4}" type="presParOf" srcId="{C512A23A-4F61-4FD4-9476-2C99B5415B7D}" destId="{F8945A37-322E-42B0-9DA9-64EB5191B772}" srcOrd="1" destOrd="0" presId="urn:microsoft.com/office/officeart/2018/2/layout/IconVerticalSolidList"/>
    <dgm:cxn modelId="{238567DA-B791-43C6-AFCF-9DB5FC0C2EC3}" type="presParOf" srcId="{C512A23A-4F61-4FD4-9476-2C99B5415B7D}" destId="{4780DE1F-744C-4DC2-BA33-598B525CCC1F}" srcOrd="2" destOrd="0" presId="urn:microsoft.com/office/officeart/2018/2/layout/IconVerticalSolidList"/>
    <dgm:cxn modelId="{906B2874-B311-45A9-B0DC-D0FFA1790265}" type="presParOf" srcId="{C512A23A-4F61-4FD4-9476-2C99B5415B7D}" destId="{32DFAC90-58EF-41BD-8479-8C8BFC7B65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C247A7-703A-429B-BB1B-5686BDCA376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9E24FD7-67F2-4553-924A-717690CB1EE5}">
      <dgm:prSet/>
      <dgm:spPr/>
      <dgm:t>
        <a:bodyPr/>
        <a:lstStyle/>
        <a:p>
          <a:pPr>
            <a:lnSpc>
              <a:spcPct val="100000"/>
            </a:lnSpc>
          </a:pPr>
          <a:r>
            <a:rPr lang="en-GB" b="0" dirty="0">
              <a:solidFill>
                <a:schemeClr val="tx1"/>
              </a:solidFill>
            </a:rPr>
            <a:t>Overview of Market Trends and Demand:</a:t>
          </a:r>
          <a:endParaRPr lang="en-US" b="0" dirty="0">
            <a:solidFill>
              <a:schemeClr val="tx1"/>
            </a:solidFill>
          </a:endParaRPr>
        </a:p>
      </dgm:t>
    </dgm:pt>
    <dgm:pt modelId="{B96848EE-3218-4A38-B12A-54B138EFF1C8}" type="parTrans" cxnId="{EE4D233F-204F-49B9-8E78-30DAECE428A1}">
      <dgm:prSet/>
      <dgm:spPr/>
      <dgm:t>
        <a:bodyPr/>
        <a:lstStyle/>
        <a:p>
          <a:endParaRPr lang="en-US"/>
        </a:p>
      </dgm:t>
    </dgm:pt>
    <dgm:pt modelId="{52002E06-5E18-458C-8F42-87FFC914495B}" type="sibTrans" cxnId="{EE4D233F-204F-49B9-8E78-30DAECE428A1}">
      <dgm:prSet/>
      <dgm:spPr/>
      <dgm:t>
        <a:bodyPr/>
        <a:lstStyle/>
        <a:p>
          <a:pPr>
            <a:lnSpc>
              <a:spcPct val="100000"/>
            </a:lnSpc>
          </a:pPr>
          <a:endParaRPr lang="en-US"/>
        </a:p>
      </dgm:t>
    </dgm:pt>
    <dgm:pt modelId="{5FD6A547-F6BF-4A8C-AA1A-2E80BF82B047}">
      <dgm:prSet/>
      <dgm:spPr/>
      <dgm:t>
        <a:bodyPr/>
        <a:lstStyle/>
        <a:p>
          <a:pPr>
            <a:lnSpc>
              <a:spcPct val="100000"/>
            </a:lnSpc>
          </a:pPr>
          <a:r>
            <a:rPr lang="en-GB"/>
            <a:t>The market for the company's products/services in India is experiencing a positive growth trajectory driven by factors such as increasing consumer spending, urbanization, and changing lifestyles.</a:t>
          </a:r>
          <a:endParaRPr lang="en-US"/>
        </a:p>
      </dgm:t>
    </dgm:pt>
    <dgm:pt modelId="{EBF624A3-98B5-48F3-9B8A-AC643A16FA13}" type="parTrans" cxnId="{4CB1FE6E-FC42-4757-8F0B-A39F1AF2E7CA}">
      <dgm:prSet/>
      <dgm:spPr/>
      <dgm:t>
        <a:bodyPr/>
        <a:lstStyle/>
        <a:p>
          <a:endParaRPr lang="en-US"/>
        </a:p>
      </dgm:t>
    </dgm:pt>
    <dgm:pt modelId="{13F23836-7AE3-4BA0-A950-4613FE6AB4FD}" type="sibTrans" cxnId="{4CB1FE6E-FC42-4757-8F0B-A39F1AF2E7CA}">
      <dgm:prSet/>
      <dgm:spPr/>
      <dgm:t>
        <a:bodyPr/>
        <a:lstStyle/>
        <a:p>
          <a:pPr>
            <a:lnSpc>
              <a:spcPct val="100000"/>
            </a:lnSpc>
          </a:pPr>
          <a:endParaRPr lang="en-US"/>
        </a:p>
      </dgm:t>
    </dgm:pt>
    <dgm:pt modelId="{AF567241-A4F9-4B56-AAD3-6EDAAE839FC9}">
      <dgm:prSet/>
      <dgm:spPr/>
      <dgm:t>
        <a:bodyPr/>
        <a:lstStyle/>
        <a:p>
          <a:pPr>
            <a:lnSpc>
              <a:spcPct val="100000"/>
            </a:lnSpc>
          </a:pPr>
          <a:r>
            <a:rPr lang="en-GB"/>
            <a:t>There is a growing demand for innovative and sustainable solutions in sectors such as renewable energy, technology, healthcare, and consumer goods.</a:t>
          </a:r>
          <a:endParaRPr lang="en-US"/>
        </a:p>
      </dgm:t>
    </dgm:pt>
    <dgm:pt modelId="{BDB22825-6351-4642-9ABC-B8D887DBDE89}" type="parTrans" cxnId="{86C1483A-50D6-4BE6-828B-CC4E05F35E50}">
      <dgm:prSet/>
      <dgm:spPr/>
      <dgm:t>
        <a:bodyPr/>
        <a:lstStyle/>
        <a:p>
          <a:endParaRPr lang="en-US"/>
        </a:p>
      </dgm:t>
    </dgm:pt>
    <dgm:pt modelId="{D0644CD0-2AD7-4DC5-9204-4C6AC09E37D1}" type="sibTrans" cxnId="{86C1483A-50D6-4BE6-828B-CC4E05F35E50}">
      <dgm:prSet/>
      <dgm:spPr/>
      <dgm:t>
        <a:bodyPr/>
        <a:lstStyle/>
        <a:p>
          <a:pPr>
            <a:lnSpc>
              <a:spcPct val="100000"/>
            </a:lnSpc>
          </a:pPr>
          <a:endParaRPr lang="en-US"/>
        </a:p>
      </dgm:t>
    </dgm:pt>
    <dgm:pt modelId="{08CBAB0F-06BD-450A-814E-AF1192B7AC57}">
      <dgm:prSet/>
      <dgm:spPr/>
      <dgm:t>
        <a:bodyPr/>
        <a:lstStyle/>
        <a:p>
          <a:pPr>
            <a:lnSpc>
              <a:spcPct val="100000"/>
            </a:lnSpc>
          </a:pPr>
          <a:r>
            <a:rPr lang="en-GB"/>
            <a:t>E-commerce and digital services are witnessing rapid growth, with a shift towards online shopping, digital payments, and mobile apps.</a:t>
          </a:r>
          <a:endParaRPr lang="en-US"/>
        </a:p>
      </dgm:t>
    </dgm:pt>
    <dgm:pt modelId="{FB388CA6-81A9-47CC-8055-9D8E9E83D43C}" type="parTrans" cxnId="{C6891B91-9AC7-4D1A-9E08-ED7EA3B34D27}">
      <dgm:prSet/>
      <dgm:spPr/>
      <dgm:t>
        <a:bodyPr/>
        <a:lstStyle/>
        <a:p>
          <a:endParaRPr lang="en-US"/>
        </a:p>
      </dgm:t>
    </dgm:pt>
    <dgm:pt modelId="{CA9D2F8F-C9A8-4A73-9998-E15D5303D0A2}" type="sibTrans" cxnId="{C6891B91-9AC7-4D1A-9E08-ED7EA3B34D27}">
      <dgm:prSet/>
      <dgm:spPr/>
      <dgm:t>
        <a:bodyPr/>
        <a:lstStyle/>
        <a:p>
          <a:endParaRPr lang="en-US"/>
        </a:p>
      </dgm:t>
    </dgm:pt>
    <dgm:pt modelId="{B8CCA0C2-BAA4-4583-BA37-0768B9951C7A}" type="pres">
      <dgm:prSet presAssocID="{49C247A7-703A-429B-BB1B-5686BDCA376E}" presName="root" presStyleCnt="0">
        <dgm:presLayoutVars>
          <dgm:dir/>
          <dgm:resizeHandles val="exact"/>
        </dgm:presLayoutVars>
      </dgm:prSet>
      <dgm:spPr/>
    </dgm:pt>
    <dgm:pt modelId="{C3850E4E-A56A-4021-AC96-1467C732E54C}" type="pres">
      <dgm:prSet presAssocID="{49C247A7-703A-429B-BB1B-5686BDCA376E}" presName="container" presStyleCnt="0">
        <dgm:presLayoutVars>
          <dgm:dir/>
          <dgm:resizeHandles val="exact"/>
        </dgm:presLayoutVars>
      </dgm:prSet>
      <dgm:spPr/>
    </dgm:pt>
    <dgm:pt modelId="{4BE57FBB-C50B-4D6A-B5CF-AE495324BB89}" type="pres">
      <dgm:prSet presAssocID="{39E24FD7-67F2-4553-924A-717690CB1EE5}" presName="compNode" presStyleCnt="0"/>
      <dgm:spPr/>
    </dgm:pt>
    <dgm:pt modelId="{E0221CA5-C72A-4929-9404-9B919CC422A9}" type="pres">
      <dgm:prSet presAssocID="{39E24FD7-67F2-4553-924A-717690CB1EE5}" presName="iconBgRect" presStyleLbl="bgShp" presStyleIdx="0" presStyleCnt="4"/>
      <dgm:spPr/>
    </dgm:pt>
    <dgm:pt modelId="{D096607E-1714-4B96-8F75-F4AA3EA0A60F}" type="pres">
      <dgm:prSet presAssocID="{39E24FD7-67F2-4553-924A-717690CB1E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B62AD407-284F-47B6-BA51-3EE25DD47073}" type="pres">
      <dgm:prSet presAssocID="{39E24FD7-67F2-4553-924A-717690CB1EE5}" presName="spaceRect" presStyleCnt="0"/>
      <dgm:spPr/>
    </dgm:pt>
    <dgm:pt modelId="{1575DE06-0C34-4D27-AF73-8102C2A8C91A}" type="pres">
      <dgm:prSet presAssocID="{39E24FD7-67F2-4553-924A-717690CB1EE5}" presName="textRect" presStyleLbl="revTx" presStyleIdx="0" presStyleCnt="4" custScaleX="120383" custLinFactNeighborX="6639" custLinFactNeighborY="-713">
        <dgm:presLayoutVars>
          <dgm:chMax val="1"/>
          <dgm:chPref val="1"/>
        </dgm:presLayoutVars>
      </dgm:prSet>
      <dgm:spPr/>
    </dgm:pt>
    <dgm:pt modelId="{5B34BA93-C72B-4B2C-8F84-00D054A666CB}" type="pres">
      <dgm:prSet presAssocID="{52002E06-5E18-458C-8F42-87FFC914495B}" presName="sibTrans" presStyleLbl="sibTrans2D1" presStyleIdx="0" presStyleCnt="0"/>
      <dgm:spPr/>
    </dgm:pt>
    <dgm:pt modelId="{B617B34C-C181-47A1-BBC0-3754ACA1072B}" type="pres">
      <dgm:prSet presAssocID="{5FD6A547-F6BF-4A8C-AA1A-2E80BF82B047}" presName="compNode" presStyleCnt="0"/>
      <dgm:spPr/>
    </dgm:pt>
    <dgm:pt modelId="{F1B35396-0353-40D2-A789-F0CFD591334B}" type="pres">
      <dgm:prSet presAssocID="{5FD6A547-F6BF-4A8C-AA1A-2E80BF82B047}" presName="iconBgRect" presStyleLbl="bgShp" presStyleIdx="1" presStyleCnt="4"/>
      <dgm:spPr/>
    </dgm:pt>
    <dgm:pt modelId="{C9F14C23-3CB3-4176-ABBB-3843FC9A3202}" type="pres">
      <dgm:prSet presAssocID="{5FD6A547-F6BF-4A8C-AA1A-2E80BF82B0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ity"/>
        </a:ext>
      </dgm:extLst>
    </dgm:pt>
    <dgm:pt modelId="{E6894021-AD83-46B6-8804-185736965A96}" type="pres">
      <dgm:prSet presAssocID="{5FD6A547-F6BF-4A8C-AA1A-2E80BF82B047}" presName="spaceRect" presStyleCnt="0"/>
      <dgm:spPr/>
    </dgm:pt>
    <dgm:pt modelId="{A212518B-354A-4685-A0B9-0E7016A1B6D7}" type="pres">
      <dgm:prSet presAssocID="{5FD6A547-F6BF-4A8C-AA1A-2E80BF82B047}" presName="textRect" presStyleLbl="revTx" presStyleIdx="1" presStyleCnt="4">
        <dgm:presLayoutVars>
          <dgm:chMax val="1"/>
          <dgm:chPref val="1"/>
        </dgm:presLayoutVars>
      </dgm:prSet>
      <dgm:spPr/>
    </dgm:pt>
    <dgm:pt modelId="{BD52DCDA-7A52-4AED-B673-FACACFCD9453}" type="pres">
      <dgm:prSet presAssocID="{13F23836-7AE3-4BA0-A950-4613FE6AB4FD}" presName="sibTrans" presStyleLbl="sibTrans2D1" presStyleIdx="0" presStyleCnt="0"/>
      <dgm:spPr/>
    </dgm:pt>
    <dgm:pt modelId="{5E958EFE-69EA-43BA-90E5-ECA433EFBF0D}" type="pres">
      <dgm:prSet presAssocID="{AF567241-A4F9-4B56-AAD3-6EDAAE839FC9}" presName="compNode" presStyleCnt="0"/>
      <dgm:spPr/>
    </dgm:pt>
    <dgm:pt modelId="{AE2A18FB-EF28-4CDA-AA78-31E83EA80C7C}" type="pres">
      <dgm:prSet presAssocID="{AF567241-A4F9-4B56-AAD3-6EDAAE839FC9}" presName="iconBgRect" presStyleLbl="bgShp" presStyleIdx="2" presStyleCnt="4"/>
      <dgm:spPr/>
    </dgm:pt>
    <dgm:pt modelId="{2A7B5DC0-7CBE-4A64-8185-4891DF8480A9}" type="pres">
      <dgm:prSet presAssocID="{AF567241-A4F9-4B56-AAD3-6EDAAE839FC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lectric Car"/>
        </a:ext>
      </dgm:extLst>
    </dgm:pt>
    <dgm:pt modelId="{4721F20A-2CA4-4ED2-8B5B-9F0C29A1BB2B}" type="pres">
      <dgm:prSet presAssocID="{AF567241-A4F9-4B56-AAD3-6EDAAE839FC9}" presName="spaceRect" presStyleCnt="0"/>
      <dgm:spPr/>
    </dgm:pt>
    <dgm:pt modelId="{6B0FF6E0-4748-4EAD-8028-B15D1AE6CDF4}" type="pres">
      <dgm:prSet presAssocID="{AF567241-A4F9-4B56-AAD3-6EDAAE839FC9}" presName="textRect" presStyleLbl="revTx" presStyleIdx="2" presStyleCnt="4">
        <dgm:presLayoutVars>
          <dgm:chMax val="1"/>
          <dgm:chPref val="1"/>
        </dgm:presLayoutVars>
      </dgm:prSet>
      <dgm:spPr/>
    </dgm:pt>
    <dgm:pt modelId="{A7ECD6C7-997A-4C80-BD56-070DD72EF8E3}" type="pres">
      <dgm:prSet presAssocID="{D0644CD0-2AD7-4DC5-9204-4C6AC09E37D1}" presName="sibTrans" presStyleLbl="sibTrans2D1" presStyleIdx="0" presStyleCnt="0"/>
      <dgm:spPr/>
    </dgm:pt>
    <dgm:pt modelId="{D0AFC1E0-802F-40A6-9A4A-4F3C5F9E083D}" type="pres">
      <dgm:prSet presAssocID="{08CBAB0F-06BD-450A-814E-AF1192B7AC57}" presName="compNode" presStyleCnt="0"/>
      <dgm:spPr/>
    </dgm:pt>
    <dgm:pt modelId="{A9C9C373-B0CD-4AD1-9D6A-FB0882F2E1D7}" type="pres">
      <dgm:prSet presAssocID="{08CBAB0F-06BD-450A-814E-AF1192B7AC57}" presName="iconBgRect" presStyleLbl="bgShp" presStyleIdx="3" presStyleCnt="4"/>
      <dgm:spPr/>
    </dgm:pt>
    <dgm:pt modelId="{0AD04CED-B256-4CBB-A20D-3455AC7807B6}" type="pres">
      <dgm:prSet presAssocID="{08CBAB0F-06BD-450A-814E-AF1192B7AC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itcoin"/>
        </a:ext>
      </dgm:extLst>
    </dgm:pt>
    <dgm:pt modelId="{D4BF68F5-4AB6-401D-9AD1-6C71A6CCF2E0}" type="pres">
      <dgm:prSet presAssocID="{08CBAB0F-06BD-450A-814E-AF1192B7AC57}" presName="spaceRect" presStyleCnt="0"/>
      <dgm:spPr/>
    </dgm:pt>
    <dgm:pt modelId="{A17E1151-B43F-4C58-B09E-FE2932E2E3D3}" type="pres">
      <dgm:prSet presAssocID="{08CBAB0F-06BD-450A-814E-AF1192B7AC57}" presName="textRect" presStyleLbl="revTx" presStyleIdx="3" presStyleCnt="4">
        <dgm:presLayoutVars>
          <dgm:chMax val="1"/>
          <dgm:chPref val="1"/>
        </dgm:presLayoutVars>
      </dgm:prSet>
      <dgm:spPr/>
    </dgm:pt>
  </dgm:ptLst>
  <dgm:cxnLst>
    <dgm:cxn modelId="{0CAA4008-B9AE-4421-9B36-BFBB99716669}" type="presOf" srcId="{5FD6A547-F6BF-4A8C-AA1A-2E80BF82B047}" destId="{A212518B-354A-4685-A0B9-0E7016A1B6D7}" srcOrd="0" destOrd="0" presId="urn:microsoft.com/office/officeart/2018/2/layout/IconCircleList"/>
    <dgm:cxn modelId="{E385800C-5EE5-4907-9226-6C37709E5493}" type="presOf" srcId="{49C247A7-703A-429B-BB1B-5686BDCA376E}" destId="{B8CCA0C2-BAA4-4583-BA37-0768B9951C7A}" srcOrd="0" destOrd="0" presId="urn:microsoft.com/office/officeart/2018/2/layout/IconCircleList"/>
    <dgm:cxn modelId="{54CC6910-D15E-458F-803D-CE7488448EB5}" type="presOf" srcId="{52002E06-5E18-458C-8F42-87FFC914495B}" destId="{5B34BA93-C72B-4B2C-8F84-00D054A666CB}" srcOrd="0" destOrd="0" presId="urn:microsoft.com/office/officeart/2018/2/layout/IconCircleList"/>
    <dgm:cxn modelId="{526CFD11-F271-47F6-878F-461732209A44}" type="presOf" srcId="{AF567241-A4F9-4B56-AAD3-6EDAAE839FC9}" destId="{6B0FF6E0-4748-4EAD-8028-B15D1AE6CDF4}" srcOrd="0" destOrd="0" presId="urn:microsoft.com/office/officeart/2018/2/layout/IconCircleList"/>
    <dgm:cxn modelId="{33AA321F-622A-4547-86F6-B6BD5FEACC77}" type="presOf" srcId="{08CBAB0F-06BD-450A-814E-AF1192B7AC57}" destId="{A17E1151-B43F-4C58-B09E-FE2932E2E3D3}" srcOrd="0" destOrd="0" presId="urn:microsoft.com/office/officeart/2018/2/layout/IconCircleList"/>
    <dgm:cxn modelId="{86C1483A-50D6-4BE6-828B-CC4E05F35E50}" srcId="{49C247A7-703A-429B-BB1B-5686BDCA376E}" destId="{AF567241-A4F9-4B56-AAD3-6EDAAE839FC9}" srcOrd="2" destOrd="0" parTransId="{BDB22825-6351-4642-9ABC-B8D887DBDE89}" sibTransId="{D0644CD0-2AD7-4DC5-9204-4C6AC09E37D1}"/>
    <dgm:cxn modelId="{EE4D233F-204F-49B9-8E78-30DAECE428A1}" srcId="{49C247A7-703A-429B-BB1B-5686BDCA376E}" destId="{39E24FD7-67F2-4553-924A-717690CB1EE5}" srcOrd="0" destOrd="0" parTransId="{B96848EE-3218-4A38-B12A-54B138EFF1C8}" sibTransId="{52002E06-5E18-458C-8F42-87FFC914495B}"/>
    <dgm:cxn modelId="{4CB1FE6E-FC42-4757-8F0B-A39F1AF2E7CA}" srcId="{49C247A7-703A-429B-BB1B-5686BDCA376E}" destId="{5FD6A547-F6BF-4A8C-AA1A-2E80BF82B047}" srcOrd="1" destOrd="0" parTransId="{EBF624A3-98B5-48F3-9B8A-AC643A16FA13}" sibTransId="{13F23836-7AE3-4BA0-A950-4613FE6AB4FD}"/>
    <dgm:cxn modelId="{C6891B91-9AC7-4D1A-9E08-ED7EA3B34D27}" srcId="{49C247A7-703A-429B-BB1B-5686BDCA376E}" destId="{08CBAB0F-06BD-450A-814E-AF1192B7AC57}" srcOrd="3" destOrd="0" parTransId="{FB388CA6-81A9-47CC-8055-9D8E9E83D43C}" sibTransId="{CA9D2F8F-C9A8-4A73-9998-E15D5303D0A2}"/>
    <dgm:cxn modelId="{9A66C3A1-4DC2-489D-B775-06C6DE4635D6}" type="presOf" srcId="{D0644CD0-2AD7-4DC5-9204-4C6AC09E37D1}" destId="{A7ECD6C7-997A-4C80-BD56-070DD72EF8E3}" srcOrd="0" destOrd="0" presId="urn:microsoft.com/office/officeart/2018/2/layout/IconCircleList"/>
    <dgm:cxn modelId="{4A2D25A3-4F81-4809-BC9D-808D0CD110E8}" type="presOf" srcId="{39E24FD7-67F2-4553-924A-717690CB1EE5}" destId="{1575DE06-0C34-4D27-AF73-8102C2A8C91A}" srcOrd="0" destOrd="0" presId="urn:microsoft.com/office/officeart/2018/2/layout/IconCircleList"/>
    <dgm:cxn modelId="{C8390AFD-4321-411A-A598-0ACB2DCF04EA}" type="presOf" srcId="{13F23836-7AE3-4BA0-A950-4613FE6AB4FD}" destId="{BD52DCDA-7A52-4AED-B673-FACACFCD9453}" srcOrd="0" destOrd="0" presId="urn:microsoft.com/office/officeart/2018/2/layout/IconCircleList"/>
    <dgm:cxn modelId="{30A1C340-009E-47BD-8546-C3A0FBF24C52}" type="presParOf" srcId="{B8CCA0C2-BAA4-4583-BA37-0768B9951C7A}" destId="{C3850E4E-A56A-4021-AC96-1467C732E54C}" srcOrd="0" destOrd="0" presId="urn:microsoft.com/office/officeart/2018/2/layout/IconCircleList"/>
    <dgm:cxn modelId="{438CE1E6-1F17-46C1-8733-0A7C6E1EE105}" type="presParOf" srcId="{C3850E4E-A56A-4021-AC96-1467C732E54C}" destId="{4BE57FBB-C50B-4D6A-B5CF-AE495324BB89}" srcOrd="0" destOrd="0" presId="urn:microsoft.com/office/officeart/2018/2/layout/IconCircleList"/>
    <dgm:cxn modelId="{C3F1F616-1F23-4371-9001-BBB2DC9F67B9}" type="presParOf" srcId="{4BE57FBB-C50B-4D6A-B5CF-AE495324BB89}" destId="{E0221CA5-C72A-4929-9404-9B919CC422A9}" srcOrd="0" destOrd="0" presId="urn:microsoft.com/office/officeart/2018/2/layout/IconCircleList"/>
    <dgm:cxn modelId="{632E6254-AC91-41E9-B0A7-2F75FD43D1DB}" type="presParOf" srcId="{4BE57FBB-C50B-4D6A-B5CF-AE495324BB89}" destId="{D096607E-1714-4B96-8F75-F4AA3EA0A60F}" srcOrd="1" destOrd="0" presId="urn:microsoft.com/office/officeart/2018/2/layout/IconCircleList"/>
    <dgm:cxn modelId="{3B64CD45-EE76-436C-9346-82207FA44DF2}" type="presParOf" srcId="{4BE57FBB-C50B-4D6A-B5CF-AE495324BB89}" destId="{B62AD407-284F-47B6-BA51-3EE25DD47073}" srcOrd="2" destOrd="0" presId="urn:microsoft.com/office/officeart/2018/2/layout/IconCircleList"/>
    <dgm:cxn modelId="{111B7F75-1F95-4E10-B997-664A2D8D0832}" type="presParOf" srcId="{4BE57FBB-C50B-4D6A-B5CF-AE495324BB89}" destId="{1575DE06-0C34-4D27-AF73-8102C2A8C91A}" srcOrd="3" destOrd="0" presId="urn:microsoft.com/office/officeart/2018/2/layout/IconCircleList"/>
    <dgm:cxn modelId="{3C098754-D9A2-462F-B773-30C4DA36E1BD}" type="presParOf" srcId="{C3850E4E-A56A-4021-AC96-1467C732E54C}" destId="{5B34BA93-C72B-4B2C-8F84-00D054A666CB}" srcOrd="1" destOrd="0" presId="urn:microsoft.com/office/officeart/2018/2/layout/IconCircleList"/>
    <dgm:cxn modelId="{6336E19E-0E04-40B7-9E82-E631FC55C8A9}" type="presParOf" srcId="{C3850E4E-A56A-4021-AC96-1467C732E54C}" destId="{B617B34C-C181-47A1-BBC0-3754ACA1072B}" srcOrd="2" destOrd="0" presId="urn:microsoft.com/office/officeart/2018/2/layout/IconCircleList"/>
    <dgm:cxn modelId="{6D3860F3-57FD-4838-99FA-3407D4C527EF}" type="presParOf" srcId="{B617B34C-C181-47A1-BBC0-3754ACA1072B}" destId="{F1B35396-0353-40D2-A789-F0CFD591334B}" srcOrd="0" destOrd="0" presId="urn:microsoft.com/office/officeart/2018/2/layout/IconCircleList"/>
    <dgm:cxn modelId="{93DB4F61-06C2-4ACB-8447-073771FD1397}" type="presParOf" srcId="{B617B34C-C181-47A1-BBC0-3754ACA1072B}" destId="{C9F14C23-3CB3-4176-ABBB-3843FC9A3202}" srcOrd="1" destOrd="0" presId="urn:microsoft.com/office/officeart/2018/2/layout/IconCircleList"/>
    <dgm:cxn modelId="{93A5C764-4D3A-40E8-8394-D26BEE685531}" type="presParOf" srcId="{B617B34C-C181-47A1-BBC0-3754ACA1072B}" destId="{E6894021-AD83-46B6-8804-185736965A96}" srcOrd="2" destOrd="0" presId="urn:microsoft.com/office/officeart/2018/2/layout/IconCircleList"/>
    <dgm:cxn modelId="{B39637F1-397D-4525-9F5D-A3A735B00448}" type="presParOf" srcId="{B617B34C-C181-47A1-BBC0-3754ACA1072B}" destId="{A212518B-354A-4685-A0B9-0E7016A1B6D7}" srcOrd="3" destOrd="0" presId="urn:microsoft.com/office/officeart/2018/2/layout/IconCircleList"/>
    <dgm:cxn modelId="{81F2A31C-F590-475F-A17A-E4295113AAC2}" type="presParOf" srcId="{C3850E4E-A56A-4021-AC96-1467C732E54C}" destId="{BD52DCDA-7A52-4AED-B673-FACACFCD9453}" srcOrd="3" destOrd="0" presId="urn:microsoft.com/office/officeart/2018/2/layout/IconCircleList"/>
    <dgm:cxn modelId="{BB043441-7E06-44C9-B260-0FF69720FB74}" type="presParOf" srcId="{C3850E4E-A56A-4021-AC96-1467C732E54C}" destId="{5E958EFE-69EA-43BA-90E5-ECA433EFBF0D}" srcOrd="4" destOrd="0" presId="urn:microsoft.com/office/officeart/2018/2/layout/IconCircleList"/>
    <dgm:cxn modelId="{05F6F4F7-6953-4433-A4EC-0278CB0D6ED6}" type="presParOf" srcId="{5E958EFE-69EA-43BA-90E5-ECA433EFBF0D}" destId="{AE2A18FB-EF28-4CDA-AA78-31E83EA80C7C}" srcOrd="0" destOrd="0" presId="urn:microsoft.com/office/officeart/2018/2/layout/IconCircleList"/>
    <dgm:cxn modelId="{FC8686C6-2C35-4632-AD9B-EFBEC613BA5A}" type="presParOf" srcId="{5E958EFE-69EA-43BA-90E5-ECA433EFBF0D}" destId="{2A7B5DC0-7CBE-4A64-8185-4891DF8480A9}" srcOrd="1" destOrd="0" presId="urn:microsoft.com/office/officeart/2018/2/layout/IconCircleList"/>
    <dgm:cxn modelId="{CF2D4510-6E9F-473A-B56E-366795564CC3}" type="presParOf" srcId="{5E958EFE-69EA-43BA-90E5-ECA433EFBF0D}" destId="{4721F20A-2CA4-4ED2-8B5B-9F0C29A1BB2B}" srcOrd="2" destOrd="0" presId="urn:microsoft.com/office/officeart/2018/2/layout/IconCircleList"/>
    <dgm:cxn modelId="{02FFFE11-B0F3-4306-8799-1741F1F33C9D}" type="presParOf" srcId="{5E958EFE-69EA-43BA-90E5-ECA433EFBF0D}" destId="{6B0FF6E0-4748-4EAD-8028-B15D1AE6CDF4}" srcOrd="3" destOrd="0" presId="urn:microsoft.com/office/officeart/2018/2/layout/IconCircleList"/>
    <dgm:cxn modelId="{14FAB32E-B27A-4BD1-9E49-330406C17215}" type="presParOf" srcId="{C3850E4E-A56A-4021-AC96-1467C732E54C}" destId="{A7ECD6C7-997A-4C80-BD56-070DD72EF8E3}" srcOrd="5" destOrd="0" presId="urn:microsoft.com/office/officeart/2018/2/layout/IconCircleList"/>
    <dgm:cxn modelId="{3CC1843F-BAD0-4408-BE8E-AAF344786182}" type="presParOf" srcId="{C3850E4E-A56A-4021-AC96-1467C732E54C}" destId="{D0AFC1E0-802F-40A6-9A4A-4F3C5F9E083D}" srcOrd="6" destOrd="0" presId="urn:microsoft.com/office/officeart/2018/2/layout/IconCircleList"/>
    <dgm:cxn modelId="{95F9ACA6-FB5D-42B8-84BA-D9D1E239E359}" type="presParOf" srcId="{D0AFC1E0-802F-40A6-9A4A-4F3C5F9E083D}" destId="{A9C9C373-B0CD-4AD1-9D6A-FB0882F2E1D7}" srcOrd="0" destOrd="0" presId="urn:microsoft.com/office/officeart/2018/2/layout/IconCircleList"/>
    <dgm:cxn modelId="{710BD646-F640-45A4-9735-CF433C519CFA}" type="presParOf" srcId="{D0AFC1E0-802F-40A6-9A4A-4F3C5F9E083D}" destId="{0AD04CED-B256-4CBB-A20D-3455AC7807B6}" srcOrd="1" destOrd="0" presId="urn:microsoft.com/office/officeart/2018/2/layout/IconCircleList"/>
    <dgm:cxn modelId="{C050B3EE-543A-4592-A6C0-56B558C9DBB3}" type="presParOf" srcId="{D0AFC1E0-802F-40A6-9A4A-4F3C5F9E083D}" destId="{D4BF68F5-4AB6-401D-9AD1-6C71A6CCF2E0}" srcOrd="2" destOrd="0" presId="urn:microsoft.com/office/officeart/2018/2/layout/IconCircleList"/>
    <dgm:cxn modelId="{2355AA76-A0C5-4402-B4D3-5E41F6BA2E76}" type="presParOf" srcId="{D0AFC1E0-802F-40A6-9A4A-4F3C5F9E083D}" destId="{A17E1151-B43F-4C58-B09E-FE2932E2E3D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44FFEA-D4E2-421F-A6A3-9517DFEC979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251CC31-9CA8-4208-971D-E1BB3F63EDE3}">
      <dgm:prSet/>
      <dgm:spPr/>
      <dgm:t>
        <a:bodyPr/>
        <a:lstStyle/>
        <a:p>
          <a:r>
            <a:rPr lang="en-GB"/>
            <a:t>Importance of Building Strategic Alliances and Partnerships with Local Businesses:</a:t>
          </a:r>
          <a:endParaRPr lang="en-US"/>
        </a:p>
      </dgm:t>
    </dgm:pt>
    <dgm:pt modelId="{C0A5382E-D7CF-436B-AC95-D4E8294D2C89}" type="parTrans" cxnId="{A69E4A99-3BA8-496F-8EC0-D9BC50598F3D}">
      <dgm:prSet/>
      <dgm:spPr/>
      <dgm:t>
        <a:bodyPr/>
        <a:lstStyle/>
        <a:p>
          <a:endParaRPr lang="en-US"/>
        </a:p>
      </dgm:t>
    </dgm:pt>
    <dgm:pt modelId="{C4BD00D6-7BCC-4F14-A7A0-173C5EF8F27B}" type="sibTrans" cxnId="{A69E4A99-3BA8-496F-8EC0-D9BC50598F3D}">
      <dgm:prSet/>
      <dgm:spPr/>
      <dgm:t>
        <a:bodyPr/>
        <a:lstStyle/>
        <a:p>
          <a:endParaRPr lang="en-US"/>
        </a:p>
      </dgm:t>
    </dgm:pt>
    <dgm:pt modelId="{D4A58957-ACE6-4F80-8AC1-D244FE041335}">
      <dgm:prSet/>
      <dgm:spPr/>
      <dgm:t>
        <a:bodyPr/>
        <a:lstStyle/>
        <a:p>
          <a:r>
            <a:rPr lang="en-GB"/>
            <a:t>Building strategic alliances and partnerships with local businesses in the developing country, such as India, is crucial for successful market entry and expansion.</a:t>
          </a:r>
          <a:endParaRPr lang="en-US"/>
        </a:p>
      </dgm:t>
    </dgm:pt>
    <dgm:pt modelId="{2DE03091-AD52-44AC-BE5F-77F309D5BC91}" type="parTrans" cxnId="{0BE7D8DB-736F-4712-9F7C-75BF1090E02D}">
      <dgm:prSet/>
      <dgm:spPr/>
      <dgm:t>
        <a:bodyPr/>
        <a:lstStyle/>
        <a:p>
          <a:endParaRPr lang="en-US"/>
        </a:p>
      </dgm:t>
    </dgm:pt>
    <dgm:pt modelId="{CAAAE714-4AB5-4384-80B9-49BA1D715BA5}" type="sibTrans" cxnId="{0BE7D8DB-736F-4712-9F7C-75BF1090E02D}">
      <dgm:prSet/>
      <dgm:spPr/>
      <dgm:t>
        <a:bodyPr/>
        <a:lstStyle/>
        <a:p>
          <a:endParaRPr lang="en-US"/>
        </a:p>
      </dgm:t>
    </dgm:pt>
    <dgm:pt modelId="{13B7EDFB-7E4A-4B7B-AF2B-C7FB6413D235}">
      <dgm:prSet/>
      <dgm:spPr/>
      <dgm:t>
        <a:bodyPr/>
        <a:lstStyle/>
        <a:p>
          <a:r>
            <a:rPr lang="en-GB"/>
            <a:t>Local partnerships provide valuable insights into the market dynamics, cultural nuances, and regulatory environment, helping companies navigate complexities and adapt their strategies accordingly.</a:t>
          </a:r>
          <a:endParaRPr lang="en-US"/>
        </a:p>
      </dgm:t>
    </dgm:pt>
    <dgm:pt modelId="{F35B4B5B-DC4B-4D7B-967A-B2261C268170}" type="parTrans" cxnId="{177C074E-FC70-4505-8FB0-E9E0F6FBBFB2}">
      <dgm:prSet/>
      <dgm:spPr/>
      <dgm:t>
        <a:bodyPr/>
        <a:lstStyle/>
        <a:p>
          <a:endParaRPr lang="en-US"/>
        </a:p>
      </dgm:t>
    </dgm:pt>
    <dgm:pt modelId="{0DC6B47D-A4EA-4CCB-A0C1-0D856FD2B424}" type="sibTrans" cxnId="{177C074E-FC70-4505-8FB0-E9E0F6FBBFB2}">
      <dgm:prSet/>
      <dgm:spPr/>
      <dgm:t>
        <a:bodyPr/>
        <a:lstStyle/>
        <a:p>
          <a:endParaRPr lang="en-US"/>
        </a:p>
      </dgm:t>
    </dgm:pt>
    <dgm:pt modelId="{F9280509-CA8F-4FA5-A2E9-43A6755089A0}">
      <dgm:prSet/>
      <dgm:spPr/>
      <dgm:t>
        <a:bodyPr/>
        <a:lstStyle/>
        <a:p>
          <a:r>
            <a:rPr lang="en-GB"/>
            <a:t>Identification of Potential Partners and Suppliers in the Developing Country:</a:t>
          </a:r>
          <a:endParaRPr lang="en-US"/>
        </a:p>
      </dgm:t>
    </dgm:pt>
    <dgm:pt modelId="{DB6FC8C4-A238-494D-A061-DAF585473425}" type="parTrans" cxnId="{589F9AD2-4E47-4098-9A2D-B2B9435F25C5}">
      <dgm:prSet/>
      <dgm:spPr/>
      <dgm:t>
        <a:bodyPr/>
        <a:lstStyle/>
        <a:p>
          <a:endParaRPr lang="en-US"/>
        </a:p>
      </dgm:t>
    </dgm:pt>
    <dgm:pt modelId="{3E801C48-8455-4C31-89D4-37DB2EF48F6C}" type="sibTrans" cxnId="{589F9AD2-4E47-4098-9A2D-B2B9435F25C5}">
      <dgm:prSet/>
      <dgm:spPr/>
      <dgm:t>
        <a:bodyPr/>
        <a:lstStyle/>
        <a:p>
          <a:endParaRPr lang="en-US"/>
        </a:p>
      </dgm:t>
    </dgm:pt>
    <dgm:pt modelId="{6258568A-6321-40DB-B57B-A4F76B1FBA64}">
      <dgm:prSet/>
      <dgm:spPr/>
      <dgm:t>
        <a:bodyPr/>
        <a:lstStyle/>
        <a:p>
          <a:r>
            <a:rPr lang="en-GB"/>
            <a:t>Conduct market research to identify potential partners and suppliers that align with the company's objectives and industry requirements.</a:t>
          </a:r>
          <a:endParaRPr lang="en-US"/>
        </a:p>
      </dgm:t>
    </dgm:pt>
    <dgm:pt modelId="{DAD4C302-8C82-42DD-91D9-9F214D29F612}" type="parTrans" cxnId="{BE71F16A-F6D4-4403-BDC5-579714C92C4A}">
      <dgm:prSet/>
      <dgm:spPr/>
      <dgm:t>
        <a:bodyPr/>
        <a:lstStyle/>
        <a:p>
          <a:endParaRPr lang="en-US"/>
        </a:p>
      </dgm:t>
    </dgm:pt>
    <dgm:pt modelId="{88C56421-8725-448C-A423-CAC0C641AC8E}" type="sibTrans" cxnId="{BE71F16A-F6D4-4403-BDC5-579714C92C4A}">
      <dgm:prSet/>
      <dgm:spPr/>
      <dgm:t>
        <a:bodyPr/>
        <a:lstStyle/>
        <a:p>
          <a:endParaRPr lang="en-US"/>
        </a:p>
      </dgm:t>
    </dgm:pt>
    <dgm:pt modelId="{81493E65-90E4-420F-9980-AFC3D7062836}">
      <dgm:prSet/>
      <dgm:spPr/>
      <dgm:t>
        <a:bodyPr/>
        <a:lstStyle/>
        <a:p>
          <a:r>
            <a:rPr lang="en-GB"/>
            <a:t>Engage with industry associations, trade shows, and business networks to connect with local businesses operating in relevant sectors.</a:t>
          </a:r>
          <a:endParaRPr lang="en-US"/>
        </a:p>
      </dgm:t>
    </dgm:pt>
    <dgm:pt modelId="{25266A7B-2443-40BC-B55B-1DFAB88AB1C1}" type="parTrans" cxnId="{A5BD8C15-B043-4063-B899-35FD55055A4B}">
      <dgm:prSet/>
      <dgm:spPr/>
      <dgm:t>
        <a:bodyPr/>
        <a:lstStyle/>
        <a:p>
          <a:endParaRPr lang="en-US"/>
        </a:p>
      </dgm:t>
    </dgm:pt>
    <dgm:pt modelId="{7DD3AF9D-E90E-4D24-BDE7-5AA53466FF47}" type="sibTrans" cxnId="{A5BD8C15-B043-4063-B899-35FD55055A4B}">
      <dgm:prSet/>
      <dgm:spPr/>
      <dgm:t>
        <a:bodyPr/>
        <a:lstStyle/>
        <a:p>
          <a:endParaRPr lang="en-US"/>
        </a:p>
      </dgm:t>
    </dgm:pt>
    <dgm:pt modelId="{7E4857F7-03CD-40DC-AFD4-B81632301CEF}" type="pres">
      <dgm:prSet presAssocID="{A544FFEA-D4E2-421F-A6A3-9517DFEC9799}" presName="linear" presStyleCnt="0">
        <dgm:presLayoutVars>
          <dgm:animLvl val="lvl"/>
          <dgm:resizeHandles val="exact"/>
        </dgm:presLayoutVars>
      </dgm:prSet>
      <dgm:spPr/>
    </dgm:pt>
    <dgm:pt modelId="{C5780525-4D31-45A4-B142-2FFA0CC75B9A}" type="pres">
      <dgm:prSet presAssocID="{3251CC31-9CA8-4208-971D-E1BB3F63EDE3}" presName="parentText" presStyleLbl="node1" presStyleIdx="0" presStyleCnt="2">
        <dgm:presLayoutVars>
          <dgm:chMax val="0"/>
          <dgm:bulletEnabled val="1"/>
        </dgm:presLayoutVars>
      </dgm:prSet>
      <dgm:spPr/>
    </dgm:pt>
    <dgm:pt modelId="{E6B42E05-8C8A-4129-897A-E8FBC4029F85}" type="pres">
      <dgm:prSet presAssocID="{3251CC31-9CA8-4208-971D-E1BB3F63EDE3}" presName="childText" presStyleLbl="revTx" presStyleIdx="0" presStyleCnt="2">
        <dgm:presLayoutVars>
          <dgm:bulletEnabled val="1"/>
        </dgm:presLayoutVars>
      </dgm:prSet>
      <dgm:spPr/>
    </dgm:pt>
    <dgm:pt modelId="{A1882DD6-A06E-4A96-8C63-1E802AD52CCC}" type="pres">
      <dgm:prSet presAssocID="{F9280509-CA8F-4FA5-A2E9-43A6755089A0}" presName="parentText" presStyleLbl="node1" presStyleIdx="1" presStyleCnt="2">
        <dgm:presLayoutVars>
          <dgm:chMax val="0"/>
          <dgm:bulletEnabled val="1"/>
        </dgm:presLayoutVars>
      </dgm:prSet>
      <dgm:spPr/>
    </dgm:pt>
    <dgm:pt modelId="{78BAED92-28F3-4DD0-A684-BE6A1E6EB075}" type="pres">
      <dgm:prSet presAssocID="{F9280509-CA8F-4FA5-A2E9-43A6755089A0}" presName="childText" presStyleLbl="revTx" presStyleIdx="1" presStyleCnt="2">
        <dgm:presLayoutVars>
          <dgm:bulletEnabled val="1"/>
        </dgm:presLayoutVars>
      </dgm:prSet>
      <dgm:spPr/>
    </dgm:pt>
  </dgm:ptLst>
  <dgm:cxnLst>
    <dgm:cxn modelId="{72320607-713D-4BBE-BF4F-E2065244289E}" type="presOf" srcId="{A544FFEA-D4E2-421F-A6A3-9517DFEC9799}" destId="{7E4857F7-03CD-40DC-AFD4-B81632301CEF}" srcOrd="0" destOrd="0" presId="urn:microsoft.com/office/officeart/2005/8/layout/vList2"/>
    <dgm:cxn modelId="{269C190B-8CDE-466C-AE82-7377ECDFEB01}" type="presOf" srcId="{D4A58957-ACE6-4F80-8AC1-D244FE041335}" destId="{E6B42E05-8C8A-4129-897A-E8FBC4029F85}" srcOrd="0" destOrd="0" presId="urn:microsoft.com/office/officeart/2005/8/layout/vList2"/>
    <dgm:cxn modelId="{A5BD8C15-B043-4063-B899-35FD55055A4B}" srcId="{F9280509-CA8F-4FA5-A2E9-43A6755089A0}" destId="{81493E65-90E4-420F-9980-AFC3D7062836}" srcOrd="1" destOrd="0" parTransId="{25266A7B-2443-40BC-B55B-1DFAB88AB1C1}" sibTransId="{7DD3AF9D-E90E-4D24-BDE7-5AA53466FF47}"/>
    <dgm:cxn modelId="{BE71F16A-F6D4-4403-BDC5-579714C92C4A}" srcId="{F9280509-CA8F-4FA5-A2E9-43A6755089A0}" destId="{6258568A-6321-40DB-B57B-A4F76B1FBA64}" srcOrd="0" destOrd="0" parTransId="{DAD4C302-8C82-42DD-91D9-9F214D29F612}" sibTransId="{88C56421-8725-448C-A423-CAC0C641AC8E}"/>
    <dgm:cxn modelId="{E0C5486C-6688-40F6-9EA9-3B592099DEE0}" type="presOf" srcId="{3251CC31-9CA8-4208-971D-E1BB3F63EDE3}" destId="{C5780525-4D31-45A4-B142-2FFA0CC75B9A}" srcOrd="0" destOrd="0" presId="urn:microsoft.com/office/officeart/2005/8/layout/vList2"/>
    <dgm:cxn modelId="{177C074E-FC70-4505-8FB0-E9E0F6FBBFB2}" srcId="{3251CC31-9CA8-4208-971D-E1BB3F63EDE3}" destId="{13B7EDFB-7E4A-4B7B-AF2B-C7FB6413D235}" srcOrd="1" destOrd="0" parTransId="{F35B4B5B-DC4B-4D7B-967A-B2261C268170}" sibTransId="{0DC6B47D-A4EA-4CCB-A0C1-0D856FD2B424}"/>
    <dgm:cxn modelId="{C46CA559-1CFA-4090-8BA6-E4FEEEC2BB52}" type="presOf" srcId="{81493E65-90E4-420F-9980-AFC3D7062836}" destId="{78BAED92-28F3-4DD0-A684-BE6A1E6EB075}" srcOrd="0" destOrd="1" presId="urn:microsoft.com/office/officeart/2005/8/layout/vList2"/>
    <dgm:cxn modelId="{A69E4A99-3BA8-496F-8EC0-D9BC50598F3D}" srcId="{A544FFEA-D4E2-421F-A6A3-9517DFEC9799}" destId="{3251CC31-9CA8-4208-971D-E1BB3F63EDE3}" srcOrd="0" destOrd="0" parTransId="{C0A5382E-D7CF-436B-AC95-D4E8294D2C89}" sibTransId="{C4BD00D6-7BCC-4F14-A7A0-173C5EF8F27B}"/>
    <dgm:cxn modelId="{E27287A2-504B-444A-A7EC-FDFF47B5AA82}" type="presOf" srcId="{F9280509-CA8F-4FA5-A2E9-43A6755089A0}" destId="{A1882DD6-A06E-4A96-8C63-1E802AD52CCC}" srcOrd="0" destOrd="0" presId="urn:microsoft.com/office/officeart/2005/8/layout/vList2"/>
    <dgm:cxn modelId="{EC6BF2C7-8710-48BC-9B7E-D4ED85663701}" type="presOf" srcId="{13B7EDFB-7E4A-4B7B-AF2B-C7FB6413D235}" destId="{E6B42E05-8C8A-4129-897A-E8FBC4029F85}" srcOrd="0" destOrd="1" presId="urn:microsoft.com/office/officeart/2005/8/layout/vList2"/>
    <dgm:cxn modelId="{589F9AD2-4E47-4098-9A2D-B2B9435F25C5}" srcId="{A544FFEA-D4E2-421F-A6A3-9517DFEC9799}" destId="{F9280509-CA8F-4FA5-A2E9-43A6755089A0}" srcOrd="1" destOrd="0" parTransId="{DB6FC8C4-A238-494D-A061-DAF585473425}" sibTransId="{3E801C48-8455-4C31-89D4-37DB2EF48F6C}"/>
    <dgm:cxn modelId="{0BE7D8DB-736F-4712-9F7C-75BF1090E02D}" srcId="{3251CC31-9CA8-4208-971D-E1BB3F63EDE3}" destId="{D4A58957-ACE6-4F80-8AC1-D244FE041335}" srcOrd="0" destOrd="0" parTransId="{2DE03091-AD52-44AC-BE5F-77F309D5BC91}" sibTransId="{CAAAE714-4AB5-4384-80B9-49BA1D715BA5}"/>
    <dgm:cxn modelId="{FC6AA8DD-2097-49DE-89EE-1E860935B4E2}" type="presOf" srcId="{6258568A-6321-40DB-B57B-A4F76B1FBA64}" destId="{78BAED92-28F3-4DD0-A684-BE6A1E6EB075}" srcOrd="0" destOrd="0" presId="urn:microsoft.com/office/officeart/2005/8/layout/vList2"/>
    <dgm:cxn modelId="{AF057049-EDBB-4165-B0BC-D106172AA1B0}" type="presParOf" srcId="{7E4857F7-03CD-40DC-AFD4-B81632301CEF}" destId="{C5780525-4D31-45A4-B142-2FFA0CC75B9A}" srcOrd="0" destOrd="0" presId="urn:microsoft.com/office/officeart/2005/8/layout/vList2"/>
    <dgm:cxn modelId="{34A8B888-DE7B-4737-9DFD-460D6D72EED0}" type="presParOf" srcId="{7E4857F7-03CD-40DC-AFD4-B81632301CEF}" destId="{E6B42E05-8C8A-4129-897A-E8FBC4029F85}" srcOrd="1" destOrd="0" presId="urn:microsoft.com/office/officeart/2005/8/layout/vList2"/>
    <dgm:cxn modelId="{C4E9D17E-D14B-45DA-B7FF-A2F769B390F3}" type="presParOf" srcId="{7E4857F7-03CD-40DC-AFD4-B81632301CEF}" destId="{A1882DD6-A06E-4A96-8C63-1E802AD52CCC}" srcOrd="2" destOrd="0" presId="urn:microsoft.com/office/officeart/2005/8/layout/vList2"/>
    <dgm:cxn modelId="{3315D7B6-F48D-49A3-8F24-E71B65DBBD0F}" type="presParOf" srcId="{7E4857F7-03CD-40DC-AFD4-B81632301CEF}" destId="{78BAED92-28F3-4DD0-A684-BE6A1E6EB07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92EDC-42FB-457B-83CE-43909B74C11C}">
      <dsp:nvSpPr>
        <dsp:cNvPr id="0" name=""/>
        <dsp:cNvSpPr/>
      </dsp:nvSpPr>
      <dsp:spPr>
        <a:xfrm>
          <a:off x="2179879" y="966430"/>
          <a:ext cx="469572" cy="91440"/>
        </a:xfrm>
        <a:custGeom>
          <a:avLst/>
          <a:gdLst/>
          <a:ahLst/>
          <a:cxnLst/>
          <a:rect l="0" t="0" r="0" b="0"/>
          <a:pathLst>
            <a:path>
              <a:moveTo>
                <a:pt x="0" y="45720"/>
              </a:moveTo>
              <a:lnTo>
                <a:pt x="46957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2161" y="1009647"/>
        <a:ext cx="25008" cy="5006"/>
      </dsp:txXfrm>
    </dsp:sp>
    <dsp:sp modelId="{58858AA7-BEB9-481D-9A13-3C2413418611}">
      <dsp:nvSpPr>
        <dsp:cNvPr id="0" name=""/>
        <dsp:cNvSpPr/>
      </dsp:nvSpPr>
      <dsp:spPr>
        <a:xfrm>
          <a:off x="7017" y="359751"/>
          <a:ext cx="2174662" cy="13047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560" tIns="111854" rIns="106560" bIns="111854" numCol="1" spcCol="1270" anchor="ctr" anchorCtr="0">
          <a:noAutofit/>
        </a:bodyPr>
        <a:lstStyle/>
        <a:p>
          <a:pPr marL="0" lvl="0" indent="0" algn="ctr" defTabSz="533400">
            <a:lnSpc>
              <a:spcPct val="90000"/>
            </a:lnSpc>
            <a:spcBef>
              <a:spcPct val="0"/>
            </a:spcBef>
            <a:spcAft>
              <a:spcPct val="35000"/>
            </a:spcAft>
            <a:buNone/>
          </a:pPr>
          <a:r>
            <a:rPr lang="en-GB" sz="1200" kern="1200"/>
            <a:t>Expansion Plan: XYZ Corporation is developing an expansion strategy to enter new markets and capitalize on emerging business opportunities.</a:t>
          </a:r>
          <a:endParaRPr lang="en-US" sz="1200" kern="1200"/>
        </a:p>
      </dsp:txBody>
      <dsp:txXfrm>
        <a:off x="7017" y="359751"/>
        <a:ext cx="2174662" cy="1304797"/>
      </dsp:txXfrm>
    </dsp:sp>
    <dsp:sp modelId="{F213DE0B-A4C6-4ABF-A28B-FFB423EF5FAA}">
      <dsp:nvSpPr>
        <dsp:cNvPr id="0" name=""/>
        <dsp:cNvSpPr/>
      </dsp:nvSpPr>
      <dsp:spPr>
        <a:xfrm>
          <a:off x="4854713" y="966430"/>
          <a:ext cx="469572" cy="91440"/>
        </a:xfrm>
        <a:custGeom>
          <a:avLst/>
          <a:gdLst/>
          <a:ahLst/>
          <a:cxnLst/>
          <a:rect l="0" t="0" r="0" b="0"/>
          <a:pathLst>
            <a:path>
              <a:moveTo>
                <a:pt x="0" y="45720"/>
              </a:moveTo>
              <a:lnTo>
                <a:pt x="46957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6995" y="1009647"/>
        <a:ext cx="25008" cy="5006"/>
      </dsp:txXfrm>
    </dsp:sp>
    <dsp:sp modelId="{B6239794-9F8D-4174-999F-1FB5E6442764}">
      <dsp:nvSpPr>
        <dsp:cNvPr id="0" name=""/>
        <dsp:cNvSpPr/>
      </dsp:nvSpPr>
      <dsp:spPr>
        <a:xfrm>
          <a:off x="2681851" y="359751"/>
          <a:ext cx="2174662" cy="13047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560" tIns="111854" rIns="106560" bIns="111854" numCol="1" spcCol="1270" anchor="ctr" anchorCtr="0">
          <a:noAutofit/>
        </a:bodyPr>
        <a:lstStyle/>
        <a:p>
          <a:pPr marL="0" lvl="0" indent="0" algn="ctr" defTabSz="533400">
            <a:lnSpc>
              <a:spcPct val="90000"/>
            </a:lnSpc>
            <a:spcBef>
              <a:spcPct val="0"/>
            </a:spcBef>
            <a:spcAft>
              <a:spcPct val="35000"/>
            </a:spcAft>
            <a:buNone/>
          </a:pPr>
          <a:r>
            <a:rPr lang="en-GB" sz="1200" kern="1200"/>
            <a:t>Objectives: The main objectives of this expansion plan are to increase market share, diversify revenue streams, and achieve sustainable growth.</a:t>
          </a:r>
          <a:endParaRPr lang="en-US" sz="1200" kern="1200"/>
        </a:p>
      </dsp:txBody>
      <dsp:txXfrm>
        <a:off x="2681851" y="359751"/>
        <a:ext cx="2174662" cy="1304797"/>
      </dsp:txXfrm>
    </dsp:sp>
    <dsp:sp modelId="{A9608891-FC48-4FFD-92AA-3C4207FA982B}">
      <dsp:nvSpPr>
        <dsp:cNvPr id="0" name=""/>
        <dsp:cNvSpPr/>
      </dsp:nvSpPr>
      <dsp:spPr>
        <a:xfrm>
          <a:off x="7529548" y="966430"/>
          <a:ext cx="469572" cy="91440"/>
        </a:xfrm>
        <a:custGeom>
          <a:avLst/>
          <a:gdLst/>
          <a:ahLst/>
          <a:cxnLst/>
          <a:rect l="0" t="0" r="0" b="0"/>
          <a:pathLst>
            <a:path>
              <a:moveTo>
                <a:pt x="0" y="45720"/>
              </a:moveTo>
              <a:lnTo>
                <a:pt x="46957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51830" y="1009647"/>
        <a:ext cx="25008" cy="5006"/>
      </dsp:txXfrm>
    </dsp:sp>
    <dsp:sp modelId="{0D39EABB-FDA5-45D4-B1EB-73111A8646ED}">
      <dsp:nvSpPr>
        <dsp:cNvPr id="0" name=""/>
        <dsp:cNvSpPr/>
      </dsp:nvSpPr>
      <dsp:spPr>
        <a:xfrm>
          <a:off x="5356686" y="359751"/>
          <a:ext cx="2174662" cy="13047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560" tIns="111854" rIns="106560" bIns="111854" numCol="1" spcCol="1270" anchor="ctr" anchorCtr="0">
          <a:noAutofit/>
        </a:bodyPr>
        <a:lstStyle/>
        <a:p>
          <a:pPr marL="0" lvl="0" indent="0" algn="ctr" defTabSz="533400">
            <a:lnSpc>
              <a:spcPct val="90000"/>
            </a:lnSpc>
            <a:spcBef>
              <a:spcPct val="0"/>
            </a:spcBef>
            <a:spcAft>
              <a:spcPct val="35000"/>
            </a:spcAft>
            <a:buNone/>
          </a:pPr>
          <a:r>
            <a:rPr lang="en-GB" sz="1200" kern="1200"/>
            <a:t>Selected Developing Country: India</a:t>
          </a:r>
          <a:endParaRPr lang="en-US" sz="1200" kern="1200"/>
        </a:p>
      </dsp:txBody>
      <dsp:txXfrm>
        <a:off x="5356686" y="359751"/>
        <a:ext cx="2174662" cy="1304797"/>
      </dsp:txXfrm>
    </dsp:sp>
    <dsp:sp modelId="{08CF0983-074B-4191-B949-4259EB49A9D4}">
      <dsp:nvSpPr>
        <dsp:cNvPr id="0" name=""/>
        <dsp:cNvSpPr/>
      </dsp:nvSpPr>
      <dsp:spPr>
        <a:xfrm>
          <a:off x="1094348" y="1761704"/>
          <a:ext cx="8024503" cy="575032"/>
        </a:xfrm>
        <a:custGeom>
          <a:avLst/>
          <a:gdLst/>
          <a:ahLst/>
          <a:cxnLst/>
          <a:rect l="0" t="0" r="0" b="0"/>
          <a:pathLst>
            <a:path>
              <a:moveTo>
                <a:pt x="8024503" y="0"/>
              </a:moveTo>
              <a:lnTo>
                <a:pt x="8024503" y="304616"/>
              </a:lnTo>
              <a:lnTo>
                <a:pt x="0" y="304616"/>
              </a:lnTo>
              <a:lnTo>
                <a:pt x="0" y="575032"/>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5416" y="2046717"/>
        <a:ext cx="402366" cy="5006"/>
      </dsp:txXfrm>
    </dsp:sp>
    <dsp:sp modelId="{12A14480-E65E-4E12-BF47-05A5E1263632}">
      <dsp:nvSpPr>
        <dsp:cNvPr id="0" name=""/>
        <dsp:cNvSpPr/>
      </dsp:nvSpPr>
      <dsp:spPr>
        <a:xfrm>
          <a:off x="8031520" y="260795"/>
          <a:ext cx="2174662" cy="150270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560" tIns="111854" rIns="106560" bIns="111854" numCol="1" spcCol="1270" anchor="ctr" anchorCtr="0">
          <a:noAutofit/>
        </a:bodyPr>
        <a:lstStyle/>
        <a:p>
          <a:pPr marL="0" lvl="0" indent="0" algn="ctr" defTabSz="533400">
            <a:lnSpc>
              <a:spcPct val="90000"/>
            </a:lnSpc>
            <a:spcBef>
              <a:spcPct val="0"/>
            </a:spcBef>
            <a:spcAft>
              <a:spcPct val="35000"/>
            </a:spcAft>
            <a:buNone/>
          </a:pPr>
          <a:r>
            <a:rPr lang="en-GB" sz="1200" kern="1200" dirty="0"/>
            <a:t>Potential for Business Growth: India offers immense potential for business growth due to its dynamic economy, large consumer base, and favourable investment climate.</a:t>
          </a:r>
          <a:endParaRPr lang="en-US" sz="1200" kern="1200" dirty="0"/>
        </a:p>
      </dsp:txBody>
      <dsp:txXfrm>
        <a:off x="8031520" y="260795"/>
        <a:ext cx="2174662" cy="1502708"/>
      </dsp:txXfrm>
    </dsp:sp>
    <dsp:sp modelId="{67DB85A8-F2FA-42B8-87C0-CA23589592E3}">
      <dsp:nvSpPr>
        <dsp:cNvPr id="0" name=""/>
        <dsp:cNvSpPr/>
      </dsp:nvSpPr>
      <dsp:spPr>
        <a:xfrm>
          <a:off x="2179879" y="2975816"/>
          <a:ext cx="469572" cy="91440"/>
        </a:xfrm>
        <a:custGeom>
          <a:avLst/>
          <a:gdLst/>
          <a:ahLst/>
          <a:cxnLst/>
          <a:rect l="0" t="0" r="0" b="0"/>
          <a:pathLst>
            <a:path>
              <a:moveTo>
                <a:pt x="0" y="45720"/>
              </a:moveTo>
              <a:lnTo>
                <a:pt x="46957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2161" y="3019032"/>
        <a:ext cx="25008" cy="5006"/>
      </dsp:txXfrm>
    </dsp:sp>
    <dsp:sp modelId="{1A2372FF-32FF-4E27-AFD7-C9238680E193}">
      <dsp:nvSpPr>
        <dsp:cNvPr id="0" name=""/>
        <dsp:cNvSpPr/>
      </dsp:nvSpPr>
      <dsp:spPr>
        <a:xfrm>
          <a:off x="7017" y="2369137"/>
          <a:ext cx="2174662" cy="13047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560" tIns="111854" rIns="106560" bIns="111854" numCol="1" spcCol="1270" anchor="ctr" anchorCtr="0">
          <a:noAutofit/>
        </a:bodyPr>
        <a:lstStyle/>
        <a:p>
          <a:pPr marL="0" lvl="0" indent="0" algn="ctr" defTabSz="533400">
            <a:lnSpc>
              <a:spcPct val="90000"/>
            </a:lnSpc>
            <a:spcBef>
              <a:spcPct val="0"/>
            </a:spcBef>
            <a:spcAft>
              <a:spcPct val="35000"/>
            </a:spcAft>
            <a:buNone/>
          </a:pPr>
          <a:r>
            <a:rPr lang="en-GB" sz="1200" kern="1200"/>
            <a:t>Overview of India:</a:t>
          </a:r>
          <a:endParaRPr lang="en-US" sz="1200" kern="1200"/>
        </a:p>
      </dsp:txBody>
      <dsp:txXfrm>
        <a:off x="7017" y="2369137"/>
        <a:ext cx="2174662" cy="1304797"/>
      </dsp:txXfrm>
    </dsp:sp>
    <dsp:sp modelId="{E72A323D-C961-4407-A0FF-7941DA9954DD}">
      <dsp:nvSpPr>
        <dsp:cNvPr id="0" name=""/>
        <dsp:cNvSpPr/>
      </dsp:nvSpPr>
      <dsp:spPr>
        <a:xfrm>
          <a:off x="4854713" y="2975816"/>
          <a:ext cx="469572" cy="91440"/>
        </a:xfrm>
        <a:custGeom>
          <a:avLst/>
          <a:gdLst/>
          <a:ahLst/>
          <a:cxnLst/>
          <a:rect l="0" t="0" r="0" b="0"/>
          <a:pathLst>
            <a:path>
              <a:moveTo>
                <a:pt x="0" y="45720"/>
              </a:moveTo>
              <a:lnTo>
                <a:pt x="46957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6995" y="3019032"/>
        <a:ext cx="25008" cy="5006"/>
      </dsp:txXfrm>
    </dsp:sp>
    <dsp:sp modelId="{1D389C54-2B03-4F88-BA71-F6977B6D8738}">
      <dsp:nvSpPr>
        <dsp:cNvPr id="0" name=""/>
        <dsp:cNvSpPr/>
      </dsp:nvSpPr>
      <dsp:spPr>
        <a:xfrm>
          <a:off x="2681851" y="2369137"/>
          <a:ext cx="2174662" cy="13047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560" tIns="111854" rIns="106560" bIns="111854" numCol="1" spcCol="1270" anchor="ctr" anchorCtr="0">
          <a:noAutofit/>
        </a:bodyPr>
        <a:lstStyle/>
        <a:p>
          <a:pPr marL="0" lvl="0" indent="0" algn="ctr" defTabSz="533400">
            <a:lnSpc>
              <a:spcPct val="90000"/>
            </a:lnSpc>
            <a:spcBef>
              <a:spcPct val="0"/>
            </a:spcBef>
            <a:spcAft>
              <a:spcPct val="35000"/>
            </a:spcAft>
            <a:buNone/>
          </a:pPr>
          <a:r>
            <a:rPr lang="en-GB" sz="1200" kern="1200"/>
            <a:t>Fast-Growing Economy: India has been one of the world's fastest-growing economies in recent years, with a robust GDP growth rate and a thriving business ecosystem.</a:t>
          </a:r>
          <a:endParaRPr lang="en-US" sz="1200" kern="1200"/>
        </a:p>
      </dsp:txBody>
      <dsp:txXfrm>
        <a:off x="2681851" y="2369137"/>
        <a:ext cx="2174662" cy="1304797"/>
      </dsp:txXfrm>
    </dsp:sp>
    <dsp:sp modelId="{4FA24935-A5F9-4C74-B562-65F00F7C35BD}">
      <dsp:nvSpPr>
        <dsp:cNvPr id="0" name=""/>
        <dsp:cNvSpPr/>
      </dsp:nvSpPr>
      <dsp:spPr>
        <a:xfrm>
          <a:off x="7529548" y="2975816"/>
          <a:ext cx="469572" cy="91440"/>
        </a:xfrm>
        <a:custGeom>
          <a:avLst/>
          <a:gdLst/>
          <a:ahLst/>
          <a:cxnLst/>
          <a:rect l="0" t="0" r="0" b="0"/>
          <a:pathLst>
            <a:path>
              <a:moveTo>
                <a:pt x="0" y="45720"/>
              </a:moveTo>
              <a:lnTo>
                <a:pt x="46957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51830" y="3019032"/>
        <a:ext cx="25008" cy="5006"/>
      </dsp:txXfrm>
    </dsp:sp>
    <dsp:sp modelId="{B5E68CF6-DDD5-47A4-B006-00E11F4A3EFD}">
      <dsp:nvSpPr>
        <dsp:cNvPr id="0" name=""/>
        <dsp:cNvSpPr/>
      </dsp:nvSpPr>
      <dsp:spPr>
        <a:xfrm>
          <a:off x="5356686" y="2323821"/>
          <a:ext cx="2174662" cy="139542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560" tIns="111854" rIns="106560" bIns="111854" numCol="1" spcCol="1270" anchor="ctr" anchorCtr="0">
          <a:noAutofit/>
        </a:bodyPr>
        <a:lstStyle/>
        <a:p>
          <a:pPr marL="0" lvl="0" indent="0" algn="ctr" defTabSz="533400">
            <a:lnSpc>
              <a:spcPct val="90000"/>
            </a:lnSpc>
            <a:spcBef>
              <a:spcPct val="0"/>
            </a:spcBef>
            <a:spcAft>
              <a:spcPct val="35000"/>
            </a:spcAft>
            <a:buNone/>
          </a:pPr>
          <a:r>
            <a:rPr lang="en-GB" sz="1200" kern="1200" dirty="0"/>
            <a:t>Vast Consumer Market: With a population of over 1.3 billion people, India presents a significant consumer market, offering ample opportunities to tap into various industries and sectors.</a:t>
          </a:r>
          <a:endParaRPr lang="en-US" sz="1200" kern="1200" dirty="0"/>
        </a:p>
      </dsp:txBody>
      <dsp:txXfrm>
        <a:off x="5356686" y="2323821"/>
        <a:ext cx="2174662" cy="1395428"/>
      </dsp:txXfrm>
    </dsp:sp>
    <dsp:sp modelId="{98DF26D8-FC1C-4237-A662-B37C8370F126}">
      <dsp:nvSpPr>
        <dsp:cNvPr id="0" name=""/>
        <dsp:cNvSpPr/>
      </dsp:nvSpPr>
      <dsp:spPr>
        <a:xfrm>
          <a:off x="8031520" y="2263677"/>
          <a:ext cx="2174662" cy="151571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560" tIns="111854" rIns="106560" bIns="11185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rPr>
            <a:t>Rising Middle Class: The growth of India's middle class has resulted in increased purchasing power and changing consumer preferences, creating a demand for a wide range of products and services.</a:t>
          </a:r>
          <a:endParaRPr lang="en-US" sz="1200" kern="1200" dirty="0">
            <a:solidFill>
              <a:schemeClr val="bg1"/>
            </a:solidFill>
          </a:endParaRPr>
        </a:p>
      </dsp:txBody>
      <dsp:txXfrm>
        <a:off x="8031520" y="2263677"/>
        <a:ext cx="2174662" cy="1515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CA160-4D18-48C2-8A12-800ED525AF35}">
      <dsp:nvSpPr>
        <dsp:cNvPr id="0" name=""/>
        <dsp:cNvSpPr/>
      </dsp:nvSpPr>
      <dsp:spPr>
        <a:xfrm>
          <a:off x="0" y="3525"/>
          <a:ext cx="6668792" cy="15518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7BC09D-0927-4CD1-8EA3-5491A8742140}">
      <dsp:nvSpPr>
        <dsp:cNvPr id="0" name=""/>
        <dsp:cNvSpPr/>
      </dsp:nvSpPr>
      <dsp:spPr>
        <a:xfrm>
          <a:off x="469435" y="352692"/>
          <a:ext cx="854352" cy="8535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B4E782-1635-453D-B05D-C6DA01B59ABC}">
      <dsp:nvSpPr>
        <dsp:cNvPr id="0" name=""/>
        <dsp:cNvSpPr/>
      </dsp:nvSpPr>
      <dsp:spPr>
        <a:xfrm>
          <a:off x="1793222" y="3525"/>
          <a:ext cx="4821254" cy="1648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02" tIns="174502" rIns="174502" bIns="174502" numCol="1" spcCol="1270" anchor="ctr" anchorCtr="0">
          <a:noAutofit/>
        </a:bodyPr>
        <a:lstStyle/>
        <a:p>
          <a:pPr marL="0" lvl="0" indent="0" algn="l" defTabSz="622300">
            <a:lnSpc>
              <a:spcPct val="90000"/>
            </a:lnSpc>
            <a:spcBef>
              <a:spcPct val="0"/>
            </a:spcBef>
            <a:spcAft>
              <a:spcPct val="35000"/>
            </a:spcAft>
            <a:buNone/>
          </a:pPr>
          <a:r>
            <a:rPr lang="en-GB" sz="1400" kern="1200"/>
            <a:t>Market Size and Growth Potential: India boasts a vast consumer market with a population of over 1.3 billion people. The growing middle class and increasing disposable income present significant opportunities for companies to tap into various industries and sectors.</a:t>
          </a:r>
          <a:endParaRPr lang="en-US" sz="1400" kern="1200"/>
        </a:p>
      </dsp:txBody>
      <dsp:txXfrm>
        <a:off x="1793222" y="3525"/>
        <a:ext cx="4821254" cy="1648842"/>
      </dsp:txXfrm>
    </dsp:sp>
    <dsp:sp modelId="{E9DF992A-D32C-4990-8ADC-C937587BDD2A}">
      <dsp:nvSpPr>
        <dsp:cNvPr id="0" name=""/>
        <dsp:cNvSpPr/>
      </dsp:nvSpPr>
      <dsp:spPr>
        <a:xfrm>
          <a:off x="0" y="2064578"/>
          <a:ext cx="6668792" cy="15518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65E43B-4292-4FAF-AF4B-FAF5C0EA89DE}">
      <dsp:nvSpPr>
        <dsp:cNvPr id="0" name=""/>
        <dsp:cNvSpPr/>
      </dsp:nvSpPr>
      <dsp:spPr>
        <a:xfrm>
          <a:off x="469435" y="2413745"/>
          <a:ext cx="854352" cy="8535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CAA87A-9600-4347-9F94-C34A01437CB6}">
      <dsp:nvSpPr>
        <dsp:cNvPr id="0" name=""/>
        <dsp:cNvSpPr/>
      </dsp:nvSpPr>
      <dsp:spPr>
        <a:xfrm>
          <a:off x="1793222" y="2064578"/>
          <a:ext cx="4821254" cy="1648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02" tIns="174502" rIns="174502" bIns="174502" numCol="1" spcCol="1270" anchor="ctr" anchorCtr="0">
          <a:noAutofit/>
        </a:bodyPr>
        <a:lstStyle/>
        <a:p>
          <a:pPr marL="0" lvl="0" indent="0" algn="l" defTabSz="622300">
            <a:lnSpc>
              <a:spcPct val="90000"/>
            </a:lnSpc>
            <a:spcBef>
              <a:spcPct val="0"/>
            </a:spcBef>
            <a:spcAft>
              <a:spcPct val="35000"/>
            </a:spcAft>
            <a:buNone/>
          </a:pPr>
          <a:r>
            <a:rPr lang="en-GB" sz="1400" kern="1200" dirty="0"/>
            <a:t>Emerging Consumer Base: India's rising middle class and expanding consumer base are driving demand for a wide range of products and services, offering opportunities for companies to introduce new offerings or expand their existing market share.</a:t>
          </a:r>
          <a:endParaRPr lang="en-US" sz="1400" kern="1200" dirty="0"/>
        </a:p>
      </dsp:txBody>
      <dsp:txXfrm>
        <a:off x="1793222" y="2064578"/>
        <a:ext cx="4821254" cy="1648842"/>
      </dsp:txXfrm>
    </dsp:sp>
    <dsp:sp modelId="{CC3C70C2-5FC2-4FB3-82AB-CEB5B3E75CAF}">
      <dsp:nvSpPr>
        <dsp:cNvPr id="0" name=""/>
        <dsp:cNvSpPr/>
      </dsp:nvSpPr>
      <dsp:spPr>
        <a:xfrm>
          <a:off x="0" y="4125631"/>
          <a:ext cx="6668792" cy="15518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45A37-322E-42B0-9DA9-64EB5191B772}">
      <dsp:nvSpPr>
        <dsp:cNvPr id="0" name=""/>
        <dsp:cNvSpPr/>
      </dsp:nvSpPr>
      <dsp:spPr>
        <a:xfrm>
          <a:off x="469893" y="4474798"/>
          <a:ext cx="854352" cy="8535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DFAC90-58EF-41BD-8479-8C8BFC7B652B}">
      <dsp:nvSpPr>
        <dsp:cNvPr id="0" name=""/>
        <dsp:cNvSpPr/>
      </dsp:nvSpPr>
      <dsp:spPr>
        <a:xfrm>
          <a:off x="1794140" y="4125631"/>
          <a:ext cx="4762517" cy="1648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02" tIns="174502" rIns="174502" bIns="174502" numCol="1" spcCol="1270" anchor="ctr" anchorCtr="0">
          <a:noAutofit/>
        </a:bodyPr>
        <a:lstStyle/>
        <a:p>
          <a:pPr marL="0" lvl="0" indent="0" algn="l" defTabSz="622300">
            <a:lnSpc>
              <a:spcPct val="90000"/>
            </a:lnSpc>
            <a:spcBef>
              <a:spcPct val="0"/>
            </a:spcBef>
            <a:spcAft>
              <a:spcPct val="35000"/>
            </a:spcAft>
            <a:buNone/>
          </a:pPr>
          <a:r>
            <a:rPr lang="en-GB" sz="1400" kern="1200"/>
            <a:t>Favourable Government Policies and Incentives: The Indian government has implemented policies and incentives to attract foreign investment, promote ease of doing business, and support sectors such as manufacturing, infrastructure, renewable energy, and technology. These policies create a favorable business environment and encourage investment.</a:t>
          </a:r>
          <a:endParaRPr lang="en-US" sz="1400" kern="1200"/>
        </a:p>
      </dsp:txBody>
      <dsp:txXfrm>
        <a:off x="1794140" y="4125631"/>
        <a:ext cx="4762517" cy="16488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21CA5-C72A-4929-9404-9B919CC422A9}">
      <dsp:nvSpPr>
        <dsp:cNvPr id="0" name=""/>
        <dsp:cNvSpPr/>
      </dsp:nvSpPr>
      <dsp:spPr>
        <a:xfrm>
          <a:off x="3785" y="367224"/>
          <a:ext cx="1309455" cy="13094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6607E-1714-4B96-8F75-F4AA3EA0A60F}">
      <dsp:nvSpPr>
        <dsp:cNvPr id="0" name=""/>
        <dsp:cNvSpPr/>
      </dsp:nvSpPr>
      <dsp:spPr>
        <a:xfrm>
          <a:off x="278770" y="642209"/>
          <a:ext cx="759483" cy="7594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75DE06-0C34-4D27-AF73-8102C2A8C91A}">
      <dsp:nvSpPr>
        <dsp:cNvPr id="0" name=""/>
        <dsp:cNvSpPr/>
      </dsp:nvSpPr>
      <dsp:spPr>
        <a:xfrm>
          <a:off x="1484187" y="357887"/>
          <a:ext cx="3715708" cy="1309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dirty="0">
              <a:solidFill>
                <a:schemeClr val="tx1"/>
              </a:solidFill>
            </a:rPr>
            <a:t>Overview of Market Trends and Demand:</a:t>
          </a:r>
          <a:endParaRPr lang="en-US" sz="1400" b="0" kern="1200" dirty="0">
            <a:solidFill>
              <a:schemeClr val="tx1"/>
            </a:solidFill>
          </a:endParaRPr>
        </a:p>
      </dsp:txBody>
      <dsp:txXfrm>
        <a:off x="1484187" y="357887"/>
        <a:ext cx="3715708" cy="1309455"/>
      </dsp:txXfrm>
    </dsp:sp>
    <dsp:sp modelId="{F1B35396-0353-40D2-A789-F0CFD591334B}">
      <dsp:nvSpPr>
        <dsp:cNvPr id="0" name=""/>
        <dsp:cNvSpPr/>
      </dsp:nvSpPr>
      <dsp:spPr>
        <a:xfrm>
          <a:off x="5532789" y="367224"/>
          <a:ext cx="1309455" cy="13094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14C23-3CB3-4176-ABBB-3843FC9A3202}">
      <dsp:nvSpPr>
        <dsp:cNvPr id="0" name=""/>
        <dsp:cNvSpPr/>
      </dsp:nvSpPr>
      <dsp:spPr>
        <a:xfrm>
          <a:off x="5807775" y="642209"/>
          <a:ext cx="759483" cy="7594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12518B-354A-4685-A0B9-0E7016A1B6D7}">
      <dsp:nvSpPr>
        <dsp:cNvPr id="0" name=""/>
        <dsp:cNvSpPr/>
      </dsp:nvSpPr>
      <dsp:spPr>
        <a:xfrm>
          <a:off x="7122842" y="367224"/>
          <a:ext cx="3086572" cy="1309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The market for the company's products/services in India is experiencing a positive growth trajectory driven by factors such as increasing consumer spending, urbanization, and changing lifestyles.</a:t>
          </a:r>
          <a:endParaRPr lang="en-US" sz="1400" kern="1200"/>
        </a:p>
      </dsp:txBody>
      <dsp:txXfrm>
        <a:off x="7122842" y="367224"/>
        <a:ext cx="3086572" cy="1309455"/>
      </dsp:txXfrm>
    </dsp:sp>
    <dsp:sp modelId="{AE2A18FB-EF28-4CDA-AA78-31E83EA80C7C}">
      <dsp:nvSpPr>
        <dsp:cNvPr id="0" name=""/>
        <dsp:cNvSpPr/>
      </dsp:nvSpPr>
      <dsp:spPr>
        <a:xfrm>
          <a:off x="3785" y="2363511"/>
          <a:ext cx="1309455" cy="13094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B5DC0-7CBE-4A64-8185-4891DF8480A9}">
      <dsp:nvSpPr>
        <dsp:cNvPr id="0" name=""/>
        <dsp:cNvSpPr/>
      </dsp:nvSpPr>
      <dsp:spPr>
        <a:xfrm>
          <a:off x="278770" y="2638497"/>
          <a:ext cx="759483" cy="7594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0FF6E0-4748-4EAD-8028-B15D1AE6CDF4}">
      <dsp:nvSpPr>
        <dsp:cNvPr id="0" name=""/>
        <dsp:cNvSpPr/>
      </dsp:nvSpPr>
      <dsp:spPr>
        <a:xfrm>
          <a:off x="1593837" y="2363511"/>
          <a:ext cx="3086572" cy="1309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There is a growing demand for innovative and sustainable solutions in sectors such as renewable energy, technology, healthcare, and consumer goods.</a:t>
          </a:r>
          <a:endParaRPr lang="en-US" sz="1400" kern="1200"/>
        </a:p>
      </dsp:txBody>
      <dsp:txXfrm>
        <a:off x="1593837" y="2363511"/>
        <a:ext cx="3086572" cy="1309455"/>
      </dsp:txXfrm>
    </dsp:sp>
    <dsp:sp modelId="{A9C9C373-B0CD-4AD1-9D6A-FB0882F2E1D7}">
      <dsp:nvSpPr>
        <dsp:cNvPr id="0" name=""/>
        <dsp:cNvSpPr/>
      </dsp:nvSpPr>
      <dsp:spPr>
        <a:xfrm>
          <a:off x="5218221" y="2363511"/>
          <a:ext cx="1309455" cy="13094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D04CED-B256-4CBB-A20D-3455AC7807B6}">
      <dsp:nvSpPr>
        <dsp:cNvPr id="0" name=""/>
        <dsp:cNvSpPr/>
      </dsp:nvSpPr>
      <dsp:spPr>
        <a:xfrm>
          <a:off x="5493207" y="2638497"/>
          <a:ext cx="759483" cy="7594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7E1151-B43F-4C58-B09E-FE2932E2E3D3}">
      <dsp:nvSpPr>
        <dsp:cNvPr id="0" name=""/>
        <dsp:cNvSpPr/>
      </dsp:nvSpPr>
      <dsp:spPr>
        <a:xfrm>
          <a:off x="6808274" y="2363511"/>
          <a:ext cx="3086572" cy="1309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E-commerce and digital services are witnessing rapid growth, with a shift towards online shopping, digital payments, and mobile apps.</a:t>
          </a:r>
          <a:endParaRPr lang="en-US" sz="1400" kern="1200"/>
        </a:p>
      </dsp:txBody>
      <dsp:txXfrm>
        <a:off x="6808274" y="2363511"/>
        <a:ext cx="3086572" cy="13094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80525-4D31-45A4-B142-2FFA0CC75B9A}">
      <dsp:nvSpPr>
        <dsp:cNvPr id="0" name=""/>
        <dsp:cNvSpPr/>
      </dsp:nvSpPr>
      <dsp:spPr>
        <a:xfrm>
          <a:off x="0" y="516600"/>
          <a:ext cx="10213200" cy="50368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Importance of Building Strategic Alliances and Partnerships with Local Businesses:</a:t>
          </a:r>
          <a:endParaRPr lang="en-US" sz="2100" kern="1200"/>
        </a:p>
      </dsp:txBody>
      <dsp:txXfrm>
        <a:off x="24588" y="541188"/>
        <a:ext cx="10164024" cy="454509"/>
      </dsp:txXfrm>
    </dsp:sp>
    <dsp:sp modelId="{E6B42E05-8C8A-4129-897A-E8FBC4029F85}">
      <dsp:nvSpPr>
        <dsp:cNvPr id="0" name=""/>
        <dsp:cNvSpPr/>
      </dsp:nvSpPr>
      <dsp:spPr>
        <a:xfrm>
          <a:off x="0" y="1020285"/>
          <a:ext cx="10213200" cy="999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426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Building strategic alliances and partnerships with local businesses in the developing country, such as India, is crucial for successful market entry and expansion.</a:t>
          </a:r>
          <a:endParaRPr lang="en-US" sz="1600" kern="1200"/>
        </a:p>
        <a:p>
          <a:pPr marL="171450" lvl="1" indent="-171450" algn="l" defTabSz="711200">
            <a:lnSpc>
              <a:spcPct val="90000"/>
            </a:lnSpc>
            <a:spcBef>
              <a:spcPct val="0"/>
            </a:spcBef>
            <a:spcAft>
              <a:spcPct val="20000"/>
            </a:spcAft>
            <a:buChar char="•"/>
          </a:pPr>
          <a:r>
            <a:rPr lang="en-GB" sz="1600" kern="1200"/>
            <a:t>Local partnerships provide valuable insights into the market dynamics, cultural nuances, and regulatory environment, helping companies navigate complexities and adapt their strategies accordingly.</a:t>
          </a:r>
          <a:endParaRPr lang="en-US" sz="1600" kern="1200"/>
        </a:p>
      </dsp:txBody>
      <dsp:txXfrm>
        <a:off x="0" y="1020285"/>
        <a:ext cx="10213200" cy="999809"/>
      </dsp:txXfrm>
    </dsp:sp>
    <dsp:sp modelId="{A1882DD6-A06E-4A96-8C63-1E802AD52CCC}">
      <dsp:nvSpPr>
        <dsp:cNvPr id="0" name=""/>
        <dsp:cNvSpPr/>
      </dsp:nvSpPr>
      <dsp:spPr>
        <a:xfrm>
          <a:off x="0" y="2020095"/>
          <a:ext cx="10213200" cy="50368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Identification of Potential Partners and Suppliers in the Developing Country:</a:t>
          </a:r>
          <a:endParaRPr lang="en-US" sz="2100" kern="1200"/>
        </a:p>
      </dsp:txBody>
      <dsp:txXfrm>
        <a:off x="24588" y="2044683"/>
        <a:ext cx="10164024" cy="454509"/>
      </dsp:txXfrm>
    </dsp:sp>
    <dsp:sp modelId="{78BAED92-28F3-4DD0-A684-BE6A1E6EB075}">
      <dsp:nvSpPr>
        <dsp:cNvPr id="0" name=""/>
        <dsp:cNvSpPr/>
      </dsp:nvSpPr>
      <dsp:spPr>
        <a:xfrm>
          <a:off x="0" y="2523780"/>
          <a:ext cx="10213200" cy="999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426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Conduct market research to identify potential partners and suppliers that align with the company's objectives and industry requirements.</a:t>
          </a:r>
          <a:endParaRPr lang="en-US" sz="1600" kern="1200"/>
        </a:p>
        <a:p>
          <a:pPr marL="171450" lvl="1" indent="-171450" algn="l" defTabSz="711200">
            <a:lnSpc>
              <a:spcPct val="90000"/>
            </a:lnSpc>
            <a:spcBef>
              <a:spcPct val="0"/>
            </a:spcBef>
            <a:spcAft>
              <a:spcPct val="20000"/>
            </a:spcAft>
            <a:buChar char="•"/>
          </a:pPr>
          <a:r>
            <a:rPr lang="en-GB" sz="1600" kern="1200"/>
            <a:t>Engage with industry associations, trade shows, and business networks to connect with local businesses operating in relevant sectors.</a:t>
          </a:r>
          <a:endParaRPr lang="en-US" sz="1600" kern="1200"/>
        </a:p>
      </dsp:txBody>
      <dsp:txXfrm>
        <a:off x="0" y="2523780"/>
        <a:ext cx="10213200" cy="99980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4138471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45181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5/7/2023</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932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70606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666225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57422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005972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901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218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566539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5/7/2023</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16321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5/7/2023</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58433506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CA2EAD-E7C7-4F64-924A-52D34FD75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5F9E59-310C-AB8C-C524-D5895C8EBB23}"/>
              </a:ext>
            </a:extLst>
          </p:cNvPr>
          <p:cNvSpPr>
            <a:spLocks noGrp="1"/>
          </p:cNvSpPr>
          <p:nvPr>
            <p:ph type="ctrTitle"/>
          </p:nvPr>
        </p:nvSpPr>
        <p:spPr>
          <a:xfrm>
            <a:off x="4875975" y="1079500"/>
            <a:ext cx="6307200" cy="2185200"/>
          </a:xfrm>
        </p:spPr>
        <p:txBody>
          <a:bodyPr>
            <a:normAutofit/>
          </a:bodyPr>
          <a:lstStyle/>
          <a:p>
            <a:r>
              <a:rPr lang="en-GB" dirty="0"/>
              <a:t>Global Business Environment.</a:t>
            </a:r>
          </a:p>
        </p:txBody>
      </p:sp>
      <p:sp>
        <p:nvSpPr>
          <p:cNvPr id="3" name="Subtitle 2">
            <a:extLst>
              <a:ext uri="{FF2B5EF4-FFF2-40B4-BE49-F238E27FC236}">
                <a16:creationId xmlns:a16="http://schemas.microsoft.com/office/drawing/2014/main" id="{4559A6FB-824A-86B4-D246-B31C909786A2}"/>
              </a:ext>
            </a:extLst>
          </p:cNvPr>
          <p:cNvSpPr>
            <a:spLocks noGrp="1"/>
          </p:cNvSpPr>
          <p:nvPr>
            <p:ph type="subTitle" idx="1"/>
          </p:nvPr>
        </p:nvSpPr>
        <p:spPr>
          <a:xfrm>
            <a:off x="4941289" y="4786457"/>
            <a:ext cx="6307200" cy="1710500"/>
          </a:xfrm>
        </p:spPr>
        <p:txBody>
          <a:bodyPr>
            <a:normAutofit/>
          </a:bodyPr>
          <a:lstStyle/>
          <a:p>
            <a:r>
              <a:rPr lang="en-GB" dirty="0"/>
              <a:t>STUDENT: MALINA-GABRIELA BOJEAN</a:t>
            </a:r>
          </a:p>
          <a:p>
            <a:r>
              <a:rPr lang="en-GB" dirty="0"/>
              <a:t>PROFESSOR: DR. HOSSEIN  SHOKRI</a:t>
            </a:r>
          </a:p>
        </p:txBody>
      </p:sp>
      <p:pic>
        <p:nvPicPr>
          <p:cNvPr id="4" name="Picture 3" descr="Coloured pencils inside a pencil holder which is on top of a wood table">
            <a:extLst>
              <a:ext uri="{FF2B5EF4-FFF2-40B4-BE49-F238E27FC236}">
                <a16:creationId xmlns:a16="http://schemas.microsoft.com/office/drawing/2014/main" id="{3996D5DB-3C71-3329-9FDA-46B7F157695A}"/>
              </a:ext>
            </a:extLst>
          </p:cNvPr>
          <p:cNvPicPr>
            <a:picLocks noChangeAspect="1"/>
          </p:cNvPicPr>
          <p:nvPr/>
        </p:nvPicPr>
        <p:blipFill rotWithShape="1">
          <a:blip r:embed="rId2"/>
          <a:srcRect l="53414" r="8977" b="-1"/>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9575"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3896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55369-6439-FE5C-F987-E9FB41842164}"/>
              </a:ext>
            </a:extLst>
          </p:cNvPr>
          <p:cNvSpPr>
            <a:spLocks noGrp="1"/>
          </p:cNvSpPr>
          <p:nvPr>
            <p:ph type="title"/>
          </p:nvPr>
        </p:nvSpPr>
        <p:spPr>
          <a:xfrm>
            <a:off x="317595" y="-83975"/>
            <a:ext cx="10213200" cy="1112836"/>
          </a:xfrm>
        </p:spPr>
        <p:txBody>
          <a:bodyPr/>
          <a:lstStyle/>
          <a:p>
            <a:r>
              <a:rPr lang="en-GB" b="1" dirty="0">
                <a:solidFill>
                  <a:srgbClr val="C00000"/>
                </a:solidFill>
                <a:latin typeface="Abadi" panose="020B0604020104020204" pitchFamily="34" charset="0"/>
              </a:rPr>
              <a:t>Introduction</a:t>
            </a:r>
          </a:p>
        </p:txBody>
      </p:sp>
      <p:graphicFrame>
        <p:nvGraphicFramePr>
          <p:cNvPr id="5" name="Content Placeholder 2">
            <a:extLst>
              <a:ext uri="{FF2B5EF4-FFF2-40B4-BE49-F238E27FC236}">
                <a16:creationId xmlns:a16="http://schemas.microsoft.com/office/drawing/2014/main" id="{5936E14A-84A9-805F-9B05-CD61AA64067C}"/>
              </a:ext>
            </a:extLst>
          </p:cNvPr>
          <p:cNvGraphicFramePr>
            <a:graphicFrameLocks noGrp="1"/>
          </p:cNvGraphicFramePr>
          <p:nvPr>
            <p:ph idx="1"/>
            <p:extLst>
              <p:ext uri="{D42A27DB-BD31-4B8C-83A1-F6EECF244321}">
                <p14:modId xmlns:p14="http://schemas.microsoft.com/office/powerpoint/2010/main" val="3935124676"/>
              </p:ext>
            </p:extLst>
          </p:nvPr>
        </p:nvGraphicFramePr>
        <p:xfrm>
          <a:off x="989400" y="1408904"/>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7838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C77A29-BA6C-1534-254A-A916999CD65A}"/>
              </a:ext>
            </a:extLst>
          </p:cNvPr>
          <p:cNvSpPr>
            <a:spLocks noGrp="1"/>
          </p:cNvSpPr>
          <p:nvPr>
            <p:ph type="title"/>
          </p:nvPr>
        </p:nvSpPr>
        <p:spPr>
          <a:xfrm>
            <a:off x="4868987" y="395288"/>
            <a:ext cx="6317998" cy="1120439"/>
          </a:xfrm>
        </p:spPr>
        <p:txBody>
          <a:bodyPr wrap="square" anchor="b">
            <a:normAutofit/>
          </a:bodyPr>
          <a:lstStyle/>
          <a:p>
            <a:pPr algn="ctr">
              <a:lnSpc>
                <a:spcPct val="90000"/>
              </a:lnSpc>
            </a:pPr>
            <a:r>
              <a:rPr lang="en-GB" sz="2500" dirty="0">
                <a:solidFill>
                  <a:srgbClr val="C00000"/>
                </a:solidFill>
                <a:latin typeface="Abadi" panose="020B0604020104020204" pitchFamily="34" charset="0"/>
              </a:rPr>
              <a:t>Investing in India as a Developing Country: Seizing Opportunities, Managing Challenges</a:t>
            </a:r>
          </a:p>
        </p:txBody>
      </p:sp>
      <p:pic>
        <p:nvPicPr>
          <p:cNvPr id="15" name="Picture 4" descr="Figures of houses in different position and sizes">
            <a:extLst>
              <a:ext uri="{FF2B5EF4-FFF2-40B4-BE49-F238E27FC236}">
                <a16:creationId xmlns:a16="http://schemas.microsoft.com/office/drawing/2014/main" id="{5AC6A12B-EF33-B1D3-F950-7BAEEEE78587}"/>
              </a:ext>
            </a:extLst>
          </p:cNvPr>
          <p:cNvPicPr>
            <a:picLocks noChangeAspect="1"/>
          </p:cNvPicPr>
          <p:nvPr/>
        </p:nvPicPr>
        <p:blipFill rotWithShape="1">
          <a:blip r:embed="rId2"/>
          <a:srcRect l="25407" r="42901"/>
          <a:stretch/>
        </p:blipFill>
        <p:spPr>
          <a:xfrm>
            <a:off x="20" y="10"/>
            <a:ext cx="3863955" cy="6857989"/>
          </a:xfrm>
          <a:prstGeom prst="rect">
            <a:avLst/>
          </a:prstGeom>
        </p:spPr>
      </p:pic>
      <p:cxnSp>
        <p:nvCxnSpPr>
          <p:cNvPr id="29" name="Straight Connector 28">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C0554E-EB63-D08A-D43B-8BF4701852AB}"/>
              </a:ext>
            </a:extLst>
          </p:cNvPr>
          <p:cNvSpPr>
            <a:spLocks noGrp="1"/>
          </p:cNvSpPr>
          <p:nvPr>
            <p:ph idx="1"/>
          </p:nvPr>
        </p:nvSpPr>
        <p:spPr>
          <a:xfrm>
            <a:off x="3971925" y="1911015"/>
            <a:ext cx="8000999" cy="4813635"/>
          </a:xfrm>
        </p:spPr>
        <p:txBody>
          <a:bodyPr>
            <a:normAutofit fontScale="77500" lnSpcReduction="20000"/>
          </a:bodyPr>
          <a:lstStyle/>
          <a:p>
            <a:pPr marL="0" indent="0">
              <a:lnSpc>
                <a:spcPct val="140000"/>
              </a:lnSpc>
              <a:buNone/>
            </a:pPr>
            <a:r>
              <a:rPr lang="en-GB" sz="1500" b="1" dirty="0">
                <a:solidFill>
                  <a:srgbClr val="C00000">
                    <a:alpha val="60000"/>
                  </a:srgbClr>
                </a:solidFill>
                <a:latin typeface="Abadi" panose="020B0604020104020204" pitchFamily="34" charset="0"/>
              </a:rPr>
              <a:t>Seizing Opportunities:</a:t>
            </a:r>
          </a:p>
          <a:p>
            <a:pPr>
              <a:lnSpc>
                <a:spcPct val="140000"/>
              </a:lnSpc>
            </a:pPr>
            <a:r>
              <a:rPr lang="en-GB" sz="1500" dirty="0">
                <a:latin typeface="Abadi" panose="020B0604020104020204" pitchFamily="34" charset="0"/>
              </a:rPr>
              <a:t>Large and growing consumer market: India is home to over 1.3 billion people, presenting a vast consumer base with increasing purchasing power.</a:t>
            </a:r>
          </a:p>
          <a:p>
            <a:pPr>
              <a:lnSpc>
                <a:spcPct val="140000"/>
              </a:lnSpc>
            </a:pPr>
            <a:r>
              <a:rPr lang="en-GB" sz="1500" dirty="0">
                <a:latin typeface="Abadi" panose="020B0604020104020204" pitchFamily="34" charset="0"/>
              </a:rPr>
              <a:t>Demographic advantage: The country has a young population, which can contribute to a dynamic and productive workforce.</a:t>
            </a:r>
          </a:p>
          <a:p>
            <a:pPr>
              <a:lnSpc>
                <a:spcPct val="140000"/>
              </a:lnSpc>
            </a:pPr>
            <a:r>
              <a:rPr lang="en-GB" sz="1500" dirty="0">
                <a:latin typeface="Abadi" panose="020B0604020104020204" pitchFamily="34" charset="0"/>
              </a:rPr>
              <a:t>Rapid economic growth: India has been experiencing robust economic growth rates, offering numerous investment opportunities across various sectors.</a:t>
            </a:r>
          </a:p>
          <a:p>
            <a:pPr>
              <a:lnSpc>
                <a:spcPct val="140000"/>
              </a:lnSpc>
            </a:pPr>
            <a:r>
              <a:rPr lang="en-GB" sz="1500" dirty="0">
                <a:latin typeface="Abadi" panose="020B0604020104020204" pitchFamily="34" charset="0"/>
              </a:rPr>
              <a:t>Government initiatives: The Indian government has introduced several initiatives such as Make in India, Digital India, and Start-up India to promote investment and entrepreneurship.</a:t>
            </a:r>
          </a:p>
          <a:p>
            <a:pPr marL="0" indent="0">
              <a:lnSpc>
                <a:spcPct val="140000"/>
              </a:lnSpc>
              <a:buNone/>
            </a:pPr>
            <a:r>
              <a:rPr lang="en-GB" sz="1500" b="1" dirty="0">
                <a:solidFill>
                  <a:srgbClr val="C00000">
                    <a:alpha val="60000"/>
                  </a:srgbClr>
                </a:solidFill>
                <a:latin typeface="Abadi" panose="020B0604020104020204" pitchFamily="34" charset="0"/>
              </a:rPr>
              <a:t>Managing Challenges:</a:t>
            </a:r>
          </a:p>
          <a:p>
            <a:pPr>
              <a:lnSpc>
                <a:spcPct val="140000"/>
              </a:lnSpc>
            </a:pPr>
            <a:r>
              <a:rPr lang="en-GB" sz="1500" dirty="0">
                <a:latin typeface="Abadi" panose="020B0604020104020204" pitchFamily="34" charset="0"/>
              </a:rPr>
              <a:t>Infrastructure gaps: India faces challenges in terms of inadequate infrastructure, including transportation, power, and logistics. Investors may need to consider these limitations while planning their investments.</a:t>
            </a:r>
          </a:p>
          <a:p>
            <a:pPr>
              <a:lnSpc>
                <a:spcPct val="140000"/>
              </a:lnSpc>
            </a:pPr>
            <a:r>
              <a:rPr lang="en-GB" sz="1500" dirty="0">
                <a:latin typeface="Abadi" panose="020B0604020104020204" pitchFamily="34" charset="0"/>
              </a:rPr>
              <a:t>Regulatory complexity: Despite improvements, India's regulatory environment can still be complex, with varying rules and compliance requirements at different levels of government. Investors need to navigate this regulatory landscape effectively.</a:t>
            </a:r>
          </a:p>
          <a:p>
            <a:pPr>
              <a:lnSpc>
                <a:spcPct val="140000"/>
              </a:lnSpc>
            </a:pPr>
            <a:r>
              <a:rPr lang="en-GB" sz="700" dirty="0">
                <a:latin typeface="Abadi" panose="020B0604020104020204" pitchFamily="34" charset="0"/>
              </a:rPr>
              <a:t>.</a:t>
            </a:r>
          </a:p>
          <a:p>
            <a:pPr>
              <a:lnSpc>
                <a:spcPct val="140000"/>
              </a:lnSpc>
            </a:pPr>
            <a:endParaRPr lang="en-GB" sz="700" dirty="0"/>
          </a:p>
        </p:txBody>
      </p:sp>
    </p:spTree>
    <p:extLst>
      <p:ext uri="{BB962C8B-B14F-4D97-AF65-F5344CB8AC3E}">
        <p14:creationId xmlns:p14="http://schemas.microsoft.com/office/powerpoint/2010/main" val="3056469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9" name="Group 18">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1"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0"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4" name="Rectangle 23">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3483B-0ED8-7E11-E2FE-D9482C9E460B}"/>
              </a:ext>
            </a:extLst>
          </p:cNvPr>
          <p:cNvSpPr>
            <a:spLocks noGrp="1"/>
          </p:cNvSpPr>
          <p:nvPr>
            <p:ph type="title"/>
          </p:nvPr>
        </p:nvSpPr>
        <p:spPr>
          <a:xfrm>
            <a:off x="990000" y="395289"/>
            <a:ext cx="4075200" cy="2226688"/>
          </a:xfrm>
        </p:spPr>
        <p:txBody>
          <a:bodyPr vert="horz" lIns="91440" tIns="45720" rIns="91440" bIns="45720" rtlCol="0" anchor="b" anchorCtr="0">
            <a:normAutofit/>
          </a:bodyPr>
          <a:lstStyle/>
          <a:p>
            <a:pPr algn="ctr">
              <a:lnSpc>
                <a:spcPct val="90000"/>
              </a:lnSpc>
            </a:pPr>
            <a:r>
              <a:rPr lang="en-US" sz="3700" b="1" dirty="0">
                <a:solidFill>
                  <a:srgbClr val="C00000"/>
                </a:solidFill>
              </a:rPr>
              <a:t>Key Opportunities in India:</a:t>
            </a:r>
            <a:br>
              <a:rPr lang="en-US" sz="3700" dirty="0"/>
            </a:br>
            <a:endParaRPr lang="en-US" sz="3700" dirty="0"/>
          </a:p>
        </p:txBody>
      </p:sp>
      <p:grpSp>
        <p:nvGrpSpPr>
          <p:cNvPr id="26" name="Group 25">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27" name="Rectangle 26">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29" name="Group 28">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34"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0" name="Group 29">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31"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graphicFrame>
        <p:nvGraphicFramePr>
          <p:cNvPr id="5" name="Content Placeholder 2">
            <a:extLst>
              <a:ext uri="{FF2B5EF4-FFF2-40B4-BE49-F238E27FC236}">
                <a16:creationId xmlns:a16="http://schemas.microsoft.com/office/drawing/2014/main" id="{0F645EC3-00C7-3858-79C7-6C59E80B4EFA}"/>
              </a:ext>
            </a:extLst>
          </p:cNvPr>
          <p:cNvGraphicFramePr>
            <a:graphicFrameLocks noGrp="1"/>
          </p:cNvGraphicFramePr>
          <p:nvPr>
            <p:ph idx="1"/>
            <p:extLst>
              <p:ext uri="{D42A27DB-BD31-4B8C-83A1-F6EECF244321}">
                <p14:modId xmlns:p14="http://schemas.microsoft.com/office/powerpoint/2010/main" val="3983682603"/>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6938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7AA7E-DB28-7791-CA7E-26F26AF4831A}"/>
              </a:ext>
            </a:extLst>
          </p:cNvPr>
          <p:cNvSpPr>
            <a:spLocks noGrp="1"/>
          </p:cNvSpPr>
          <p:nvPr>
            <p:ph type="title"/>
          </p:nvPr>
        </p:nvSpPr>
        <p:spPr/>
        <p:txBody>
          <a:bodyPr/>
          <a:lstStyle/>
          <a:p>
            <a:r>
              <a:rPr lang="en-GB" dirty="0">
                <a:solidFill>
                  <a:srgbClr val="C00000"/>
                </a:solidFill>
              </a:rPr>
              <a:t>Market Analysis:</a:t>
            </a:r>
            <a:br>
              <a:rPr lang="en-GB" dirty="0"/>
            </a:br>
            <a:endParaRPr lang="en-GB" dirty="0"/>
          </a:p>
        </p:txBody>
      </p:sp>
      <p:graphicFrame>
        <p:nvGraphicFramePr>
          <p:cNvPr id="7" name="Content Placeholder 2">
            <a:extLst>
              <a:ext uri="{FF2B5EF4-FFF2-40B4-BE49-F238E27FC236}">
                <a16:creationId xmlns:a16="http://schemas.microsoft.com/office/drawing/2014/main" id="{1F333D16-54FE-AEE6-5C71-740098B1346A}"/>
              </a:ext>
            </a:extLst>
          </p:cNvPr>
          <p:cNvGraphicFramePr>
            <a:graphicFrameLocks noGrp="1"/>
          </p:cNvGraphicFramePr>
          <p:nvPr>
            <p:ph idx="1"/>
            <p:extLst>
              <p:ext uri="{D42A27DB-BD31-4B8C-83A1-F6EECF244321}">
                <p14:modId xmlns:p14="http://schemas.microsoft.com/office/powerpoint/2010/main" val="106005002"/>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9528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103FA-6D38-4976-CF6A-EF4768E31A59}"/>
              </a:ext>
            </a:extLst>
          </p:cNvPr>
          <p:cNvSpPr>
            <a:spLocks noGrp="1"/>
          </p:cNvSpPr>
          <p:nvPr>
            <p:ph type="title"/>
          </p:nvPr>
        </p:nvSpPr>
        <p:spPr>
          <a:xfrm>
            <a:off x="371477" y="395288"/>
            <a:ext cx="4697323" cy="1597753"/>
          </a:xfrm>
        </p:spPr>
        <p:txBody>
          <a:bodyPr wrap="square" anchor="b">
            <a:normAutofit/>
          </a:bodyPr>
          <a:lstStyle/>
          <a:p>
            <a:pPr algn="ctr"/>
            <a:r>
              <a:rPr lang="en-GB" dirty="0">
                <a:solidFill>
                  <a:srgbClr val="C00000"/>
                </a:solidFill>
              </a:rPr>
              <a:t>Infrastructure and Logistics</a:t>
            </a:r>
            <a:r>
              <a:rPr lang="en-GB" dirty="0"/>
              <a:t>:</a:t>
            </a:r>
            <a:br>
              <a:rPr lang="en-GB" dirty="0"/>
            </a:br>
            <a:endParaRPr lang="en-GB" dirty="0"/>
          </a:p>
        </p:txBody>
      </p:sp>
      <p:sp>
        <p:nvSpPr>
          <p:cNvPr id="3" name="Content Placeholder 2">
            <a:extLst>
              <a:ext uri="{FF2B5EF4-FFF2-40B4-BE49-F238E27FC236}">
                <a16:creationId xmlns:a16="http://schemas.microsoft.com/office/drawing/2014/main" id="{8A611401-EFE0-2B19-9877-8741B0802751}"/>
              </a:ext>
            </a:extLst>
          </p:cNvPr>
          <p:cNvSpPr>
            <a:spLocks noGrp="1"/>
          </p:cNvSpPr>
          <p:nvPr>
            <p:ph idx="1"/>
          </p:nvPr>
        </p:nvSpPr>
        <p:spPr>
          <a:xfrm>
            <a:off x="371477" y="1366630"/>
            <a:ext cx="5657847" cy="4981575"/>
          </a:xfrm>
        </p:spPr>
        <p:txBody>
          <a:bodyPr>
            <a:noAutofit/>
          </a:bodyPr>
          <a:lstStyle/>
          <a:p>
            <a:pPr marL="0" indent="0">
              <a:lnSpc>
                <a:spcPct val="140000"/>
              </a:lnSpc>
              <a:buNone/>
            </a:pPr>
            <a:endParaRPr lang="en-GB" sz="1400" dirty="0">
              <a:latin typeface="Abadi" panose="020B0604020104020204" pitchFamily="34" charset="0"/>
            </a:endParaRPr>
          </a:p>
          <a:p>
            <a:pPr marL="0" indent="0">
              <a:lnSpc>
                <a:spcPct val="140000"/>
              </a:lnSpc>
              <a:buNone/>
            </a:pPr>
            <a:r>
              <a:rPr lang="en-GB" sz="1400" b="1" dirty="0">
                <a:latin typeface="Abadi" panose="020B0604020104020204" pitchFamily="34" charset="0"/>
              </a:rPr>
              <a:t>Assessment of Transportation Networks and Supply Chain Capabilities:</a:t>
            </a:r>
          </a:p>
          <a:p>
            <a:pPr>
              <a:lnSpc>
                <a:spcPct val="140000"/>
              </a:lnSpc>
            </a:pPr>
            <a:endParaRPr lang="en-GB" sz="1200" dirty="0">
              <a:latin typeface="Abadi" panose="020B0604020104020204" pitchFamily="34" charset="0"/>
            </a:endParaRPr>
          </a:p>
          <a:p>
            <a:pPr>
              <a:lnSpc>
                <a:spcPct val="140000"/>
              </a:lnSpc>
            </a:pPr>
            <a:r>
              <a:rPr lang="en-GB" sz="1200" dirty="0">
                <a:latin typeface="Abadi" panose="020B0604020104020204" pitchFamily="34" charset="0"/>
              </a:rPr>
              <a:t>India has a diverse transportation network consisting of roadways, railways, airways, and ports. Major cities and industrial hubs are well-connected, facilitating the movement of goods and services.</a:t>
            </a:r>
          </a:p>
          <a:p>
            <a:pPr>
              <a:lnSpc>
                <a:spcPct val="140000"/>
              </a:lnSpc>
            </a:pPr>
            <a:r>
              <a:rPr lang="en-GB" sz="1200" dirty="0">
                <a:latin typeface="Abadi" panose="020B0604020104020204" pitchFamily="34" charset="0"/>
              </a:rPr>
              <a:t>The railway network, managed by Indian Railways, is extensive and plays a crucial role in freight transportation across the country.</a:t>
            </a:r>
          </a:p>
          <a:p>
            <a:pPr>
              <a:lnSpc>
                <a:spcPct val="140000"/>
              </a:lnSpc>
            </a:pPr>
            <a:r>
              <a:rPr lang="en-GB" sz="1200" dirty="0">
                <a:latin typeface="Abadi" panose="020B0604020104020204" pitchFamily="34" charset="0"/>
              </a:rPr>
              <a:t>Air transportation is efficient, with several international and domestic airports serving major cities.</a:t>
            </a:r>
          </a:p>
          <a:p>
            <a:pPr>
              <a:lnSpc>
                <a:spcPct val="140000"/>
              </a:lnSpc>
            </a:pPr>
            <a:r>
              <a:rPr lang="en-GB" sz="1200" dirty="0">
                <a:latin typeface="Abadi" panose="020B0604020104020204" pitchFamily="34" charset="0"/>
              </a:rPr>
              <a:t>Indian ports, such as Jawaharlal Nehru Port Trust (JNPT) and Chennai Port, handle a significant volume of maritime trade.</a:t>
            </a:r>
          </a:p>
          <a:p>
            <a:pPr>
              <a:lnSpc>
                <a:spcPct val="140000"/>
              </a:lnSpc>
            </a:pPr>
            <a:r>
              <a:rPr lang="en-GB" sz="1200" dirty="0">
                <a:latin typeface="Abadi" panose="020B0604020104020204" pitchFamily="34" charset="0"/>
              </a:rPr>
              <a:t>Availability of Necessary Infrastructure for </a:t>
            </a:r>
          </a:p>
        </p:txBody>
      </p:sp>
      <p:cxnSp>
        <p:nvCxnSpPr>
          <p:cNvPr id="22" name="Straight Connector 21">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4" name="Picture 4">
            <a:extLst>
              <a:ext uri="{FF2B5EF4-FFF2-40B4-BE49-F238E27FC236}">
                <a16:creationId xmlns:a16="http://schemas.microsoft.com/office/drawing/2014/main" id="{85DB9C87-10EC-F1F9-7550-503ABDC85505}"/>
              </a:ext>
            </a:extLst>
          </p:cNvPr>
          <p:cNvPicPr>
            <a:picLocks noChangeAspect="1"/>
          </p:cNvPicPr>
          <p:nvPr/>
        </p:nvPicPr>
        <p:blipFill rotWithShape="1">
          <a:blip r:embed="rId2"/>
          <a:srcRect l="26135" r="23738"/>
          <a:stretch/>
        </p:blipFill>
        <p:spPr>
          <a:xfrm>
            <a:off x="6651127" y="622363"/>
            <a:ext cx="4999885" cy="5610618"/>
          </a:xfrm>
          <a:prstGeom prst="rect">
            <a:avLst/>
          </a:prstGeom>
        </p:spPr>
      </p:pic>
    </p:spTree>
    <p:extLst>
      <p:ext uri="{BB962C8B-B14F-4D97-AF65-F5344CB8AC3E}">
        <p14:creationId xmlns:p14="http://schemas.microsoft.com/office/powerpoint/2010/main" val="2492160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AD607-81FC-8D0F-0D8E-769E6B77256A}"/>
              </a:ext>
            </a:extLst>
          </p:cNvPr>
          <p:cNvSpPr>
            <a:spLocks noGrp="1"/>
          </p:cNvSpPr>
          <p:nvPr>
            <p:ph type="title"/>
          </p:nvPr>
        </p:nvSpPr>
        <p:spPr/>
        <p:txBody>
          <a:bodyPr/>
          <a:lstStyle/>
          <a:p>
            <a:r>
              <a:rPr lang="en-GB" dirty="0">
                <a:solidFill>
                  <a:srgbClr val="C00000"/>
                </a:solidFill>
              </a:rPr>
              <a:t>Local Partnerships and Stakeholders</a:t>
            </a:r>
            <a:r>
              <a:rPr lang="en-GB" dirty="0"/>
              <a:t>:</a:t>
            </a:r>
          </a:p>
        </p:txBody>
      </p:sp>
      <p:graphicFrame>
        <p:nvGraphicFramePr>
          <p:cNvPr id="5" name="Content Placeholder 2">
            <a:extLst>
              <a:ext uri="{FF2B5EF4-FFF2-40B4-BE49-F238E27FC236}">
                <a16:creationId xmlns:a16="http://schemas.microsoft.com/office/drawing/2014/main" id="{C521452F-B133-505D-E08E-84DC2CCDA8EF}"/>
              </a:ext>
            </a:extLst>
          </p:cNvPr>
          <p:cNvGraphicFramePr>
            <a:graphicFrameLocks noGrp="1"/>
          </p:cNvGraphicFramePr>
          <p:nvPr>
            <p:ph idx="1"/>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4469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5DBE6-66DD-EA6C-33C0-9A0695542783}"/>
              </a:ext>
            </a:extLst>
          </p:cNvPr>
          <p:cNvSpPr>
            <a:spLocks noGrp="1"/>
          </p:cNvSpPr>
          <p:nvPr>
            <p:ph type="title"/>
          </p:nvPr>
        </p:nvSpPr>
        <p:spPr/>
        <p:txBody>
          <a:bodyPr/>
          <a:lstStyle/>
          <a:p>
            <a:r>
              <a:rPr lang="en-GB" dirty="0">
                <a:solidFill>
                  <a:srgbClr val="C00000"/>
                </a:solidFill>
              </a:rPr>
              <a:t>Cultural Considerations:</a:t>
            </a:r>
            <a:br>
              <a:rPr lang="en-GB" dirty="0"/>
            </a:br>
            <a:endParaRPr lang="en-GB" dirty="0"/>
          </a:p>
        </p:txBody>
      </p:sp>
      <p:sp>
        <p:nvSpPr>
          <p:cNvPr id="3" name="Content Placeholder 2">
            <a:extLst>
              <a:ext uri="{FF2B5EF4-FFF2-40B4-BE49-F238E27FC236}">
                <a16:creationId xmlns:a16="http://schemas.microsoft.com/office/drawing/2014/main" id="{E6C3A234-97E6-6A00-5FE0-07824C55DF96}"/>
              </a:ext>
            </a:extLst>
          </p:cNvPr>
          <p:cNvSpPr>
            <a:spLocks noGrp="1"/>
          </p:cNvSpPr>
          <p:nvPr>
            <p:ph idx="1"/>
          </p:nvPr>
        </p:nvSpPr>
        <p:spPr>
          <a:xfrm>
            <a:off x="285750" y="909636"/>
            <a:ext cx="11753850" cy="5553075"/>
          </a:xfrm>
        </p:spPr>
        <p:txBody>
          <a:bodyPr>
            <a:normAutofit fontScale="62500" lnSpcReduction="20000"/>
          </a:bodyPr>
          <a:lstStyle/>
          <a:p>
            <a:pPr marL="0" indent="0">
              <a:buNone/>
            </a:pPr>
            <a:endParaRPr lang="en-GB" dirty="0"/>
          </a:p>
          <a:p>
            <a:pPr marL="0" indent="0">
              <a:buNone/>
            </a:pPr>
            <a:r>
              <a:rPr lang="en-GB" b="1" dirty="0"/>
              <a:t>Understanding the Local Culture and Customs:</a:t>
            </a:r>
          </a:p>
          <a:p>
            <a:r>
              <a:rPr lang="en-GB" dirty="0"/>
              <a:t>Invest time and effort in understanding the local culture, traditions, and customs of the developing country, such as India, to avoid misunderstandings and cultural faux pas.</a:t>
            </a:r>
          </a:p>
          <a:p>
            <a:r>
              <a:rPr lang="en-GB" dirty="0"/>
              <a:t>Learn about social norms, greetings, gestures, and appropriate behaviour in business and social settings.</a:t>
            </a:r>
          </a:p>
          <a:p>
            <a:pPr marL="0" indent="0">
              <a:buNone/>
            </a:pPr>
            <a:endParaRPr lang="en-GB" dirty="0"/>
          </a:p>
          <a:p>
            <a:pPr marL="0" indent="0">
              <a:buNone/>
            </a:pPr>
            <a:r>
              <a:rPr lang="en-GB" b="1" dirty="0"/>
              <a:t>Adapting Business Practices and Communication to the Cultural Context:</a:t>
            </a:r>
          </a:p>
          <a:p>
            <a:r>
              <a:rPr lang="en-GB" dirty="0"/>
              <a:t>Adapt business practices to align with the local cultural context. For example, hierarchical structures, respect for authority, and collective decision-making may be valued in certain cultures.</a:t>
            </a:r>
          </a:p>
          <a:p>
            <a:r>
              <a:rPr lang="en-GB" dirty="0"/>
              <a:t>Adjust communication styles to be culturally appropriate, considering factors such as directness, formality, and non-verbal cues.</a:t>
            </a:r>
          </a:p>
          <a:p>
            <a:r>
              <a:rPr lang="en-GB" dirty="0"/>
              <a:t>Use language and terminology that resonate with the local audience, considering linguistic diversity and regional variations within the country.</a:t>
            </a:r>
          </a:p>
          <a:p>
            <a:pPr marL="0" indent="0">
              <a:buNone/>
            </a:pPr>
            <a:endParaRPr lang="en-GB" dirty="0"/>
          </a:p>
          <a:p>
            <a:pPr marL="0" indent="0">
              <a:buNone/>
            </a:pPr>
            <a:r>
              <a:rPr lang="en-GB" b="1" dirty="0"/>
              <a:t>Emphasizing Cultural Sensitivity and Respect in All Operations:</a:t>
            </a:r>
          </a:p>
          <a:p>
            <a:r>
              <a:rPr lang="en-GB" dirty="0"/>
              <a:t>Cultivate a company culture that values and promotes cultural sensitivity, diversity, and inclusion.</a:t>
            </a:r>
          </a:p>
        </p:txBody>
      </p:sp>
    </p:spTree>
    <p:extLst>
      <p:ext uri="{BB962C8B-B14F-4D97-AF65-F5344CB8AC3E}">
        <p14:creationId xmlns:p14="http://schemas.microsoft.com/office/powerpoint/2010/main" val="109570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E4FF81-3FC8-AC53-C0DF-97429CC9DE88}"/>
              </a:ext>
            </a:extLst>
          </p:cNvPr>
          <p:cNvSpPr>
            <a:spLocks noGrp="1"/>
          </p:cNvSpPr>
          <p:nvPr>
            <p:ph type="title"/>
          </p:nvPr>
        </p:nvSpPr>
        <p:spPr>
          <a:xfrm>
            <a:off x="990000" y="945926"/>
            <a:ext cx="3531600" cy="1815882"/>
          </a:xfrm>
        </p:spPr>
        <p:txBody>
          <a:bodyPr anchor="t">
            <a:normAutofit/>
          </a:bodyPr>
          <a:lstStyle/>
          <a:p>
            <a:r>
              <a:rPr lang="en-GB" dirty="0">
                <a:solidFill>
                  <a:srgbClr val="C00000"/>
                </a:solidFill>
              </a:rPr>
              <a:t>Risk Assessment:</a:t>
            </a:r>
          </a:p>
        </p:txBody>
      </p:sp>
      <p:pic>
        <p:nvPicPr>
          <p:cNvPr id="5" name="Picture 4" descr="Codes on papers">
            <a:extLst>
              <a:ext uri="{FF2B5EF4-FFF2-40B4-BE49-F238E27FC236}">
                <a16:creationId xmlns:a16="http://schemas.microsoft.com/office/drawing/2014/main" id="{90B9BF6C-DE27-425F-441A-4C82B3FED079}"/>
              </a:ext>
            </a:extLst>
          </p:cNvPr>
          <p:cNvPicPr>
            <a:picLocks noChangeAspect="1"/>
          </p:cNvPicPr>
          <p:nvPr/>
        </p:nvPicPr>
        <p:blipFill rotWithShape="1">
          <a:blip r:embed="rId2"/>
          <a:srcRect l="3450" r="908" b="1"/>
          <a:stretch/>
        </p:blipFill>
        <p:spPr>
          <a:xfrm>
            <a:off x="1079500" y="3428999"/>
            <a:ext cx="3352800" cy="2339975"/>
          </a:xfrm>
          <a:prstGeom prst="rect">
            <a:avLst/>
          </a:prstGeom>
        </p:spPr>
      </p:pic>
      <p:sp>
        <p:nvSpPr>
          <p:cNvPr id="3" name="Content Placeholder 2">
            <a:extLst>
              <a:ext uri="{FF2B5EF4-FFF2-40B4-BE49-F238E27FC236}">
                <a16:creationId xmlns:a16="http://schemas.microsoft.com/office/drawing/2014/main" id="{E316C40D-3137-3D79-8AB5-36083111D0A3}"/>
              </a:ext>
            </a:extLst>
          </p:cNvPr>
          <p:cNvSpPr>
            <a:spLocks noGrp="1"/>
          </p:cNvSpPr>
          <p:nvPr>
            <p:ph idx="1"/>
          </p:nvPr>
        </p:nvSpPr>
        <p:spPr>
          <a:xfrm>
            <a:off x="4997457" y="935999"/>
            <a:ext cx="6114543" cy="5548777"/>
          </a:xfrm>
        </p:spPr>
        <p:txBody>
          <a:bodyPr>
            <a:normAutofit/>
          </a:bodyPr>
          <a:lstStyle/>
          <a:p>
            <a:pPr marL="0" indent="0">
              <a:lnSpc>
                <a:spcPct val="140000"/>
              </a:lnSpc>
              <a:buNone/>
            </a:pPr>
            <a:r>
              <a:rPr lang="en-GB" sz="1200" b="1" dirty="0"/>
              <a:t>Risk Assessment: Potential Risks and Challenges in a Developing Country:</a:t>
            </a:r>
          </a:p>
          <a:p>
            <a:pPr>
              <a:lnSpc>
                <a:spcPct val="140000"/>
              </a:lnSpc>
            </a:pPr>
            <a:endParaRPr lang="en-GB" sz="1200" b="1" dirty="0"/>
          </a:p>
          <a:p>
            <a:pPr>
              <a:lnSpc>
                <a:spcPct val="140000"/>
              </a:lnSpc>
            </a:pPr>
            <a:r>
              <a:rPr lang="en-GB" sz="1200" dirty="0"/>
              <a:t>Political and Regulatory Risks: Developing countries may have unstable political environments, frequent policy changes, corruption, and regulatory challenges. This can impact business operations, licensing, permits, and legal compliance.</a:t>
            </a:r>
          </a:p>
          <a:p>
            <a:pPr>
              <a:lnSpc>
                <a:spcPct val="140000"/>
              </a:lnSpc>
            </a:pPr>
            <a:r>
              <a:rPr lang="en-GB" sz="1200" dirty="0"/>
              <a:t>Economic Volatility: Developing countries often experience economic volatility, including fluctuations in currency exchange rates, inflation, and financial instability. These factors can affect market demand, pricing, profitability, and investment returns.</a:t>
            </a:r>
          </a:p>
          <a:p>
            <a:pPr>
              <a:lnSpc>
                <a:spcPct val="140000"/>
              </a:lnSpc>
            </a:pPr>
            <a:r>
              <a:rPr lang="en-GB" sz="1200" dirty="0"/>
              <a:t>Infrastructure Deficiencies: Developing countries may have inadequate infrastructure, including transportation networks, power supply, and internet connectivity. Insufficient infrastructure can result in logistical challenges, supply chain disruptions, and higher operational costs.</a:t>
            </a:r>
          </a:p>
          <a:p>
            <a:pPr>
              <a:lnSpc>
                <a:spcPct val="140000"/>
              </a:lnSpc>
            </a:pPr>
            <a:r>
              <a:rPr lang="en-GB" sz="1200" dirty="0"/>
              <a:t>Socio-cultural Factors: Differences in social, cultural, and consumer </a:t>
            </a:r>
            <a:r>
              <a:rPr lang="en-GB" sz="1200" dirty="0" err="1"/>
              <a:t>behaviors</a:t>
            </a:r>
            <a:r>
              <a:rPr lang="en-GB" sz="1200" dirty="0"/>
              <a:t> can pose challenges in market understanding, product localization, and customer engagement. Adapting to local preferences and addressing cultural sensitivities becomes crucial.</a:t>
            </a:r>
          </a:p>
        </p:txBody>
      </p:sp>
    </p:spTree>
    <p:extLst>
      <p:ext uri="{BB962C8B-B14F-4D97-AF65-F5344CB8AC3E}">
        <p14:creationId xmlns:p14="http://schemas.microsoft.com/office/powerpoint/2010/main" val="1945448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21B27-C09C-0824-2449-29AF1D2303D6}"/>
              </a:ext>
            </a:extLst>
          </p:cNvPr>
          <p:cNvSpPr>
            <a:spLocks noGrp="1"/>
          </p:cNvSpPr>
          <p:nvPr>
            <p:ph type="title"/>
          </p:nvPr>
        </p:nvSpPr>
        <p:spPr/>
        <p:txBody>
          <a:bodyPr/>
          <a:lstStyle/>
          <a:p>
            <a:r>
              <a:rPr lang="en-GB" dirty="0">
                <a:solidFill>
                  <a:srgbClr val="C00000"/>
                </a:solidFill>
              </a:rPr>
              <a:t>Government Regulations and Compliance:</a:t>
            </a:r>
            <a:br>
              <a:rPr lang="en-GB" dirty="0"/>
            </a:br>
            <a:endParaRPr lang="en-GB" dirty="0"/>
          </a:p>
        </p:txBody>
      </p:sp>
      <p:sp>
        <p:nvSpPr>
          <p:cNvPr id="3" name="Content Placeholder 2">
            <a:extLst>
              <a:ext uri="{FF2B5EF4-FFF2-40B4-BE49-F238E27FC236}">
                <a16:creationId xmlns:a16="http://schemas.microsoft.com/office/drawing/2014/main" id="{250A6DAE-5C21-588F-E688-DB6F115BFAD8}"/>
              </a:ext>
            </a:extLst>
          </p:cNvPr>
          <p:cNvSpPr>
            <a:spLocks noGrp="1"/>
          </p:cNvSpPr>
          <p:nvPr>
            <p:ph idx="1"/>
          </p:nvPr>
        </p:nvSpPr>
        <p:spPr>
          <a:xfrm>
            <a:off x="989400" y="1340692"/>
            <a:ext cx="10213200" cy="5041446"/>
          </a:xfrm>
        </p:spPr>
        <p:txBody>
          <a:bodyPr>
            <a:normAutofit fontScale="70000" lnSpcReduction="20000"/>
          </a:bodyPr>
          <a:lstStyle/>
          <a:p>
            <a:pPr marL="0" indent="0">
              <a:buNone/>
            </a:pPr>
            <a:endParaRPr lang="en-GB" b="1" dirty="0"/>
          </a:p>
          <a:p>
            <a:pPr marL="0" indent="0">
              <a:buNone/>
            </a:pPr>
            <a:r>
              <a:rPr lang="en-GB" b="1" dirty="0"/>
              <a:t>Overview of Relevant Laws and Regulations in the Developing Country:</a:t>
            </a:r>
          </a:p>
          <a:p>
            <a:r>
              <a:rPr lang="en-GB" dirty="0"/>
              <a:t>Conduct thorough research and analysis to understand the specific laws and regulations that apply to the developing country, such as India.</a:t>
            </a:r>
          </a:p>
          <a:p>
            <a:r>
              <a:rPr lang="en-GB" dirty="0"/>
              <a:t>Identify key areas of regulation, including company registration, taxation, labour laws, intellectual property rights, environmental regulations, import/export controls, and industry-specific regulations.</a:t>
            </a:r>
          </a:p>
          <a:p>
            <a:r>
              <a:rPr lang="en-GB" dirty="0"/>
              <a:t>Stay updated on any recent changes or updates to laws and regulations that may impact business operations.</a:t>
            </a:r>
          </a:p>
          <a:p>
            <a:pPr marL="0" indent="0">
              <a:buNone/>
            </a:pPr>
            <a:r>
              <a:rPr lang="en-GB" dirty="0"/>
              <a:t>Understanding Legal Requirements for Business Establishment and Operation:</a:t>
            </a:r>
          </a:p>
          <a:p>
            <a:r>
              <a:rPr lang="en-GB" dirty="0"/>
              <a:t>Company Registration: Determine the legal structure suitable for the business, such as a private limited company, partnership, or sole proprietorship. Follow the procedures and fulfil the requirements for company registration, including obtaining necessary licenses and permits.</a:t>
            </a:r>
          </a:p>
          <a:p>
            <a:r>
              <a:rPr lang="en-GB" dirty="0"/>
              <a:t>Taxation: Understand the tax obligations and compliance requirements, including corporate income tax, value-added tax (VAT)/goods and services tax (GST), customs duties, and withholding taxes. Register for the appropriate tax identification numbers and file tax returns as per the prescribed timelines.</a:t>
            </a:r>
          </a:p>
        </p:txBody>
      </p:sp>
    </p:spTree>
    <p:extLst>
      <p:ext uri="{BB962C8B-B14F-4D97-AF65-F5344CB8AC3E}">
        <p14:creationId xmlns:p14="http://schemas.microsoft.com/office/powerpoint/2010/main" val="1596153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84E71-A9AD-DAFF-0A5A-063CE45F389C}"/>
              </a:ext>
            </a:extLst>
          </p:cNvPr>
          <p:cNvSpPr>
            <a:spLocks noGrp="1"/>
          </p:cNvSpPr>
          <p:nvPr>
            <p:ph type="title"/>
          </p:nvPr>
        </p:nvSpPr>
        <p:spPr>
          <a:xfrm>
            <a:off x="990000" y="-798877"/>
            <a:ext cx="4078800" cy="1597753"/>
          </a:xfrm>
        </p:spPr>
        <p:txBody>
          <a:bodyPr wrap="square" anchor="b">
            <a:normAutofit/>
          </a:bodyPr>
          <a:lstStyle/>
          <a:p>
            <a:pPr algn="ctr"/>
            <a:r>
              <a:rPr lang="en-GB" dirty="0">
                <a:solidFill>
                  <a:srgbClr val="C00000"/>
                </a:solidFill>
              </a:rPr>
              <a:t>Conclusion:</a:t>
            </a:r>
          </a:p>
        </p:txBody>
      </p:sp>
      <p:sp>
        <p:nvSpPr>
          <p:cNvPr id="3" name="Content Placeholder 2">
            <a:extLst>
              <a:ext uri="{FF2B5EF4-FFF2-40B4-BE49-F238E27FC236}">
                <a16:creationId xmlns:a16="http://schemas.microsoft.com/office/drawing/2014/main" id="{496DAE1F-015C-98E2-48FE-740B9D914656}"/>
              </a:ext>
            </a:extLst>
          </p:cNvPr>
          <p:cNvSpPr>
            <a:spLocks noGrp="1"/>
          </p:cNvSpPr>
          <p:nvPr>
            <p:ph idx="1"/>
          </p:nvPr>
        </p:nvSpPr>
        <p:spPr>
          <a:xfrm>
            <a:off x="285753" y="1181100"/>
            <a:ext cx="5524494" cy="4778376"/>
          </a:xfrm>
        </p:spPr>
        <p:txBody>
          <a:bodyPr>
            <a:normAutofit/>
          </a:bodyPr>
          <a:lstStyle/>
          <a:p>
            <a:pPr marL="0" indent="0">
              <a:lnSpc>
                <a:spcPct val="140000"/>
              </a:lnSpc>
              <a:buNone/>
            </a:pPr>
            <a:r>
              <a:rPr lang="en-GB" sz="1400" dirty="0"/>
              <a:t>Investing in a developing country like India presents a range of opportunities for businesses seeking growth and expansion. The large and growing market, economic potential, demographic dividend, and technological advancements create a favourable environment for investment.</a:t>
            </a:r>
          </a:p>
          <a:p>
            <a:pPr marL="0" indent="0">
              <a:lnSpc>
                <a:spcPct val="140000"/>
              </a:lnSpc>
              <a:buNone/>
            </a:pPr>
            <a:r>
              <a:rPr lang="en-GB" sz="1400" dirty="0"/>
              <a:t>Managing the challenges associated with investing in a developing country is crucial for success. Understanding the regulatory environment, addressing infrastructure deficiencies, and navigating logistical complexities are key considerations. Building strategic partnerships with local businesses, respecting cultural norms, and ensuring compliance with legal requirements are vital for establishing and operating a business in the country.</a:t>
            </a:r>
          </a:p>
        </p:txBody>
      </p:sp>
      <p:cxnSp>
        <p:nvCxnSpPr>
          <p:cNvPr id="21" name="Straight Connector 17">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4" descr="3D Hologram from iPad">
            <a:extLst>
              <a:ext uri="{FF2B5EF4-FFF2-40B4-BE49-F238E27FC236}">
                <a16:creationId xmlns:a16="http://schemas.microsoft.com/office/drawing/2014/main" id="{F78D1EB4-088C-E618-3256-3E95F9C6222E}"/>
              </a:ext>
            </a:extLst>
          </p:cNvPr>
          <p:cNvPicPr>
            <a:picLocks noChangeAspect="1"/>
          </p:cNvPicPr>
          <p:nvPr/>
        </p:nvPicPr>
        <p:blipFill rotWithShape="1">
          <a:blip r:embed="rId2"/>
          <a:srcRect l="11605" r="28910" b="-1"/>
          <a:stretch/>
        </p:blipFill>
        <p:spPr>
          <a:xfrm>
            <a:off x="6651127" y="622381"/>
            <a:ext cx="4999885" cy="5610583"/>
          </a:xfrm>
          <a:prstGeom prst="rect">
            <a:avLst/>
          </a:prstGeom>
        </p:spPr>
      </p:pic>
    </p:spTree>
    <p:extLst>
      <p:ext uri="{BB962C8B-B14F-4D97-AF65-F5344CB8AC3E}">
        <p14:creationId xmlns:p14="http://schemas.microsoft.com/office/powerpoint/2010/main" val="942244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F5A4E-CFC0-DEF6-E3AB-738016B6A7F7}"/>
              </a:ext>
            </a:extLst>
          </p:cNvPr>
          <p:cNvSpPr>
            <a:spLocks noGrp="1"/>
          </p:cNvSpPr>
          <p:nvPr>
            <p:ph type="title"/>
          </p:nvPr>
        </p:nvSpPr>
        <p:spPr/>
        <p:txBody>
          <a:bodyPr/>
          <a:lstStyle/>
          <a:p>
            <a:r>
              <a:rPr lang="en-GB" dirty="0">
                <a:solidFill>
                  <a:srgbClr val="C00000"/>
                </a:solidFill>
              </a:rPr>
              <a:t>References:</a:t>
            </a:r>
          </a:p>
        </p:txBody>
      </p:sp>
      <p:sp>
        <p:nvSpPr>
          <p:cNvPr id="3" name="Content Placeholder 2">
            <a:extLst>
              <a:ext uri="{FF2B5EF4-FFF2-40B4-BE49-F238E27FC236}">
                <a16:creationId xmlns:a16="http://schemas.microsoft.com/office/drawing/2014/main" id="{046C879C-400D-B159-7A87-AEE92196DFB4}"/>
              </a:ext>
            </a:extLst>
          </p:cNvPr>
          <p:cNvSpPr>
            <a:spLocks noGrp="1"/>
          </p:cNvSpPr>
          <p:nvPr>
            <p:ph idx="1"/>
          </p:nvPr>
        </p:nvSpPr>
        <p:spPr/>
        <p:txBody>
          <a:bodyPr>
            <a:normAutofit fontScale="70000" lnSpcReduction="20000"/>
          </a:bodyPr>
          <a:lstStyle/>
          <a:p>
            <a:pPr>
              <a:buFont typeface="Wingdings" panose="05000000000000000000" pitchFamily="2" charset="2"/>
              <a:buChar char="Ø"/>
            </a:pPr>
            <a:r>
              <a:rPr lang="en-GB" dirty="0"/>
              <a:t>Hofstede, G. (2001). </a:t>
            </a:r>
            <a:r>
              <a:rPr lang="en-GB" i="1" dirty="0"/>
              <a:t>Culture's consequences: Comparing values, behaviours, institutions, and organizations across nations. SAGE Publications</a:t>
            </a:r>
            <a:r>
              <a:rPr lang="en-GB" dirty="0"/>
              <a:t>.</a:t>
            </a:r>
          </a:p>
          <a:p>
            <a:pPr>
              <a:buFont typeface="Wingdings" panose="05000000000000000000" pitchFamily="2" charset="2"/>
              <a:buChar char="Ø"/>
            </a:pPr>
            <a:endParaRPr lang="en-GB" dirty="0"/>
          </a:p>
          <a:p>
            <a:pPr>
              <a:buFont typeface="Wingdings" panose="05000000000000000000" pitchFamily="2" charset="2"/>
              <a:buChar char="Ø"/>
            </a:pPr>
            <a:r>
              <a:rPr lang="en-GB" dirty="0"/>
              <a:t>Hoskisson, R. E., Eden, L., Lau, C. M., &amp; Wright, M. (2000). </a:t>
            </a:r>
            <a:r>
              <a:rPr lang="en-GB" i="1" dirty="0"/>
              <a:t>Strategy in emerging economies</a:t>
            </a:r>
            <a:r>
              <a:rPr lang="en-GB" dirty="0"/>
              <a:t>. Academy of Management Journal, 43(3), 249-267.</a:t>
            </a:r>
          </a:p>
          <a:p>
            <a:pPr>
              <a:buFont typeface="Wingdings" panose="05000000000000000000" pitchFamily="2" charset="2"/>
              <a:buChar char="Ø"/>
            </a:pPr>
            <a:endParaRPr lang="en-GB" dirty="0"/>
          </a:p>
          <a:p>
            <a:pPr>
              <a:buFont typeface="Wingdings" panose="05000000000000000000" pitchFamily="2" charset="2"/>
              <a:buChar char="Ø"/>
            </a:pPr>
            <a:r>
              <a:rPr lang="en-GB" dirty="0"/>
              <a:t>Khanna, T., &amp; Palepu, K. (2010). </a:t>
            </a:r>
            <a:r>
              <a:rPr lang="en-GB" i="1" dirty="0"/>
              <a:t>Winning in emerging markets: A roadmap for strategy and execution</a:t>
            </a:r>
            <a:r>
              <a:rPr lang="en-GB" dirty="0"/>
              <a:t>. Harvard Business Press.</a:t>
            </a:r>
          </a:p>
          <a:p>
            <a:pPr>
              <a:buFont typeface="Wingdings" panose="05000000000000000000" pitchFamily="2" charset="2"/>
              <a:buChar char="Ø"/>
            </a:pPr>
            <a:endParaRPr lang="en-GB" dirty="0"/>
          </a:p>
          <a:p>
            <a:pPr>
              <a:buFont typeface="Wingdings" panose="05000000000000000000" pitchFamily="2" charset="2"/>
              <a:buChar char="Ø"/>
            </a:pPr>
            <a:r>
              <a:rPr lang="en-GB" dirty="0"/>
              <a:t>Kumar, N. (2011). </a:t>
            </a:r>
            <a:r>
              <a:rPr lang="en-GB" i="1" dirty="0"/>
              <a:t>Emerging dimensions of global outsourcing of services: Implications for research and practice. </a:t>
            </a:r>
            <a:r>
              <a:rPr lang="en-GB" dirty="0"/>
              <a:t>Journal of International Management, 17(3), 233-239.</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574519596"/>
      </p:ext>
    </p:extLst>
  </p:cSld>
  <p:clrMapOvr>
    <a:masterClrMapping/>
  </p:clrMapOvr>
</p:sld>
</file>

<file path=ppt/theme/theme1.xml><?xml version="1.0" encoding="utf-8"?>
<a:theme xmlns:a="http://schemas.openxmlformats.org/drawingml/2006/main" name="FrostyVTI">
  <a:themeElements>
    <a:clrScheme name="AnalogousFromRegularSeed_2SEEDS">
      <a:dk1>
        <a:srgbClr val="000000"/>
      </a:dk1>
      <a:lt1>
        <a:srgbClr val="FFFFFF"/>
      </a:lt1>
      <a:dk2>
        <a:srgbClr val="1B2F2E"/>
      </a:dk2>
      <a:lt2>
        <a:srgbClr val="F3F1F0"/>
      </a:lt2>
      <a:accent1>
        <a:srgbClr val="3B9EB1"/>
      </a:accent1>
      <a:accent2>
        <a:srgbClr val="46B196"/>
      </a:accent2>
      <a:accent3>
        <a:srgbClr val="4D7EC3"/>
      </a:accent3>
      <a:accent4>
        <a:srgbClr val="B13B3E"/>
      </a:accent4>
      <a:accent5>
        <a:srgbClr val="C37B4D"/>
      </a:accent5>
      <a:accent6>
        <a:srgbClr val="B19A3B"/>
      </a:accent6>
      <a:hlink>
        <a:srgbClr val="C05944"/>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otalTime>60</TotalTime>
  <Words>1582</Words>
  <Application>Microsoft Office PowerPoint</Application>
  <PresentationFormat>Widescreen</PresentationFormat>
  <Paragraphs>87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Abadi</vt:lpstr>
      <vt:lpstr>Arial</vt:lpstr>
      <vt:lpstr>Avenir Next LT Pro</vt:lpstr>
      <vt:lpstr>Goudy Old Style</vt:lpstr>
      <vt:lpstr>Wingdings</vt:lpstr>
      <vt:lpstr>FrostyVTI</vt:lpstr>
      <vt:lpstr>Global Business Environment.</vt:lpstr>
      <vt:lpstr>Introduction</vt:lpstr>
      <vt:lpstr>Investing in India as a Developing Country: Seizing Opportunities, Managing Challenges</vt:lpstr>
      <vt:lpstr>Key Opportunities in India: </vt:lpstr>
      <vt:lpstr>Market Analysis: </vt:lpstr>
      <vt:lpstr>Infrastructure and Logistics: </vt:lpstr>
      <vt:lpstr>Local Partnerships and Stakeholders:</vt:lpstr>
      <vt:lpstr>Cultural Considerations: </vt:lpstr>
      <vt:lpstr>Risk Assessment:</vt:lpstr>
      <vt:lpstr>Government Regulations and Compliance: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dc:title>
  <dc:creator>Leonard Hondor</dc:creator>
  <cp:lastModifiedBy>Leonard Hondor</cp:lastModifiedBy>
  <cp:revision>1</cp:revision>
  <dcterms:created xsi:type="dcterms:W3CDTF">2023-05-07T20:52:33Z</dcterms:created>
  <dcterms:modified xsi:type="dcterms:W3CDTF">2023-05-07T21:53:07Z</dcterms:modified>
</cp:coreProperties>
</file>