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82" r:id="rId5"/>
    <p:sldId id="292" r:id="rId6"/>
    <p:sldId id="283" r:id="rId7"/>
    <p:sldId id="297" r:id="rId8"/>
    <p:sldId id="296" r:id="rId9"/>
    <p:sldId id="298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31" autoAdjust="0"/>
  </p:normalViewPr>
  <p:slideViewPr>
    <p:cSldViewPr snapToGrid="0">
      <p:cViewPr varScale="1">
        <p:scale>
          <a:sx n="96" d="100"/>
          <a:sy n="96" d="100"/>
        </p:scale>
        <p:origin x="178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11/12/2022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716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63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2484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ronwolf.lt/the-legend-of-the-founding-of-" TargetMode="External"/><Relationship Id="rId2" Type="http://schemas.openxmlformats.org/officeDocument/2006/relationships/hyperlink" Target="https://www.britannica.com/place/Vilniu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ood piece cut through the middle">
            <a:extLst>
              <a:ext uri="{FF2B5EF4-FFF2-40B4-BE49-F238E27FC236}">
                <a16:creationId xmlns:a16="http://schemas.microsoft.com/office/drawing/2014/main" id="{C0BA96B3-F713-41B0-A2E3-15E9039E47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The legend of the iron wolf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The origin story of Vilnius, Lithuania’s shining capital.</a:t>
            </a:r>
          </a:p>
        </p:txBody>
      </p:sp>
      <p:pic>
        <p:nvPicPr>
          <p:cNvPr id="8" name="Graphic 7" descr="Wolf with solid fill">
            <a:extLst>
              <a:ext uri="{FF2B5EF4-FFF2-40B4-BE49-F238E27FC236}">
                <a16:creationId xmlns:a16="http://schemas.microsoft.com/office/drawing/2014/main" id="{CD659035-894E-0681-C4B2-1AB18FC829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07512" y="302842"/>
            <a:ext cx="4304392" cy="430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Why this topic?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FCC712-583F-B46C-0800-8F6CE89B4C5C}"/>
              </a:ext>
            </a:extLst>
          </p:cNvPr>
          <p:cNvSpPr txBox="1"/>
          <p:nvPr/>
        </p:nvSpPr>
        <p:spPr>
          <a:xfrm>
            <a:off x="10067926" y="6354246"/>
            <a:ext cx="127829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Graphic 6" descr="Castle scene outline">
            <a:extLst>
              <a:ext uri="{FF2B5EF4-FFF2-40B4-BE49-F238E27FC236}">
                <a16:creationId xmlns:a16="http://schemas.microsoft.com/office/drawing/2014/main" id="{027E913C-2DD6-D050-93FD-27D12167AE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pic>
        <p:nvPicPr>
          <p:cNvPr id="9" name="Graphic 8" descr="Castle scene outline">
            <a:extLst>
              <a:ext uri="{FF2B5EF4-FFF2-40B4-BE49-F238E27FC236}">
                <a16:creationId xmlns:a16="http://schemas.microsoft.com/office/drawing/2014/main" id="{9022F7C0-A231-0BB2-469D-461B5EA8F5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33059" y="837234"/>
            <a:ext cx="3915741" cy="39157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2CB3361-ACD7-125A-98AB-4E2D2A4774F6}"/>
              </a:ext>
            </a:extLst>
          </p:cNvPr>
          <p:cNvSpPr txBox="1"/>
          <p:nvPr/>
        </p:nvSpPr>
        <p:spPr>
          <a:xfrm>
            <a:off x="5457825" y="6296196"/>
            <a:ext cx="4972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Apart from the fact that I am Lithuanian…</a:t>
            </a:r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bstract architecture polygon">
            <a:extLst>
              <a:ext uri="{FF2B5EF4-FFF2-40B4-BE49-F238E27FC236}">
                <a16:creationId xmlns:a16="http://schemas.microsoft.com/office/drawing/2014/main" id="{38475F7B-316A-47DC-9CBB-B074A5B5994C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>
          <a:blip r:embed="rId3"/>
          <a:stretch>
            <a:fillRect/>
          </a:stretch>
        </p:blipFill>
        <p:spPr>
          <a:xfrm>
            <a:off x="9980476" y="1085"/>
            <a:ext cx="2211524" cy="618983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86" y="2044500"/>
            <a:ext cx="5184913" cy="432000"/>
          </a:xfrm>
        </p:spPr>
        <p:txBody>
          <a:bodyPr rtlCol="0"/>
          <a:lstStyle/>
          <a:p>
            <a:pPr rtl="0"/>
            <a:r>
              <a:rPr lang="en-GB" dirty="0"/>
              <a:t>Progress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130800" y="2747725"/>
            <a:ext cx="4498999" cy="1357550"/>
          </a:xfrm>
        </p:spPr>
        <p:txBody>
          <a:bodyPr rtlCol="0"/>
          <a:lstStyle/>
          <a:p>
            <a:pPr algn="l" rtl="0"/>
            <a:r>
              <a:rPr lang="en-GB" b="1" u="sng" dirty="0"/>
              <a:t>What I’m working with so far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GB" dirty="0"/>
              <a:t>The tragedy of mail strikes and the Saga of the Aberystwyth hunt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6C68D-D7AB-FE9B-EA5C-F949D1E3DA7B}"/>
              </a:ext>
            </a:extLst>
          </p:cNvPr>
          <p:cNvSpPr txBox="1"/>
          <p:nvPr/>
        </p:nvSpPr>
        <p:spPr>
          <a:xfrm>
            <a:off x="10103551" y="6342072"/>
            <a:ext cx="1251803" cy="38160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A4EF1D-E105-82B5-0731-E70F98AD5D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7521" y="4105275"/>
            <a:ext cx="4645555" cy="1457070"/>
          </a:xfrm>
          <a:prstGeom prst="rect">
            <a:avLst/>
          </a:prstGeom>
        </p:spPr>
      </p:pic>
      <p:pic>
        <p:nvPicPr>
          <p:cNvPr id="18" name="Graphic 17" descr="City with solid fill">
            <a:extLst>
              <a:ext uri="{FF2B5EF4-FFF2-40B4-BE49-F238E27FC236}">
                <a16:creationId xmlns:a16="http://schemas.microsoft.com/office/drawing/2014/main" id="{CB5E66D9-4397-654B-2AE4-95C5E3E08B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0268" y="1357844"/>
            <a:ext cx="4137311" cy="4137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77790" y="4346296"/>
            <a:ext cx="6798250" cy="1674470"/>
          </a:xfrm>
        </p:spPr>
        <p:txBody>
          <a:bodyPr rtlCol="0"/>
          <a:lstStyle/>
          <a:p>
            <a:pPr rtl="0"/>
            <a:r>
              <a:rPr lang="en-GB" dirty="0"/>
              <a:t>Where would I take this idea?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FCC712-583F-B46C-0800-8F6CE89B4C5C}"/>
              </a:ext>
            </a:extLst>
          </p:cNvPr>
          <p:cNvSpPr txBox="1"/>
          <p:nvPr/>
        </p:nvSpPr>
        <p:spPr>
          <a:xfrm>
            <a:off x="10067926" y="6354246"/>
            <a:ext cx="127829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Graphic 6" descr="Castle scene outline">
            <a:extLst>
              <a:ext uri="{FF2B5EF4-FFF2-40B4-BE49-F238E27FC236}">
                <a16:creationId xmlns:a16="http://schemas.microsoft.com/office/drawing/2014/main" id="{027E913C-2DD6-D050-93FD-27D12167AE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pic>
        <p:nvPicPr>
          <p:cNvPr id="6" name="Graphic 5" descr="Greek Temple outline">
            <a:extLst>
              <a:ext uri="{FF2B5EF4-FFF2-40B4-BE49-F238E27FC236}">
                <a16:creationId xmlns:a16="http://schemas.microsoft.com/office/drawing/2014/main" id="{8C4C6CB2-DA3D-D7F7-0CEC-92F7689CE5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90500" y="449605"/>
            <a:ext cx="3638550" cy="3638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191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icture containing text, clipart, vector graphics">
            <a:extLst>
              <a:ext uri="{FF2B5EF4-FFF2-40B4-BE49-F238E27FC236}">
                <a16:creationId xmlns:a16="http://schemas.microsoft.com/office/drawing/2014/main" id="{862DABE5-78BB-C70A-5240-9F8AE122B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" y="117157"/>
            <a:ext cx="11039476" cy="6623685"/>
          </a:xfrm>
          <a:prstGeom prst="rect">
            <a:avLst/>
          </a:prstGeo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1010" y="1388893"/>
            <a:ext cx="6798250" cy="1674470"/>
          </a:xfrm>
        </p:spPr>
        <p:txBody>
          <a:bodyPr rtlCol="0"/>
          <a:lstStyle/>
          <a:p>
            <a:pPr rtl="0"/>
            <a:r>
              <a:rPr lang="en-GB" dirty="0" err="1">
                <a:latin typeface="+mn-lt"/>
              </a:rPr>
              <a:t>Ačiu</a:t>
            </a:r>
            <a:r>
              <a:rPr lang="en-GB" dirty="0">
                <a:latin typeface="+mn-lt"/>
              </a:rPr>
              <a:t>! </a:t>
            </a:r>
            <a:br>
              <a:rPr lang="en-GB" dirty="0">
                <a:latin typeface="+mn-lt"/>
              </a:rPr>
            </a:br>
            <a:endParaRPr lang="en-GB" b="0" dirty="0">
              <a:latin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5908F7-C267-1457-2C80-449782E83DF5}"/>
              </a:ext>
            </a:extLst>
          </p:cNvPr>
          <p:cNvSpPr txBox="1"/>
          <p:nvPr/>
        </p:nvSpPr>
        <p:spPr>
          <a:xfrm>
            <a:off x="8140472" y="2194437"/>
            <a:ext cx="2219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(It means thank you!)</a:t>
            </a: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F76C1-E531-C92F-CBBB-A31440ED45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584" y="561475"/>
            <a:ext cx="6798250" cy="822052"/>
          </a:xfrm>
        </p:spPr>
        <p:txBody>
          <a:bodyPr/>
          <a:lstStyle/>
          <a:p>
            <a:pPr algn="l"/>
            <a:r>
              <a:rPr lang="en-GB" sz="4800" dirty="0"/>
              <a:t>Bibliography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7686C3-1116-8E74-B8C6-6C91C3C1AD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6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5840E-501F-FF13-10C0-5210A786B97F}"/>
              </a:ext>
            </a:extLst>
          </p:cNvPr>
          <p:cNvSpPr txBox="1"/>
          <p:nvPr/>
        </p:nvSpPr>
        <p:spPr>
          <a:xfrm>
            <a:off x="667910" y="1730779"/>
            <a:ext cx="847410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Britannica, E. (2022). Vilnius | national capital, Lithuania | Britannica. [online] 	www.britannica.com. Available at: </a:t>
            </a:r>
            <a:r>
              <a:rPr lang="en-GB" dirty="0">
                <a:solidFill>
                  <a:schemeClr val="bg1"/>
                </a:solidFill>
                <a:hlinkClick r:id="rId2"/>
              </a:rPr>
              <a:t>https://www.britannica.com/place/Vilnius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Iron Wolf. (n.d.). The Legend of the Founding of Vilnius - Gediminas Dream. [online] 	Available at: </a:t>
            </a:r>
            <a:r>
              <a:rPr lang="en-GB" dirty="0">
                <a:solidFill>
                  <a:schemeClr val="bg1"/>
                </a:solidFill>
                <a:hlinkClick r:id="rId3"/>
              </a:rPr>
              <a:t>https://ironwolf.lt/the-legend-of-the-founding-of-</a:t>
            </a:r>
            <a:r>
              <a:rPr lang="en-GB" dirty="0">
                <a:solidFill>
                  <a:schemeClr val="bg1"/>
                </a:solidFill>
              </a:rPr>
              <a:t>	</a:t>
            </a:r>
            <a:r>
              <a:rPr lang="en-GB" dirty="0" err="1">
                <a:solidFill>
                  <a:schemeClr val="bg1"/>
                </a:solidFill>
              </a:rPr>
              <a:t>vilnius</a:t>
            </a:r>
            <a:r>
              <a:rPr lang="en-GB" dirty="0">
                <a:solidFill>
                  <a:schemeClr val="bg1"/>
                </a:solidFill>
              </a:rPr>
              <a:t>/?fbclid=IwAR23eJaH4wpKqN4PzyJYDYvSvGEyK7FlD7VbvxOZbwvj	Khg6ims9nB4PMc4 [Accessed 25 Nov. 2022].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Makauskas</a:t>
            </a:r>
            <a:r>
              <a:rPr lang="en-GB" dirty="0">
                <a:solidFill>
                  <a:schemeClr val="bg1"/>
                </a:solidFill>
              </a:rPr>
              <a:t>, B. and J. </a:t>
            </a:r>
            <a:r>
              <a:rPr lang="en-GB" dirty="0" err="1">
                <a:solidFill>
                  <a:schemeClr val="bg1"/>
                </a:solidFill>
              </a:rPr>
              <a:t>Černius</a:t>
            </a:r>
            <a:r>
              <a:rPr lang="en-GB" dirty="0">
                <a:solidFill>
                  <a:schemeClr val="bg1"/>
                </a:solidFill>
              </a:rPr>
              <a:t>, V. (2018). History of Lithuania: From Medieval Kingdom 	to Modern Democracy. Lithuanian American Community, Inc.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Suziedelis</a:t>
            </a:r>
            <a:r>
              <a:rPr lang="en-GB" dirty="0">
                <a:solidFill>
                  <a:schemeClr val="bg1"/>
                </a:solidFill>
              </a:rPr>
              <a:t>, S.A. (2011). Historical Dictionary of Lithuania. Scarecrow Press.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54B0BD-C254-61C2-139A-F82B08F9B949}"/>
              </a:ext>
            </a:extLst>
          </p:cNvPr>
          <p:cNvSpPr txBox="1"/>
          <p:nvPr/>
        </p:nvSpPr>
        <p:spPr>
          <a:xfrm>
            <a:off x="10137914" y="6401750"/>
            <a:ext cx="1240403" cy="369332"/>
          </a:xfrm>
          <a:prstGeom prst="rect">
            <a:avLst/>
          </a:prstGeom>
          <a:solidFill>
            <a:schemeClr val="bg1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528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{5F9859E8-1F19-459C-81FF-71557BFBACD0}tf67328976_win32</Template>
  <TotalTime>0</TotalTime>
  <Words>212</Words>
  <Application>Microsoft Office PowerPoint</Application>
  <PresentationFormat>Widescreen</PresentationFormat>
  <Paragraphs>27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Corbel</vt:lpstr>
      <vt:lpstr>Times New Roman</vt:lpstr>
      <vt:lpstr>Office Theme</vt:lpstr>
      <vt:lpstr>The legend of the iron wolf</vt:lpstr>
      <vt:lpstr>Why this topic?</vt:lpstr>
      <vt:lpstr>Progress</vt:lpstr>
      <vt:lpstr>Where would I take this idea? </vt:lpstr>
      <vt:lpstr>Ačiu! 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legend of the iron wolf</dc:title>
  <dc:creator>Agne G</dc:creator>
  <cp:lastModifiedBy>Agne G</cp:lastModifiedBy>
  <cp:revision>4</cp:revision>
  <dcterms:created xsi:type="dcterms:W3CDTF">2022-12-05T10:14:16Z</dcterms:created>
  <dcterms:modified xsi:type="dcterms:W3CDTF">2022-12-11T23:30:15Z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