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8" r:id="rId3"/>
    <p:sldId id="257" r:id="rId4"/>
    <p:sldId id="283" r:id="rId5"/>
    <p:sldId id="281" r:id="rId6"/>
    <p:sldId id="286" r:id="rId7"/>
    <p:sldId id="284" r:id="rId8"/>
    <p:sldId id="271" r:id="rId9"/>
    <p:sldId id="285" r:id="rId10"/>
    <p:sldId id="290" r:id="rId11"/>
    <p:sldId id="289" r:id="rId12"/>
    <p:sldId id="291" r:id="rId13"/>
    <p:sldId id="28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54" d="100"/>
          <a:sy n="54" d="100"/>
        </p:scale>
        <p:origin x="6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siaa.org.uk/" TargetMode="External"/><Relationship Id="rId2" Type="http://schemas.openxmlformats.org/officeDocument/2006/relationships/hyperlink" Target="https://www.mind.org.uk/information-support/guides-to-support-and-services/advocacy/legal-rights-to-advocacy/#.WvcJAExFwe0"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D558-CF94-4BD9-B1FF-68442B07C82B}"/>
              </a:ext>
            </a:extLst>
          </p:cNvPr>
          <p:cNvSpPr>
            <a:spLocks noGrp="1"/>
          </p:cNvSpPr>
          <p:nvPr>
            <p:ph type="ctrTitle"/>
          </p:nvPr>
        </p:nvSpPr>
        <p:spPr>
          <a:xfrm>
            <a:off x="2589213" y="2406315"/>
            <a:ext cx="8915399" cy="2262781"/>
          </a:xfrm>
        </p:spPr>
        <p:txBody>
          <a:bodyPr>
            <a:normAutofit/>
          </a:bodyPr>
          <a:lstStyle/>
          <a:p>
            <a:r>
              <a:rPr lang="en-GB" sz="4800" b="1" dirty="0"/>
              <a:t>Introduction to Statutory and non-statutory advocacy </a:t>
            </a:r>
          </a:p>
        </p:txBody>
      </p:sp>
      <p:sp>
        <p:nvSpPr>
          <p:cNvPr id="3" name="Subtitle 2">
            <a:extLst>
              <a:ext uri="{FF2B5EF4-FFF2-40B4-BE49-F238E27FC236}">
                <a16:creationId xmlns:a16="http://schemas.microsoft.com/office/drawing/2014/main" id="{E406BF24-FBF2-44EF-9E58-76B21C69D081}"/>
              </a:ext>
            </a:extLst>
          </p:cNvPr>
          <p:cNvSpPr>
            <a:spLocks noGrp="1"/>
          </p:cNvSpPr>
          <p:nvPr>
            <p:ph type="subTitle" idx="1"/>
          </p:nvPr>
        </p:nvSpPr>
        <p:spPr/>
        <p:txBody>
          <a:bodyPr/>
          <a:lstStyle/>
          <a:p>
            <a:r>
              <a:rPr lang="en-GB" dirty="0"/>
              <a:t>ETLA Assessment 1 ( PGCE, PCET) </a:t>
            </a:r>
          </a:p>
          <a:p>
            <a:r>
              <a:rPr lang="en-GB" dirty="0"/>
              <a:t>Student 1503155 Peter Williams 2018 </a:t>
            </a:r>
          </a:p>
        </p:txBody>
      </p:sp>
    </p:spTree>
    <p:extLst>
      <p:ext uri="{BB962C8B-B14F-4D97-AF65-F5344CB8AC3E}">
        <p14:creationId xmlns:p14="http://schemas.microsoft.com/office/powerpoint/2010/main" val="831977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BE2C9-54F7-48C8-B1F4-ECCDFD736CBE}"/>
              </a:ext>
            </a:extLst>
          </p:cNvPr>
          <p:cNvSpPr>
            <a:spLocks noGrp="1"/>
          </p:cNvSpPr>
          <p:nvPr>
            <p:ph type="title"/>
          </p:nvPr>
        </p:nvSpPr>
        <p:spPr>
          <a:xfrm>
            <a:off x="2151227" y="576470"/>
            <a:ext cx="5027074" cy="738808"/>
          </a:xfrm>
        </p:spPr>
        <p:txBody>
          <a:bodyPr>
            <a:normAutofit/>
          </a:bodyPr>
          <a:lstStyle/>
          <a:p>
            <a:r>
              <a:rPr lang="en-GB" sz="4000" b="1" dirty="0"/>
              <a:t>Learning objectives </a:t>
            </a:r>
          </a:p>
        </p:txBody>
      </p:sp>
      <p:sp>
        <p:nvSpPr>
          <p:cNvPr id="3" name="Content Placeholder 2">
            <a:extLst>
              <a:ext uri="{FF2B5EF4-FFF2-40B4-BE49-F238E27FC236}">
                <a16:creationId xmlns:a16="http://schemas.microsoft.com/office/drawing/2014/main" id="{C77A50B0-476E-4C2A-8FD5-13C6CC0EEADF}"/>
              </a:ext>
            </a:extLst>
          </p:cNvPr>
          <p:cNvSpPr>
            <a:spLocks noGrp="1"/>
          </p:cNvSpPr>
          <p:nvPr>
            <p:ph idx="1"/>
          </p:nvPr>
        </p:nvSpPr>
        <p:spPr>
          <a:xfrm>
            <a:off x="2151227" y="2175412"/>
            <a:ext cx="10040773" cy="4162440"/>
          </a:xfrm>
        </p:spPr>
        <p:txBody>
          <a:bodyPr>
            <a:noAutofit/>
          </a:bodyPr>
          <a:lstStyle/>
          <a:p>
            <a:r>
              <a:rPr lang="en-GB" sz="2800" b="1" dirty="0"/>
              <a:t>L/O1</a:t>
            </a:r>
            <a:r>
              <a:rPr lang="en-GB" sz="2800" dirty="0"/>
              <a:t> to gain insight to the statutory and non statutory advocacy and how it is implemented in practice.  </a:t>
            </a:r>
          </a:p>
          <a:p>
            <a:pPr marL="0" indent="0">
              <a:buNone/>
            </a:pPr>
            <a:endParaRPr lang="en-GB" sz="2800" dirty="0"/>
          </a:p>
          <a:p>
            <a:r>
              <a:rPr lang="en-GB" sz="2800" b="1" dirty="0"/>
              <a:t>L/O2 </a:t>
            </a:r>
            <a:r>
              <a:rPr lang="en-GB" sz="2800" dirty="0"/>
              <a:t>to</a:t>
            </a:r>
            <a:r>
              <a:rPr lang="en-GB" sz="2800" b="1" dirty="0"/>
              <a:t> </a:t>
            </a:r>
            <a:r>
              <a:rPr lang="en-GB" sz="2800" dirty="0"/>
              <a:t>engage in activity gaining perceptiveness to practice environment. </a:t>
            </a:r>
          </a:p>
          <a:p>
            <a:pPr marL="0" indent="0">
              <a:buNone/>
            </a:pPr>
            <a:r>
              <a:rPr lang="en-GB" sz="2800" dirty="0"/>
              <a:t> </a:t>
            </a:r>
          </a:p>
          <a:p>
            <a:r>
              <a:rPr lang="en-GB" sz="2800" b="1" dirty="0"/>
              <a:t>L/O3 </a:t>
            </a:r>
            <a:r>
              <a:rPr lang="en-GB" sz="2800" dirty="0"/>
              <a:t>to recap their learning journey through discussion of the practice establishing the cross cutting skills used.</a:t>
            </a:r>
          </a:p>
        </p:txBody>
      </p:sp>
    </p:spTree>
    <p:extLst>
      <p:ext uri="{BB962C8B-B14F-4D97-AF65-F5344CB8AC3E}">
        <p14:creationId xmlns:p14="http://schemas.microsoft.com/office/powerpoint/2010/main" val="2116343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EE5578-B996-4222-A2C0-0E34B70B7E6F}"/>
              </a:ext>
            </a:extLst>
          </p:cNvPr>
          <p:cNvSpPr txBox="1"/>
          <p:nvPr/>
        </p:nvSpPr>
        <p:spPr>
          <a:xfrm>
            <a:off x="2899611" y="854242"/>
            <a:ext cx="8373978" cy="2431435"/>
          </a:xfrm>
          <a:prstGeom prst="rect">
            <a:avLst/>
          </a:prstGeom>
          <a:noFill/>
        </p:spPr>
        <p:txBody>
          <a:bodyPr wrap="square" rtlCol="0">
            <a:spAutoFit/>
          </a:bodyPr>
          <a:lstStyle/>
          <a:p>
            <a:r>
              <a:rPr lang="en-GB" sz="4000" b="1" dirty="0"/>
              <a:t>Statutory advocacy</a:t>
            </a:r>
          </a:p>
          <a:p>
            <a:r>
              <a:rPr lang="en-GB" sz="2800" dirty="0"/>
              <a:t>Means that it carries a legal statue in law and that local authorities and health boards must provide a advocacy service if an individual falls into the criteria</a:t>
            </a:r>
            <a:endParaRPr lang="en-GB" dirty="0"/>
          </a:p>
        </p:txBody>
      </p:sp>
      <p:sp>
        <p:nvSpPr>
          <p:cNvPr id="3" name="TextBox 2">
            <a:extLst>
              <a:ext uri="{FF2B5EF4-FFF2-40B4-BE49-F238E27FC236}">
                <a16:creationId xmlns:a16="http://schemas.microsoft.com/office/drawing/2014/main" id="{94017F6D-8611-46D9-B838-1D1B58D41112}"/>
              </a:ext>
            </a:extLst>
          </p:cNvPr>
          <p:cNvSpPr txBox="1"/>
          <p:nvPr/>
        </p:nvSpPr>
        <p:spPr>
          <a:xfrm>
            <a:off x="2899611" y="3993563"/>
            <a:ext cx="7123690" cy="1569660"/>
          </a:xfrm>
          <a:prstGeom prst="rect">
            <a:avLst/>
          </a:prstGeom>
          <a:noFill/>
        </p:spPr>
        <p:txBody>
          <a:bodyPr wrap="square" rtlCol="0">
            <a:spAutoFit/>
          </a:bodyPr>
          <a:lstStyle/>
          <a:p>
            <a:r>
              <a:rPr lang="en-GB" sz="4000" b="1" dirty="0"/>
              <a:t>Non-statutory advocacy </a:t>
            </a:r>
          </a:p>
          <a:p>
            <a:r>
              <a:rPr lang="en-GB" sz="2800" dirty="0"/>
              <a:t>Carries no legal right to advocacy services and no provision in law. </a:t>
            </a:r>
          </a:p>
        </p:txBody>
      </p:sp>
    </p:spTree>
    <p:extLst>
      <p:ext uri="{BB962C8B-B14F-4D97-AF65-F5344CB8AC3E}">
        <p14:creationId xmlns:p14="http://schemas.microsoft.com/office/powerpoint/2010/main" val="11265119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EDF810-2A2D-4287-A02B-7B70A67B2798}"/>
              </a:ext>
            </a:extLst>
          </p:cNvPr>
          <p:cNvSpPr txBox="1"/>
          <p:nvPr/>
        </p:nvSpPr>
        <p:spPr>
          <a:xfrm>
            <a:off x="1722783" y="610249"/>
            <a:ext cx="10310193" cy="646331"/>
          </a:xfrm>
          <a:prstGeom prst="rect">
            <a:avLst/>
          </a:prstGeom>
          <a:noFill/>
        </p:spPr>
        <p:txBody>
          <a:bodyPr wrap="square" rtlCol="0">
            <a:spAutoFit/>
          </a:bodyPr>
          <a:lstStyle/>
          <a:p>
            <a:r>
              <a:rPr lang="en-GB" sz="3600" b="1" dirty="0"/>
              <a:t>Statutory types of advocacy common terms  </a:t>
            </a:r>
          </a:p>
        </p:txBody>
      </p:sp>
      <p:sp>
        <p:nvSpPr>
          <p:cNvPr id="3" name="TextBox 2">
            <a:extLst>
              <a:ext uri="{FF2B5EF4-FFF2-40B4-BE49-F238E27FC236}">
                <a16:creationId xmlns:a16="http://schemas.microsoft.com/office/drawing/2014/main" id="{A7B5BF14-97DC-4BA1-BD9B-795DCCA99900}"/>
              </a:ext>
            </a:extLst>
          </p:cNvPr>
          <p:cNvSpPr txBox="1"/>
          <p:nvPr/>
        </p:nvSpPr>
        <p:spPr>
          <a:xfrm>
            <a:off x="2835964" y="1871346"/>
            <a:ext cx="8253663" cy="4154984"/>
          </a:xfrm>
          <a:prstGeom prst="rect">
            <a:avLst/>
          </a:prstGeom>
          <a:noFill/>
        </p:spPr>
        <p:txBody>
          <a:bodyPr wrap="square" rtlCol="0">
            <a:spAutoFit/>
          </a:bodyPr>
          <a:lstStyle/>
          <a:p>
            <a:r>
              <a:rPr lang="en-GB" sz="2400" b="1" dirty="0"/>
              <a:t>IMCA</a:t>
            </a:r>
            <a:r>
              <a:rPr lang="en-GB" sz="2400" dirty="0"/>
              <a:t> </a:t>
            </a:r>
          </a:p>
          <a:p>
            <a:r>
              <a:rPr lang="en-GB" sz="2400" dirty="0"/>
              <a:t>Independent mental capacity advocacy </a:t>
            </a:r>
          </a:p>
          <a:p>
            <a:endParaRPr lang="en-GB" sz="2400" dirty="0"/>
          </a:p>
          <a:p>
            <a:r>
              <a:rPr lang="en-GB" sz="2400" b="1" dirty="0"/>
              <a:t>IMHA</a:t>
            </a:r>
          </a:p>
          <a:p>
            <a:r>
              <a:rPr lang="en-GB" sz="2400" dirty="0"/>
              <a:t>Independent mental health advocacy</a:t>
            </a:r>
          </a:p>
          <a:p>
            <a:endParaRPr lang="en-GB" sz="2400" dirty="0"/>
          </a:p>
          <a:p>
            <a:r>
              <a:rPr lang="en-GB" sz="2400" b="1" dirty="0"/>
              <a:t>ICCA</a:t>
            </a:r>
          </a:p>
          <a:p>
            <a:r>
              <a:rPr lang="en-GB" sz="2400" dirty="0"/>
              <a:t>Health and Social care independent advocacy </a:t>
            </a:r>
          </a:p>
          <a:p>
            <a:endParaRPr lang="en-GB" sz="2400" dirty="0"/>
          </a:p>
          <a:p>
            <a:r>
              <a:rPr lang="en-GB" sz="2400" b="1" dirty="0"/>
              <a:t>IPA </a:t>
            </a:r>
            <a:endParaRPr lang="en-GB" sz="2400" dirty="0"/>
          </a:p>
          <a:p>
            <a:r>
              <a:rPr lang="en-GB" sz="2400" dirty="0"/>
              <a:t>Independent professional advocacy</a:t>
            </a:r>
          </a:p>
        </p:txBody>
      </p:sp>
    </p:spTree>
    <p:extLst>
      <p:ext uri="{BB962C8B-B14F-4D97-AF65-F5344CB8AC3E}">
        <p14:creationId xmlns:p14="http://schemas.microsoft.com/office/powerpoint/2010/main" val="7487869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1" y="1164683"/>
            <a:ext cx="10497007" cy="5232202"/>
          </a:xfrm>
          <a:prstGeom prst="rect">
            <a:avLst/>
          </a:prstGeom>
          <a:noFill/>
          <a:ln>
            <a:noFill/>
          </a:ln>
        </p:spPr>
        <p:txBody>
          <a:bodyPr wrap="square" rtlCol="0" anchor="ctr" anchorCtr="1">
            <a:spAutoFit/>
          </a:bodyPr>
          <a:lstStyle/>
          <a:p>
            <a:r>
              <a:rPr lang="en-GB" dirty="0"/>
              <a:t>Statutory services providing IMHA, IMCA, advocacy support under the regulation of the  Mental Health Acts in all of the UK </a:t>
            </a:r>
          </a:p>
          <a:p>
            <a:r>
              <a:rPr lang="en-GB" b="1" dirty="0"/>
              <a:t>Mental Health Act (1983)</a:t>
            </a:r>
          </a:p>
          <a:p>
            <a:r>
              <a:rPr lang="en-GB" b="1" dirty="0"/>
              <a:t>Mental Capacity Act (2005)</a:t>
            </a:r>
          </a:p>
          <a:p>
            <a:r>
              <a:rPr lang="en-GB" dirty="0"/>
              <a:t>Children’s and Health are under social care provision  Acts with different laws applying  in England, and the devolved nations.</a:t>
            </a:r>
          </a:p>
          <a:p>
            <a:r>
              <a:rPr lang="en-GB" b="1" dirty="0"/>
              <a:t>The Care Act (2014) </a:t>
            </a:r>
            <a:r>
              <a:rPr lang="en-GB" dirty="0"/>
              <a:t>covers England </a:t>
            </a:r>
          </a:p>
          <a:p>
            <a:r>
              <a:rPr lang="en-GB" b="1" dirty="0"/>
              <a:t>The Social services and wellbeing Act (Wales) (2014)</a:t>
            </a:r>
            <a:r>
              <a:rPr lang="en-GB" dirty="0"/>
              <a:t> covers Wales</a:t>
            </a:r>
          </a:p>
          <a:p>
            <a:endParaRPr lang="en-GB" dirty="0"/>
          </a:p>
          <a:p>
            <a:r>
              <a:rPr lang="en-GB" dirty="0"/>
              <a:t>In Scotland several relevant pieces of legislation mentioning or giving a right of access to advocacy. These are:</a:t>
            </a:r>
          </a:p>
          <a:p>
            <a:r>
              <a:rPr lang="en-GB" b="1" dirty="0"/>
              <a:t>Mental Health (Care &amp; Treatment) (Scotland) Act (2003)</a:t>
            </a:r>
          </a:p>
          <a:p>
            <a:r>
              <a:rPr lang="en-GB" b="1" dirty="0"/>
              <a:t>Adults with Incapacity (Scotland) Act (2000) as amended by the Adult Support and Protection (Scotland) Act (2007)</a:t>
            </a:r>
          </a:p>
          <a:p>
            <a:r>
              <a:rPr lang="en-GB" b="1" dirty="0"/>
              <a:t>Adult Support and Protection (Scotland) Act (2007)</a:t>
            </a:r>
          </a:p>
          <a:p>
            <a:r>
              <a:rPr lang="en-GB" b="1" dirty="0"/>
              <a:t>Education (Additional Support for Learning) (Scotland) Act (2004)</a:t>
            </a:r>
          </a:p>
          <a:p>
            <a:r>
              <a:rPr lang="en-GB" b="1" dirty="0"/>
              <a:t>Patient Rights (Scotland) Act (2011</a:t>
            </a:r>
            <a:r>
              <a:rPr lang="en-GB" dirty="0"/>
              <a:t>)</a:t>
            </a:r>
          </a:p>
          <a:p>
            <a:r>
              <a:rPr lang="en-GB" sz="2800" dirty="0"/>
              <a:t> 								</a:t>
            </a:r>
            <a:endParaRPr lang="en-GB" sz="1200" dirty="0"/>
          </a:p>
        </p:txBody>
      </p:sp>
      <p:sp>
        <p:nvSpPr>
          <p:cNvPr id="5" name="TextBox 4"/>
          <p:cNvSpPr txBox="1"/>
          <p:nvPr/>
        </p:nvSpPr>
        <p:spPr>
          <a:xfrm>
            <a:off x="1524001" y="272132"/>
            <a:ext cx="10497008" cy="646331"/>
          </a:xfrm>
          <a:prstGeom prst="rect">
            <a:avLst/>
          </a:prstGeom>
          <a:noFill/>
          <a:ln>
            <a:noFill/>
          </a:ln>
        </p:spPr>
        <p:txBody>
          <a:bodyPr wrap="square" rtlCol="0" anchor="ctr" anchorCtr="1">
            <a:spAutoFit/>
          </a:bodyPr>
          <a:lstStyle/>
          <a:p>
            <a:r>
              <a:rPr lang="en-GB" sz="3600" b="1" dirty="0"/>
              <a:t>Statutory advocacy in the UK legal Provision  </a:t>
            </a:r>
          </a:p>
        </p:txBody>
      </p:sp>
      <p:sp>
        <p:nvSpPr>
          <p:cNvPr id="8" name="TextBox 7">
            <a:extLst>
              <a:ext uri="{FF2B5EF4-FFF2-40B4-BE49-F238E27FC236}">
                <a16:creationId xmlns:a16="http://schemas.microsoft.com/office/drawing/2014/main" id="{BE608133-B054-40A2-8742-0F2C9D97C2A0}"/>
              </a:ext>
            </a:extLst>
          </p:cNvPr>
          <p:cNvSpPr txBox="1"/>
          <p:nvPr/>
        </p:nvSpPr>
        <p:spPr>
          <a:xfrm>
            <a:off x="6692347" y="6258385"/>
            <a:ext cx="5499653" cy="523220"/>
          </a:xfrm>
          <a:prstGeom prst="rect">
            <a:avLst/>
          </a:prstGeom>
          <a:noFill/>
          <a:ln>
            <a:solidFill>
              <a:schemeClr val="bg2"/>
            </a:solidFill>
          </a:ln>
        </p:spPr>
        <p:txBody>
          <a:bodyPr wrap="square" rtlCol="0" anchor="ctr" anchorCtr="1">
            <a:spAutoFit/>
          </a:bodyPr>
          <a:lstStyle/>
          <a:p>
            <a:endParaRPr lang="en-GB" sz="1400" dirty="0"/>
          </a:p>
          <a:p>
            <a:r>
              <a:rPr lang="en-GB" sz="1400" dirty="0"/>
              <a:t>Mind (2013) Scottish Independent Advocacy Alliance (2018) </a:t>
            </a:r>
          </a:p>
        </p:txBody>
      </p:sp>
    </p:spTree>
    <p:extLst>
      <p:ext uri="{BB962C8B-B14F-4D97-AF65-F5344CB8AC3E}">
        <p14:creationId xmlns:p14="http://schemas.microsoft.com/office/powerpoint/2010/main" val="9614399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846603-E745-4423-8944-6AEA9555418E}"/>
              </a:ext>
            </a:extLst>
          </p:cNvPr>
          <p:cNvSpPr txBox="1"/>
          <p:nvPr/>
        </p:nvSpPr>
        <p:spPr>
          <a:xfrm>
            <a:off x="1597433" y="516835"/>
            <a:ext cx="10604185" cy="707886"/>
          </a:xfrm>
          <a:prstGeom prst="rect">
            <a:avLst/>
          </a:prstGeom>
          <a:noFill/>
        </p:spPr>
        <p:txBody>
          <a:bodyPr wrap="none" rtlCol="0">
            <a:spAutoFit/>
          </a:bodyPr>
          <a:lstStyle/>
          <a:p>
            <a:r>
              <a:rPr lang="en-GB" sz="4000" b="1" dirty="0"/>
              <a:t>Non- statutory advocacy common terms  </a:t>
            </a:r>
          </a:p>
        </p:txBody>
      </p:sp>
      <p:sp>
        <p:nvSpPr>
          <p:cNvPr id="3" name="TextBox 2">
            <a:extLst>
              <a:ext uri="{FF2B5EF4-FFF2-40B4-BE49-F238E27FC236}">
                <a16:creationId xmlns:a16="http://schemas.microsoft.com/office/drawing/2014/main" id="{34FD809C-7E97-496D-9E55-6328E250494F}"/>
              </a:ext>
            </a:extLst>
          </p:cNvPr>
          <p:cNvSpPr txBox="1"/>
          <p:nvPr/>
        </p:nvSpPr>
        <p:spPr>
          <a:xfrm>
            <a:off x="3670851" y="1749287"/>
            <a:ext cx="7061549" cy="4154984"/>
          </a:xfrm>
          <a:prstGeom prst="rect">
            <a:avLst/>
          </a:prstGeom>
          <a:noFill/>
        </p:spPr>
        <p:txBody>
          <a:bodyPr wrap="none" rtlCol="0">
            <a:spAutoFit/>
          </a:bodyPr>
          <a:lstStyle/>
          <a:p>
            <a:r>
              <a:rPr lang="en-GB" sz="2400" b="1" dirty="0"/>
              <a:t>IDVA </a:t>
            </a:r>
          </a:p>
          <a:p>
            <a:r>
              <a:rPr lang="en-GB" sz="2400" dirty="0"/>
              <a:t>Independent domestic violence advocate</a:t>
            </a:r>
          </a:p>
          <a:p>
            <a:endParaRPr lang="en-GB" sz="2400" dirty="0"/>
          </a:p>
          <a:p>
            <a:r>
              <a:rPr lang="en-GB" sz="2400" b="1" dirty="0"/>
              <a:t>ICAA</a:t>
            </a:r>
          </a:p>
          <a:p>
            <a:r>
              <a:rPr lang="en-GB" sz="2400" dirty="0"/>
              <a:t>Independent care act advocate</a:t>
            </a:r>
          </a:p>
          <a:p>
            <a:endParaRPr lang="en-GB" sz="2400" dirty="0"/>
          </a:p>
          <a:p>
            <a:r>
              <a:rPr lang="en-GB" sz="2400" b="1" dirty="0"/>
              <a:t>PRPR</a:t>
            </a:r>
          </a:p>
          <a:p>
            <a:r>
              <a:rPr lang="en-GB" sz="2400" dirty="0"/>
              <a:t>Paid Relevant Person’s Representatives (PRPR)</a:t>
            </a:r>
          </a:p>
          <a:p>
            <a:endParaRPr lang="en-GB" sz="2400" dirty="0"/>
          </a:p>
          <a:p>
            <a:r>
              <a:rPr lang="en-GB" sz="2400" b="1" dirty="0"/>
              <a:t>ICAS</a:t>
            </a:r>
          </a:p>
          <a:p>
            <a:r>
              <a:rPr lang="en-GB" sz="2400" dirty="0"/>
              <a:t>Independent complaints advocacy service</a:t>
            </a:r>
          </a:p>
        </p:txBody>
      </p:sp>
    </p:spTree>
    <p:extLst>
      <p:ext uri="{BB962C8B-B14F-4D97-AF65-F5344CB8AC3E}">
        <p14:creationId xmlns:p14="http://schemas.microsoft.com/office/powerpoint/2010/main" val="31010418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3E646F-CDCC-4E78-9AD8-6FD7C248B8CB}"/>
              </a:ext>
            </a:extLst>
          </p:cNvPr>
          <p:cNvSpPr txBox="1"/>
          <p:nvPr/>
        </p:nvSpPr>
        <p:spPr>
          <a:xfrm>
            <a:off x="2450853" y="1000402"/>
            <a:ext cx="9303826" cy="5632311"/>
          </a:xfrm>
          <a:prstGeom prst="rect">
            <a:avLst/>
          </a:prstGeom>
          <a:noFill/>
        </p:spPr>
        <p:txBody>
          <a:bodyPr wrap="square" rtlCol="0">
            <a:spAutoFit/>
          </a:bodyPr>
          <a:lstStyle/>
          <a:p>
            <a:r>
              <a:rPr lang="en-GB" sz="2400" b="1" dirty="0"/>
              <a:t>Self Advocacy</a:t>
            </a:r>
          </a:p>
          <a:p>
            <a:r>
              <a:rPr lang="en-GB" sz="2400" dirty="0"/>
              <a:t>The aim of all advocacy models is to generate self advocacy </a:t>
            </a:r>
          </a:p>
          <a:p>
            <a:endParaRPr lang="en-GB" sz="2400" b="1" dirty="0"/>
          </a:p>
          <a:p>
            <a:r>
              <a:rPr lang="en-GB" sz="2400" b="1" dirty="0"/>
              <a:t>Peer Advocacy</a:t>
            </a:r>
          </a:p>
          <a:p>
            <a:r>
              <a:rPr lang="en-GB" sz="2400" dirty="0"/>
              <a:t>Health conditions groups, </a:t>
            </a:r>
          </a:p>
          <a:p>
            <a:r>
              <a:rPr lang="en-GB" sz="2400" dirty="0"/>
              <a:t>Example Alcoholic Anonymous</a:t>
            </a:r>
          </a:p>
          <a:p>
            <a:r>
              <a:rPr lang="en-GB" sz="2400" dirty="0"/>
              <a:t> </a:t>
            </a:r>
          </a:p>
          <a:p>
            <a:r>
              <a:rPr lang="en-GB" sz="2400" b="1" dirty="0"/>
              <a:t>Citizen Advocacy </a:t>
            </a:r>
          </a:p>
          <a:p>
            <a:r>
              <a:rPr lang="en-GB" sz="2400" dirty="0"/>
              <a:t>121 long term partnerships </a:t>
            </a:r>
          </a:p>
          <a:p>
            <a:endParaRPr lang="en-GB" sz="2400" dirty="0"/>
          </a:p>
          <a:p>
            <a:r>
              <a:rPr lang="en-GB" sz="2400" b="1" dirty="0"/>
              <a:t>Group Advocacy </a:t>
            </a:r>
          </a:p>
          <a:p>
            <a:r>
              <a:rPr lang="en-GB" sz="2400" dirty="0"/>
              <a:t>Example union representation </a:t>
            </a:r>
          </a:p>
          <a:p>
            <a:endParaRPr lang="en-GB" sz="2400" b="1" dirty="0"/>
          </a:p>
          <a:p>
            <a:r>
              <a:rPr lang="en-GB" sz="2400" b="1" dirty="0"/>
              <a:t>Professional Advocacy </a:t>
            </a:r>
          </a:p>
          <a:p>
            <a:r>
              <a:rPr lang="en-GB" sz="2400" dirty="0"/>
              <a:t>Paid or unpaid single issue </a:t>
            </a:r>
          </a:p>
        </p:txBody>
      </p:sp>
      <p:sp>
        <p:nvSpPr>
          <p:cNvPr id="5" name="Rectangle 4">
            <a:extLst>
              <a:ext uri="{FF2B5EF4-FFF2-40B4-BE49-F238E27FC236}">
                <a16:creationId xmlns:a16="http://schemas.microsoft.com/office/drawing/2014/main" id="{5DD2F091-0EE7-42EE-9A13-F0BE9F816282}"/>
              </a:ext>
            </a:extLst>
          </p:cNvPr>
          <p:cNvSpPr/>
          <p:nvPr/>
        </p:nvSpPr>
        <p:spPr>
          <a:xfrm>
            <a:off x="2450853" y="292516"/>
            <a:ext cx="8449749" cy="707886"/>
          </a:xfrm>
          <a:prstGeom prst="rect">
            <a:avLst/>
          </a:prstGeom>
        </p:spPr>
        <p:txBody>
          <a:bodyPr wrap="none">
            <a:spAutoFit/>
          </a:bodyPr>
          <a:lstStyle/>
          <a:p>
            <a:r>
              <a:rPr lang="en-GB" sz="4000" b="1" dirty="0"/>
              <a:t>Non statutory types of advocacy </a:t>
            </a:r>
            <a:endParaRPr lang="en-GB" sz="4000" dirty="0"/>
          </a:p>
        </p:txBody>
      </p:sp>
    </p:spTree>
    <p:extLst>
      <p:ext uri="{BB962C8B-B14F-4D97-AF65-F5344CB8AC3E}">
        <p14:creationId xmlns:p14="http://schemas.microsoft.com/office/powerpoint/2010/main" val="715302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70248" y="426549"/>
            <a:ext cx="10126851" cy="707886"/>
          </a:xfrm>
          <a:prstGeom prst="rect">
            <a:avLst/>
          </a:prstGeom>
        </p:spPr>
        <p:txBody>
          <a:bodyPr wrap="square">
            <a:spAutoFit/>
          </a:bodyPr>
          <a:lstStyle/>
          <a:p>
            <a:pPr lvl="0"/>
            <a:r>
              <a:rPr lang="en-GB" sz="4000" b="1" dirty="0"/>
              <a:t>Non-statutory advocacy provision </a:t>
            </a:r>
          </a:p>
        </p:txBody>
      </p:sp>
      <p:sp>
        <p:nvSpPr>
          <p:cNvPr id="2" name="TextBox 1">
            <a:extLst>
              <a:ext uri="{FF2B5EF4-FFF2-40B4-BE49-F238E27FC236}">
                <a16:creationId xmlns:a16="http://schemas.microsoft.com/office/drawing/2014/main" id="{0A8A7B8B-6647-4195-A33D-FC04ADB748B1}"/>
              </a:ext>
            </a:extLst>
          </p:cNvPr>
          <p:cNvSpPr txBox="1"/>
          <p:nvPr/>
        </p:nvSpPr>
        <p:spPr>
          <a:xfrm>
            <a:off x="1815548" y="1631930"/>
            <a:ext cx="10376451" cy="4647426"/>
          </a:xfrm>
          <a:prstGeom prst="rect">
            <a:avLst/>
          </a:prstGeom>
          <a:noFill/>
          <a:ln>
            <a:noFill/>
          </a:ln>
        </p:spPr>
        <p:txBody>
          <a:bodyPr wrap="square" rtlCol="0" anchor="ctr" anchorCtr="1">
            <a:spAutoFit/>
          </a:bodyPr>
          <a:lstStyle/>
          <a:p>
            <a:r>
              <a:rPr lang="en-GB" dirty="0"/>
              <a:t> </a:t>
            </a:r>
          </a:p>
          <a:p>
            <a:r>
              <a:rPr lang="en-GB" sz="2000" b="1" dirty="0"/>
              <a:t>Children’s services </a:t>
            </a:r>
          </a:p>
          <a:p>
            <a:r>
              <a:rPr lang="en-GB" sz="2000" dirty="0"/>
              <a:t>Local Authority services (Care), Refugee, lone children, Trafficked children (Pilot scheme) CSE and abuse. </a:t>
            </a:r>
          </a:p>
          <a:p>
            <a:r>
              <a:rPr lang="en-GB" sz="2000" b="1" dirty="0"/>
              <a:t>Vulnerability  groups </a:t>
            </a:r>
          </a:p>
          <a:p>
            <a:r>
              <a:rPr lang="en-GB" sz="2000" dirty="0"/>
              <a:t>Disability named groups, Learning disability (General) Single mothers groups. </a:t>
            </a:r>
          </a:p>
          <a:p>
            <a:pPr lvl="0"/>
            <a:r>
              <a:rPr lang="en-GB" sz="2000" b="1" dirty="0"/>
              <a:t>Minority groups</a:t>
            </a:r>
          </a:p>
          <a:p>
            <a:pPr lvl="0"/>
            <a:r>
              <a:rPr lang="en-GB" sz="2000" dirty="0">
                <a:solidFill>
                  <a:prstClr val="black"/>
                </a:solidFill>
              </a:rPr>
              <a:t>Gypsy and traveller, LGBT. BME, Refugee services.</a:t>
            </a:r>
          </a:p>
          <a:p>
            <a:r>
              <a:rPr lang="en-GB" sz="2000" b="1" dirty="0"/>
              <a:t>Health services </a:t>
            </a:r>
          </a:p>
          <a:p>
            <a:r>
              <a:rPr lang="en-GB" sz="2000" dirty="0"/>
              <a:t>Complaints advocacy, Care act support, Old age services. </a:t>
            </a:r>
          </a:p>
          <a:p>
            <a:r>
              <a:rPr lang="en-GB" sz="2000" b="1" dirty="0"/>
              <a:t>Crime and victim advocacy </a:t>
            </a:r>
          </a:p>
          <a:p>
            <a:r>
              <a:rPr lang="en-GB" sz="2000" dirty="0"/>
              <a:t>Victims rights, Hate crime, Victim support, Prisoners.</a:t>
            </a:r>
          </a:p>
          <a:p>
            <a:r>
              <a:rPr lang="en-GB" sz="2000" b="1" dirty="0"/>
              <a:t>Domestic violence advocacy </a:t>
            </a:r>
          </a:p>
          <a:p>
            <a:r>
              <a:rPr lang="en-GB" sz="2000" dirty="0"/>
              <a:t>Female only services,  Targeted Support groups, Family support services.</a:t>
            </a:r>
          </a:p>
          <a:p>
            <a:endParaRPr lang="en-GB" dirty="0"/>
          </a:p>
        </p:txBody>
      </p:sp>
      <p:sp>
        <p:nvSpPr>
          <p:cNvPr id="9" name="Rectangle 8">
            <a:extLst>
              <a:ext uri="{FF2B5EF4-FFF2-40B4-BE49-F238E27FC236}">
                <a16:creationId xmlns:a16="http://schemas.microsoft.com/office/drawing/2014/main" id="{3C4DE121-56F8-42CC-8FF0-28E3E3367B3F}"/>
              </a:ext>
            </a:extLst>
          </p:cNvPr>
          <p:cNvSpPr/>
          <p:nvPr/>
        </p:nvSpPr>
        <p:spPr>
          <a:xfrm>
            <a:off x="8489437" y="1798683"/>
            <a:ext cx="3158836" cy="677108"/>
          </a:xfrm>
          <a:prstGeom prst="rect">
            <a:avLst/>
          </a:prstGeom>
        </p:spPr>
        <p:txBody>
          <a:bodyPr wrap="square">
            <a:spAutoFit/>
          </a:bodyPr>
          <a:lstStyle/>
          <a:p>
            <a:endParaRPr lang="en-GB" sz="2000" dirty="0"/>
          </a:p>
          <a:p>
            <a:endParaRPr lang="en-GB" dirty="0"/>
          </a:p>
        </p:txBody>
      </p:sp>
    </p:spTree>
    <p:extLst>
      <p:ext uri="{BB962C8B-B14F-4D97-AF65-F5344CB8AC3E}">
        <p14:creationId xmlns:p14="http://schemas.microsoft.com/office/powerpoint/2010/main" val="5616738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105E7FB-872D-46EA-9986-EDC37E523EE7}"/>
              </a:ext>
            </a:extLst>
          </p:cNvPr>
          <p:cNvSpPr/>
          <p:nvPr/>
        </p:nvSpPr>
        <p:spPr>
          <a:xfrm>
            <a:off x="2478157" y="1834594"/>
            <a:ext cx="9713843" cy="3782061"/>
          </a:xfrm>
          <a:prstGeom prst="rect">
            <a:avLst/>
          </a:prstGeom>
        </p:spPr>
        <p:txBody>
          <a:bodyPr wrap="square">
            <a:spAutoFit/>
          </a:bodyPr>
          <a:lstStyle/>
          <a:p>
            <a:pPr marL="360000" indent="-457200">
              <a:lnSpc>
                <a:spcPct val="150000"/>
              </a:lnSpc>
            </a:pPr>
            <a:r>
              <a:rPr lang="en-GB" sz="2400" dirty="0">
                <a:latin typeface="Times New Roman" panose="02020603050405020304" pitchFamily="18" charset="0"/>
                <a:cs typeface="Times New Roman" panose="02020603050405020304" pitchFamily="18" charset="0"/>
              </a:rPr>
              <a:t>Mind (2013) </a:t>
            </a:r>
            <a:r>
              <a:rPr lang="en-GB" sz="2400" i="1" dirty="0">
                <a:latin typeface="Times New Roman" panose="02020603050405020304" pitchFamily="18" charset="0"/>
                <a:cs typeface="Times New Roman" panose="02020603050405020304" pitchFamily="18" charset="0"/>
              </a:rPr>
              <a:t>What are my legal rights to an advocate? </a:t>
            </a:r>
            <a:r>
              <a:rPr lang="en-GB" sz="2400" dirty="0">
                <a:latin typeface="Times New Roman" panose="02020603050405020304" pitchFamily="18" charset="0"/>
                <a:cs typeface="Times New Roman" panose="02020603050405020304" pitchFamily="18" charset="0"/>
              </a:rPr>
              <a:t>Available at: </a:t>
            </a:r>
            <a:r>
              <a:rPr lang="en-GB" sz="2400" dirty="0">
                <a:latin typeface="Times New Roman" panose="02020603050405020304" pitchFamily="18" charset="0"/>
                <a:cs typeface="Times New Roman" panose="02020603050405020304" pitchFamily="18" charset="0"/>
                <a:hlinkClick r:id="rId2"/>
              </a:rPr>
              <a:t>https://www.mind.org.uk/information-support/guides-to-support-and-services/advocacy/legal-rights-to-advocacy/#.WvcJAExFwe0</a:t>
            </a:r>
            <a:r>
              <a:rPr lang="en-GB" sz="2400" dirty="0">
                <a:latin typeface="Times New Roman" panose="02020603050405020304" pitchFamily="18" charset="0"/>
                <a:cs typeface="Times New Roman" panose="02020603050405020304" pitchFamily="18" charset="0"/>
              </a:rPr>
              <a:t> (Accessed 27/10/2018). </a:t>
            </a:r>
          </a:p>
          <a:p>
            <a:pPr marL="360000" indent="-457200">
              <a:lnSpc>
                <a:spcPct val="150000"/>
              </a:lnSpc>
            </a:pPr>
            <a:r>
              <a:rPr lang="en-GB" sz="2400" dirty="0">
                <a:latin typeface="Times New Roman" panose="02020603050405020304" pitchFamily="18" charset="0"/>
                <a:cs typeface="Times New Roman" panose="02020603050405020304" pitchFamily="18" charset="0"/>
              </a:rPr>
              <a:t>The Scottish Independent Advocacy Alliance (2018) </a:t>
            </a:r>
            <a:r>
              <a:rPr lang="en-GB" sz="2400" i="1" dirty="0">
                <a:latin typeface="Times New Roman" panose="02020603050405020304" pitchFamily="18" charset="0"/>
                <a:cs typeface="Times New Roman" panose="02020603050405020304" pitchFamily="18" charset="0"/>
              </a:rPr>
              <a:t>Legislation. </a:t>
            </a:r>
            <a:r>
              <a:rPr lang="en-GB" sz="2400" dirty="0">
                <a:latin typeface="Times New Roman" panose="02020603050405020304" pitchFamily="18" charset="0"/>
                <a:cs typeface="Times New Roman" panose="02020603050405020304" pitchFamily="18" charset="0"/>
              </a:rPr>
              <a:t>Available at: </a:t>
            </a:r>
            <a:r>
              <a:rPr lang="en-GB" sz="2400" dirty="0">
                <a:latin typeface="Times New Roman" panose="02020603050405020304" pitchFamily="18" charset="0"/>
                <a:cs typeface="Times New Roman" panose="02020603050405020304" pitchFamily="18" charset="0"/>
                <a:hlinkClick r:id="rId3"/>
              </a:rPr>
              <a:t>https://www.siaa.org.uk/</a:t>
            </a:r>
            <a:r>
              <a:rPr lang="en-GB" sz="2400" dirty="0">
                <a:latin typeface="Times New Roman" panose="02020603050405020304" pitchFamily="18" charset="0"/>
                <a:cs typeface="Times New Roman" panose="02020603050405020304" pitchFamily="18" charset="0"/>
              </a:rPr>
              <a:t> (Accessed 27/10/2018).</a:t>
            </a:r>
          </a:p>
          <a:p>
            <a:pPr marL="360000" indent="-457200">
              <a:lnSpc>
                <a:spcPct val="150000"/>
              </a:lnSpc>
            </a:pPr>
            <a:endParaRPr lang="en-GB"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05733C58-7B3A-42FF-897A-76A5F4FA22C1}"/>
              </a:ext>
            </a:extLst>
          </p:cNvPr>
          <p:cNvSpPr/>
          <p:nvPr/>
        </p:nvSpPr>
        <p:spPr>
          <a:xfrm>
            <a:off x="2301061" y="574329"/>
            <a:ext cx="2893791" cy="706540"/>
          </a:xfrm>
          <a:prstGeom prst="rect">
            <a:avLst/>
          </a:prstGeom>
        </p:spPr>
        <p:txBody>
          <a:bodyPr wrap="square">
            <a:spAutoFit/>
          </a:bodyPr>
          <a:lstStyle/>
          <a:p>
            <a:pPr>
              <a:lnSpc>
                <a:spcPct val="107000"/>
              </a:lnSpc>
              <a:spcAft>
                <a:spcPts val="800"/>
              </a:spcAft>
            </a:pPr>
            <a:r>
              <a:rPr lang="en-GB" sz="4000" b="1" dirty="0">
                <a:latin typeface="Times New Roman" panose="02020603050405020304" pitchFamily="18" charset="0"/>
                <a:ea typeface="Calibri" panose="020F0502020204030204" pitchFamily="34" charset="0"/>
                <a:cs typeface="Times New Roman" panose="02020603050405020304" pitchFamily="18" charset="0"/>
              </a:rPr>
              <a:t>References:</a:t>
            </a:r>
            <a:endParaRPr lang="en-GB" sz="4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550486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E13C49-4300-40E1-91EF-2534908F493F}"/>
              </a:ext>
            </a:extLst>
          </p:cNvPr>
          <p:cNvSpPr txBox="1"/>
          <p:nvPr/>
        </p:nvSpPr>
        <p:spPr>
          <a:xfrm>
            <a:off x="2398643" y="649356"/>
            <a:ext cx="9663223" cy="5693866"/>
          </a:xfrm>
          <a:prstGeom prst="rect">
            <a:avLst/>
          </a:prstGeom>
          <a:noFill/>
        </p:spPr>
        <p:txBody>
          <a:bodyPr wrap="none" rtlCol="0">
            <a:spAutoFit/>
          </a:bodyPr>
          <a:lstStyle/>
          <a:p>
            <a:r>
              <a:rPr lang="en-GB" sz="4000" b="1" dirty="0"/>
              <a:t>Hypothetical LAC Review</a:t>
            </a:r>
          </a:p>
          <a:p>
            <a:r>
              <a:rPr lang="en-GB" sz="4000" b="1" dirty="0"/>
              <a:t>(Role play activity)</a:t>
            </a:r>
          </a:p>
          <a:p>
            <a:endParaRPr lang="en-GB" sz="3200" dirty="0"/>
          </a:p>
          <a:p>
            <a:r>
              <a:rPr lang="en-GB" sz="2800" dirty="0"/>
              <a:t>Please now read your handouts. </a:t>
            </a:r>
          </a:p>
          <a:p>
            <a:r>
              <a:rPr lang="en-GB" sz="2800" dirty="0"/>
              <a:t>Any student who finds the subject material to sensitive </a:t>
            </a:r>
          </a:p>
          <a:p>
            <a:r>
              <a:rPr lang="en-GB" sz="2800" dirty="0"/>
              <a:t>(Self Harm, Placement, Mother Daughter separation,)</a:t>
            </a:r>
          </a:p>
          <a:p>
            <a:r>
              <a:rPr lang="en-GB" sz="2800" dirty="0"/>
              <a:t>Then please come to me before we start the review.</a:t>
            </a:r>
          </a:p>
          <a:p>
            <a:endParaRPr lang="en-GB" sz="2800" dirty="0"/>
          </a:p>
          <a:p>
            <a:r>
              <a:rPr lang="en-GB" sz="2800" b="1" dirty="0"/>
              <a:t>Associate your self into the role</a:t>
            </a:r>
          </a:p>
          <a:p>
            <a:r>
              <a:rPr lang="en-GB" sz="2800" b="1" dirty="0"/>
              <a:t>and determine what your objectives will be. </a:t>
            </a:r>
          </a:p>
          <a:p>
            <a:endParaRPr lang="en-GB" sz="2800" b="1" dirty="0"/>
          </a:p>
          <a:p>
            <a:r>
              <a:rPr lang="en-GB" sz="2800" b="1" dirty="0">
                <a:solidFill>
                  <a:srgbClr val="FF0000"/>
                </a:solidFill>
              </a:rPr>
              <a:t>You have 5 minutes </a:t>
            </a:r>
          </a:p>
        </p:txBody>
      </p:sp>
    </p:spTree>
    <p:extLst>
      <p:ext uri="{BB962C8B-B14F-4D97-AF65-F5344CB8AC3E}">
        <p14:creationId xmlns:p14="http://schemas.microsoft.com/office/powerpoint/2010/main" val="3291208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AF490D-F60B-4B98-8519-BA48628769D4}"/>
              </a:ext>
            </a:extLst>
          </p:cNvPr>
          <p:cNvSpPr/>
          <p:nvPr/>
        </p:nvSpPr>
        <p:spPr>
          <a:xfrm>
            <a:off x="2226365" y="189365"/>
            <a:ext cx="9740348" cy="6268063"/>
          </a:xfrm>
          <a:prstGeom prst="rect">
            <a:avLst/>
          </a:prstGeom>
        </p:spPr>
        <p:txBody>
          <a:bodyPr wrap="square">
            <a:spAutoFit/>
          </a:bodyPr>
          <a:lstStyle/>
          <a:p>
            <a:pPr>
              <a:lnSpc>
                <a:spcPct val="107000"/>
              </a:lnSpc>
              <a:spcAft>
                <a:spcPts val="8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Hypothetical LAC Review</a:t>
            </a:r>
            <a:endParaRPr lang="en-GB" sz="28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Young person pen picture</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Lucy is 15 years old and in school year 11 she is taking her GCSE exams at the end of the year. Lucy has been moved to foster care placement her mother Kay resides with Steve her boyfriend and his son Jake. Lucy has no other siblings Lucy has contact with kay for three hours a month. The contact must be in undertaken in a safe environment. Currently contact is in the local authority contact centre and only with Kay. She has contact with her grandparents and can visit any time. Lucy is suffering with depression and has self-harmed in the past she is desperate to leave her placement and wants to live back with mum. Lucy is struggling with schoolwork and is disengaged but is in attendance.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8743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212C67-2401-4FF2-8E31-325C345EB30C}"/>
              </a:ext>
            </a:extLst>
          </p:cNvPr>
          <p:cNvSpPr txBox="1"/>
          <p:nvPr/>
        </p:nvSpPr>
        <p:spPr>
          <a:xfrm>
            <a:off x="1550505" y="530087"/>
            <a:ext cx="10794943" cy="707886"/>
          </a:xfrm>
          <a:prstGeom prst="rect">
            <a:avLst/>
          </a:prstGeom>
          <a:noFill/>
        </p:spPr>
        <p:txBody>
          <a:bodyPr wrap="none" rtlCol="0">
            <a:spAutoFit/>
          </a:bodyPr>
          <a:lstStyle/>
          <a:p>
            <a:r>
              <a:rPr lang="en-GB" sz="4000" b="1" dirty="0"/>
              <a:t>Recap of what been learnt and objectives</a:t>
            </a:r>
          </a:p>
        </p:txBody>
      </p:sp>
      <p:sp>
        <p:nvSpPr>
          <p:cNvPr id="5" name="Rectangle 4">
            <a:extLst>
              <a:ext uri="{FF2B5EF4-FFF2-40B4-BE49-F238E27FC236}">
                <a16:creationId xmlns:a16="http://schemas.microsoft.com/office/drawing/2014/main" id="{0C8A91D6-B72D-4A42-956E-693C3ECBC207}"/>
              </a:ext>
            </a:extLst>
          </p:cNvPr>
          <p:cNvSpPr/>
          <p:nvPr/>
        </p:nvSpPr>
        <p:spPr>
          <a:xfrm>
            <a:off x="2787841" y="2306988"/>
            <a:ext cx="9504598" cy="4551012"/>
          </a:xfrm>
          <a:prstGeom prst="rect">
            <a:avLst/>
          </a:prstGeom>
        </p:spPr>
        <p:txBody>
          <a:bodyPr wrap="square">
            <a:spAutoFit/>
          </a:bodyPr>
          <a:lstStyle/>
          <a:p>
            <a:pPr>
              <a:spcAft>
                <a:spcPts val="750"/>
              </a:spcAft>
            </a:pPr>
            <a:r>
              <a:rPr lang="en-GB" sz="2800" b="1" dirty="0">
                <a:effectLst/>
                <a:latin typeface="Times New Roman" panose="02020603050405020304" pitchFamily="18" charset="0"/>
                <a:ea typeface="Times New Roman" panose="02020603050405020304" pitchFamily="18" charset="0"/>
              </a:rPr>
              <a:t>L/O1 </a:t>
            </a:r>
          </a:p>
          <a:p>
            <a:pPr>
              <a:spcAft>
                <a:spcPts val="750"/>
              </a:spcAft>
            </a:pPr>
            <a:r>
              <a:rPr lang="en-GB" sz="2800" dirty="0">
                <a:latin typeface="Times New Roman" panose="02020603050405020304" pitchFamily="18" charset="0"/>
                <a:ea typeface="Times New Roman" panose="02020603050405020304" pitchFamily="18" charset="0"/>
              </a:rPr>
              <a:t>S</a:t>
            </a:r>
            <a:r>
              <a:rPr lang="en-GB" sz="2800" dirty="0">
                <a:effectLst/>
                <a:latin typeface="Times New Roman" panose="02020603050405020304" pitchFamily="18" charset="0"/>
                <a:ea typeface="Times New Roman" panose="02020603050405020304" pitchFamily="18" charset="0"/>
              </a:rPr>
              <a:t>tudents to identify the difference between statutory and non statutory advocacy </a:t>
            </a:r>
          </a:p>
          <a:p>
            <a:pPr>
              <a:spcAft>
                <a:spcPts val="750"/>
              </a:spcAft>
            </a:pPr>
            <a:r>
              <a:rPr lang="en-GB" sz="2800" b="1" dirty="0">
                <a:latin typeface="Times New Roman" panose="02020603050405020304" pitchFamily="18" charset="0"/>
                <a:ea typeface="Times New Roman" panose="02020603050405020304" pitchFamily="18" charset="0"/>
              </a:rPr>
              <a:t>L/O2 </a:t>
            </a:r>
          </a:p>
          <a:p>
            <a:pPr>
              <a:spcAft>
                <a:spcPts val="750"/>
              </a:spcAft>
            </a:pPr>
            <a:r>
              <a:rPr lang="en-GB" sz="2800" dirty="0">
                <a:latin typeface="Times New Roman" panose="02020603050405020304" pitchFamily="18" charset="0"/>
                <a:ea typeface="Times New Roman" panose="02020603050405020304" pitchFamily="18" charset="0"/>
              </a:rPr>
              <a:t>S</a:t>
            </a:r>
            <a:r>
              <a:rPr lang="en-GB" sz="2800" dirty="0">
                <a:effectLst/>
                <a:latin typeface="Times New Roman" panose="02020603050405020304" pitchFamily="18" charset="0"/>
                <a:ea typeface="Times New Roman" panose="02020603050405020304" pitchFamily="18" charset="0"/>
              </a:rPr>
              <a:t>tudents have engaged in practice and developed thinking and skill sets </a:t>
            </a:r>
          </a:p>
          <a:p>
            <a:pPr>
              <a:spcAft>
                <a:spcPts val="750"/>
              </a:spcAft>
            </a:pPr>
            <a:r>
              <a:rPr lang="en-GB" sz="2800" b="1" dirty="0">
                <a:latin typeface="Times New Roman" panose="02020603050405020304" pitchFamily="18" charset="0"/>
                <a:ea typeface="Times New Roman" panose="02020603050405020304" pitchFamily="18" charset="0"/>
              </a:rPr>
              <a:t>L/O3 </a:t>
            </a:r>
          </a:p>
          <a:p>
            <a:pPr>
              <a:spcAft>
                <a:spcPts val="750"/>
              </a:spcAft>
            </a:pPr>
            <a:r>
              <a:rPr lang="en-GB" sz="2800" dirty="0">
                <a:latin typeface="Times New Roman" panose="02020603050405020304" pitchFamily="18" charset="0"/>
                <a:ea typeface="Times New Roman" panose="02020603050405020304" pitchFamily="18" charset="0"/>
              </a:rPr>
              <a:t>S</a:t>
            </a:r>
            <a:r>
              <a:rPr lang="en-GB" sz="2800" dirty="0">
                <a:effectLst/>
                <a:latin typeface="Times New Roman" panose="02020603050405020304" pitchFamily="18" charset="0"/>
                <a:ea typeface="Times New Roman" panose="02020603050405020304" pitchFamily="18" charset="0"/>
              </a:rPr>
              <a:t>tudents to recognise cross cutting competences they have used.  </a:t>
            </a:r>
          </a:p>
          <a:p>
            <a:pPr>
              <a:spcAft>
                <a:spcPts val="750"/>
              </a:spcAft>
            </a:pP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75270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10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10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10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10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10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212C67-2401-4FF2-8E31-325C345EB30C}"/>
              </a:ext>
            </a:extLst>
          </p:cNvPr>
          <p:cNvSpPr txBox="1"/>
          <p:nvPr/>
        </p:nvSpPr>
        <p:spPr>
          <a:xfrm>
            <a:off x="1550505" y="530087"/>
            <a:ext cx="10794943" cy="707886"/>
          </a:xfrm>
          <a:prstGeom prst="rect">
            <a:avLst/>
          </a:prstGeom>
          <a:noFill/>
        </p:spPr>
        <p:txBody>
          <a:bodyPr wrap="none" rtlCol="0">
            <a:spAutoFit/>
          </a:bodyPr>
          <a:lstStyle/>
          <a:p>
            <a:r>
              <a:rPr lang="en-GB" sz="4000" b="1" dirty="0"/>
              <a:t>Recap of what been learnt and objectives</a:t>
            </a:r>
          </a:p>
        </p:txBody>
      </p:sp>
      <p:sp>
        <p:nvSpPr>
          <p:cNvPr id="4" name="TextBox 3">
            <a:extLst>
              <a:ext uri="{FF2B5EF4-FFF2-40B4-BE49-F238E27FC236}">
                <a16:creationId xmlns:a16="http://schemas.microsoft.com/office/drawing/2014/main" id="{D8B47F21-172A-4016-900F-EC6CF6AD3F4B}"/>
              </a:ext>
            </a:extLst>
          </p:cNvPr>
          <p:cNvSpPr txBox="1"/>
          <p:nvPr/>
        </p:nvSpPr>
        <p:spPr>
          <a:xfrm>
            <a:off x="1550505" y="1237973"/>
            <a:ext cx="9740348" cy="954107"/>
          </a:xfrm>
          <a:prstGeom prst="rect">
            <a:avLst/>
          </a:prstGeom>
          <a:noFill/>
        </p:spPr>
        <p:txBody>
          <a:bodyPr wrap="square" rtlCol="0">
            <a:spAutoFit/>
          </a:bodyPr>
          <a:lstStyle/>
          <a:p>
            <a:r>
              <a:rPr lang="en-GB" sz="2000" b="1" dirty="0"/>
              <a:t>Through the learning activity what skills have been used  </a:t>
            </a:r>
          </a:p>
          <a:p>
            <a:endParaRPr lang="en-GB" dirty="0"/>
          </a:p>
          <a:p>
            <a:endParaRPr lang="en-GB" dirty="0"/>
          </a:p>
        </p:txBody>
      </p:sp>
      <p:sp>
        <p:nvSpPr>
          <p:cNvPr id="5" name="Rectangle 4">
            <a:extLst>
              <a:ext uri="{FF2B5EF4-FFF2-40B4-BE49-F238E27FC236}">
                <a16:creationId xmlns:a16="http://schemas.microsoft.com/office/drawing/2014/main" id="{0C8A91D6-B72D-4A42-956E-693C3ECBC207}"/>
              </a:ext>
            </a:extLst>
          </p:cNvPr>
          <p:cNvSpPr/>
          <p:nvPr/>
        </p:nvSpPr>
        <p:spPr>
          <a:xfrm>
            <a:off x="2647645" y="1760254"/>
            <a:ext cx="9170505" cy="4873129"/>
          </a:xfrm>
          <a:prstGeom prst="rect">
            <a:avLst/>
          </a:prstGeom>
        </p:spPr>
        <p:txBody>
          <a:bodyPr wrap="square">
            <a:spAutoFit/>
          </a:bodyPr>
          <a:lstStyle/>
          <a:p>
            <a:pPr>
              <a:spcAft>
                <a:spcPts val="750"/>
              </a:spcAft>
            </a:pPr>
            <a:r>
              <a:rPr lang="en-GB" sz="2400" dirty="0">
                <a:solidFill>
                  <a:srgbClr val="0000FF"/>
                </a:solidFill>
                <a:latin typeface="Arial" panose="020B0604020202020204" pitchFamily="34" charset="0"/>
                <a:ea typeface="Times New Roman" panose="02020603050405020304" pitchFamily="18" charset="0"/>
              </a:rPr>
              <a:t>ESDGC Global citizenship and sustainable development</a:t>
            </a:r>
            <a:endParaRPr lang="en-GB" sz="2400" dirty="0">
              <a:latin typeface="Times New Roman" panose="02020603050405020304" pitchFamily="18" charset="0"/>
              <a:ea typeface="Times New Roman" panose="02020603050405020304" pitchFamily="18" charset="0"/>
            </a:endParaRPr>
          </a:p>
          <a:p>
            <a:pPr>
              <a:spcAft>
                <a:spcPts val="0"/>
              </a:spcAft>
            </a:pPr>
            <a:r>
              <a:rPr lang="en-GB" sz="24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Needs and rights, quality of life.</a:t>
            </a:r>
            <a:endParaRPr lang="en-GB" sz="2400" dirty="0">
              <a:latin typeface="Book Antiqua" panose="02040602050305030304" pitchFamily="18" charset="0"/>
              <a:ea typeface="Times New Roman" panose="02020603050405020304" pitchFamily="18" charset="0"/>
              <a:cs typeface="Times New Roman" panose="02020603050405020304" pitchFamily="18" charset="0"/>
            </a:endParaRPr>
          </a:p>
          <a:p>
            <a:pPr algn="just">
              <a:spcAft>
                <a:spcPts val="0"/>
              </a:spcAft>
            </a:pPr>
            <a:r>
              <a:rPr lang="en-GB" sz="2400" b="1" dirty="0">
                <a:latin typeface="Book Antiqua" panose="02040602050305030304" pitchFamily="18" charset="0"/>
                <a:ea typeface="Times New Roman" panose="02020603050405020304" pitchFamily="18" charset="0"/>
                <a:cs typeface="Times New Roman" panose="02020603050405020304" pitchFamily="18" charset="0"/>
              </a:rPr>
              <a:t> </a:t>
            </a:r>
            <a:endParaRPr lang="en-GB" sz="2400" dirty="0">
              <a:latin typeface="Book Antiqua" panose="02040602050305030304" pitchFamily="18" charset="0"/>
              <a:ea typeface="Times New Roman" panose="02020603050405020304" pitchFamily="18" charset="0"/>
              <a:cs typeface="Times New Roman" panose="02020603050405020304" pitchFamily="18" charset="0"/>
            </a:endParaRPr>
          </a:p>
          <a:p>
            <a:pPr>
              <a:spcAft>
                <a:spcPts val="750"/>
              </a:spcAft>
            </a:pPr>
            <a:r>
              <a:rPr lang="en-GB" sz="2400" dirty="0">
                <a:solidFill>
                  <a:srgbClr val="0000FF"/>
                </a:solidFill>
                <a:latin typeface="Arial" panose="020B0604020202020204" pitchFamily="34" charset="0"/>
                <a:ea typeface="Times New Roman" panose="02020603050405020304" pitchFamily="18" charset="0"/>
              </a:rPr>
              <a:t>Enterprise and Employability</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solidFill>
                  <a:srgbClr val="333333"/>
                </a:solidFill>
                <a:latin typeface="Arial" panose="020B0604020202020204" pitchFamily="34" charset="0"/>
                <a:ea typeface="Times New Roman" panose="02020603050405020304" pitchFamily="18" charset="0"/>
              </a:rPr>
              <a:t>Communication and working with others in problem solving. </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solidFill>
                  <a:srgbClr val="333333"/>
                </a:solidFill>
                <a:latin typeface="Arial" panose="020B0604020202020204" pitchFamily="34" charset="0"/>
                <a:ea typeface="Times New Roman" panose="02020603050405020304" pitchFamily="18" charset="0"/>
              </a:rPr>
              <a:t>Implement new ideas and new approaches to innovate ability to respond to change.</a:t>
            </a:r>
          </a:p>
          <a:p>
            <a:pPr>
              <a:spcAft>
                <a:spcPts val="750"/>
              </a:spcAft>
            </a:pP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solidFill>
                  <a:srgbClr val="0000FF"/>
                </a:solidFill>
                <a:latin typeface="Arial" panose="020B0604020202020204" pitchFamily="34" charset="0"/>
                <a:ea typeface="Times New Roman" panose="02020603050405020304" pitchFamily="18" charset="0"/>
              </a:rPr>
              <a:t>Equality and Diversity </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latin typeface="Arial" panose="020B0604020202020204" pitchFamily="34" charset="0"/>
                <a:ea typeface="Times New Roman" panose="02020603050405020304" pitchFamily="18" charset="0"/>
              </a:rPr>
              <a:t>Ensuring equal access. </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latin typeface="Arial" panose="020B0604020202020204" pitchFamily="34" charset="0"/>
                <a:ea typeface="Times New Roman" panose="02020603050405020304" pitchFamily="18" charset="0"/>
              </a:rPr>
              <a:t>Respecting value and individual potential.</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55956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10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10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10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10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 calcmode="lin" valueType="num">
                                      <p:cBhvr additive="base">
                                        <p:cTn id="37" dur="1000" fill="hold"/>
                                        <p:tgtEl>
                                          <p:spTgt spid="5">
                                            <p:txEl>
                                              <p:pRg st="7" end="7"/>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1000" fill="hold"/>
                                        <p:tgtEl>
                                          <p:spTgt spid="5">
                                            <p:txEl>
                                              <p:pRg st="8" end="8"/>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5">
                                            <p:txEl>
                                              <p:pRg st="9" end="9"/>
                                            </p:txEl>
                                          </p:spTgt>
                                        </p:tgtEl>
                                        <p:attrNameLst>
                                          <p:attrName>style.visibility</p:attrName>
                                        </p:attrNameLst>
                                      </p:cBhvr>
                                      <p:to>
                                        <p:strVal val="visible"/>
                                      </p:to>
                                    </p:set>
                                    <p:anim calcmode="lin" valueType="num">
                                      <p:cBhvr additive="base">
                                        <p:cTn id="49" dur="1000" fill="hold"/>
                                        <p:tgtEl>
                                          <p:spTgt spid="5">
                                            <p:txEl>
                                              <p:pRg st="9" end="9"/>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3983</TotalTime>
  <Words>860</Words>
  <Application>Microsoft Office PowerPoint</Application>
  <PresentationFormat>Widescreen</PresentationFormat>
  <Paragraphs>121</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Book Antiqua</vt:lpstr>
      <vt:lpstr>Calibri</vt:lpstr>
      <vt:lpstr>Century Gothic</vt:lpstr>
      <vt:lpstr>Times New Roman</vt:lpstr>
      <vt:lpstr>Wingdings 3</vt:lpstr>
      <vt:lpstr>Wisp</vt:lpstr>
      <vt:lpstr>Introduction to Statutory and non-statutory advocacy </vt:lpstr>
      <vt:lpstr>Learning objectives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Statutory and non-statutory advocacy </dc:title>
  <dc:creator>peter williams</dc:creator>
  <cp:lastModifiedBy>peter williams</cp:lastModifiedBy>
  <cp:revision>41</cp:revision>
  <dcterms:created xsi:type="dcterms:W3CDTF">2018-10-27T09:34:10Z</dcterms:created>
  <dcterms:modified xsi:type="dcterms:W3CDTF">2018-12-03T13:28:45Z</dcterms:modified>
</cp:coreProperties>
</file>