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17"/>
  </p:notesMasterIdLst>
  <p:handoutMasterIdLst>
    <p:handoutMasterId r:id="rId18"/>
  </p:handoutMasterIdLst>
  <p:sldIdLst>
    <p:sldId id="306" r:id="rId5"/>
    <p:sldId id="304" r:id="rId6"/>
    <p:sldId id="307" r:id="rId7"/>
    <p:sldId id="308" r:id="rId8"/>
    <p:sldId id="309" r:id="rId9"/>
    <p:sldId id="310" r:id="rId10"/>
    <p:sldId id="311" r:id="rId11"/>
    <p:sldId id="312" r:id="rId12"/>
    <p:sldId id="313" r:id="rId13"/>
    <p:sldId id="315" r:id="rId14"/>
    <p:sldId id="314" r:id="rId15"/>
    <p:sldId id="316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66346" autoAdjust="0"/>
  </p:normalViewPr>
  <p:slideViewPr>
    <p:cSldViewPr snapToGrid="0">
      <p:cViewPr varScale="1">
        <p:scale>
          <a:sx n="75" d="100"/>
          <a:sy n="75" d="100"/>
        </p:scale>
        <p:origin x="1836" y="54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ri Edwards (Hywel Dda UHB - Generic Therapy Practitioner Assistant)" userId="429faa5e-f85c-42d8-bc1e-c0195e37e640" providerId="ADAL" clId="{305A4A9C-FFCF-4E88-B0AA-A45D1F93B676}"/>
    <pc:docChg chg="modSld">
      <pc:chgData name="Eleri Edwards (Hywel Dda UHB - Generic Therapy Practitioner Assistant)" userId="429faa5e-f85c-42d8-bc1e-c0195e37e640" providerId="ADAL" clId="{305A4A9C-FFCF-4E88-B0AA-A45D1F93B676}" dt="2025-01-31T15:01:05.861" v="44" actId="14100"/>
      <pc:docMkLst>
        <pc:docMk/>
      </pc:docMkLst>
      <pc:sldChg chg="modNotesTx">
        <pc:chgData name="Eleri Edwards (Hywel Dda UHB - Generic Therapy Practitioner Assistant)" userId="429faa5e-f85c-42d8-bc1e-c0195e37e640" providerId="ADAL" clId="{305A4A9C-FFCF-4E88-B0AA-A45D1F93B676}" dt="2025-01-31T14:55:18.336" v="1" actId="6549"/>
        <pc:sldMkLst>
          <pc:docMk/>
          <pc:sldMk cId="3124766000" sldId="304"/>
        </pc:sldMkLst>
      </pc:sldChg>
      <pc:sldChg chg="modNotesTx">
        <pc:chgData name="Eleri Edwards (Hywel Dda UHB - Generic Therapy Practitioner Assistant)" userId="429faa5e-f85c-42d8-bc1e-c0195e37e640" providerId="ADAL" clId="{305A4A9C-FFCF-4E88-B0AA-A45D1F93B676}" dt="2025-01-31T14:55:15.802" v="0" actId="6549"/>
        <pc:sldMkLst>
          <pc:docMk/>
          <pc:sldMk cId="114769864" sldId="306"/>
        </pc:sldMkLst>
      </pc:sldChg>
      <pc:sldChg chg="modNotesTx">
        <pc:chgData name="Eleri Edwards (Hywel Dda UHB - Generic Therapy Practitioner Assistant)" userId="429faa5e-f85c-42d8-bc1e-c0195e37e640" providerId="ADAL" clId="{305A4A9C-FFCF-4E88-B0AA-A45D1F93B676}" dt="2025-01-31T14:55:21.449" v="2" actId="6549"/>
        <pc:sldMkLst>
          <pc:docMk/>
          <pc:sldMk cId="291072159" sldId="307"/>
        </pc:sldMkLst>
      </pc:sldChg>
      <pc:sldChg chg="modNotesTx">
        <pc:chgData name="Eleri Edwards (Hywel Dda UHB - Generic Therapy Practitioner Assistant)" userId="429faa5e-f85c-42d8-bc1e-c0195e37e640" providerId="ADAL" clId="{305A4A9C-FFCF-4E88-B0AA-A45D1F93B676}" dt="2025-01-31T14:55:24.407" v="3" actId="6549"/>
        <pc:sldMkLst>
          <pc:docMk/>
          <pc:sldMk cId="1209773587" sldId="308"/>
        </pc:sldMkLst>
      </pc:sldChg>
      <pc:sldChg chg="modSp mod modNotesTx">
        <pc:chgData name="Eleri Edwards (Hywel Dda UHB - Generic Therapy Practitioner Assistant)" userId="429faa5e-f85c-42d8-bc1e-c0195e37e640" providerId="ADAL" clId="{305A4A9C-FFCF-4E88-B0AA-A45D1F93B676}" dt="2025-01-31T14:57:49.814" v="9" actId="1076"/>
        <pc:sldMkLst>
          <pc:docMk/>
          <pc:sldMk cId="824987645" sldId="309"/>
        </pc:sldMkLst>
        <pc:picChg chg="mod">
          <ac:chgData name="Eleri Edwards (Hywel Dda UHB - Generic Therapy Practitioner Assistant)" userId="429faa5e-f85c-42d8-bc1e-c0195e37e640" providerId="ADAL" clId="{305A4A9C-FFCF-4E88-B0AA-A45D1F93B676}" dt="2025-01-31T14:57:49.814" v="9" actId="1076"/>
          <ac:picMkLst>
            <pc:docMk/>
            <pc:sldMk cId="824987645" sldId="309"/>
            <ac:picMk id="5" creationId="{6DCEA329-B02C-250A-FECC-EA31D5964A57}"/>
          </ac:picMkLst>
        </pc:picChg>
      </pc:sldChg>
      <pc:sldChg chg="modNotesTx">
        <pc:chgData name="Eleri Edwards (Hywel Dda UHB - Generic Therapy Practitioner Assistant)" userId="429faa5e-f85c-42d8-bc1e-c0195e37e640" providerId="ADAL" clId="{305A4A9C-FFCF-4E88-B0AA-A45D1F93B676}" dt="2025-01-31T14:55:32.567" v="5" actId="6549"/>
        <pc:sldMkLst>
          <pc:docMk/>
          <pc:sldMk cId="111204158" sldId="310"/>
        </pc:sldMkLst>
      </pc:sldChg>
      <pc:sldChg chg="modNotesTx">
        <pc:chgData name="Eleri Edwards (Hywel Dda UHB - Generic Therapy Practitioner Assistant)" userId="429faa5e-f85c-42d8-bc1e-c0195e37e640" providerId="ADAL" clId="{305A4A9C-FFCF-4E88-B0AA-A45D1F93B676}" dt="2025-01-31T14:55:35.594" v="6" actId="6549"/>
        <pc:sldMkLst>
          <pc:docMk/>
          <pc:sldMk cId="3370664382" sldId="311"/>
        </pc:sldMkLst>
      </pc:sldChg>
      <pc:sldChg chg="modSp mod modNotesTx">
        <pc:chgData name="Eleri Edwards (Hywel Dda UHB - Generic Therapy Practitioner Assistant)" userId="429faa5e-f85c-42d8-bc1e-c0195e37e640" providerId="ADAL" clId="{305A4A9C-FFCF-4E88-B0AA-A45D1F93B676}" dt="2025-01-31T15:00:10.912" v="26" actId="20577"/>
        <pc:sldMkLst>
          <pc:docMk/>
          <pc:sldMk cId="1796200758" sldId="312"/>
        </pc:sldMkLst>
        <pc:spChg chg="mod">
          <ac:chgData name="Eleri Edwards (Hywel Dda UHB - Generic Therapy Practitioner Assistant)" userId="429faa5e-f85c-42d8-bc1e-c0195e37e640" providerId="ADAL" clId="{305A4A9C-FFCF-4E88-B0AA-A45D1F93B676}" dt="2025-01-31T15:00:10.912" v="26" actId="20577"/>
          <ac:spMkLst>
            <pc:docMk/>
            <pc:sldMk cId="1796200758" sldId="312"/>
            <ac:spMk id="4" creationId="{0250105A-E4D0-BB05-344F-9C5E2FFB7DB0}"/>
          </ac:spMkLst>
        </pc:spChg>
      </pc:sldChg>
      <pc:sldChg chg="modSp mod">
        <pc:chgData name="Eleri Edwards (Hywel Dda UHB - Generic Therapy Practitioner Assistant)" userId="429faa5e-f85c-42d8-bc1e-c0195e37e640" providerId="ADAL" clId="{305A4A9C-FFCF-4E88-B0AA-A45D1F93B676}" dt="2025-01-31T15:01:05.861" v="44" actId="14100"/>
        <pc:sldMkLst>
          <pc:docMk/>
          <pc:sldMk cId="2940762331" sldId="313"/>
        </pc:sldMkLst>
        <pc:spChg chg="mod">
          <ac:chgData name="Eleri Edwards (Hywel Dda UHB - Generic Therapy Practitioner Assistant)" userId="429faa5e-f85c-42d8-bc1e-c0195e37e640" providerId="ADAL" clId="{305A4A9C-FFCF-4E88-B0AA-A45D1F93B676}" dt="2025-01-31T15:01:05.861" v="44" actId="14100"/>
          <ac:spMkLst>
            <pc:docMk/>
            <pc:sldMk cId="2940762331" sldId="313"/>
            <ac:spMk id="4" creationId="{7F95C0FA-0B68-9151-CD33-097C7C7BD5F6}"/>
          </ac:spMkLst>
        </pc:spChg>
      </pc:sldChg>
      <pc:sldChg chg="modSp mod">
        <pc:chgData name="Eleri Edwards (Hywel Dda UHB - Generic Therapy Practitioner Assistant)" userId="429faa5e-f85c-42d8-bc1e-c0195e37e640" providerId="ADAL" clId="{305A4A9C-FFCF-4E88-B0AA-A45D1F93B676}" dt="2025-01-31T14:55:48.916" v="8" actId="1076"/>
        <pc:sldMkLst>
          <pc:docMk/>
          <pc:sldMk cId="583644719" sldId="316"/>
        </pc:sldMkLst>
        <pc:spChg chg="mod">
          <ac:chgData name="Eleri Edwards (Hywel Dda UHB - Generic Therapy Practitioner Assistant)" userId="429faa5e-f85c-42d8-bc1e-c0195e37e640" providerId="ADAL" clId="{305A4A9C-FFCF-4E88-B0AA-A45D1F93B676}" dt="2025-01-31T14:55:48.916" v="8" actId="1076"/>
          <ac:spMkLst>
            <pc:docMk/>
            <pc:sldMk cId="583644719" sldId="316"/>
            <ac:spMk id="2" creationId="{C3A9968B-2619-4F71-AB00-4C493E120805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Completion</a:t>
            </a:r>
            <a:r>
              <a:rPr lang="en-GB" baseline="0" dirty="0"/>
              <a:t> of PROMs and PREMs </a:t>
            </a:r>
            <a:endParaRPr lang="en-GB" dirty="0"/>
          </a:p>
        </c:rich>
      </c:tx>
      <c:layout>
        <c:manualLayout>
          <c:xMode val="edge"/>
          <c:yMode val="edge"/>
          <c:x val="0.27703462226457359"/>
          <c:y val="2.278715629746389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Pre Phoning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PREMs</c:v>
                </c:pt>
                <c:pt idx="1">
                  <c:v>PROMs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0</c:v>
                </c:pt>
                <c:pt idx="1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53-434D-B9E1-F2CA09C70B0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Post Phone 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PREMs</c:v>
                </c:pt>
                <c:pt idx="1">
                  <c:v>PROMs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5</c:v>
                </c:pt>
                <c:pt idx="1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653-434D-B9E1-F2CA09C70B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686202368"/>
        <c:axId val="1686205248"/>
      </c:barChart>
      <c:catAx>
        <c:axId val="16862023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86205248"/>
        <c:crosses val="autoZero"/>
        <c:auto val="1"/>
        <c:lblAlgn val="ctr"/>
        <c:lblOffset val="100"/>
        <c:noMultiLvlLbl val="0"/>
      </c:catAx>
      <c:valAx>
        <c:axId val="16862052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862023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B86346-59A2-4282-9A64-05524C79D8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1D54C-AFC8-47F5-B030-A8ED60D0880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36B27D-C1ED-4C55-9062-2279210E96ED}" type="datetime1">
              <a:rPr lang="en-GB" smtClean="0"/>
              <a:t>31/01/2025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3D8396-DC49-433C-84C0-BD573781E57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A06B3-9442-49D9-BE03-080DCCEA19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5AD26-F754-4E27-9D95-B069583AB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840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1EAF8-BEF3-4EDD-99CF-6435314FE1C9}" type="datetime1">
              <a:rPr lang="en-GB" smtClean="0"/>
              <a:pPr/>
              <a:t>31/01/2025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939589-3E79-4C82-AA4A-FE78234FAA5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72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308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2394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9486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8008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9637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1872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9023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52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8753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5533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4896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l">
              <a:defRPr sz="6000" b="1" i="0" cap="all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rtlCol="0"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rtlCol="0"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rtlCol="0" anchor="b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 rtlCol="0"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 rtlCol="0"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rtlCol="0"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rtlCol="0"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 rtlCol="0"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 rtlCol="0"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rtlCol="0" anchor="b"/>
          <a:lstStyle>
            <a:lvl1pPr algn="l">
              <a:defRPr sz="5400" b="0" i="0" cap="none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rtlCol="0"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sz="5400" spc="400" dirty="0">
                <a:solidFill>
                  <a:schemeClr val="bg1"/>
                </a:solidFill>
              </a:rPr>
              <a:t>To improve post outcome measures responses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0" y="3787815"/>
            <a:ext cx="7677064" cy="2843784"/>
          </a:xfrm>
        </p:spPr>
        <p:txBody>
          <a:bodyPr rtlCol="0">
            <a:normAutofit fontScale="47500" lnSpcReduction="20000"/>
          </a:bodyPr>
          <a:lstStyle/>
          <a:p>
            <a:pPr rtl="0"/>
            <a:r>
              <a:rPr lang="en-GB" sz="8600" b="1" dirty="0"/>
              <a:t>Eleri Edwards </a:t>
            </a:r>
          </a:p>
          <a:p>
            <a:pPr rtl="0"/>
            <a:r>
              <a:rPr lang="en-GB" sz="8600" b="1" dirty="0">
                <a:solidFill>
                  <a:schemeClr val="bg1"/>
                </a:solidFill>
              </a:rPr>
              <a:t>Student number:  2127399 </a:t>
            </a:r>
          </a:p>
          <a:p>
            <a:pPr rtl="0"/>
            <a:r>
              <a:rPr lang="en-GB" sz="8600" b="1" dirty="0">
                <a:solidFill>
                  <a:schemeClr val="bg1"/>
                </a:solidFill>
              </a:rPr>
              <a:t>PJ14CY01: CDN188</a:t>
            </a:r>
          </a:p>
          <a:p>
            <a:pPr rtl="0"/>
            <a:r>
              <a:rPr lang="en-GB" sz="8600" b="1" dirty="0">
                <a:solidFill>
                  <a:schemeClr val="bg1"/>
                </a:solidFill>
              </a:rPr>
              <a:t> / BMAC4020</a:t>
            </a:r>
          </a:p>
          <a:p>
            <a:pPr rtl="0"/>
            <a:endParaRPr lang="en-GB" sz="2000" dirty="0">
              <a:solidFill>
                <a:schemeClr val="bg1"/>
              </a:solidFill>
            </a:endParaRPr>
          </a:p>
          <a:p>
            <a:pPr rtl="0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4FB747-CA5A-9682-ED75-0AE0DA9BE5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6788" y="337014"/>
            <a:ext cx="3359550" cy="2950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01"/>
    </mc:Choice>
    <mc:Fallback xmlns="">
      <p:transition spd="slow" advTm="250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5229"/>
            <a:ext cx="10515600" cy="1325563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lang="en-GB" sz="5400" b="1" dirty="0"/>
              <a:t>To improve post outcome measures responses </a:t>
            </a:r>
            <a:br>
              <a:rPr lang="en-GB" sz="5400" b="1" dirty="0"/>
            </a:br>
            <a:r>
              <a:rPr lang="en-GB" sz="5400" b="1" dirty="0"/>
              <a:t>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DF921C-A10A-80B1-0764-64333A8B7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0664" y="248885"/>
            <a:ext cx="1761897" cy="1548518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6AC0556B-ED36-5BF7-C11D-B51C10CD621D}"/>
              </a:ext>
            </a:extLst>
          </p:cNvPr>
          <p:cNvSpPr txBox="1">
            <a:spLocks/>
          </p:cNvSpPr>
          <p:nvPr/>
        </p:nvSpPr>
        <p:spPr>
          <a:xfrm>
            <a:off x="838200" y="2174305"/>
            <a:ext cx="10644289" cy="923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5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4132142-CD5E-F595-B94B-48BAB4EDE966}"/>
              </a:ext>
            </a:extLst>
          </p:cNvPr>
          <p:cNvSpPr txBox="1"/>
          <p:nvPr/>
        </p:nvSpPr>
        <p:spPr>
          <a:xfrm>
            <a:off x="914400" y="2075983"/>
            <a:ext cx="104394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dirty="0">
                <a:solidFill>
                  <a:prstClr val="black"/>
                </a:solidFill>
                <a:latin typeface="Univers"/>
              </a:rPr>
              <a:t>Responses since January 2024 in Ceredigion: 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B036953-B3BC-4E1F-9D79-FAA916B00BA5}"/>
              </a:ext>
            </a:extLst>
          </p:cNvPr>
          <p:cNvSpPr txBox="1"/>
          <p:nvPr/>
        </p:nvSpPr>
        <p:spPr>
          <a:xfrm>
            <a:off x="1160206" y="3929104"/>
            <a:ext cx="4572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PREMs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5400" dirty="0">
              <a:solidFill>
                <a:prstClr val="black"/>
              </a:solidFill>
              <a:latin typeface="Univer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dirty="0">
                <a:solidFill>
                  <a:prstClr val="black"/>
                </a:solidFill>
                <a:latin typeface="Univers"/>
              </a:rPr>
              <a:t>0</a:t>
            </a: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13BC10-3EB8-7CDD-5D2B-F582B71D6471}"/>
              </a:ext>
            </a:extLst>
          </p:cNvPr>
          <p:cNvSpPr txBox="1"/>
          <p:nvPr/>
        </p:nvSpPr>
        <p:spPr>
          <a:xfrm>
            <a:off x="6910489" y="3929577"/>
            <a:ext cx="4572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dirty="0">
                <a:solidFill>
                  <a:prstClr val="black"/>
                </a:solidFill>
                <a:latin typeface="Univers"/>
              </a:rPr>
              <a:t>PROMs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5400" dirty="0">
              <a:solidFill>
                <a:prstClr val="black"/>
              </a:solidFill>
              <a:latin typeface="Univer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dirty="0">
                <a:solidFill>
                  <a:prstClr val="black"/>
                </a:solidFill>
                <a:latin typeface="Univers"/>
              </a:rPr>
              <a:t>1 </a:t>
            </a: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59A9DF-BE95-56D8-D489-7DF02E8036E4}"/>
              </a:ext>
            </a:extLst>
          </p:cNvPr>
          <p:cNvSpPr txBox="1"/>
          <p:nvPr/>
        </p:nvSpPr>
        <p:spPr>
          <a:xfrm>
            <a:off x="9260364" y="6239783"/>
            <a:ext cx="3742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 England 2023) </a:t>
            </a:r>
          </a:p>
        </p:txBody>
      </p:sp>
    </p:spTree>
    <p:extLst>
      <p:ext uri="{BB962C8B-B14F-4D97-AF65-F5344CB8AC3E}">
        <p14:creationId xmlns:p14="http://schemas.microsoft.com/office/powerpoint/2010/main" val="3124766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1"/>
    </mc:Choice>
    <mc:Fallback xmlns="">
      <p:transition spd="slow" advTm="801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5400" b="1" dirty="0"/>
              <a:t>PLAN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5BE4DC-7946-87FD-800C-B0351C392A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8314" y="365125"/>
            <a:ext cx="1298561" cy="131685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8987851-9EA5-DA7B-B3AE-895392CE11C9}"/>
              </a:ext>
            </a:extLst>
          </p:cNvPr>
          <p:cNvSpPr txBox="1">
            <a:spLocks/>
          </p:cNvSpPr>
          <p:nvPr/>
        </p:nvSpPr>
        <p:spPr>
          <a:xfrm>
            <a:off x="839788" y="2239178"/>
            <a:ext cx="10671035" cy="4496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/>
              <a:t>Aim: To improve post outcome measures responses </a:t>
            </a:r>
          </a:p>
          <a:p>
            <a:endParaRPr lang="en-GB" sz="5400" dirty="0"/>
          </a:p>
          <a:p>
            <a:endParaRPr lang="en-GB" sz="5400" b="1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/>
              <a:t>To phone patients post therapy to see if this will increase completion of post outcome measures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/>
              <a:t>Compare outcome measures responses pre and post phoning discharged patients </a:t>
            </a:r>
          </a:p>
          <a:p>
            <a:endParaRPr lang="en-GB" sz="5400" b="1" dirty="0"/>
          </a:p>
          <a:p>
            <a:endParaRPr lang="en-GB" sz="54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304103-809C-F4DC-022A-427871FC1A4F}"/>
              </a:ext>
            </a:extLst>
          </p:cNvPr>
          <p:cNvSpPr txBox="1"/>
          <p:nvPr/>
        </p:nvSpPr>
        <p:spPr>
          <a:xfrm>
            <a:off x="7912100" y="6308209"/>
            <a:ext cx="405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(Ojha, Snyder and Davenport 2014)</a:t>
            </a:r>
          </a:p>
        </p:txBody>
      </p:sp>
    </p:spTree>
    <p:extLst>
      <p:ext uri="{BB962C8B-B14F-4D97-AF65-F5344CB8AC3E}">
        <p14:creationId xmlns:p14="http://schemas.microsoft.com/office/powerpoint/2010/main" val="291072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4"/>
    </mc:Choice>
    <mc:Fallback xmlns="">
      <p:transition spd="slow" advTm="54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5400" b="1" dirty="0"/>
              <a:t>DO</a:t>
            </a:r>
            <a:r>
              <a:rPr lang="en-GB" sz="5400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D043D5-C301-4A10-90C0-A9917AE03B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98863" y="365125"/>
            <a:ext cx="1298561" cy="13168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E9CF7D-9F0A-6548-060F-C31EDEB5E790}"/>
              </a:ext>
            </a:extLst>
          </p:cNvPr>
          <p:cNvSpPr txBox="1"/>
          <p:nvPr/>
        </p:nvSpPr>
        <p:spPr>
          <a:xfrm>
            <a:off x="1028700" y="2123559"/>
            <a:ext cx="104394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Go through the data base and collect names of discharged patients </a:t>
            </a:r>
          </a:p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600" dirty="0">
                <a:solidFill>
                  <a:prstClr val="black"/>
                </a:solidFill>
                <a:latin typeface="Univers"/>
              </a:rPr>
              <a:t>Phone the patients to complete the outcome measures</a:t>
            </a:r>
          </a:p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600" dirty="0">
                <a:solidFill>
                  <a:prstClr val="black"/>
                </a:solidFill>
                <a:latin typeface="Univers"/>
              </a:rPr>
              <a:t>Compare level of responses pre and post phoning </a:t>
            </a:r>
          </a:p>
        </p:txBody>
      </p:sp>
    </p:spTree>
    <p:extLst>
      <p:ext uri="{BB962C8B-B14F-4D97-AF65-F5344CB8AC3E}">
        <p14:creationId xmlns:p14="http://schemas.microsoft.com/office/powerpoint/2010/main" val="1209773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75"/>
    </mc:Choice>
    <mc:Fallback xmlns="">
      <p:transition spd="slow" advTm="377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5400" b="1" dirty="0"/>
              <a:t>DO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6EDFDD-28DF-ABAC-CAF9-6B8C0D15C9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7492" y="273955"/>
            <a:ext cx="1298561" cy="13168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B56456-22F2-D3DC-FDD0-13BF738D1C16}"/>
              </a:ext>
            </a:extLst>
          </p:cNvPr>
          <p:cNvSpPr txBox="1"/>
          <p:nvPr/>
        </p:nvSpPr>
        <p:spPr>
          <a:xfrm>
            <a:off x="839788" y="1872099"/>
            <a:ext cx="104394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Phoned five patients</a:t>
            </a:r>
          </a:p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Takes around 30 minuets per patient to complete both questionnaires  </a:t>
            </a:r>
          </a:p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600" dirty="0">
                <a:solidFill>
                  <a:prstClr val="black"/>
                </a:solidFill>
                <a:latin typeface="Univers"/>
              </a:rPr>
              <a:t>Input data on the online forms </a:t>
            </a:r>
          </a:p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600" dirty="0">
                <a:solidFill>
                  <a:prstClr val="black"/>
                </a:solidFill>
                <a:latin typeface="Univers"/>
              </a:rPr>
              <a:t>To offer patients the option of completing the questionnaire in Welsh or English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CEA329-B02C-250A-FECC-EA31D5964A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0349" y="6090226"/>
            <a:ext cx="6145301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987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5400" b="1" dirty="0"/>
              <a:t>STUDY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44D81F-3D4D-52EC-85B0-A53EA82988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15234" y="365125"/>
            <a:ext cx="1286367" cy="1304657"/>
          </a:xfrm>
          <a:prstGeom prst="rect">
            <a:avLst/>
          </a:prstGeom>
        </p:spPr>
      </p:pic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D09CFCFA-F4D4-209F-9FBC-7A6C256FED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1516825"/>
              </p:ext>
            </p:extLst>
          </p:nvPr>
        </p:nvGraphicFramePr>
        <p:xfrm>
          <a:off x="1657350" y="1690687"/>
          <a:ext cx="8757884" cy="48021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11204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3469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sz="5400" dirty="0"/>
              <a:t>STUDY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78A04A-BDF2-E5C7-0C57-9B1B4BF665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4120" y="212627"/>
            <a:ext cx="1683315" cy="1707249"/>
          </a:xfrm>
          <a:prstGeom prst="rect">
            <a:avLst/>
          </a:prstGeom>
        </p:spPr>
      </p:pic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AD45BF39-815C-324E-2008-37DC51175FC8}"/>
              </a:ext>
            </a:extLst>
          </p:cNvPr>
          <p:cNvSpPr/>
          <p:nvPr/>
        </p:nvSpPr>
        <p:spPr>
          <a:xfrm>
            <a:off x="8332472" y="2247925"/>
            <a:ext cx="3291840" cy="2530256"/>
          </a:xfrm>
          <a:prstGeom prst="wedgeEllipseCallout">
            <a:avLst>
              <a:gd name="adj1" fmla="val -67708"/>
              <a:gd name="adj2" fmla="val 1687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Very happy with the service I received and the support to initially attend the Headway group </a:t>
            </a: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2C752212-E064-DEF0-295F-398AD127DB43}"/>
              </a:ext>
            </a:extLst>
          </p:cNvPr>
          <p:cNvSpPr/>
          <p:nvPr/>
        </p:nvSpPr>
        <p:spPr>
          <a:xfrm>
            <a:off x="956310" y="2103120"/>
            <a:ext cx="2903220" cy="1885950"/>
          </a:xfrm>
          <a:prstGeom prst="wedgeEllipseCallout">
            <a:avLst>
              <a:gd name="adj1" fmla="val 61057"/>
              <a:gd name="adj2" fmla="val 23106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Always felt comfortable with the TAP and looked forward to the sessions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7406C735-D349-D7BA-EACB-8AE1A44AF0AA}"/>
              </a:ext>
            </a:extLst>
          </p:cNvPr>
          <p:cNvSpPr/>
          <p:nvPr/>
        </p:nvSpPr>
        <p:spPr>
          <a:xfrm>
            <a:off x="7582695" y="4949397"/>
            <a:ext cx="2194560" cy="1645920"/>
          </a:xfrm>
          <a:prstGeom prst="wedgeEllipseCallout">
            <a:avLst>
              <a:gd name="adj1" fmla="val -39873"/>
              <a:gd name="adj2" fmla="val -6767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Positive and effective fatigue programme 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1EA0E482-FD4F-34FE-8D63-DCDB85AFD7F0}"/>
              </a:ext>
            </a:extLst>
          </p:cNvPr>
          <p:cNvSpPr/>
          <p:nvPr/>
        </p:nvSpPr>
        <p:spPr>
          <a:xfrm>
            <a:off x="1371600" y="4507963"/>
            <a:ext cx="2857500" cy="1805940"/>
          </a:xfrm>
          <a:prstGeom prst="wedgeEllipseCallout">
            <a:avLst>
              <a:gd name="adj1" fmla="val 56367"/>
              <a:gd name="adj2" fmla="val -4889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They listened to me and supported me with my well being 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613229C0-57C1-255D-6DC3-BEA117BA6F13}"/>
              </a:ext>
            </a:extLst>
          </p:cNvPr>
          <p:cNvSpPr/>
          <p:nvPr/>
        </p:nvSpPr>
        <p:spPr>
          <a:xfrm>
            <a:off x="3573698" y="609513"/>
            <a:ext cx="2434590" cy="1861918"/>
          </a:xfrm>
          <a:prstGeom prst="wedgeEllipseCallout">
            <a:avLst>
              <a:gd name="adj1" fmla="val -1115"/>
              <a:gd name="adj2" fmla="val 6802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Overall everyone in the service is brilliant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250847-49F7-F461-E80B-DDD3A454CB93}"/>
              </a:ext>
            </a:extLst>
          </p:cNvPr>
          <p:cNvSpPr/>
          <p:nvPr/>
        </p:nvSpPr>
        <p:spPr>
          <a:xfrm>
            <a:off x="4573590" y="2990324"/>
            <a:ext cx="3009105" cy="14401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Comments the patients provided at the end of the questionnaires  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92BC5653-8879-5854-C6D6-7DB784D7B8FD}"/>
              </a:ext>
            </a:extLst>
          </p:cNvPr>
          <p:cNvSpPr/>
          <p:nvPr/>
        </p:nvSpPr>
        <p:spPr>
          <a:xfrm>
            <a:off x="6476918" y="546337"/>
            <a:ext cx="2434590" cy="1861918"/>
          </a:xfrm>
          <a:prstGeom prst="wedgeEllipseCallout">
            <a:avLst>
              <a:gd name="adj1" fmla="val -25111"/>
              <a:gd name="adj2" fmla="val 7143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felt I had to wait a long time to receive input</a:t>
            </a:r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705DB070-2B06-521F-F18A-AF310BF307E2}"/>
              </a:ext>
            </a:extLst>
          </p:cNvPr>
          <p:cNvSpPr/>
          <p:nvPr/>
        </p:nvSpPr>
        <p:spPr>
          <a:xfrm>
            <a:off x="4573590" y="4889072"/>
            <a:ext cx="2791702" cy="1924685"/>
          </a:xfrm>
          <a:prstGeom prst="wedgeEllipseCallout">
            <a:avLst>
              <a:gd name="adj1" fmla="val 450"/>
              <a:gd name="adj2" fmla="val -66348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Due to other health reasons I haven’t improved as I would of liked </a:t>
            </a:r>
          </a:p>
        </p:txBody>
      </p:sp>
    </p:spTree>
    <p:extLst>
      <p:ext uri="{BB962C8B-B14F-4D97-AF65-F5344CB8AC3E}">
        <p14:creationId xmlns:p14="http://schemas.microsoft.com/office/powerpoint/2010/main" val="3370664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5400" dirty="0"/>
              <a:t>ACT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885972-EB0F-B74C-7B4C-C3A8F1133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1330" y="373838"/>
            <a:ext cx="1298561" cy="13168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50105A-E4D0-BB05-344F-9C5E2FFB7DB0}"/>
              </a:ext>
            </a:extLst>
          </p:cNvPr>
          <p:cNvSpPr txBox="1"/>
          <p:nvPr/>
        </p:nvSpPr>
        <p:spPr>
          <a:xfrm>
            <a:off x="839788" y="1872099"/>
            <a:ext cx="1043940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200" dirty="0">
                <a:solidFill>
                  <a:prstClr val="black"/>
                </a:solidFill>
                <a:latin typeface="Univers"/>
              </a:rPr>
              <a:t>Take findings to manager / Governance Committee</a:t>
            </a:r>
          </a:p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200" dirty="0">
                <a:solidFill>
                  <a:prstClr val="black"/>
                </a:solidFill>
                <a:latin typeface="Univers"/>
              </a:rPr>
              <a:t>Provide feedback to TAPs in the other counties </a:t>
            </a:r>
          </a:p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200" dirty="0">
                <a:solidFill>
                  <a:prstClr val="black"/>
                </a:solidFill>
                <a:latin typeface="Univers"/>
              </a:rPr>
              <a:t>Start scheduling in time into my work week to phone patients to remind them to scan the QR code and fill in the questionnaire  </a:t>
            </a:r>
          </a:p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200" dirty="0">
                <a:solidFill>
                  <a:prstClr val="black"/>
                </a:solidFill>
                <a:latin typeface="Univers"/>
              </a:rPr>
              <a:t>If patients have not filled in the questionnaires a week later phone them to complete it over the phone </a:t>
            </a:r>
          </a:p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3600" dirty="0">
              <a:solidFill>
                <a:prstClr val="black"/>
              </a:solidFill>
              <a:latin typeface="Univers"/>
            </a:endParaRPr>
          </a:p>
        </p:txBody>
      </p:sp>
    </p:spTree>
    <p:extLst>
      <p:ext uri="{BB962C8B-B14F-4D97-AF65-F5344CB8AC3E}">
        <p14:creationId xmlns:p14="http://schemas.microsoft.com/office/powerpoint/2010/main" val="1796200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012" y="360362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/>
              <a:t>Conclusion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DF921C-A10A-80B1-0764-64333A8B7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0664" y="248885"/>
            <a:ext cx="1761897" cy="15485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95C0FA-0B68-9151-CD33-097C7C7BD5F6}"/>
              </a:ext>
            </a:extLst>
          </p:cNvPr>
          <p:cNvSpPr txBox="1"/>
          <p:nvPr/>
        </p:nvSpPr>
        <p:spPr>
          <a:xfrm>
            <a:off x="1060412" y="1797402"/>
            <a:ext cx="100712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600" dirty="0">
                <a:solidFill>
                  <a:prstClr val="black"/>
                </a:solidFill>
                <a:latin typeface="Univers"/>
              </a:rPr>
              <a:t>100% success rate on completion of outcome measures when phoning patients </a:t>
            </a:r>
          </a:p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600" dirty="0">
                <a:solidFill>
                  <a:prstClr val="black"/>
                </a:solidFill>
                <a:latin typeface="Univers"/>
              </a:rPr>
              <a:t>Patients positive feedback could be due to them saying what they think I want to hear</a:t>
            </a:r>
          </a:p>
          <a:p>
            <a:pPr marL="685800" marR="0" lvl="0" indent="-685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600" dirty="0">
                <a:solidFill>
                  <a:prstClr val="black"/>
                </a:solidFill>
                <a:latin typeface="Univers"/>
              </a:rPr>
              <a:t>Takes more time to phone and input data on forms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3600" dirty="0">
              <a:solidFill>
                <a:prstClr val="black"/>
              </a:solidFill>
              <a:latin typeface="Univer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3600" dirty="0">
              <a:solidFill>
                <a:prstClr val="black"/>
              </a:solidFill>
              <a:latin typeface="Univers"/>
            </a:endParaRPr>
          </a:p>
        </p:txBody>
      </p:sp>
    </p:spTree>
    <p:extLst>
      <p:ext uri="{BB962C8B-B14F-4D97-AF65-F5344CB8AC3E}">
        <p14:creationId xmlns:p14="http://schemas.microsoft.com/office/powerpoint/2010/main" val="2940762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012" y="360362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/>
              <a:t>Future PDSA Cycle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DF921C-A10A-80B1-0764-64333A8B7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9745" y="360361"/>
            <a:ext cx="2353013" cy="206804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28D6557-C0E8-E84E-ED67-AC826E9421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521" y="4287187"/>
            <a:ext cx="2179748" cy="19157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F86E433-AC38-021C-0CB7-72FBF2DE0258}"/>
              </a:ext>
            </a:extLst>
          </p:cNvPr>
          <p:cNvSpPr txBox="1"/>
          <p:nvPr/>
        </p:nvSpPr>
        <p:spPr>
          <a:xfrm>
            <a:off x="1555088" y="2293495"/>
            <a:ext cx="938773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3600" dirty="0">
                <a:solidFill>
                  <a:prstClr val="black"/>
                </a:solidFill>
                <a:latin typeface="Univers"/>
              </a:rPr>
              <a:t>A TAP in each county to trail phoning patients in their area to see if the system works in different areas </a:t>
            </a:r>
          </a:p>
        </p:txBody>
      </p:sp>
    </p:spTree>
    <p:extLst>
      <p:ext uri="{BB962C8B-B14F-4D97-AF65-F5344CB8AC3E}">
        <p14:creationId xmlns:p14="http://schemas.microsoft.com/office/powerpoint/2010/main" val="369967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5400" dirty="0"/>
              <a:t>References 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DF921C-A10A-80B1-0764-64333A8B7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0664" y="248885"/>
            <a:ext cx="1761897" cy="15485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FBC47C-42E6-7932-1707-093F44EB2E8B}"/>
              </a:ext>
            </a:extLst>
          </p:cNvPr>
          <p:cNvSpPr txBox="1"/>
          <p:nvPr/>
        </p:nvSpPr>
        <p:spPr>
          <a:xfrm>
            <a:off x="1320800" y="1797402"/>
            <a:ext cx="101600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Hywel Dda University Health Board. (2020) </a:t>
            </a:r>
            <a:r>
              <a:rPr lang="en-GB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SECTION 44 WELSH LANGUAGE (WALES) MEASURE 2011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Wales: Welsh Language Commissioner.</a:t>
            </a: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Patient Reported Outcome Measures (PROMs).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https://www.england.nhs.uk/statistics/statistical-work-areas/proms/#:~:text=PROMs%20measure%20a%20patient%27s%20health,short%2C%20self%2Dcompleted%20questionnaires. (Accessed 31 January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Ojha, H.A., Snyder, R.S. and Davenport, T.E. (2014) ‘Direct access compared with referred physical therapy episodes of care: A systematic review’,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Physical Therapy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94(1), pp. 14–30. Available at: https://doi.org/10.2522/ptj.20130096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49935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7948" y="1663113"/>
            <a:ext cx="6816852" cy="2950716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5400" spc="400" dirty="0">
                <a:solidFill>
                  <a:schemeClr val="bg1"/>
                </a:solidFill>
              </a:rPr>
              <a:t>Any questions?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4FB747-CA5A-9682-ED75-0AE0DA9BE5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6788" y="337014"/>
            <a:ext cx="3359550" cy="2950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644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01"/>
    </mc:Choice>
    <mc:Fallback>
      <p:transition spd="slow" advTm="2501"/>
    </mc:Fallback>
  </mc:AlternateContent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86_TF89338750_Win32" id="{41E8F413-9A18-4BDF-B28A-7CD5BF285DD4}" vid="{F5763C4E-78C1-4EFB-B9F5-2F4B07C76D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{9BA67132-BE71-4596-B512-C8F585DE4BDF}tf89338750_win32</Template>
  <TotalTime>367</TotalTime>
  <Words>524</Words>
  <Application>Microsoft Office PowerPoint</Application>
  <PresentationFormat>Widescreen</PresentationFormat>
  <Paragraphs>78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Univers</vt:lpstr>
      <vt:lpstr>GradientUnivers</vt:lpstr>
      <vt:lpstr>To improve post outcome measures responses </vt:lpstr>
      <vt:lpstr>To improve post outcome measures responses    </vt:lpstr>
      <vt:lpstr>PLAN</vt:lpstr>
      <vt:lpstr>DO </vt:lpstr>
      <vt:lpstr>DO</vt:lpstr>
      <vt:lpstr>STUDY </vt:lpstr>
      <vt:lpstr>STUDY</vt:lpstr>
      <vt:lpstr>ACT</vt:lpstr>
      <vt:lpstr>Conclusion  </vt:lpstr>
      <vt:lpstr>Future PDSA Cycle  </vt:lpstr>
      <vt:lpstr>References   </vt:lpstr>
      <vt:lpstr>Any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Eleri Edwards (Hywel Dda UHB - Generic Therapy Practitioner Assistant)</dc:creator>
  <cp:lastModifiedBy>Eleri Edwards (Hywel Dda UHB - Generic Therapy Practitioner Assistant)</cp:lastModifiedBy>
  <cp:revision>2</cp:revision>
  <dcterms:created xsi:type="dcterms:W3CDTF">2025-01-17T14:03:39Z</dcterms:created>
  <dcterms:modified xsi:type="dcterms:W3CDTF">2025-01-31T15:01:14Z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