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65" r:id="rId5"/>
    <p:sldId id="291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5" r:id="rId30"/>
    <p:sldId id="292" r:id="rId31"/>
    <p:sldId id="293" r:id="rId32"/>
    <p:sldId id="294" r:id="rId33"/>
    <p:sldId id="290" r:id="rId34"/>
    <p:sldId id="261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8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3/3/25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3/3/25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3/3/25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3/3/25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LNdsTrQJCs&amp;t=1s" TargetMode="External"/><Relationship Id="rId2" Type="http://schemas.openxmlformats.org/officeDocument/2006/relationships/hyperlink" Target="https://www.youtube.com/watch?v=eM2VWspRpfk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Sleep and exercise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Week 18</a:t>
            </a:r>
            <a:endParaRPr lang="en-GB" dirty="0"/>
          </a:p>
          <a:p>
            <a:r>
              <a:rPr lang="en-GB" dirty="0"/>
              <a:t>Alison </a:t>
            </a:r>
            <a:r>
              <a:rPr lang="en-GB" dirty="0" err="1"/>
              <a:t>Connaughton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9547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1/3 of our lives spent asleep. </a:t>
            </a:r>
          </a:p>
          <a:p>
            <a:r>
              <a:rPr lang="en-GB" dirty="0"/>
              <a:t>Therefore improving sleep quality is an important area of research. </a:t>
            </a:r>
          </a:p>
          <a:p>
            <a:r>
              <a:rPr lang="en-GB" dirty="0"/>
              <a:t>General assumption that after a day’s hard work (manual labour), this should lead to a good night’s sleep?</a:t>
            </a:r>
          </a:p>
          <a:p>
            <a:r>
              <a:rPr lang="en-GB" dirty="0"/>
              <a:t>U.S. National Sleep Foundation – recommendations</a:t>
            </a:r>
          </a:p>
          <a:p>
            <a:r>
              <a:rPr lang="en-GB" dirty="0"/>
              <a:t>Still relatively little empirical research on exercise and disturbed sleep.</a:t>
            </a:r>
          </a:p>
        </p:txBody>
      </p:sp>
    </p:spTree>
    <p:extLst>
      <p:ext uri="{BB962C8B-B14F-4D97-AF65-F5344CB8AC3E}">
        <p14:creationId xmlns:p14="http://schemas.microsoft.com/office/powerpoint/2010/main" val="30914568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Areas to discuss: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sleep is?</a:t>
            </a:r>
          </a:p>
          <a:p>
            <a:r>
              <a:rPr lang="en-GB" dirty="0"/>
              <a:t>How sleep is measured?</a:t>
            </a:r>
          </a:p>
          <a:p>
            <a:r>
              <a:rPr lang="en-GB" dirty="0"/>
              <a:t>What factors influence it?</a:t>
            </a:r>
          </a:p>
          <a:p>
            <a:r>
              <a:rPr lang="en-GB" dirty="0"/>
              <a:t>Research on sleep and exercise and mechanisms for the influence of exercise on sleep. </a:t>
            </a:r>
          </a:p>
        </p:txBody>
      </p:sp>
    </p:spTree>
    <p:extLst>
      <p:ext uri="{BB962C8B-B14F-4D97-AF65-F5344CB8AC3E}">
        <p14:creationId xmlns:p14="http://schemas.microsoft.com/office/powerpoint/2010/main" val="2946770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altLang="en-US"/>
              <a:t>Sleep disturbance</a:t>
            </a:r>
            <a:endParaRPr lang="en-US" altLang="en-US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3750365" y="1039951"/>
            <a:ext cx="8229600" cy="5180012"/>
          </a:xfrm>
        </p:spPr>
        <p:txBody>
          <a:bodyPr/>
          <a:lstStyle/>
          <a:p>
            <a:r>
              <a:rPr lang="en-GB" altLang="en-US" dirty="0"/>
              <a:t>Approximately 70 sleep disorders</a:t>
            </a:r>
          </a:p>
          <a:p>
            <a:endParaRPr lang="en-GB" altLang="en-US" dirty="0"/>
          </a:p>
          <a:p>
            <a:r>
              <a:rPr lang="en-GB" altLang="en-US" dirty="0"/>
              <a:t>Main ones: insomnia and obstructive sleep apnoea</a:t>
            </a:r>
          </a:p>
          <a:p>
            <a:endParaRPr lang="en-GB" altLang="en-US" dirty="0"/>
          </a:p>
          <a:p>
            <a:pPr lvl="1"/>
            <a:r>
              <a:rPr lang="en-GB" altLang="en-US" dirty="0"/>
              <a:t>Insomnia in various forms</a:t>
            </a:r>
          </a:p>
          <a:p>
            <a:pPr lvl="1"/>
            <a:r>
              <a:rPr lang="en-GB" altLang="en-US" dirty="0"/>
              <a:t>Onset insomnia</a:t>
            </a:r>
          </a:p>
          <a:p>
            <a:pPr lvl="1"/>
            <a:r>
              <a:rPr lang="en-GB" altLang="en-US" dirty="0"/>
              <a:t>Sleep maintenance insomnia</a:t>
            </a:r>
          </a:p>
          <a:p>
            <a:pPr lvl="1"/>
            <a:r>
              <a:rPr lang="en-GB" altLang="en-US" dirty="0"/>
              <a:t>Poor sleep quality</a:t>
            </a:r>
          </a:p>
        </p:txBody>
      </p:sp>
    </p:spTree>
    <p:extLst>
      <p:ext uri="{BB962C8B-B14F-4D97-AF65-F5344CB8AC3E}">
        <p14:creationId xmlns:p14="http://schemas.microsoft.com/office/powerpoint/2010/main" val="2896297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Risk factors for insomnia (Rosekind and Gregory, 2010)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Being female (especially during menopause transition)</a:t>
            </a:r>
          </a:p>
          <a:p>
            <a:r>
              <a:rPr lang="en-GB" dirty="0"/>
              <a:t>Increasing age – 45-54</a:t>
            </a:r>
          </a:p>
          <a:p>
            <a:r>
              <a:rPr lang="en-GB" dirty="0"/>
              <a:t>Over age 85</a:t>
            </a:r>
          </a:p>
          <a:p>
            <a:r>
              <a:rPr lang="en-GB" dirty="0"/>
              <a:t>Shift work – can disrupt circadian sleep – wake cycles.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2431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altLang="en-US"/>
              <a:t>Sleep disturbance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dirty="0"/>
              <a:t>Criteria</a:t>
            </a:r>
          </a:p>
          <a:p>
            <a:pPr lvl="1">
              <a:defRPr/>
            </a:pPr>
            <a:r>
              <a:rPr lang="en-GB" dirty="0"/>
              <a:t>Acute insomnia 1-3 days, </a:t>
            </a:r>
          </a:p>
          <a:p>
            <a:pPr lvl="1">
              <a:defRPr/>
            </a:pPr>
            <a:r>
              <a:rPr lang="en-GB" dirty="0"/>
              <a:t>Short-term 4 nights to a month </a:t>
            </a:r>
          </a:p>
          <a:p>
            <a:pPr lvl="1">
              <a:defRPr/>
            </a:pPr>
            <a:r>
              <a:rPr lang="en-GB" dirty="0"/>
              <a:t>Chronic problem longer than a month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Primary condition (low incidence) or secondary to other health conditions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National co-morbidity survey - Estimates from Roth et al. (2006) over 12 month.</a:t>
            </a:r>
          </a:p>
          <a:p>
            <a:pPr>
              <a:defRPr/>
            </a:pPr>
            <a:r>
              <a:rPr lang="en-GB" dirty="0"/>
              <a:t>Problems ranged from 16% - 25% for difficulty initiating or maintaining sleep, early morning awakening, and non-restorative sleep. </a:t>
            </a:r>
          </a:p>
          <a:p>
            <a:pPr>
              <a:defRPr/>
            </a:pPr>
            <a:r>
              <a:rPr lang="en-GB" dirty="0"/>
              <a:t>Worldwide, nearly 75% of insomnia patients report problems staying asleep or waking up too early. </a:t>
            </a:r>
          </a:p>
          <a:p>
            <a:pPr>
              <a:defRPr/>
            </a:pPr>
            <a:r>
              <a:rPr lang="en-GB" dirty="0"/>
              <a:t>60% have problems falling asleep and say sleep is poor quality. </a:t>
            </a:r>
          </a:p>
        </p:txBody>
      </p:sp>
    </p:spTree>
    <p:extLst>
      <p:ext uri="{BB962C8B-B14F-4D97-AF65-F5344CB8AC3E}">
        <p14:creationId xmlns:p14="http://schemas.microsoft.com/office/powerpoint/2010/main" val="3382817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Impact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Patients with </a:t>
            </a:r>
            <a:r>
              <a:rPr lang="en-GB" dirty="0" err="1"/>
              <a:t>insomina</a:t>
            </a:r>
            <a:r>
              <a:rPr lang="en-GB" dirty="0"/>
              <a:t>: more physician and emergency department visits, laboratory tests and medical prescriptions.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Negative effect on daytime functioning and work place productivity plus public and work safety (Rosekind and Gregory, 2010)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Estimated cost of insomnia to UK £24 Billion (</a:t>
            </a:r>
            <a:r>
              <a:rPr lang="en-GB" dirty="0" err="1"/>
              <a:t>Hafner</a:t>
            </a:r>
            <a:r>
              <a:rPr lang="en-GB" dirty="0"/>
              <a:t> et al., 2016)</a:t>
            </a:r>
          </a:p>
        </p:txBody>
      </p:sp>
    </p:spTree>
    <p:extLst>
      <p:ext uri="{BB962C8B-B14F-4D97-AF65-F5344CB8AC3E}">
        <p14:creationId xmlns:p14="http://schemas.microsoft.com/office/powerpoint/2010/main" val="1007697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253379" y="2554288"/>
            <a:ext cx="8229600" cy="1143000"/>
          </a:xfrm>
        </p:spPr>
        <p:txBody>
          <a:bodyPr/>
          <a:lstStyle/>
          <a:p>
            <a:pPr algn="l"/>
            <a:r>
              <a:rPr lang="en-GB" altLang="en-US" dirty="0"/>
              <a:t>Treatment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1096" y="1198839"/>
            <a:ext cx="7441096" cy="4857750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GB" dirty="0"/>
              <a:t>Only 5-20% people who experience sleep disturbance seek treatment</a:t>
            </a:r>
          </a:p>
          <a:p>
            <a:pPr>
              <a:defRPr/>
            </a:pPr>
            <a:r>
              <a:rPr lang="en-GB" dirty="0"/>
              <a:t>50% of these – typically hypnotic or anxiolytic benzodiazepine medication</a:t>
            </a:r>
          </a:p>
          <a:p>
            <a:pPr>
              <a:defRPr/>
            </a:pPr>
            <a:r>
              <a:rPr lang="en-GB" dirty="0"/>
              <a:t>And other options:</a:t>
            </a:r>
          </a:p>
          <a:p>
            <a:pPr lvl="1">
              <a:defRPr/>
            </a:pPr>
            <a:r>
              <a:rPr lang="en-GB" dirty="0"/>
              <a:t>Use caffeine to manage daytime sleepiness</a:t>
            </a:r>
          </a:p>
          <a:p>
            <a:pPr lvl="1">
              <a:defRPr/>
            </a:pPr>
            <a:r>
              <a:rPr lang="en-GB" dirty="0"/>
              <a:t>Use alcohol to get to sleep</a:t>
            </a:r>
          </a:p>
          <a:p>
            <a:pPr>
              <a:defRPr/>
            </a:pPr>
            <a:r>
              <a:rPr lang="en-GB" dirty="0"/>
              <a:t>(</a:t>
            </a:r>
            <a:r>
              <a:rPr lang="en-GB" dirty="0" err="1"/>
              <a:t>Kripke</a:t>
            </a:r>
            <a:r>
              <a:rPr lang="en-GB" dirty="0"/>
              <a:t> et al., 1998)</a:t>
            </a:r>
          </a:p>
          <a:p>
            <a:pPr marL="0" indent="0">
              <a:buNone/>
              <a:defRPr/>
            </a:pPr>
            <a:endParaRPr lang="en-GB" dirty="0"/>
          </a:p>
          <a:p>
            <a:pPr marL="0" indent="0">
              <a:buNone/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Over the counter options exist:</a:t>
            </a:r>
          </a:p>
          <a:p>
            <a:pPr>
              <a:defRPr/>
            </a:pPr>
            <a:r>
              <a:rPr lang="en-GB" dirty="0"/>
              <a:t>Melatonin </a:t>
            </a:r>
          </a:p>
          <a:p>
            <a:pPr lvl="1">
              <a:defRPr/>
            </a:pPr>
            <a:r>
              <a:rPr lang="en-GB" dirty="0"/>
              <a:t>Side effects: nausea, nightmares and headaches off setting potential benefits (Guardiola-Lemaitre 1997)</a:t>
            </a:r>
          </a:p>
          <a:p>
            <a:pPr lvl="1">
              <a:defRPr/>
            </a:pPr>
            <a:r>
              <a:rPr lang="en-GB" dirty="0"/>
              <a:t>‘natural’ treatments (valerian, chamomile, St John’s </a:t>
            </a:r>
            <a:r>
              <a:rPr lang="en-GB" dirty="0" err="1"/>
              <a:t>wort</a:t>
            </a:r>
            <a:r>
              <a:rPr lang="en-GB" dirty="0"/>
              <a:t>)</a:t>
            </a:r>
          </a:p>
          <a:p>
            <a:pPr>
              <a:defRPr/>
            </a:pPr>
            <a:r>
              <a:rPr lang="en-GB" dirty="0"/>
              <a:t>Antihistamines – residual next day after-effects. </a:t>
            </a:r>
          </a:p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1950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Task: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5943" y="934279"/>
            <a:ext cx="7480851" cy="5685182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/>
              <a:t>Choose three of these behaviours / options and identify an article (ideally a review) on how it impacts sleep.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Write a brief paragraph to summarise the findings:</a:t>
            </a:r>
          </a:p>
          <a:p>
            <a:pPr algn="ctr">
              <a:defRPr/>
            </a:pPr>
            <a:r>
              <a:rPr lang="en-GB" dirty="0"/>
              <a:t>Using and air purifier</a:t>
            </a:r>
          </a:p>
          <a:p>
            <a:pPr algn="ctr">
              <a:defRPr/>
            </a:pPr>
            <a:r>
              <a:rPr lang="en-GB" dirty="0"/>
              <a:t>Control of sleep climate</a:t>
            </a:r>
          </a:p>
          <a:p>
            <a:pPr algn="ctr">
              <a:defRPr/>
            </a:pPr>
            <a:r>
              <a:rPr lang="en-GB" dirty="0"/>
              <a:t>Using a dehumidifier</a:t>
            </a:r>
          </a:p>
          <a:p>
            <a:pPr algn="ctr">
              <a:defRPr/>
            </a:pPr>
            <a:r>
              <a:rPr lang="en-GB" dirty="0"/>
              <a:t>Getting rid of technology in the bedroom</a:t>
            </a:r>
          </a:p>
          <a:p>
            <a:pPr algn="ctr">
              <a:defRPr/>
            </a:pPr>
            <a:r>
              <a:rPr lang="en-GB" dirty="0"/>
              <a:t>Limiting caffeine</a:t>
            </a:r>
          </a:p>
          <a:p>
            <a:pPr algn="ctr">
              <a:defRPr/>
            </a:pPr>
            <a:r>
              <a:rPr lang="en-GB" dirty="0"/>
              <a:t>Avoiding alcohol</a:t>
            </a:r>
          </a:p>
          <a:p>
            <a:pPr algn="ctr">
              <a:defRPr/>
            </a:pPr>
            <a:r>
              <a:rPr lang="en-GB" dirty="0"/>
              <a:t>Having a bath</a:t>
            </a:r>
          </a:p>
          <a:p>
            <a:pPr algn="ctr">
              <a:defRPr/>
            </a:pPr>
            <a:r>
              <a:rPr lang="en-GB" dirty="0"/>
              <a:t>Improving your diet</a:t>
            </a:r>
          </a:p>
          <a:p>
            <a:pPr algn="ctr">
              <a:defRPr/>
            </a:pPr>
            <a:r>
              <a:rPr lang="en-GB" dirty="0"/>
              <a:t>Progressive muscular relaxation  </a:t>
            </a:r>
          </a:p>
          <a:p>
            <a:pPr algn="ctr">
              <a:defRPr/>
            </a:pPr>
            <a:r>
              <a:rPr lang="en-GB" dirty="0"/>
              <a:t>Aromatherapy</a:t>
            </a:r>
          </a:p>
        </p:txBody>
      </p:sp>
    </p:spTree>
    <p:extLst>
      <p:ext uri="{BB962C8B-B14F-4D97-AF65-F5344CB8AC3E}">
        <p14:creationId xmlns:p14="http://schemas.microsoft.com/office/powerpoint/2010/main" val="506735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Treatment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Benzodiazepine </a:t>
            </a:r>
          </a:p>
          <a:p>
            <a:pPr lvl="1"/>
            <a:r>
              <a:rPr lang="en-GB" altLang="en-US" dirty="0"/>
              <a:t>First line drug choice for short term management of insomnia – reducing time to sleep onset and nigh time awakenings. </a:t>
            </a:r>
          </a:p>
          <a:p>
            <a:pPr lvl="1"/>
            <a:r>
              <a:rPr lang="en-GB" altLang="en-US" dirty="0"/>
              <a:t>Long term – issues with memory and rebound sleepiness</a:t>
            </a:r>
          </a:p>
          <a:p>
            <a:r>
              <a:rPr lang="en-GB" altLang="en-US" dirty="0"/>
              <a:t>Non-benzodiazepine hypnotics</a:t>
            </a:r>
          </a:p>
          <a:p>
            <a:pPr lvl="1"/>
            <a:r>
              <a:rPr lang="en-GB" altLang="en-US" dirty="0"/>
              <a:t>As above with fewer side effects</a:t>
            </a:r>
          </a:p>
          <a:p>
            <a:r>
              <a:rPr lang="en-GB" altLang="en-US" dirty="0"/>
              <a:t>Tricyclics</a:t>
            </a:r>
          </a:p>
          <a:p>
            <a:r>
              <a:rPr lang="en-GB" altLang="en-US" dirty="0"/>
              <a:t>Monoamine Oxidase Inhibitors</a:t>
            </a:r>
          </a:p>
          <a:p>
            <a:r>
              <a:rPr lang="en-GB" altLang="en-US" dirty="0" err="1"/>
              <a:t>Tetracyclics</a:t>
            </a:r>
            <a:endParaRPr lang="en-GB" altLang="en-US" dirty="0"/>
          </a:p>
          <a:p>
            <a:r>
              <a:rPr lang="en-GB" altLang="en-US" dirty="0"/>
              <a:t>Melatonin Receptor Agonist</a:t>
            </a:r>
          </a:p>
          <a:p>
            <a:endParaRPr lang="en-GB" altLang="en-US" dirty="0"/>
          </a:p>
          <a:p>
            <a:pPr lvl="2"/>
            <a:r>
              <a:rPr lang="en-GB" altLang="en-US" dirty="0"/>
              <a:t>(Rosekind and Gregory, 2010) </a:t>
            </a:r>
          </a:p>
        </p:txBody>
      </p:sp>
    </p:spTree>
    <p:extLst>
      <p:ext uri="{BB962C8B-B14F-4D97-AF65-F5344CB8AC3E}">
        <p14:creationId xmlns:p14="http://schemas.microsoft.com/office/powerpoint/2010/main" val="20028530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Treatment and mechanisms linked with exercise 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Mechanisms of medication may point to the action of exercise behaviour</a:t>
            </a:r>
          </a:p>
          <a:p>
            <a:endParaRPr lang="en-GB" altLang="en-US" dirty="0"/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317445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What is sleep?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altLang="en-US" dirty="0"/>
              <a:t>‘a state of reversible consciousness characterized by little movement and reduced responses to external stimulus’ (</a:t>
            </a:r>
            <a:r>
              <a:rPr lang="en-US" altLang="en-US" dirty="0" err="1"/>
              <a:t>Buckworth</a:t>
            </a:r>
            <a:r>
              <a:rPr lang="en-US" altLang="en-US" dirty="0"/>
              <a:t> et al., 2013, p262)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Function: rest state for the brain 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Acute sleep deprivation has a significant effect on cognitive function and mood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Chronic sleep deprivation impacts perceptual distortions and hallucinations</a:t>
            </a:r>
          </a:p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65700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Stages of sleep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Defined by neural, physiological and behavioural patterns</a:t>
            </a:r>
          </a:p>
          <a:p>
            <a:endParaRPr lang="en-GB" altLang="en-US"/>
          </a:p>
          <a:p>
            <a:r>
              <a:rPr lang="en-GB" altLang="en-US"/>
              <a:t>REM and four stages of non-REM sleep</a:t>
            </a:r>
          </a:p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44946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For more in-depth review see Buckworth et al. (2013) and others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walk through the stages of sleep | Sleeping with Science, a TED series</a:t>
            </a:r>
          </a:p>
          <a:p>
            <a:r>
              <a:rPr lang="en-GB" dirty="0">
                <a:hlinkClick r:id="rId2"/>
              </a:rPr>
              <a:t>https://www.youtube.com/watch?v=eM2VWspRpfk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Sleep stages</a:t>
            </a:r>
          </a:p>
          <a:p>
            <a:r>
              <a:rPr lang="en-GB" dirty="0">
                <a:hlinkClick r:id="rId3"/>
              </a:rPr>
              <a:t>https://www.youtube.com/watch?v=0LNdsTrQJCs&amp;t=1s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4340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The Quality and Quantity of sleep 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513344" y="-1311965"/>
            <a:ext cx="8006107" cy="726558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altLang="en-US" dirty="0"/>
              <a:t>Measuring sleep</a:t>
            </a:r>
          </a:p>
          <a:p>
            <a:pPr lvl="1">
              <a:defRPr/>
            </a:pPr>
            <a:r>
              <a:rPr lang="en-GB" altLang="en-US" dirty="0"/>
              <a:t>Usually self-report </a:t>
            </a:r>
          </a:p>
          <a:p>
            <a:pPr lvl="1">
              <a:defRPr/>
            </a:pPr>
            <a:r>
              <a:rPr lang="en-GB" altLang="en-US" dirty="0"/>
              <a:t>Reliability varies according to condition</a:t>
            </a:r>
          </a:p>
          <a:p>
            <a:pPr>
              <a:defRPr/>
            </a:pPr>
            <a:r>
              <a:rPr lang="en-GB" altLang="en-US" dirty="0"/>
              <a:t>Movement sensor – estimation of sleep</a:t>
            </a:r>
          </a:p>
          <a:p>
            <a:pPr lvl="1">
              <a:defRPr/>
            </a:pPr>
            <a:r>
              <a:rPr lang="en-GB" altLang="en-US" dirty="0"/>
              <a:t>Can be accurate enough in large long-term studies/monitoring</a:t>
            </a:r>
          </a:p>
          <a:p>
            <a:pPr>
              <a:defRPr/>
            </a:pPr>
            <a:r>
              <a:rPr lang="en-GB" altLang="en-US" dirty="0"/>
              <a:t>Objective</a:t>
            </a:r>
          </a:p>
          <a:p>
            <a:pPr lvl="1">
              <a:defRPr/>
            </a:pPr>
            <a:r>
              <a:rPr lang="en-GB" altLang="en-US" dirty="0"/>
              <a:t>Polysomnography</a:t>
            </a:r>
          </a:p>
          <a:p>
            <a:pPr lvl="2">
              <a:defRPr/>
            </a:pPr>
            <a:r>
              <a:rPr lang="en-GB" altLang="en-US" dirty="0"/>
              <a:t>EEG of brain waves</a:t>
            </a:r>
          </a:p>
          <a:p>
            <a:pPr lvl="2">
              <a:defRPr/>
            </a:pPr>
            <a:r>
              <a:rPr lang="en-GB" altLang="en-US" dirty="0"/>
              <a:t>EMG of eye and chin muscles </a:t>
            </a:r>
          </a:p>
        </p:txBody>
      </p:sp>
      <p:sp>
        <p:nvSpPr>
          <p:cNvPr id="17413" name="AutoShape 7" descr="Image result for Polysomnography"/>
          <p:cNvSpPr>
            <a:spLocks noChangeAspect="1" noChangeArrowheads="1"/>
          </p:cNvSpPr>
          <p:nvPr/>
        </p:nvSpPr>
        <p:spPr bwMode="auto">
          <a:xfrm>
            <a:off x="1757363" y="-304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40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5209" y="4325824"/>
            <a:ext cx="9024731" cy="20383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0544" y="-79513"/>
            <a:ext cx="2041456" cy="210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7323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Physical activity, Exercise and Sleep</a:t>
            </a:r>
          </a:p>
        </p:txBody>
      </p:sp>
      <p:sp>
        <p:nvSpPr>
          <p:cNvPr id="18435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Moderate evidence that physical activity improves sleep (Physical Activity Guidelines Advisory Committee, 2008)</a:t>
            </a:r>
          </a:p>
          <a:p>
            <a:r>
              <a:rPr lang="en-US" altLang="en-US" dirty="0"/>
              <a:t>Evidence from experimental studies that already good sleepers have small improvements in sleep as measured by polysomnography after single session of exercise.</a:t>
            </a:r>
          </a:p>
          <a:p>
            <a:r>
              <a:rPr lang="en-US" altLang="en-US" dirty="0"/>
              <a:t>Cross sectional observation studies -  people who say they are more physically active report better sleep. </a:t>
            </a:r>
          </a:p>
          <a:p>
            <a:r>
              <a:rPr lang="en-US" altLang="en-US" dirty="0"/>
              <a:t>Reliance on self-report in large studies </a:t>
            </a:r>
          </a:p>
          <a:p>
            <a:endParaRPr lang="en-US" altLang="en-US" dirty="0"/>
          </a:p>
          <a:p>
            <a:r>
              <a:rPr lang="en-US" altLang="en-US" dirty="0"/>
              <a:t>Smaller studies use more objective measures though the number of studies are small</a:t>
            </a:r>
          </a:p>
        </p:txBody>
      </p:sp>
    </p:spTree>
    <p:extLst>
      <p:ext uri="{BB962C8B-B14F-4D97-AF65-F5344CB8AC3E}">
        <p14:creationId xmlns:p14="http://schemas.microsoft.com/office/powerpoint/2010/main" val="3997612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02880" y="1830733"/>
            <a:ext cx="2499346" cy="1143000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Meta Analysis of 38 studies:</a:t>
            </a:r>
            <a:br>
              <a:rPr lang="en-GB" altLang="en-US" dirty="0"/>
            </a:br>
            <a:br>
              <a:rPr lang="en-GB" altLang="en-US" dirty="0"/>
            </a:br>
            <a:r>
              <a:rPr lang="en-GB" altLang="en-US" dirty="0" err="1"/>
              <a:t>Youngstedt</a:t>
            </a:r>
            <a:r>
              <a:rPr lang="en-GB" altLang="en-US" dirty="0"/>
              <a:t>, O'Connor and </a:t>
            </a:r>
            <a:r>
              <a:rPr lang="en-GB" altLang="en-US" dirty="0" err="1"/>
              <a:t>Dishman</a:t>
            </a:r>
            <a:r>
              <a:rPr lang="en-GB" altLang="en-US" dirty="0"/>
              <a:t> (1997)</a:t>
            </a:r>
            <a:endParaRPr lang="en-US" altLang="en-US" dirty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3869268" y="864107"/>
            <a:ext cx="7315200" cy="5824927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dirty="0"/>
              <a:t>Acute  exercise did not alter:</a:t>
            </a:r>
          </a:p>
          <a:p>
            <a:pPr lvl="1">
              <a:defRPr/>
            </a:pPr>
            <a:r>
              <a:rPr lang="en-GB" dirty="0"/>
              <a:t>Time to fall asleep / wakefulness during night time</a:t>
            </a:r>
          </a:p>
          <a:p>
            <a:pPr>
              <a:defRPr/>
            </a:pPr>
            <a:r>
              <a:rPr lang="en-GB" dirty="0"/>
              <a:t>It did increase:</a:t>
            </a:r>
          </a:p>
          <a:p>
            <a:pPr lvl="1">
              <a:defRPr/>
            </a:pPr>
            <a:r>
              <a:rPr lang="en-GB" dirty="0"/>
              <a:t>Total sleep time (10 </a:t>
            </a:r>
            <a:r>
              <a:rPr lang="en-GB" dirty="0" err="1"/>
              <a:t>mins</a:t>
            </a:r>
            <a:r>
              <a:rPr lang="en-GB" dirty="0"/>
              <a:t>)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The effects of </a:t>
            </a:r>
            <a:r>
              <a:rPr lang="en-GB" u="sng" dirty="0"/>
              <a:t>acute</a:t>
            </a:r>
            <a:r>
              <a:rPr lang="en-GB" dirty="0"/>
              <a:t> exercise on sleep: a quantitative synthesis</a:t>
            </a:r>
          </a:p>
          <a:p>
            <a:pPr>
              <a:defRPr/>
            </a:pPr>
            <a:r>
              <a:rPr lang="en-GB" u="sng" dirty="0"/>
              <a:t>Summary: 			Effect Size (</a:t>
            </a:r>
            <a:r>
              <a:rPr lang="en-GB" i="1" u="sng" dirty="0"/>
              <a:t>d</a:t>
            </a:r>
            <a:r>
              <a:rPr lang="en-GB" u="sng" dirty="0"/>
              <a:t>)</a:t>
            </a:r>
          </a:p>
          <a:p>
            <a:pPr>
              <a:defRPr/>
            </a:pPr>
            <a:r>
              <a:rPr lang="en-GB" dirty="0"/>
              <a:t>Slow wave 			0.19	(4.2 min)</a:t>
            </a:r>
          </a:p>
          <a:p>
            <a:pPr>
              <a:defRPr/>
            </a:pPr>
            <a:r>
              <a:rPr lang="en-GB" dirty="0"/>
              <a:t>REM 				0.49 	(7.4 min)  </a:t>
            </a:r>
          </a:p>
          <a:p>
            <a:pPr>
              <a:defRPr/>
            </a:pPr>
            <a:r>
              <a:rPr lang="en-GB" dirty="0"/>
              <a:t>REM onset			0.52 	(13.1 minutes)</a:t>
            </a:r>
          </a:p>
          <a:p>
            <a:pPr>
              <a:defRPr/>
            </a:pPr>
            <a:r>
              <a:rPr lang="en-GB" u="sng" dirty="0"/>
              <a:t>Total sleep time 			0.42 	(9.9 min)</a:t>
            </a:r>
          </a:p>
          <a:p>
            <a:pPr marL="0" indent="0">
              <a:buNone/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Cohen suggested that </a:t>
            </a:r>
            <a:r>
              <a:rPr lang="en-GB" i="1" dirty="0"/>
              <a:t>d</a:t>
            </a:r>
            <a:r>
              <a:rPr lang="en-GB" dirty="0"/>
              <a:t> = 0.2 be considered a 'small' effect size, 0.5 represents a 'medium' effect size and 0.8 a 'large' effect size. This means that if the difference between two groups' means is less than 0.2 standard deviations, the difference is negligible, even if it is statistically significant.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261475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Youngstedt, O'Connor and Dishman (1997)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Limited impact of exercise overall</a:t>
            </a:r>
          </a:p>
          <a:p>
            <a:endParaRPr lang="en-GB" altLang="en-US" dirty="0"/>
          </a:p>
          <a:p>
            <a:r>
              <a:rPr lang="en-GB" altLang="en-US" dirty="0"/>
              <a:t>Exercise, heat load and sleep</a:t>
            </a:r>
          </a:p>
          <a:p>
            <a:r>
              <a:rPr lang="en-GB" altLang="en-US" dirty="0"/>
              <a:t>Exercise associated with high heat load did not increase SWS above average effect of exercise.</a:t>
            </a:r>
          </a:p>
          <a:p>
            <a:endParaRPr lang="en-GB" altLang="en-US" dirty="0"/>
          </a:p>
          <a:p>
            <a:r>
              <a:rPr lang="en-GB" altLang="en-US" dirty="0"/>
              <a:t>High </a:t>
            </a:r>
            <a:r>
              <a:rPr lang="en-GB" altLang="en-US" dirty="0" err="1"/>
              <a:t>heatload</a:t>
            </a:r>
            <a:r>
              <a:rPr lang="en-GB" altLang="en-US" dirty="0"/>
              <a:t> associated with increased wakefulness after sleep onset. </a:t>
            </a:r>
          </a:p>
          <a:p>
            <a:r>
              <a:rPr lang="en-GB" altLang="en-US" dirty="0"/>
              <a:t>+2hrs exercise associated with larger increases in total sleep time but decrease in REM sleep.</a:t>
            </a:r>
          </a:p>
          <a:p>
            <a:r>
              <a:rPr lang="en-GB" altLang="en-US" dirty="0"/>
              <a:t>Average exerciser? 20-45 minutes a session?</a:t>
            </a:r>
          </a:p>
          <a:p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928480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88053" y="2132358"/>
            <a:ext cx="2503625" cy="1143000"/>
          </a:xfrm>
        </p:spPr>
        <p:txBody>
          <a:bodyPr/>
          <a:lstStyle/>
          <a:p>
            <a:r>
              <a:rPr lang="en-GB" altLang="en-US" dirty="0" err="1"/>
              <a:t>Passos</a:t>
            </a:r>
            <a:r>
              <a:rPr lang="en-GB" altLang="en-US" dirty="0"/>
              <a:t> et al. (2010)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Purpose: Acute effects of three different modalities of physical exercise on sleep pattern of patients with chronic primary insomnia.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Forty-eight insomnia patients – thirty eight females / ten males - equally randomly assigned to 4 groups: </a:t>
            </a:r>
          </a:p>
          <a:p>
            <a:pPr lvl="1">
              <a:defRPr/>
            </a:pPr>
            <a:r>
              <a:rPr lang="en-GB" dirty="0"/>
              <a:t>control, </a:t>
            </a:r>
          </a:p>
          <a:p>
            <a:pPr lvl="1">
              <a:defRPr/>
            </a:pPr>
            <a:r>
              <a:rPr lang="en-GB" dirty="0"/>
              <a:t>moderate-intensity aerobic exercise, </a:t>
            </a:r>
          </a:p>
          <a:p>
            <a:pPr lvl="1">
              <a:defRPr/>
            </a:pPr>
            <a:r>
              <a:rPr lang="en-GB" dirty="0"/>
              <a:t>high-intensity aerobic exercise,  </a:t>
            </a:r>
          </a:p>
          <a:p>
            <a:pPr lvl="1">
              <a:defRPr/>
            </a:pPr>
            <a:r>
              <a:rPr lang="en-GB" dirty="0"/>
              <a:t>moderate-intensity resistance exercise. </a:t>
            </a:r>
          </a:p>
          <a:p>
            <a:pPr>
              <a:defRPr/>
            </a:pPr>
            <a:r>
              <a:rPr lang="en-GB" dirty="0"/>
              <a:t>Measures sleep pattern by </a:t>
            </a:r>
            <a:r>
              <a:rPr lang="en-GB" dirty="0" err="1"/>
              <a:t>polysomnogram</a:t>
            </a:r>
            <a:r>
              <a:rPr lang="en-GB" dirty="0"/>
              <a:t> and daily sleep diary and anxiety (STAI) pre and post exercise bout.</a:t>
            </a:r>
          </a:p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2547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Passos et al. (2010)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6260" y="1417639"/>
            <a:ext cx="6334539" cy="47085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Findings:</a:t>
            </a:r>
          </a:p>
          <a:p>
            <a:pPr>
              <a:defRPr/>
            </a:pPr>
            <a:r>
              <a:rPr lang="en-GB" dirty="0"/>
              <a:t>Polysomnography: </a:t>
            </a:r>
          </a:p>
          <a:p>
            <a:pPr lvl="1">
              <a:defRPr/>
            </a:pPr>
            <a:r>
              <a:rPr lang="en-GB" dirty="0"/>
              <a:t>Reduction in the sleep onset latency (55%) and total wake time (30%); </a:t>
            </a:r>
          </a:p>
          <a:p>
            <a:pPr lvl="1">
              <a:defRPr/>
            </a:pPr>
            <a:r>
              <a:rPr lang="en-GB" dirty="0"/>
              <a:t>Increase in total sleep time (18%), and in sleep efficiency (13%) in the Mod Aerobic Activity group. </a:t>
            </a:r>
          </a:p>
          <a:p>
            <a:pPr lvl="1">
              <a:defRPr/>
            </a:pPr>
            <a:r>
              <a:rPr lang="en-GB" dirty="0"/>
              <a:t>The daily sleep log data showed increase in the TST (26%) and reduction in the SOL (39%). </a:t>
            </a:r>
          </a:p>
          <a:p>
            <a:pPr lvl="1">
              <a:defRPr/>
            </a:pPr>
            <a:r>
              <a:rPr lang="en-GB" dirty="0"/>
              <a:t>In addition, a reduction (15%) in anxiety was also observed after moderate-intensity aerobic exercise.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Acute moderate-intensity aerobic exercise appears to reduce pre-sleep anxiety and improve sleep in patients with chronic primary insomnia.</a:t>
            </a:r>
          </a:p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11277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Observation and Cross- sectional  studies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8476" y="765312"/>
            <a:ext cx="7315200" cy="544664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Few studies have examined the long-term effects of exercise on sleep for those with sleep disorders (</a:t>
            </a:r>
            <a:r>
              <a:rPr lang="en-GB" dirty="0" err="1"/>
              <a:t>Youngstedt</a:t>
            </a:r>
            <a:r>
              <a:rPr lang="en-GB" dirty="0"/>
              <a:t> and Kline, 2006)</a:t>
            </a:r>
          </a:p>
          <a:p>
            <a:pPr>
              <a:defRPr/>
            </a:pPr>
            <a:endParaRPr lang="en-GB" dirty="0"/>
          </a:p>
          <a:p>
            <a:pPr marL="0" indent="0">
              <a:buNone/>
              <a:defRPr/>
            </a:pPr>
            <a:r>
              <a:rPr lang="en-GB" dirty="0"/>
              <a:t>. Questionnaire based data collection (</a:t>
            </a:r>
            <a:r>
              <a:rPr lang="en-GB" dirty="0" err="1"/>
              <a:t>Urponen</a:t>
            </a:r>
            <a:r>
              <a:rPr lang="en-GB" dirty="0"/>
              <a:t> et al., 1988)</a:t>
            </a:r>
          </a:p>
          <a:p>
            <a:pPr lvl="1">
              <a:defRPr/>
            </a:pPr>
            <a:r>
              <a:rPr lang="en-GB" dirty="0"/>
              <a:t>1200  middle-aged men and women (36-50) living in Finland </a:t>
            </a:r>
          </a:p>
          <a:p>
            <a:pPr lvl="1">
              <a:defRPr/>
            </a:pPr>
            <a:r>
              <a:rPr lang="en-GB" dirty="0"/>
              <a:t>Ranked exercise first when asked to list three practices or </a:t>
            </a:r>
            <a:r>
              <a:rPr lang="en-GB" dirty="0" err="1"/>
              <a:t>beahviours</a:t>
            </a:r>
            <a:r>
              <a:rPr lang="en-GB" dirty="0"/>
              <a:t> they thought would improve speed of falling asleep and perceived quality of sleep. </a:t>
            </a:r>
          </a:p>
          <a:p>
            <a:pPr lvl="1">
              <a:defRPr/>
            </a:pPr>
            <a:r>
              <a:rPr lang="en-GB" dirty="0"/>
              <a:t>Cultural differences – importance of exercise in different countries? </a:t>
            </a:r>
          </a:p>
          <a:p>
            <a:pPr>
              <a:defRPr/>
            </a:pPr>
            <a:r>
              <a:rPr lang="en-GB" dirty="0"/>
              <a:t>Sherrill et al., 1998 - Comparison of active and inactive showed positive differences between self reports of ‘any sleep problem’ and ‘daytime sleepiness’ </a:t>
            </a:r>
          </a:p>
          <a:p>
            <a:pPr marL="1874520" lvl="4" indent="0">
              <a:buNone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5414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Exercise training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Sleep disturbance observed in individuals who stop exercise 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Early research tended to use ‘good sleepers’</a:t>
            </a:r>
          </a:p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73948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King et al. (2008)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Paper looks at the effect of exercise training on sleep.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66 males and females 55 year olds and greater with moderate sleep disturbances randomised into two groups – exercise and equal contact control.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5 times per week (2 supervised, 3 unsupervised)</a:t>
            </a:r>
          </a:p>
          <a:p>
            <a:pPr>
              <a:defRPr/>
            </a:pPr>
            <a:r>
              <a:rPr lang="en-GB" dirty="0"/>
              <a:t>Moderate intensity defined by sub-max treadmill test</a:t>
            </a:r>
          </a:p>
          <a:p>
            <a:pPr>
              <a:defRPr/>
            </a:pPr>
            <a:r>
              <a:rPr lang="en-GB" dirty="0"/>
              <a:t>Endurance (aerobic)</a:t>
            </a:r>
          </a:p>
          <a:p>
            <a:pPr>
              <a:defRPr/>
            </a:pPr>
            <a:r>
              <a:rPr lang="en-GB" dirty="0"/>
              <a:t>12 month training </a:t>
            </a:r>
          </a:p>
        </p:txBody>
      </p:sp>
    </p:spTree>
    <p:extLst>
      <p:ext uri="{BB962C8B-B14F-4D97-AF65-F5344CB8AC3E}">
        <p14:creationId xmlns:p14="http://schemas.microsoft.com/office/powerpoint/2010/main" val="37700885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King et al. (2008)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Measures: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Qualitative </a:t>
            </a:r>
          </a:p>
          <a:p>
            <a:pPr lvl="1">
              <a:defRPr/>
            </a:pPr>
            <a:r>
              <a:rPr lang="en-GB" dirty="0"/>
              <a:t>subjective sleep quality,</a:t>
            </a:r>
          </a:p>
          <a:p>
            <a:pPr lvl="1">
              <a:defRPr/>
            </a:pPr>
            <a:r>
              <a:rPr lang="en-GB" dirty="0"/>
              <a:t>physical activity, </a:t>
            </a:r>
          </a:p>
          <a:p>
            <a:pPr>
              <a:defRPr/>
            </a:pPr>
            <a:r>
              <a:rPr lang="en-GB" dirty="0"/>
              <a:t>Quantitative</a:t>
            </a:r>
          </a:p>
          <a:p>
            <a:pPr lvl="1">
              <a:defRPr/>
            </a:pPr>
            <a:r>
              <a:rPr lang="en-GB" dirty="0"/>
              <a:t>polysomnographic sleep recordings</a:t>
            </a:r>
          </a:p>
          <a:p>
            <a:pPr lvl="1">
              <a:defRPr/>
            </a:pPr>
            <a:r>
              <a:rPr lang="en-GB" dirty="0"/>
              <a:t>physical ﬁtness – maximal fitness test</a:t>
            </a:r>
          </a:p>
          <a:p>
            <a:pPr lvl="1">
              <a:defRPr/>
            </a:pPr>
            <a:r>
              <a:rPr lang="en-GB" dirty="0"/>
              <a:t>BMI</a:t>
            </a:r>
          </a:p>
        </p:txBody>
      </p:sp>
    </p:spTree>
    <p:extLst>
      <p:ext uri="{BB962C8B-B14F-4D97-AF65-F5344CB8AC3E}">
        <p14:creationId xmlns:p14="http://schemas.microsoft.com/office/powerpoint/2010/main" val="22915375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Adherence 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The dose:</a:t>
            </a:r>
          </a:p>
          <a:p>
            <a:r>
              <a:rPr lang="en-GB" altLang="en-US" dirty="0"/>
              <a:t>Mean = 3.7 ± 1.8 of 5 prescribed exercise sessions per week (74%) - (based on instructor-reported class attendance logs and participant logs). </a:t>
            </a:r>
          </a:p>
          <a:p>
            <a:r>
              <a:rPr lang="en-GB" altLang="en-US" dirty="0"/>
              <a:t>Home exercise sessions across 12 months (x=2.1 ± 0.9 weekly) and mean minutes of exercise per home session (x= 43.3 ± 19.4 weekly)</a:t>
            </a:r>
          </a:p>
        </p:txBody>
      </p:sp>
    </p:spTree>
    <p:extLst>
      <p:ext uri="{BB962C8B-B14F-4D97-AF65-F5344CB8AC3E}">
        <p14:creationId xmlns:p14="http://schemas.microsoft.com/office/powerpoint/2010/main" val="14009521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King et al. (2008)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4015409" y="833646"/>
            <a:ext cx="6419574" cy="4525963"/>
          </a:xfrm>
        </p:spPr>
        <p:txBody>
          <a:bodyPr/>
          <a:lstStyle/>
          <a:p>
            <a:r>
              <a:rPr lang="en-GB" altLang="en-US" dirty="0"/>
              <a:t>Overall exercise improved some objective and subjective dimensions of sleep to a modest degree</a:t>
            </a:r>
          </a:p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444577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General issues in the research</a:t>
            </a:r>
            <a:br>
              <a:rPr lang="en-GB" altLang="en-US" dirty="0"/>
            </a:br>
            <a:r>
              <a:rPr lang="en-GB" altLang="en-US" dirty="0"/>
              <a:t>area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3764" y="636105"/>
            <a:ext cx="6897758" cy="588852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Physical fitness</a:t>
            </a:r>
          </a:p>
          <a:p>
            <a:pPr lvl="1">
              <a:defRPr/>
            </a:pPr>
            <a:r>
              <a:rPr lang="en-GB" dirty="0"/>
              <a:t>How defined/measured?</a:t>
            </a:r>
          </a:p>
          <a:p>
            <a:pPr>
              <a:defRPr/>
            </a:pPr>
            <a:r>
              <a:rPr lang="en-GB" dirty="0"/>
              <a:t>Body heating</a:t>
            </a:r>
          </a:p>
          <a:p>
            <a:pPr lvl="1">
              <a:defRPr/>
            </a:pPr>
            <a:r>
              <a:rPr lang="en-GB" dirty="0"/>
              <a:t>How defined/measured/much?</a:t>
            </a:r>
          </a:p>
          <a:p>
            <a:pPr>
              <a:defRPr/>
            </a:pPr>
            <a:r>
              <a:rPr lang="en-GB" dirty="0"/>
              <a:t>Intensity and effect in population studies</a:t>
            </a:r>
          </a:p>
          <a:p>
            <a:pPr lvl="1">
              <a:defRPr/>
            </a:pPr>
            <a:r>
              <a:rPr lang="en-GB" dirty="0"/>
              <a:t>How defined/measured/much?</a:t>
            </a:r>
          </a:p>
          <a:p>
            <a:pPr>
              <a:defRPr/>
            </a:pPr>
            <a:r>
              <a:rPr lang="en-GB" dirty="0"/>
              <a:t>&gt;1 hour associated with marked impact on sleep</a:t>
            </a:r>
          </a:p>
          <a:p>
            <a:pPr lvl="4">
              <a:defRPr/>
            </a:pPr>
            <a:r>
              <a:rPr lang="en-GB" dirty="0" err="1"/>
              <a:t>Youngstedt</a:t>
            </a:r>
            <a:r>
              <a:rPr lang="en-GB" dirty="0"/>
              <a:t>, O'Connor and </a:t>
            </a:r>
            <a:r>
              <a:rPr lang="en-GB" dirty="0" err="1"/>
              <a:t>Dishman</a:t>
            </a:r>
            <a:r>
              <a:rPr lang="en-GB" dirty="0"/>
              <a:t> (1997)</a:t>
            </a:r>
          </a:p>
          <a:p>
            <a:pPr lvl="1">
              <a:defRPr/>
            </a:pPr>
            <a:r>
              <a:rPr lang="en-GB" dirty="0"/>
              <a:t>However?</a:t>
            </a:r>
          </a:p>
          <a:p>
            <a:pPr>
              <a:defRPr/>
            </a:pPr>
            <a:r>
              <a:rPr lang="en-GB" dirty="0"/>
              <a:t>Time between exercise and sleep/sleep onset?</a:t>
            </a:r>
          </a:p>
          <a:p>
            <a:pPr>
              <a:defRPr/>
            </a:pPr>
            <a:r>
              <a:rPr lang="en-GB" dirty="0"/>
              <a:t>Vigorous exercise close to sleep time is suggested to be not detrimental to sleep</a:t>
            </a:r>
          </a:p>
          <a:p>
            <a:pPr lvl="4">
              <a:defRPr/>
            </a:pPr>
            <a:r>
              <a:rPr lang="en-GB" dirty="0"/>
              <a:t>O'Connor, </a:t>
            </a:r>
            <a:r>
              <a:rPr lang="en-GB" dirty="0" err="1"/>
              <a:t>Breus</a:t>
            </a:r>
            <a:r>
              <a:rPr lang="en-GB" dirty="0"/>
              <a:t>, and </a:t>
            </a:r>
            <a:r>
              <a:rPr lang="en-GB" dirty="0" err="1"/>
              <a:t>Youngstedt</a:t>
            </a:r>
            <a:r>
              <a:rPr lang="en-GB" dirty="0"/>
              <a:t> (1996)</a:t>
            </a:r>
          </a:p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47499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Mechanisms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3869268" y="864108"/>
            <a:ext cx="7739636" cy="5120640"/>
          </a:xfrm>
        </p:spPr>
        <p:txBody>
          <a:bodyPr/>
          <a:lstStyle/>
          <a:p>
            <a:r>
              <a:rPr lang="en-GB" altLang="en-US" dirty="0"/>
              <a:t>No single mechanism of cause</a:t>
            </a:r>
          </a:p>
          <a:p>
            <a:pPr lvl="1"/>
            <a:r>
              <a:rPr lang="en-GB" altLang="en-US" dirty="0"/>
              <a:t>Anti-anxiety/anti-depression effects</a:t>
            </a:r>
          </a:p>
          <a:p>
            <a:pPr lvl="1"/>
            <a:r>
              <a:rPr lang="en-GB" altLang="en-US" dirty="0"/>
              <a:t>Light exposure</a:t>
            </a:r>
          </a:p>
          <a:p>
            <a:pPr lvl="1"/>
            <a:r>
              <a:rPr lang="en-GB" altLang="en-US" dirty="0"/>
              <a:t>Circadian phase shifting</a:t>
            </a:r>
          </a:p>
          <a:p>
            <a:pPr lvl="1"/>
            <a:r>
              <a:rPr lang="en-GB" altLang="en-US" dirty="0"/>
              <a:t>Biochemical - Adenosine </a:t>
            </a:r>
          </a:p>
        </p:txBody>
      </p:sp>
    </p:spTree>
    <p:extLst>
      <p:ext uri="{BB962C8B-B14F-4D97-AF65-F5344CB8AC3E}">
        <p14:creationId xmlns:p14="http://schemas.microsoft.com/office/powerpoint/2010/main" val="10630818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918" y="1123837"/>
            <a:ext cx="3166143" cy="4601183"/>
          </a:xfrm>
        </p:spPr>
        <p:txBody>
          <a:bodyPr/>
          <a:lstStyle/>
          <a:p>
            <a:r>
              <a:rPr lang="en-GB" dirty="0"/>
              <a:t>Anti-Anxiety and Antidepressant effects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Anxiety disrupts sleep and exercise can reduce anxiety in some circumstances (see previous lecture notes).</a:t>
            </a:r>
          </a:p>
          <a:p>
            <a:r>
              <a:rPr lang="en-GB" dirty="0"/>
              <a:t>Plausible that exercise improves sleep by reducing anxiety.</a:t>
            </a:r>
          </a:p>
          <a:p>
            <a:r>
              <a:rPr lang="en-GB" dirty="0"/>
              <a:t>Regular exercise also has antidepressant effects which could indirectly improve sleep by reducing the symptoms of depression (Singh et al., 1997).</a:t>
            </a:r>
          </a:p>
        </p:txBody>
      </p:sp>
    </p:spTree>
    <p:extLst>
      <p:ext uri="{BB962C8B-B14F-4D97-AF65-F5344CB8AC3E}">
        <p14:creationId xmlns:p14="http://schemas.microsoft.com/office/powerpoint/2010/main" val="22483312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Light exposure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Low levels of light exposure linked to depression and sleep disturbance.</a:t>
            </a:r>
          </a:p>
          <a:p>
            <a:r>
              <a:rPr lang="en-GB" dirty="0"/>
              <a:t>Exercising outdoors at midday accessing natural light – especially in the winter.</a:t>
            </a:r>
          </a:p>
          <a:p>
            <a:r>
              <a:rPr lang="en-GB" dirty="0"/>
              <a:t>Additive effects of exercise and bright light have been reported (Golden et al., 2005). </a:t>
            </a:r>
          </a:p>
        </p:txBody>
      </p:sp>
    </p:spTree>
    <p:extLst>
      <p:ext uri="{BB962C8B-B14F-4D97-AF65-F5344CB8AC3E}">
        <p14:creationId xmlns:p14="http://schemas.microsoft.com/office/powerpoint/2010/main" val="25096439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Circadian Phase-Shifting Effects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Disruption to sleep / wake schedule.</a:t>
            </a:r>
          </a:p>
          <a:p>
            <a:r>
              <a:rPr lang="en-GB" dirty="0"/>
              <a:t>Shift work / older age – 60+ </a:t>
            </a:r>
          </a:p>
          <a:p>
            <a:r>
              <a:rPr lang="en-GB" dirty="0"/>
              <a:t>Evidence that exercise can elicit substantial circadian phase-shifting effects, comparable to those that occur due to bright light (Buxton et al., 2003). </a:t>
            </a:r>
          </a:p>
        </p:txBody>
      </p:sp>
    </p:spTree>
    <p:extLst>
      <p:ext uri="{BB962C8B-B14F-4D97-AF65-F5344CB8AC3E}">
        <p14:creationId xmlns:p14="http://schemas.microsoft.com/office/powerpoint/2010/main" val="24621309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Biochemical Effects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Adenosine increases in muscles and interstitial fluids during exercise.</a:t>
            </a:r>
          </a:p>
          <a:p>
            <a:r>
              <a:rPr lang="en-GB" dirty="0"/>
              <a:t>Thought to facilitate the dilation of blood vessels when low levels of fuel and oxygen are detected (</a:t>
            </a:r>
            <a:r>
              <a:rPr lang="en-GB" dirty="0" err="1"/>
              <a:t>Redgran</a:t>
            </a:r>
            <a:r>
              <a:rPr lang="en-GB" dirty="0"/>
              <a:t> and </a:t>
            </a:r>
            <a:r>
              <a:rPr lang="en-GB" dirty="0" err="1"/>
              <a:t>Helstan</a:t>
            </a:r>
            <a:r>
              <a:rPr lang="en-GB" dirty="0"/>
              <a:t>, 2000).</a:t>
            </a:r>
          </a:p>
          <a:p>
            <a:r>
              <a:rPr lang="en-GB" dirty="0" err="1"/>
              <a:t>Youngstedt</a:t>
            </a:r>
            <a:r>
              <a:rPr lang="en-GB" dirty="0"/>
              <a:t> et al. (1999) found that increases in SWS after exercise were nearly 3x greater  after a placebo treatment compared with caffeine (which blocks adenosine neuro transmission).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76903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Conclusion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4025347" y="636104"/>
            <a:ext cx="7235687" cy="5745647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altLang="en-US" sz="2400" dirty="0"/>
              <a:t>Generally held beliefs in the effect of exercise on sleep</a:t>
            </a:r>
          </a:p>
          <a:p>
            <a:pPr eaLnBrk="1" hangingPunct="1">
              <a:lnSpc>
                <a:spcPct val="80000"/>
              </a:lnSpc>
            </a:pPr>
            <a:endParaRPr lang="en-GB" altLang="en-US" sz="24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2400" dirty="0"/>
              <a:t>Some of these are not supported by the evidence</a:t>
            </a:r>
          </a:p>
          <a:p>
            <a:pPr eaLnBrk="1" hangingPunct="1">
              <a:lnSpc>
                <a:spcPct val="80000"/>
              </a:lnSpc>
            </a:pPr>
            <a:endParaRPr lang="en-GB" altLang="en-US" sz="24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2400" dirty="0"/>
              <a:t>Various mechanisms exist that would make separating their contribution out very difficult</a:t>
            </a:r>
          </a:p>
          <a:p>
            <a:pPr eaLnBrk="1" hangingPunct="1">
              <a:lnSpc>
                <a:spcPct val="80000"/>
              </a:lnSpc>
            </a:pPr>
            <a:endParaRPr lang="en-GB" altLang="en-US" sz="24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2400" dirty="0"/>
              <a:t>Acute exercise presents little impact on various components of sleep</a:t>
            </a:r>
          </a:p>
          <a:p>
            <a:pPr eaLnBrk="1" hangingPunct="1">
              <a:lnSpc>
                <a:spcPct val="80000"/>
              </a:lnSpc>
            </a:pPr>
            <a:endParaRPr lang="en-GB" altLang="en-US" sz="24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2400" dirty="0"/>
              <a:t>Chronic intense exercise training appears to have merit</a:t>
            </a:r>
          </a:p>
        </p:txBody>
      </p:sp>
    </p:spTree>
    <p:extLst>
      <p:ext uri="{BB962C8B-B14F-4D97-AF65-F5344CB8AC3E}">
        <p14:creationId xmlns:p14="http://schemas.microsoft.com/office/powerpoint/2010/main" val="39734559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...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Critique of King et </a:t>
            </a:r>
            <a:r>
              <a:rPr lang="en-GB" dirty="0" err="1"/>
              <a:t>al’s</a:t>
            </a:r>
            <a:r>
              <a:rPr lang="en-GB" dirty="0"/>
              <a:t>., (2008) article</a:t>
            </a:r>
          </a:p>
        </p:txBody>
      </p:sp>
    </p:spTree>
    <p:extLst>
      <p:ext uri="{BB962C8B-B14F-4D97-AF65-F5344CB8AC3E}">
        <p14:creationId xmlns:p14="http://schemas.microsoft.com/office/powerpoint/2010/main" val="3751081125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542</TotalTime>
  <Words>1918</Words>
  <Application>Microsoft Macintosh PowerPoint</Application>
  <PresentationFormat>Widescreen</PresentationFormat>
  <Paragraphs>250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Corbel</vt:lpstr>
      <vt:lpstr>Wingdings 2</vt:lpstr>
      <vt:lpstr>Frame</vt:lpstr>
      <vt:lpstr>Sleep and exercise </vt:lpstr>
      <vt:lpstr>Introduction</vt:lpstr>
      <vt:lpstr>Areas to discuss: </vt:lpstr>
      <vt:lpstr>Sleep disturbance</vt:lpstr>
      <vt:lpstr>Risk factors for insomnia (Rosekind and Gregory, 2010)</vt:lpstr>
      <vt:lpstr>Sleep disturbance</vt:lpstr>
      <vt:lpstr>Impact </vt:lpstr>
      <vt:lpstr>Treatment</vt:lpstr>
      <vt:lpstr>Task:</vt:lpstr>
      <vt:lpstr>Treatment</vt:lpstr>
      <vt:lpstr>Treatment and mechanisms linked with exercise </vt:lpstr>
      <vt:lpstr>What is sleep?</vt:lpstr>
      <vt:lpstr>Stages of sleep</vt:lpstr>
      <vt:lpstr>For more in-depth review see Buckworth et al. (2013) and others</vt:lpstr>
      <vt:lpstr>The Quality and Quantity of sleep </vt:lpstr>
      <vt:lpstr>Physical activity, Exercise and Sleep</vt:lpstr>
      <vt:lpstr>Meta Analysis of 38 studies:  Youngstedt, O'Connor and Dishman (1997)</vt:lpstr>
      <vt:lpstr>Youngstedt, O'Connor and Dishman (1997)</vt:lpstr>
      <vt:lpstr>Passos et al. (2010)</vt:lpstr>
      <vt:lpstr>Passos et al. (2010)</vt:lpstr>
      <vt:lpstr>Observation and Cross- sectional  studies</vt:lpstr>
      <vt:lpstr>Exercise training</vt:lpstr>
      <vt:lpstr>King et al. (2008)</vt:lpstr>
      <vt:lpstr>King et al. (2008)</vt:lpstr>
      <vt:lpstr>Adherence </vt:lpstr>
      <vt:lpstr>King et al. (2008)</vt:lpstr>
      <vt:lpstr>General issues in the research area</vt:lpstr>
      <vt:lpstr>Mechanisms</vt:lpstr>
      <vt:lpstr>Anti-Anxiety and Antidepressant effects</vt:lpstr>
      <vt:lpstr>Light exposure</vt:lpstr>
      <vt:lpstr>Circadian Phase-Shifting Effects</vt:lpstr>
      <vt:lpstr>Biochemical Effects</vt:lpstr>
      <vt:lpstr>Conclusion</vt:lpstr>
      <vt:lpstr>Task ...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Sleep</dc:title>
  <dc:creator>Administrator</dc:creator>
  <cp:lastModifiedBy>Alison Connaughton</cp:lastModifiedBy>
  <cp:revision>26</cp:revision>
  <dcterms:created xsi:type="dcterms:W3CDTF">2022-10-28T12:00:08Z</dcterms:created>
  <dcterms:modified xsi:type="dcterms:W3CDTF">2025-03-03T21:15:14Z</dcterms:modified>
</cp:coreProperties>
</file>