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0" r:id="rId1"/>
  </p:sldMasterIdLst>
  <p:notesMasterIdLst>
    <p:notesMasterId r:id="rId11"/>
  </p:notesMasterIdLst>
  <p:sldIdLst>
    <p:sldId id="281" r:id="rId2"/>
    <p:sldId id="282" r:id="rId3"/>
    <p:sldId id="278" r:id="rId4"/>
    <p:sldId id="301" r:id="rId5"/>
    <p:sldId id="302" r:id="rId6"/>
    <p:sldId id="280" r:id="rId7"/>
    <p:sldId id="274" r:id="rId8"/>
    <p:sldId id="276" r:id="rId9"/>
    <p:sldId id="277"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0450F19-56A4-2543-8DF1-8BF7E3FA9E60}" v="3490" dt="2022-05-04T09:02:38.008"/>
    <p1510:client id="{919766E5-F665-C7AD-9032-2CE446C49758}" v="335" dt="2022-05-04T08:11:27.804"/>
    <p1510:client id="{D8C42DDD-CD2D-7912-9486-0FF9F1C83307}" v="1905" dt="2022-05-04T08:18:32.825"/>
    <p1510:client id="{E3636365-3AB9-86E0-CB15-51F7683D0411}" v="4505" dt="2022-05-04T08:15:08.417"/>
    <p1510:client id="{FA2022B1-79AC-708D-C2DF-CE245AEC0C8F}" v="214" dt="2022-05-03T19:22:28.556"/>
    <p1510:client id="{FA21D5A9-DEC8-7F4E-5E38-B8ECADFD8EF8}" v="15" dt="2022-05-03T22:00:37.69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898E997-7588-471F-8EF7-8A91313FDBBC}"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C9FAD83D-39D7-4F70-BBB9-4BE30F869F83}">
      <dgm:prSet/>
      <dgm:spPr/>
      <dgm:t>
        <a:bodyPr/>
        <a:lstStyle/>
        <a:p>
          <a:r>
            <a:rPr lang="en-US"/>
            <a:t>1. Introduction</a:t>
          </a:r>
        </a:p>
      </dgm:t>
    </dgm:pt>
    <dgm:pt modelId="{819CC786-C572-4313-916A-6B2CEF0FAA01}" type="parTrans" cxnId="{EAA46A6A-8508-463C-807A-5181145851D3}">
      <dgm:prSet/>
      <dgm:spPr/>
      <dgm:t>
        <a:bodyPr/>
        <a:lstStyle/>
        <a:p>
          <a:endParaRPr lang="en-US"/>
        </a:p>
      </dgm:t>
    </dgm:pt>
    <dgm:pt modelId="{FFE9CD2D-6AA6-4D79-B16D-D7E02F9A51B4}" type="sibTrans" cxnId="{EAA46A6A-8508-463C-807A-5181145851D3}">
      <dgm:prSet/>
      <dgm:spPr/>
      <dgm:t>
        <a:bodyPr/>
        <a:lstStyle/>
        <a:p>
          <a:endParaRPr lang="en-US"/>
        </a:p>
      </dgm:t>
    </dgm:pt>
    <dgm:pt modelId="{21966EC9-9813-42FB-A504-EFE6D0717B02}">
      <dgm:prSet/>
      <dgm:spPr/>
      <dgm:t>
        <a:bodyPr/>
        <a:lstStyle/>
        <a:p>
          <a:r>
            <a:rPr lang="en-US"/>
            <a:t>2. Brief</a:t>
          </a:r>
        </a:p>
      </dgm:t>
    </dgm:pt>
    <dgm:pt modelId="{C37D872E-FBFF-4A01-AE2E-D852CC9F828E}" type="parTrans" cxnId="{1C6FFB73-55D2-49D2-942A-9AD393953578}">
      <dgm:prSet/>
      <dgm:spPr/>
      <dgm:t>
        <a:bodyPr/>
        <a:lstStyle/>
        <a:p>
          <a:endParaRPr lang="en-US"/>
        </a:p>
      </dgm:t>
    </dgm:pt>
    <dgm:pt modelId="{2ADA3B15-54A1-40CF-AB2A-5BFA895D88A6}" type="sibTrans" cxnId="{1C6FFB73-55D2-49D2-942A-9AD393953578}">
      <dgm:prSet/>
      <dgm:spPr/>
      <dgm:t>
        <a:bodyPr/>
        <a:lstStyle/>
        <a:p>
          <a:endParaRPr lang="en-US"/>
        </a:p>
      </dgm:t>
    </dgm:pt>
    <dgm:pt modelId="{AEF85451-636A-4916-98CB-57202B11A03A}">
      <dgm:prSet/>
      <dgm:spPr/>
      <dgm:t>
        <a:bodyPr/>
        <a:lstStyle/>
        <a:p>
          <a:r>
            <a:rPr lang="en-US"/>
            <a:t>3. Design </a:t>
          </a:r>
        </a:p>
      </dgm:t>
    </dgm:pt>
    <dgm:pt modelId="{8CF23CEC-FA37-407D-8986-2B827824E2C9}" type="parTrans" cxnId="{A4ABE875-64D1-47A8-998E-0A434A8645B6}">
      <dgm:prSet/>
      <dgm:spPr/>
      <dgm:t>
        <a:bodyPr/>
        <a:lstStyle/>
        <a:p>
          <a:endParaRPr lang="en-US"/>
        </a:p>
      </dgm:t>
    </dgm:pt>
    <dgm:pt modelId="{DA9D08CF-7379-43E6-B69E-96F2F63CB1A0}" type="sibTrans" cxnId="{A4ABE875-64D1-47A8-998E-0A434A8645B6}">
      <dgm:prSet/>
      <dgm:spPr/>
      <dgm:t>
        <a:bodyPr/>
        <a:lstStyle/>
        <a:p>
          <a:endParaRPr lang="en-US"/>
        </a:p>
      </dgm:t>
    </dgm:pt>
    <dgm:pt modelId="{1B90F6A0-E88F-479C-B67A-4EACCA019E94}">
      <dgm:prSet/>
      <dgm:spPr/>
      <dgm:t>
        <a:bodyPr/>
        <a:lstStyle/>
        <a:p>
          <a:r>
            <a:rPr lang="en-US"/>
            <a:t>4. How the building works &amp; materials used</a:t>
          </a:r>
        </a:p>
      </dgm:t>
    </dgm:pt>
    <dgm:pt modelId="{005A42BB-746F-4CD8-B339-0D61369FBE2B}" type="parTrans" cxnId="{3CAC7267-1EDB-4D36-AA54-E356CC4AE5EE}">
      <dgm:prSet/>
      <dgm:spPr/>
      <dgm:t>
        <a:bodyPr/>
        <a:lstStyle/>
        <a:p>
          <a:endParaRPr lang="en-US"/>
        </a:p>
      </dgm:t>
    </dgm:pt>
    <dgm:pt modelId="{59906731-70B3-43F2-BF9F-D8D7B752ADDD}" type="sibTrans" cxnId="{3CAC7267-1EDB-4D36-AA54-E356CC4AE5EE}">
      <dgm:prSet/>
      <dgm:spPr/>
      <dgm:t>
        <a:bodyPr/>
        <a:lstStyle/>
        <a:p>
          <a:endParaRPr lang="en-US"/>
        </a:p>
      </dgm:t>
    </dgm:pt>
    <dgm:pt modelId="{37E8CF74-64C2-4956-9D81-10B9B73E81AD}">
      <dgm:prSet/>
      <dgm:spPr/>
      <dgm:t>
        <a:bodyPr/>
        <a:lstStyle/>
        <a:p>
          <a:r>
            <a:rPr lang="en-US"/>
            <a:t>5. </a:t>
          </a:r>
          <a:r>
            <a:rPr lang="en-US" err="1"/>
            <a:t>Programme</a:t>
          </a:r>
          <a:r>
            <a:rPr lang="en-US"/>
            <a:t> of works</a:t>
          </a:r>
        </a:p>
      </dgm:t>
    </dgm:pt>
    <dgm:pt modelId="{E2B506E0-0606-4E00-BD37-98750A0463AE}" type="parTrans" cxnId="{C165EB6A-DD89-4DD5-B13B-769B899800B7}">
      <dgm:prSet/>
      <dgm:spPr/>
      <dgm:t>
        <a:bodyPr/>
        <a:lstStyle/>
        <a:p>
          <a:endParaRPr lang="en-US"/>
        </a:p>
      </dgm:t>
    </dgm:pt>
    <dgm:pt modelId="{93F69058-98AB-4845-9123-D248CD5C8653}" type="sibTrans" cxnId="{C165EB6A-DD89-4DD5-B13B-769B899800B7}">
      <dgm:prSet/>
      <dgm:spPr/>
      <dgm:t>
        <a:bodyPr/>
        <a:lstStyle/>
        <a:p>
          <a:endParaRPr lang="en-US"/>
        </a:p>
      </dgm:t>
    </dgm:pt>
    <dgm:pt modelId="{9F453B0D-B37E-4590-A78C-79CF114D3F5E}">
      <dgm:prSet/>
      <dgm:spPr/>
      <dgm:t>
        <a:bodyPr/>
        <a:lstStyle/>
        <a:p>
          <a:r>
            <a:rPr lang="en-US"/>
            <a:t>6. Sustainability</a:t>
          </a:r>
        </a:p>
      </dgm:t>
    </dgm:pt>
    <dgm:pt modelId="{D09EE33B-FAE9-4E00-8BDC-D317C5657439}" type="parTrans" cxnId="{6465979E-8FA5-4E6C-BE97-08E3763318BC}">
      <dgm:prSet/>
      <dgm:spPr/>
      <dgm:t>
        <a:bodyPr/>
        <a:lstStyle/>
        <a:p>
          <a:endParaRPr lang="en-US"/>
        </a:p>
      </dgm:t>
    </dgm:pt>
    <dgm:pt modelId="{C8DDF7FF-58F7-4305-BC14-554EB822484D}" type="sibTrans" cxnId="{6465979E-8FA5-4E6C-BE97-08E3763318BC}">
      <dgm:prSet/>
      <dgm:spPr/>
      <dgm:t>
        <a:bodyPr/>
        <a:lstStyle/>
        <a:p>
          <a:endParaRPr lang="en-US"/>
        </a:p>
      </dgm:t>
    </dgm:pt>
    <dgm:pt modelId="{80743809-454F-4B26-B6EB-A89B8F858739}">
      <dgm:prSet/>
      <dgm:spPr/>
      <dgm:t>
        <a:bodyPr/>
        <a:lstStyle/>
        <a:p>
          <a:r>
            <a:rPr lang="en-US"/>
            <a:t>7. Pricing (Costings &amp; income)</a:t>
          </a:r>
        </a:p>
      </dgm:t>
    </dgm:pt>
    <dgm:pt modelId="{5917FAD8-F6B0-49AB-9821-D53F58B24B84}" type="parTrans" cxnId="{4F79B764-18DF-4A55-AE2C-B497A80AC7E3}">
      <dgm:prSet/>
      <dgm:spPr/>
      <dgm:t>
        <a:bodyPr/>
        <a:lstStyle/>
        <a:p>
          <a:endParaRPr lang="en-US"/>
        </a:p>
      </dgm:t>
    </dgm:pt>
    <dgm:pt modelId="{973B3C9A-2570-43DB-AF2C-9532C00B20A6}" type="sibTrans" cxnId="{4F79B764-18DF-4A55-AE2C-B497A80AC7E3}">
      <dgm:prSet/>
      <dgm:spPr/>
      <dgm:t>
        <a:bodyPr/>
        <a:lstStyle/>
        <a:p>
          <a:endParaRPr lang="en-US"/>
        </a:p>
      </dgm:t>
    </dgm:pt>
    <dgm:pt modelId="{54165AC1-ACD1-422F-AF2E-C080B03CB70D}">
      <dgm:prSet/>
      <dgm:spPr/>
      <dgm:t>
        <a:bodyPr/>
        <a:lstStyle/>
        <a:p>
          <a:r>
            <a:rPr lang="en-US"/>
            <a:t>8. Summary</a:t>
          </a:r>
        </a:p>
      </dgm:t>
    </dgm:pt>
    <dgm:pt modelId="{ED8E9E21-CEF8-4855-9646-4F236BD0B673}" type="parTrans" cxnId="{F4412D87-6175-4463-B5A9-C6B7E7130241}">
      <dgm:prSet/>
      <dgm:spPr/>
      <dgm:t>
        <a:bodyPr/>
        <a:lstStyle/>
        <a:p>
          <a:endParaRPr lang="en-US"/>
        </a:p>
      </dgm:t>
    </dgm:pt>
    <dgm:pt modelId="{07721A11-4B40-4565-9CA0-3F7BB4DF8655}" type="sibTrans" cxnId="{F4412D87-6175-4463-B5A9-C6B7E7130241}">
      <dgm:prSet/>
      <dgm:spPr/>
      <dgm:t>
        <a:bodyPr/>
        <a:lstStyle/>
        <a:p>
          <a:endParaRPr lang="en-US"/>
        </a:p>
      </dgm:t>
    </dgm:pt>
    <dgm:pt modelId="{08302B51-3457-45F9-B823-F5E4684365A1}" type="pres">
      <dgm:prSet presAssocID="{C898E997-7588-471F-8EF7-8A91313FDBBC}" presName="linear" presStyleCnt="0">
        <dgm:presLayoutVars>
          <dgm:animLvl val="lvl"/>
          <dgm:resizeHandles val="exact"/>
        </dgm:presLayoutVars>
      </dgm:prSet>
      <dgm:spPr/>
    </dgm:pt>
    <dgm:pt modelId="{889284B4-CF78-404B-AF01-7374909C19C2}" type="pres">
      <dgm:prSet presAssocID="{C9FAD83D-39D7-4F70-BBB9-4BE30F869F83}" presName="parentText" presStyleLbl="node1" presStyleIdx="0" presStyleCnt="8">
        <dgm:presLayoutVars>
          <dgm:chMax val="0"/>
          <dgm:bulletEnabled val="1"/>
        </dgm:presLayoutVars>
      </dgm:prSet>
      <dgm:spPr/>
    </dgm:pt>
    <dgm:pt modelId="{0948C0F8-0F0F-4E8D-A9D8-32DD51DCFDF3}" type="pres">
      <dgm:prSet presAssocID="{FFE9CD2D-6AA6-4D79-B16D-D7E02F9A51B4}" presName="spacer" presStyleCnt="0"/>
      <dgm:spPr/>
    </dgm:pt>
    <dgm:pt modelId="{35B8FB25-6A30-49F1-BDF1-3873FAD009F0}" type="pres">
      <dgm:prSet presAssocID="{21966EC9-9813-42FB-A504-EFE6D0717B02}" presName="parentText" presStyleLbl="node1" presStyleIdx="1" presStyleCnt="8">
        <dgm:presLayoutVars>
          <dgm:chMax val="0"/>
          <dgm:bulletEnabled val="1"/>
        </dgm:presLayoutVars>
      </dgm:prSet>
      <dgm:spPr/>
    </dgm:pt>
    <dgm:pt modelId="{8F2BF2BF-4397-447F-AA31-00CEFAF2142D}" type="pres">
      <dgm:prSet presAssocID="{2ADA3B15-54A1-40CF-AB2A-5BFA895D88A6}" presName="spacer" presStyleCnt="0"/>
      <dgm:spPr/>
    </dgm:pt>
    <dgm:pt modelId="{877F8855-8D8D-4A92-9CF1-F94528BD961D}" type="pres">
      <dgm:prSet presAssocID="{AEF85451-636A-4916-98CB-57202B11A03A}" presName="parentText" presStyleLbl="node1" presStyleIdx="2" presStyleCnt="8">
        <dgm:presLayoutVars>
          <dgm:chMax val="0"/>
          <dgm:bulletEnabled val="1"/>
        </dgm:presLayoutVars>
      </dgm:prSet>
      <dgm:spPr/>
    </dgm:pt>
    <dgm:pt modelId="{4F8B2901-C469-4968-A57F-B40B5586AD5B}" type="pres">
      <dgm:prSet presAssocID="{DA9D08CF-7379-43E6-B69E-96F2F63CB1A0}" presName="spacer" presStyleCnt="0"/>
      <dgm:spPr/>
    </dgm:pt>
    <dgm:pt modelId="{BAB0D644-2AB9-4623-A03D-782AE15FC0F9}" type="pres">
      <dgm:prSet presAssocID="{1B90F6A0-E88F-479C-B67A-4EACCA019E94}" presName="parentText" presStyleLbl="node1" presStyleIdx="3" presStyleCnt="8">
        <dgm:presLayoutVars>
          <dgm:chMax val="0"/>
          <dgm:bulletEnabled val="1"/>
        </dgm:presLayoutVars>
      </dgm:prSet>
      <dgm:spPr/>
    </dgm:pt>
    <dgm:pt modelId="{DFE21955-7E0C-405C-9CBC-417449F2AE08}" type="pres">
      <dgm:prSet presAssocID="{59906731-70B3-43F2-BF9F-D8D7B752ADDD}" presName="spacer" presStyleCnt="0"/>
      <dgm:spPr/>
    </dgm:pt>
    <dgm:pt modelId="{112419A0-6925-4A8D-9237-24DB7DA63035}" type="pres">
      <dgm:prSet presAssocID="{37E8CF74-64C2-4956-9D81-10B9B73E81AD}" presName="parentText" presStyleLbl="node1" presStyleIdx="4" presStyleCnt="8">
        <dgm:presLayoutVars>
          <dgm:chMax val="0"/>
          <dgm:bulletEnabled val="1"/>
        </dgm:presLayoutVars>
      </dgm:prSet>
      <dgm:spPr/>
    </dgm:pt>
    <dgm:pt modelId="{D12E1B60-1C65-45A7-8A3F-8B436F5022A2}" type="pres">
      <dgm:prSet presAssocID="{93F69058-98AB-4845-9123-D248CD5C8653}" presName="spacer" presStyleCnt="0"/>
      <dgm:spPr/>
    </dgm:pt>
    <dgm:pt modelId="{6A45CF11-F8A3-48E0-BECD-ABE60F339B97}" type="pres">
      <dgm:prSet presAssocID="{9F453B0D-B37E-4590-A78C-79CF114D3F5E}" presName="parentText" presStyleLbl="node1" presStyleIdx="5" presStyleCnt="8">
        <dgm:presLayoutVars>
          <dgm:chMax val="0"/>
          <dgm:bulletEnabled val="1"/>
        </dgm:presLayoutVars>
      </dgm:prSet>
      <dgm:spPr/>
    </dgm:pt>
    <dgm:pt modelId="{4EB59AB3-BE92-49B8-A251-DC8618FEC947}" type="pres">
      <dgm:prSet presAssocID="{C8DDF7FF-58F7-4305-BC14-554EB822484D}" presName="spacer" presStyleCnt="0"/>
      <dgm:spPr/>
    </dgm:pt>
    <dgm:pt modelId="{9A511063-DA76-45D7-96DB-2EE7377F51C3}" type="pres">
      <dgm:prSet presAssocID="{80743809-454F-4B26-B6EB-A89B8F858739}" presName="parentText" presStyleLbl="node1" presStyleIdx="6" presStyleCnt="8">
        <dgm:presLayoutVars>
          <dgm:chMax val="0"/>
          <dgm:bulletEnabled val="1"/>
        </dgm:presLayoutVars>
      </dgm:prSet>
      <dgm:spPr/>
    </dgm:pt>
    <dgm:pt modelId="{5B0C64D6-845C-44BA-8F07-5205DB665183}" type="pres">
      <dgm:prSet presAssocID="{973B3C9A-2570-43DB-AF2C-9532C00B20A6}" presName="spacer" presStyleCnt="0"/>
      <dgm:spPr/>
    </dgm:pt>
    <dgm:pt modelId="{BEF2E553-69D3-46F0-A081-42D0C6ECF517}" type="pres">
      <dgm:prSet presAssocID="{54165AC1-ACD1-422F-AF2E-C080B03CB70D}" presName="parentText" presStyleLbl="node1" presStyleIdx="7" presStyleCnt="8">
        <dgm:presLayoutVars>
          <dgm:chMax val="0"/>
          <dgm:bulletEnabled val="1"/>
        </dgm:presLayoutVars>
      </dgm:prSet>
      <dgm:spPr/>
    </dgm:pt>
  </dgm:ptLst>
  <dgm:cxnLst>
    <dgm:cxn modelId="{C1616C0F-99DE-4CEB-A2DD-38226D64EDAA}" type="presOf" srcId="{54165AC1-ACD1-422F-AF2E-C080B03CB70D}" destId="{BEF2E553-69D3-46F0-A081-42D0C6ECF517}" srcOrd="0" destOrd="0" presId="urn:microsoft.com/office/officeart/2005/8/layout/vList2"/>
    <dgm:cxn modelId="{D7904329-FCE4-4F9E-86C0-4DEC47EE0EAF}" type="presOf" srcId="{1B90F6A0-E88F-479C-B67A-4EACCA019E94}" destId="{BAB0D644-2AB9-4623-A03D-782AE15FC0F9}" srcOrd="0" destOrd="0" presId="urn:microsoft.com/office/officeart/2005/8/layout/vList2"/>
    <dgm:cxn modelId="{DADDAB39-B42E-4313-ABAC-54DA9E0EC678}" type="presOf" srcId="{C898E997-7588-471F-8EF7-8A91313FDBBC}" destId="{08302B51-3457-45F9-B823-F5E4684365A1}" srcOrd="0" destOrd="0" presId="urn:microsoft.com/office/officeart/2005/8/layout/vList2"/>
    <dgm:cxn modelId="{4F79B764-18DF-4A55-AE2C-B497A80AC7E3}" srcId="{C898E997-7588-471F-8EF7-8A91313FDBBC}" destId="{80743809-454F-4B26-B6EB-A89B8F858739}" srcOrd="6" destOrd="0" parTransId="{5917FAD8-F6B0-49AB-9821-D53F58B24B84}" sibTransId="{973B3C9A-2570-43DB-AF2C-9532C00B20A6}"/>
    <dgm:cxn modelId="{3CAC7267-1EDB-4D36-AA54-E356CC4AE5EE}" srcId="{C898E997-7588-471F-8EF7-8A91313FDBBC}" destId="{1B90F6A0-E88F-479C-B67A-4EACCA019E94}" srcOrd="3" destOrd="0" parTransId="{005A42BB-746F-4CD8-B339-0D61369FBE2B}" sibTransId="{59906731-70B3-43F2-BF9F-D8D7B752ADDD}"/>
    <dgm:cxn modelId="{EAA46A6A-8508-463C-807A-5181145851D3}" srcId="{C898E997-7588-471F-8EF7-8A91313FDBBC}" destId="{C9FAD83D-39D7-4F70-BBB9-4BE30F869F83}" srcOrd="0" destOrd="0" parTransId="{819CC786-C572-4313-916A-6B2CEF0FAA01}" sibTransId="{FFE9CD2D-6AA6-4D79-B16D-D7E02F9A51B4}"/>
    <dgm:cxn modelId="{C165EB6A-DD89-4DD5-B13B-769B899800B7}" srcId="{C898E997-7588-471F-8EF7-8A91313FDBBC}" destId="{37E8CF74-64C2-4956-9D81-10B9B73E81AD}" srcOrd="4" destOrd="0" parTransId="{E2B506E0-0606-4E00-BD37-98750A0463AE}" sibTransId="{93F69058-98AB-4845-9123-D248CD5C8653}"/>
    <dgm:cxn modelId="{1C6FFB73-55D2-49D2-942A-9AD393953578}" srcId="{C898E997-7588-471F-8EF7-8A91313FDBBC}" destId="{21966EC9-9813-42FB-A504-EFE6D0717B02}" srcOrd="1" destOrd="0" parTransId="{C37D872E-FBFF-4A01-AE2E-D852CC9F828E}" sibTransId="{2ADA3B15-54A1-40CF-AB2A-5BFA895D88A6}"/>
    <dgm:cxn modelId="{A4ABE875-64D1-47A8-998E-0A434A8645B6}" srcId="{C898E997-7588-471F-8EF7-8A91313FDBBC}" destId="{AEF85451-636A-4916-98CB-57202B11A03A}" srcOrd="2" destOrd="0" parTransId="{8CF23CEC-FA37-407D-8986-2B827824E2C9}" sibTransId="{DA9D08CF-7379-43E6-B69E-96F2F63CB1A0}"/>
    <dgm:cxn modelId="{9A103276-39C9-4DBF-8DDD-36FD782950BD}" type="presOf" srcId="{AEF85451-636A-4916-98CB-57202B11A03A}" destId="{877F8855-8D8D-4A92-9CF1-F94528BD961D}" srcOrd="0" destOrd="0" presId="urn:microsoft.com/office/officeart/2005/8/layout/vList2"/>
    <dgm:cxn modelId="{09B48758-C88F-421E-A1EB-64BF0E959FBF}" type="presOf" srcId="{C9FAD83D-39D7-4F70-BBB9-4BE30F869F83}" destId="{889284B4-CF78-404B-AF01-7374909C19C2}" srcOrd="0" destOrd="0" presId="urn:microsoft.com/office/officeart/2005/8/layout/vList2"/>
    <dgm:cxn modelId="{7FEA5F79-767B-434D-B941-6FEF372AB1F3}" type="presOf" srcId="{37E8CF74-64C2-4956-9D81-10B9B73E81AD}" destId="{112419A0-6925-4A8D-9237-24DB7DA63035}" srcOrd="0" destOrd="0" presId="urn:microsoft.com/office/officeart/2005/8/layout/vList2"/>
    <dgm:cxn modelId="{F3AD9C7C-AF27-4743-9D02-507176176703}" type="presOf" srcId="{9F453B0D-B37E-4590-A78C-79CF114D3F5E}" destId="{6A45CF11-F8A3-48E0-BECD-ABE60F339B97}" srcOrd="0" destOrd="0" presId="urn:microsoft.com/office/officeart/2005/8/layout/vList2"/>
    <dgm:cxn modelId="{F4412D87-6175-4463-B5A9-C6B7E7130241}" srcId="{C898E997-7588-471F-8EF7-8A91313FDBBC}" destId="{54165AC1-ACD1-422F-AF2E-C080B03CB70D}" srcOrd="7" destOrd="0" parTransId="{ED8E9E21-CEF8-4855-9646-4F236BD0B673}" sibTransId="{07721A11-4B40-4565-9CA0-3F7BB4DF8655}"/>
    <dgm:cxn modelId="{6465979E-8FA5-4E6C-BE97-08E3763318BC}" srcId="{C898E997-7588-471F-8EF7-8A91313FDBBC}" destId="{9F453B0D-B37E-4590-A78C-79CF114D3F5E}" srcOrd="5" destOrd="0" parTransId="{D09EE33B-FAE9-4E00-8BDC-D317C5657439}" sibTransId="{C8DDF7FF-58F7-4305-BC14-554EB822484D}"/>
    <dgm:cxn modelId="{3D5A9DC5-AEE3-4FDD-8FA6-ECBE88A0848B}" type="presOf" srcId="{21966EC9-9813-42FB-A504-EFE6D0717B02}" destId="{35B8FB25-6A30-49F1-BDF1-3873FAD009F0}" srcOrd="0" destOrd="0" presId="urn:microsoft.com/office/officeart/2005/8/layout/vList2"/>
    <dgm:cxn modelId="{271BA8F6-39EA-4D00-9960-A881B5AA852D}" type="presOf" srcId="{80743809-454F-4B26-B6EB-A89B8F858739}" destId="{9A511063-DA76-45D7-96DB-2EE7377F51C3}" srcOrd="0" destOrd="0" presId="urn:microsoft.com/office/officeart/2005/8/layout/vList2"/>
    <dgm:cxn modelId="{70C38A8F-A835-4813-9F7F-1F422C389EEA}" type="presParOf" srcId="{08302B51-3457-45F9-B823-F5E4684365A1}" destId="{889284B4-CF78-404B-AF01-7374909C19C2}" srcOrd="0" destOrd="0" presId="urn:microsoft.com/office/officeart/2005/8/layout/vList2"/>
    <dgm:cxn modelId="{8C1304F4-C36E-49AD-BE55-7C0D16062C69}" type="presParOf" srcId="{08302B51-3457-45F9-B823-F5E4684365A1}" destId="{0948C0F8-0F0F-4E8D-A9D8-32DD51DCFDF3}" srcOrd="1" destOrd="0" presId="urn:microsoft.com/office/officeart/2005/8/layout/vList2"/>
    <dgm:cxn modelId="{355969F4-7702-4E50-9EF1-B81A833AB8D8}" type="presParOf" srcId="{08302B51-3457-45F9-B823-F5E4684365A1}" destId="{35B8FB25-6A30-49F1-BDF1-3873FAD009F0}" srcOrd="2" destOrd="0" presId="urn:microsoft.com/office/officeart/2005/8/layout/vList2"/>
    <dgm:cxn modelId="{F25F3BEC-90D8-4A37-A896-AAEEB3BEA1E3}" type="presParOf" srcId="{08302B51-3457-45F9-B823-F5E4684365A1}" destId="{8F2BF2BF-4397-447F-AA31-00CEFAF2142D}" srcOrd="3" destOrd="0" presId="urn:microsoft.com/office/officeart/2005/8/layout/vList2"/>
    <dgm:cxn modelId="{89E66E84-D0B5-43F0-B96E-850EBEEF1D63}" type="presParOf" srcId="{08302B51-3457-45F9-B823-F5E4684365A1}" destId="{877F8855-8D8D-4A92-9CF1-F94528BD961D}" srcOrd="4" destOrd="0" presId="urn:microsoft.com/office/officeart/2005/8/layout/vList2"/>
    <dgm:cxn modelId="{0908F9BD-3340-48F6-9A79-57153B2FD76A}" type="presParOf" srcId="{08302B51-3457-45F9-B823-F5E4684365A1}" destId="{4F8B2901-C469-4968-A57F-B40B5586AD5B}" srcOrd="5" destOrd="0" presId="urn:microsoft.com/office/officeart/2005/8/layout/vList2"/>
    <dgm:cxn modelId="{46CF4753-1E5D-4134-9EBB-2AF2D9688161}" type="presParOf" srcId="{08302B51-3457-45F9-B823-F5E4684365A1}" destId="{BAB0D644-2AB9-4623-A03D-782AE15FC0F9}" srcOrd="6" destOrd="0" presId="urn:microsoft.com/office/officeart/2005/8/layout/vList2"/>
    <dgm:cxn modelId="{D93E920B-22CE-4D63-8BB5-449A43CCC48F}" type="presParOf" srcId="{08302B51-3457-45F9-B823-F5E4684365A1}" destId="{DFE21955-7E0C-405C-9CBC-417449F2AE08}" srcOrd="7" destOrd="0" presId="urn:microsoft.com/office/officeart/2005/8/layout/vList2"/>
    <dgm:cxn modelId="{5952A5F2-7DAB-4B3A-AA1F-BD021E931FDD}" type="presParOf" srcId="{08302B51-3457-45F9-B823-F5E4684365A1}" destId="{112419A0-6925-4A8D-9237-24DB7DA63035}" srcOrd="8" destOrd="0" presId="urn:microsoft.com/office/officeart/2005/8/layout/vList2"/>
    <dgm:cxn modelId="{57613575-9272-485E-8029-C18980FB33B5}" type="presParOf" srcId="{08302B51-3457-45F9-B823-F5E4684365A1}" destId="{D12E1B60-1C65-45A7-8A3F-8B436F5022A2}" srcOrd="9" destOrd="0" presId="urn:microsoft.com/office/officeart/2005/8/layout/vList2"/>
    <dgm:cxn modelId="{FAA0EAC7-35D0-4EC9-9908-31BBAF8B3C39}" type="presParOf" srcId="{08302B51-3457-45F9-B823-F5E4684365A1}" destId="{6A45CF11-F8A3-48E0-BECD-ABE60F339B97}" srcOrd="10" destOrd="0" presId="urn:microsoft.com/office/officeart/2005/8/layout/vList2"/>
    <dgm:cxn modelId="{2E40C3F3-AFFF-474C-A8ED-1781647A3DAB}" type="presParOf" srcId="{08302B51-3457-45F9-B823-F5E4684365A1}" destId="{4EB59AB3-BE92-49B8-A251-DC8618FEC947}" srcOrd="11" destOrd="0" presId="urn:microsoft.com/office/officeart/2005/8/layout/vList2"/>
    <dgm:cxn modelId="{EF83F6E0-7B0E-408E-A2D7-4AAEF451E1B3}" type="presParOf" srcId="{08302B51-3457-45F9-B823-F5E4684365A1}" destId="{9A511063-DA76-45D7-96DB-2EE7377F51C3}" srcOrd="12" destOrd="0" presId="urn:microsoft.com/office/officeart/2005/8/layout/vList2"/>
    <dgm:cxn modelId="{89774547-ED26-4E7B-8137-5E2C84F2A84A}" type="presParOf" srcId="{08302B51-3457-45F9-B823-F5E4684365A1}" destId="{5B0C64D6-845C-44BA-8F07-5205DB665183}" srcOrd="13" destOrd="0" presId="urn:microsoft.com/office/officeart/2005/8/layout/vList2"/>
    <dgm:cxn modelId="{3A2273A7-D503-4CB9-AE1C-79F726CBDF0C}" type="presParOf" srcId="{08302B51-3457-45F9-B823-F5E4684365A1}" destId="{BEF2E553-69D3-46F0-A081-42D0C6ECF517}" srcOrd="1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9284B4-CF78-404B-AF01-7374909C19C2}">
      <dsp:nvSpPr>
        <dsp:cNvPr id="0" name=""/>
        <dsp:cNvSpPr/>
      </dsp:nvSpPr>
      <dsp:spPr>
        <a:xfrm>
          <a:off x="0" y="1470"/>
          <a:ext cx="6628804" cy="561599"/>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1. Introduction</a:t>
          </a:r>
        </a:p>
      </dsp:txBody>
      <dsp:txXfrm>
        <a:off x="27415" y="28885"/>
        <a:ext cx="6573974" cy="506769"/>
      </dsp:txXfrm>
    </dsp:sp>
    <dsp:sp modelId="{35B8FB25-6A30-49F1-BDF1-3873FAD009F0}">
      <dsp:nvSpPr>
        <dsp:cNvPr id="0" name=""/>
        <dsp:cNvSpPr/>
      </dsp:nvSpPr>
      <dsp:spPr>
        <a:xfrm>
          <a:off x="0" y="632190"/>
          <a:ext cx="6628804" cy="561599"/>
        </a:xfrm>
        <a:prstGeom prst="roundRect">
          <a:avLst/>
        </a:prstGeom>
        <a:gradFill rotWithShape="0">
          <a:gsLst>
            <a:gs pos="0">
              <a:schemeClr val="accent2">
                <a:hueOff val="-423469"/>
                <a:satOff val="2029"/>
                <a:lumOff val="1877"/>
                <a:alphaOff val="0"/>
                <a:tint val="96000"/>
                <a:lumMod val="100000"/>
              </a:schemeClr>
            </a:gs>
            <a:gs pos="78000">
              <a:schemeClr val="accent2">
                <a:hueOff val="-423469"/>
                <a:satOff val="2029"/>
                <a:lumOff val="187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2. Brief</a:t>
          </a:r>
        </a:p>
      </dsp:txBody>
      <dsp:txXfrm>
        <a:off x="27415" y="659605"/>
        <a:ext cx="6573974" cy="506769"/>
      </dsp:txXfrm>
    </dsp:sp>
    <dsp:sp modelId="{877F8855-8D8D-4A92-9CF1-F94528BD961D}">
      <dsp:nvSpPr>
        <dsp:cNvPr id="0" name=""/>
        <dsp:cNvSpPr/>
      </dsp:nvSpPr>
      <dsp:spPr>
        <a:xfrm>
          <a:off x="0" y="1262910"/>
          <a:ext cx="6628804" cy="561599"/>
        </a:xfrm>
        <a:prstGeom prst="roundRect">
          <a:avLst/>
        </a:prstGeom>
        <a:gradFill rotWithShape="0">
          <a:gsLst>
            <a:gs pos="0">
              <a:schemeClr val="accent2">
                <a:hueOff val="-846939"/>
                <a:satOff val="4057"/>
                <a:lumOff val="3753"/>
                <a:alphaOff val="0"/>
                <a:tint val="96000"/>
                <a:lumMod val="100000"/>
              </a:schemeClr>
            </a:gs>
            <a:gs pos="78000">
              <a:schemeClr val="accent2">
                <a:hueOff val="-846939"/>
                <a:satOff val="4057"/>
                <a:lumOff val="3753"/>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3. Design </a:t>
          </a:r>
        </a:p>
      </dsp:txBody>
      <dsp:txXfrm>
        <a:off x="27415" y="1290325"/>
        <a:ext cx="6573974" cy="506769"/>
      </dsp:txXfrm>
    </dsp:sp>
    <dsp:sp modelId="{BAB0D644-2AB9-4623-A03D-782AE15FC0F9}">
      <dsp:nvSpPr>
        <dsp:cNvPr id="0" name=""/>
        <dsp:cNvSpPr/>
      </dsp:nvSpPr>
      <dsp:spPr>
        <a:xfrm>
          <a:off x="0" y="1893630"/>
          <a:ext cx="6628804" cy="561599"/>
        </a:xfrm>
        <a:prstGeom prst="roundRect">
          <a:avLst/>
        </a:prstGeom>
        <a:gradFill rotWithShape="0">
          <a:gsLst>
            <a:gs pos="0">
              <a:schemeClr val="accent2">
                <a:hueOff val="-1270408"/>
                <a:satOff val="6086"/>
                <a:lumOff val="5630"/>
                <a:alphaOff val="0"/>
                <a:tint val="96000"/>
                <a:lumMod val="100000"/>
              </a:schemeClr>
            </a:gs>
            <a:gs pos="78000">
              <a:schemeClr val="accent2">
                <a:hueOff val="-1270408"/>
                <a:satOff val="6086"/>
                <a:lumOff val="563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4. How the building works &amp; materials used</a:t>
          </a:r>
        </a:p>
      </dsp:txBody>
      <dsp:txXfrm>
        <a:off x="27415" y="1921045"/>
        <a:ext cx="6573974" cy="506769"/>
      </dsp:txXfrm>
    </dsp:sp>
    <dsp:sp modelId="{112419A0-6925-4A8D-9237-24DB7DA63035}">
      <dsp:nvSpPr>
        <dsp:cNvPr id="0" name=""/>
        <dsp:cNvSpPr/>
      </dsp:nvSpPr>
      <dsp:spPr>
        <a:xfrm>
          <a:off x="0" y="2524350"/>
          <a:ext cx="6628804" cy="561599"/>
        </a:xfrm>
        <a:prstGeom prst="roundRect">
          <a:avLst/>
        </a:prstGeom>
        <a:gradFill rotWithShape="0">
          <a:gsLst>
            <a:gs pos="0">
              <a:schemeClr val="accent2">
                <a:hueOff val="-1693878"/>
                <a:satOff val="8114"/>
                <a:lumOff val="7507"/>
                <a:alphaOff val="0"/>
                <a:tint val="96000"/>
                <a:lumMod val="100000"/>
              </a:schemeClr>
            </a:gs>
            <a:gs pos="78000">
              <a:schemeClr val="accent2">
                <a:hueOff val="-1693878"/>
                <a:satOff val="8114"/>
                <a:lumOff val="750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5. </a:t>
          </a:r>
          <a:r>
            <a:rPr lang="en-US" sz="2400" kern="1200" err="1"/>
            <a:t>Programme</a:t>
          </a:r>
          <a:r>
            <a:rPr lang="en-US" sz="2400" kern="1200"/>
            <a:t> of works</a:t>
          </a:r>
        </a:p>
      </dsp:txBody>
      <dsp:txXfrm>
        <a:off x="27415" y="2551765"/>
        <a:ext cx="6573974" cy="506769"/>
      </dsp:txXfrm>
    </dsp:sp>
    <dsp:sp modelId="{6A45CF11-F8A3-48E0-BECD-ABE60F339B97}">
      <dsp:nvSpPr>
        <dsp:cNvPr id="0" name=""/>
        <dsp:cNvSpPr/>
      </dsp:nvSpPr>
      <dsp:spPr>
        <a:xfrm>
          <a:off x="0" y="3155070"/>
          <a:ext cx="6628804" cy="561599"/>
        </a:xfrm>
        <a:prstGeom prst="roundRect">
          <a:avLst/>
        </a:prstGeom>
        <a:gradFill rotWithShape="0">
          <a:gsLst>
            <a:gs pos="0">
              <a:schemeClr val="accent2">
                <a:hueOff val="-2117347"/>
                <a:satOff val="10143"/>
                <a:lumOff val="9384"/>
                <a:alphaOff val="0"/>
                <a:tint val="96000"/>
                <a:lumMod val="100000"/>
              </a:schemeClr>
            </a:gs>
            <a:gs pos="78000">
              <a:schemeClr val="accent2">
                <a:hueOff val="-2117347"/>
                <a:satOff val="10143"/>
                <a:lumOff val="9384"/>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6. Sustainability</a:t>
          </a:r>
        </a:p>
      </dsp:txBody>
      <dsp:txXfrm>
        <a:off x="27415" y="3182485"/>
        <a:ext cx="6573974" cy="506769"/>
      </dsp:txXfrm>
    </dsp:sp>
    <dsp:sp modelId="{9A511063-DA76-45D7-96DB-2EE7377F51C3}">
      <dsp:nvSpPr>
        <dsp:cNvPr id="0" name=""/>
        <dsp:cNvSpPr/>
      </dsp:nvSpPr>
      <dsp:spPr>
        <a:xfrm>
          <a:off x="0" y="3785790"/>
          <a:ext cx="6628804" cy="561599"/>
        </a:xfrm>
        <a:prstGeom prst="roundRect">
          <a:avLst/>
        </a:prstGeom>
        <a:gradFill rotWithShape="0">
          <a:gsLst>
            <a:gs pos="0">
              <a:schemeClr val="accent2">
                <a:hueOff val="-2540817"/>
                <a:satOff val="12171"/>
                <a:lumOff val="11260"/>
                <a:alphaOff val="0"/>
                <a:tint val="96000"/>
                <a:lumMod val="100000"/>
              </a:schemeClr>
            </a:gs>
            <a:gs pos="78000">
              <a:schemeClr val="accent2">
                <a:hueOff val="-2540817"/>
                <a:satOff val="12171"/>
                <a:lumOff val="1126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7. Pricing (Costings &amp; income)</a:t>
          </a:r>
        </a:p>
      </dsp:txBody>
      <dsp:txXfrm>
        <a:off x="27415" y="3813205"/>
        <a:ext cx="6573974" cy="506769"/>
      </dsp:txXfrm>
    </dsp:sp>
    <dsp:sp modelId="{BEF2E553-69D3-46F0-A081-42D0C6ECF517}">
      <dsp:nvSpPr>
        <dsp:cNvPr id="0" name=""/>
        <dsp:cNvSpPr/>
      </dsp:nvSpPr>
      <dsp:spPr>
        <a:xfrm>
          <a:off x="0" y="4416510"/>
          <a:ext cx="6628804" cy="561599"/>
        </a:xfrm>
        <a:prstGeom prst="roundRect">
          <a:avLst/>
        </a:prstGeom>
        <a:gradFill rotWithShape="0">
          <a:gsLst>
            <a:gs pos="0">
              <a:schemeClr val="accent2">
                <a:hueOff val="-2964286"/>
                <a:satOff val="14200"/>
                <a:lumOff val="13137"/>
                <a:alphaOff val="0"/>
                <a:tint val="96000"/>
                <a:lumMod val="100000"/>
              </a:schemeClr>
            </a:gs>
            <a:gs pos="78000">
              <a:schemeClr val="accent2">
                <a:hueOff val="-2964286"/>
                <a:satOff val="14200"/>
                <a:lumOff val="1313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8. Summary</a:t>
          </a:r>
        </a:p>
      </dsp:txBody>
      <dsp:txXfrm>
        <a:off x="27415" y="4443925"/>
        <a:ext cx="6573974" cy="50676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3EC1A85-215F-084E-9F37-AA7456628176}" type="datetimeFigureOut">
              <a:rPr lang="en-GB" smtClean="0"/>
              <a:t>04/05/2022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9119182-461F-2D41-A737-EE3616BA2207}" type="slidenum">
              <a:rPr lang="en-GB" smtClean="0"/>
              <a:t>‹#›</a:t>
            </a:fld>
            <a:endParaRPr lang="en-GB"/>
          </a:p>
        </p:txBody>
      </p:sp>
    </p:spTree>
    <p:extLst>
      <p:ext uri="{BB962C8B-B14F-4D97-AF65-F5344CB8AC3E}">
        <p14:creationId xmlns:p14="http://schemas.microsoft.com/office/powerpoint/2010/main" val="16054690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5/4/2022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260937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5/4/2022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80514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388924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B712588-04B1-427B-82EE-E8DB90309F08}" type="datetimeFigureOut">
              <a:rPr lang="en-US" dirty="0"/>
              <a:t>5/4/2022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a:p>
        </p:txBody>
      </p:sp>
    </p:spTree>
    <p:extLst>
      <p:ext uri="{BB962C8B-B14F-4D97-AF65-F5344CB8AC3E}">
        <p14:creationId xmlns:p14="http://schemas.microsoft.com/office/powerpoint/2010/main" val="38541021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5/4/2022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062049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5/4/2022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230106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5/4/2022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139784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5/4/2022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8994628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388081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4934634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22432483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38011111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933639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30000254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5/4/2022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9513186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5/4/2022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104848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5/4/2022</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165139373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9D3DC8-AB76-CD02-406A-1213237D07F7}"/>
              </a:ext>
            </a:extLst>
          </p:cNvPr>
          <p:cNvSpPr>
            <a:spLocks noGrp="1"/>
          </p:cNvSpPr>
          <p:nvPr>
            <p:ph type="ctrTitle"/>
          </p:nvPr>
        </p:nvSpPr>
        <p:spPr/>
        <p:txBody>
          <a:bodyPr/>
          <a:lstStyle/>
          <a:p>
            <a:r>
              <a:rPr lang="en-US"/>
              <a:t>Alliance Construction Limited</a:t>
            </a:r>
          </a:p>
        </p:txBody>
      </p:sp>
      <p:sp>
        <p:nvSpPr>
          <p:cNvPr id="3" name="Subtitle 2">
            <a:extLst>
              <a:ext uri="{FF2B5EF4-FFF2-40B4-BE49-F238E27FC236}">
                <a16:creationId xmlns:a16="http://schemas.microsoft.com/office/drawing/2014/main" id="{F7368C07-0183-0A43-E87F-B888B8FE8A15}"/>
              </a:ext>
            </a:extLst>
          </p:cNvPr>
          <p:cNvSpPr>
            <a:spLocks noGrp="1"/>
          </p:cNvSpPr>
          <p:nvPr>
            <p:ph type="subTitle" idx="1"/>
          </p:nvPr>
        </p:nvSpPr>
        <p:spPr/>
        <p:txBody>
          <a:bodyPr/>
          <a:lstStyle/>
          <a:p>
            <a:r>
              <a:rPr lang="en-US"/>
              <a:t>E9 Plot Development</a:t>
            </a:r>
          </a:p>
        </p:txBody>
      </p:sp>
      <p:sp>
        <p:nvSpPr>
          <p:cNvPr id="5" name="TextBox 4">
            <a:extLst>
              <a:ext uri="{FF2B5EF4-FFF2-40B4-BE49-F238E27FC236}">
                <a16:creationId xmlns:a16="http://schemas.microsoft.com/office/drawing/2014/main" id="{567CF466-02D9-5E20-3D87-3FA8C5177D43}"/>
              </a:ext>
            </a:extLst>
          </p:cNvPr>
          <p:cNvSpPr txBox="1"/>
          <p:nvPr/>
        </p:nvSpPr>
        <p:spPr>
          <a:xfrm>
            <a:off x="9857117" y="6320287"/>
            <a:ext cx="333267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pic>
        <p:nvPicPr>
          <p:cNvPr id="6" name="Picture 6">
            <a:extLst>
              <a:ext uri="{FF2B5EF4-FFF2-40B4-BE49-F238E27FC236}">
                <a16:creationId xmlns:a16="http://schemas.microsoft.com/office/drawing/2014/main" id="{EB296146-EAC3-69E9-6AF4-FADE9FC44406}"/>
              </a:ext>
            </a:extLst>
          </p:cNvPr>
          <p:cNvPicPr>
            <a:picLocks noChangeAspect="1"/>
          </p:cNvPicPr>
          <p:nvPr/>
        </p:nvPicPr>
        <p:blipFill>
          <a:blip r:embed="rId2"/>
          <a:stretch>
            <a:fillRect/>
          </a:stretch>
        </p:blipFill>
        <p:spPr>
          <a:xfrm>
            <a:off x="9722060" y="5838017"/>
            <a:ext cx="2466975" cy="1019175"/>
          </a:xfrm>
          <a:prstGeom prst="rect">
            <a:avLst/>
          </a:prstGeom>
        </p:spPr>
      </p:pic>
    </p:spTree>
    <p:extLst>
      <p:ext uri="{BB962C8B-B14F-4D97-AF65-F5344CB8AC3E}">
        <p14:creationId xmlns:p14="http://schemas.microsoft.com/office/powerpoint/2010/main" val="21085198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12" name="Straight Connector 11">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2" name="Rectangle 21">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C8EC91D-FC31-98B1-5328-65162D1CBEE6}"/>
              </a:ext>
            </a:extLst>
          </p:cNvPr>
          <p:cNvGraphicFramePr>
            <a:graphicFrameLocks noGrp="1"/>
          </p:cNvGraphicFramePr>
          <p:nvPr>
            <p:ph idx="1"/>
            <p:extLst>
              <p:ext uri="{D42A27DB-BD31-4B8C-83A1-F6EECF244321}">
                <p14:modId xmlns:p14="http://schemas.microsoft.com/office/powerpoint/2010/main" val="219113890"/>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7" name="Picture 6">
            <a:extLst>
              <a:ext uri="{FF2B5EF4-FFF2-40B4-BE49-F238E27FC236}">
                <a16:creationId xmlns:a16="http://schemas.microsoft.com/office/drawing/2014/main" id="{D9961E32-4F9C-7E87-8920-EF14FA8A578F}"/>
              </a:ext>
            </a:extLst>
          </p:cNvPr>
          <p:cNvPicPr>
            <a:picLocks noChangeAspect="1"/>
          </p:cNvPicPr>
          <p:nvPr/>
        </p:nvPicPr>
        <p:blipFill>
          <a:blip r:embed="rId7"/>
          <a:stretch>
            <a:fillRect/>
          </a:stretch>
        </p:blipFill>
        <p:spPr>
          <a:xfrm>
            <a:off x="9722060" y="5838017"/>
            <a:ext cx="2466975" cy="1019175"/>
          </a:xfrm>
          <a:prstGeom prst="rect">
            <a:avLst/>
          </a:prstGeom>
        </p:spPr>
      </p:pic>
    </p:spTree>
    <p:extLst>
      <p:ext uri="{BB962C8B-B14F-4D97-AF65-F5344CB8AC3E}">
        <p14:creationId xmlns:p14="http://schemas.microsoft.com/office/powerpoint/2010/main" val="11453161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 name="Rectangle 17">
            <a:extLst>
              <a:ext uri="{FF2B5EF4-FFF2-40B4-BE49-F238E27FC236}">
                <a16:creationId xmlns:a16="http://schemas.microsoft.com/office/drawing/2014/main" id="{BD11ECC6-8551-4768-8DFD-CD41AF420A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72001"/>
            <a:ext cx="12192000" cy="2285999"/>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37" name="Group 19">
            <a:extLst>
              <a:ext uri="{FF2B5EF4-FFF2-40B4-BE49-F238E27FC236}">
                <a16:creationId xmlns:a16="http://schemas.microsoft.com/office/drawing/2014/main" id="{93657592-CA60-4F45-B1A0-88AA7724208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25267" y="-8467"/>
            <a:ext cx="4766733" cy="6866467"/>
            <a:chOff x="7425267" y="-8467"/>
            <a:chExt cx="4766733" cy="6866467"/>
          </a:xfrm>
        </p:grpSpPr>
        <p:cxnSp>
          <p:nvCxnSpPr>
            <p:cNvPr id="21" name="Straight Connector 20">
              <a:extLst>
                <a:ext uri="{FF2B5EF4-FFF2-40B4-BE49-F238E27FC236}">
                  <a16:creationId xmlns:a16="http://schemas.microsoft.com/office/drawing/2014/main" id="{6F47E2B4-7DA9-4312-A1F0-C48388B236A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96547" y="4572001"/>
              <a:ext cx="393665" cy="2285999"/>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22" name="Straight Connector 21">
              <a:extLst>
                <a:ext uri="{FF2B5EF4-FFF2-40B4-BE49-F238E27FC236}">
                  <a16:creationId xmlns:a16="http://schemas.microsoft.com/office/drawing/2014/main" id="{35B274F7-039F-4BFC-AA98-B51B1D6CB6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7425267" y="4572001"/>
              <a:ext cx="3383073" cy="2285999"/>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23" name="Rectangle 23">
              <a:extLst>
                <a:ext uri="{FF2B5EF4-FFF2-40B4-BE49-F238E27FC236}">
                  <a16:creationId xmlns:a16="http://schemas.microsoft.com/office/drawing/2014/main" id="{11A31103-C703-46C9-9D26-497A1ACD50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5">
              <a:extLst>
                <a:ext uri="{FF2B5EF4-FFF2-40B4-BE49-F238E27FC236}">
                  <a16:creationId xmlns:a16="http://schemas.microsoft.com/office/drawing/2014/main" id="{382F955F-FC22-44B8-BDCF-B77580323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4">
              <a:extLst>
                <a:ext uri="{FF2B5EF4-FFF2-40B4-BE49-F238E27FC236}">
                  <a16:creationId xmlns:a16="http://schemas.microsoft.com/office/drawing/2014/main" id="{1F567692-F087-479A-8931-BD2869C3E4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7">
              <a:extLst>
                <a:ext uri="{FF2B5EF4-FFF2-40B4-BE49-F238E27FC236}">
                  <a16:creationId xmlns:a16="http://schemas.microsoft.com/office/drawing/2014/main" id="{49B3E4CD-0738-4B9D-A14F-1E8694DDF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8">
              <a:extLst>
                <a:ext uri="{FF2B5EF4-FFF2-40B4-BE49-F238E27FC236}">
                  <a16:creationId xmlns:a16="http://schemas.microsoft.com/office/drawing/2014/main" id="{4753B851-AD90-4CCD-85D0-65AA6567DF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9">
              <a:extLst>
                <a:ext uri="{FF2B5EF4-FFF2-40B4-BE49-F238E27FC236}">
                  <a16:creationId xmlns:a16="http://schemas.microsoft.com/office/drawing/2014/main" id="{EBF14868-A190-4E21-9522-8977C474C9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a:extLst>
                <a:ext uri="{FF2B5EF4-FFF2-40B4-BE49-F238E27FC236}">
                  <a16:creationId xmlns:a16="http://schemas.microsoft.com/office/drawing/2014/main" id="{BCBB4922-76EE-442B-A649-09873DCE79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38" name="Rectangle 30">
            <a:extLst>
              <a:ext uri="{FF2B5EF4-FFF2-40B4-BE49-F238E27FC236}">
                <a16:creationId xmlns:a16="http://schemas.microsoft.com/office/drawing/2014/main" id="{8E2EB503-A017-4457-A105-53638C97DE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Diagram&#10;&#10;Description automatically generated">
            <a:extLst>
              <a:ext uri="{FF2B5EF4-FFF2-40B4-BE49-F238E27FC236}">
                <a16:creationId xmlns:a16="http://schemas.microsoft.com/office/drawing/2014/main" id="{4C2C656F-A330-572B-DAB8-BAD8E891EF30}"/>
              </a:ext>
            </a:extLst>
          </p:cNvPr>
          <p:cNvPicPr>
            <a:picLocks noChangeAspect="1"/>
          </p:cNvPicPr>
          <p:nvPr/>
        </p:nvPicPr>
        <p:blipFill rotWithShape="1">
          <a:blip r:embed="rId2"/>
          <a:srcRect l="23942" t="25366" r="48646" b="41616"/>
          <a:stretch/>
        </p:blipFill>
        <p:spPr>
          <a:xfrm>
            <a:off x="372304" y="315717"/>
            <a:ext cx="7267528" cy="4934338"/>
          </a:xfrm>
          <a:prstGeom prst="rect">
            <a:avLst/>
          </a:prstGeom>
        </p:spPr>
      </p:pic>
      <p:sp>
        <p:nvSpPr>
          <p:cNvPr id="2" name="Title 1">
            <a:extLst>
              <a:ext uri="{FF2B5EF4-FFF2-40B4-BE49-F238E27FC236}">
                <a16:creationId xmlns:a16="http://schemas.microsoft.com/office/drawing/2014/main" id="{4153A414-414A-448F-369E-8331BB98BA3B}"/>
              </a:ext>
            </a:extLst>
          </p:cNvPr>
          <p:cNvSpPr>
            <a:spLocks noGrp="1"/>
          </p:cNvSpPr>
          <p:nvPr>
            <p:ph type="title"/>
          </p:nvPr>
        </p:nvSpPr>
        <p:spPr>
          <a:xfrm>
            <a:off x="7504019" y="312569"/>
            <a:ext cx="4441743" cy="1563899"/>
          </a:xfrm>
        </p:spPr>
        <p:txBody>
          <a:bodyPr vert="horz" lIns="91440" tIns="45720" rIns="91440" bIns="45720" rtlCol="0" anchor="ctr">
            <a:normAutofit/>
          </a:bodyPr>
          <a:lstStyle/>
          <a:p>
            <a:r>
              <a:rPr lang="en-US"/>
              <a:t>Design – Ground Floor Plan</a:t>
            </a:r>
          </a:p>
        </p:txBody>
      </p:sp>
      <p:sp>
        <p:nvSpPr>
          <p:cNvPr id="13" name="TextBox 12">
            <a:extLst>
              <a:ext uri="{FF2B5EF4-FFF2-40B4-BE49-F238E27FC236}">
                <a16:creationId xmlns:a16="http://schemas.microsoft.com/office/drawing/2014/main" id="{0D7FB3ED-E7B7-6831-BD55-DF99115E28A0}"/>
              </a:ext>
            </a:extLst>
          </p:cNvPr>
          <p:cNvSpPr txBox="1"/>
          <p:nvPr/>
        </p:nvSpPr>
        <p:spPr>
          <a:xfrm>
            <a:off x="236559" y="3848230"/>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pic>
        <p:nvPicPr>
          <p:cNvPr id="3" name="Picture 6">
            <a:extLst>
              <a:ext uri="{FF2B5EF4-FFF2-40B4-BE49-F238E27FC236}">
                <a16:creationId xmlns:a16="http://schemas.microsoft.com/office/drawing/2014/main" id="{3D17B56A-88C1-113E-65B0-6235C253774C}"/>
              </a:ext>
            </a:extLst>
          </p:cNvPr>
          <p:cNvPicPr>
            <a:picLocks noChangeAspect="1"/>
          </p:cNvPicPr>
          <p:nvPr/>
        </p:nvPicPr>
        <p:blipFill>
          <a:blip r:embed="rId3"/>
          <a:stretch>
            <a:fillRect/>
          </a:stretch>
        </p:blipFill>
        <p:spPr>
          <a:xfrm>
            <a:off x="9722060" y="5838017"/>
            <a:ext cx="2466975" cy="1019175"/>
          </a:xfrm>
          <a:prstGeom prst="rect">
            <a:avLst/>
          </a:prstGeom>
        </p:spPr>
      </p:pic>
      <p:sp>
        <p:nvSpPr>
          <p:cNvPr id="4" name="TextBox 3">
            <a:extLst>
              <a:ext uri="{FF2B5EF4-FFF2-40B4-BE49-F238E27FC236}">
                <a16:creationId xmlns:a16="http://schemas.microsoft.com/office/drawing/2014/main" id="{CB107024-BCCE-F12C-9166-D84D1F487968}"/>
              </a:ext>
            </a:extLst>
          </p:cNvPr>
          <p:cNvSpPr txBox="1"/>
          <p:nvPr/>
        </p:nvSpPr>
        <p:spPr>
          <a:xfrm>
            <a:off x="7814153" y="1916482"/>
            <a:ext cx="4089746"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t>The Ground floor has 5 Retail areas for rent</a:t>
            </a:r>
          </a:p>
          <a:p>
            <a:pPr marL="285750" indent="-285750">
              <a:buFont typeface="Arial"/>
              <a:buChar char="•"/>
            </a:pPr>
            <a:r>
              <a:rPr lang="en-GB"/>
              <a:t>As well as a communal area for students and a Utility/ laundry room.</a:t>
            </a:r>
          </a:p>
        </p:txBody>
      </p:sp>
    </p:spTree>
    <p:extLst>
      <p:ext uri="{BB962C8B-B14F-4D97-AF65-F5344CB8AC3E}">
        <p14:creationId xmlns:p14="http://schemas.microsoft.com/office/powerpoint/2010/main" val="2029992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4C51F-3668-B314-7FED-F669D838C71F}"/>
              </a:ext>
            </a:extLst>
          </p:cNvPr>
          <p:cNvSpPr>
            <a:spLocks noGrp="1"/>
          </p:cNvSpPr>
          <p:nvPr>
            <p:ph type="title"/>
          </p:nvPr>
        </p:nvSpPr>
        <p:spPr>
          <a:xfrm>
            <a:off x="677334" y="609600"/>
            <a:ext cx="8763681" cy="1320800"/>
          </a:xfrm>
        </p:spPr>
        <p:txBody>
          <a:bodyPr/>
          <a:lstStyle/>
          <a:p>
            <a:r>
              <a:rPr lang="en-GB"/>
              <a:t>Accommodation Floor 1 and 2 Floor Plan </a:t>
            </a:r>
          </a:p>
        </p:txBody>
      </p:sp>
      <p:pic>
        <p:nvPicPr>
          <p:cNvPr id="5" name="Picture 7" descr="Diagram&#10;&#10;Description automatically generated">
            <a:extLst>
              <a:ext uri="{FF2B5EF4-FFF2-40B4-BE49-F238E27FC236}">
                <a16:creationId xmlns:a16="http://schemas.microsoft.com/office/drawing/2014/main" id="{FBFBAE4B-6856-469E-9B4C-A8E15914572C}"/>
              </a:ext>
            </a:extLst>
          </p:cNvPr>
          <p:cNvPicPr>
            <a:picLocks noChangeAspect="1"/>
          </p:cNvPicPr>
          <p:nvPr/>
        </p:nvPicPr>
        <p:blipFill rotWithShape="1">
          <a:blip r:embed="rId2"/>
          <a:srcRect l="45792" t="50761" r="22111" b="15736"/>
          <a:stretch/>
        </p:blipFill>
        <p:spPr>
          <a:xfrm>
            <a:off x="5016792" y="1932871"/>
            <a:ext cx="6730417" cy="3996469"/>
          </a:xfrm>
          <a:prstGeom prst="rect">
            <a:avLst/>
          </a:prstGeom>
        </p:spPr>
      </p:pic>
      <p:sp>
        <p:nvSpPr>
          <p:cNvPr id="6" name="TextBox 5">
            <a:extLst>
              <a:ext uri="{FF2B5EF4-FFF2-40B4-BE49-F238E27FC236}">
                <a16:creationId xmlns:a16="http://schemas.microsoft.com/office/drawing/2014/main" id="{64153505-5AF8-4EC6-D4BF-1C4F0C1BE4AB}"/>
              </a:ext>
            </a:extLst>
          </p:cNvPr>
          <p:cNvSpPr txBox="1"/>
          <p:nvPr/>
        </p:nvSpPr>
        <p:spPr>
          <a:xfrm>
            <a:off x="799578" y="1822537"/>
            <a:ext cx="2743199"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a:p>
            <a:pPr marL="285750" indent="-285750">
              <a:buFont typeface="Arial"/>
              <a:buChar char="•"/>
            </a:pPr>
            <a:r>
              <a:rPr lang="en-GB"/>
              <a:t>Each of these two floors consist of 30 student rooms and 12 family rooms on each floor.</a:t>
            </a:r>
          </a:p>
          <a:p>
            <a:pPr marL="285750" indent="-285750">
              <a:buFont typeface="Arial"/>
              <a:buChar char="•"/>
            </a:pPr>
            <a:r>
              <a:rPr lang="en-GB"/>
              <a:t>Every student flat has a shared kitchen/dining area with at Least two doors between the kitchen and the ensuites to meet regulations</a:t>
            </a:r>
          </a:p>
          <a:p>
            <a:pPr marL="285750" indent="-285750">
              <a:buFont typeface="Arial"/>
              <a:buChar char="•"/>
            </a:pPr>
            <a:endParaRPr lang="en-GB"/>
          </a:p>
        </p:txBody>
      </p:sp>
    </p:spTree>
    <p:extLst>
      <p:ext uri="{BB962C8B-B14F-4D97-AF65-F5344CB8AC3E}">
        <p14:creationId xmlns:p14="http://schemas.microsoft.com/office/powerpoint/2010/main" val="37123221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E0F86C-B3B6-3198-8E6D-BD84F23A4B0A}"/>
              </a:ext>
            </a:extLst>
          </p:cNvPr>
          <p:cNvSpPr>
            <a:spLocks noGrp="1"/>
          </p:cNvSpPr>
          <p:nvPr>
            <p:ph type="title"/>
          </p:nvPr>
        </p:nvSpPr>
        <p:spPr>
          <a:xfrm>
            <a:off x="5458101" y="453025"/>
            <a:ext cx="8596668" cy="1320800"/>
          </a:xfrm>
        </p:spPr>
        <p:txBody>
          <a:bodyPr/>
          <a:lstStyle/>
          <a:p>
            <a:r>
              <a:rPr lang="en-GB"/>
              <a:t>Building Elevations</a:t>
            </a:r>
          </a:p>
        </p:txBody>
      </p:sp>
      <p:pic>
        <p:nvPicPr>
          <p:cNvPr id="6" name="Picture 10" descr="Graphical user interface&#10;&#10;Description automatically generated">
            <a:extLst>
              <a:ext uri="{FF2B5EF4-FFF2-40B4-BE49-F238E27FC236}">
                <a16:creationId xmlns:a16="http://schemas.microsoft.com/office/drawing/2014/main" id="{B51B7B3E-32B5-D89D-A5A9-C4FE0A70641D}"/>
              </a:ext>
            </a:extLst>
          </p:cNvPr>
          <p:cNvPicPr>
            <a:picLocks noChangeAspect="1"/>
          </p:cNvPicPr>
          <p:nvPr/>
        </p:nvPicPr>
        <p:blipFill rotWithShape="1">
          <a:blip r:embed="rId2"/>
          <a:srcRect l="27607" t="23897" r="43558" b="10869"/>
          <a:stretch/>
        </p:blipFill>
        <p:spPr>
          <a:xfrm>
            <a:off x="400677" y="239988"/>
            <a:ext cx="4542848" cy="5774728"/>
          </a:xfrm>
          <a:prstGeom prst="rect">
            <a:avLst/>
          </a:prstGeom>
        </p:spPr>
      </p:pic>
      <p:sp>
        <p:nvSpPr>
          <p:cNvPr id="7" name="TextBox 6">
            <a:extLst>
              <a:ext uri="{FF2B5EF4-FFF2-40B4-BE49-F238E27FC236}">
                <a16:creationId xmlns:a16="http://schemas.microsoft.com/office/drawing/2014/main" id="{FDC6FBDE-B822-2BD0-0513-845DDA93925D}"/>
              </a:ext>
            </a:extLst>
          </p:cNvPr>
          <p:cNvSpPr txBox="1"/>
          <p:nvPr/>
        </p:nvSpPr>
        <p:spPr>
          <a:xfrm>
            <a:off x="5639713" y="1276480"/>
            <a:ext cx="4037554"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400">
                <a:ea typeface="+mn-lt"/>
                <a:cs typeface="+mn-lt"/>
              </a:rPr>
              <a:t>These Designs were made by </a:t>
            </a:r>
            <a:r>
              <a:rPr lang="en-US" sz="2400" err="1">
                <a:ea typeface="+mn-lt"/>
                <a:cs typeface="+mn-lt"/>
              </a:rPr>
              <a:t>Teifion</a:t>
            </a:r>
            <a:r>
              <a:rPr lang="en-US" sz="2400">
                <a:ea typeface="+mn-lt"/>
                <a:cs typeface="+mn-lt"/>
              </a:rPr>
              <a:t> our designated architect, but unfortunately, he couldn't finish the plans to really showcase our ideas. </a:t>
            </a:r>
            <a:endParaRPr lang="en-GB" sz="2400"/>
          </a:p>
        </p:txBody>
      </p:sp>
    </p:spTree>
    <p:extLst>
      <p:ext uri="{BB962C8B-B14F-4D97-AF65-F5344CB8AC3E}">
        <p14:creationId xmlns:p14="http://schemas.microsoft.com/office/powerpoint/2010/main" val="18966916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7">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4D5125-95E1-61B5-F3C9-58F66389C9E5}"/>
              </a:ext>
            </a:extLst>
          </p:cNvPr>
          <p:cNvSpPr>
            <a:spLocks noGrp="1"/>
          </p:cNvSpPr>
          <p:nvPr>
            <p:ph type="title"/>
          </p:nvPr>
        </p:nvSpPr>
        <p:spPr>
          <a:xfrm>
            <a:off x="1043950" y="1179151"/>
            <a:ext cx="3300646" cy="4463889"/>
          </a:xfrm>
        </p:spPr>
        <p:txBody>
          <a:bodyPr anchor="ctr">
            <a:normAutofit/>
          </a:bodyPr>
          <a:lstStyle/>
          <a:p>
            <a:r>
              <a:rPr lang="en-GB"/>
              <a:t>How we came to decide on the aesthetics of the building as a group?</a:t>
            </a:r>
          </a:p>
        </p:txBody>
      </p:sp>
      <p:sp>
        <p:nvSpPr>
          <p:cNvPr id="30" name="Isosceles Triangle 9">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cxnSp>
        <p:nvCxnSpPr>
          <p:cNvPr id="31" name="Straight Connector 11">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B859E91-6CD4-C76A-1194-50D648008614}"/>
              </a:ext>
            </a:extLst>
          </p:cNvPr>
          <p:cNvSpPr>
            <a:spLocks noGrp="1"/>
          </p:cNvSpPr>
          <p:nvPr>
            <p:ph idx="1"/>
          </p:nvPr>
        </p:nvSpPr>
        <p:spPr>
          <a:xfrm>
            <a:off x="4978918" y="1109145"/>
            <a:ext cx="6341016" cy="4603900"/>
          </a:xfrm>
        </p:spPr>
        <p:txBody>
          <a:bodyPr vert="horz" lIns="91440" tIns="45720" rIns="91440" bIns="45720" rtlCol="0" anchor="ctr">
            <a:normAutofit/>
          </a:bodyPr>
          <a:lstStyle/>
          <a:p>
            <a:r>
              <a:rPr lang="en-GB"/>
              <a:t>As a group we regularly met every Wednesday either in the </a:t>
            </a:r>
            <a:r>
              <a:rPr lang="en-GB" err="1"/>
              <a:t>Fforwm</a:t>
            </a:r>
            <a:r>
              <a:rPr lang="en-GB"/>
              <a:t> or online on Teams.</a:t>
            </a:r>
            <a:endParaRPr lang="en-US"/>
          </a:p>
          <a:p>
            <a:r>
              <a:rPr lang="en-GB"/>
              <a:t>In these meetings, we assessed how our work was coming along and gave input on the aesthetics through mood boards and ideas based on what members of the group have seen around Swansea or even in work.</a:t>
            </a:r>
          </a:p>
          <a:p>
            <a:r>
              <a:rPr lang="en-GB"/>
              <a:t>The meetings we had with you the client was greatly important on the final decision as well as the group members. Taking your opinions and needs on board to better help the parties involved to understand clearly what you want from the project is top priority.</a:t>
            </a:r>
          </a:p>
          <a:p>
            <a:endParaRPr lang="en-GB"/>
          </a:p>
        </p:txBody>
      </p:sp>
      <p:sp>
        <p:nvSpPr>
          <p:cNvPr id="32" name="Isosceles Triangle 13">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pic>
        <p:nvPicPr>
          <p:cNvPr id="4" name="Picture 6">
            <a:extLst>
              <a:ext uri="{FF2B5EF4-FFF2-40B4-BE49-F238E27FC236}">
                <a16:creationId xmlns:a16="http://schemas.microsoft.com/office/drawing/2014/main" id="{B58EC597-9863-893F-853E-937373269863}"/>
              </a:ext>
            </a:extLst>
          </p:cNvPr>
          <p:cNvPicPr>
            <a:picLocks noChangeAspect="1"/>
          </p:cNvPicPr>
          <p:nvPr/>
        </p:nvPicPr>
        <p:blipFill>
          <a:blip r:embed="rId2"/>
          <a:stretch>
            <a:fillRect/>
          </a:stretch>
        </p:blipFill>
        <p:spPr>
          <a:xfrm>
            <a:off x="9722060" y="5838017"/>
            <a:ext cx="2466975" cy="1019175"/>
          </a:xfrm>
          <a:prstGeom prst="rect">
            <a:avLst/>
          </a:prstGeom>
        </p:spPr>
      </p:pic>
    </p:spTree>
    <p:extLst>
      <p:ext uri="{BB962C8B-B14F-4D97-AF65-F5344CB8AC3E}">
        <p14:creationId xmlns:p14="http://schemas.microsoft.com/office/powerpoint/2010/main" val="26778759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432BAF-F769-A622-B82F-107468599149}"/>
              </a:ext>
            </a:extLst>
          </p:cNvPr>
          <p:cNvSpPr>
            <a:spLocks noGrp="1"/>
          </p:cNvSpPr>
          <p:nvPr>
            <p:ph type="title"/>
          </p:nvPr>
        </p:nvSpPr>
        <p:spPr>
          <a:xfrm>
            <a:off x="3379894" y="111760"/>
            <a:ext cx="4481868" cy="701040"/>
          </a:xfrm>
        </p:spPr>
        <p:txBody>
          <a:bodyPr/>
          <a:lstStyle/>
          <a:p>
            <a:r>
              <a:rPr lang="en-GB">
                <a:ea typeface="+mj-lt"/>
                <a:cs typeface="+mj-lt"/>
              </a:rPr>
              <a:t>Programme of Works</a:t>
            </a:r>
            <a:endParaRPr lang="en-US"/>
          </a:p>
        </p:txBody>
      </p:sp>
      <p:sp>
        <p:nvSpPr>
          <p:cNvPr id="3" name="Content Placeholder 2">
            <a:extLst>
              <a:ext uri="{FF2B5EF4-FFF2-40B4-BE49-F238E27FC236}">
                <a16:creationId xmlns:a16="http://schemas.microsoft.com/office/drawing/2014/main" id="{DA8E4E63-4A1C-A277-3337-064D4DA8A1D8}"/>
              </a:ext>
            </a:extLst>
          </p:cNvPr>
          <p:cNvSpPr>
            <a:spLocks noGrp="1"/>
          </p:cNvSpPr>
          <p:nvPr>
            <p:ph idx="1"/>
          </p:nvPr>
        </p:nvSpPr>
        <p:spPr>
          <a:xfrm>
            <a:off x="626534" y="809309"/>
            <a:ext cx="8596668" cy="2915573"/>
          </a:xfrm>
        </p:spPr>
        <p:txBody>
          <a:bodyPr vert="horz" lIns="91440" tIns="45720" rIns="91440" bIns="45720" rtlCol="0" anchor="t">
            <a:normAutofit/>
          </a:bodyPr>
          <a:lstStyle/>
          <a:p>
            <a:r>
              <a:rPr lang="en-GB">
                <a:ea typeface="+mn-lt"/>
                <a:cs typeface="+mn-lt"/>
              </a:rPr>
              <a:t>I oversaw making the Programme/ Schedule of works for the project.</a:t>
            </a:r>
            <a:endParaRPr lang="en-GB"/>
          </a:p>
          <a:p>
            <a:r>
              <a:rPr lang="en-GB">
                <a:ea typeface="+mn-lt"/>
                <a:cs typeface="+mn-lt"/>
              </a:rPr>
              <a:t>The programme lays out the steps that must be followed for a project to be finished on time. It also shows the dates and durations of tasks like driven pile foundations, steel frame construction, and even smaller tasks like plumbing and electrical work.</a:t>
            </a:r>
            <a:endParaRPr lang="en-GB"/>
          </a:p>
          <a:p>
            <a:r>
              <a:rPr lang="en-GB">
                <a:ea typeface="+mn-lt"/>
                <a:cs typeface="+mn-lt"/>
              </a:rPr>
              <a:t>I have a tried to phase the programme so the retail/Ground floor will be constructed first so that the ground floor can be rented out while the accommodation is being built. This should help you the client, to maximise your profits.</a:t>
            </a:r>
            <a:endParaRPr lang="en-GB"/>
          </a:p>
          <a:p>
            <a:endParaRPr lang="en-GB"/>
          </a:p>
        </p:txBody>
      </p:sp>
      <p:pic>
        <p:nvPicPr>
          <p:cNvPr id="4" name="Picture 4" descr="Table&#10;&#10;Description automatically generated">
            <a:extLst>
              <a:ext uri="{FF2B5EF4-FFF2-40B4-BE49-F238E27FC236}">
                <a16:creationId xmlns:a16="http://schemas.microsoft.com/office/drawing/2014/main" id="{BA5FB1B4-23F3-1055-A19E-A693AB80D2C0}"/>
              </a:ext>
            </a:extLst>
          </p:cNvPr>
          <p:cNvPicPr>
            <a:picLocks noChangeAspect="1"/>
          </p:cNvPicPr>
          <p:nvPr/>
        </p:nvPicPr>
        <p:blipFill>
          <a:blip r:embed="rId2"/>
          <a:stretch>
            <a:fillRect/>
          </a:stretch>
        </p:blipFill>
        <p:spPr>
          <a:xfrm>
            <a:off x="423797" y="3724852"/>
            <a:ext cx="11521857" cy="2863393"/>
          </a:xfrm>
          <a:prstGeom prst="rect">
            <a:avLst/>
          </a:prstGeom>
        </p:spPr>
      </p:pic>
      <p:pic>
        <p:nvPicPr>
          <p:cNvPr id="5" name="Picture 5" descr="Icon&#10;&#10;Description automatically generated">
            <a:extLst>
              <a:ext uri="{FF2B5EF4-FFF2-40B4-BE49-F238E27FC236}">
                <a16:creationId xmlns:a16="http://schemas.microsoft.com/office/drawing/2014/main" id="{2645BB62-6C17-782E-D16D-584A0FE25F14}"/>
              </a:ext>
            </a:extLst>
          </p:cNvPr>
          <p:cNvPicPr>
            <a:picLocks noChangeAspect="1"/>
          </p:cNvPicPr>
          <p:nvPr/>
        </p:nvPicPr>
        <p:blipFill>
          <a:blip r:embed="rId3"/>
          <a:stretch>
            <a:fillRect/>
          </a:stretch>
        </p:blipFill>
        <p:spPr>
          <a:xfrm>
            <a:off x="8837112" y="-980"/>
            <a:ext cx="3745282" cy="3300481"/>
          </a:xfrm>
          <a:prstGeom prst="rect">
            <a:avLst/>
          </a:prstGeom>
        </p:spPr>
      </p:pic>
    </p:spTree>
    <p:extLst>
      <p:ext uri="{BB962C8B-B14F-4D97-AF65-F5344CB8AC3E}">
        <p14:creationId xmlns:p14="http://schemas.microsoft.com/office/powerpoint/2010/main" val="1426853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789221-A832-027C-A12D-6F8C2C4E26B0}"/>
              </a:ext>
            </a:extLst>
          </p:cNvPr>
          <p:cNvSpPr>
            <a:spLocks noGrp="1"/>
          </p:cNvSpPr>
          <p:nvPr>
            <p:ph type="title"/>
          </p:nvPr>
        </p:nvSpPr>
        <p:spPr>
          <a:xfrm>
            <a:off x="635581" y="150312"/>
            <a:ext cx="9129024" cy="600554"/>
          </a:xfrm>
        </p:spPr>
        <p:txBody>
          <a:bodyPr>
            <a:normAutofit fontScale="90000"/>
          </a:bodyPr>
          <a:lstStyle/>
          <a:p>
            <a:r>
              <a:rPr lang="en-GB">
                <a:ea typeface="+mj-lt"/>
                <a:cs typeface="+mj-lt"/>
              </a:rPr>
              <a:t>Method Statements and Risk Assessments</a:t>
            </a:r>
            <a:endParaRPr lang="en-US"/>
          </a:p>
        </p:txBody>
      </p:sp>
      <p:sp>
        <p:nvSpPr>
          <p:cNvPr id="3" name="Content Placeholder 2">
            <a:extLst>
              <a:ext uri="{FF2B5EF4-FFF2-40B4-BE49-F238E27FC236}">
                <a16:creationId xmlns:a16="http://schemas.microsoft.com/office/drawing/2014/main" id="{43982E7C-0A53-7E1E-A1AE-BD730ECA7764}"/>
              </a:ext>
            </a:extLst>
          </p:cNvPr>
          <p:cNvSpPr>
            <a:spLocks noGrp="1"/>
          </p:cNvSpPr>
          <p:nvPr>
            <p:ph idx="1"/>
          </p:nvPr>
        </p:nvSpPr>
        <p:spPr>
          <a:xfrm>
            <a:off x="479005" y="751411"/>
            <a:ext cx="9369106" cy="4381814"/>
          </a:xfrm>
        </p:spPr>
        <p:txBody>
          <a:bodyPr vert="horz" lIns="91440" tIns="45720" rIns="91440" bIns="45720" rtlCol="0" anchor="t">
            <a:noAutofit/>
          </a:bodyPr>
          <a:lstStyle/>
          <a:p>
            <a:r>
              <a:rPr lang="en-GB" sz="2000">
                <a:ea typeface="+mn-lt"/>
                <a:cs typeface="+mn-lt"/>
              </a:rPr>
              <a:t>I completed the Method statements for the construction of the project</a:t>
            </a:r>
            <a:endParaRPr lang="en-GB" sz="2000"/>
          </a:p>
          <a:p>
            <a:r>
              <a:rPr lang="en-GB" sz="2000">
                <a:ea typeface="+mn-lt"/>
                <a:cs typeface="+mn-lt"/>
              </a:rPr>
              <a:t>The Method Statement document explains how to work in a safe manner. Method statements are crucial when it comes to guaranteeing the health and safety of construction workers. The method statements' goal is to outline the safety precautions that should be implemented to control the risks identified in the risk assessment.</a:t>
            </a:r>
            <a:endParaRPr lang="en-GB" sz="2000"/>
          </a:p>
          <a:p>
            <a:r>
              <a:rPr lang="en-GB" sz="2000">
                <a:ea typeface="+mn-lt"/>
                <a:cs typeface="+mn-lt"/>
              </a:rPr>
              <a:t>I conducted risk assessments that included identifying risks, evaluating associated risks, and determining effective control measures. Many tasks on a building site are hazardous by nature, requiring a thorough risk assessment.</a:t>
            </a:r>
            <a:endParaRPr lang="en-GB" sz="2000"/>
          </a:p>
          <a:p>
            <a:r>
              <a:rPr lang="en-GB" sz="2000">
                <a:ea typeface="+mn-lt"/>
                <a:cs typeface="+mn-lt"/>
              </a:rPr>
              <a:t>We had regular meetings to decide which materials we would use and what materials and what the building would comprise of, Steel Structure, type of cladding etc. </a:t>
            </a:r>
            <a:endParaRPr lang="en-GB" sz="2000"/>
          </a:p>
          <a:p>
            <a:endParaRPr lang="en-GB"/>
          </a:p>
        </p:txBody>
      </p:sp>
      <p:pic>
        <p:nvPicPr>
          <p:cNvPr id="5" name="Picture 6">
            <a:extLst>
              <a:ext uri="{FF2B5EF4-FFF2-40B4-BE49-F238E27FC236}">
                <a16:creationId xmlns:a16="http://schemas.microsoft.com/office/drawing/2014/main" id="{7C956F4E-0AA5-219C-1964-B91933B29FD4}"/>
              </a:ext>
            </a:extLst>
          </p:cNvPr>
          <p:cNvPicPr>
            <a:picLocks noChangeAspect="1"/>
          </p:cNvPicPr>
          <p:nvPr/>
        </p:nvPicPr>
        <p:blipFill>
          <a:blip r:embed="rId2"/>
          <a:stretch>
            <a:fillRect/>
          </a:stretch>
        </p:blipFill>
        <p:spPr>
          <a:xfrm>
            <a:off x="9722060" y="5838017"/>
            <a:ext cx="2466975" cy="1019175"/>
          </a:xfrm>
          <a:prstGeom prst="rect">
            <a:avLst/>
          </a:prstGeom>
        </p:spPr>
      </p:pic>
    </p:spTree>
    <p:extLst>
      <p:ext uri="{BB962C8B-B14F-4D97-AF65-F5344CB8AC3E}">
        <p14:creationId xmlns:p14="http://schemas.microsoft.com/office/powerpoint/2010/main" val="36542908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EFCA81-C0CB-2A40-CF2D-5AA92E0132C7}"/>
              </a:ext>
            </a:extLst>
          </p:cNvPr>
          <p:cNvSpPr>
            <a:spLocks noGrp="1"/>
          </p:cNvSpPr>
          <p:nvPr>
            <p:ph type="title"/>
          </p:nvPr>
        </p:nvSpPr>
        <p:spPr>
          <a:xfrm>
            <a:off x="2138704" y="275573"/>
            <a:ext cx="5110258" cy="757129"/>
          </a:xfrm>
        </p:spPr>
        <p:txBody>
          <a:bodyPr/>
          <a:lstStyle/>
          <a:p>
            <a:r>
              <a:rPr lang="en-GB">
                <a:ea typeface="+mj-lt"/>
                <a:cs typeface="+mj-lt"/>
              </a:rPr>
              <a:t>Environmental Factors</a:t>
            </a:r>
            <a:endParaRPr lang="en-US"/>
          </a:p>
        </p:txBody>
      </p:sp>
      <p:sp>
        <p:nvSpPr>
          <p:cNvPr id="3" name="Content Placeholder 2">
            <a:extLst>
              <a:ext uri="{FF2B5EF4-FFF2-40B4-BE49-F238E27FC236}">
                <a16:creationId xmlns:a16="http://schemas.microsoft.com/office/drawing/2014/main" id="{7C758656-7C3D-1F65-1640-8101A405D1B0}"/>
              </a:ext>
            </a:extLst>
          </p:cNvPr>
          <p:cNvSpPr>
            <a:spLocks noGrp="1"/>
          </p:cNvSpPr>
          <p:nvPr>
            <p:ph idx="1"/>
          </p:nvPr>
        </p:nvSpPr>
        <p:spPr>
          <a:xfrm>
            <a:off x="677334" y="1033247"/>
            <a:ext cx="9254284" cy="5008115"/>
          </a:xfrm>
        </p:spPr>
        <p:txBody>
          <a:bodyPr vert="horz" lIns="91440" tIns="45720" rIns="91440" bIns="45720" rtlCol="0" anchor="t">
            <a:normAutofit/>
          </a:bodyPr>
          <a:lstStyle/>
          <a:p>
            <a:r>
              <a:rPr lang="en-GB" sz="2000">
                <a:ea typeface="+mn-lt"/>
                <a:cs typeface="+mn-lt"/>
              </a:rPr>
              <a:t>In this document I investigated the environmental factors possibly affected by the planned work, such as waste management, noise and dust pollution etc.</a:t>
            </a:r>
            <a:endParaRPr lang="en-GB" sz="2000"/>
          </a:p>
          <a:p>
            <a:r>
              <a:rPr lang="en-GB" sz="2000">
                <a:ea typeface="+mn-lt"/>
                <a:cs typeface="+mn-lt"/>
              </a:rPr>
              <a:t>The Document was made in accordance with David’s Environmental Impact Assessment.</a:t>
            </a:r>
            <a:endParaRPr lang="en-GB" sz="2000"/>
          </a:p>
          <a:p>
            <a:r>
              <a:rPr lang="en-GB" sz="2000">
                <a:ea typeface="+mn-lt"/>
                <a:cs typeface="+mn-lt"/>
              </a:rPr>
              <a:t>The importance of the document is to:</a:t>
            </a:r>
            <a:endParaRPr lang="en-GB" sz="2000"/>
          </a:p>
          <a:p>
            <a:r>
              <a:rPr lang="en-GB" sz="2000">
                <a:ea typeface="+mn-lt"/>
                <a:cs typeface="+mn-lt"/>
              </a:rPr>
              <a:t>Ensure that all applicable legislation and statutory controls are met.</a:t>
            </a:r>
            <a:endParaRPr lang="en-GB" sz="2000"/>
          </a:p>
          <a:p>
            <a:r>
              <a:rPr lang="en-GB" sz="2000">
                <a:ea typeface="+mn-lt"/>
                <a:cs typeface="+mn-lt"/>
              </a:rPr>
              <a:t>Ensure that the company's environmental policy statement is fulfilled.</a:t>
            </a:r>
            <a:endParaRPr lang="en-GB" sz="2000"/>
          </a:p>
          <a:p>
            <a:r>
              <a:rPr lang="en-GB" sz="2000">
                <a:ea typeface="+mn-lt"/>
                <a:cs typeface="+mn-lt"/>
              </a:rPr>
              <a:t>Ensure that the company's goals and objectives are met.</a:t>
            </a:r>
            <a:endParaRPr lang="en-GB" sz="2000"/>
          </a:p>
          <a:p>
            <a:r>
              <a:rPr lang="en-GB" sz="2000">
                <a:ea typeface="+mn-lt"/>
                <a:cs typeface="+mn-lt"/>
              </a:rPr>
              <a:t>Deliver the finest possible environmental performance. This means preventing pollution, minimising negative environmental effects, and securing the possible benefits of better environmental performance requirements.</a:t>
            </a:r>
            <a:endParaRPr lang="en-GB" sz="2000"/>
          </a:p>
          <a:p>
            <a:endParaRPr lang="en-GB"/>
          </a:p>
        </p:txBody>
      </p:sp>
      <p:pic>
        <p:nvPicPr>
          <p:cNvPr id="5" name="Picture 6">
            <a:extLst>
              <a:ext uri="{FF2B5EF4-FFF2-40B4-BE49-F238E27FC236}">
                <a16:creationId xmlns:a16="http://schemas.microsoft.com/office/drawing/2014/main" id="{1CD9E176-6A45-CD82-31E9-2BD3930C1EEF}"/>
              </a:ext>
            </a:extLst>
          </p:cNvPr>
          <p:cNvPicPr>
            <a:picLocks noChangeAspect="1"/>
          </p:cNvPicPr>
          <p:nvPr/>
        </p:nvPicPr>
        <p:blipFill>
          <a:blip r:embed="rId2"/>
          <a:stretch>
            <a:fillRect/>
          </a:stretch>
        </p:blipFill>
        <p:spPr>
          <a:xfrm>
            <a:off x="9722060" y="5838017"/>
            <a:ext cx="2466975" cy="1019175"/>
          </a:xfrm>
          <a:prstGeom prst="rect">
            <a:avLst/>
          </a:prstGeom>
        </p:spPr>
      </p:pic>
    </p:spTree>
    <p:extLst>
      <p:ext uri="{BB962C8B-B14F-4D97-AF65-F5344CB8AC3E}">
        <p14:creationId xmlns:p14="http://schemas.microsoft.com/office/powerpoint/2010/main" val="2947812319"/>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Crop</Template>
  <TotalTime>0</TotalTime>
  <Words>619</Words>
  <Application>Microsoft Office PowerPoint</Application>
  <PresentationFormat>Widescreen</PresentationFormat>
  <Paragraphs>40</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Trebuchet MS</vt:lpstr>
      <vt:lpstr>Wingdings 3</vt:lpstr>
      <vt:lpstr>Facet</vt:lpstr>
      <vt:lpstr>Alliance Construction Limited</vt:lpstr>
      <vt:lpstr>PowerPoint Presentation</vt:lpstr>
      <vt:lpstr>Design – Ground Floor Plan</vt:lpstr>
      <vt:lpstr>Accommodation Floor 1 and 2 Floor Plan </vt:lpstr>
      <vt:lpstr>Building Elevations</vt:lpstr>
      <vt:lpstr>How we came to decide on the aesthetics of the building as a group?</vt:lpstr>
      <vt:lpstr>Programme of Works</vt:lpstr>
      <vt:lpstr>Method Statements and Risk Assessments</vt:lpstr>
      <vt:lpstr>Environmental Factors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brief </dc:title>
  <dc:creator>Al Ikete (1902411)</dc:creator>
  <cp:lastModifiedBy>Elis Williams (1911552)</cp:lastModifiedBy>
  <cp:revision>4</cp:revision>
  <dcterms:created xsi:type="dcterms:W3CDTF">2022-05-03T12:08:02Z</dcterms:created>
  <dcterms:modified xsi:type="dcterms:W3CDTF">2022-05-04T11:44:52Z</dcterms:modified>
</cp:coreProperties>
</file>