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70" r:id="rId4"/>
    <p:sldId id="272" r:id="rId5"/>
    <p:sldId id="267" r:id="rId6"/>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2" autoAdjust="0"/>
    <p:restoredTop sz="94660"/>
  </p:normalViewPr>
  <p:slideViewPr>
    <p:cSldViewPr snapToGrid="0">
      <p:cViewPr varScale="1">
        <p:scale>
          <a:sx n="97" d="100"/>
          <a:sy n="97" d="100"/>
        </p:scale>
        <p:origin x="96"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E0D64BC-7D36-4401-8383-9DE738DAC051}" type="datetimeFigureOut">
              <a:rPr lang="en-GB" smtClean="0"/>
              <a:t>29/11/2022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787720-F7FB-4DB4-BF7E-A16BF7265A03}" type="slidenum">
              <a:rPr lang="en-GB" smtClean="0"/>
              <a:t>‹#›</a:t>
            </a:fld>
            <a:endParaRPr lang="en-GB" dirty="0"/>
          </a:p>
        </p:txBody>
      </p:sp>
    </p:spTree>
    <p:extLst>
      <p:ext uri="{BB962C8B-B14F-4D97-AF65-F5344CB8AC3E}">
        <p14:creationId xmlns:p14="http://schemas.microsoft.com/office/powerpoint/2010/main" val="976221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0D64BC-7D36-4401-8383-9DE738DAC051}" type="datetimeFigureOut">
              <a:rPr lang="en-GB" smtClean="0"/>
              <a:t>29/11/2022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787720-F7FB-4DB4-BF7E-A16BF7265A03}" type="slidenum">
              <a:rPr lang="en-GB" smtClean="0"/>
              <a:t>‹#›</a:t>
            </a:fld>
            <a:endParaRPr lang="en-GB" dirty="0"/>
          </a:p>
        </p:txBody>
      </p:sp>
    </p:spTree>
    <p:extLst>
      <p:ext uri="{BB962C8B-B14F-4D97-AF65-F5344CB8AC3E}">
        <p14:creationId xmlns:p14="http://schemas.microsoft.com/office/powerpoint/2010/main" val="1548135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0D64BC-7D36-4401-8383-9DE738DAC051}" type="datetimeFigureOut">
              <a:rPr lang="en-GB" smtClean="0"/>
              <a:t>29/11/2022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787720-F7FB-4DB4-BF7E-A16BF7265A03}" type="slidenum">
              <a:rPr lang="en-GB" smtClean="0"/>
              <a:t>‹#›</a:t>
            </a:fld>
            <a:endParaRPr lang="en-GB" dirty="0"/>
          </a:p>
        </p:txBody>
      </p:sp>
    </p:spTree>
    <p:extLst>
      <p:ext uri="{BB962C8B-B14F-4D97-AF65-F5344CB8AC3E}">
        <p14:creationId xmlns:p14="http://schemas.microsoft.com/office/powerpoint/2010/main" val="27746301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E0D64BC-7D36-4401-8383-9DE738DAC051}" type="datetimeFigureOut">
              <a:rPr lang="en-GB" smtClean="0"/>
              <a:t>29/11/2022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F787720-F7FB-4DB4-BF7E-A16BF7265A03}" type="slidenum">
              <a:rPr lang="en-GB" smtClean="0"/>
              <a:t>‹#›</a:t>
            </a:fld>
            <a:endParaRPr lang="en-GB" dirty="0"/>
          </a:p>
        </p:txBody>
      </p:sp>
    </p:spTree>
    <p:extLst>
      <p:ext uri="{BB962C8B-B14F-4D97-AF65-F5344CB8AC3E}">
        <p14:creationId xmlns:p14="http://schemas.microsoft.com/office/powerpoint/2010/main" val="947046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E0D64BC-7D36-4401-8383-9DE738DAC051}" type="datetimeFigureOut">
              <a:rPr lang="en-GB" smtClean="0"/>
              <a:t>29/11/2022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F787720-F7FB-4DB4-BF7E-A16BF7265A03}" type="slidenum">
              <a:rPr lang="en-GB" smtClean="0"/>
              <a:t>‹#›</a:t>
            </a:fld>
            <a:endParaRPr lang="en-GB" dirty="0"/>
          </a:p>
        </p:txBody>
      </p:sp>
    </p:spTree>
    <p:extLst>
      <p:ext uri="{BB962C8B-B14F-4D97-AF65-F5344CB8AC3E}">
        <p14:creationId xmlns:p14="http://schemas.microsoft.com/office/powerpoint/2010/main" val="505064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E0D64BC-7D36-4401-8383-9DE738DAC051}" type="datetimeFigureOut">
              <a:rPr lang="en-GB" smtClean="0"/>
              <a:t>29/11/2022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F787720-F7FB-4DB4-BF7E-A16BF7265A03}" type="slidenum">
              <a:rPr lang="en-GB" smtClean="0"/>
              <a:t>‹#›</a:t>
            </a:fld>
            <a:endParaRPr lang="en-GB" dirty="0"/>
          </a:p>
        </p:txBody>
      </p:sp>
    </p:spTree>
    <p:extLst>
      <p:ext uri="{BB962C8B-B14F-4D97-AF65-F5344CB8AC3E}">
        <p14:creationId xmlns:p14="http://schemas.microsoft.com/office/powerpoint/2010/main" val="2199734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0D64BC-7D36-4401-8383-9DE738DAC051}" type="datetimeFigureOut">
              <a:rPr lang="en-GB" smtClean="0"/>
              <a:t>29/11/2022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F787720-F7FB-4DB4-BF7E-A16BF7265A03}" type="slidenum">
              <a:rPr lang="en-GB" smtClean="0"/>
              <a:t>‹#›</a:t>
            </a:fld>
            <a:endParaRPr lang="en-GB" dirty="0"/>
          </a:p>
        </p:txBody>
      </p:sp>
    </p:spTree>
    <p:extLst>
      <p:ext uri="{BB962C8B-B14F-4D97-AF65-F5344CB8AC3E}">
        <p14:creationId xmlns:p14="http://schemas.microsoft.com/office/powerpoint/2010/main" val="1207680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0D64BC-7D36-4401-8383-9DE738DAC051}" type="datetimeFigureOut">
              <a:rPr lang="en-GB" smtClean="0"/>
              <a:t>29/11/2022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F787720-F7FB-4DB4-BF7E-A16BF7265A03}" type="slidenum">
              <a:rPr lang="en-GB" smtClean="0"/>
              <a:t>‹#›</a:t>
            </a:fld>
            <a:endParaRPr lang="en-GB" dirty="0"/>
          </a:p>
        </p:txBody>
      </p:sp>
    </p:spTree>
    <p:extLst>
      <p:ext uri="{BB962C8B-B14F-4D97-AF65-F5344CB8AC3E}">
        <p14:creationId xmlns:p14="http://schemas.microsoft.com/office/powerpoint/2010/main" val="747014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0D64BC-7D36-4401-8383-9DE738DAC051}" type="datetimeFigureOut">
              <a:rPr lang="en-GB" smtClean="0"/>
              <a:t>29/11/2022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F787720-F7FB-4DB4-BF7E-A16BF7265A03}" type="slidenum">
              <a:rPr lang="en-GB" smtClean="0"/>
              <a:t>‹#›</a:t>
            </a:fld>
            <a:endParaRPr lang="en-GB" dirty="0"/>
          </a:p>
        </p:txBody>
      </p:sp>
    </p:spTree>
    <p:extLst>
      <p:ext uri="{BB962C8B-B14F-4D97-AF65-F5344CB8AC3E}">
        <p14:creationId xmlns:p14="http://schemas.microsoft.com/office/powerpoint/2010/main" val="2423161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0D64BC-7D36-4401-8383-9DE738DAC051}" type="datetimeFigureOut">
              <a:rPr lang="en-GB" smtClean="0"/>
              <a:t>29/11/2022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787720-F7FB-4DB4-BF7E-A16BF7265A03}" type="slidenum">
              <a:rPr lang="en-GB" smtClean="0"/>
              <a:t>‹#›</a:t>
            </a:fld>
            <a:endParaRPr lang="en-GB" dirty="0"/>
          </a:p>
        </p:txBody>
      </p:sp>
    </p:spTree>
    <p:extLst>
      <p:ext uri="{BB962C8B-B14F-4D97-AF65-F5344CB8AC3E}">
        <p14:creationId xmlns:p14="http://schemas.microsoft.com/office/powerpoint/2010/main" val="948090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0D64BC-7D36-4401-8383-9DE738DAC051}" type="datetimeFigureOut">
              <a:rPr lang="en-GB" smtClean="0"/>
              <a:t>29/11/2022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F787720-F7FB-4DB4-BF7E-A16BF7265A03}" type="slidenum">
              <a:rPr lang="en-GB" smtClean="0"/>
              <a:t>‹#›</a:t>
            </a:fld>
            <a:endParaRPr lang="en-GB" dirty="0"/>
          </a:p>
        </p:txBody>
      </p:sp>
    </p:spTree>
    <p:extLst>
      <p:ext uri="{BB962C8B-B14F-4D97-AF65-F5344CB8AC3E}">
        <p14:creationId xmlns:p14="http://schemas.microsoft.com/office/powerpoint/2010/main" val="307621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0D64BC-7D36-4401-8383-9DE738DAC051}" type="datetimeFigureOut">
              <a:rPr lang="en-GB" smtClean="0"/>
              <a:t>29/11/2022</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787720-F7FB-4DB4-BF7E-A16BF7265A03}" type="slidenum">
              <a:rPr lang="en-GB" smtClean="0"/>
              <a:t>‹#›</a:t>
            </a:fld>
            <a:endParaRPr lang="en-GB" dirty="0"/>
          </a:p>
        </p:txBody>
      </p:sp>
    </p:spTree>
    <p:extLst>
      <p:ext uri="{BB962C8B-B14F-4D97-AF65-F5344CB8AC3E}">
        <p14:creationId xmlns:p14="http://schemas.microsoft.com/office/powerpoint/2010/main" val="8113478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artleby.com/essay/An-Analysis-on-Customer-Care-Strategy-of-FK2X6YD3D6VA" TargetMode="External"/><Relationship Id="rId2" Type="http://schemas.openxmlformats.org/officeDocument/2006/relationships/hyperlink" Target="https://www.webfx.com/social-media/learn/social-media-benefits/" TargetMode="External"/><Relationship Id="rId1" Type="http://schemas.openxmlformats.org/officeDocument/2006/relationships/slideLayout" Target="../slideLayouts/slideLayout2.xml"/><Relationship Id="rId6" Type="http://schemas.openxmlformats.org/officeDocument/2006/relationships/hyperlink" Target="https://www.kapturecrm.com/blog/crm-integration-benefits-how-social-marketing-become-synonymous-with-crm/#:~:text=Importance%20of%20CRM%20integration%20with%20Social%20Media&amp;text=The%20social%20media%20CRM%20tool" TargetMode="External"/><Relationship Id="rId5" Type="http://schemas.openxmlformats.org/officeDocument/2006/relationships/hyperlink" Target="https://kajabi.com/blog/digital-marketing" TargetMode="External"/><Relationship Id="rId4" Type="http://schemas.openxmlformats.org/officeDocument/2006/relationships/hyperlink" Target="https://www.webfx.com/social-media/smb/is-social-media-marketing-right-for-busin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99090"/>
            <a:ext cx="9144000" cy="2910873"/>
          </a:xfrm>
        </p:spPr>
        <p:txBody>
          <a:bodyPr>
            <a:normAutofit/>
          </a:bodyPr>
          <a:lstStyle/>
          <a:p>
            <a:r>
              <a:rPr lang="en-GB" dirty="0"/>
              <a:t>Building a sustainable marketing relationship</a:t>
            </a:r>
            <a:br>
              <a:rPr lang="en-GB" dirty="0"/>
            </a:br>
            <a:r>
              <a:rPr lang="en-GB" sz="3600" dirty="0"/>
              <a:t>Student Name: Mst Shalma Pervin</a:t>
            </a:r>
            <a:br>
              <a:rPr lang="en-GB" sz="3600" dirty="0"/>
            </a:br>
            <a:r>
              <a:rPr lang="en-GB" sz="3600" dirty="0"/>
              <a:t>Student ID: 2019669</a:t>
            </a:r>
          </a:p>
        </p:txBody>
      </p:sp>
    </p:spTree>
    <p:extLst>
      <p:ext uri="{BB962C8B-B14F-4D97-AF65-F5344CB8AC3E}">
        <p14:creationId xmlns:p14="http://schemas.microsoft.com/office/powerpoint/2010/main" val="2929490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C68EF-1984-7387-EA05-CC8973B46032}"/>
              </a:ext>
            </a:extLst>
          </p:cNvPr>
          <p:cNvSpPr>
            <a:spLocks noGrp="1"/>
          </p:cNvSpPr>
          <p:nvPr>
            <p:ph type="title"/>
          </p:nvPr>
        </p:nvSpPr>
        <p:spPr>
          <a:xfrm>
            <a:off x="838200" y="696429"/>
            <a:ext cx="10515600" cy="1325563"/>
          </a:xfrm>
        </p:spPr>
        <p:txBody>
          <a:bodyPr>
            <a:normAutofit/>
          </a:bodyPr>
          <a:lstStyle/>
          <a:p>
            <a:r>
              <a:rPr lang="en-GB" sz="3600" b="1" dirty="0">
                <a:latin typeface="Times New Roman" panose="02020603050405020304" pitchFamily="18" charset="0"/>
                <a:cs typeface="Times New Roman" panose="02020603050405020304" pitchFamily="18" charset="0"/>
              </a:rPr>
              <a:t>Digital Marketing:</a:t>
            </a:r>
            <a:endParaRPr lang="en-US"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18E5E7F-DEAA-A33B-CF5D-98825489B83B}"/>
              </a:ext>
            </a:extLst>
          </p:cNvPr>
          <p:cNvSpPr>
            <a:spLocks noGrp="1"/>
          </p:cNvSpPr>
          <p:nvPr>
            <p:ph idx="1"/>
          </p:nvPr>
        </p:nvSpPr>
        <p:spPr>
          <a:xfrm>
            <a:off x="838200" y="2620755"/>
            <a:ext cx="10515600" cy="4351338"/>
          </a:xfrm>
        </p:spPr>
        <p:txBody>
          <a:bodyPr/>
          <a:lstStyle/>
          <a:p>
            <a:pPr marL="0" indent="0" algn="ctr">
              <a:lnSpc>
                <a:spcPct val="100000"/>
              </a:lnSpc>
              <a:buNone/>
            </a:pPr>
            <a:r>
              <a:rPr lang="en-US" dirty="0">
                <a:latin typeface="Times New Roman" panose="02020603050405020304" pitchFamily="18" charset="0"/>
                <a:cs typeface="Times New Roman" panose="02020603050405020304" pitchFamily="18" charset="0"/>
              </a:rPr>
              <a:t>“</a:t>
            </a:r>
            <a:r>
              <a:rPr lang="en-US" i="1" dirty="0">
                <a:latin typeface="Times New Roman" panose="02020603050405020304" pitchFamily="18" charset="0"/>
                <a:cs typeface="Times New Roman" panose="02020603050405020304" pitchFamily="18" charset="0"/>
              </a:rPr>
              <a:t>Digital marketing is any marketing strategy that takes place through digital means usually through Internet-connected devices</a:t>
            </a:r>
            <a:r>
              <a:rPr lang="en-US"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4001012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13358-27DA-0FFB-5F98-A0508E3C654F}"/>
              </a:ext>
            </a:extLst>
          </p:cNvPr>
          <p:cNvSpPr>
            <a:spLocks noGrp="1"/>
          </p:cNvSpPr>
          <p:nvPr>
            <p:ph type="title"/>
          </p:nvPr>
        </p:nvSpPr>
        <p:spPr>
          <a:xfrm>
            <a:off x="838200" y="632585"/>
            <a:ext cx="10515600" cy="573478"/>
          </a:xfrm>
        </p:spPr>
        <p:txBody>
          <a:bodyPr>
            <a:normAutofit/>
          </a:bodyPr>
          <a:lstStyle/>
          <a:p>
            <a:r>
              <a:rPr lang="en-US" sz="2400" b="1" dirty="0">
                <a:latin typeface="Times New Roman" panose="02020603050405020304" pitchFamily="18" charset="0"/>
                <a:cs typeface="Times New Roman" panose="02020603050405020304" pitchFamily="18" charset="0"/>
              </a:rPr>
              <a:t>Benefit and Disadvantage of using Digital Marketing:</a:t>
            </a:r>
          </a:p>
        </p:txBody>
      </p:sp>
      <p:sp>
        <p:nvSpPr>
          <p:cNvPr id="3" name="Content Placeholder 2">
            <a:extLst>
              <a:ext uri="{FF2B5EF4-FFF2-40B4-BE49-F238E27FC236}">
                <a16:creationId xmlns:a16="http://schemas.microsoft.com/office/drawing/2014/main" id="{A978CF8C-A7EE-31D7-F3EB-EA137FF8054C}"/>
              </a:ext>
            </a:extLst>
          </p:cNvPr>
          <p:cNvSpPr>
            <a:spLocks noGrp="1"/>
          </p:cNvSpPr>
          <p:nvPr>
            <p:ph idx="1"/>
          </p:nvPr>
        </p:nvSpPr>
        <p:spPr>
          <a:xfrm>
            <a:off x="838200" y="1206064"/>
            <a:ext cx="10515600" cy="1710557"/>
          </a:xfrm>
        </p:spPr>
        <p:txBody>
          <a:bodyPr>
            <a:normAutofit/>
          </a:bodyPr>
          <a:lstStyle/>
          <a:p>
            <a:pPr marL="0" indent="0" algn="ctr">
              <a:buNone/>
            </a:pPr>
            <a:r>
              <a:rPr lang="en-US" sz="2400" i="1" dirty="0">
                <a:latin typeface="Times New Roman" panose="02020603050405020304" pitchFamily="18" charset="0"/>
                <a:cs typeface="Times New Roman" panose="02020603050405020304" pitchFamily="18" charset="0"/>
              </a:rPr>
              <a:t>“The main advantage of digital marketing in WebFX  is that a targeted audience can be reached in a cost-effective and measurable way” </a:t>
            </a:r>
          </a:p>
          <a:p>
            <a:pPr marL="0" indent="0" algn="ctr">
              <a:buNone/>
            </a:pPr>
            <a:r>
              <a:rPr lang="en-US" sz="2400" i="1" dirty="0">
                <a:latin typeface="Times New Roman" panose="02020603050405020304" pitchFamily="18" charset="0"/>
                <a:cs typeface="Times New Roman" panose="02020603050405020304" pitchFamily="18" charset="0"/>
              </a:rPr>
              <a:t>“But incase of paid media used in WebFX it may not necessarily reach the customers you want to attract, and money could get wasted”</a:t>
            </a:r>
          </a:p>
        </p:txBody>
      </p:sp>
      <p:sp>
        <p:nvSpPr>
          <p:cNvPr id="5" name="TextBox 4">
            <a:extLst>
              <a:ext uri="{FF2B5EF4-FFF2-40B4-BE49-F238E27FC236}">
                <a16:creationId xmlns:a16="http://schemas.microsoft.com/office/drawing/2014/main" id="{361E81A2-FE0C-5C02-3E31-171A367B3593}"/>
              </a:ext>
            </a:extLst>
          </p:cNvPr>
          <p:cNvSpPr txBox="1"/>
          <p:nvPr/>
        </p:nvSpPr>
        <p:spPr>
          <a:xfrm>
            <a:off x="838200" y="2814146"/>
            <a:ext cx="10589172" cy="461665"/>
          </a:xfrm>
          <a:prstGeom prst="rect">
            <a:avLst/>
          </a:prstGeom>
          <a:noFill/>
        </p:spPr>
        <p:txBody>
          <a:bodyPr wrap="square">
            <a:spAutoFit/>
          </a:bodyPr>
          <a:lstStyle/>
          <a:p>
            <a:r>
              <a:rPr lang="en-US" sz="2400" b="1" dirty="0">
                <a:latin typeface="Times New Roman" panose="02020603050405020304" pitchFamily="18" charset="0"/>
                <a:cs typeface="Times New Roman" panose="02020603050405020304" pitchFamily="18" charset="0"/>
              </a:rPr>
              <a:t>Benefit and Disadvantage of using social media in relation to CRM</a:t>
            </a:r>
            <a:endParaRPr lang="en-GB" sz="2400" dirty="0"/>
          </a:p>
        </p:txBody>
      </p:sp>
      <p:sp>
        <p:nvSpPr>
          <p:cNvPr id="7" name="TextBox 6">
            <a:extLst>
              <a:ext uri="{FF2B5EF4-FFF2-40B4-BE49-F238E27FC236}">
                <a16:creationId xmlns:a16="http://schemas.microsoft.com/office/drawing/2014/main" id="{D2C9DD0F-1ADA-1ECA-765E-D5A19B92C6CB}"/>
              </a:ext>
            </a:extLst>
          </p:cNvPr>
          <p:cNvSpPr txBox="1"/>
          <p:nvPr/>
        </p:nvSpPr>
        <p:spPr>
          <a:xfrm>
            <a:off x="780393" y="3582190"/>
            <a:ext cx="9750973" cy="1938992"/>
          </a:xfrm>
          <a:prstGeom prst="rect">
            <a:avLst/>
          </a:prstGeom>
          <a:noFill/>
        </p:spPr>
        <p:txBody>
          <a:bodyPr wrap="square">
            <a:spAutoFit/>
          </a:bodyPr>
          <a:lstStyle/>
          <a:p>
            <a:pPr marL="0" indent="0" algn="ctr">
              <a:buNone/>
            </a:pPr>
            <a:r>
              <a:rPr lang="en-US" sz="2400" i="1" dirty="0">
                <a:latin typeface="Times New Roman" panose="02020603050405020304" pitchFamily="18" charset="0"/>
                <a:cs typeface="Times New Roman" panose="02020603050405020304" pitchFamily="18" charset="0"/>
              </a:rPr>
              <a:t>“The social media CRM tool helps the customer get updated about the new trends of a product by seeing the comments on Facebook page of </a:t>
            </a:r>
            <a:r>
              <a:rPr lang="en-US" sz="2400" i="1" dirty="0" err="1">
                <a:latin typeface="Times New Roman" panose="02020603050405020304" pitchFamily="18" charset="0"/>
                <a:cs typeface="Times New Roman" panose="02020603050405020304" pitchFamily="18" charset="0"/>
              </a:rPr>
              <a:t>WebFX</a:t>
            </a:r>
            <a:r>
              <a:rPr lang="en-US" sz="2400" i="1" dirty="0">
                <a:latin typeface="Times New Roman" panose="02020603050405020304" pitchFamily="18" charset="0"/>
                <a:cs typeface="Times New Roman" panose="02020603050405020304" pitchFamily="18" charset="0"/>
              </a:rPr>
              <a:t>”</a:t>
            </a:r>
          </a:p>
          <a:p>
            <a:pPr marL="0" indent="0" algn="ctr">
              <a:buNone/>
            </a:pPr>
            <a:endParaRPr lang="en-US" sz="2400" i="1" dirty="0">
              <a:latin typeface="Times New Roman" panose="02020603050405020304" pitchFamily="18" charset="0"/>
              <a:cs typeface="Times New Roman" panose="02020603050405020304" pitchFamily="18" charset="0"/>
            </a:endParaRPr>
          </a:p>
          <a:p>
            <a:pPr marL="0" indent="0" algn="ctr">
              <a:buNone/>
            </a:pPr>
            <a:r>
              <a:rPr lang="en-US" sz="2400" i="1" dirty="0">
                <a:latin typeface="Times New Roman" panose="02020603050405020304" pitchFamily="18" charset="0"/>
                <a:cs typeface="Times New Roman" panose="02020603050405020304" pitchFamily="18" charset="0"/>
              </a:rPr>
              <a:t>“But you cannot respond to every message of customer about the new product as customers may expect immediate replies”</a:t>
            </a:r>
          </a:p>
        </p:txBody>
      </p:sp>
    </p:spTree>
    <p:extLst>
      <p:ext uri="{BB962C8B-B14F-4D97-AF65-F5344CB8AC3E}">
        <p14:creationId xmlns:p14="http://schemas.microsoft.com/office/powerpoint/2010/main" val="127770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7A958-5CBE-14EC-F753-A6D3F9EF9BB4}"/>
              </a:ext>
            </a:extLst>
          </p:cNvPr>
          <p:cNvSpPr>
            <a:spLocks noGrp="1"/>
          </p:cNvSpPr>
          <p:nvPr>
            <p:ph type="title"/>
          </p:nvPr>
        </p:nvSpPr>
        <p:spPr>
          <a:xfrm>
            <a:off x="838200" y="550655"/>
            <a:ext cx="10515600" cy="1325563"/>
          </a:xfrm>
        </p:spPr>
        <p:txBody>
          <a:bodyPr>
            <a:normAutofit/>
          </a:bodyPr>
          <a:lstStyle/>
          <a:p>
            <a:r>
              <a:rPr lang="en-US" sz="3600" b="1" dirty="0">
                <a:latin typeface="Times New Roman" panose="02020603050405020304" pitchFamily="18" charset="0"/>
                <a:cs typeface="Times New Roman" panose="02020603050405020304" pitchFamily="18" charset="0"/>
              </a:rPr>
              <a:t>How digital marketing is delivered at Sainsbury to improve performance?</a:t>
            </a:r>
          </a:p>
        </p:txBody>
      </p:sp>
      <p:sp>
        <p:nvSpPr>
          <p:cNvPr id="3" name="Content Placeholder 2">
            <a:extLst>
              <a:ext uri="{FF2B5EF4-FFF2-40B4-BE49-F238E27FC236}">
                <a16:creationId xmlns:a16="http://schemas.microsoft.com/office/drawing/2014/main" id="{846324C5-5DFC-AA6E-2FCB-E95F8B5A5598}"/>
              </a:ext>
            </a:extLst>
          </p:cNvPr>
          <p:cNvSpPr>
            <a:spLocks noGrp="1"/>
          </p:cNvSpPr>
          <p:nvPr>
            <p:ph idx="1"/>
          </p:nvPr>
        </p:nvSpPr>
        <p:spPr>
          <a:xfrm>
            <a:off x="684143" y="2194546"/>
            <a:ext cx="10823713" cy="4351338"/>
          </a:xfrm>
        </p:spPr>
        <p:txBody>
          <a:bodyPr>
            <a:normAutofit/>
          </a:bodyPr>
          <a:lstStyle/>
          <a:p>
            <a:pPr marL="0" indent="0" algn="just">
              <a:buNone/>
            </a:pPr>
            <a:r>
              <a:rPr lang="en-US" sz="2400" i="1" dirty="0">
                <a:latin typeface="Times New Roman" panose="02020603050405020304" pitchFamily="18" charset="0"/>
                <a:cs typeface="Times New Roman" panose="02020603050405020304" pitchFamily="18" charset="0"/>
              </a:rPr>
              <a:t>“Sainsbury reduce its delivery time and time to supply new goods to improve performance. Sainsbury has fax and website to communicate with the customers and all the employees in Sainsbury are professional and trained enough to serve customers well. Sainsbury make sure that its customers know the standards of service in stores and in result this performance increases in customer numbers and increase in profit. And this method is inbound”</a:t>
            </a:r>
          </a:p>
        </p:txBody>
      </p:sp>
    </p:spTree>
    <p:extLst>
      <p:ext uri="{BB962C8B-B14F-4D97-AF65-F5344CB8AC3E}">
        <p14:creationId xmlns:p14="http://schemas.microsoft.com/office/powerpoint/2010/main" val="916561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3E0FC-3C34-FD7F-7E07-3764D4AE9374}"/>
              </a:ext>
            </a:extLst>
          </p:cNvPr>
          <p:cNvSpPr>
            <a:spLocks noGrp="1"/>
          </p:cNvSpPr>
          <p:nvPr>
            <p:ph type="title"/>
          </p:nvPr>
        </p:nvSpPr>
        <p:spPr>
          <a:xfrm>
            <a:off x="491987" y="288373"/>
            <a:ext cx="10515600" cy="1325563"/>
          </a:xfrm>
        </p:spPr>
        <p:txBody>
          <a:bodyPr>
            <a:normAutofit/>
          </a:bodyPr>
          <a:lstStyle/>
          <a:p>
            <a:r>
              <a:rPr lang="en-GB" sz="3600" b="1"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6D282AE3-C9CB-7211-B836-3DE79FFB3AB9}"/>
              </a:ext>
            </a:extLst>
          </p:cNvPr>
          <p:cNvSpPr>
            <a:spLocks noGrp="1"/>
          </p:cNvSpPr>
          <p:nvPr>
            <p:ph idx="1"/>
          </p:nvPr>
        </p:nvSpPr>
        <p:spPr>
          <a:xfrm>
            <a:off x="253448" y="1537252"/>
            <a:ext cx="11779526" cy="5032375"/>
          </a:xfrm>
        </p:spPr>
        <p:txBody>
          <a:bodyPr>
            <a:normAutofit fontScale="92500" lnSpcReduction="20000"/>
          </a:bodyPr>
          <a:lstStyle/>
          <a:p>
            <a:pPr>
              <a:lnSpc>
                <a:spcPct val="200000"/>
              </a:lnSpc>
              <a:spcBef>
                <a:spcPts val="0"/>
              </a:spcBef>
            </a:pP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9 Priceless Benefits of Social Media for Businesses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(Emiley, 2018). WebFX.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https://www.webfx.com/social-media/learn/social-media-benefits/</a:t>
            </a:r>
            <a:endParaRPr lang="en-US" sz="1600" u="none" strike="noStrike" dirty="0">
              <a:solidFill>
                <a:srgbClr val="0563C1"/>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200000"/>
              </a:lnSpc>
              <a:spcBef>
                <a:spcPts val="0"/>
              </a:spcBef>
            </a:pP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An Analysis on Customer Care Strategy of Sainsbury | Bartleby</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(Harley, 2019). Www.bartleby.com. Retrieved November 29, 2022, from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https://www.bartleby.com/essay/An-Analysis-on-Customer-Care-Strategy-of-FK2X6YD3D6VA</a:t>
            </a:r>
            <a:endPar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200000"/>
              </a:lnSpc>
              <a:spcBef>
                <a:spcPts val="0"/>
              </a:spcBef>
            </a:pP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Is Social Media Marketing Right for Your Business?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(Marilney, 2020). WebFX.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https://www.webfx.com/social-media/smb/is-social-media-marketing-right-for-business/</a:t>
            </a:r>
            <a:endPar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200000"/>
              </a:lnSpc>
              <a:spcBef>
                <a:spcPts val="0"/>
              </a:spcBef>
            </a:pP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What Is Digital Marketing, Definition, How to Do it, and Examples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(Andrew, 2019). Kajabi.com.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https://kajabi.com/blog/digital-marketing</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What is Social CRM? How can it Benefit Your Business?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(2022, June 22). Kapture CRM.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https://www.kapturecrm.com/blog/crm-integration-benefits-how-social-marketing-become-synonymous-with-crm/#:~:text=Importance%20of%20CRM%20integration%20with%20Social%20Media&amp;text=The%20social%20media%20CRM%20tool</a:t>
            </a: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09475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487</TotalTime>
  <Words>438</Words>
  <Application>Microsoft Office PowerPoint</Application>
  <PresentationFormat>Widescreen</PresentationFormat>
  <Paragraphs>19</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Times New Roman</vt:lpstr>
      <vt:lpstr>Office Theme</vt:lpstr>
      <vt:lpstr>Building a sustainable marketing relationship Student Name: Mst Shalma Pervin Student ID: 2019669</vt:lpstr>
      <vt:lpstr>Digital Marketing:</vt:lpstr>
      <vt:lpstr>Benefit and Disadvantage of using Digital Marketing:</vt:lpstr>
      <vt:lpstr>How digital marketing is delivered at Sainsbury to improve performance?</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Management</dc:title>
  <dc:creator>Maria Heffernan</dc:creator>
  <cp:lastModifiedBy>Mst Shalma Pervin (2019669)</cp:lastModifiedBy>
  <cp:revision>32</cp:revision>
  <cp:lastPrinted>2019-05-23T08:47:47Z</cp:lastPrinted>
  <dcterms:created xsi:type="dcterms:W3CDTF">2019-05-23T07:52:12Z</dcterms:created>
  <dcterms:modified xsi:type="dcterms:W3CDTF">2022-11-29T23:29:42Z</dcterms:modified>
</cp:coreProperties>
</file>