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3"/>
  </p:notesMasterIdLst>
  <p:handoutMasterIdLst>
    <p:handoutMasterId r:id="rId14"/>
  </p:handoutMasterIdLst>
  <p:sldIdLst>
    <p:sldId id="256" r:id="rId2"/>
    <p:sldId id="323" r:id="rId3"/>
    <p:sldId id="333" r:id="rId4"/>
    <p:sldId id="330" r:id="rId5"/>
    <p:sldId id="332" r:id="rId6"/>
    <p:sldId id="331" r:id="rId7"/>
    <p:sldId id="336" r:id="rId8"/>
    <p:sldId id="337" r:id="rId9"/>
    <p:sldId id="335" r:id="rId10"/>
    <p:sldId id="338" r:id="rId11"/>
    <p:sldId id="322" r:id="rId12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2" autoAdjust="0"/>
    <p:restoredTop sz="94650" autoAdjust="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M6X01111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3 – The Five Main Ingredients of UX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	</a:t>
            </a:r>
            <a:r>
              <a:rPr lang="is-IS" sz="2400" dirty="0" smtClean="0"/>
              <a:t>	Part II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There are 5 overarching topics that should be considered at all times in UXD</a:t>
            </a:r>
          </a:p>
          <a:p>
            <a:pPr lvl="1"/>
            <a:r>
              <a:rPr lang="en-GB" dirty="0" smtClean="0"/>
              <a:t>Psychology – both the users’ and your own</a:t>
            </a:r>
          </a:p>
          <a:p>
            <a:pPr lvl="1"/>
            <a:r>
              <a:rPr lang="en-GB" dirty="0" smtClean="0"/>
              <a:t>Usability – how easy it is to use</a:t>
            </a:r>
          </a:p>
          <a:p>
            <a:pPr lvl="1"/>
            <a:r>
              <a:rPr lang="en-GB" dirty="0" smtClean="0"/>
              <a:t>Design – how well it works, not how good it looks</a:t>
            </a:r>
          </a:p>
          <a:p>
            <a:pPr lvl="1"/>
            <a:r>
              <a:rPr lang="en-GB" dirty="0" smtClean="0"/>
              <a:t>Copywriting – accurate and useful information</a:t>
            </a:r>
          </a:p>
          <a:p>
            <a:pPr lvl="1"/>
            <a:r>
              <a:rPr lang="en-GB" dirty="0" smtClean="0"/>
              <a:t>Analysis – using data to improve your system</a:t>
            </a:r>
          </a:p>
          <a:p>
            <a:pPr lvl="1"/>
            <a:endParaRPr lang="en-GB" dirty="0"/>
          </a:p>
          <a:p>
            <a:r>
              <a:rPr lang="en-GB" dirty="0" smtClean="0"/>
              <a:t>Each of these generate a set of questions you should ask yourself when designing a UX</a:t>
            </a:r>
          </a:p>
          <a:p>
            <a:endParaRPr lang="en-GB" dirty="0"/>
          </a:p>
          <a:p>
            <a:r>
              <a:rPr lang="en-GB" dirty="0" smtClean="0"/>
              <a:t>We considered three of these last week; this week we’ll consider the other two and some ethical issues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5 Main Ingredients of UX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577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UX copy is not brand copy</a:t>
            </a:r>
          </a:p>
          <a:p>
            <a:pPr lvl="1"/>
            <a:r>
              <a:rPr lang="en-GB" sz="2400" dirty="0" smtClean="0"/>
              <a:t>Brand copy supports the image and values of the company</a:t>
            </a:r>
          </a:p>
          <a:p>
            <a:pPr lvl="1"/>
            <a:r>
              <a:rPr lang="en-GB" sz="2400" dirty="0" smtClean="0"/>
              <a:t>UX copy gets stuff done quickly and effectively</a:t>
            </a:r>
          </a:p>
          <a:p>
            <a:r>
              <a:rPr lang="en-GB" dirty="0" smtClean="0"/>
              <a:t>Ask yourself</a:t>
            </a:r>
          </a:p>
          <a:p>
            <a:pPr lvl="1"/>
            <a:r>
              <a:rPr lang="en-GB" sz="2400" dirty="0" smtClean="0"/>
              <a:t>Does it sound confident and tell the user what to do?</a:t>
            </a:r>
          </a:p>
          <a:p>
            <a:pPr lvl="1"/>
            <a:r>
              <a:rPr lang="en-GB" sz="2400" dirty="0" smtClean="0"/>
              <a:t>Does it motivate the user to complete their goal? Is that what we want?</a:t>
            </a:r>
          </a:p>
          <a:p>
            <a:pPr lvl="1"/>
            <a:r>
              <a:rPr lang="en-GB" sz="2400" dirty="0" smtClean="0"/>
              <a:t>Is the biggest text the most important text? Why not?</a:t>
            </a:r>
          </a:p>
          <a:p>
            <a:pPr lvl="1"/>
            <a:r>
              <a:rPr lang="en-GB" sz="2400" dirty="0" smtClean="0"/>
              <a:t>Does it inform the user or does it assume that they already understand?</a:t>
            </a:r>
          </a:p>
          <a:p>
            <a:pPr lvl="1"/>
            <a:r>
              <a:rPr lang="en-GB" sz="2400" dirty="0" smtClean="0"/>
              <a:t>Does it reduce anxiety?</a:t>
            </a:r>
          </a:p>
          <a:p>
            <a:pPr lvl="1"/>
            <a:r>
              <a:rPr lang="en-GB" sz="2400" dirty="0" smtClean="0"/>
              <a:t>Is it clear, direct, simple and functional?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120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/>
              <a:t>Ingress, Pokémon Go, and Wizards Unite </a:t>
            </a:r>
            <a:endParaRPr lang="en-GB" dirty="0" smtClean="0"/>
          </a:p>
          <a:p>
            <a:pPr lvl="1"/>
            <a:r>
              <a:rPr lang="en-GB" sz="1800" dirty="0" smtClean="0"/>
              <a:t>Does </a:t>
            </a:r>
            <a:r>
              <a:rPr lang="en-GB" sz="1800" dirty="0"/>
              <a:t>it sound confident and tell the user what to do?</a:t>
            </a:r>
          </a:p>
          <a:p>
            <a:pPr lvl="1"/>
            <a:r>
              <a:rPr lang="en-GB" sz="2000" dirty="0"/>
              <a:t>Does it motivate the user to complete their goal? </a:t>
            </a:r>
            <a:r>
              <a:rPr lang="en-GB" sz="2000" dirty="0" smtClean="0"/>
              <a:t>What is the actual goal? Does the user understand the actual goal?</a:t>
            </a:r>
            <a:endParaRPr lang="en-GB" sz="2000" dirty="0"/>
          </a:p>
          <a:p>
            <a:pPr lvl="1"/>
            <a:r>
              <a:rPr lang="en-GB" sz="2000" dirty="0"/>
              <a:t>Is the biggest text the most important text? Why not?</a:t>
            </a:r>
          </a:p>
          <a:p>
            <a:pPr lvl="1"/>
            <a:r>
              <a:rPr lang="en-GB" sz="2000" dirty="0"/>
              <a:t>Does it inform the user or does it assume that they already understand?</a:t>
            </a:r>
          </a:p>
          <a:p>
            <a:pPr lvl="1"/>
            <a:r>
              <a:rPr lang="en-GB" sz="2000" dirty="0"/>
              <a:t>Does it reduce anxiety?</a:t>
            </a:r>
          </a:p>
          <a:p>
            <a:pPr lvl="1"/>
            <a:r>
              <a:rPr lang="en-GB" sz="2000" dirty="0"/>
              <a:t>Is it clear, direct, simple and functional?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716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This is often ignored but is the best way to find out what works</a:t>
            </a:r>
          </a:p>
          <a:p>
            <a:r>
              <a:rPr lang="en-GB" dirty="0" smtClean="0"/>
              <a:t>Ask yourself</a:t>
            </a:r>
          </a:p>
          <a:p>
            <a:pPr lvl="1"/>
            <a:r>
              <a:rPr lang="en-GB" sz="2400" dirty="0" smtClean="0"/>
              <a:t>Are you using data to prove that you are right or to learn the truth?</a:t>
            </a:r>
          </a:p>
          <a:p>
            <a:pPr lvl="1"/>
            <a:r>
              <a:rPr lang="en-GB" sz="2400" dirty="0" smtClean="0"/>
              <a:t>Are you looking for subjective opinions or objective truths?</a:t>
            </a:r>
          </a:p>
          <a:p>
            <a:pPr lvl="1"/>
            <a:r>
              <a:rPr lang="en-GB" sz="2400" dirty="0" smtClean="0"/>
              <a:t>Have you collected information that can give you those types of answers?</a:t>
            </a:r>
          </a:p>
          <a:p>
            <a:pPr lvl="1"/>
            <a:r>
              <a:rPr lang="en-GB" sz="2400" dirty="0" smtClean="0"/>
              <a:t>Do you know why users do that, or are you interpreting their behaviours?</a:t>
            </a:r>
          </a:p>
          <a:p>
            <a:pPr lvl="1"/>
            <a:r>
              <a:rPr lang="en-GB" sz="2400" dirty="0" smtClean="0"/>
              <a:t>Are you looking at absolute numbers or relative improvements?</a:t>
            </a:r>
          </a:p>
          <a:p>
            <a:pPr lvl="1"/>
            <a:r>
              <a:rPr lang="en-GB" sz="2400" dirty="0" smtClean="0"/>
              <a:t>How will you measure this? Are you measuring the right things?</a:t>
            </a:r>
          </a:p>
          <a:p>
            <a:pPr lvl="1"/>
            <a:r>
              <a:rPr lang="en-GB" sz="2400" dirty="0" smtClean="0"/>
              <a:t>Are you looking for bad results too? Why not?</a:t>
            </a:r>
          </a:p>
          <a:p>
            <a:pPr lvl="1"/>
            <a:r>
              <a:rPr lang="en-GB" sz="2400" dirty="0" smtClean="0"/>
              <a:t>How can you use this analysis to make improvements?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73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/>
              <a:t>Ingress, Pokémon Go, and Wizards Unite </a:t>
            </a:r>
            <a:endParaRPr lang="en-GB" dirty="0" smtClean="0"/>
          </a:p>
          <a:p>
            <a:pPr lvl="1"/>
            <a:r>
              <a:rPr lang="en-GB" sz="1800" dirty="0" smtClean="0"/>
              <a:t>Are </a:t>
            </a:r>
            <a:r>
              <a:rPr lang="en-GB" sz="1800" dirty="0"/>
              <a:t>you using data to prove that you are right or to learn the truth?</a:t>
            </a:r>
          </a:p>
          <a:p>
            <a:pPr lvl="1"/>
            <a:r>
              <a:rPr lang="en-GB" sz="2000" dirty="0"/>
              <a:t>Are you looking for subjective opinions or objective truths?</a:t>
            </a:r>
          </a:p>
          <a:p>
            <a:pPr lvl="1"/>
            <a:r>
              <a:rPr lang="en-GB" sz="2000" dirty="0" smtClean="0"/>
              <a:t>What data do you need to collect to give </a:t>
            </a:r>
            <a:r>
              <a:rPr lang="en-GB" sz="2000" dirty="0"/>
              <a:t>you those types of answers?</a:t>
            </a:r>
          </a:p>
          <a:p>
            <a:pPr lvl="1"/>
            <a:r>
              <a:rPr lang="en-GB" sz="2000" dirty="0"/>
              <a:t>Do you know why users do that, or are you interpreting their behaviours?</a:t>
            </a:r>
          </a:p>
          <a:p>
            <a:pPr lvl="1"/>
            <a:r>
              <a:rPr lang="en-GB" sz="2000" dirty="0"/>
              <a:t>Are you looking at absolute numbers or relative improvements?</a:t>
            </a:r>
          </a:p>
          <a:p>
            <a:pPr lvl="1"/>
            <a:r>
              <a:rPr lang="en-GB" sz="2000" dirty="0"/>
              <a:t>How will you measure this? Are you measuring the right things?</a:t>
            </a:r>
          </a:p>
          <a:p>
            <a:pPr lvl="1"/>
            <a:r>
              <a:rPr lang="en-GB" sz="2000" dirty="0"/>
              <a:t>Are you looking for bad results too? Why not</a:t>
            </a:r>
            <a:r>
              <a:rPr lang="en-GB" sz="2000" dirty="0" smtClean="0"/>
              <a:t>? What would count as a ‘bad result’?</a:t>
            </a:r>
            <a:endParaRPr lang="en-GB" sz="2000" dirty="0"/>
          </a:p>
          <a:p>
            <a:pPr lvl="1"/>
            <a:r>
              <a:rPr lang="en-GB" sz="2000" dirty="0"/>
              <a:t>How can you use this analysis to make improvements?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503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Niantic have been criticised for its lack of engagement with ethical issues in </a:t>
            </a:r>
            <a:r>
              <a:rPr lang="en-GB" dirty="0"/>
              <a:t>Ingress, Pokémon Go, and Wizards Unite </a:t>
            </a:r>
            <a:endParaRPr lang="en-GB" dirty="0" smtClean="0"/>
          </a:p>
          <a:p>
            <a:pPr lvl="1"/>
            <a:r>
              <a:rPr lang="en-GB" dirty="0" err="1" smtClean="0"/>
              <a:t>Pokéstops</a:t>
            </a:r>
            <a:r>
              <a:rPr lang="en-GB" dirty="0" smtClean="0"/>
              <a:t>/Portals/Inns </a:t>
            </a:r>
            <a:r>
              <a:rPr lang="en-GB" dirty="0" smtClean="0"/>
              <a:t>appearing in unsuitable places</a:t>
            </a:r>
          </a:p>
          <a:p>
            <a:pPr lvl="1"/>
            <a:r>
              <a:rPr lang="en-GB" dirty="0" smtClean="0"/>
              <a:t>People being attacked while visiting remote </a:t>
            </a:r>
            <a:r>
              <a:rPr lang="en-GB" dirty="0" err="1" smtClean="0"/>
              <a:t>Pokéstops</a:t>
            </a:r>
            <a:r>
              <a:rPr lang="en-GB" dirty="0" smtClean="0"/>
              <a:t>/Portals/Inns</a:t>
            </a:r>
            <a:endParaRPr lang="en-GB" dirty="0" smtClean="0"/>
          </a:p>
          <a:p>
            <a:pPr lvl="1"/>
            <a:r>
              <a:rPr lang="en-GB" dirty="0" err="1" smtClean="0"/>
              <a:t>Pokéstops</a:t>
            </a:r>
            <a:r>
              <a:rPr lang="en-GB" dirty="0" smtClean="0"/>
              <a:t>/Portals/Inns </a:t>
            </a:r>
            <a:r>
              <a:rPr lang="en-GB" dirty="0" smtClean="0"/>
              <a:t>are denser in areas where people can afford smartphones</a:t>
            </a:r>
          </a:p>
          <a:p>
            <a:r>
              <a:rPr lang="en-GB" dirty="0" smtClean="0"/>
              <a:t>Legal questions are also being raised (mainly in the US) about whether the game encourages people to trespass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312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/>
              <a:t>Ingress, Pokémon Go, and Wizards Unite </a:t>
            </a:r>
            <a:endParaRPr lang="en-GB" dirty="0" smtClean="0"/>
          </a:p>
          <a:p>
            <a:pPr lvl="1"/>
            <a:r>
              <a:rPr lang="en-GB" sz="1800" dirty="0" smtClean="0"/>
              <a:t>How </a:t>
            </a:r>
            <a:r>
              <a:rPr lang="en-GB" sz="1800" dirty="0" smtClean="0"/>
              <a:t>are the ethical issues likely to vary from country to country? Are there places where using either system could be considered dangerous?</a:t>
            </a:r>
          </a:p>
          <a:p>
            <a:pPr lvl="1"/>
            <a:r>
              <a:rPr lang="en-GB" sz="2000" dirty="0" smtClean="0"/>
              <a:t>How inclusive are </a:t>
            </a:r>
            <a:r>
              <a:rPr lang="en-GB" sz="2000" dirty="0"/>
              <a:t>Ingress, Pokémon Go, and Wizards </a:t>
            </a:r>
            <a:r>
              <a:rPr lang="en-GB" sz="2000" dirty="0" smtClean="0"/>
              <a:t>Unite?</a:t>
            </a:r>
            <a:endParaRPr lang="en-GB" sz="2000" dirty="0" smtClean="0"/>
          </a:p>
          <a:p>
            <a:pPr lvl="1"/>
            <a:r>
              <a:rPr lang="en-GB" sz="2000" dirty="0" smtClean="0"/>
              <a:t>How far are </a:t>
            </a:r>
            <a:r>
              <a:rPr lang="en-GB" sz="2000" dirty="0" smtClean="0"/>
              <a:t>Niantic </a:t>
            </a:r>
            <a:r>
              <a:rPr lang="en-GB" sz="2000" dirty="0" smtClean="0"/>
              <a:t>responsible for any harm that might come to players through using the systems?</a:t>
            </a:r>
          </a:p>
          <a:p>
            <a:pPr lvl="1"/>
            <a:r>
              <a:rPr lang="en-GB" sz="2000" dirty="0" smtClean="0"/>
              <a:t>Are there any other legal/ethical questions that need to be raised? (Hint: Consider how you could use the systems if you were one of the ‘bad guys'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40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 of the activities today link directly to the assignment</a:t>
            </a:r>
          </a:p>
          <a:p>
            <a:pPr lvl="1"/>
            <a:r>
              <a:rPr lang="en-GB" dirty="0" smtClean="0"/>
              <a:t>Today’s answers give you a snapshot of your first impressions of the software and what it’s trying to do</a:t>
            </a:r>
            <a:endParaRPr lang="en-GB" dirty="0"/>
          </a:p>
          <a:p>
            <a:r>
              <a:rPr lang="en-GB" dirty="0" smtClean="0"/>
              <a:t>After you have used </a:t>
            </a:r>
            <a:r>
              <a:rPr lang="en-GB" dirty="0"/>
              <a:t>Ingress, Pokémon Go, and Wizards Unite for </a:t>
            </a:r>
            <a:r>
              <a:rPr lang="en-GB" dirty="0" smtClean="0"/>
              <a:t>a month come </a:t>
            </a:r>
            <a:r>
              <a:rPr lang="en-GB" dirty="0" smtClean="0"/>
              <a:t>back to these questions and review your answers</a:t>
            </a:r>
          </a:p>
          <a:p>
            <a:pPr lvl="1"/>
            <a:r>
              <a:rPr lang="en-GB" dirty="0" smtClean="0"/>
              <a:t>Have any of your answers changed as you have discovered new features or become more familiar with the system?</a:t>
            </a:r>
          </a:p>
          <a:p>
            <a:endParaRPr lang="en-GB" dirty="0" smtClean="0"/>
          </a:p>
          <a:p>
            <a:r>
              <a:rPr lang="en-GB" dirty="0" smtClean="0"/>
              <a:t>These answers will form the core of your review of the </a:t>
            </a:r>
            <a:r>
              <a:rPr lang="en-GB" dirty="0" smtClean="0"/>
              <a:t>three game apps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to Assignment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658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university website</a:t>
            </a:r>
          </a:p>
          <a:p>
            <a:r>
              <a:rPr lang="en-GB" dirty="0" smtClean="0"/>
              <a:t>For each of the four categories</a:t>
            </a:r>
          </a:p>
          <a:p>
            <a:pPr lvl="1"/>
            <a:r>
              <a:rPr lang="en-GB" dirty="0" smtClean="0"/>
              <a:t>Psychology</a:t>
            </a:r>
          </a:p>
          <a:p>
            <a:pPr lvl="1"/>
            <a:r>
              <a:rPr lang="en-GB" dirty="0" smtClean="0"/>
              <a:t>Usability</a:t>
            </a:r>
          </a:p>
          <a:p>
            <a:pPr lvl="1"/>
            <a:r>
              <a:rPr lang="en-GB" dirty="0" smtClean="0"/>
              <a:t>Design</a:t>
            </a:r>
          </a:p>
          <a:p>
            <a:pPr lvl="1"/>
            <a:r>
              <a:rPr lang="en-GB" dirty="0" smtClean="0"/>
              <a:t>Copywriting</a:t>
            </a:r>
          </a:p>
          <a:p>
            <a:r>
              <a:rPr lang="en-GB" smtClean="0"/>
              <a:t>Answer </a:t>
            </a:r>
            <a:r>
              <a:rPr lang="en-GB" dirty="0" smtClean="0"/>
              <a:t>the big questions about the university website’s User Experience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294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Behaviour Basics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</a:t>
            </a:r>
            <a:r>
              <a:rPr lang="en-GB" smtClean="0"/>
              <a:t>on Moodle.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1927</TotalTime>
  <Words>876</Words>
  <Application>Microsoft Office PowerPoint</Application>
  <PresentationFormat>On-screen Show (4:3)</PresentationFormat>
  <Paragraphs>93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The 5 Main Ingredients of UX</vt:lpstr>
      <vt:lpstr>Copywriting</vt:lpstr>
      <vt:lpstr>Activity</vt:lpstr>
      <vt:lpstr>Analysis</vt:lpstr>
      <vt:lpstr>Activity</vt:lpstr>
      <vt:lpstr>Ethical Issues</vt:lpstr>
      <vt:lpstr>Activity</vt:lpstr>
      <vt:lpstr>Link to Assignment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118</cp:revision>
  <dcterms:created xsi:type="dcterms:W3CDTF">2003-09-29T11:49:22Z</dcterms:created>
  <dcterms:modified xsi:type="dcterms:W3CDTF">2021-01-25T14:29:24Z</dcterms:modified>
</cp:coreProperties>
</file>