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F6F087-31D7-4050-B696-4578BBB0C4F8}" v="18" dt="2026-07-12T09:59:26.4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81" d="100"/>
          <a:sy n="81" d="100"/>
        </p:scale>
        <p:origin x="136" y="148"/>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umaira Bashir" userId="24eb91007f75d307" providerId="LiveId" clId="{A34CAF43-D494-425F-981D-CDF0899050B2}"/>
    <pc:docChg chg="undo custSel modSld modMainMaster">
      <pc:chgData name="Humaira Bashir" userId="24eb91007f75d307" providerId="LiveId" clId="{A34CAF43-D494-425F-981D-CDF0899050B2}" dt="2026-07-12T10:02:46.162" v="435" actId="20577"/>
      <pc:docMkLst>
        <pc:docMk/>
      </pc:docMkLst>
      <pc:sldChg chg="modSp mod setBg">
        <pc:chgData name="Humaira Bashir" userId="24eb91007f75d307" providerId="LiveId" clId="{A34CAF43-D494-425F-981D-CDF0899050B2}" dt="2026-07-12T09:23:34.451" v="227" actId="20577"/>
        <pc:sldMkLst>
          <pc:docMk/>
          <pc:sldMk cId="0" sldId="256"/>
        </pc:sldMkLst>
        <pc:spChg chg="mod">
          <ac:chgData name="Humaira Bashir" userId="24eb91007f75d307" providerId="LiveId" clId="{A34CAF43-D494-425F-981D-CDF0899050B2}" dt="2026-07-12T09:23:34.451" v="227" actId="20577"/>
          <ac:spMkLst>
            <pc:docMk/>
            <pc:sldMk cId="0" sldId="256"/>
            <ac:spMk id="54" creationId="{00000000-0000-0000-0000-000000000000}"/>
          </ac:spMkLst>
        </pc:spChg>
      </pc:sldChg>
      <pc:sldChg chg="modSp mod setBg">
        <pc:chgData name="Humaira Bashir" userId="24eb91007f75d307" providerId="LiveId" clId="{A34CAF43-D494-425F-981D-CDF0899050B2}" dt="2026-07-12T09:26:48.949" v="235" actId="27636"/>
        <pc:sldMkLst>
          <pc:docMk/>
          <pc:sldMk cId="0" sldId="257"/>
        </pc:sldMkLst>
        <pc:spChg chg="mod">
          <ac:chgData name="Humaira Bashir" userId="24eb91007f75d307" providerId="LiveId" clId="{A34CAF43-D494-425F-981D-CDF0899050B2}" dt="2026-07-12T09:26:48.949" v="235" actId="27636"/>
          <ac:spMkLst>
            <pc:docMk/>
            <pc:sldMk cId="0" sldId="257"/>
            <ac:spMk id="59" creationId="{00000000-0000-0000-0000-000000000000}"/>
          </ac:spMkLst>
        </pc:spChg>
        <pc:spChg chg="mod">
          <ac:chgData name="Humaira Bashir" userId="24eb91007f75d307" providerId="LiveId" clId="{A34CAF43-D494-425F-981D-CDF0899050B2}" dt="2026-07-12T09:26:32.243" v="233" actId="27636"/>
          <ac:spMkLst>
            <pc:docMk/>
            <pc:sldMk cId="0" sldId="257"/>
            <ac:spMk id="60" creationId="{00000000-0000-0000-0000-000000000000}"/>
          </ac:spMkLst>
        </pc:spChg>
        <pc:picChg chg="mod">
          <ac:chgData name="Humaira Bashir" userId="24eb91007f75d307" providerId="LiveId" clId="{A34CAF43-D494-425F-981D-CDF0899050B2}" dt="2026-07-12T09:19:38.004" v="88" actId="14100"/>
          <ac:picMkLst>
            <pc:docMk/>
            <pc:sldMk cId="0" sldId="257"/>
            <ac:picMk id="61" creationId="{00000000-0000-0000-0000-000000000000}"/>
          </ac:picMkLst>
        </pc:picChg>
      </pc:sldChg>
      <pc:sldChg chg="modSp mod setBg">
        <pc:chgData name="Humaira Bashir" userId="24eb91007f75d307" providerId="LiveId" clId="{A34CAF43-D494-425F-981D-CDF0899050B2}" dt="2026-07-12T09:28:10.194" v="248" actId="14100"/>
        <pc:sldMkLst>
          <pc:docMk/>
          <pc:sldMk cId="0" sldId="258"/>
        </pc:sldMkLst>
        <pc:spChg chg="mod">
          <ac:chgData name="Humaira Bashir" userId="24eb91007f75d307" providerId="LiveId" clId="{A34CAF43-D494-425F-981D-CDF0899050B2}" dt="2026-07-12T09:27:17.535" v="243" actId="27636"/>
          <ac:spMkLst>
            <pc:docMk/>
            <pc:sldMk cId="0" sldId="258"/>
            <ac:spMk id="66" creationId="{00000000-0000-0000-0000-000000000000}"/>
          </ac:spMkLst>
        </pc:spChg>
        <pc:spChg chg="mod">
          <ac:chgData name="Humaira Bashir" userId="24eb91007f75d307" providerId="LiveId" clId="{A34CAF43-D494-425F-981D-CDF0899050B2}" dt="2026-07-12T09:28:10.194" v="248" actId="14100"/>
          <ac:spMkLst>
            <pc:docMk/>
            <pc:sldMk cId="0" sldId="258"/>
            <ac:spMk id="67" creationId="{00000000-0000-0000-0000-000000000000}"/>
          </ac:spMkLst>
        </pc:spChg>
        <pc:spChg chg="mod">
          <ac:chgData name="Humaira Bashir" userId="24eb91007f75d307" providerId="LiveId" clId="{A34CAF43-D494-425F-981D-CDF0899050B2}" dt="2026-07-12T09:27:44.407" v="246" actId="13900"/>
          <ac:spMkLst>
            <pc:docMk/>
            <pc:sldMk cId="0" sldId="258"/>
            <ac:spMk id="68" creationId="{00000000-0000-0000-0000-000000000000}"/>
          </ac:spMkLst>
        </pc:spChg>
      </pc:sldChg>
      <pc:sldChg chg="modSp mod setBg">
        <pc:chgData name="Humaira Bashir" userId="24eb91007f75d307" providerId="LiveId" clId="{A34CAF43-D494-425F-981D-CDF0899050B2}" dt="2026-07-12T09:28:58.816" v="254" actId="13900"/>
        <pc:sldMkLst>
          <pc:docMk/>
          <pc:sldMk cId="0" sldId="259"/>
        </pc:sldMkLst>
        <pc:spChg chg="mod">
          <ac:chgData name="Humaira Bashir" userId="24eb91007f75d307" providerId="LiveId" clId="{A34CAF43-D494-425F-981D-CDF0899050B2}" dt="2026-07-12T09:28:25.270" v="250" actId="27636"/>
          <ac:spMkLst>
            <pc:docMk/>
            <pc:sldMk cId="0" sldId="259"/>
            <ac:spMk id="74" creationId="{00000000-0000-0000-0000-000000000000}"/>
          </ac:spMkLst>
        </pc:spChg>
        <pc:spChg chg="mod">
          <ac:chgData name="Humaira Bashir" userId="24eb91007f75d307" providerId="LiveId" clId="{A34CAF43-D494-425F-981D-CDF0899050B2}" dt="2026-07-12T09:28:37.558" v="252" actId="255"/>
          <ac:spMkLst>
            <pc:docMk/>
            <pc:sldMk cId="0" sldId="259"/>
            <ac:spMk id="75" creationId="{00000000-0000-0000-0000-000000000000}"/>
          </ac:spMkLst>
        </pc:spChg>
        <pc:spChg chg="mod">
          <ac:chgData name="Humaira Bashir" userId="24eb91007f75d307" providerId="LiveId" clId="{A34CAF43-D494-425F-981D-CDF0899050B2}" dt="2026-07-12T09:28:58.816" v="254" actId="13900"/>
          <ac:spMkLst>
            <pc:docMk/>
            <pc:sldMk cId="0" sldId="259"/>
            <ac:spMk id="76" creationId="{00000000-0000-0000-0000-000000000000}"/>
          </ac:spMkLst>
        </pc:spChg>
      </pc:sldChg>
      <pc:sldChg chg="modSp mod setBg">
        <pc:chgData name="Humaira Bashir" userId="24eb91007f75d307" providerId="LiveId" clId="{A34CAF43-D494-425F-981D-CDF0899050B2}" dt="2026-07-12T09:30:20.614" v="264" actId="13900"/>
        <pc:sldMkLst>
          <pc:docMk/>
          <pc:sldMk cId="0" sldId="260"/>
        </pc:sldMkLst>
        <pc:spChg chg="mod">
          <ac:chgData name="Humaira Bashir" userId="24eb91007f75d307" providerId="LiveId" clId="{A34CAF43-D494-425F-981D-CDF0899050B2}" dt="2026-07-12T09:29:24.715" v="256" actId="27636"/>
          <ac:spMkLst>
            <pc:docMk/>
            <pc:sldMk cId="0" sldId="260"/>
            <ac:spMk id="82" creationId="{00000000-0000-0000-0000-000000000000}"/>
          </ac:spMkLst>
        </pc:spChg>
        <pc:spChg chg="mod">
          <ac:chgData name="Humaira Bashir" userId="24eb91007f75d307" providerId="LiveId" clId="{A34CAF43-D494-425F-981D-CDF0899050B2}" dt="2026-07-12T09:29:59.769" v="262" actId="13900"/>
          <ac:spMkLst>
            <pc:docMk/>
            <pc:sldMk cId="0" sldId="260"/>
            <ac:spMk id="83" creationId="{00000000-0000-0000-0000-000000000000}"/>
          </ac:spMkLst>
        </pc:spChg>
        <pc:spChg chg="mod">
          <ac:chgData name="Humaira Bashir" userId="24eb91007f75d307" providerId="LiveId" clId="{A34CAF43-D494-425F-981D-CDF0899050B2}" dt="2026-07-12T09:30:20.614" v="264" actId="13900"/>
          <ac:spMkLst>
            <pc:docMk/>
            <pc:sldMk cId="0" sldId="260"/>
            <ac:spMk id="84" creationId="{00000000-0000-0000-0000-000000000000}"/>
          </ac:spMkLst>
        </pc:spChg>
        <pc:picChg chg="mod">
          <ac:chgData name="Humaira Bashir" userId="24eb91007f75d307" providerId="LiveId" clId="{A34CAF43-D494-425F-981D-CDF0899050B2}" dt="2026-07-12T09:29:43.900" v="259" actId="1076"/>
          <ac:picMkLst>
            <pc:docMk/>
            <pc:sldMk cId="0" sldId="260"/>
            <ac:picMk id="86" creationId="{00000000-0000-0000-0000-000000000000}"/>
          </ac:picMkLst>
        </pc:picChg>
      </pc:sldChg>
      <pc:sldChg chg="modSp mod setBg">
        <pc:chgData name="Humaira Bashir" userId="24eb91007f75d307" providerId="LiveId" clId="{A34CAF43-D494-425F-981D-CDF0899050B2}" dt="2026-07-12T09:31:11.710" v="269" actId="14100"/>
        <pc:sldMkLst>
          <pc:docMk/>
          <pc:sldMk cId="0" sldId="261"/>
        </pc:sldMkLst>
        <pc:spChg chg="mod">
          <ac:chgData name="Humaira Bashir" userId="24eb91007f75d307" providerId="LiveId" clId="{A34CAF43-D494-425F-981D-CDF0899050B2}" dt="2026-07-12T09:30:45.823" v="266" actId="27636"/>
          <ac:spMkLst>
            <pc:docMk/>
            <pc:sldMk cId="0" sldId="261"/>
            <ac:spMk id="91" creationId="{00000000-0000-0000-0000-000000000000}"/>
          </ac:spMkLst>
        </pc:spChg>
        <pc:spChg chg="mod">
          <ac:chgData name="Humaira Bashir" userId="24eb91007f75d307" providerId="LiveId" clId="{A34CAF43-D494-425F-981D-CDF0899050B2}" dt="2026-07-12T09:31:06.055" v="268" actId="255"/>
          <ac:spMkLst>
            <pc:docMk/>
            <pc:sldMk cId="0" sldId="261"/>
            <ac:spMk id="92" creationId="{00000000-0000-0000-0000-000000000000}"/>
          </ac:spMkLst>
        </pc:spChg>
        <pc:picChg chg="mod">
          <ac:chgData name="Humaira Bashir" userId="24eb91007f75d307" providerId="LiveId" clId="{A34CAF43-D494-425F-981D-CDF0899050B2}" dt="2026-07-12T09:31:11.710" v="269" actId="14100"/>
          <ac:picMkLst>
            <pc:docMk/>
            <pc:sldMk cId="0" sldId="261"/>
            <ac:picMk id="93" creationId="{00000000-0000-0000-0000-000000000000}"/>
          </ac:picMkLst>
        </pc:picChg>
      </pc:sldChg>
      <pc:sldChg chg="modSp mod setBg">
        <pc:chgData name="Humaira Bashir" userId="24eb91007f75d307" providerId="LiveId" clId="{A34CAF43-D494-425F-981D-CDF0899050B2}" dt="2026-07-12T09:31:51.052" v="273" actId="13900"/>
        <pc:sldMkLst>
          <pc:docMk/>
          <pc:sldMk cId="0" sldId="262"/>
        </pc:sldMkLst>
        <pc:spChg chg="mod">
          <ac:chgData name="Humaira Bashir" userId="24eb91007f75d307" providerId="LiveId" clId="{A34CAF43-D494-425F-981D-CDF0899050B2}" dt="2026-07-12T09:31:29.956" v="271" actId="27636"/>
          <ac:spMkLst>
            <pc:docMk/>
            <pc:sldMk cId="0" sldId="262"/>
            <ac:spMk id="98" creationId="{00000000-0000-0000-0000-000000000000}"/>
          </ac:spMkLst>
        </pc:spChg>
        <pc:spChg chg="mod">
          <ac:chgData name="Humaira Bashir" userId="24eb91007f75d307" providerId="LiveId" clId="{A34CAF43-D494-425F-981D-CDF0899050B2}" dt="2026-07-12T09:31:51.052" v="273" actId="13900"/>
          <ac:spMkLst>
            <pc:docMk/>
            <pc:sldMk cId="0" sldId="262"/>
            <ac:spMk id="99" creationId="{00000000-0000-0000-0000-000000000000}"/>
          </ac:spMkLst>
        </pc:spChg>
        <pc:picChg chg="mod">
          <ac:chgData name="Humaira Bashir" userId="24eb91007f75d307" providerId="LiveId" clId="{A34CAF43-D494-425F-981D-CDF0899050B2}" dt="2026-07-12T09:17:06.670" v="81" actId="14100"/>
          <ac:picMkLst>
            <pc:docMk/>
            <pc:sldMk cId="0" sldId="262"/>
            <ac:picMk id="100" creationId="{00000000-0000-0000-0000-000000000000}"/>
          </ac:picMkLst>
        </pc:picChg>
      </pc:sldChg>
      <pc:sldChg chg="modSp mod setBg">
        <pc:chgData name="Humaira Bashir" userId="24eb91007f75d307" providerId="LiveId" clId="{A34CAF43-D494-425F-981D-CDF0899050B2}" dt="2026-07-12T10:02:46.162" v="435" actId="20577"/>
        <pc:sldMkLst>
          <pc:docMk/>
          <pc:sldMk cId="0" sldId="263"/>
        </pc:sldMkLst>
        <pc:spChg chg="mod">
          <ac:chgData name="Humaira Bashir" userId="24eb91007f75d307" providerId="LiveId" clId="{A34CAF43-D494-425F-981D-CDF0899050B2}" dt="2026-07-12T09:39:33.324" v="345" actId="27636"/>
          <ac:spMkLst>
            <pc:docMk/>
            <pc:sldMk cId="0" sldId="263"/>
            <ac:spMk id="105" creationId="{00000000-0000-0000-0000-000000000000}"/>
          </ac:spMkLst>
        </pc:spChg>
        <pc:spChg chg="mod">
          <ac:chgData name="Humaira Bashir" userId="24eb91007f75d307" providerId="LiveId" clId="{A34CAF43-D494-425F-981D-CDF0899050B2}" dt="2026-07-12T10:02:46.162" v="435" actId="20577"/>
          <ac:spMkLst>
            <pc:docMk/>
            <pc:sldMk cId="0" sldId="263"/>
            <ac:spMk id="106" creationId="{00000000-0000-0000-0000-000000000000}"/>
          </ac:spMkLst>
        </pc:spChg>
      </pc:sldChg>
      <pc:sldChg chg="modSp mod setBg">
        <pc:chgData name="Humaira Bashir" userId="24eb91007f75d307" providerId="LiveId" clId="{A34CAF43-D494-425F-981D-CDF0899050B2}" dt="2026-07-12T10:00:57.730" v="414" actId="14100"/>
        <pc:sldMkLst>
          <pc:docMk/>
          <pc:sldMk cId="0" sldId="264"/>
        </pc:sldMkLst>
        <pc:spChg chg="mod">
          <ac:chgData name="Humaira Bashir" userId="24eb91007f75d307" providerId="LiveId" clId="{A34CAF43-D494-425F-981D-CDF0899050B2}" dt="2026-07-12T09:39:54.451" v="347" actId="27636"/>
          <ac:spMkLst>
            <pc:docMk/>
            <pc:sldMk cId="0" sldId="264"/>
            <ac:spMk id="111" creationId="{00000000-0000-0000-0000-000000000000}"/>
          </ac:spMkLst>
        </pc:spChg>
        <pc:spChg chg="mod">
          <ac:chgData name="Humaira Bashir" userId="24eb91007f75d307" providerId="LiveId" clId="{A34CAF43-D494-425F-981D-CDF0899050B2}" dt="2026-07-12T10:00:57.730" v="414" actId="14100"/>
          <ac:spMkLst>
            <pc:docMk/>
            <pc:sldMk cId="0" sldId="264"/>
            <ac:spMk id="112" creationId="{00000000-0000-0000-0000-000000000000}"/>
          </ac:spMkLst>
        </pc:spChg>
      </pc:sldChg>
      <pc:sldMasterChg chg="setBg modSldLayout">
        <pc:chgData name="Humaira Bashir" userId="24eb91007f75d307" providerId="LiveId" clId="{A34CAF43-D494-425F-981D-CDF0899050B2}" dt="2026-07-12T09:18:42.421" v="86"/>
        <pc:sldMasterMkLst>
          <pc:docMk/>
          <pc:sldMasterMk cId="0" sldId="2147483659"/>
        </pc:sldMasterMkLst>
        <pc:sldLayoutChg chg="setBg">
          <pc:chgData name="Humaira Bashir" userId="24eb91007f75d307" providerId="LiveId" clId="{A34CAF43-D494-425F-981D-CDF0899050B2}" dt="2026-07-12T09:18:42.421" v="86"/>
          <pc:sldLayoutMkLst>
            <pc:docMk/>
            <pc:sldMasterMk cId="0" sldId="2147483659"/>
            <pc:sldLayoutMk cId="0" sldId="2147483648"/>
          </pc:sldLayoutMkLst>
        </pc:sldLayoutChg>
        <pc:sldLayoutChg chg="setBg">
          <pc:chgData name="Humaira Bashir" userId="24eb91007f75d307" providerId="LiveId" clId="{A34CAF43-D494-425F-981D-CDF0899050B2}" dt="2026-07-12T09:18:42.421" v="86"/>
          <pc:sldLayoutMkLst>
            <pc:docMk/>
            <pc:sldMasterMk cId="0" sldId="2147483659"/>
            <pc:sldLayoutMk cId="0" sldId="2147483649"/>
          </pc:sldLayoutMkLst>
        </pc:sldLayoutChg>
        <pc:sldLayoutChg chg="setBg">
          <pc:chgData name="Humaira Bashir" userId="24eb91007f75d307" providerId="LiveId" clId="{A34CAF43-D494-425F-981D-CDF0899050B2}" dt="2026-07-12T09:18:42.421" v="86"/>
          <pc:sldLayoutMkLst>
            <pc:docMk/>
            <pc:sldMasterMk cId="0" sldId="2147483659"/>
            <pc:sldLayoutMk cId="0" sldId="2147483650"/>
          </pc:sldLayoutMkLst>
        </pc:sldLayoutChg>
        <pc:sldLayoutChg chg="setBg">
          <pc:chgData name="Humaira Bashir" userId="24eb91007f75d307" providerId="LiveId" clId="{A34CAF43-D494-425F-981D-CDF0899050B2}" dt="2026-07-12T09:18:42.421" v="86"/>
          <pc:sldLayoutMkLst>
            <pc:docMk/>
            <pc:sldMasterMk cId="0" sldId="2147483659"/>
            <pc:sldLayoutMk cId="0" sldId="2147483651"/>
          </pc:sldLayoutMkLst>
        </pc:sldLayoutChg>
        <pc:sldLayoutChg chg="setBg">
          <pc:chgData name="Humaira Bashir" userId="24eb91007f75d307" providerId="LiveId" clId="{A34CAF43-D494-425F-981D-CDF0899050B2}" dt="2026-07-12T09:18:42.421" v="86"/>
          <pc:sldLayoutMkLst>
            <pc:docMk/>
            <pc:sldMasterMk cId="0" sldId="2147483659"/>
            <pc:sldLayoutMk cId="0" sldId="2147483652"/>
          </pc:sldLayoutMkLst>
        </pc:sldLayoutChg>
        <pc:sldLayoutChg chg="setBg">
          <pc:chgData name="Humaira Bashir" userId="24eb91007f75d307" providerId="LiveId" clId="{A34CAF43-D494-425F-981D-CDF0899050B2}" dt="2026-07-12T09:18:42.421" v="86"/>
          <pc:sldLayoutMkLst>
            <pc:docMk/>
            <pc:sldMasterMk cId="0" sldId="2147483659"/>
            <pc:sldLayoutMk cId="0" sldId="2147483653"/>
          </pc:sldLayoutMkLst>
        </pc:sldLayoutChg>
        <pc:sldLayoutChg chg="setBg">
          <pc:chgData name="Humaira Bashir" userId="24eb91007f75d307" providerId="LiveId" clId="{A34CAF43-D494-425F-981D-CDF0899050B2}" dt="2026-07-12T09:18:42.421" v="86"/>
          <pc:sldLayoutMkLst>
            <pc:docMk/>
            <pc:sldMasterMk cId="0" sldId="2147483659"/>
            <pc:sldLayoutMk cId="0" sldId="2147483654"/>
          </pc:sldLayoutMkLst>
        </pc:sldLayoutChg>
        <pc:sldLayoutChg chg="setBg">
          <pc:chgData name="Humaira Bashir" userId="24eb91007f75d307" providerId="LiveId" clId="{A34CAF43-D494-425F-981D-CDF0899050B2}" dt="2026-07-12T09:18:42.421" v="86"/>
          <pc:sldLayoutMkLst>
            <pc:docMk/>
            <pc:sldMasterMk cId="0" sldId="2147483659"/>
            <pc:sldLayoutMk cId="0" sldId="2147483655"/>
          </pc:sldLayoutMkLst>
        </pc:sldLayoutChg>
        <pc:sldLayoutChg chg="setBg">
          <pc:chgData name="Humaira Bashir" userId="24eb91007f75d307" providerId="LiveId" clId="{A34CAF43-D494-425F-981D-CDF0899050B2}" dt="2026-07-12T09:18:42.421" v="86"/>
          <pc:sldLayoutMkLst>
            <pc:docMk/>
            <pc:sldMasterMk cId="0" sldId="2147483659"/>
            <pc:sldLayoutMk cId="0" sldId="2147483656"/>
          </pc:sldLayoutMkLst>
        </pc:sldLayoutChg>
        <pc:sldLayoutChg chg="setBg">
          <pc:chgData name="Humaira Bashir" userId="24eb91007f75d307" providerId="LiveId" clId="{A34CAF43-D494-425F-981D-CDF0899050B2}" dt="2026-07-12T09:18:42.421" v="86"/>
          <pc:sldLayoutMkLst>
            <pc:docMk/>
            <pc:sldMasterMk cId="0" sldId="2147483659"/>
            <pc:sldLayoutMk cId="0" sldId="2147483657"/>
          </pc:sldLayoutMkLst>
        </pc:sldLayoutChg>
        <pc:sldLayoutChg chg="setBg">
          <pc:chgData name="Humaira Bashir" userId="24eb91007f75d307" providerId="LiveId" clId="{A34CAF43-D494-425F-981D-CDF0899050B2}" dt="2026-07-12T09:18:42.421" v="86"/>
          <pc:sldLayoutMkLst>
            <pc:docMk/>
            <pc:sldMasterMk cId="0" sldId="2147483659"/>
            <pc:sldLayoutMk cId="0" sldId="2147483658"/>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g3f46d1822b0_0_160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 name="Google Shape;57;g3f46d1822b0_0_160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g3f46d1822b0_0_20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 name="Google Shape;64;g3f46d1822b0_0_20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g3f46d1822b0_0_205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 name="Google Shape;72;g3f46d1822b0_0_20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
        <p:cNvGrpSpPr/>
        <p:nvPr/>
      </p:nvGrpSpPr>
      <p:grpSpPr>
        <a:xfrm>
          <a:off x="0" y="0"/>
          <a:ext cx="0" cy="0"/>
          <a:chOff x="0" y="0"/>
          <a:chExt cx="0" cy="0"/>
        </a:xfrm>
      </p:grpSpPr>
      <p:sp>
        <p:nvSpPr>
          <p:cNvPr id="79" name="Google Shape;79;g3f46d1822b0_0_20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 name="Google Shape;80;g3f46d1822b0_0_20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g3f46d1822b0_0_20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 name="Google Shape;89;g3f46d1822b0_0_20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g3f46d1822b0_0_20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 name="Google Shape;96;g3f46d1822b0_0_20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g3f46d1822b0_0_20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3" name="Google Shape;103;g3f46d1822b0_0_20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g3f4c49756ef_0_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9" name="Google Shape;109;g3f4c49756ef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accent1">
            <a:lumMod val="20000"/>
            <a:lumOff val="80000"/>
          </a:schemeClr>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hyperlink" Target="https://www.journalslibrary.nihr.ac.uk/Hsdr/Jkyt5803" TargetMode="External"/><Relationship Id="rId7" Type="http://schemas.openxmlformats.org/officeDocument/2006/relationships/hyperlink" Target="https://pmc.ncbi.nlm.nih.gov/Articles/Pmc10562999" TargetMode="External"/><Relationship Id="rId2" Type="http://schemas.openxmlformats.org/officeDocument/2006/relationships/notesSlide" Target="../notesSlides/notesSlide8.xml"/><Relationship Id="rId1" Type="http://schemas.openxmlformats.org/officeDocument/2006/relationships/slideLayout" Target="../slideLayouts/slideLayout3.xml"/><Relationship Id="rId6" Type="http://schemas.openxmlformats.org/officeDocument/2006/relationships/hyperlink" Target="https://www.jmir.org/2024/1/E56320" TargetMode="External"/><Relationship Id="rId5" Type="http://schemas.openxmlformats.org/officeDocument/2006/relationships/hyperlink" Target="https://www.jmir.org/2026/1/E75591" TargetMode="External"/><Relationship Id="rId4" Type="http://schemas.openxmlformats.org/officeDocument/2006/relationships/hyperlink" Target="https://bjgp.org/Content/69/681/172"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thepermanentejournal.org/Doi/10.7812/Tpp/23.134" TargetMode="External"/><Relationship Id="rId7" Type="http://schemas.openxmlformats.org/officeDocument/2006/relationships/hyperlink" Target="https://link.springer.com/Article/10.1186/S12889-021-11623-W" TargetMode="External"/><Relationship Id="rId2" Type="http://schemas.openxmlformats.org/officeDocument/2006/relationships/notesSlide" Target="../notesSlides/notesSlide9.xml"/><Relationship Id="rId1" Type="http://schemas.openxmlformats.org/officeDocument/2006/relationships/slideLayout" Target="../slideLayouts/slideLayout3.xml"/><Relationship Id="rId6" Type="http://schemas.openxmlformats.org/officeDocument/2006/relationships/hyperlink" Target="https://preprints.jmir.org/Preprint/17572" TargetMode="External"/><Relationship Id="rId5" Type="http://schemas.openxmlformats.org/officeDocument/2006/relationships/hyperlink" Target="https://bjgp.org/Content/75/759/E703" TargetMode="External"/><Relationship Id="rId4" Type="http://schemas.openxmlformats.org/officeDocument/2006/relationships/hyperlink" Target="https://link.springer.com/Article/10.1186/S12916-024-03842-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311708" y="744575"/>
            <a:ext cx="7925207" cy="2744775"/>
          </a:xfrm>
          <a:prstGeom prst="rect">
            <a:avLst/>
          </a:prstGeom>
        </p:spPr>
        <p:txBody>
          <a:bodyPr spcFirstLastPara="1" wrap="square" lIns="91425" tIns="91425" rIns="91425" bIns="91425" anchor="b" anchorCtr="0">
            <a:normAutofit/>
          </a:bodyPr>
          <a:lstStyle/>
          <a:p>
            <a:pPr marL="0" lvl="0" indent="0" algn="l" rtl="0">
              <a:spcBef>
                <a:spcPts val="0"/>
              </a:spcBef>
              <a:spcAft>
                <a:spcPts val="0"/>
              </a:spcAft>
              <a:buClr>
                <a:schemeClr val="dk1"/>
              </a:buClr>
              <a:buSzPct val="55000"/>
              <a:buFont typeface="Arial"/>
              <a:buNone/>
            </a:pPr>
            <a:r>
              <a:rPr lang="en" sz="2000" b="1" dirty="0"/>
              <a:t>Student Name:     Kamran Sultan</a:t>
            </a:r>
            <a:endParaRPr sz="2000" b="1" dirty="0"/>
          </a:p>
          <a:p>
            <a:pPr marL="0" lvl="0" indent="0" algn="l" rtl="0">
              <a:spcBef>
                <a:spcPts val="0"/>
              </a:spcBef>
              <a:spcAft>
                <a:spcPts val="0"/>
              </a:spcAft>
              <a:buClr>
                <a:schemeClr val="dk1"/>
              </a:buClr>
              <a:buSzPct val="55000"/>
              <a:buFont typeface="Arial"/>
              <a:buNone/>
            </a:pPr>
            <a:r>
              <a:rPr lang="en" sz="2000" b="1" dirty="0"/>
              <a:t>Student Number: 2331353</a:t>
            </a:r>
            <a:endParaRPr sz="2000" b="1" dirty="0"/>
          </a:p>
          <a:p>
            <a:pPr marL="0" lvl="0" indent="0" algn="l" rtl="0">
              <a:spcBef>
                <a:spcPts val="0"/>
              </a:spcBef>
              <a:spcAft>
                <a:spcPts val="0"/>
              </a:spcAft>
              <a:buClr>
                <a:schemeClr val="dk1"/>
              </a:buClr>
              <a:buSzPct val="55000"/>
              <a:buFont typeface="Arial"/>
              <a:buNone/>
            </a:pPr>
            <a:r>
              <a:rPr lang="en" sz="2000" b="1" dirty="0"/>
              <a:t>Module Title:        Digital Transformation in the Health</a:t>
            </a:r>
            <a:br>
              <a:rPr lang="en" sz="2000" b="1" dirty="0"/>
            </a:br>
            <a:r>
              <a:rPr lang="en" sz="2000" b="1" dirty="0"/>
              <a:t>                               and Care Professions</a:t>
            </a:r>
            <a:endParaRPr sz="2000" b="1" dirty="0"/>
          </a:p>
          <a:p>
            <a:pPr marL="0" lvl="0" indent="0" algn="l" rtl="0">
              <a:spcBef>
                <a:spcPts val="0"/>
              </a:spcBef>
              <a:spcAft>
                <a:spcPts val="0"/>
              </a:spcAft>
              <a:buNone/>
            </a:pPr>
            <a:r>
              <a:rPr lang="en" sz="2000" b="1" dirty="0"/>
              <a:t>Module Code:       BMHP6026</a:t>
            </a:r>
            <a:endParaRPr sz="2000" b="1" dirty="0"/>
          </a:p>
          <a:p>
            <a:pPr marL="0" lvl="0" indent="0" algn="l" rtl="0">
              <a:spcBef>
                <a:spcPts val="0"/>
              </a:spcBef>
              <a:spcAft>
                <a:spcPts val="0"/>
              </a:spcAft>
              <a:buClr>
                <a:schemeClr val="dk1"/>
              </a:buClr>
              <a:buSzPct val="55000"/>
              <a:buFont typeface="Arial"/>
              <a:buNone/>
            </a:pPr>
            <a:r>
              <a:rPr lang="en" sz="2000" b="1" dirty="0"/>
              <a:t>Lecturer Name:    Tomy Adattu Chacko</a:t>
            </a:r>
            <a:endParaRPr sz="2000" b="1" dirty="0"/>
          </a:p>
          <a:p>
            <a:pPr marL="0" lvl="0" indent="0" algn="l" rtl="0">
              <a:spcBef>
                <a:spcPts val="0"/>
              </a:spcBef>
              <a:spcAft>
                <a:spcPts val="0"/>
              </a:spcAft>
              <a:buClr>
                <a:schemeClr val="dk1"/>
              </a:buClr>
              <a:buSzPct val="55000"/>
              <a:buFont typeface="Arial"/>
              <a:buNone/>
            </a:pPr>
            <a:r>
              <a:rPr lang="en" sz="2000" b="1" dirty="0"/>
              <a:t>Assignment Title: Viva Voce Presentation</a:t>
            </a: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sp>
        <p:nvSpPr>
          <p:cNvPr id="59" name="Google Shape;59;p14"/>
          <p:cNvSpPr txBox="1">
            <a:spLocks noGrp="1"/>
          </p:cNvSpPr>
          <p:nvPr>
            <p:ph type="title"/>
          </p:nvPr>
        </p:nvSpPr>
        <p:spPr>
          <a:xfrm>
            <a:off x="193375" y="71575"/>
            <a:ext cx="8520600" cy="572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2200" b="1" dirty="0"/>
              <a:t>What is the NHS App?</a:t>
            </a:r>
            <a:endParaRPr sz="2200" b="1" dirty="0"/>
          </a:p>
        </p:txBody>
      </p:sp>
      <p:sp>
        <p:nvSpPr>
          <p:cNvPr id="60" name="Google Shape;60;p14"/>
          <p:cNvSpPr txBox="1">
            <a:spLocks noGrp="1"/>
          </p:cNvSpPr>
          <p:nvPr>
            <p:ph type="body" idx="1"/>
          </p:nvPr>
        </p:nvSpPr>
        <p:spPr>
          <a:xfrm>
            <a:off x="0" y="741250"/>
            <a:ext cx="5811300" cy="4311600"/>
          </a:xfrm>
          <a:prstGeom prst="rect">
            <a:avLst/>
          </a:prstGeom>
        </p:spPr>
        <p:txBody>
          <a:bodyPr spcFirstLastPara="1" wrap="square" lIns="91425" tIns="91425" rIns="91425" bIns="91425" anchor="t" anchorCtr="0">
            <a:normAutofit/>
          </a:bodyPr>
          <a:lstStyle/>
          <a:p>
            <a:pPr marL="285750" lvl="0" indent="-285750" algn="l" rtl="0">
              <a:spcBef>
                <a:spcPts val="0"/>
              </a:spcBef>
              <a:spcAft>
                <a:spcPts val="0"/>
              </a:spcAft>
              <a:buFont typeface="Arial" panose="020B0604020202020204" pitchFamily="34" charset="0"/>
              <a:buChar char="•"/>
            </a:pPr>
            <a:r>
              <a:rPr lang="en" sz="1600" b="1" dirty="0"/>
              <a:t>In 2019, the NHS App was launched to improve patients access to healthcare services (KC 2023).</a:t>
            </a:r>
            <a:endParaRPr sz="1600" b="1" dirty="0"/>
          </a:p>
          <a:p>
            <a:pPr marL="285750" lvl="0" indent="-285750" algn="l" rtl="0">
              <a:spcBef>
                <a:spcPts val="1200"/>
              </a:spcBef>
              <a:spcAft>
                <a:spcPts val="0"/>
              </a:spcAft>
              <a:buFont typeface="Arial" panose="020B0604020202020204" pitchFamily="34" charset="0"/>
              <a:buChar char="•"/>
            </a:pPr>
            <a:r>
              <a:rPr lang="en" sz="1600" b="1" dirty="0"/>
              <a:t>Using their phones and devices, patients can the app to easily book appointments, view their medical records, register as organ donors, check symptoms and order prescriptions (KC 2023)</a:t>
            </a:r>
            <a:endParaRPr sz="1600" b="1" dirty="0"/>
          </a:p>
          <a:p>
            <a:pPr marL="285750" lvl="0" indent="-285750" algn="l" rtl="0">
              <a:spcBef>
                <a:spcPts val="1200"/>
              </a:spcBef>
              <a:spcAft>
                <a:spcPts val="0"/>
              </a:spcAft>
              <a:buFont typeface="Arial" panose="020B0604020202020204" pitchFamily="34" charset="0"/>
              <a:buChar char="•"/>
            </a:pPr>
            <a:r>
              <a:rPr lang="en" sz="1600" b="1" dirty="0"/>
              <a:t>The app aims to improve efficiency of healthcare access and patient experience.</a:t>
            </a:r>
            <a:endParaRPr sz="1600" b="1" dirty="0"/>
          </a:p>
          <a:p>
            <a:pPr marL="285750" lvl="0" indent="-285750" algn="l" rtl="0">
              <a:spcBef>
                <a:spcPts val="1200"/>
              </a:spcBef>
              <a:spcAft>
                <a:spcPts val="1200"/>
              </a:spcAft>
              <a:buFont typeface="Arial" panose="020B0604020202020204" pitchFamily="34" charset="0"/>
              <a:buChar char="•"/>
            </a:pPr>
            <a:r>
              <a:rPr lang="en" sz="1600" b="1" dirty="0"/>
              <a:t>This presentation will evaluate the impact of the app on the workforce, patients and service workers and the community, considering the benefits, challenges and recommendations.</a:t>
            </a:r>
            <a:endParaRPr sz="1600" b="1" dirty="0"/>
          </a:p>
        </p:txBody>
      </p:sp>
      <p:pic>
        <p:nvPicPr>
          <p:cNvPr id="61" name="Google Shape;61;p14" descr="Online medicine mobile app concept. Smiling Male doctor on phone screen. Video conference with physician. Virtual Hospital healthcare service and internet telemedicine Flat vector illustration Poster (Provided by Getty Images)"/>
          <p:cNvPicPr preferRelativeResize="0"/>
          <p:nvPr/>
        </p:nvPicPr>
        <p:blipFill>
          <a:blip r:embed="rId3">
            <a:alphaModFix/>
          </a:blip>
          <a:stretch>
            <a:fillRect/>
          </a:stretch>
        </p:blipFill>
        <p:spPr>
          <a:xfrm>
            <a:off x="5694231" y="951889"/>
            <a:ext cx="2608521" cy="3108048"/>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5"/>
        <p:cNvGrpSpPr/>
        <p:nvPr/>
      </p:nvGrpSpPr>
      <p:grpSpPr>
        <a:xfrm>
          <a:off x="0" y="0"/>
          <a:ext cx="0" cy="0"/>
          <a:chOff x="0" y="0"/>
          <a:chExt cx="0" cy="0"/>
        </a:xfrm>
      </p:grpSpPr>
      <p:sp>
        <p:nvSpPr>
          <p:cNvPr id="66" name="Google Shape;66;p15"/>
          <p:cNvSpPr txBox="1">
            <a:spLocks noGrp="1"/>
          </p:cNvSpPr>
          <p:nvPr>
            <p:ph type="title"/>
          </p:nvPr>
        </p:nvSpPr>
        <p:spPr>
          <a:xfrm>
            <a:off x="192875" y="122500"/>
            <a:ext cx="8520600" cy="572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2200" b="1" dirty="0"/>
              <a:t>Impact on the Workforce</a:t>
            </a:r>
            <a:endParaRPr sz="2200" b="1" dirty="0"/>
          </a:p>
        </p:txBody>
      </p:sp>
      <p:sp>
        <p:nvSpPr>
          <p:cNvPr id="67" name="Google Shape;67;p15"/>
          <p:cNvSpPr txBox="1">
            <a:spLocks noGrp="1"/>
          </p:cNvSpPr>
          <p:nvPr>
            <p:ph type="body" idx="1"/>
          </p:nvPr>
        </p:nvSpPr>
        <p:spPr>
          <a:xfrm>
            <a:off x="90600" y="695200"/>
            <a:ext cx="3770493" cy="42132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1600" b="1" u="sng" dirty="0"/>
              <a:t>Benefits:</a:t>
            </a:r>
            <a:endParaRPr sz="1600" b="1" u="sng" dirty="0"/>
          </a:p>
          <a:p>
            <a:pPr marL="285750" lvl="0" indent="-285750" algn="just" rtl="0">
              <a:spcBef>
                <a:spcPts val="1200"/>
              </a:spcBef>
              <a:spcAft>
                <a:spcPts val="0"/>
              </a:spcAft>
              <a:buFont typeface="Arial" panose="020B0604020202020204" pitchFamily="34" charset="0"/>
              <a:buChar char="•"/>
            </a:pPr>
            <a:r>
              <a:rPr lang="en" sz="1600" b="1" dirty="0"/>
              <a:t>It reduces the administrative workload for staff when it comes to online bookings, test results and prescription ordering (Stockwell 2025).</a:t>
            </a:r>
            <a:endParaRPr sz="1600" b="1" dirty="0"/>
          </a:p>
          <a:p>
            <a:pPr marL="285750" lvl="0" indent="-285750" algn="just" rtl="0">
              <a:spcBef>
                <a:spcPts val="1200"/>
              </a:spcBef>
              <a:spcAft>
                <a:spcPts val="0"/>
              </a:spcAft>
              <a:buFont typeface="Arial" panose="020B0604020202020204" pitchFamily="34" charset="0"/>
              <a:buChar char="•"/>
            </a:pPr>
            <a:r>
              <a:rPr lang="en" sz="1600" b="1" dirty="0"/>
              <a:t>This gives staff more time for other tasks and direct patient care which makes them more productive and efficient.</a:t>
            </a:r>
            <a:endParaRPr sz="1600" b="1" dirty="0"/>
          </a:p>
          <a:p>
            <a:pPr marL="0" lvl="0" indent="0" algn="l" rtl="0">
              <a:spcBef>
                <a:spcPts val="1200"/>
              </a:spcBef>
              <a:spcAft>
                <a:spcPts val="1200"/>
              </a:spcAft>
              <a:buNone/>
            </a:pPr>
            <a:endParaRPr dirty="0"/>
          </a:p>
        </p:txBody>
      </p:sp>
      <p:sp>
        <p:nvSpPr>
          <p:cNvPr id="68" name="Google Shape;68;p15"/>
          <p:cNvSpPr txBox="1"/>
          <p:nvPr/>
        </p:nvSpPr>
        <p:spPr>
          <a:xfrm>
            <a:off x="4402250" y="670075"/>
            <a:ext cx="4158900" cy="4213200"/>
          </a:xfrm>
          <a:prstGeom prst="rect">
            <a:avLst/>
          </a:prstGeom>
          <a:noFill/>
          <a:ln>
            <a:noFill/>
          </a:ln>
        </p:spPr>
        <p:txBody>
          <a:bodyPr spcFirstLastPara="1" wrap="square" lIns="91425" tIns="91425" rIns="91425" bIns="91425" anchor="t" anchorCtr="0">
            <a:noAutofit/>
          </a:bodyPr>
          <a:lstStyle/>
          <a:p>
            <a:pPr marL="0" lvl="0" indent="0" algn="just" rtl="0">
              <a:spcBef>
                <a:spcPts val="0"/>
              </a:spcBef>
              <a:spcAft>
                <a:spcPts val="0"/>
              </a:spcAft>
              <a:buNone/>
            </a:pPr>
            <a:r>
              <a:rPr lang="en" sz="1600" b="1" u="sng" dirty="0">
                <a:solidFill>
                  <a:schemeClr val="dk2"/>
                </a:solidFill>
              </a:rPr>
              <a:t>Challenges:</a:t>
            </a:r>
            <a:endParaRPr sz="1600" b="1" u="sng" dirty="0">
              <a:solidFill>
                <a:schemeClr val="dk2"/>
              </a:solidFill>
            </a:endParaRPr>
          </a:p>
          <a:p>
            <a:pPr marL="0" lvl="0" indent="0" algn="just" rtl="0">
              <a:spcBef>
                <a:spcPts val="0"/>
              </a:spcBef>
              <a:spcAft>
                <a:spcPts val="0"/>
              </a:spcAft>
              <a:buNone/>
            </a:pPr>
            <a:r>
              <a:rPr lang="en" sz="1600" b="1" dirty="0">
                <a:solidFill>
                  <a:schemeClr val="dk2"/>
                </a:solidFill>
              </a:rPr>
              <a:t>Staff have to troubleshoot app problems and patients come to them when they have issues using the app. This is stressful mental load and extra work tasks as staff do not have enough digital training or support (Reidy 2025). </a:t>
            </a:r>
            <a:endParaRPr sz="1600" b="1" dirty="0">
              <a:solidFill>
                <a:schemeClr val="dk2"/>
              </a:solidFill>
            </a:endParaRPr>
          </a:p>
          <a:p>
            <a:pPr marL="0" lvl="0" indent="0" algn="just" rtl="0">
              <a:spcBef>
                <a:spcPts val="0"/>
              </a:spcBef>
              <a:spcAft>
                <a:spcPts val="0"/>
              </a:spcAft>
              <a:buNone/>
            </a:pPr>
            <a:endParaRPr sz="1600" b="1" dirty="0">
              <a:solidFill>
                <a:schemeClr val="dk2"/>
              </a:solidFill>
            </a:endParaRPr>
          </a:p>
          <a:p>
            <a:pPr marL="0" lvl="0" indent="0" algn="just" rtl="0">
              <a:spcBef>
                <a:spcPts val="0"/>
              </a:spcBef>
              <a:spcAft>
                <a:spcPts val="0"/>
              </a:spcAft>
              <a:buNone/>
            </a:pPr>
            <a:r>
              <a:rPr lang="en" sz="1600" b="1" u="sng" dirty="0">
                <a:solidFill>
                  <a:schemeClr val="dk2"/>
                </a:solidFill>
              </a:rPr>
              <a:t>Solutions to consider:</a:t>
            </a:r>
            <a:endParaRPr sz="1600" b="1" u="sng" dirty="0">
              <a:solidFill>
                <a:schemeClr val="dk2"/>
              </a:solidFill>
            </a:endParaRPr>
          </a:p>
          <a:p>
            <a:pPr marL="0" lvl="0" indent="0" algn="just" rtl="0">
              <a:spcBef>
                <a:spcPts val="0"/>
              </a:spcBef>
              <a:spcAft>
                <a:spcPts val="0"/>
              </a:spcAft>
              <a:buNone/>
            </a:pPr>
            <a:r>
              <a:rPr lang="en" sz="1600" b="1" dirty="0">
                <a:solidFill>
                  <a:schemeClr val="dk2"/>
                </a:solidFill>
              </a:rPr>
              <a:t>Staff must be given support and training on how to manage and use the app and be given resources and guidance (Abel 2024).</a:t>
            </a:r>
            <a:endParaRPr sz="1600" b="1" dirty="0">
              <a:solidFill>
                <a:schemeClr val="dk2"/>
              </a:solidFill>
            </a:endParaRPr>
          </a:p>
        </p:txBody>
      </p:sp>
      <p:cxnSp>
        <p:nvCxnSpPr>
          <p:cNvPr id="69" name="Google Shape;69;p15"/>
          <p:cNvCxnSpPr/>
          <p:nvPr/>
        </p:nvCxnSpPr>
        <p:spPr>
          <a:xfrm>
            <a:off x="4232500" y="1063775"/>
            <a:ext cx="17100" cy="3972300"/>
          </a:xfrm>
          <a:prstGeom prst="straightConnector1">
            <a:avLst/>
          </a:prstGeom>
          <a:noFill/>
          <a:ln w="9525" cap="flat" cmpd="sng">
            <a:solidFill>
              <a:schemeClr val="dk2"/>
            </a:solidFill>
            <a:prstDash val="solid"/>
            <a:round/>
            <a:headEnd type="none" w="med" len="med"/>
            <a:tailEnd type="none" w="med" len="med"/>
          </a:ln>
        </p:spPr>
      </p:cxn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sp>
        <p:nvSpPr>
          <p:cNvPr id="74" name="Google Shape;74;p16"/>
          <p:cNvSpPr txBox="1">
            <a:spLocks noGrp="1"/>
          </p:cNvSpPr>
          <p:nvPr>
            <p:ph type="title"/>
          </p:nvPr>
        </p:nvSpPr>
        <p:spPr>
          <a:xfrm>
            <a:off x="192875" y="122500"/>
            <a:ext cx="8520600" cy="572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2200" b="1" dirty="0"/>
              <a:t>Impact on the Patients &amp; Service Users</a:t>
            </a:r>
            <a:endParaRPr sz="2200" b="1" dirty="0"/>
          </a:p>
        </p:txBody>
      </p:sp>
      <p:sp>
        <p:nvSpPr>
          <p:cNvPr id="75" name="Google Shape;75;p16"/>
          <p:cNvSpPr txBox="1">
            <a:spLocks noGrp="1"/>
          </p:cNvSpPr>
          <p:nvPr>
            <p:ph type="body" idx="1"/>
          </p:nvPr>
        </p:nvSpPr>
        <p:spPr>
          <a:xfrm>
            <a:off x="90600" y="695200"/>
            <a:ext cx="4074000" cy="38736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 sz="1600" b="1" u="sng" dirty="0"/>
              <a:t>Benefits:</a:t>
            </a:r>
            <a:endParaRPr sz="1600" b="1" u="sng" dirty="0"/>
          </a:p>
          <a:p>
            <a:pPr marL="285750" lvl="0" indent="-285750" algn="just" rtl="0">
              <a:spcBef>
                <a:spcPts val="1200"/>
              </a:spcBef>
              <a:spcAft>
                <a:spcPts val="0"/>
              </a:spcAft>
              <a:buFont typeface="Arial" panose="020B0604020202020204" pitchFamily="34" charset="0"/>
              <a:buChar char="•"/>
            </a:pPr>
            <a:r>
              <a:rPr lang="en" sz="1600" b="1" dirty="0"/>
              <a:t>With the click of a button, in seconds patients get quick, easy access to their health records, appointments, test results and prescriptions.</a:t>
            </a:r>
            <a:endParaRPr sz="1600" b="1" dirty="0"/>
          </a:p>
          <a:p>
            <a:pPr marL="285750" lvl="0" indent="-285750" algn="just" rtl="0">
              <a:spcBef>
                <a:spcPts val="1200"/>
              </a:spcBef>
              <a:spcAft>
                <a:spcPts val="0"/>
              </a:spcAft>
              <a:buFont typeface="Arial" panose="020B0604020202020204" pitchFamily="34" charset="0"/>
              <a:buChar char="•"/>
            </a:pPr>
            <a:r>
              <a:rPr lang="en" sz="1600" b="1" dirty="0"/>
              <a:t>This increases convenience, encourages and supports patient independence and decision making. It helps avoid patient trips to the GP surgery as its all online.</a:t>
            </a:r>
            <a:endParaRPr sz="1600" b="1" dirty="0"/>
          </a:p>
          <a:p>
            <a:pPr marL="0" lvl="0" indent="0" algn="just" rtl="0">
              <a:spcBef>
                <a:spcPts val="1200"/>
              </a:spcBef>
              <a:spcAft>
                <a:spcPts val="1200"/>
              </a:spcAft>
              <a:buNone/>
            </a:pPr>
            <a:r>
              <a:rPr lang="en" sz="1600" b="1" dirty="0"/>
              <a:t>(Beaney 2019)</a:t>
            </a:r>
            <a:endParaRPr sz="1600" dirty="0"/>
          </a:p>
        </p:txBody>
      </p:sp>
      <p:sp>
        <p:nvSpPr>
          <p:cNvPr id="76" name="Google Shape;76;p16"/>
          <p:cNvSpPr txBox="1"/>
          <p:nvPr/>
        </p:nvSpPr>
        <p:spPr>
          <a:xfrm>
            <a:off x="4402200" y="655100"/>
            <a:ext cx="4651200" cy="4365900"/>
          </a:xfrm>
          <a:prstGeom prst="rect">
            <a:avLst/>
          </a:prstGeom>
          <a:noFill/>
          <a:ln>
            <a:noFill/>
          </a:ln>
        </p:spPr>
        <p:txBody>
          <a:bodyPr spcFirstLastPara="1" wrap="square" lIns="91425" tIns="91425" rIns="91425" bIns="91425" anchor="t" anchorCtr="0">
            <a:noAutofit/>
          </a:bodyPr>
          <a:lstStyle/>
          <a:p>
            <a:pPr marL="0" lvl="0" indent="0" algn="just" rtl="0">
              <a:spcBef>
                <a:spcPts val="0"/>
              </a:spcBef>
              <a:spcAft>
                <a:spcPts val="0"/>
              </a:spcAft>
              <a:buNone/>
            </a:pPr>
            <a:r>
              <a:rPr lang="en" b="1" u="sng" dirty="0">
                <a:solidFill>
                  <a:schemeClr val="dk2"/>
                </a:solidFill>
              </a:rPr>
              <a:t>Challenges:</a:t>
            </a:r>
            <a:endParaRPr b="1" u="sng" dirty="0">
              <a:solidFill>
                <a:schemeClr val="dk2"/>
              </a:solidFill>
            </a:endParaRPr>
          </a:p>
          <a:p>
            <a:pPr marL="285750" lvl="0" indent="-285750" algn="just" rtl="0">
              <a:spcBef>
                <a:spcPts val="0"/>
              </a:spcBef>
              <a:spcAft>
                <a:spcPts val="0"/>
              </a:spcAft>
              <a:buFont typeface="Arial" panose="020B0604020202020204" pitchFamily="34" charset="0"/>
              <a:buChar char="•"/>
            </a:pPr>
            <a:r>
              <a:rPr lang="en" b="1" dirty="0">
                <a:solidFill>
                  <a:schemeClr val="dk2"/>
                </a:solidFill>
              </a:rPr>
              <a:t>Inequalities to access can exist as many people from deprived areas are not likely to register or use the app (KC 2024).</a:t>
            </a:r>
            <a:endParaRPr b="1" dirty="0">
              <a:solidFill>
                <a:schemeClr val="dk2"/>
              </a:solidFill>
            </a:endParaRPr>
          </a:p>
          <a:p>
            <a:pPr marL="285750" lvl="0" indent="-285750" algn="just" rtl="0">
              <a:spcBef>
                <a:spcPts val="0"/>
              </a:spcBef>
              <a:spcAft>
                <a:spcPts val="0"/>
              </a:spcAft>
              <a:buFont typeface="Arial" panose="020B0604020202020204" pitchFamily="34" charset="0"/>
              <a:buChar char="•"/>
            </a:pPr>
            <a:endParaRPr b="1" dirty="0">
              <a:solidFill>
                <a:schemeClr val="dk2"/>
              </a:solidFill>
            </a:endParaRPr>
          </a:p>
          <a:p>
            <a:pPr marL="285750" lvl="0" indent="-285750" algn="just" rtl="0">
              <a:spcBef>
                <a:spcPts val="0"/>
              </a:spcBef>
              <a:spcAft>
                <a:spcPts val="0"/>
              </a:spcAft>
              <a:buFont typeface="Arial" panose="020B0604020202020204" pitchFamily="34" charset="0"/>
              <a:buChar char="•"/>
            </a:pPr>
            <a:r>
              <a:rPr lang="en" b="1" dirty="0">
                <a:solidFill>
                  <a:schemeClr val="dk2"/>
                </a:solidFill>
              </a:rPr>
              <a:t>Patients have noted confusing information, language barriers, technical and accessibility issues with the app so it is not inclusive (Reidy 2025).</a:t>
            </a:r>
            <a:endParaRPr b="1" dirty="0">
              <a:solidFill>
                <a:schemeClr val="dk2"/>
              </a:solidFill>
            </a:endParaRPr>
          </a:p>
          <a:p>
            <a:pPr marL="285750" lvl="0" indent="-285750" algn="just" rtl="0">
              <a:spcBef>
                <a:spcPts val="0"/>
              </a:spcBef>
              <a:spcAft>
                <a:spcPts val="0"/>
              </a:spcAft>
              <a:buFont typeface="Arial" panose="020B0604020202020204" pitchFamily="34" charset="0"/>
              <a:buChar char="•"/>
            </a:pPr>
            <a:endParaRPr b="1" dirty="0">
              <a:solidFill>
                <a:schemeClr val="dk2"/>
              </a:solidFill>
            </a:endParaRPr>
          </a:p>
          <a:p>
            <a:pPr marL="285750" lvl="0" indent="-285750" algn="just" rtl="0">
              <a:spcBef>
                <a:spcPts val="0"/>
              </a:spcBef>
              <a:spcAft>
                <a:spcPts val="0"/>
              </a:spcAft>
              <a:buFont typeface="Arial" panose="020B0604020202020204" pitchFamily="34" charset="0"/>
              <a:buChar char="•"/>
            </a:pPr>
            <a:r>
              <a:rPr lang="en" b="1" dirty="0">
                <a:solidFill>
                  <a:schemeClr val="dk2"/>
                </a:solidFill>
              </a:rPr>
              <a:t>Older adults find using technology difficult (Birati 2026)</a:t>
            </a:r>
            <a:endParaRPr b="1" dirty="0">
              <a:solidFill>
                <a:schemeClr val="dk2"/>
              </a:solidFill>
            </a:endParaRPr>
          </a:p>
          <a:p>
            <a:pPr marL="0" lvl="0" indent="0" algn="just" rtl="0">
              <a:spcBef>
                <a:spcPts val="0"/>
              </a:spcBef>
              <a:spcAft>
                <a:spcPts val="0"/>
              </a:spcAft>
              <a:buNone/>
            </a:pPr>
            <a:endParaRPr b="1" dirty="0">
              <a:solidFill>
                <a:schemeClr val="dk2"/>
              </a:solidFill>
            </a:endParaRPr>
          </a:p>
          <a:p>
            <a:pPr marL="0" lvl="0" indent="0" algn="just" rtl="0">
              <a:spcBef>
                <a:spcPts val="0"/>
              </a:spcBef>
              <a:spcAft>
                <a:spcPts val="0"/>
              </a:spcAft>
              <a:buNone/>
            </a:pPr>
            <a:r>
              <a:rPr lang="en" b="1" u="sng" dirty="0">
                <a:solidFill>
                  <a:schemeClr val="dk2"/>
                </a:solidFill>
              </a:rPr>
              <a:t>Solutions to consider:</a:t>
            </a:r>
            <a:endParaRPr b="1" u="sng" dirty="0">
              <a:solidFill>
                <a:schemeClr val="dk2"/>
              </a:solidFill>
            </a:endParaRPr>
          </a:p>
          <a:p>
            <a:pPr marL="285750" lvl="0" indent="-285750" algn="just" rtl="0">
              <a:spcBef>
                <a:spcPts val="0"/>
              </a:spcBef>
              <a:spcAft>
                <a:spcPts val="0"/>
              </a:spcAft>
              <a:buFont typeface="Arial" panose="020B0604020202020204" pitchFamily="34" charset="0"/>
              <a:buChar char="•"/>
            </a:pPr>
            <a:r>
              <a:rPr lang="en" b="1" dirty="0">
                <a:solidFill>
                  <a:schemeClr val="dk2"/>
                </a:solidFill>
              </a:rPr>
              <a:t>App must be tailored and designed to suit the needs of all people to promote inclusivity (Okafor 2025) and make it more accessible and easy to use and read for older adults (Wilson 2021)</a:t>
            </a:r>
            <a:endParaRPr b="1" dirty="0">
              <a:solidFill>
                <a:schemeClr val="dk2"/>
              </a:solidFill>
            </a:endParaRPr>
          </a:p>
        </p:txBody>
      </p:sp>
      <p:cxnSp>
        <p:nvCxnSpPr>
          <p:cNvPr id="77" name="Google Shape;77;p16"/>
          <p:cNvCxnSpPr/>
          <p:nvPr/>
        </p:nvCxnSpPr>
        <p:spPr>
          <a:xfrm>
            <a:off x="4232500" y="1063775"/>
            <a:ext cx="17100" cy="3972300"/>
          </a:xfrm>
          <a:prstGeom prst="straightConnector1">
            <a:avLst/>
          </a:prstGeom>
          <a:noFill/>
          <a:ln w="9525" cap="flat" cmpd="sng">
            <a:solidFill>
              <a:schemeClr val="dk2"/>
            </a:solidFill>
            <a:prstDash val="solid"/>
            <a:round/>
            <a:headEnd type="none" w="med" len="med"/>
            <a:tailEnd type="none" w="med" len="med"/>
          </a:ln>
        </p:spPr>
      </p:cxn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1"/>
        <p:cNvGrpSpPr/>
        <p:nvPr/>
      </p:nvGrpSpPr>
      <p:grpSpPr>
        <a:xfrm>
          <a:off x="0" y="0"/>
          <a:ext cx="0" cy="0"/>
          <a:chOff x="0" y="0"/>
          <a:chExt cx="0" cy="0"/>
        </a:xfrm>
      </p:grpSpPr>
      <p:sp>
        <p:nvSpPr>
          <p:cNvPr id="82" name="Google Shape;82;p17"/>
          <p:cNvSpPr txBox="1">
            <a:spLocks noGrp="1"/>
          </p:cNvSpPr>
          <p:nvPr>
            <p:ph type="title"/>
          </p:nvPr>
        </p:nvSpPr>
        <p:spPr>
          <a:xfrm>
            <a:off x="192875" y="122500"/>
            <a:ext cx="8520600" cy="572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2200" b="1" dirty="0"/>
              <a:t>Impact on the Community</a:t>
            </a:r>
            <a:endParaRPr sz="2200" b="1" dirty="0"/>
          </a:p>
        </p:txBody>
      </p:sp>
      <p:sp>
        <p:nvSpPr>
          <p:cNvPr id="83" name="Google Shape;83;p17"/>
          <p:cNvSpPr txBox="1">
            <a:spLocks noGrp="1"/>
          </p:cNvSpPr>
          <p:nvPr>
            <p:ph type="body" idx="1"/>
          </p:nvPr>
        </p:nvSpPr>
        <p:spPr>
          <a:xfrm>
            <a:off x="90600" y="695199"/>
            <a:ext cx="4074000" cy="4215759"/>
          </a:xfrm>
          <a:prstGeom prst="rect">
            <a:avLst/>
          </a:prstGeom>
        </p:spPr>
        <p:txBody>
          <a:bodyPr spcFirstLastPara="1" wrap="square" lIns="91425" tIns="91425" rIns="91425" bIns="91425" anchor="t" anchorCtr="0">
            <a:normAutofit/>
          </a:bodyPr>
          <a:lstStyle/>
          <a:p>
            <a:pPr marL="0" lvl="0" indent="0" algn="just" rtl="0">
              <a:spcBef>
                <a:spcPts val="0"/>
              </a:spcBef>
              <a:spcAft>
                <a:spcPts val="0"/>
              </a:spcAft>
              <a:buNone/>
            </a:pPr>
            <a:r>
              <a:rPr lang="en" sz="1600" b="1" u="sng" dirty="0"/>
              <a:t>Benefits:</a:t>
            </a:r>
            <a:endParaRPr sz="1600" b="1" u="sng" dirty="0"/>
          </a:p>
          <a:p>
            <a:pPr marL="285750" lvl="0" indent="-285750" algn="just" rtl="0">
              <a:spcBef>
                <a:spcPts val="1200"/>
              </a:spcBef>
              <a:spcAft>
                <a:spcPts val="0"/>
              </a:spcAft>
              <a:buFont typeface="Arial" panose="020B0604020202020204" pitchFamily="34" charset="0"/>
              <a:buChar char="•"/>
            </a:pPr>
            <a:r>
              <a:rPr lang="en" sz="1600" b="1" dirty="0"/>
              <a:t>Beneficial for patients living in rural or hard to reach areas and don't have to travel (Maita 2024)</a:t>
            </a:r>
            <a:endParaRPr sz="1600" b="1" dirty="0"/>
          </a:p>
          <a:p>
            <a:pPr marL="285750" lvl="0" indent="-285750" algn="just" rtl="0">
              <a:spcBef>
                <a:spcPts val="1200"/>
              </a:spcBef>
              <a:spcAft>
                <a:spcPts val="0"/>
              </a:spcAft>
              <a:buFont typeface="Arial" panose="020B0604020202020204" pitchFamily="34" charset="0"/>
              <a:buChar char="•"/>
            </a:pPr>
            <a:r>
              <a:rPr lang="en" sz="1600" b="1" dirty="0"/>
              <a:t>Family members and carers can access patient records easily (Szinay 2019).</a:t>
            </a:r>
            <a:endParaRPr sz="1600" b="1" dirty="0"/>
          </a:p>
          <a:p>
            <a:pPr marL="0" lvl="0" indent="0" algn="l" rtl="0">
              <a:spcBef>
                <a:spcPts val="1200"/>
              </a:spcBef>
              <a:spcAft>
                <a:spcPts val="1200"/>
              </a:spcAft>
              <a:buNone/>
            </a:pPr>
            <a:endParaRPr dirty="0"/>
          </a:p>
        </p:txBody>
      </p:sp>
      <p:sp>
        <p:nvSpPr>
          <p:cNvPr id="84" name="Google Shape;84;p17"/>
          <p:cNvSpPr txBox="1"/>
          <p:nvPr/>
        </p:nvSpPr>
        <p:spPr>
          <a:xfrm>
            <a:off x="4453175" y="670175"/>
            <a:ext cx="4429175" cy="4365900"/>
          </a:xfrm>
          <a:prstGeom prst="rect">
            <a:avLst/>
          </a:prstGeom>
          <a:noFill/>
          <a:ln>
            <a:noFill/>
          </a:ln>
        </p:spPr>
        <p:txBody>
          <a:bodyPr spcFirstLastPara="1" wrap="square" lIns="91425" tIns="91425" rIns="91425" bIns="91425" anchor="t" anchorCtr="0">
            <a:noAutofit/>
          </a:bodyPr>
          <a:lstStyle/>
          <a:p>
            <a:pPr marL="0" lvl="0" indent="0" algn="just" rtl="0">
              <a:spcBef>
                <a:spcPts val="0"/>
              </a:spcBef>
              <a:spcAft>
                <a:spcPts val="0"/>
              </a:spcAft>
              <a:buNone/>
            </a:pPr>
            <a:r>
              <a:rPr lang="en" sz="1600" b="1" u="sng" dirty="0">
                <a:solidFill>
                  <a:schemeClr val="dk2"/>
                </a:solidFill>
              </a:rPr>
              <a:t>Challenges:</a:t>
            </a:r>
            <a:endParaRPr sz="1600" b="1" u="sng" dirty="0">
              <a:solidFill>
                <a:schemeClr val="dk2"/>
              </a:solidFill>
            </a:endParaRPr>
          </a:p>
          <a:p>
            <a:pPr marL="285750" lvl="0" indent="-285750" algn="just" rtl="0">
              <a:spcBef>
                <a:spcPts val="0"/>
              </a:spcBef>
              <a:spcAft>
                <a:spcPts val="0"/>
              </a:spcAft>
              <a:buFont typeface="Arial" panose="020B0604020202020204" pitchFamily="34" charset="0"/>
              <a:buChar char="•"/>
            </a:pPr>
            <a:r>
              <a:rPr lang="en" sz="1600" b="1" dirty="0">
                <a:solidFill>
                  <a:schemeClr val="dk2"/>
                </a:solidFill>
              </a:rPr>
              <a:t>Patients with less GP care and more hospital and community care will not find it useful (Reidy 2025).</a:t>
            </a:r>
            <a:endParaRPr sz="1600" b="1" dirty="0">
              <a:solidFill>
                <a:schemeClr val="dk2"/>
              </a:solidFill>
            </a:endParaRPr>
          </a:p>
          <a:p>
            <a:pPr marL="285750" lvl="0" indent="-285750" algn="just" rtl="0">
              <a:spcBef>
                <a:spcPts val="0"/>
              </a:spcBef>
              <a:spcAft>
                <a:spcPts val="0"/>
              </a:spcAft>
              <a:buFont typeface="Arial" panose="020B0604020202020204" pitchFamily="34" charset="0"/>
              <a:buChar char="•"/>
            </a:pPr>
            <a:endParaRPr sz="1600" b="1" dirty="0">
              <a:solidFill>
                <a:schemeClr val="dk2"/>
              </a:solidFill>
            </a:endParaRPr>
          </a:p>
          <a:p>
            <a:pPr marL="285750" lvl="0" indent="-285750" algn="just" rtl="0">
              <a:spcBef>
                <a:spcPts val="0"/>
              </a:spcBef>
              <a:spcAft>
                <a:spcPts val="0"/>
              </a:spcAft>
              <a:buFont typeface="Arial" panose="020B0604020202020204" pitchFamily="34" charset="0"/>
              <a:buChar char="•"/>
            </a:pPr>
            <a:r>
              <a:rPr lang="en" sz="1600" b="1" dirty="0">
                <a:solidFill>
                  <a:schemeClr val="dk2"/>
                </a:solidFill>
              </a:rPr>
              <a:t>People from different socio demographic groups may not have access to digital services or know how to obtain and use it (KC 2024).</a:t>
            </a:r>
            <a:endParaRPr sz="1600" b="1" dirty="0">
              <a:solidFill>
                <a:schemeClr val="dk2"/>
              </a:solidFill>
            </a:endParaRPr>
          </a:p>
          <a:p>
            <a:pPr marL="0" lvl="0" indent="0" algn="just" rtl="0">
              <a:spcBef>
                <a:spcPts val="0"/>
              </a:spcBef>
              <a:spcAft>
                <a:spcPts val="0"/>
              </a:spcAft>
              <a:buNone/>
            </a:pPr>
            <a:endParaRPr sz="1600" b="1" dirty="0">
              <a:solidFill>
                <a:schemeClr val="dk2"/>
              </a:solidFill>
            </a:endParaRPr>
          </a:p>
          <a:p>
            <a:pPr marL="0" lvl="0" indent="0" algn="just" rtl="0">
              <a:spcBef>
                <a:spcPts val="0"/>
              </a:spcBef>
              <a:spcAft>
                <a:spcPts val="0"/>
              </a:spcAft>
              <a:buNone/>
            </a:pPr>
            <a:r>
              <a:rPr lang="en" sz="1600" b="1" u="sng" dirty="0">
                <a:solidFill>
                  <a:schemeClr val="dk2"/>
                </a:solidFill>
              </a:rPr>
              <a:t>Solutions to consider: </a:t>
            </a:r>
            <a:endParaRPr sz="1600" b="1" u="sng" dirty="0">
              <a:solidFill>
                <a:schemeClr val="dk2"/>
              </a:solidFill>
            </a:endParaRPr>
          </a:p>
          <a:p>
            <a:pPr marL="285750" lvl="0" indent="-285750" algn="just" rtl="0">
              <a:spcBef>
                <a:spcPts val="0"/>
              </a:spcBef>
              <a:spcAft>
                <a:spcPts val="0"/>
              </a:spcAft>
              <a:buFont typeface="Arial" panose="020B0604020202020204" pitchFamily="34" charset="0"/>
              <a:buChar char="•"/>
            </a:pPr>
            <a:r>
              <a:rPr lang="en" sz="1600" b="1" dirty="0">
                <a:solidFill>
                  <a:schemeClr val="dk2"/>
                </a:solidFill>
              </a:rPr>
              <a:t>Patients from all socio demographic groups must be guided and helped with accessing, downloading, using the app</a:t>
            </a:r>
            <a:endParaRPr sz="1600" b="1" dirty="0">
              <a:solidFill>
                <a:schemeClr val="dk2"/>
              </a:solidFill>
            </a:endParaRPr>
          </a:p>
        </p:txBody>
      </p:sp>
      <p:cxnSp>
        <p:nvCxnSpPr>
          <p:cNvPr id="85" name="Google Shape;85;p17"/>
          <p:cNvCxnSpPr/>
          <p:nvPr/>
        </p:nvCxnSpPr>
        <p:spPr>
          <a:xfrm>
            <a:off x="4232500" y="1063775"/>
            <a:ext cx="17100" cy="3972300"/>
          </a:xfrm>
          <a:prstGeom prst="straightConnector1">
            <a:avLst/>
          </a:prstGeom>
          <a:noFill/>
          <a:ln w="9525" cap="flat" cmpd="sng">
            <a:solidFill>
              <a:schemeClr val="dk2"/>
            </a:solidFill>
            <a:prstDash val="solid"/>
            <a:round/>
            <a:headEnd type="none" w="med" len="med"/>
            <a:tailEnd type="none" w="med" len="med"/>
          </a:ln>
        </p:spPr>
      </p:cxnSp>
      <p:pic>
        <p:nvPicPr>
          <p:cNvPr id="86" name="Google Shape;86;p17" descr="Diverse modern community, people crowd, elderly or young man woman standing together (Provided by Getty Images)"/>
          <p:cNvPicPr preferRelativeResize="0"/>
          <p:nvPr/>
        </p:nvPicPr>
        <p:blipFill>
          <a:blip r:embed="rId3">
            <a:alphaModFix/>
          </a:blip>
          <a:stretch>
            <a:fillRect/>
          </a:stretch>
        </p:blipFill>
        <p:spPr>
          <a:xfrm>
            <a:off x="714984" y="3109406"/>
            <a:ext cx="2825657" cy="1338894"/>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1" name="Google Shape;91;p1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2200" b="1" dirty="0"/>
              <a:t>Recommendations...</a:t>
            </a:r>
            <a:endParaRPr sz="2200" b="1" dirty="0"/>
          </a:p>
        </p:txBody>
      </p:sp>
      <p:sp>
        <p:nvSpPr>
          <p:cNvPr id="92" name="Google Shape;92;p18"/>
          <p:cNvSpPr txBox="1">
            <a:spLocks noGrp="1"/>
          </p:cNvSpPr>
          <p:nvPr>
            <p:ph type="body" idx="1"/>
          </p:nvPr>
        </p:nvSpPr>
        <p:spPr>
          <a:xfrm>
            <a:off x="311700" y="1152475"/>
            <a:ext cx="8520600" cy="3851122"/>
          </a:xfrm>
          <a:prstGeom prst="rect">
            <a:avLst/>
          </a:prstGeom>
        </p:spPr>
        <p:txBody>
          <a:bodyPr spcFirstLastPara="1" wrap="square" lIns="91425" tIns="91425" rIns="91425" bIns="91425" anchor="t" anchorCtr="0">
            <a:normAutofit/>
          </a:bodyPr>
          <a:lstStyle/>
          <a:p>
            <a:pPr marL="0" lvl="0" indent="0" algn="just" rtl="0">
              <a:spcBef>
                <a:spcPts val="0"/>
              </a:spcBef>
              <a:spcAft>
                <a:spcPts val="0"/>
              </a:spcAft>
              <a:buNone/>
            </a:pPr>
            <a:r>
              <a:rPr lang="en" b="1" dirty="0"/>
              <a:t>Workers and healthcare staff must be supported by providing thorough training and guidance in digital technology and using the app.</a:t>
            </a:r>
            <a:endParaRPr b="1" dirty="0"/>
          </a:p>
          <a:p>
            <a:pPr marL="0" lvl="0" indent="0" algn="just" rtl="0">
              <a:spcBef>
                <a:spcPts val="1200"/>
              </a:spcBef>
              <a:spcAft>
                <a:spcPts val="0"/>
              </a:spcAft>
              <a:buNone/>
            </a:pPr>
            <a:r>
              <a:rPr lang="en" b="1" dirty="0"/>
              <a:t>The app must promote inclusivity and be accessible and easy to use for all people regardless of their demographic, background, language or age. People from disadvantaged backgrounds should be taught how to download and use the app in order to benefit from it.</a:t>
            </a:r>
            <a:endParaRPr b="1" dirty="0"/>
          </a:p>
          <a:p>
            <a:pPr marL="0" lvl="0" indent="0" algn="l" rtl="0">
              <a:spcBef>
                <a:spcPts val="1200"/>
              </a:spcBef>
              <a:spcAft>
                <a:spcPts val="0"/>
              </a:spcAft>
              <a:buNone/>
            </a:pPr>
            <a:endParaRPr dirty="0"/>
          </a:p>
          <a:p>
            <a:pPr marL="0" lvl="0" indent="0" algn="l" rtl="0">
              <a:spcBef>
                <a:spcPts val="1200"/>
              </a:spcBef>
              <a:spcAft>
                <a:spcPts val="1200"/>
              </a:spcAft>
              <a:buNone/>
            </a:pPr>
            <a:endParaRPr dirty="0"/>
          </a:p>
        </p:txBody>
      </p:sp>
      <p:pic>
        <p:nvPicPr>
          <p:cNvPr id="93" name="Google Shape;93;p18" descr="Healthcare concept. (Provided by Getty Images)"/>
          <p:cNvPicPr preferRelativeResize="0"/>
          <p:nvPr/>
        </p:nvPicPr>
        <p:blipFill>
          <a:blip r:embed="rId3">
            <a:alphaModFix/>
          </a:blip>
          <a:stretch>
            <a:fillRect/>
          </a:stretch>
        </p:blipFill>
        <p:spPr>
          <a:xfrm>
            <a:off x="5149175" y="3270475"/>
            <a:ext cx="2843942" cy="1586818"/>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1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2200" b="1" dirty="0"/>
              <a:t>Conclusion...</a:t>
            </a:r>
            <a:endParaRPr sz="2200" b="1" dirty="0"/>
          </a:p>
        </p:txBody>
      </p:sp>
      <p:sp>
        <p:nvSpPr>
          <p:cNvPr id="99" name="Google Shape;99;p19"/>
          <p:cNvSpPr txBox="1">
            <a:spLocks noGrp="1"/>
          </p:cNvSpPr>
          <p:nvPr>
            <p:ph type="body" idx="1"/>
          </p:nvPr>
        </p:nvSpPr>
        <p:spPr>
          <a:xfrm>
            <a:off x="311700" y="1152474"/>
            <a:ext cx="8520600" cy="3991025"/>
          </a:xfrm>
          <a:prstGeom prst="rect">
            <a:avLst/>
          </a:prstGeom>
        </p:spPr>
        <p:txBody>
          <a:bodyPr spcFirstLastPara="1" wrap="square" lIns="91425" tIns="91425" rIns="91425" bIns="91425" anchor="t" anchorCtr="0">
            <a:normAutofit/>
          </a:bodyPr>
          <a:lstStyle/>
          <a:p>
            <a:pPr marL="0" lvl="0" indent="0" algn="just" rtl="0">
              <a:spcBef>
                <a:spcPts val="0"/>
              </a:spcBef>
              <a:spcAft>
                <a:spcPts val="0"/>
              </a:spcAft>
              <a:buNone/>
            </a:pPr>
            <a:r>
              <a:rPr lang="en" b="1" dirty="0"/>
              <a:t>The NHS app is a great digital tool that has helped transformed the delivery and management of healthcare in the UK. It has positively transformed healthcare.</a:t>
            </a:r>
            <a:endParaRPr b="1" dirty="0"/>
          </a:p>
          <a:p>
            <a:pPr marL="0" lvl="0" indent="0" algn="just" rtl="0">
              <a:spcBef>
                <a:spcPts val="1200"/>
              </a:spcBef>
              <a:spcAft>
                <a:spcPts val="0"/>
              </a:spcAft>
              <a:buNone/>
            </a:pPr>
            <a:r>
              <a:rPr lang="en" b="1" dirty="0"/>
              <a:t>The app improves patient engagement, independance, efficiency and accessibility.</a:t>
            </a:r>
            <a:endParaRPr b="1" dirty="0"/>
          </a:p>
          <a:p>
            <a:pPr marL="0" lvl="0" indent="0" algn="just" rtl="0">
              <a:spcBef>
                <a:spcPts val="1200"/>
              </a:spcBef>
              <a:spcAft>
                <a:spcPts val="0"/>
              </a:spcAft>
              <a:buNone/>
            </a:pPr>
            <a:r>
              <a:rPr lang="en" b="1" dirty="0"/>
              <a:t>However, challenges like workforce training, accessibility for all people, inclusion still exist and must be tackled. </a:t>
            </a:r>
            <a:endParaRPr b="1" dirty="0"/>
          </a:p>
          <a:p>
            <a:pPr marL="0" lvl="0" indent="0" algn="just" rtl="0">
              <a:spcBef>
                <a:spcPts val="1200"/>
              </a:spcBef>
              <a:spcAft>
                <a:spcPts val="0"/>
              </a:spcAft>
              <a:buNone/>
            </a:pPr>
            <a:endParaRPr dirty="0"/>
          </a:p>
          <a:p>
            <a:pPr marL="0" lvl="0" indent="0" algn="l" rtl="0">
              <a:spcBef>
                <a:spcPts val="1200"/>
              </a:spcBef>
              <a:spcAft>
                <a:spcPts val="1200"/>
              </a:spcAft>
              <a:buNone/>
            </a:pPr>
            <a:endParaRPr dirty="0"/>
          </a:p>
        </p:txBody>
      </p:sp>
      <p:pic>
        <p:nvPicPr>
          <p:cNvPr id="100" name="Google Shape;100;p19" descr="Man using mobile phone in airport terminal. (Provided by Getty Images)"/>
          <p:cNvPicPr preferRelativeResize="0"/>
          <p:nvPr/>
        </p:nvPicPr>
        <p:blipFill rotWithShape="1">
          <a:blip r:embed="rId3">
            <a:alphaModFix/>
          </a:blip>
          <a:srcRect l="18251" t="14843" r="-4257"/>
          <a:stretch/>
        </p:blipFill>
        <p:spPr>
          <a:xfrm>
            <a:off x="5726793" y="3694176"/>
            <a:ext cx="2704727" cy="1368856"/>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2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2200" b="1" dirty="0"/>
              <a:t>References…</a:t>
            </a:r>
            <a:endParaRPr sz="2200" b="1" dirty="0"/>
          </a:p>
        </p:txBody>
      </p:sp>
      <p:sp>
        <p:nvSpPr>
          <p:cNvPr id="106" name="Google Shape;106;p20"/>
          <p:cNvSpPr txBox="1">
            <a:spLocks noGrp="1"/>
          </p:cNvSpPr>
          <p:nvPr>
            <p:ph type="body" idx="1"/>
          </p:nvPr>
        </p:nvSpPr>
        <p:spPr>
          <a:xfrm>
            <a:off x="311700" y="930166"/>
            <a:ext cx="8520600" cy="4213333"/>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Clr>
                <a:schemeClr val="dk1"/>
              </a:buClr>
              <a:buSzPts val="275"/>
              <a:buFont typeface="Arial"/>
              <a:buNone/>
            </a:pPr>
            <a:r>
              <a:rPr lang="en" sz="1200" dirty="0">
                <a:solidFill>
                  <a:schemeClr val="dk1"/>
                </a:solidFill>
              </a:rPr>
              <a:t>Abel G. A, Atherton H, Sussex J, et al (2024). Current Experience And Future Potential Of Facilitating Access To Digital Nhs Primary Care Services In England: The Di-Facto Mixed-Methods Study. Health And Social Care Delivery Research, 12 32, Pp. 1-197. Available At: </a:t>
            </a:r>
            <a:r>
              <a:rPr lang="en" sz="1200" dirty="0">
                <a:solidFill>
                  <a:schemeClr val="dk1"/>
                </a:solidFill>
                <a:hlinkClick r:id="rId3"/>
              </a:rPr>
              <a:t>Https://Www.Journalslibrary.Nihr.Ac.Uk/Hsdr/Jkyt5803</a:t>
            </a:r>
            <a:r>
              <a:rPr lang="en" sz="1200" dirty="0">
                <a:solidFill>
                  <a:schemeClr val="dk1"/>
                </a:solidFill>
              </a:rPr>
              <a:t> [Accessed On 12 June 2026]</a:t>
            </a:r>
            <a:endParaRPr sz="1200" dirty="0">
              <a:solidFill>
                <a:schemeClr val="dk1"/>
              </a:solidFill>
            </a:endParaRPr>
          </a:p>
          <a:p>
            <a:pPr marL="0" lvl="0" indent="0" algn="l" rtl="0">
              <a:spcBef>
                <a:spcPts val="0"/>
              </a:spcBef>
              <a:spcAft>
                <a:spcPts val="0"/>
              </a:spcAft>
              <a:buClr>
                <a:schemeClr val="dk1"/>
              </a:buClr>
              <a:buSzPts val="275"/>
              <a:buFont typeface="Arial"/>
              <a:buNone/>
            </a:pPr>
            <a:endParaRPr sz="1200" dirty="0">
              <a:solidFill>
                <a:schemeClr val="dk1"/>
              </a:solidFill>
            </a:endParaRPr>
          </a:p>
          <a:p>
            <a:pPr marL="0" lvl="0" indent="0" algn="l" rtl="0">
              <a:spcBef>
                <a:spcPts val="0"/>
              </a:spcBef>
              <a:spcAft>
                <a:spcPts val="0"/>
              </a:spcAft>
              <a:buClr>
                <a:schemeClr val="dk1"/>
              </a:buClr>
              <a:buSzPts val="275"/>
              <a:buFont typeface="Arial"/>
              <a:buNone/>
            </a:pPr>
            <a:r>
              <a:rPr lang="en" sz="1200" dirty="0">
                <a:solidFill>
                  <a:schemeClr val="dk1"/>
                </a:solidFill>
              </a:rPr>
              <a:t>Beaney P.D, Odulaja A, Hadley A, et al (2019) Gp Online: Turning Expectations Into Reality With The New Nhs App. </a:t>
            </a:r>
          </a:p>
          <a:p>
            <a:pPr marL="0" lvl="0" indent="0" algn="l" rtl="0">
              <a:spcBef>
                <a:spcPts val="0"/>
              </a:spcBef>
              <a:spcAft>
                <a:spcPts val="0"/>
              </a:spcAft>
              <a:buClr>
                <a:schemeClr val="dk1"/>
              </a:buClr>
              <a:buSzPts val="275"/>
              <a:buFont typeface="Arial"/>
              <a:buNone/>
            </a:pPr>
            <a:r>
              <a:rPr lang="en" sz="1200" dirty="0">
                <a:solidFill>
                  <a:schemeClr val="dk1"/>
                </a:solidFill>
              </a:rPr>
              <a:t>The British Journal Of General Practice, 69, Pp. 172 - 173. </a:t>
            </a:r>
          </a:p>
          <a:p>
            <a:pPr marL="0" lvl="0" indent="0" algn="l" rtl="0">
              <a:spcBef>
                <a:spcPts val="0"/>
              </a:spcBef>
              <a:spcAft>
                <a:spcPts val="0"/>
              </a:spcAft>
              <a:buClr>
                <a:schemeClr val="dk1"/>
              </a:buClr>
              <a:buSzPts val="275"/>
              <a:buFont typeface="Arial"/>
              <a:buNone/>
            </a:pPr>
            <a:r>
              <a:rPr lang="en" sz="1200" dirty="0">
                <a:solidFill>
                  <a:schemeClr val="dk1"/>
                </a:solidFill>
              </a:rPr>
              <a:t>Available at: </a:t>
            </a:r>
            <a:r>
              <a:rPr lang="en" sz="1200" dirty="0">
                <a:solidFill>
                  <a:schemeClr val="dk1"/>
                </a:solidFill>
                <a:hlinkClick r:id="rId4"/>
              </a:rPr>
              <a:t>Https://Bjgp.Org/Content/69/681/172</a:t>
            </a:r>
            <a:r>
              <a:rPr lang="en" sz="1200" dirty="0">
                <a:solidFill>
                  <a:schemeClr val="dk1"/>
                </a:solidFill>
              </a:rPr>
              <a:t> [Accessed On 29 June 2026]</a:t>
            </a:r>
            <a:endParaRPr sz="1200" dirty="0">
              <a:solidFill>
                <a:schemeClr val="dk1"/>
              </a:solidFill>
            </a:endParaRPr>
          </a:p>
          <a:p>
            <a:pPr marL="0" lvl="0" indent="0" algn="l" rtl="0">
              <a:spcBef>
                <a:spcPts val="0"/>
              </a:spcBef>
              <a:spcAft>
                <a:spcPts val="0"/>
              </a:spcAft>
              <a:buClr>
                <a:schemeClr val="dk1"/>
              </a:buClr>
              <a:buSzPts val="275"/>
              <a:buFont typeface="Arial"/>
              <a:buNone/>
            </a:pPr>
            <a:endParaRPr sz="1200" dirty="0">
              <a:solidFill>
                <a:schemeClr val="dk1"/>
              </a:solidFill>
            </a:endParaRPr>
          </a:p>
          <a:p>
            <a:pPr marL="0" lvl="0" indent="0" algn="l" rtl="0">
              <a:spcBef>
                <a:spcPts val="0"/>
              </a:spcBef>
              <a:spcAft>
                <a:spcPts val="0"/>
              </a:spcAft>
              <a:buClr>
                <a:schemeClr val="dk1"/>
              </a:buClr>
              <a:buSzPts val="275"/>
              <a:buFont typeface="Arial"/>
              <a:buNone/>
            </a:pPr>
            <a:r>
              <a:rPr lang="en" sz="1200" dirty="0">
                <a:solidFill>
                  <a:schemeClr val="dk1"/>
                </a:solidFill>
              </a:rPr>
              <a:t>Birati Y, Tzemah-Shahar R (2026) Barriers To Digital Health Adoption In Older Adults: Scoping Review Informed By Innovation Resistance Theory. Journal Of Medical Internet Research, Volume 28. </a:t>
            </a:r>
          </a:p>
          <a:p>
            <a:pPr marL="0" lvl="0" indent="0" algn="l" rtl="0">
              <a:spcBef>
                <a:spcPts val="0"/>
              </a:spcBef>
              <a:spcAft>
                <a:spcPts val="0"/>
              </a:spcAft>
              <a:buClr>
                <a:schemeClr val="dk1"/>
              </a:buClr>
              <a:buSzPts val="275"/>
              <a:buFont typeface="Arial"/>
              <a:buNone/>
            </a:pPr>
            <a:r>
              <a:rPr lang="en" sz="1200" dirty="0">
                <a:solidFill>
                  <a:schemeClr val="dk1"/>
                </a:solidFill>
              </a:rPr>
              <a:t>Available At: </a:t>
            </a:r>
            <a:r>
              <a:rPr lang="en" sz="1200" dirty="0">
                <a:solidFill>
                  <a:schemeClr val="dk1"/>
                </a:solidFill>
                <a:hlinkClick r:id="rId5"/>
              </a:rPr>
              <a:t>Https://Www.Jmir.Org/2026/1/E75591</a:t>
            </a:r>
            <a:r>
              <a:rPr lang="en" sz="1200" dirty="0">
                <a:solidFill>
                  <a:schemeClr val="dk1"/>
                </a:solidFill>
              </a:rPr>
              <a:t> [Accessed On 23 June 2026]</a:t>
            </a:r>
          </a:p>
          <a:p>
            <a:pPr marL="0" lvl="0" indent="0" algn="l" rtl="0">
              <a:spcBef>
                <a:spcPts val="0"/>
              </a:spcBef>
              <a:spcAft>
                <a:spcPts val="0"/>
              </a:spcAft>
              <a:buClr>
                <a:schemeClr val="dk1"/>
              </a:buClr>
              <a:buSzPts val="275"/>
              <a:buFont typeface="Arial"/>
              <a:buNone/>
            </a:pPr>
            <a:endParaRPr lang="en" sz="1200" dirty="0">
              <a:solidFill>
                <a:schemeClr val="dk1"/>
              </a:solidFill>
            </a:endParaRPr>
          </a:p>
          <a:p>
            <a:pPr marL="0" lvl="0" indent="0">
              <a:buClr>
                <a:schemeClr val="dk1"/>
              </a:buClr>
              <a:buSzPts val="1100"/>
              <a:buNone/>
            </a:pPr>
            <a:r>
              <a:rPr lang="en-GB" sz="1200" dirty="0">
                <a:solidFill>
                  <a:schemeClr val="dk1"/>
                </a:solidFill>
              </a:rPr>
              <a:t>KC S, Papoutsi C, Reidy C, et al (2024). Differences In Use Of A Patient Portal Across Sociodemographic Groups: Observational Study of the NHS App In England. Journal Of Medical Internet Research, Volume 26. </a:t>
            </a:r>
          </a:p>
          <a:p>
            <a:pPr marL="0" lvl="0" indent="0">
              <a:buClr>
                <a:schemeClr val="dk1"/>
              </a:buClr>
              <a:buSzPts val="1100"/>
              <a:buNone/>
            </a:pPr>
            <a:r>
              <a:rPr lang="en-GB" sz="1200" dirty="0">
                <a:solidFill>
                  <a:schemeClr val="dk1"/>
                </a:solidFill>
              </a:rPr>
              <a:t>Available At: </a:t>
            </a:r>
            <a:r>
              <a:rPr lang="en-GB" sz="1200" dirty="0">
                <a:solidFill>
                  <a:schemeClr val="dk1"/>
                </a:solidFill>
                <a:hlinkClick r:id="rId6"/>
              </a:rPr>
              <a:t>Https://Www.Jmir.Org/2024/1/E56320</a:t>
            </a:r>
            <a:r>
              <a:rPr lang="en-GB" sz="1200" dirty="0">
                <a:solidFill>
                  <a:schemeClr val="dk1"/>
                </a:solidFill>
              </a:rPr>
              <a:t> [Accessed On 20 June 2026]</a:t>
            </a:r>
          </a:p>
          <a:p>
            <a:pPr marL="0" lvl="0" indent="0">
              <a:buClr>
                <a:schemeClr val="dk1"/>
              </a:buClr>
              <a:buSzPts val="1100"/>
              <a:buNone/>
            </a:pPr>
            <a:endParaRPr lang="en-GB" sz="1200" dirty="0">
              <a:solidFill>
                <a:schemeClr val="dk1"/>
              </a:solidFill>
            </a:endParaRPr>
          </a:p>
          <a:p>
            <a:pPr marL="0" lvl="0" indent="0">
              <a:buClr>
                <a:schemeClr val="dk1"/>
              </a:buClr>
              <a:buSzPts val="1100"/>
              <a:buNone/>
            </a:pPr>
            <a:r>
              <a:rPr lang="en-GB" sz="1200" dirty="0">
                <a:solidFill>
                  <a:schemeClr val="dk1"/>
                </a:solidFill>
              </a:rPr>
              <a:t>KC S, Tewolde S, Laverty A.A, et al (2023) ‘Uptake And Adoption Of The NHS App In England: An Observational Study’, British Journal Of General Practice, 73(737), Pp. E932–</a:t>
            </a:r>
            <a:r>
              <a:rPr lang="en-GB" sz="1200">
                <a:solidFill>
                  <a:schemeClr val="dk1"/>
                </a:solidFill>
              </a:rPr>
              <a:t>E940.</a:t>
            </a:r>
          </a:p>
          <a:p>
            <a:pPr marL="0" lvl="0" indent="0">
              <a:buClr>
                <a:schemeClr val="dk1"/>
              </a:buClr>
              <a:buSzPts val="1100"/>
              <a:buNone/>
            </a:pPr>
            <a:r>
              <a:rPr lang="en-GB" sz="1200">
                <a:solidFill>
                  <a:schemeClr val="dk1"/>
                </a:solidFill>
              </a:rPr>
              <a:t>Available </a:t>
            </a:r>
            <a:r>
              <a:rPr lang="en-GB" sz="1200" dirty="0">
                <a:solidFill>
                  <a:schemeClr val="dk1"/>
                </a:solidFill>
              </a:rPr>
              <a:t>At: </a:t>
            </a:r>
            <a:r>
              <a:rPr lang="en-GB" sz="1200" dirty="0">
                <a:solidFill>
                  <a:schemeClr val="dk1"/>
                </a:solidFill>
                <a:hlinkClick r:id="rId7"/>
              </a:rPr>
              <a:t>Https://Pmc.Ncbi.Nlm.Nih.Gov/Articles/Pmc10562999</a:t>
            </a:r>
            <a:r>
              <a:rPr lang="en-GB" sz="1200" dirty="0">
                <a:solidFill>
                  <a:schemeClr val="dk1"/>
                </a:solidFill>
              </a:rPr>
              <a:t> [Accessed On 29 June 2026]</a:t>
            </a:r>
          </a:p>
          <a:p>
            <a:pPr marL="0" lvl="0" indent="0" algn="l" rtl="0">
              <a:spcBef>
                <a:spcPts val="0"/>
              </a:spcBef>
              <a:spcAft>
                <a:spcPts val="0"/>
              </a:spcAft>
              <a:buClr>
                <a:schemeClr val="dk1"/>
              </a:buClr>
              <a:buSzPts val="275"/>
              <a:buFont typeface="Arial"/>
              <a:buNone/>
            </a:pPr>
            <a:endParaRPr lang="en" sz="1200" dirty="0">
              <a:solidFill>
                <a:schemeClr val="dk1"/>
              </a:solidFill>
            </a:endParaRPr>
          </a:p>
          <a:p>
            <a:pPr marL="0" lvl="0" indent="0" algn="l" rtl="0">
              <a:spcBef>
                <a:spcPts val="0"/>
              </a:spcBef>
              <a:spcAft>
                <a:spcPts val="0"/>
              </a:spcAft>
              <a:buClr>
                <a:schemeClr val="dk1"/>
              </a:buClr>
              <a:buSzPts val="275"/>
              <a:buFont typeface="Arial"/>
              <a:buNone/>
            </a:pPr>
            <a:endParaRPr sz="1200" dirty="0">
              <a:solidFill>
                <a:schemeClr val="dk1"/>
              </a:solidFill>
            </a:endParaRPr>
          </a:p>
          <a:p>
            <a:pPr marL="0" lvl="0" indent="0" algn="l" rtl="0">
              <a:spcBef>
                <a:spcPts val="0"/>
              </a:spcBef>
              <a:spcAft>
                <a:spcPts val="0"/>
              </a:spcAft>
              <a:buClr>
                <a:schemeClr val="dk1"/>
              </a:buClr>
              <a:buSzPts val="275"/>
              <a:buFont typeface="Arial"/>
              <a:buNone/>
            </a:pPr>
            <a:endParaRPr sz="900" dirty="0">
              <a:solidFill>
                <a:schemeClr val="dk1"/>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sp>
        <p:nvSpPr>
          <p:cNvPr id="111" name="Google Shape;111;p2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2200" b="1" dirty="0"/>
              <a:t>References…</a:t>
            </a:r>
            <a:endParaRPr sz="2200" b="1" dirty="0"/>
          </a:p>
        </p:txBody>
      </p:sp>
      <p:sp>
        <p:nvSpPr>
          <p:cNvPr id="112" name="Google Shape;112;p21"/>
          <p:cNvSpPr txBox="1">
            <a:spLocks noGrp="1"/>
          </p:cNvSpPr>
          <p:nvPr>
            <p:ph type="body" idx="1"/>
          </p:nvPr>
        </p:nvSpPr>
        <p:spPr>
          <a:xfrm>
            <a:off x="252248" y="526970"/>
            <a:ext cx="8355724" cy="452587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endParaRPr sz="1200" dirty="0">
              <a:solidFill>
                <a:schemeClr val="dk1"/>
              </a:solidFill>
            </a:endParaRPr>
          </a:p>
          <a:p>
            <a:pPr marL="0" lvl="0" indent="0" algn="l" rtl="0">
              <a:spcBef>
                <a:spcPts val="0"/>
              </a:spcBef>
              <a:spcAft>
                <a:spcPts val="0"/>
              </a:spcAft>
              <a:buClr>
                <a:schemeClr val="dk1"/>
              </a:buClr>
              <a:buSzPts val="1100"/>
              <a:buFont typeface="Arial"/>
              <a:buNone/>
            </a:pPr>
            <a:endParaRPr lang="en" sz="1200" dirty="0">
              <a:solidFill>
                <a:schemeClr val="dk1"/>
              </a:solidFill>
            </a:endParaRPr>
          </a:p>
          <a:p>
            <a:pPr marL="0" lvl="0" indent="0">
              <a:buClr>
                <a:schemeClr val="dk1"/>
              </a:buClr>
              <a:buSzPts val="275"/>
              <a:buNone/>
            </a:pPr>
            <a:r>
              <a:rPr lang="en-GB" sz="1200" dirty="0">
                <a:solidFill>
                  <a:schemeClr val="dk1"/>
                </a:solidFill>
              </a:rPr>
              <a:t>Maita K.C, Maniaci M, Haider C.R, et al (2024). The Impact Of Digital Health Solutions On Bridging The Health Care Gap In Rural Areas: A Scoping Review. The Permanente Journal, Volume 28, Number 3, Pp. 130 - 143. Available At:</a:t>
            </a:r>
          </a:p>
          <a:p>
            <a:pPr marL="0" lvl="0" indent="0">
              <a:buClr>
                <a:schemeClr val="dk1"/>
              </a:buClr>
              <a:buSzPts val="275"/>
              <a:buNone/>
            </a:pPr>
            <a:r>
              <a:rPr lang="en-GB" sz="1200" dirty="0">
                <a:solidFill>
                  <a:schemeClr val="dk1"/>
                </a:solidFill>
                <a:hlinkClick r:id="rId3"/>
              </a:rPr>
              <a:t>Https://Www.Thepermanentejournal.Org/Doi/10.7812/Tpp/23.134</a:t>
            </a:r>
            <a:r>
              <a:rPr lang="en-GB" sz="1200" dirty="0">
                <a:solidFill>
                  <a:schemeClr val="dk1"/>
                </a:solidFill>
              </a:rPr>
              <a:t> [Accessed On 27 June 2026]</a:t>
            </a:r>
          </a:p>
          <a:p>
            <a:pPr marL="0" lvl="0" indent="0" algn="l" rtl="0">
              <a:spcBef>
                <a:spcPts val="0"/>
              </a:spcBef>
              <a:spcAft>
                <a:spcPts val="0"/>
              </a:spcAft>
              <a:buClr>
                <a:schemeClr val="dk1"/>
              </a:buClr>
              <a:buSzPts val="1100"/>
              <a:buFont typeface="Arial"/>
              <a:buNone/>
            </a:pPr>
            <a:endParaRPr lang="en" sz="1200" dirty="0">
              <a:solidFill>
                <a:schemeClr val="dk1"/>
              </a:solidFill>
            </a:endParaRPr>
          </a:p>
          <a:p>
            <a:pPr marL="0" lvl="0" indent="0">
              <a:buClr>
                <a:schemeClr val="dk1"/>
              </a:buClr>
              <a:buSzPts val="275"/>
              <a:buNone/>
            </a:pPr>
            <a:r>
              <a:rPr lang="en-US" sz="1200" dirty="0">
                <a:solidFill>
                  <a:schemeClr val="dk1"/>
                </a:solidFill>
              </a:rPr>
              <a:t>Reidy C, Papoutsi C, Kc S, et al (2025). Qualitative Evaluation Of The Implementation And National Roll-Out Of The </a:t>
            </a:r>
            <a:r>
              <a:rPr lang="en-US" sz="1200" dirty="0" err="1">
                <a:solidFill>
                  <a:schemeClr val="dk1"/>
                </a:solidFill>
              </a:rPr>
              <a:t>Nhs</a:t>
            </a:r>
            <a:r>
              <a:rPr lang="en-US" sz="1200" dirty="0">
                <a:solidFill>
                  <a:schemeClr val="dk1"/>
                </a:solidFill>
              </a:rPr>
              <a:t> App In England. BMC Medicine, Volume 23, Article Number 20(2025). Available At: </a:t>
            </a:r>
            <a:r>
              <a:rPr lang="en-US" sz="1200" dirty="0">
                <a:solidFill>
                  <a:schemeClr val="dk1"/>
                </a:solidFill>
                <a:hlinkClick r:id="rId4"/>
              </a:rPr>
              <a:t>Https://Link.Springer.Com/Article/10.1186/S12916-024-03842-W</a:t>
            </a:r>
            <a:r>
              <a:rPr lang="en-US" sz="1200" dirty="0">
                <a:solidFill>
                  <a:schemeClr val="dk1"/>
                </a:solidFill>
              </a:rPr>
              <a:t> [Accessed On 18 June 2026]</a:t>
            </a:r>
          </a:p>
          <a:p>
            <a:pPr marL="0" lvl="0" indent="0">
              <a:buClr>
                <a:schemeClr val="dk1"/>
              </a:buClr>
              <a:buSzPts val="275"/>
              <a:buNone/>
            </a:pPr>
            <a:endParaRPr lang="en-US" sz="1200" dirty="0">
              <a:solidFill>
                <a:schemeClr val="dk1"/>
              </a:solidFill>
            </a:endParaRPr>
          </a:p>
          <a:p>
            <a:pPr marL="0" lvl="0" indent="0">
              <a:buClr>
                <a:schemeClr val="dk1"/>
              </a:buClr>
              <a:buSzPts val="275"/>
              <a:buNone/>
            </a:pPr>
            <a:r>
              <a:rPr lang="en-US" sz="1200" dirty="0">
                <a:solidFill>
                  <a:schemeClr val="dk1"/>
                </a:solidFill>
              </a:rPr>
              <a:t>Stockwell S, Atherton H, Bryce C, et al (2025) Evolution Of The General Practice Receptionist Role And Online Services: A Qualitative Study. The British Journal Of General Practice, Volume 75 Issue 759. Available at: </a:t>
            </a:r>
            <a:r>
              <a:rPr lang="en-US" sz="1200" dirty="0">
                <a:solidFill>
                  <a:schemeClr val="dk1"/>
                </a:solidFill>
                <a:hlinkClick r:id="rId5"/>
              </a:rPr>
              <a:t>Https://Bjgp.Org/Content/75/759/E703</a:t>
            </a:r>
            <a:r>
              <a:rPr lang="en-US" sz="1200" dirty="0">
                <a:solidFill>
                  <a:schemeClr val="dk1"/>
                </a:solidFill>
              </a:rPr>
              <a:t> [Accessed On 25 June 2026]</a:t>
            </a:r>
          </a:p>
          <a:p>
            <a:pPr marL="0" lvl="0" indent="0" algn="l" rtl="0">
              <a:spcBef>
                <a:spcPts val="0"/>
              </a:spcBef>
              <a:spcAft>
                <a:spcPts val="0"/>
              </a:spcAft>
              <a:buClr>
                <a:schemeClr val="dk1"/>
              </a:buClr>
              <a:buSzPts val="1100"/>
              <a:buFont typeface="Arial"/>
              <a:buNone/>
            </a:pPr>
            <a:endParaRPr sz="1200" dirty="0">
              <a:solidFill>
                <a:schemeClr val="dk1"/>
              </a:solidFill>
            </a:endParaRPr>
          </a:p>
          <a:p>
            <a:pPr marL="0" lvl="0" indent="0" algn="l" rtl="0">
              <a:spcBef>
                <a:spcPts val="0"/>
              </a:spcBef>
              <a:spcAft>
                <a:spcPts val="0"/>
              </a:spcAft>
              <a:buClr>
                <a:schemeClr val="dk1"/>
              </a:buClr>
              <a:buSzPts val="1100"/>
              <a:buFont typeface="Arial"/>
              <a:buNone/>
            </a:pPr>
            <a:r>
              <a:rPr lang="en" sz="1200" dirty="0">
                <a:solidFill>
                  <a:schemeClr val="dk1"/>
                </a:solidFill>
              </a:rPr>
              <a:t>Szinay D, Jones A, Chadborn T, et al (2019) Influences On The Uptake Of And Engagement With Health And Well-Being Smartphone Apps: Systematic Review. Journal Of Medical Internet Research, 22. Available at: </a:t>
            </a:r>
            <a:r>
              <a:rPr lang="en" sz="1200" dirty="0">
                <a:solidFill>
                  <a:schemeClr val="dk1"/>
                </a:solidFill>
                <a:hlinkClick r:id="rId6"/>
              </a:rPr>
              <a:t>Https://Preprints.Jmir.Org/Preprint/17572</a:t>
            </a:r>
            <a:r>
              <a:rPr lang="en" sz="1200" dirty="0">
                <a:solidFill>
                  <a:schemeClr val="dk1"/>
                </a:solidFill>
              </a:rPr>
              <a:t> [Accessed On 22 June 2026]</a:t>
            </a:r>
            <a:endParaRPr sz="1200" dirty="0">
              <a:solidFill>
                <a:schemeClr val="dk1"/>
              </a:solidFill>
            </a:endParaRPr>
          </a:p>
          <a:p>
            <a:pPr marL="0" lvl="0" indent="0" algn="l" rtl="0">
              <a:spcBef>
                <a:spcPts val="0"/>
              </a:spcBef>
              <a:spcAft>
                <a:spcPts val="0"/>
              </a:spcAft>
              <a:buClr>
                <a:schemeClr val="dk1"/>
              </a:buClr>
              <a:buSzPts val="1100"/>
              <a:buFont typeface="Arial"/>
              <a:buNone/>
            </a:pPr>
            <a:endParaRPr sz="1200" dirty="0">
              <a:solidFill>
                <a:schemeClr val="dk1"/>
              </a:solidFill>
            </a:endParaRPr>
          </a:p>
          <a:p>
            <a:pPr marL="0" lvl="0" indent="0" algn="l" rtl="0">
              <a:spcBef>
                <a:spcPts val="0"/>
              </a:spcBef>
              <a:spcAft>
                <a:spcPts val="0"/>
              </a:spcAft>
              <a:buClr>
                <a:schemeClr val="dk1"/>
              </a:buClr>
              <a:buSzPts val="1100"/>
              <a:buFont typeface="Arial"/>
              <a:buNone/>
            </a:pPr>
            <a:r>
              <a:rPr lang="en" sz="1200" dirty="0">
                <a:solidFill>
                  <a:schemeClr val="dk1"/>
                </a:solidFill>
              </a:rPr>
              <a:t>Wilson J.L, Heinsch M, Betts D, et al (2021) Barriers And Facilitators To The Use Of E-Health By Older Adults: A Scoping Review. Bmc Public Health, Volume 21, Article 1556. Available At:</a:t>
            </a:r>
            <a:endParaRPr sz="1200" dirty="0">
              <a:solidFill>
                <a:schemeClr val="dk1"/>
              </a:solidFill>
            </a:endParaRPr>
          </a:p>
          <a:p>
            <a:pPr marL="0" lvl="0" indent="0" algn="l" rtl="0">
              <a:spcBef>
                <a:spcPts val="0"/>
              </a:spcBef>
              <a:spcAft>
                <a:spcPts val="0"/>
              </a:spcAft>
              <a:buNone/>
            </a:pPr>
            <a:r>
              <a:rPr lang="en" sz="1200" dirty="0">
                <a:solidFill>
                  <a:schemeClr val="dk1"/>
                </a:solidFill>
                <a:hlinkClick r:id="rId7"/>
              </a:rPr>
              <a:t>Https://Link.Springer.Com/Article/10.1186/S12889-021-11623-W</a:t>
            </a:r>
            <a:r>
              <a:rPr lang="en" sz="1200" dirty="0">
                <a:solidFill>
                  <a:schemeClr val="dk1"/>
                </a:solidFill>
              </a:rPr>
              <a:t> [Accessed On 20 June 2026]</a:t>
            </a:r>
            <a:endParaRPr sz="1200" dirty="0"/>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1333</Words>
  <Application>Microsoft Office PowerPoint</Application>
  <PresentationFormat>On-screen Show (16:9)</PresentationFormat>
  <Paragraphs>82</Paragraphs>
  <Slides>9</Slides>
  <Notes>9</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9</vt:i4>
      </vt:variant>
    </vt:vector>
  </HeadingPairs>
  <TitlesOfParts>
    <vt:vector size="11" baseType="lpstr">
      <vt:lpstr>Arial</vt:lpstr>
      <vt:lpstr>Simple Light</vt:lpstr>
      <vt:lpstr>Student Name:     Kamran Sultan Student Number: 2331353 Module Title:        Digital Transformation in the Health                                and Care Professions Module Code:       BMHP6026 Lecturer Name:    Tomy Adattu Chacko Assignment Title: Viva Voce Presentation</vt:lpstr>
      <vt:lpstr>What is the NHS App?</vt:lpstr>
      <vt:lpstr>Impact on the Workforce</vt:lpstr>
      <vt:lpstr>Impact on the Patients &amp; Service Users</vt:lpstr>
      <vt:lpstr>Impact on the Community</vt:lpstr>
      <vt:lpstr>Recommendations...</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Humaira Bashir</cp:lastModifiedBy>
  <cp:revision>1</cp:revision>
  <dcterms:modified xsi:type="dcterms:W3CDTF">2026-07-12T10:02:47Z</dcterms:modified>
</cp:coreProperties>
</file>