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60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402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697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208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963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442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994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358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827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184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60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470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4824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1658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8071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731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272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271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  <p:sldLayoutId id="2147483823" r:id="rId12"/>
    <p:sldLayoutId id="2147483824" r:id="rId13"/>
    <p:sldLayoutId id="2147483825" r:id="rId14"/>
    <p:sldLayoutId id="2147483826" r:id="rId15"/>
    <p:sldLayoutId id="2147483827" r:id="rId16"/>
    <p:sldLayoutId id="214748382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rawpixel.com/search/nurse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14.sv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Relationship Id="rId9" Type="http://schemas.openxmlformats.org/officeDocument/2006/relationships/image" Target="../media/image28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image" Target="../media/image38.svg"/><Relationship Id="rId5" Type="http://schemas.openxmlformats.org/officeDocument/2006/relationships/image" Target="../media/image32.sv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svg"/><Relationship Id="rId7" Type="http://schemas.openxmlformats.org/officeDocument/2006/relationships/image" Target="../media/image44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48.svg"/><Relationship Id="rId5" Type="http://schemas.openxmlformats.org/officeDocument/2006/relationships/image" Target="../media/image42.sv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CF14BA-A265-7210-7622-61464CD5E8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6570" y="690034"/>
            <a:ext cx="6054723" cy="2616199"/>
          </a:xfrm>
        </p:spPr>
        <p:txBody>
          <a:bodyPr vert="horz" lIns="91440" tIns="45720" rIns="91440" bIns="45720" rtlCol="0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 dirty="0"/>
              <a:t>Working with Others in Health and Social Care: Our Experiences and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FE2075-9E4E-8240-DE7E-11D2199C33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6254" y="3551768"/>
            <a:ext cx="5510306" cy="183303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Courtney Partridge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Tobu Ashraf 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Jamila Mohammed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 err="1"/>
              <a:t>Tibka</a:t>
            </a:r>
            <a:r>
              <a:rPr lang="en-US" sz="1600" dirty="0"/>
              <a:t> </a:t>
            </a:r>
            <a:r>
              <a:rPr lang="en-US" sz="1600" dirty="0" err="1"/>
              <a:t>Mesfin</a:t>
            </a:r>
            <a:endParaRPr lang="en-US" sz="1600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 err="1"/>
              <a:t>Lisanne</a:t>
            </a:r>
            <a:r>
              <a:rPr lang="en-US" sz="1600" dirty="0"/>
              <a:t> </a:t>
            </a:r>
            <a:r>
              <a:rPr lang="en-US" sz="1600" dirty="0" err="1"/>
              <a:t>Mulualem</a:t>
            </a:r>
            <a:r>
              <a:rPr lang="en-US" sz="1600" dirty="0"/>
              <a:t> </a:t>
            </a:r>
          </a:p>
        </p:txBody>
      </p:sp>
      <p:pic>
        <p:nvPicPr>
          <p:cNvPr id="8" name="Picture 7" descr="A picture containing person&#10;&#10;Description automatically generated">
            <a:extLst>
              <a:ext uri="{FF2B5EF4-FFF2-40B4-BE49-F238E27FC236}">
                <a16:creationId xmlns:a16="http://schemas.microsoft.com/office/drawing/2014/main" id="{8EC57383-A498-497D-6E3D-2BA43B38EA4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6963" r="2412" b="9091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4207946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4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6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C0522-9550-382F-F756-68C407210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Content – Swot Analysis &amp; Feedback</a:t>
            </a:r>
          </a:p>
        </p:txBody>
      </p:sp>
      <p:grpSp>
        <p:nvGrpSpPr>
          <p:cNvPr id="34" name="Group 38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0D5117B-A05B-D704-AE48-DCABCC43156F}"/>
              </a:ext>
            </a:extLst>
          </p:cNvPr>
          <p:cNvGrpSpPr/>
          <p:nvPr/>
        </p:nvGrpSpPr>
        <p:grpSpPr>
          <a:xfrm>
            <a:off x="5010150" y="1964820"/>
            <a:ext cx="6492876" cy="2547362"/>
            <a:chOff x="629920" y="2174240"/>
            <a:chExt cx="10728960" cy="434848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A3B25B4-E27C-35A7-6C0F-446568F71347}"/>
                </a:ext>
              </a:extLst>
            </p:cNvPr>
            <p:cNvSpPr/>
            <p:nvPr/>
          </p:nvSpPr>
          <p:spPr>
            <a:xfrm>
              <a:off x="629920" y="2174240"/>
              <a:ext cx="5364480" cy="2174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25077FA-E9C7-42A8-3429-A91F6E115313}"/>
                </a:ext>
              </a:extLst>
            </p:cNvPr>
            <p:cNvSpPr/>
            <p:nvPr/>
          </p:nvSpPr>
          <p:spPr>
            <a:xfrm>
              <a:off x="5994400" y="2174240"/>
              <a:ext cx="5364480" cy="2174240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3F177EE-E020-6261-DCA4-756D1A7FD894}"/>
                </a:ext>
              </a:extLst>
            </p:cNvPr>
            <p:cNvSpPr/>
            <p:nvPr/>
          </p:nvSpPr>
          <p:spPr>
            <a:xfrm>
              <a:off x="629920" y="4348480"/>
              <a:ext cx="5364480" cy="2174240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08CA975-9ABD-21A4-A9A0-77CED161E48B}"/>
                </a:ext>
              </a:extLst>
            </p:cNvPr>
            <p:cNvSpPr/>
            <p:nvPr/>
          </p:nvSpPr>
          <p:spPr>
            <a:xfrm>
              <a:off x="5994400" y="4348480"/>
              <a:ext cx="5364480" cy="21742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5" name="Graphic 14" descr="Body builder outline">
              <a:extLst>
                <a:ext uri="{FF2B5EF4-FFF2-40B4-BE49-F238E27FC236}">
                  <a16:creationId xmlns:a16="http://schemas.microsoft.com/office/drawing/2014/main" id="{CAAA892B-0F6C-F894-40FA-F337100DE72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3120" y="2479040"/>
              <a:ext cx="1869440" cy="1869440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B85BB3F-7E14-977F-B46D-B7AA5358E840}"/>
                </a:ext>
              </a:extLst>
            </p:cNvPr>
            <p:cNvSpPr txBox="1"/>
            <p:nvPr/>
          </p:nvSpPr>
          <p:spPr>
            <a:xfrm>
              <a:off x="3119120" y="2620510"/>
              <a:ext cx="35763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84919">
                <a:spcAft>
                  <a:spcPts val="404"/>
                </a:spcAft>
              </a:pPr>
              <a:r>
                <a:rPr lang="en-GB" sz="1133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STRENGTHS</a:t>
              </a:r>
              <a:endParaRPr lang="en-GB" b="1"/>
            </a:p>
          </p:txBody>
        </p:sp>
        <p:pic>
          <p:nvPicPr>
            <p:cNvPr id="18" name="Graphic 17" descr="Scorpion with solid fill">
              <a:extLst>
                <a:ext uri="{FF2B5EF4-FFF2-40B4-BE49-F238E27FC236}">
                  <a16:creationId xmlns:a16="http://schemas.microsoft.com/office/drawing/2014/main" id="{6C1228AA-53CE-1F0A-8E7F-73EF107CE20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225280" y="4602480"/>
              <a:ext cx="1920240" cy="1920240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D59C27B-3488-ED48-21D3-A35B02D9E355}"/>
                </a:ext>
              </a:extLst>
            </p:cNvPr>
            <p:cNvSpPr txBox="1"/>
            <p:nvPr/>
          </p:nvSpPr>
          <p:spPr>
            <a:xfrm>
              <a:off x="6583680" y="4602480"/>
              <a:ext cx="34036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84919">
                <a:spcAft>
                  <a:spcPts val="404"/>
                </a:spcAft>
              </a:pPr>
              <a:r>
                <a:rPr lang="en-GB" sz="1133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THREATS</a:t>
              </a:r>
              <a:endParaRPr lang="en-GB" sz="2800" b="1"/>
            </a:p>
          </p:txBody>
        </p:sp>
        <p:pic>
          <p:nvPicPr>
            <p:cNvPr id="25" name="Graphic 24" descr="Stop with solid fill">
              <a:extLst>
                <a:ext uri="{FF2B5EF4-FFF2-40B4-BE49-F238E27FC236}">
                  <a16:creationId xmlns:a16="http://schemas.microsoft.com/office/drawing/2014/main" id="{01F759A4-48C9-543D-B553-8F0F06C3C23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329680" y="2443460"/>
              <a:ext cx="1737360" cy="1737360"/>
            </a:xfrm>
            <a:prstGeom prst="rect">
              <a:avLst/>
            </a:prstGeom>
          </p:spPr>
        </p:pic>
        <p:pic>
          <p:nvPicPr>
            <p:cNvPr id="27" name="Graphic 26" descr="Clipboard Badge with solid fill">
              <a:extLst>
                <a:ext uri="{FF2B5EF4-FFF2-40B4-BE49-F238E27FC236}">
                  <a16:creationId xmlns:a16="http://schemas.microsoft.com/office/drawing/2014/main" id="{944A1BB7-AC83-877C-AA25-55FB7ADC907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3876040" y="4459450"/>
              <a:ext cx="1920240" cy="1920240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E3FFB1D1-1AB2-C865-C04C-CB09E8C6E620}"/>
                </a:ext>
              </a:extLst>
            </p:cNvPr>
            <p:cNvSpPr txBox="1"/>
            <p:nvPr/>
          </p:nvSpPr>
          <p:spPr>
            <a:xfrm>
              <a:off x="8158480" y="2620510"/>
              <a:ext cx="30683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84919">
                <a:spcAft>
                  <a:spcPts val="404"/>
                </a:spcAft>
              </a:pPr>
              <a:r>
                <a:rPr lang="en-GB" sz="1133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WEAKNESSESS</a:t>
              </a:r>
              <a:endParaRPr lang="en-GB" b="1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7CB35D3-EE3F-037B-38B7-872675199F4A}"/>
                </a:ext>
              </a:extLst>
            </p:cNvPr>
            <p:cNvSpPr txBox="1"/>
            <p:nvPr/>
          </p:nvSpPr>
          <p:spPr>
            <a:xfrm>
              <a:off x="914400" y="4864090"/>
              <a:ext cx="31699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84919">
                <a:spcAft>
                  <a:spcPts val="404"/>
                </a:spcAft>
              </a:pPr>
              <a:r>
                <a:rPr lang="en-GB" sz="1133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OPPORTUNITIES</a:t>
              </a:r>
              <a:endParaRPr lang="en-GB" sz="2800" b="1"/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167D6A04-BDA9-41E8-D296-2F1FF231D654}"/>
              </a:ext>
            </a:extLst>
          </p:cNvPr>
          <p:cNvSpPr txBox="1"/>
          <p:nvPr/>
        </p:nvSpPr>
        <p:spPr>
          <a:xfrm>
            <a:off x="10494663" y="5962901"/>
            <a:ext cx="14954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Sarsby</a:t>
            </a:r>
            <a:r>
              <a:rPr lang="en-GB" dirty="0"/>
              <a:t> (2016)</a:t>
            </a:r>
          </a:p>
          <a:p>
            <a:r>
              <a:rPr lang="en-GB" dirty="0"/>
              <a:t>Seth. 2015)</a:t>
            </a:r>
          </a:p>
        </p:txBody>
      </p:sp>
    </p:spTree>
    <p:extLst>
      <p:ext uri="{BB962C8B-B14F-4D97-AF65-F5344CB8AC3E}">
        <p14:creationId xmlns:p14="http://schemas.microsoft.com/office/powerpoint/2010/main" val="446651577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6B1C7BED-D405-55A0-8363-858A31594A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290163"/>
              </p:ext>
            </p:extLst>
          </p:nvPr>
        </p:nvGraphicFramePr>
        <p:xfrm>
          <a:off x="0" y="685800"/>
          <a:ext cx="12192000" cy="523240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135245">
                  <a:extLst>
                    <a:ext uri="{9D8B030D-6E8A-4147-A177-3AD203B41FA5}">
                      <a16:colId xmlns:a16="http://schemas.microsoft.com/office/drawing/2014/main" val="757585099"/>
                    </a:ext>
                  </a:extLst>
                </a:gridCol>
                <a:gridCol w="2741555">
                  <a:extLst>
                    <a:ext uri="{9D8B030D-6E8A-4147-A177-3AD203B41FA5}">
                      <a16:colId xmlns:a16="http://schemas.microsoft.com/office/drawing/2014/main" val="233416996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590871040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557066441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4208678947"/>
                    </a:ext>
                  </a:extLst>
                </a:gridCol>
              </a:tblGrid>
              <a:tr h="13081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Jamila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Tobu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Tibka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Courtney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Lisan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175956"/>
                  </a:ext>
                </a:extLst>
              </a:tr>
              <a:tr h="13081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Compassion &amp; Empathy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Professionalism &amp; Body Language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2252612"/>
                  </a:ext>
                </a:extLst>
              </a:tr>
              <a:tr h="1308100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 err="1"/>
                        <a:t>Repore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Accurate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Awareness of suffering/needs of patients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Prioritised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Commitment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Understanding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Less Mistakes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Engaged 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Demonstrate self-assurance &amp; integrity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090728"/>
                  </a:ext>
                </a:extLst>
              </a:tr>
              <a:tr h="130810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7913053"/>
                  </a:ext>
                </a:extLst>
              </a:tr>
            </a:tbl>
          </a:graphicData>
        </a:graphic>
      </p:graphicFrame>
      <p:pic>
        <p:nvPicPr>
          <p:cNvPr id="12" name="Graphic 11" descr="Speaker phone with solid fill">
            <a:extLst>
              <a:ext uri="{FF2B5EF4-FFF2-40B4-BE49-F238E27FC236}">
                <a16:creationId xmlns:a16="http://schemas.microsoft.com/office/drawing/2014/main" id="{F2944F5B-4857-9537-1649-935F7E72A4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8800" y="4841242"/>
            <a:ext cx="914400" cy="914400"/>
          </a:xfrm>
          <a:prstGeom prst="rect">
            <a:avLst/>
          </a:prstGeom>
        </p:spPr>
      </p:pic>
      <p:pic>
        <p:nvPicPr>
          <p:cNvPr id="14" name="Graphic 13" descr="Heart with pulse with solid fill">
            <a:extLst>
              <a:ext uri="{FF2B5EF4-FFF2-40B4-BE49-F238E27FC236}">
                <a16:creationId xmlns:a16="http://schemas.microsoft.com/office/drawing/2014/main" id="{CB61DCC0-EAC4-B5AF-5281-4BF5498BE9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26080" y="4841242"/>
            <a:ext cx="914400" cy="914400"/>
          </a:xfrm>
          <a:prstGeom prst="rect">
            <a:avLst/>
          </a:prstGeom>
        </p:spPr>
      </p:pic>
      <p:pic>
        <p:nvPicPr>
          <p:cNvPr id="16" name="Graphic 15" descr="Chat with solid fill">
            <a:extLst>
              <a:ext uri="{FF2B5EF4-FFF2-40B4-BE49-F238E27FC236}">
                <a16:creationId xmlns:a16="http://schemas.microsoft.com/office/drawing/2014/main" id="{A658D22B-A6CC-6904-64B9-68AD4C48F1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077200" y="4775204"/>
            <a:ext cx="914400" cy="914400"/>
          </a:xfrm>
          <a:prstGeom prst="rect">
            <a:avLst/>
          </a:prstGeom>
        </p:spPr>
      </p:pic>
      <p:pic>
        <p:nvPicPr>
          <p:cNvPr id="20" name="Graphic 19" descr="Watch with solid fill">
            <a:extLst>
              <a:ext uri="{FF2B5EF4-FFF2-40B4-BE49-F238E27FC236}">
                <a16:creationId xmlns:a16="http://schemas.microsoft.com/office/drawing/2014/main" id="{445D7803-E39C-7CB8-28A5-766FA40414E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638800" y="4841242"/>
            <a:ext cx="914400" cy="9144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BA8B9A2-0D4F-303C-62CF-6ED684C833A7}"/>
              </a:ext>
            </a:extLst>
          </p:cNvPr>
          <p:cNvSpPr txBox="1"/>
          <p:nvPr/>
        </p:nvSpPr>
        <p:spPr>
          <a:xfrm>
            <a:off x="558800" y="6211669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Mullan and </a:t>
            </a:r>
            <a:r>
              <a:rPr lang="en-GB" dirty="0" err="1"/>
              <a:t>Kothe</a:t>
            </a:r>
            <a:r>
              <a:rPr lang="en-GB" dirty="0"/>
              <a:t> (2010)		Sisodia and Agarwal (2017) 		Wu (2010)					</a:t>
            </a:r>
            <a:r>
              <a:rPr lang="en-GB" dirty="0" err="1"/>
              <a:t>Hojat</a:t>
            </a:r>
            <a:r>
              <a:rPr lang="en-GB" dirty="0"/>
              <a:t> (2007)</a:t>
            </a:r>
          </a:p>
          <a:p>
            <a:r>
              <a:rPr lang="en-GB" dirty="0" err="1"/>
              <a:t>Baughun</a:t>
            </a:r>
            <a:r>
              <a:rPr lang="en-GB" dirty="0"/>
              <a:t> and Smith (2013)</a:t>
            </a:r>
          </a:p>
        </p:txBody>
      </p:sp>
      <p:graphicFrame>
        <p:nvGraphicFramePr>
          <p:cNvPr id="28" name="Table 29">
            <a:extLst>
              <a:ext uri="{FF2B5EF4-FFF2-40B4-BE49-F238E27FC236}">
                <a16:creationId xmlns:a16="http://schemas.microsoft.com/office/drawing/2014/main" id="{E47720AB-588D-AAB5-CEA0-6757D9694D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2108228"/>
              </p:ext>
            </p:extLst>
          </p:nvPr>
        </p:nvGraphicFramePr>
        <p:xfrm>
          <a:off x="0" y="0"/>
          <a:ext cx="12192000" cy="67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2218732623"/>
                    </a:ext>
                  </a:extLst>
                </a:gridCol>
              </a:tblGrid>
              <a:tr h="67056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STRENGTHS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0008887"/>
                  </a:ext>
                </a:extLst>
              </a:tr>
            </a:tbl>
          </a:graphicData>
        </a:graphic>
      </p:graphicFrame>
      <p:pic>
        <p:nvPicPr>
          <p:cNvPr id="3" name="Graphic 2" descr="Good Idea with solid fill">
            <a:extLst>
              <a:ext uri="{FF2B5EF4-FFF2-40B4-BE49-F238E27FC236}">
                <a16:creationId xmlns:a16="http://schemas.microsoft.com/office/drawing/2014/main" id="{C75C4C6B-CC24-9C23-D000-75D086A5E2C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332720" y="477520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884014"/>
      </p:ext>
    </p:extLst>
  </p:cSld>
  <p:clrMapOvr>
    <a:masterClrMapping/>
  </p:clrMapOvr>
  <p:transition spd="med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7B69285-CB5C-71E5-1F14-19B6F84FDD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2531355"/>
              </p:ext>
            </p:extLst>
          </p:nvPr>
        </p:nvGraphicFramePr>
        <p:xfrm>
          <a:off x="0" y="785706"/>
          <a:ext cx="12192000" cy="4975013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86655261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2830380108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214068495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578904114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3872892396"/>
                    </a:ext>
                  </a:extLst>
                </a:gridCol>
              </a:tblGrid>
              <a:tr h="1235532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Jamilia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Tobu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Tibka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Courtney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Lisan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59002"/>
                  </a:ext>
                </a:extLst>
              </a:tr>
              <a:tr h="123553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Self-Critical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Confidence in  own 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Anxiety &amp; Nervousness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2243636"/>
                  </a:ext>
                </a:extLst>
              </a:tr>
              <a:tr h="1268417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Disorganisation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Unavoidable mistakes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Overcompensate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Mental Distress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Stress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Lower productivity &amp; job satisfaction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Health &amp;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Shows lack of confidence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Unable to show full potential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4553884"/>
                  </a:ext>
                </a:extLst>
              </a:tr>
              <a:tr h="123553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690618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F55B596-67AC-707F-2C56-327F85302CB5}"/>
              </a:ext>
            </a:extLst>
          </p:cNvPr>
          <p:cNvSpPr txBox="1"/>
          <p:nvPr/>
        </p:nvSpPr>
        <p:spPr>
          <a:xfrm>
            <a:off x="0" y="583184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Tapper (2014)		Bateman (2000)		Hill et al (2014) 		Yoder-Wide and Sportsman (2014)  	</a:t>
            </a:r>
            <a:br>
              <a:rPr lang="en-GB" dirty="0"/>
            </a:br>
            <a:r>
              <a:rPr lang="en-GB" dirty="0"/>
              <a:t>Benner, Tanner and </a:t>
            </a:r>
            <a:r>
              <a:rPr lang="en-GB" dirty="0" err="1"/>
              <a:t>Chesla</a:t>
            </a:r>
            <a:r>
              <a:rPr lang="en-GB" dirty="0"/>
              <a:t> (1996)			</a:t>
            </a:r>
            <a:r>
              <a:rPr lang="en-GB" dirty="0" err="1"/>
              <a:t>Gurbutt</a:t>
            </a:r>
            <a:r>
              <a:rPr lang="en-GB" dirty="0"/>
              <a:t> (2006)  		Forster (2001)</a:t>
            </a:r>
          </a:p>
        </p:txBody>
      </p:sp>
      <p:sp>
        <p:nvSpPr>
          <p:cNvPr id="10" name="Graphic 8" descr="Hourglass 30% with solid fill">
            <a:extLst>
              <a:ext uri="{FF2B5EF4-FFF2-40B4-BE49-F238E27FC236}">
                <a16:creationId xmlns:a16="http://schemas.microsoft.com/office/drawing/2014/main" id="{1A52CC0F-B121-1583-3849-5E3A5C1F9399}"/>
              </a:ext>
            </a:extLst>
          </p:cNvPr>
          <p:cNvSpPr/>
          <p:nvPr/>
        </p:nvSpPr>
        <p:spPr>
          <a:xfrm>
            <a:off x="942625" y="4714240"/>
            <a:ext cx="533114" cy="761638"/>
          </a:xfrm>
          <a:custGeom>
            <a:avLst/>
            <a:gdLst>
              <a:gd name="connsiteX0" fmla="*/ 507397 w 533114"/>
              <a:gd name="connsiteY0" fmla="*/ 57093 h 761638"/>
              <a:gd name="connsiteX1" fmla="*/ 533114 w 533114"/>
              <a:gd name="connsiteY1" fmla="*/ 57093 h 761638"/>
              <a:gd name="connsiteX2" fmla="*/ 533114 w 533114"/>
              <a:gd name="connsiteY2" fmla="*/ 0 h 761638"/>
              <a:gd name="connsiteX3" fmla="*/ 0 w 533114"/>
              <a:gd name="connsiteY3" fmla="*/ 0 h 761638"/>
              <a:gd name="connsiteX4" fmla="*/ 0 w 533114"/>
              <a:gd name="connsiteY4" fmla="*/ 57150 h 761638"/>
              <a:gd name="connsiteX5" fmla="*/ 24765 w 533114"/>
              <a:gd name="connsiteY5" fmla="*/ 57150 h 761638"/>
              <a:gd name="connsiteX6" fmla="*/ 184699 w 533114"/>
              <a:gd name="connsiteY6" fmla="*/ 380819 h 761638"/>
              <a:gd name="connsiteX7" fmla="*/ 24765 w 533114"/>
              <a:gd name="connsiteY7" fmla="*/ 704488 h 761638"/>
              <a:gd name="connsiteX8" fmla="*/ 0 w 533114"/>
              <a:gd name="connsiteY8" fmla="*/ 704488 h 761638"/>
              <a:gd name="connsiteX9" fmla="*/ 0 w 533114"/>
              <a:gd name="connsiteY9" fmla="*/ 761638 h 761638"/>
              <a:gd name="connsiteX10" fmla="*/ 533114 w 533114"/>
              <a:gd name="connsiteY10" fmla="*/ 761638 h 761638"/>
              <a:gd name="connsiteX11" fmla="*/ 533114 w 533114"/>
              <a:gd name="connsiteY11" fmla="*/ 704488 h 761638"/>
              <a:gd name="connsiteX12" fmla="*/ 507397 w 533114"/>
              <a:gd name="connsiteY12" fmla="*/ 704488 h 761638"/>
              <a:gd name="connsiteX13" fmla="*/ 347462 w 533114"/>
              <a:gd name="connsiteY13" fmla="*/ 380819 h 761638"/>
              <a:gd name="connsiteX14" fmla="*/ 507397 w 533114"/>
              <a:gd name="connsiteY14" fmla="*/ 57093 h 761638"/>
              <a:gd name="connsiteX15" fmla="*/ 449961 w 533114"/>
              <a:gd name="connsiteY15" fmla="*/ 57093 h 761638"/>
              <a:gd name="connsiteX16" fmla="*/ 417862 w 533114"/>
              <a:gd name="connsiteY16" fmla="*/ 180975 h 761638"/>
              <a:gd name="connsiteX17" fmla="*/ 114967 w 533114"/>
              <a:gd name="connsiteY17" fmla="*/ 180975 h 761638"/>
              <a:gd name="connsiteX18" fmla="*/ 82286 w 533114"/>
              <a:gd name="connsiteY18" fmla="*/ 57150 h 761638"/>
              <a:gd name="connsiteX19" fmla="*/ 218084 w 533114"/>
              <a:gd name="connsiteY19" fmla="*/ 427130 h 761638"/>
              <a:gd name="connsiteX20" fmla="*/ 228181 w 533114"/>
              <a:gd name="connsiteY20" fmla="*/ 417814 h 761638"/>
              <a:gd name="connsiteX21" fmla="*/ 247650 w 533114"/>
              <a:gd name="connsiteY21" fmla="*/ 442732 h 761638"/>
              <a:gd name="connsiteX22" fmla="*/ 247650 w 533114"/>
              <a:gd name="connsiteY22" fmla="*/ 609600 h 761638"/>
              <a:gd name="connsiteX23" fmla="*/ 152848 w 533114"/>
              <a:gd name="connsiteY23" fmla="*/ 704402 h 761638"/>
              <a:gd name="connsiteX24" fmla="*/ 82172 w 533114"/>
              <a:gd name="connsiteY24" fmla="*/ 704402 h 761638"/>
              <a:gd name="connsiteX25" fmla="*/ 218084 w 533114"/>
              <a:gd name="connsiteY25" fmla="*/ 427130 h 761638"/>
              <a:gd name="connsiteX26" fmla="*/ 449971 w 533114"/>
              <a:gd name="connsiteY26" fmla="*/ 704402 h 761638"/>
              <a:gd name="connsiteX27" fmla="*/ 380552 w 533114"/>
              <a:gd name="connsiteY27" fmla="*/ 704402 h 761638"/>
              <a:gd name="connsiteX28" fmla="*/ 285750 w 533114"/>
              <a:gd name="connsiteY28" fmla="*/ 609600 h 761638"/>
              <a:gd name="connsiteX29" fmla="*/ 285750 w 533114"/>
              <a:gd name="connsiteY29" fmla="*/ 442055 h 761638"/>
              <a:gd name="connsiteX30" fmla="*/ 304390 w 533114"/>
              <a:gd name="connsiteY30" fmla="*/ 418243 h 761638"/>
              <a:gd name="connsiteX31" fmla="*/ 314058 w 533114"/>
              <a:gd name="connsiteY31" fmla="*/ 427101 h 761638"/>
              <a:gd name="connsiteX32" fmla="*/ 449971 w 533114"/>
              <a:gd name="connsiteY32" fmla="*/ 704402 h 761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33114" h="761638">
                <a:moveTo>
                  <a:pt x="507397" y="57093"/>
                </a:moveTo>
                <a:lnTo>
                  <a:pt x="533114" y="57093"/>
                </a:lnTo>
                <a:lnTo>
                  <a:pt x="533114" y="0"/>
                </a:lnTo>
                <a:lnTo>
                  <a:pt x="0" y="0"/>
                </a:lnTo>
                <a:lnTo>
                  <a:pt x="0" y="57150"/>
                </a:lnTo>
                <a:lnTo>
                  <a:pt x="24765" y="57150"/>
                </a:lnTo>
                <a:cubicBezTo>
                  <a:pt x="35242" y="162811"/>
                  <a:pt x="96202" y="317040"/>
                  <a:pt x="184699" y="380819"/>
                </a:cubicBezTo>
                <a:cubicBezTo>
                  <a:pt x="96164" y="444637"/>
                  <a:pt x="34290" y="598818"/>
                  <a:pt x="24765" y="704488"/>
                </a:cubicBezTo>
                <a:lnTo>
                  <a:pt x="0" y="704488"/>
                </a:lnTo>
                <a:lnTo>
                  <a:pt x="0" y="761638"/>
                </a:lnTo>
                <a:lnTo>
                  <a:pt x="533114" y="761638"/>
                </a:lnTo>
                <a:lnTo>
                  <a:pt x="533114" y="704488"/>
                </a:lnTo>
                <a:lnTo>
                  <a:pt x="507397" y="704488"/>
                </a:lnTo>
                <a:cubicBezTo>
                  <a:pt x="497872" y="598818"/>
                  <a:pt x="435959" y="444598"/>
                  <a:pt x="347462" y="380819"/>
                </a:cubicBezTo>
                <a:cubicBezTo>
                  <a:pt x="436007" y="316982"/>
                  <a:pt x="497872" y="162754"/>
                  <a:pt x="507397" y="57093"/>
                </a:cubicBezTo>
                <a:close/>
                <a:moveTo>
                  <a:pt x="449961" y="57093"/>
                </a:moveTo>
                <a:cubicBezTo>
                  <a:pt x="444699" y="99608"/>
                  <a:pt x="433909" y="141254"/>
                  <a:pt x="417862" y="180975"/>
                </a:cubicBezTo>
                <a:lnTo>
                  <a:pt x="114967" y="180975"/>
                </a:lnTo>
                <a:cubicBezTo>
                  <a:pt x="98918" y="141236"/>
                  <a:pt x="87938" y="99633"/>
                  <a:pt x="82286" y="57150"/>
                </a:cubicBezTo>
                <a:close/>
                <a:moveTo>
                  <a:pt x="218084" y="427130"/>
                </a:moveTo>
                <a:cubicBezTo>
                  <a:pt x="221813" y="424444"/>
                  <a:pt x="225203" y="421316"/>
                  <a:pt x="228181" y="417814"/>
                </a:cubicBezTo>
                <a:lnTo>
                  <a:pt x="247650" y="442732"/>
                </a:lnTo>
                <a:lnTo>
                  <a:pt x="247650" y="609600"/>
                </a:lnTo>
                <a:lnTo>
                  <a:pt x="152848" y="704402"/>
                </a:lnTo>
                <a:lnTo>
                  <a:pt x="82172" y="704402"/>
                </a:lnTo>
                <a:cubicBezTo>
                  <a:pt x="92278" y="609600"/>
                  <a:pt x="148371" y="477355"/>
                  <a:pt x="218084" y="427130"/>
                </a:cubicBezTo>
                <a:close/>
                <a:moveTo>
                  <a:pt x="449971" y="704402"/>
                </a:moveTo>
                <a:lnTo>
                  <a:pt x="380552" y="704402"/>
                </a:lnTo>
                <a:lnTo>
                  <a:pt x="285750" y="609600"/>
                </a:lnTo>
                <a:lnTo>
                  <a:pt x="285750" y="442055"/>
                </a:lnTo>
                <a:lnTo>
                  <a:pt x="304390" y="418243"/>
                </a:lnTo>
                <a:cubicBezTo>
                  <a:pt x="307262" y="421557"/>
                  <a:pt x="310506" y="424529"/>
                  <a:pt x="314058" y="427101"/>
                </a:cubicBezTo>
                <a:cubicBezTo>
                  <a:pt x="383781" y="477355"/>
                  <a:pt x="439874" y="609600"/>
                  <a:pt x="449971" y="704402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pic>
        <p:nvPicPr>
          <p:cNvPr id="12" name="Graphic 11" descr="Reflection with solid fill">
            <a:extLst>
              <a:ext uri="{FF2B5EF4-FFF2-40B4-BE49-F238E27FC236}">
                <a16:creationId xmlns:a16="http://schemas.microsoft.com/office/drawing/2014/main" id="{FD6B64D9-19DF-E622-14F1-06A918CF09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62954" y="4526099"/>
            <a:ext cx="1137920" cy="1137920"/>
          </a:xfrm>
          <a:prstGeom prst="rect">
            <a:avLst/>
          </a:prstGeom>
        </p:spPr>
      </p:pic>
      <p:pic>
        <p:nvPicPr>
          <p:cNvPr id="14" name="Graphic 13" descr="Grining and sweating face with solid fill with solid fill">
            <a:extLst>
              <a:ext uri="{FF2B5EF4-FFF2-40B4-BE49-F238E27FC236}">
                <a16:creationId xmlns:a16="http://schemas.microsoft.com/office/drawing/2014/main" id="{25C5AED6-4845-7059-CF0B-9D3FDE7219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38800" y="4729299"/>
            <a:ext cx="914400" cy="914400"/>
          </a:xfrm>
          <a:prstGeom prst="rect">
            <a:avLst/>
          </a:prstGeom>
        </p:spPr>
      </p:pic>
      <p:pic>
        <p:nvPicPr>
          <p:cNvPr id="16" name="Graphic 15" descr="Storytelling with solid fill">
            <a:extLst>
              <a:ext uri="{FF2B5EF4-FFF2-40B4-BE49-F238E27FC236}">
                <a16:creationId xmlns:a16="http://schemas.microsoft.com/office/drawing/2014/main" id="{AEEE7339-1C1D-38EE-6FE2-89953AFF9C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28000" y="4637859"/>
            <a:ext cx="914400" cy="914400"/>
          </a:xfrm>
          <a:prstGeom prst="rect">
            <a:avLst/>
          </a:prstGeom>
        </p:spPr>
      </p:pic>
      <p:graphicFrame>
        <p:nvGraphicFramePr>
          <p:cNvPr id="19" name="Table 19">
            <a:extLst>
              <a:ext uri="{FF2B5EF4-FFF2-40B4-BE49-F238E27FC236}">
                <a16:creationId xmlns:a16="http://schemas.microsoft.com/office/drawing/2014/main" id="{9B323F36-DBE7-C161-AFF4-C0871C4DE9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6430559"/>
              </p:ext>
            </p:extLst>
          </p:nvPr>
        </p:nvGraphicFramePr>
        <p:xfrm>
          <a:off x="0" y="0"/>
          <a:ext cx="12263120" cy="785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63120">
                  <a:extLst>
                    <a:ext uri="{9D8B030D-6E8A-4147-A177-3AD203B41FA5}">
                      <a16:colId xmlns:a16="http://schemas.microsoft.com/office/drawing/2014/main" val="485459534"/>
                    </a:ext>
                  </a:extLst>
                </a:gridCol>
              </a:tblGrid>
              <a:tr h="785705">
                <a:tc>
                  <a:txBody>
                    <a:bodyPr/>
                    <a:lstStyle/>
                    <a:p>
                      <a:pPr algn="ctr"/>
                      <a:r>
                        <a:rPr lang="en-GB" sz="4400" dirty="0"/>
                        <a:t>Weaknesses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5977945"/>
                  </a:ext>
                </a:extLst>
              </a:tr>
            </a:tbl>
          </a:graphicData>
        </a:graphic>
      </p:graphicFrame>
      <p:pic>
        <p:nvPicPr>
          <p:cNvPr id="3" name="Graphic 2" descr="Nerve with solid fill">
            <a:extLst>
              <a:ext uri="{FF2B5EF4-FFF2-40B4-BE49-F238E27FC236}">
                <a16:creationId xmlns:a16="http://schemas.microsoft.com/office/drawing/2014/main" id="{A238BCED-2E06-184E-F674-E474DB6C63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334975" y="46378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409229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0C2069C-C00E-5B4F-5FE5-082BC4FD39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6432157"/>
              </p:ext>
            </p:extLst>
          </p:nvPr>
        </p:nvGraphicFramePr>
        <p:xfrm>
          <a:off x="0" y="701040"/>
          <a:ext cx="12192000" cy="499872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2028625455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1148400499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2934917937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3653614812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3372772822"/>
                    </a:ext>
                  </a:extLst>
                </a:gridCol>
              </a:tblGrid>
              <a:tr h="124968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Jamila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Tobu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Tibka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Courtney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Lisan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9964352"/>
                  </a:ext>
                </a:extLst>
              </a:tr>
              <a:tr h="1249680">
                <a:tc>
                  <a:txBody>
                    <a:bodyPr/>
                    <a:lstStyle/>
                    <a:p>
                      <a:pPr marL="0" indent="0" algn="ctr">
                        <a:buFont typeface="Wingdings" panose="05000000000000000000" pitchFamily="2" charset="2"/>
                        <a:buNone/>
                      </a:pPr>
                      <a:r>
                        <a:rPr lang="en-GB" dirty="0"/>
                        <a:t>Teamwork &amp; Collaborative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Career Development</a:t>
                      </a:r>
                    </a:p>
                    <a:p>
                      <a:pPr algn="ctr"/>
                      <a:r>
                        <a:rPr lang="en-GB" dirty="0"/>
                        <a:t>&amp;</a:t>
                      </a:r>
                    </a:p>
                    <a:p>
                      <a:pPr algn="ctr"/>
                      <a:r>
                        <a:rPr lang="en-GB" dirty="0"/>
                        <a:t>Involved with Community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Font typeface="Wingdings" panose="05000000000000000000" pitchFamily="2" charset="2"/>
                        <a:buNone/>
                      </a:pPr>
                      <a:r>
                        <a:rPr lang="en-GB" dirty="0"/>
                        <a:t>Composure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Organisation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Learning Experiencing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0075608"/>
                  </a:ext>
                </a:extLst>
              </a:tr>
              <a:tr h="1249680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Gain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People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Anxiety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Gain Confidence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Preparation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Commitment to 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More prepared for similar experiences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Less nerves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More confidence!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3696656"/>
                  </a:ext>
                </a:extLst>
              </a:tr>
              <a:tr h="124968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3530921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BD2B977-6827-0D5F-2E23-A21DEE4672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324568"/>
              </p:ext>
            </p:extLst>
          </p:nvPr>
        </p:nvGraphicFramePr>
        <p:xfrm>
          <a:off x="0" y="0"/>
          <a:ext cx="12192000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36987494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4000" dirty="0"/>
                        <a:t>Opportunities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03955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B17BFF6-3D6D-C970-DFF9-27A3FF84482B}"/>
              </a:ext>
            </a:extLst>
          </p:cNvPr>
          <p:cNvSpPr txBox="1"/>
          <p:nvPr/>
        </p:nvSpPr>
        <p:spPr>
          <a:xfrm>
            <a:off x="0" y="595376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Wilkinson (2005)				</a:t>
            </a:r>
            <a:r>
              <a:rPr lang="en-GB" dirty="0" err="1"/>
              <a:t>Armstong</a:t>
            </a:r>
            <a:r>
              <a:rPr lang="en-GB" dirty="0"/>
              <a:t>-Stassen and Stassen (2013)		Bastable (2021)</a:t>
            </a:r>
          </a:p>
          <a:p>
            <a:r>
              <a:rPr lang="en-GB" dirty="0"/>
              <a:t>Royal College of Nursing (2023)  	Lloyd, Hancock &amp; Campbell (2007) 		</a:t>
            </a:r>
          </a:p>
        </p:txBody>
      </p:sp>
      <p:pic>
        <p:nvPicPr>
          <p:cNvPr id="8" name="Graphic 7" descr="Cheers with solid fill">
            <a:extLst>
              <a:ext uri="{FF2B5EF4-FFF2-40B4-BE49-F238E27FC236}">
                <a16:creationId xmlns:a16="http://schemas.microsoft.com/office/drawing/2014/main" id="{D49232B8-519E-F59A-588A-55D31FD61C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1200" y="4653280"/>
            <a:ext cx="914400" cy="914400"/>
          </a:xfrm>
          <a:prstGeom prst="rect">
            <a:avLst/>
          </a:prstGeom>
        </p:spPr>
      </p:pic>
      <p:pic>
        <p:nvPicPr>
          <p:cNvPr id="12" name="Graphic 11" descr="Hero Female with solid fill">
            <a:extLst>
              <a:ext uri="{FF2B5EF4-FFF2-40B4-BE49-F238E27FC236}">
                <a16:creationId xmlns:a16="http://schemas.microsoft.com/office/drawing/2014/main" id="{B8A2513F-F811-9918-D9AA-A86DB5FA8F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24200" y="4577080"/>
            <a:ext cx="914400" cy="914400"/>
          </a:xfrm>
          <a:prstGeom prst="rect">
            <a:avLst/>
          </a:prstGeom>
        </p:spPr>
      </p:pic>
      <p:pic>
        <p:nvPicPr>
          <p:cNvPr id="14" name="Graphic 13" descr="Smiling with hearts face with solid fill with solid fill">
            <a:extLst>
              <a:ext uri="{FF2B5EF4-FFF2-40B4-BE49-F238E27FC236}">
                <a16:creationId xmlns:a16="http://schemas.microsoft.com/office/drawing/2014/main" id="{FF955A84-5F6A-E0B2-1F2F-736E8E1024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537200" y="4648200"/>
            <a:ext cx="914400" cy="914400"/>
          </a:xfrm>
          <a:prstGeom prst="rect">
            <a:avLst/>
          </a:prstGeom>
        </p:spPr>
      </p:pic>
      <p:pic>
        <p:nvPicPr>
          <p:cNvPr id="16" name="Graphic 15" descr="Left Brain with solid fill">
            <a:extLst>
              <a:ext uri="{FF2B5EF4-FFF2-40B4-BE49-F238E27FC236}">
                <a16:creationId xmlns:a16="http://schemas.microsoft.com/office/drawing/2014/main" id="{AEE6C26A-E443-4106-B7D9-48280D81C65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046720" y="4577080"/>
            <a:ext cx="914400" cy="914400"/>
          </a:xfrm>
          <a:prstGeom prst="rect">
            <a:avLst/>
          </a:prstGeom>
        </p:spPr>
      </p:pic>
      <p:pic>
        <p:nvPicPr>
          <p:cNvPr id="3" name="Graphic 2" descr="Hang Loose Hand Gesture with solid fill">
            <a:extLst>
              <a:ext uri="{FF2B5EF4-FFF2-40B4-BE49-F238E27FC236}">
                <a16:creationId xmlns:a16="http://schemas.microsoft.com/office/drawing/2014/main" id="{91248C78-6A14-589A-C7A8-FDB7B91CCF0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363200" y="46482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998729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AE9CC59-A318-6CFB-ABED-ACEB4B562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4002872"/>
              </p:ext>
            </p:extLst>
          </p:nvPr>
        </p:nvGraphicFramePr>
        <p:xfrm>
          <a:off x="0" y="701040"/>
          <a:ext cx="12192000" cy="471424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832636818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1117714582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600468695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930509262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1376222823"/>
                    </a:ext>
                  </a:extLst>
                </a:gridCol>
              </a:tblGrid>
              <a:tr h="112325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Jamila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Tobu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Tibka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Courtney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Lisan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5120138"/>
                  </a:ext>
                </a:extLst>
              </a:tr>
              <a:tr h="112325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Resist to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Work/home life balance disruptions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Lack of Progression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Memory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9138351"/>
                  </a:ext>
                </a:extLst>
              </a:tr>
              <a:tr h="134446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High stress career path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Unpredictable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Affect quality of work given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Less opportunity to personally &amp; academically grow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Forgetfulness result in failure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Organisation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Planning abilities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4818815"/>
                  </a:ext>
                </a:extLst>
              </a:tr>
              <a:tr h="112325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4977282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DABB311B-D01F-34F0-47CC-C0EA00812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2095562"/>
              </p:ext>
            </p:extLst>
          </p:nvPr>
        </p:nvGraphicFramePr>
        <p:xfrm>
          <a:off x="0" y="0"/>
          <a:ext cx="12192000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0">
                  <a:extLst>
                    <a:ext uri="{9D8B030D-6E8A-4147-A177-3AD203B41FA5}">
                      <a16:colId xmlns:a16="http://schemas.microsoft.com/office/drawing/2014/main" val="866510006"/>
                    </a:ext>
                  </a:extLst>
                </a:gridCol>
              </a:tblGrid>
              <a:tr h="692574">
                <a:tc>
                  <a:txBody>
                    <a:bodyPr/>
                    <a:lstStyle/>
                    <a:p>
                      <a:pPr algn="ctr"/>
                      <a:r>
                        <a:rPr lang="en-GB" sz="4000" dirty="0"/>
                        <a:t>Threats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594536"/>
                  </a:ext>
                </a:extLst>
              </a:tr>
            </a:tbl>
          </a:graphicData>
        </a:graphic>
      </p:graphicFrame>
      <p:pic>
        <p:nvPicPr>
          <p:cNvPr id="10" name="Graphic 9" descr="Building Brick Wall with solid fill">
            <a:extLst>
              <a:ext uri="{FF2B5EF4-FFF2-40B4-BE49-F238E27FC236}">
                <a16:creationId xmlns:a16="http://schemas.microsoft.com/office/drawing/2014/main" id="{9BAA1535-6632-D1ED-BD68-BFDBD5D409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8160" y="4414520"/>
            <a:ext cx="914400" cy="914400"/>
          </a:xfrm>
          <a:prstGeom prst="rect">
            <a:avLst/>
          </a:prstGeom>
        </p:spPr>
      </p:pic>
      <p:pic>
        <p:nvPicPr>
          <p:cNvPr id="14" name="Graphic 13" descr="Scales of justice with solid fill">
            <a:extLst>
              <a:ext uri="{FF2B5EF4-FFF2-40B4-BE49-F238E27FC236}">
                <a16:creationId xmlns:a16="http://schemas.microsoft.com/office/drawing/2014/main" id="{3807632A-AAEC-C5DE-AF89-167818213E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08960" y="4414520"/>
            <a:ext cx="914400" cy="914400"/>
          </a:xfrm>
          <a:prstGeom prst="rect">
            <a:avLst/>
          </a:prstGeom>
        </p:spPr>
      </p:pic>
      <p:pic>
        <p:nvPicPr>
          <p:cNvPr id="18" name="Graphic 17" descr="Signal with solid fill">
            <a:extLst>
              <a:ext uri="{FF2B5EF4-FFF2-40B4-BE49-F238E27FC236}">
                <a16:creationId xmlns:a16="http://schemas.microsoft.com/office/drawing/2014/main" id="{6368E747-237B-4D7F-1CAB-5A0D8D465B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38800" y="4414520"/>
            <a:ext cx="914400" cy="914400"/>
          </a:xfrm>
          <a:prstGeom prst="rect">
            <a:avLst/>
          </a:prstGeom>
        </p:spPr>
      </p:pic>
      <p:pic>
        <p:nvPicPr>
          <p:cNvPr id="20" name="Graphic 19" descr="Head with gears with solid fill">
            <a:extLst>
              <a:ext uri="{FF2B5EF4-FFF2-40B4-BE49-F238E27FC236}">
                <a16:creationId xmlns:a16="http://schemas.microsoft.com/office/drawing/2014/main" id="{7685189F-41F7-69CB-0C19-1DED7220BAC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097520" y="4414520"/>
            <a:ext cx="914400" cy="9144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543A147-7226-222C-B8C0-08E5C0802D11}"/>
              </a:ext>
            </a:extLst>
          </p:cNvPr>
          <p:cNvSpPr txBox="1"/>
          <p:nvPr/>
        </p:nvSpPr>
        <p:spPr>
          <a:xfrm>
            <a:off x="1310640" y="5567680"/>
            <a:ext cx="972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Ford and Ford (2010)		</a:t>
            </a:r>
            <a:r>
              <a:rPr lang="en-GB" dirty="0" err="1"/>
              <a:t>Sarsby</a:t>
            </a:r>
            <a:r>
              <a:rPr lang="en-GB" dirty="0"/>
              <a:t> (2016)		 </a:t>
            </a:r>
          </a:p>
        </p:txBody>
      </p:sp>
      <p:pic>
        <p:nvPicPr>
          <p:cNvPr id="3" name="Graphic 2" descr="Blueprint with solid fill">
            <a:extLst>
              <a:ext uri="{FF2B5EF4-FFF2-40B4-BE49-F238E27FC236}">
                <a16:creationId xmlns:a16="http://schemas.microsoft.com/office/drawing/2014/main" id="{9F6E26E8-6C6D-3BD8-E0A3-5AA04BB24F8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485120" y="441452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084338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D0C16C9-A63F-C5D9-B88F-B554106AA378}"/>
              </a:ext>
            </a:extLst>
          </p:cNvPr>
          <p:cNvSpPr txBox="1"/>
          <p:nvPr/>
        </p:nvSpPr>
        <p:spPr>
          <a:xfrm>
            <a:off x="3139440" y="240268"/>
            <a:ext cx="533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  <a:endParaRPr lang="en-GB" u="sng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9A393D-E15E-25B9-EA17-4F1A6B7EFD02}"/>
              </a:ext>
            </a:extLst>
          </p:cNvPr>
          <p:cNvSpPr txBox="1"/>
          <p:nvPr/>
        </p:nvSpPr>
        <p:spPr>
          <a:xfrm>
            <a:off x="1767840" y="1351280"/>
            <a:ext cx="80772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With the use of SWOT analysis, we can identify our strengths and weaknesses, which allow us to improve and better our own ability. </a:t>
            </a:r>
          </a:p>
          <a:p>
            <a:endParaRPr lang="en-GB" sz="2400" dirty="0"/>
          </a:p>
          <a:p>
            <a:r>
              <a:rPr lang="en-GB" sz="2400" dirty="0"/>
              <a:t>Also, doing this SWOT analysis is a useful tool for us since it makes it easier for us to recognise our true selves and establish a plan for achieving  our full potential 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65541703"/>
      </p:ext>
    </p:extLst>
  </p:cSld>
  <p:clrMapOvr>
    <a:masterClrMapping/>
  </p:clrMapOvr>
  <p:transition spd="med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C1506-E959-5DFC-FFE6-1B407BA02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3831" y="2108200"/>
            <a:ext cx="10018713" cy="1752599"/>
          </a:xfrm>
        </p:spPr>
        <p:txBody>
          <a:bodyPr/>
          <a:lstStyle/>
          <a:p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810740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F659138C-74A1-445B-848C-3608AE871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7DFD7409-66D7-4C9C-B528-E79EB64A4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7455" y="0"/>
            <a:ext cx="5014912" cy="6862763"/>
            <a:chOff x="2928938" y="-4763"/>
            <a:chExt cx="5014912" cy="6862763"/>
          </a:xfrm>
        </p:grpSpPr>
        <p:sp>
          <p:nvSpPr>
            <p:cNvPr id="56" name="Freeform 6">
              <a:extLst>
                <a:ext uri="{FF2B5EF4-FFF2-40B4-BE49-F238E27FC236}">
                  <a16:creationId xmlns:a16="http://schemas.microsoft.com/office/drawing/2014/main" id="{87990EF0-5F6F-4FE3-AA65-8968AF2DF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7" name="Freeform 7">
              <a:extLst>
                <a:ext uri="{FF2B5EF4-FFF2-40B4-BE49-F238E27FC236}">
                  <a16:creationId xmlns:a16="http://schemas.microsoft.com/office/drawing/2014/main" id="{D78F7598-94C7-46E9-8B2A-CB44A0F25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58" name="Freeform 12">
              <a:extLst>
                <a:ext uri="{FF2B5EF4-FFF2-40B4-BE49-F238E27FC236}">
                  <a16:creationId xmlns:a16="http://schemas.microsoft.com/office/drawing/2014/main" id="{99D2CBB1-072D-4875-B7D7-CADB0ABF3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59" name="Freeform 13">
              <a:extLst>
                <a:ext uri="{FF2B5EF4-FFF2-40B4-BE49-F238E27FC236}">
                  <a16:creationId xmlns:a16="http://schemas.microsoft.com/office/drawing/2014/main" id="{58F600B4-EE22-4BA5-A764-9D80C335C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0" name="Freeform 14">
              <a:extLst>
                <a:ext uri="{FF2B5EF4-FFF2-40B4-BE49-F238E27FC236}">
                  <a16:creationId xmlns:a16="http://schemas.microsoft.com/office/drawing/2014/main" id="{1E8DAD02-2B30-48A9-ACE0-2E9193091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1" name="Freeform 15">
              <a:extLst>
                <a:ext uri="{FF2B5EF4-FFF2-40B4-BE49-F238E27FC236}">
                  <a16:creationId xmlns:a16="http://schemas.microsoft.com/office/drawing/2014/main" id="{F8F76B12-142C-41AF-B239-F414ABCFA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25F4217-4021-45A0-812B-398F9A7A9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929" y="667808"/>
            <a:ext cx="10894142" cy="5580592"/>
          </a:xfrm>
          <a:prstGeom prst="rect">
            <a:avLst/>
          </a:prstGeom>
          <a:ln w="3175" cap="sq">
            <a:solidFill>
              <a:schemeClr val="bg1">
                <a:lumMod val="65000"/>
              </a:schemeClr>
            </a:solidFill>
            <a:miter lim="800000"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46CCF8-35BB-C858-A3EB-B0B8C01A7A35}"/>
              </a:ext>
            </a:extLst>
          </p:cNvPr>
          <p:cNvSpPr txBox="1"/>
          <p:nvPr/>
        </p:nvSpPr>
        <p:spPr>
          <a:xfrm>
            <a:off x="1189702" y="1261872"/>
            <a:ext cx="3145536" cy="4334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3600" b="1" u="sng">
                <a:ln w="3175" cmpd="sng">
                  <a:noFill/>
                </a:ln>
                <a:latin typeface="+mj-lt"/>
                <a:ea typeface="+mj-ea"/>
                <a:cs typeface="+mj-cs"/>
              </a:rPr>
              <a:t>Reference List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486F4EBC-E415-40E4-A8BA-BA66F0B63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92024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D1EBBA6-85A7-5BDB-E01E-0242AA5B02FB}"/>
              </a:ext>
            </a:extLst>
          </p:cNvPr>
          <p:cNvSpPr txBox="1"/>
          <p:nvPr/>
        </p:nvSpPr>
        <p:spPr>
          <a:xfrm>
            <a:off x="4654295" y="667808"/>
            <a:ext cx="687104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Armstrong-Stassen, M. and Stassen, K., 2013. Professional development, target-specific satisfaction, and older nurse retention. Career Development International, 18(7), pp.673-693.</a:t>
            </a:r>
          </a:p>
          <a:p>
            <a:endParaRPr lang="en-GB" sz="1400" dirty="0"/>
          </a:p>
          <a:p>
            <a:r>
              <a:rPr lang="en-GB" sz="1400" dirty="0"/>
              <a:t>Bastable, S.B., 2021. Nurse as educator: Principles of teaching and learning for nursing practice. Jones &amp; Bartlett Learning.</a:t>
            </a:r>
          </a:p>
          <a:p>
            <a:endParaRPr lang="en-GB" sz="1400" dirty="0"/>
          </a:p>
          <a:p>
            <a:r>
              <a:rPr lang="en-GB" sz="1400" dirty="0"/>
              <a:t>Bateman, N. (2000). Advocacy Skills for Health and Social Care Professionals. United Kingdom: J. Kingsley.</a:t>
            </a:r>
          </a:p>
          <a:p>
            <a:endParaRPr lang="en-GB" sz="1400" dirty="0"/>
          </a:p>
          <a:p>
            <a:r>
              <a:rPr lang="en-GB" sz="1400" dirty="0" err="1"/>
              <a:t>Baughun</a:t>
            </a:r>
            <a:r>
              <a:rPr lang="en-GB" sz="1400" dirty="0"/>
              <a:t>, J, and Smith, A. (2013) Compassion, Caring and Communication: Skills for Nursing Practice. Second Edition. Abington, Oxon. Routledge, Taylor &amp; Francis Group. </a:t>
            </a:r>
          </a:p>
          <a:p>
            <a:endParaRPr lang="en-GB" sz="1400" dirty="0"/>
          </a:p>
          <a:p>
            <a:r>
              <a:rPr lang="en-GB" sz="1400" dirty="0"/>
              <a:t>Benner, P, Tanner, C.A, </a:t>
            </a:r>
            <a:r>
              <a:rPr lang="en-GB" sz="1400" dirty="0" err="1"/>
              <a:t>Chesla</a:t>
            </a:r>
            <a:r>
              <a:rPr lang="en-GB" sz="1400" dirty="0"/>
              <a:t>, C.A (1996) Expertise in Nursing Practice: Caring, Clinical Judgement and Ethics. New York. Springer Publishing Company.</a:t>
            </a:r>
          </a:p>
          <a:p>
            <a:endParaRPr lang="en-GB" sz="1400" dirty="0"/>
          </a:p>
          <a:p>
            <a:r>
              <a:rPr lang="en-GB" sz="1400" dirty="0"/>
              <a:t>Black, B.P.  (2013) Professional Nursing: Concepts &amp; Challenges – Pages 216. Seventh Edition. St Louis, Missouri. Elsevier Saunders Inc.</a:t>
            </a:r>
          </a:p>
          <a:p>
            <a:endParaRPr lang="en-GB" sz="1400" dirty="0"/>
          </a:p>
          <a:p>
            <a:r>
              <a:rPr lang="en-GB" sz="1400" dirty="0"/>
              <a:t>Ford, J.D. and Ford, L.W., 2010. Stop blaming resistance to change and start using it. Organizational dynamics, 39(1), pp.24-36.</a:t>
            </a:r>
          </a:p>
          <a:p>
            <a:endParaRPr lang="en-GB" sz="1400" dirty="0"/>
          </a:p>
          <a:p>
            <a:r>
              <a:rPr lang="en-GB" sz="1400" dirty="0" err="1"/>
              <a:t>Gurbutt</a:t>
            </a:r>
            <a:r>
              <a:rPr lang="en-GB" sz="1400" dirty="0"/>
              <a:t>, R. (2006) Nurses’ Clinical Decision Making. Abingdon, Oxon. Radcliffe Publishing Ltd. </a:t>
            </a:r>
          </a:p>
        </p:txBody>
      </p:sp>
    </p:spTree>
    <p:extLst>
      <p:ext uri="{BB962C8B-B14F-4D97-AF65-F5344CB8AC3E}">
        <p14:creationId xmlns:p14="http://schemas.microsoft.com/office/powerpoint/2010/main" val="1544427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roup 44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66" name="Rectangle 52">
            <a:extLst>
              <a:ext uri="{FF2B5EF4-FFF2-40B4-BE49-F238E27FC236}">
                <a16:creationId xmlns:a16="http://schemas.microsoft.com/office/drawing/2014/main" id="{F659138C-74A1-445B-848C-3608AE871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7" name="Group 54">
            <a:extLst>
              <a:ext uri="{FF2B5EF4-FFF2-40B4-BE49-F238E27FC236}">
                <a16:creationId xmlns:a16="http://schemas.microsoft.com/office/drawing/2014/main" id="{7DFD7409-66D7-4C9C-B528-E79EB64A4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7455" y="0"/>
            <a:ext cx="5014912" cy="6862763"/>
            <a:chOff x="2928938" y="-4763"/>
            <a:chExt cx="5014912" cy="6862763"/>
          </a:xfrm>
        </p:grpSpPr>
        <p:sp>
          <p:nvSpPr>
            <p:cNvPr id="56" name="Freeform 6">
              <a:extLst>
                <a:ext uri="{FF2B5EF4-FFF2-40B4-BE49-F238E27FC236}">
                  <a16:creationId xmlns:a16="http://schemas.microsoft.com/office/drawing/2014/main" id="{87990EF0-5F6F-4FE3-AA65-8968AF2DF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7" name="Freeform 7">
              <a:extLst>
                <a:ext uri="{FF2B5EF4-FFF2-40B4-BE49-F238E27FC236}">
                  <a16:creationId xmlns:a16="http://schemas.microsoft.com/office/drawing/2014/main" id="{D78F7598-94C7-46E9-8B2A-CB44A0F25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58" name="Freeform 12">
              <a:extLst>
                <a:ext uri="{FF2B5EF4-FFF2-40B4-BE49-F238E27FC236}">
                  <a16:creationId xmlns:a16="http://schemas.microsoft.com/office/drawing/2014/main" id="{99D2CBB1-072D-4875-B7D7-CADB0ABF3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59" name="Freeform 13">
              <a:extLst>
                <a:ext uri="{FF2B5EF4-FFF2-40B4-BE49-F238E27FC236}">
                  <a16:creationId xmlns:a16="http://schemas.microsoft.com/office/drawing/2014/main" id="{58F600B4-EE22-4BA5-A764-9D80C335C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0" name="Freeform 14">
              <a:extLst>
                <a:ext uri="{FF2B5EF4-FFF2-40B4-BE49-F238E27FC236}">
                  <a16:creationId xmlns:a16="http://schemas.microsoft.com/office/drawing/2014/main" id="{1E8DAD02-2B30-48A9-ACE0-2E9193091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1" name="Freeform 15">
              <a:extLst>
                <a:ext uri="{FF2B5EF4-FFF2-40B4-BE49-F238E27FC236}">
                  <a16:creationId xmlns:a16="http://schemas.microsoft.com/office/drawing/2014/main" id="{F8F76B12-142C-41AF-B239-F414ABCFA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25F4217-4021-45A0-812B-398F9A7A9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929" y="667808"/>
            <a:ext cx="10894142" cy="5580592"/>
          </a:xfrm>
          <a:prstGeom prst="rect">
            <a:avLst/>
          </a:prstGeom>
          <a:ln w="3175" cap="sq">
            <a:solidFill>
              <a:schemeClr val="bg1">
                <a:lumMod val="65000"/>
              </a:schemeClr>
            </a:solidFill>
            <a:miter lim="800000"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46CCF8-35BB-C858-A3EB-B0B8C01A7A35}"/>
              </a:ext>
            </a:extLst>
          </p:cNvPr>
          <p:cNvSpPr txBox="1"/>
          <p:nvPr/>
        </p:nvSpPr>
        <p:spPr>
          <a:xfrm>
            <a:off x="1189702" y="1261872"/>
            <a:ext cx="3145536" cy="4334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3600" b="1" u="sng">
                <a:ln w="3175" cmpd="sng">
                  <a:noFill/>
                </a:ln>
                <a:latin typeface="+mj-lt"/>
                <a:ea typeface="+mj-ea"/>
                <a:cs typeface="+mj-cs"/>
              </a:rPr>
              <a:t>Reference List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486F4EBC-E415-40E4-A8BA-BA66F0B63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92024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74B3954-5751-DF84-7808-FD0DE1CD66BB}"/>
              </a:ext>
            </a:extLst>
          </p:cNvPr>
          <p:cNvSpPr txBox="1"/>
          <p:nvPr/>
        </p:nvSpPr>
        <p:spPr>
          <a:xfrm>
            <a:off x="4654295" y="843280"/>
            <a:ext cx="688877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Hill, C.W., Jones, G.R. and Schilling, M.A. (2014) Strategic management: Theory &amp; cases: An integrated approach. Cengage Learning.</a:t>
            </a:r>
          </a:p>
          <a:p>
            <a:endParaRPr lang="en-GB" dirty="0"/>
          </a:p>
          <a:p>
            <a:r>
              <a:rPr lang="en-GB" dirty="0" err="1"/>
              <a:t>Hojat</a:t>
            </a:r>
            <a:r>
              <a:rPr lang="en-GB" dirty="0"/>
              <a:t>, M (2007) Empathy in Patient Care: Antecedents, Development, Measurement and Outcomes. Philadelphia, </a:t>
            </a:r>
            <a:r>
              <a:rPr lang="en-GB" dirty="0" err="1"/>
              <a:t>Pennslyvannia</a:t>
            </a:r>
            <a:r>
              <a:rPr lang="en-GB" dirty="0"/>
              <a:t>. Springer Science and Business Media</a:t>
            </a:r>
          </a:p>
          <a:p>
            <a:endParaRPr lang="en-GB" dirty="0"/>
          </a:p>
          <a:p>
            <a:r>
              <a:rPr lang="en-GB" dirty="0"/>
              <a:t>Lloyd, H, Hancock, H, and Campbell, S. (2007) Vital Notes for Nurses: Principles of Care. Oxford. Blackwell Publishing. </a:t>
            </a:r>
          </a:p>
          <a:p>
            <a:endParaRPr lang="en-GB" dirty="0"/>
          </a:p>
          <a:p>
            <a:r>
              <a:rPr lang="en-GB" dirty="0"/>
              <a:t>Mullan, B.A, and </a:t>
            </a:r>
            <a:r>
              <a:rPr lang="en-GB" dirty="0" err="1"/>
              <a:t>Kothe</a:t>
            </a:r>
            <a:r>
              <a:rPr lang="en-GB" dirty="0"/>
              <a:t>, E.J. (2010) </a:t>
            </a:r>
            <a:r>
              <a:rPr lang="en-GB" dirty="0" err="1"/>
              <a:t>Evaluting</a:t>
            </a:r>
            <a:r>
              <a:rPr lang="en-GB" dirty="0"/>
              <a:t> A Nursing Communication Skills Training Course</a:t>
            </a:r>
          </a:p>
          <a:p>
            <a:endParaRPr lang="en-GB" dirty="0"/>
          </a:p>
          <a:p>
            <a:r>
              <a:rPr lang="en-GB" dirty="0"/>
              <a:t>Royal College of Nursing (2023) Career progression tips for nurses. Available at: https://www.rcn.org.uk/Professional-Development/Your-career/Nurse/Career-Crossroads/Career-Progression (Accessed: April 19, 2023)</a:t>
            </a:r>
          </a:p>
          <a:p>
            <a:endParaRPr lang="en-GB" dirty="0"/>
          </a:p>
          <a:p>
            <a:r>
              <a:rPr lang="en-GB" dirty="0" err="1"/>
              <a:t>Sarsby</a:t>
            </a:r>
            <a:r>
              <a:rPr lang="en-GB" dirty="0"/>
              <a:t>, A (2016) S.W.O.T Analysis. London; </a:t>
            </a:r>
            <a:r>
              <a:rPr lang="en-GB" dirty="0" err="1"/>
              <a:t>Specter’s</a:t>
            </a:r>
            <a:r>
              <a:rPr lang="en-GB" dirty="0"/>
              <a:t> Limited.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1437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roup 44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66" name="Rectangle 52">
            <a:extLst>
              <a:ext uri="{FF2B5EF4-FFF2-40B4-BE49-F238E27FC236}">
                <a16:creationId xmlns:a16="http://schemas.microsoft.com/office/drawing/2014/main" id="{F659138C-74A1-445B-848C-3608AE871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7" name="Group 54">
            <a:extLst>
              <a:ext uri="{FF2B5EF4-FFF2-40B4-BE49-F238E27FC236}">
                <a16:creationId xmlns:a16="http://schemas.microsoft.com/office/drawing/2014/main" id="{7DFD7409-66D7-4C9C-B528-E79EB64A4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7455" y="0"/>
            <a:ext cx="5014912" cy="6862763"/>
            <a:chOff x="2928938" y="-4763"/>
            <a:chExt cx="5014912" cy="6862763"/>
          </a:xfrm>
        </p:grpSpPr>
        <p:sp>
          <p:nvSpPr>
            <p:cNvPr id="56" name="Freeform 6">
              <a:extLst>
                <a:ext uri="{FF2B5EF4-FFF2-40B4-BE49-F238E27FC236}">
                  <a16:creationId xmlns:a16="http://schemas.microsoft.com/office/drawing/2014/main" id="{87990EF0-5F6F-4FE3-AA65-8968AF2DF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7" name="Freeform 7">
              <a:extLst>
                <a:ext uri="{FF2B5EF4-FFF2-40B4-BE49-F238E27FC236}">
                  <a16:creationId xmlns:a16="http://schemas.microsoft.com/office/drawing/2014/main" id="{D78F7598-94C7-46E9-8B2A-CB44A0F25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58" name="Freeform 12">
              <a:extLst>
                <a:ext uri="{FF2B5EF4-FFF2-40B4-BE49-F238E27FC236}">
                  <a16:creationId xmlns:a16="http://schemas.microsoft.com/office/drawing/2014/main" id="{99D2CBB1-072D-4875-B7D7-CADB0ABF3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59" name="Freeform 13">
              <a:extLst>
                <a:ext uri="{FF2B5EF4-FFF2-40B4-BE49-F238E27FC236}">
                  <a16:creationId xmlns:a16="http://schemas.microsoft.com/office/drawing/2014/main" id="{58F600B4-EE22-4BA5-A764-9D80C335C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0" name="Freeform 14">
              <a:extLst>
                <a:ext uri="{FF2B5EF4-FFF2-40B4-BE49-F238E27FC236}">
                  <a16:creationId xmlns:a16="http://schemas.microsoft.com/office/drawing/2014/main" id="{1E8DAD02-2B30-48A9-ACE0-2E9193091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1" name="Freeform 15">
              <a:extLst>
                <a:ext uri="{FF2B5EF4-FFF2-40B4-BE49-F238E27FC236}">
                  <a16:creationId xmlns:a16="http://schemas.microsoft.com/office/drawing/2014/main" id="{F8F76B12-142C-41AF-B239-F414ABCFA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25F4217-4021-45A0-812B-398F9A7A9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929" y="667808"/>
            <a:ext cx="10894142" cy="5580592"/>
          </a:xfrm>
          <a:prstGeom prst="rect">
            <a:avLst/>
          </a:prstGeom>
          <a:ln w="3175" cap="sq">
            <a:solidFill>
              <a:schemeClr val="bg1">
                <a:lumMod val="65000"/>
              </a:schemeClr>
            </a:solidFill>
            <a:miter lim="800000"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46CCF8-35BB-C858-A3EB-B0B8C01A7A35}"/>
              </a:ext>
            </a:extLst>
          </p:cNvPr>
          <p:cNvSpPr txBox="1"/>
          <p:nvPr/>
        </p:nvSpPr>
        <p:spPr>
          <a:xfrm>
            <a:off x="1189702" y="1261872"/>
            <a:ext cx="3145536" cy="4334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3600" b="1" u="sng">
                <a:ln w="3175" cmpd="sng">
                  <a:noFill/>
                </a:ln>
                <a:latin typeface="+mj-lt"/>
                <a:ea typeface="+mj-ea"/>
                <a:cs typeface="+mj-cs"/>
              </a:rPr>
              <a:t>Reference List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486F4EBC-E415-40E4-A8BA-BA66F0B63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92024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74B3954-5751-DF84-7808-FD0DE1CD66BB}"/>
              </a:ext>
            </a:extLst>
          </p:cNvPr>
          <p:cNvSpPr txBox="1"/>
          <p:nvPr/>
        </p:nvSpPr>
        <p:spPr>
          <a:xfrm>
            <a:off x="4654295" y="843280"/>
            <a:ext cx="688877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Seth, C (2015) The SWOT Analysis: Develop Strength to Decrease the Weaknesses of Your Business. Belgium. 50Minutes.com</a:t>
            </a:r>
          </a:p>
          <a:p>
            <a:endParaRPr lang="en-GB" dirty="0"/>
          </a:p>
          <a:p>
            <a:r>
              <a:rPr lang="en-GB" dirty="0"/>
              <a:t>Sisodia, S, and Agarwal, N. (2017) Employability skills essential for the health care Industry. Procedia computer science, 122, pp.431-438.</a:t>
            </a:r>
          </a:p>
          <a:p>
            <a:r>
              <a:rPr lang="en-GB" dirty="0"/>
              <a:t>Tapper, J. (2014). Gain an Edge at Job Interviews. United States: Xlibris.</a:t>
            </a:r>
          </a:p>
          <a:p>
            <a:endParaRPr lang="en-GB" dirty="0"/>
          </a:p>
          <a:p>
            <a:r>
              <a:rPr lang="en-GB" dirty="0"/>
              <a:t>Wilkinson, D. (2005). The Essential Guide to Postgraduate Study. London, United Kingdom: SAGE Publications.</a:t>
            </a:r>
          </a:p>
          <a:p>
            <a:endParaRPr lang="en-GB" dirty="0"/>
          </a:p>
          <a:p>
            <a:r>
              <a:rPr lang="en-GB" dirty="0"/>
              <a:t>Wu, D. (2010). Temporal Structures in Individual Time Management: Practices to Enhance Calendar Tool Design. Ukraine: Business Science Reference.</a:t>
            </a:r>
          </a:p>
          <a:p>
            <a:endParaRPr lang="en-GB" dirty="0"/>
          </a:p>
          <a:p>
            <a:r>
              <a:rPr lang="en-GB" dirty="0"/>
              <a:t>Yoder-Wise, P.S. and Sportsman, S. (2022) Leading and Managing in Nursing E-Book. Elsevier Health Sciences.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455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684</TotalTime>
  <Words>983</Words>
  <Application>Microsoft Office PowerPoint</Application>
  <PresentationFormat>Widescreen</PresentationFormat>
  <Paragraphs>143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Aharoni</vt:lpstr>
      <vt:lpstr>Arial</vt:lpstr>
      <vt:lpstr>Corbel</vt:lpstr>
      <vt:lpstr>Wingdings</vt:lpstr>
      <vt:lpstr>Parallax</vt:lpstr>
      <vt:lpstr>Working with Others in Health and Social Care: Our Experiences and Development </vt:lpstr>
      <vt:lpstr>Content – Swot Analysis &amp; Feedback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Others in Health and Social Care: Our Experiences and Development </dc:title>
  <dc:creator>Courtney Partridge (2210044)</dc:creator>
  <cp:lastModifiedBy>Courtney Partridge (2210044)</cp:lastModifiedBy>
  <cp:revision>19</cp:revision>
  <dcterms:created xsi:type="dcterms:W3CDTF">2023-04-18T10:56:33Z</dcterms:created>
  <dcterms:modified xsi:type="dcterms:W3CDTF">2023-04-27T09:46:09Z</dcterms:modified>
</cp:coreProperties>
</file>