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1" autoAdjust="0"/>
    <p:restoredTop sz="94660"/>
  </p:normalViewPr>
  <p:slideViewPr>
    <p:cSldViewPr snapToGrid="0">
      <p:cViewPr varScale="1">
        <p:scale>
          <a:sx n="114" d="100"/>
          <a:sy n="114" d="100"/>
        </p:scale>
        <p:origin x="42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2BEE3-E963-409B-9D7E-C5BDC06D563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6E3F764-71E0-49FB-843D-486459E1BEE6}">
      <dgm:prSet custT="1"/>
      <dgm:spPr/>
      <dgm:t>
        <a:bodyPr/>
        <a:lstStyle/>
        <a:p>
          <a:pPr>
            <a:lnSpc>
              <a:spcPct val="150000"/>
            </a:lnSpc>
          </a:pPr>
          <a:r>
            <a:rPr lang="en-GB" sz="1100" dirty="0">
              <a:latin typeface="Arial" panose="020B0604020202020204" pitchFamily="34" charset="0"/>
              <a:cs typeface="Arial" panose="020B0604020202020204" pitchFamily="34" charset="0"/>
            </a:rPr>
            <a:t>Effective communication is vital for an individual, regardless of time, place and situation – offers the individual the possibility to express their ideas and feelings in a way that they will be understood by others.</a:t>
          </a:r>
          <a:endParaRPr lang="en-US" sz="1100" dirty="0">
            <a:latin typeface="Arial" panose="020B0604020202020204" pitchFamily="34" charset="0"/>
            <a:cs typeface="Arial" panose="020B0604020202020204" pitchFamily="34" charset="0"/>
          </a:endParaRPr>
        </a:p>
      </dgm:t>
    </dgm:pt>
    <dgm:pt modelId="{14EF9BD7-D9B4-49A7-BFFD-EC1480FAA6E7}" type="parTrans" cxnId="{91BCFFE7-DA64-4C50-BC00-4A1694A45CFA}">
      <dgm:prSet/>
      <dgm:spPr/>
      <dgm:t>
        <a:bodyPr/>
        <a:lstStyle/>
        <a:p>
          <a:endParaRPr lang="en-US"/>
        </a:p>
      </dgm:t>
    </dgm:pt>
    <dgm:pt modelId="{3255CFA0-11C4-4D05-A352-D69120542EE0}" type="sibTrans" cxnId="{91BCFFE7-DA64-4C50-BC00-4A1694A45CFA}">
      <dgm:prSet/>
      <dgm:spPr/>
      <dgm:t>
        <a:bodyPr/>
        <a:lstStyle/>
        <a:p>
          <a:endParaRPr lang="en-US"/>
        </a:p>
      </dgm:t>
    </dgm:pt>
    <dgm:pt modelId="{97ADDA38-E436-4B93-951A-DF15EFBCFDA7}">
      <dgm:prSet custT="1"/>
      <dgm:spPr/>
      <dgm:t>
        <a:bodyPr/>
        <a:lstStyle/>
        <a:p>
          <a:pPr>
            <a:lnSpc>
              <a:spcPct val="150000"/>
            </a:lnSpc>
          </a:pPr>
          <a:r>
            <a:rPr lang="en-GB" sz="1100" dirty="0">
              <a:latin typeface="Arial" panose="020B0604020202020204" pitchFamily="34" charset="0"/>
              <a:cs typeface="Arial" panose="020B0604020202020204" pitchFamily="34" charset="0"/>
            </a:rPr>
            <a:t>If an employee/employer is communicating effective that makes him a more productive worker/organization, a better collaborator and a good team member – avoid unwanted consequences and misunderstandings.</a:t>
          </a:r>
          <a:endParaRPr lang="en-US" sz="1100" dirty="0">
            <a:latin typeface="Arial" panose="020B0604020202020204" pitchFamily="34" charset="0"/>
            <a:cs typeface="Arial" panose="020B0604020202020204" pitchFamily="34" charset="0"/>
          </a:endParaRPr>
        </a:p>
      </dgm:t>
    </dgm:pt>
    <dgm:pt modelId="{B3E0D326-CCDB-4136-A0D2-0AD6EC590FA6}" type="parTrans" cxnId="{4F5A62FF-CBC0-44EB-8BB2-8342E3EA5BCF}">
      <dgm:prSet/>
      <dgm:spPr/>
      <dgm:t>
        <a:bodyPr/>
        <a:lstStyle/>
        <a:p>
          <a:endParaRPr lang="en-US"/>
        </a:p>
      </dgm:t>
    </dgm:pt>
    <dgm:pt modelId="{916F1DE1-1D2F-4E4E-A68F-095D8CF89303}" type="sibTrans" cxnId="{4F5A62FF-CBC0-44EB-8BB2-8342E3EA5BCF}">
      <dgm:prSet/>
      <dgm:spPr/>
      <dgm:t>
        <a:bodyPr/>
        <a:lstStyle/>
        <a:p>
          <a:endParaRPr lang="en-US"/>
        </a:p>
      </dgm:t>
    </dgm:pt>
    <dgm:pt modelId="{FCD61A14-DB08-44D0-AC93-F76085EF4DFD}" type="pres">
      <dgm:prSet presAssocID="{3602BEE3-E963-409B-9D7E-C5BDC06D563E}" presName="diagram" presStyleCnt="0">
        <dgm:presLayoutVars>
          <dgm:dir/>
          <dgm:resizeHandles val="exact"/>
        </dgm:presLayoutVars>
      </dgm:prSet>
      <dgm:spPr/>
    </dgm:pt>
    <dgm:pt modelId="{F42CA5F3-E0C2-4363-AD70-E86C5CB0FD06}" type="pres">
      <dgm:prSet presAssocID="{F6E3F764-71E0-49FB-843D-486459E1BEE6}" presName="node" presStyleLbl="node1" presStyleIdx="0" presStyleCnt="2">
        <dgm:presLayoutVars>
          <dgm:bulletEnabled val="1"/>
        </dgm:presLayoutVars>
      </dgm:prSet>
      <dgm:spPr/>
    </dgm:pt>
    <dgm:pt modelId="{06EE1E02-6DE9-4327-B509-FC034C5732AB}" type="pres">
      <dgm:prSet presAssocID="{3255CFA0-11C4-4D05-A352-D69120542EE0}" presName="sibTrans" presStyleCnt="0"/>
      <dgm:spPr/>
    </dgm:pt>
    <dgm:pt modelId="{A5259338-D402-4016-BA75-6FE4AD44C6D4}" type="pres">
      <dgm:prSet presAssocID="{97ADDA38-E436-4B93-951A-DF15EFBCFDA7}" presName="node" presStyleLbl="node1" presStyleIdx="1" presStyleCnt="2">
        <dgm:presLayoutVars>
          <dgm:bulletEnabled val="1"/>
        </dgm:presLayoutVars>
      </dgm:prSet>
      <dgm:spPr/>
    </dgm:pt>
  </dgm:ptLst>
  <dgm:cxnLst>
    <dgm:cxn modelId="{D9E7C4A7-C698-4743-817B-A0A2D381F6D0}" type="presOf" srcId="{F6E3F764-71E0-49FB-843D-486459E1BEE6}" destId="{F42CA5F3-E0C2-4363-AD70-E86C5CB0FD06}" srcOrd="0" destOrd="0" presId="urn:microsoft.com/office/officeart/2005/8/layout/default"/>
    <dgm:cxn modelId="{69A9B1AE-B2C6-43D4-96DF-6EEEA9556A32}" type="presOf" srcId="{97ADDA38-E436-4B93-951A-DF15EFBCFDA7}" destId="{A5259338-D402-4016-BA75-6FE4AD44C6D4}" srcOrd="0" destOrd="0" presId="urn:microsoft.com/office/officeart/2005/8/layout/default"/>
    <dgm:cxn modelId="{45EC18C3-7F2A-4F98-801E-29F3DB3EC2B9}" type="presOf" srcId="{3602BEE3-E963-409B-9D7E-C5BDC06D563E}" destId="{FCD61A14-DB08-44D0-AC93-F76085EF4DFD}" srcOrd="0" destOrd="0" presId="urn:microsoft.com/office/officeart/2005/8/layout/default"/>
    <dgm:cxn modelId="{91BCFFE7-DA64-4C50-BC00-4A1694A45CFA}" srcId="{3602BEE3-E963-409B-9D7E-C5BDC06D563E}" destId="{F6E3F764-71E0-49FB-843D-486459E1BEE6}" srcOrd="0" destOrd="0" parTransId="{14EF9BD7-D9B4-49A7-BFFD-EC1480FAA6E7}" sibTransId="{3255CFA0-11C4-4D05-A352-D69120542EE0}"/>
    <dgm:cxn modelId="{4F5A62FF-CBC0-44EB-8BB2-8342E3EA5BCF}" srcId="{3602BEE3-E963-409B-9D7E-C5BDC06D563E}" destId="{97ADDA38-E436-4B93-951A-DF15EFBCFDA7}" srcOrd="1" destOrd="0" parTransId="{B3E0D326-CCDB-4136-A0D2-0AD6EC590FA6}" sibTransId="{916F1DE1-1D2F-4E4E-A68F-095D8CF89303}"/>
    <dgm:cxn modelId="{F8F5B652-9A4E-492E-B69E-1B6F0554F97B}" type="presParOf" srcId="{FCD61A14-DB08-44D0-AC93-F76085EF4DFD}" destId="{F42CA5F3-E0C2-4363-AD70-E86C5CB0FD06}" srcOrd="0" destOrd="0" presId="urn:microsoft.com/office/officeart/2005/8/layout/default"/>
    <dgm:cxn modelId="{6D324167-6F21-4439-83C7-165E77AFAB08}" type="presParOf" srcId="{FCD61A14-DB08-44D0-AC93-F76085EF4DFD}" destId="{06EE1E02-6DE9-4327-B509-FC034C5732AB}" srcOrd="1" destOrd="0" presId="urn:microsoft.com/office/officeart/2005/8/layout/default"/>
    <dgm:cxn modelId="{5F6A1EE7-EB32-45A3-8E04-2F811E7E6D58}" type="presParOf" srcId="{FCD61A14-DB08-44D0-AC93-F76085EF4DFD}" destId="{A5259338-D402-4016-BA75-6FE4AD44C6D4}"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A663F1-7FA5-4033-8C01-D8A9873E24E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E43F507-7EC5-4645-B4D0-60214F114508}">
      <dgm:prSet custT="1"/>
      <dgm:spPr/>
      <dgm:t>
        <a:bodyPr/>
        <a:lstStyle/>
        <a:p>
          <a:r>
            <a:rPr lang="en-GB" sz="1100" dirty="0">
              <a:latin typeface="Arial" panose="020B0604020202020204" pitchFamily="34" charset="0"/>
              <a:cs typeface="Arial" panose="020B0604020202020204" pitchFamily="34" charset="0"/>
            </a:rPr>
            <a:t>Listening skills – active listening, pay attention to what others are saying and make them feel heard and considered</a:t>
          </a:r>
          <a:endParaRPr lang="en-US" sz="1100" dirty="0">
            <a:latin typeface="Arial" panose="020B0604020202020204" pitchFamily="34" charset="0"/>
            <a:cs typeface="Arial" panose="020B0604020202020204" pitchFamily="34" charset="0"/>
          </a:endParaRPr>
        </a:p>
      </dgm:t>
    </dgm:pt>
    <dgm:pt modelId="{45A78C7C-2E66-4440-B20A-DF4302BFE7B0}" type="parTrans" cxnId="{7C38945A-8CCE-4C18-B36C-B94EFBC0B5DF}">
      <dgm:prSet/>
      <dgm:spPr/>
      <dgm:t>
        <a:bodyPr/>
        <a:lstStyle/>
        <a:p>
          <a:endParaRPr lang="en-US"/>
        </a:p>
      </dgm:t>
    </dgm:pt>
    <dgm:pt modelId="{DC04BB26-8FB2-4734-92D5-9CB8A9071F99}" type="sibTrans" cxnId="{7C38945A-8CCE-4C18-B36C-B94EFBC0B5DF}">
      <dgm:prSet/>
      <dgm:spPr/>
      <dgm:t>
        <a:bodyPr/>
        <a:lstStyle/>
        <a:p>
          <a:endParaRPr lang="en-US"/>
        </a:p>
      </dgm:t>
    </dgm:pt>
    <dgm:pt modelId="{42A9E7EA-A97C-49BD-BBAB-E3DC45552D6C}">
      <dgm:prSet custT="1"/>
      <dgm:spPr/>
      <dgm:t>
        <a:bodyPr/>
        <a:lstStyle/>
        <a:p>
          <a:r>
            <a:rPr lang="en-GB" sz="1100" dirty="0">
              <a:latin typeface="Arial" panose="020B0604020202020204" pitchFamily="34" charset="0"/>
              <a:cs typeface="Arial" panose="020B0604020202020204" pitchFamily="34" charset="0"/>
            </a:rPr>
            <a:t>Empathy – understand and relate to other feelings; helps in developing relationships with people and increases the ability to communicate effectively</a:t>
          </a:r>
          <a:endParaRPr lang="en-US" sz="1100" dirty="0">
            <a:latin typeface="Arial" panose="020B0604020202020204" pitchFamily="34" charset="0"/>
            <a:cs typeface="Arial" panose="020B0604020202020204" pitchFamily="34" charset="0"/>
          </a:endParaRPr>
        </a:p>
      </dgm:t>
    </dgm:pt>
    <dgm:pt modelId="{B4C7DF00-5389-4A27-A1A1-137A17513A70}" type="parTrans" cxnId="{66ECFAE9-542C-486E-ACE3-20B4801352C8}">
      <dgm:prSet/>
      <dgm:spPr/>
      <dgm:t>
        <a:bodyPr/>
        <a:lstStyle/>
        <a:p>
          <a:endParaRPr lang="en-US"/>
        </a:p>
      </dgm:t>
    </dgm:pt>
    <dgm:pt modelId="{6F5B3E9F-C375-416F-BDDC-BC41476042BB}" type="sibTrans" cxnId="{66ECFAE9-542C-486E-ACE3-20B4801352C8}">
      <dgm:prSet/>
      <dgm:spPr/>
      <dgm:t>
        <a:bodyPr/>
        <a:lstStyle/>
        <a:p>
          <a:endParaRPr lang="en-US"/>
        </a:p>
      </dgm:t>
    </dgm:pt>
    <dgm:pt modelId="{64ABBF9B-829A-49D1-8DC0-5585B5A9CBF4}">
      <dgm:prSet custT="1"/>
      <dgm:spPr/>
      <dgm:t>
        <a:bodyPr/>
        <a:lstStyle/>
        <a:p>
          <a:r>
            <a:rPr lang="en-GB" sz="1100" dirty="0">
              <a:latin typeface="Arial" panose="020B0604020202020204" pitchFamily="34" charset="0"/>
              <a:cs typeface="Arial" panose="020B0604020202020204" pitchFamily="34" charset="0"/>
            </a:rPr>
            <a:t>Nonverbal communication skills – focus on the body language and the verbal tone improves the messaging and presentation skills</a:t>
          </a:r>
          <a:endParaRPr lang="en-US" sz="1100" dirty="0">
            <a:latin typeface="Arial" panose="020B0604020202020204" pitchFamily="34" charset="0"/>
            <a:cs typeface="Arial" panose="020B0604020202020204" pitchFamily="34" charset="0"/>
          </a:endParaRPr>
        </a:p>
      </dgm:t>
    </dgm:pt>
    <dgm:pt modelId="{6BAAA14D-7812-489C-A153-94474D7EB99E}" type="parTrans" cxnId="{37E757E3-96AC-46D7-A387-A66A9830EEC6}">
      <dgm:prSet/>
      <dgm:spPr/>
      <dgm:t>
        <a:bodyPr/>
        <a:lstStyle/>
        <a:p>
          <a:endParaRPr lang="en-US"/>
        </a:p>
      </dgm:t>
    </dgm:pt>
    <dgm:pt modelId="{A2B07F98-9140-4408-8CAE-DF24E8EC5A45}" type="sibTrans" cxnId="{37E757E3-96AC-46D7-A387-A66A9830EEC6}">
      <dgm:prSet/>
      <dgm:spPr/>
      <dgm:t>
        <a:bodyPr/>
        <a:lstStyle/>
        <a:p>
          <a:endParaRPr lang="en-US"/>
        </a:p>
      </dgm:t>
    </dgm:pt>
    <dgm:pt modelId="{AC6C7665-A823-433B-BC84-EEBEBEFB3445}">
      <dgm:prSet custT="1"/>
      <dgm:spPr/>
      <dgm:t>
        <a:bodyPr/>
        <a:lstStyle/>
        <a:p>
          <a:r>
            <a:rPr lang="en-GB" sz="1100" dirty="0">
              <a:latin typeface="Arial" panose="020B0604020202020204" pitchFamily="34" charset="0"/>
              <a:cs typeface="Arial" panose="020B0604020202020204" pitchFamily="34" charset="0"/>
            </a:rPr>
            <a:t>Teamwork – engage in team building and collaborate with co-workers  (2021)</a:t>
          </a:r>
          <a:endParaRPr lang="en-US" sz="1100" dirty="0">
            <a:latin typeface="Arial" panose="020B0604020202020204" pitchFamily="34" charset="0"/>
            <a:cs typeface="Arial" panose="020B0604020202020204" pitchFamily="34" charset="0"/>
          </a:endParaRPr>
        </a:p>
      </dgm:t>
    </dgm:pt>
    <dgm:pt modelId="{4EDF5B57-ACD3-4BE6-8DB2-88B4CA64B9C1}" type="parTrans" cxnId="{11CDFB44-22C9-41BA-B200-AD77E4CA3EFF}">
      <dgm:prSet/>
      <dgm:spPr/>
      <dgm:t>
        <a:bodyPr/>
        <a:lstStyle/>
        <a:p>
          <a:endParaRPr lang="en-US"/>
        </a:p>
      </dgm:t>
    </dgm:pt>
    <dgm:pt modelId="{43B2F9BB-5920-419F-9E6C-19E234111814}" type="sibTrans" cxnId="{11CDFB44-22C9-41BA-B200-AD77E4CA3EFF}">
      <dgm:prSet/>
      <dgm:spPr/>
      <dgm:t>
        <a:bodyPr/>
        <a:lstStyle/>
        <a:p>
          <a:endParaRPr lang="en-US"/>
        </a:p>
      </dgm:t>
    </dgm:pt>
    <dgm:pt modelId="{7B2E85B5-41B3-4775-BA6D-CC7DFDE0667E}" type="pres">
      <dgm:prSet presAssocID="{1CA663F1-7FA5-4033-8C01-D8A9873E24E0}" presName="linear" presStyleCnt="0">
        <dgm:presLayoutVars>
          <dgm:animLvl val="lvl"/>
          <dgm:resizeHandles val="exact"/>
        </dgm:presLayoutVars>
      </dgm:prSet>
      <dgm:spPr/>
    </dgm:pt>
    <dgm:pt modelId="{CB7F9644-DDB1-4371-BC65-BEF38C04A430}" type="pres">
      <dgm:prSet presAssocID="{3E43F507-7EC5-4645-B4D0-60214F114508}" presName="parentText" presStyleLbl="node1" presStyleIdx="0" presStyleCnt="4">
        <dgm:presLayoutVars>
          <dgm:chMax val="0"/>
          <dgm:bulletEnabled val="1"/>
        </dgm:presLayoutVars>
      </dgm:prSet>
      <dgm:spPr/>
    </dgm:pt>
    <dgm:pt modelId="{DD2D81C9-4B17-4711-90AE-DE8E4BCDAC77}" type="pres">
      <dgm:prSet presAssocID="{DC04BB26-8FB2-4734-92D5-9CB8A9071F99}" presName="spacer" presStyleCnt="0"/>
      <dgm:spPr/>
    </dgm:pt>
    <dgm:pt modelId="{7C24715C-CB6E-4125-A429-174EB20FA405}" type="pres">
      <dgm:prSet presAssocID="{42A9E7EA-A97C-49BD-BBAB-E3DC45552D6C}" presName="parentText" presStyleLbl="node1" presStyleIdx="1" presStyleCnt="4" custLinFactNeighborX="-2052" custLinFactNeighborY="-28373">
        <dgm:presLayoutVars>
          <dgm:chMax val="0"/>
          <dgm:bulletEnabled val="1"/>
        </dgm:presLayoutVars>
      </dgm:prSet>
      <dgm:spPr/>
    </dgm:pt>
    <dgm:pt modelId="{0BD9D407-C4A1-4C4D-A309-F3DC4296375F}" type="pres">
      <dgm:prSet presAssocID="{6F5B3E9F-C375-416F-BDDC-BC41476042BB}" presName="spacer" presStyleCnt="0"/>
      <dgm:spPr/>
    </dgm:pt>
    <dgm:pt modelId="{D74E3493-DCB6-45AD-8670-FB9ED2E5589E}" type="pres">
      <dgm:prSet presAssocID="{64ABBF9B-829A-49D1-8DC0-5585B5A9CBF4}" presName="parentText" presStyleLbl="node1" presStyleIdx="2" presStyleCnt="4">
        <dgm:presLayoutVars>
          <dgm:chMax val="0"/>
          <dgm:bulletEnabled val="1"/>
        </dgm:presLayoutVars>
      </dgm:prSet>
      <dgm:spPr/>
    </dgm:pt>
    <dgm:pt modelId="{CF5AB3DE-27F3-434E-AAAA-09EDD89D561A}" type="pres">
      <dgm:prSet presAssocID="{A2B07F98-9140-4408-8CAE-DF24E8EC5A45}" presName="spacer" presStyleCnt="0"/>
      <dgm:spPr/>
    </dgm:pt>
    <dgm:pt modelId="{EA9033A9-D3E9-4E6C-9591-4D4B3BAEF1CA}" type="pres">
      <dgm:prSet presAssocID="{AC6C7665-A823-433B-BC84-EEBEBEFB3445}" presName="parentText" presStyleLbl="node1" presStyleIdx="3" presStyleCnt="4">
        <dgm:presLayoutVars>
          <dgm:chMax val="0"/>
          <dgm:bulletEnabled val="1"/>
        </dgm:presLayoutVars>
      </dgm:prSet>
      <dgm:spPr/>
    </dgm:pt>
  </dgm:ptLst>
  <dgm:cxnLst>
    <dgm:cxn modelId="{AAC80438-2BF2-4C45-ABF6-332ED7CD196E}" type="presOf" srcId="{3E43F507-7EC5-4645-B4D0-60214F114508}" destId="{CB7F9644-DDB1-4371-BC65-BEF38C04A430}" srcOrd="0" destOrd="0" presId="urn:microsoft.com/office/officeart/2005/8/layout/vList2"/>
    <dgm:cxn modelId="{691E4239-593C-4F1A-8FDD-3B21EAF5566D}" type="presOf" srcId="{AC6C7665-A823-433B-BC84-EEBEBEFB3445}" destId="{EA9033A9-D3E9-4E6C-9591-4D4B3BAEF1CA}" srcOrd="0" destOrd="0" presId="urn:microsoft.com/office/officeart/2005/8/layout/vList2"/>
    <dgm:cxn modelId="{11CDFB44-22C9-41BA-B200-AD77E4CA3EFF}" srcId="{1CA663F1-7FA5-4033-8C01-D8A9873E24E0}" destId="{AC6C7665-A823-433B-BC84-EEBEBEFB3445}" srcOrd="3" destOrd="0" parTransId="{4EDF5B57-ACD3-4BE6-8DB2-88B4CA64B9C1}" sibTransId="{43B2F9BB-5920-419F-9E6C-19E234111814}"/>
    <dgm:cxn modelId="{7C38945A-8CCE-4C18-B36C-B94EFBC0B5DF}" srcId="{1CA663F1-7FA5-4033-8C01-D8A9873E24E0}" destId="{3E43F507-7EC5-4645-B4D0-60214F114508}" srcOrd="0" destOrd="0" parTransId="{45A78C7C-2E66-4440-B20A-DF4302BFE7B0}" sibTransId="{DC04BB26-8FB2-4734-92D5-9CB8A9071F99}"/>
    <dgm:cxn modelId="{B25F3A9C-039A-44E2-AFA8-3D9634F8504E}" type="presOf" srcId="{1CA663F1-7FA5-4033-8C01-D8A9873E24E0}" destId="{7B2E85B5-41B3-4775-BA6D-CC7DFDE0667E}" srcOrd="0" destOrd="0" presId="urn:microsoft.com/office/officeart/2005/8/layout/vList2"/>
    <dgm:cxn modelId="{24BBD2A3-FD0B-48B3-AD92-16D96BAC8FBC}" type="presOf" srcId="{64ABBF9B-829A-49D1-8DC0-5585B5A9CBF4}" destId="{D74E3493-DCB6-45AD-8670-FB9ED2E5589E}" srcOrd="0" destOrd="0" presId="urn:microsoft.com/office/officeart/2005/8/layout/vList2"/>
    <dgm:cxn modelId="{C8D7D9B5-EE5F-4868-92FD-648B452B2BCB}" type="presOf" srcId="{42A9E7EA-A97C-49BD-BBAB-E3DC45552D6C}" destId="{7C24715C-CB6E-4125-A429-174EB20FA405}" srcOrd="0" destOrd="0" presId="urn:microsoft.com/office/officeart/2005/8/layout/vList2"/>
    <dgm:cxn modelId="{37E757E3-96AC-46D7-A387-A66A9830EEC6}" srcId="{1CA663F1-7FA5-4033-8C01-D8A9873E24E0}" destId="{64ABBF9B-829A-49D1-8DC0-5585B5A9CBF4}" srcOrd="2" destOrd="0" parTransId="{6BAAA14D-7812-489C-A153-94474D7EB99E}" sibTransId="{A2B07F98-9140-4408-8CAE-DF24E8EC5A45}"/>
    <dgm:cxn modelId="{66ECFAE9-542C-486E-ACE3-20B4801352C8}" srcId="{1CA663F1-7FA5-4033-8C01-D8A9873E24E0}" destId="{42A9E7EA-A97C-49BD-BBAB-E3DC45552D6C}" srcOrd="1" destOrd="0" parTransId="{B4C7DF00-5389-4A27-A1A1-137A17513A70}" sibTransId="{6F5B3E9F-C375-416F-BDDC-BC41476042BB}"/>
    <dgm:cxn modelId="{7795032F-E62A-44AD-82D9-BE499DB15AED}" type="presParOf" srcId="{7B2E85B5-41B3-4775-BA6D-CC7DFDE0667E}" destId="{CB7F9644-DDB1-4371-BC65-BEF38C04A430}" srcOrd="0" destOrd="0" presId="urn:microsoft.com/office/officeart/2005/8/layout/vList2"/>
    <dgm:cxn modelId="{F4ED93A2-70E0-40F6-ABC4-D0A3C39D60BB}" type="presParOf" srcId="{7B2E85B5-41B3-4775-BA6D-CC7DFDE0667E}" destId="{DD2D81C9-4B17-4711-90AE-DE8E4BCDAC77}" srcOrd="1" destOrd="0" presId="urn:microsoft.com/office/officeart/2005/8/layout/vList2"/>
    <dgm:cxn modelId="{A3A27238-3FF4-4BA1-861F-6C74263390B5}" type="presParOf" srcId="{7B2E85B5-41B3-4775-BA6D-CC7DFDE0667E}" destId="{7C24715C-CB6E-4125-A429-174EB20FA405}" srcOrd="2" destOrd="0" presId="urn:microsoft.com/office/officeart/2005/8/layout/vList2"/>
    <dgm:cxn modelId="{F87CC26A-C5CD-4336-9CC5-4412050F8155}" type="presParOf" srcId="{7B2E85B5-41B3-4775-BA6D-CC7DFDE0667E}" destId="{0BD9D407-C4A1-4C4D-A309-F3DC4296375F}" srcOrd="3" destOrd="0" presId="urn:microsoft.com/office/officeart/2005/8/layout/vList2"/>
    <dgm:cxn modelId="{E7D80F12-49C7-4B53-8874-B023C2619499}" type="presParOf" srcId="{7B2E85B5-41B3-4775-BA6D-CC7DFDE0667E}" destId="{D74E3493-DCB6-45AD-8670-FB9ED2E5589E}" srcOrd="4" destOrd="0" presId="urn:microsoft.com/office/officeart/2005/8/layout/vList2"/>
    <dgm:cxn modelId="{08283736-9086-43D9-A82E-1BE455F6D5CA}" type="presParOf" srcId="{7B2E85B5-41B3-4775-BA6D-CC7DFDE0667E}" destId="{CF5AB3DE-27F3-434E-AAAA-09EDD89D561A}" srcOrd="5" destOrd="0" presId="urn:microsoft.com/office/officeart/2005/8/layout/vList2"/>
    <dgm:cxn modelId="{C6DBC47B-D0A1-4122-AF19-2750B2D6FC76}" type="presParOf" srcId="{7B2E85B5-41B3-4775-BA6D-CC7DFDE0667E}" destId="{EA9033A9-D3E9-4E6C-9591-4D4B3BAEF1C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CA5F3-E0C2-4363-AD70-E86C5CB0FD06}">
      <dsp:nvSpPr>
        <dsp:cNvPr id="0" name=""/>
        <dsp:cNvSpPr/>
      </dsp:nvSpPr>
      <dsp:spPr>
        <a:xfrm>
          <a:off x="1142" y="860839"/>
          <a:ext cx="4454201" cy="26725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Effective communication is vital for an individual, regardless of time, place and situation – offers the individual the possibility to express their ideas and feelings in a way that they will be understood by others.</a:t>
          </a:r>
          <a:endParaRPr lang="en-US" sz="1100" kern="1200" dirty="0">
            <a:latin typeface="Arial" panose="020B0604020202020204" pitchFamily="34" charset="0"/>
            <a:cs typeface="Arial" panose="020B0604020202020204" pitchFamily="34" charset="0"/>
          </a:endParaRPr>
        </a:p>
      </dsp:txBody>
      <dsp:txXfrm>
        <a:off x="1142" y="860839"/>
        <a:ext cx="4454201" cy="2672520"/>
      </dsp:txXfrm>
    </dsp:sp>
    <dsp:sp modelId="{A5259338-D402-4016-BA75-6FE4AD44C6D4}">
      <dsp:nvSpPr>
        <dsp:cNvPr id="0" name=""/>
        <dsp:cNvSpPr/>
      </dsp:nvSpPr>
      <dsp:spPr>
        <a:xfrm>
          <a:off x="4900763" y="860839"/>
          <a:ext cx="4454201" cy="267252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If an employee/employer is communicating effective that makes him a more productive worker/organization, a better collaborator and a good team member – avoid unwanted consequences and misunderstandings.</a:t>
          </a:r>
          <a:endParaRPr lang="en-US" sz="1100" kern="1200" dirty="0">
            <a:latin typeface="Arial" panose="020B0604020202020204" pitchFamily="34" charset="0"/>
            <a:cs typeface="Arial" panose="020B0604020202020204" pitchFamily="34" charset="0"/>
          </a:endParaRPr>
        </a:p>
      </dsp:txBody>
      <dsp:txXfrm>
        <a:off x="4900763" y="860839"/>
        <a:ext cx="4454201" cy="2672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7F9644-DDB1-4371-BC65-BEF38C04A430}">
      <dsp:nvSpPr>
        <dsp:cNvPr id="0" name=""/>
        <dsp:cNvSpPr/>
      </dsp:nvSpPr>
      <dsp:spPr>
        <a:xfrm>
          <a:off x="0" y="25580"/>
          <a:ext cx="9356107" cy="973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Listening skills – active listening, pay attention to what others are saying and make them feel heard and considered</a:t>
          </a:r>
          <a:endParaRPr lang="en-US" sz="1100" kern="1200" dirty="0">
            <a:latin typeface="Arial" panose="020B0604020202020204" pitchFamily="34" charset="0"/>
            <a:cs typeface="Arial" panose="020B0604020202020204" pitchFamily="34" charset="0"/>
          </a:endParaRPr>
        </a:p>
      </dsp:txBody>
      <dsp:txXfrm>
        <a:off x="47519" y="73099"/>
        <a:ext cx="9261069" cy="878402"/>
      </dsp:txXfrm>
    </dsp:sp>
    <dsp:sp modelId="{7C24715C-CB6E-4125-A429-174EB20FA405}">
      <dsp:nvSpPr>
        <dsp:cNvPr id="0" name=""/>
        <dsp:cNvSpPr/>
      </dsp:nvSpPr>
      <dsp:spPr>
        <a:xfrm>
          <a:off x="0" y="1106288"/>
          <a:ext cx="9356107" cy="9734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Empathy – understand and relate to other feelings; helps in developing relationships with people and increases the ability to communicate effectively</a:t>
          </a:r>
          <a:endParaRPr lang="en-US" sz="1100" kern="1200" dirty="0">
            <a:latin typeface="Arial" panose="020B0604020202020204" pitchFamily="34" charset="0"/>
            <a:cs typeface="Arial" panose="020B0604020202020204" pitchFamily="34" charset="0"/>
          </a:endParaRPr>
        </a:p>
      </dsp:txBody>
      <dsp:txXfrm>
        <a:off x="47519" y="1153807"/>
        <a:ext cx="9261069" cy="878402"/>
      </dsp:txXfrm>
    </dsp:sp>
    <dsp:sp modelId="{D74E3493-DCB6-45AD-8670-FB9ED2E5589E}">
      <dsp:nvSpPr>
        <dsp:cNvPr id="0" name=""/>
        <dsp:cNvSpPr/>
      </dsp:nvSpPr>
      <dsp:spPr>
        <a:xfrm>
          <a:off x="0" y="2271980"/>
          <a:ext cx="9356107" cy="9734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Nonverbal communication skills – focus on the body language and the verbal tone improves the messaging and presentation skills</a:t>
          </a:r>
          <a:endParaRPr lang="en-US" sz="1100" kern="1200" dirty="0">
            <a:latin typeface="Arial" panose="020B0604020202020204" pitchFamily="34" charset="0"/>
            <a:cs typeface="Arial" panose="020B0604020202020204" pitchFamily="34" charset="0"/>
          </a:endParaRPr>
        </a:p>
      </dsp:txBody>
      <dsp:txXfrm>
        <a:off x="47519" y="2319499"/>
        <a:ext cx="9261069" cy="878402"/>
      </dsp:txXfrm>
    </dsp:sp>
    <dsp:sp modelId="{EA9033A9-D3E9-4E6C-9591-4D4B3BAEF1CA}">
      <dsp:nvSpPr>
        <dsp:cNvPr id="0" name=""/>
        <dsp:cNvSpPr/>
      </dsp:nvSpPr>
      <dsp:spPr>
        <a:xfrm>
          <a:off x="0" y="3395180"/>
          <a:ext cx="9356107" cy="9734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Teamwork – engage in team building and collaborate with co-workers  (2021)</a:t>
          </a:r>
          <a:endParaRPr lang="en-US" sz="1100" kern="1200" dirty="0">
            <a:latin typeface="Arial" panose="020B0604020202020204" pitchFamily="34" charset="0"/>
            <a:cs typeface="Arial" panose="020B0604020202020204" pitchFamily="34" charset="0"/>
          </a:endParaRPr>
        </a:p>
      </dsp:txBody>
      <dsp:txXfrm>
        <a:off x="47519" y="3442699"/>
        <a:ext cx="9261069" cy="8784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5474D-CE3F-4DD2-A53F-3B04886C09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5B9333-E104-4AEF-BFD3-7F2976A6D9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93C130-A7E0-4257-8DA5-07AE6A164A81}"/>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5" name="Footer Placeholder 4">
            <a:extLst>
              <a:ext uri="{FF2B5EF4-FFF2-40B4-BE49-F238E27FC236}">
                <a16:creationId xmlns:a16="http://schemas.microsoft.com/office/drawing/2014/main" id="{E471958B-3BFD-46F9-BDDC-621189393B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5A47DB-AABE-4B96-BBD1-7A7B0F4A5445}"/>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3136188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DA92E-E7A1-4C0F-B6CB-BBBE0B8607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0D9C6-5CF8-4FD0-A63B-F7E8E2AEF1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A61BB-5F91-48D0-B875-DFED48459DBB}"/>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5" name="Footer Placeholder 4">
            <a:extLst>
              <a:ext uri="{FF2B5EF4-FFF2-40B4-BE49-F238E27FC236}">
                <a16:creationId xmlns:a16="http://schemas.microsoft.com/office/drawing/2014/main" id="{2B61D116-5F51-449E-9BE6-6F5EF68FDF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2CAEBD-DF9C-40A8-A5AE-AFCE8A8EB8BA}"/>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1759660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9432C-9BCE-4892-A7AB-A62DA2C787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75152C-CA76-44DA-983E-39B63B01AA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7666DA-D6E0-4190-A60E-3418F26F9468}"/>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5" name="Footer Placeholder 4">
            <a:extLst>
              <a:ext uri="{FF2B5EF4-FFF2-40B4-BE49-F238E27FC236}">
                <a16:creationId xmlns:a16="http://schemas.microsoft.com/office/drawing/2014/main" id="{9E84E538-D425-49E4-89A5-3F6DFAF08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5F94F-7093-4940-927B-85DFAB5E5EE4}"/>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176835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65A97-D649-4207-BDA8-2AA2ADDB09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DD92BF-C15F-441C-BA07-0EF16AD801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98C218-BB8D-431A-A978-136D165F8E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7EC74E-0F0C-4EBB-8FB7-2F450DD694B8}"/>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6" name="Footer Placeholder 5">
            <a:extLst>
              <a:ext uri="{FF2B5EF4-FFF2-40B4-BE49-F238E27FC236}">
                <a16:creationId xmlns:a16="http://schemas.microsoft.com/office/drawing/2014/main" id="{F475AC14-F1AB-4B43-BE80-B147F1006C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C7D069-BE50-4190-ABF1-6057852142E2}"/>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133888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3FD50-D637-4A51-BEC4-116717D9FD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FDF783-ED50-482B-9266-AF75826577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80A35F-0A66-4E9B-99FB-F32938BB66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C76669-39D4-4F92-BB8F-DEB142CA95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7C007B-34AF-4B8A-8EFA-1D2232E3A2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1ABAFC-19F0-4D31-A844-134D6B295741}"/>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8" name="Footer Placeholder 7">
            <a:extLst>
              <a:ext uri="{FF2B5EF4-FFF2-40B4-BE49-F238E27FC236}">
                <a16:creationId xmlns:a16="http://schemas.microsoft.com/office/drawing/2014/main" id="{10BFCB36-2C4C-46F6-BE02-786BFC8CA5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900AAC-032C-4DA1-B24D-B4FDB23744F5}"/>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4003214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A4EB1-E4CB-43CB-8A49-8BEEAC0E56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86EE56-35A7-47B4-B984-C9EC061139B2}"/>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4" name="Footer Placeholder 3">
            <a:extLst>
              <a:ext uri="{FF2B5EF4-FFF2-40B4-BE49-F238E27FC236}">
                <a16:creationId xmlns:a16="http://schemas.microsoft.com/office/drawing/2014/main" id="{1DCB8994-6470-45B5-9972-5272F4DC1D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F827E4-DD2E-44DE-B0FF-9B84D85780A0}"/>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2333452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927A30-DFE0-4A14-A2CA-267BAC35F152}"/>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3" name="Footer Placeholder 2">
            <a:extLst>
              <a:ext uri="{FF2B5EF4-FFF2-40B4-BE49-F238E27FC236}">
                <a16:creationId xmlns:a16="http://schemas.microsoft.com/office/drawing/2014/main" id="{E75A168B-71CE-4862-969B-F45AD16CF3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4759F4-6D7C-4E4F-93E6-AA34E9436031}"/>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2676556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BF46F-CA0A-44D3-B9A9-FBB32279CA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91CF5D-6761-480A-B10F-8A1D9D5DA3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1A5057-68D0-4B29-9CF6-868526308C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9FC1F-8243-42F4-B4C1-F8B49643F951}"/>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6" name="Footer Placeholder 5">
            <a:extLst>
              <a:ext uri="{FF2B5EF4-FFF2-40B4-BE49-F238E27FC236}">
                <a16:creationId xmlns:a16="http://schemas.microsoft.com/office/drawing/2014/main" id="{226F9F9E-127F-43D5-A3EB-7D5F709E79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57A184-1A11-46B5-A98A-42803AE7279E}"/>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2003190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88A89-592A-4AD2-A516-36FDA9472C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9BB0B5-C496-40D6-9B38-59707547FA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A1CFB4-5695-4E9D-81D7-95019C434C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4BA723-FAC9-40D5-806F-CEF59E92BC0B}"/>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6" name="Footer Placeholder 5">
            <a:extLst>
              <a:ext uri="{FF2B5EF4-FFF2-40B4-BE49-F238E27FC236}">
                <a16:creationId xmlns:a16="http://schemas.microsoft.com/office/drawing/2014/main" id="{82DC929F-F02C-436C-B863-3FB95A0DDE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2C1273-B173-4AEC-BD25-AED397D7604E}"/>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183441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3AFB9-F975-4A2D-B80C-C3962165F7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81232A-B0D0-4F06-BDA4-557F51FC7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7443D1-FB37-456F-803A-90EA59267FED}"/>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5" name="Footer Placeholder 4">
            <a:extLst>
              <a:ext uri="{FF2B5EF4-FFF2-40B4-BE49-F238E27FC236}">
                <a16:creationId xmlns:a16="http://schemas.microsoft.com/office/drawing/2014/main" id="{E4B6AEE9-ECA9-4100-84DF-3432DA4A79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A36093-D710-4476-B166-6ED534DD5A0D}"/>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316222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6CDA2-2EE3-46D3-B3B1-5CA2B98049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EDF59-DF43-437D-9AE4-CAC1C4E347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20825-ACFB-4C00-893D-0BFD9D067D5A}"/>
              </a:ext>
            </a:extLst>
          </p:cNvPr>
          <p:cNvSpPr>
            <a:spLocks noGrp="1"/>
          </p:cNvSpPr>
          <p:nvPr>
            <p:ph type="dt" sz="half" idx="10"/>
          </p:nvPr>
        </p:nvSpPr>
        <p:spPr/>
        <p:txBody>
          <a:bodyPr/>
          <a:lstStyle/>
          <a:p>
            <a:fld id="{B82CB9F7-E4CB-41F7-89AE-EE4C4185A2F7}" type="datetimeFigureOut">
              <a:rPr lang="en-GB" smtClean="0"/>
              <a:t>23/11/2021</a:t>
            </a:fld>
            <a:endParaRPr lang="en-GB"/>
          </a:p>
        </p:txBody>
      </p:sp>
      <p:sp>
        <p:nvSpPr>
          <p:cNvPr id="5" name="Footer Placeholder 4">
            <a:extLst>
              <a:ext uri="{FF2B5EF4-FFF2-40B4-BE49-F238E27FC236}">
                <a16:creationId xmlns:a16="http://schemas.microsoft.com/office/drawing/2014/main" id="{63370DD1-00C7-4340-9349-9F3950591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8BD435-96A7-4410-AC28-131A347B1B85}"/>
              </a:ext>
            </a:extLst>
          </p:cNvPr>
          <p:cNvSpPr>
            <a:spLocks noGrp="1"/>
          </p:cNvSpPr>
          <p:nvPr>
            <p:ph type="sldNum" sz="quarter" idx="12"/>
          </p:nvPr>
        </p:nvSpPr>
        <p:spPr/>
        <p:txBody>
          <a:bodyPr/>
          <a:lstStyle/>
          <a:p>
            <a:fld id="{0016237F-BA60-4BC0-A8A9-558106CDBC3E}" type="slidenum">
              <a:rPr lang="en-GB" smtClean="0"/>
              <a:t>‹#›</a:t>
            </a:fld>
            <a:endParaRPr lang="en-GB"/>
          </a:p>
        </p:txBody>
      </p:sp>
    </p:spTree>
    <p:extLst>
      <p:ext uri="{BB962C8B-B14F-4D97-AF65-F5344CB8AC3E}">
        <p14:creationId xmlns:p14="http://schemas.microsoft.com/office/powerpoint/2010/main" val="2458886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92FFCC-E712-4EC7-9589-E6D6D6F167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0204E5-D5EF-470B-86A0-E45DFD7126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F02609-646A-4EDA-A620-FA8A9E3C73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2CB9F7-E4CB-41F7-89AE-EE4C4185A2F7}" type="datetimeFigureOut">
              <a:rPr lang="en-GB" smtClean="0"/>
              <a:t>23/11/2021</a:t>
            </a:fld>
            <a:endParaRPr lang="en-GB"/>
          </a:p>
        </p:txBody>
      </p:sp>
      <p:sp>
        <p:nvSpPr>
          <p:cNvPr id="5" name="Footer Placeholder 4">
            <a:extLst>
              <a:ext uri="{FF2B5EF4-FFF2-40B4-BE49-F238E27FC236}">
                <a16:creationId xmlns:a16="http://schemas.microsoft.com/office/drawing/2014/main" id="{D0945A44-C0E8-4967-B49D-BC94465A0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0CDDFA1-8D89-454F-93E5-F225393E42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16237F-BA60-4BC0-A8A9-558106CDBC3E}" type="slidenum">
              <a:rPr lang="en-GB" smtClean="0"/>
              <a:t>‹#›</a:t>
            </a:fld>
            <a:endParaRPr lang="en-GB"/>
          </a:p>
        </p:txBody>
      </p:sp>
    </p:spTree>
    <p:extLst>
      <p:ext uri="{BB962C8B-B14F-4D97-AF65-F5344CB8AC3E}">
        <p14:creationId xmlns:p14="http://schemas.microsoft.com/office/powerpoint/2010/main" val="3861184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5BE03-7545-428A-A9B4-42638F4BB7CA}"/>
              </a:ext>
            </a:extLst>
          </p:cNvPr>
          <p:cNvSpPr>
            <a:spLocks noGrp="1"/>
          </p:cNvSpPr>
          <p:nvPr>
            <p:ph type="ctrTitle"/>
          </p:nvPr>
        </p:nvSpPr>
        <p:spPr>
          <a:xfrm>
            <a:off x="1386840" y="557784"/>
            <a:ext cx="9144000" cy="1405910"/>
          </a:xfrm>
        </p:spPr>
        <p:txBody>
          <a:bodyPr>
            <a:normAutofit/>
          </a:bodyPr>
          <a:lstStyle/>
          <a:p>
            <a:r>
              <a:rPr lang="en-GB" sz="4000" dirty="0">
                <a:latin typeface="Arial" panose="020B0604020202020204" pitchFamily="34" charset="0"/>
                <a:cs typeface="Arial" panose="020B0604020202020204" pitchFamily="34" charset="0"/>
              </a:rPr>
              <a:t>Presentation – Strategies for Effective Communication in a Business Setting.</a:t>
            </a:r>
          </a:p>
        </p:txBody>
      </p:sp>
      <p:sp>
        <p:nvSpPr>
          <p:cNvPr id="3" name="Subtitle 2">
            <a:extLst>
              <a:ext uri="{FF2B5EF4-FFF2-40B4-BE49-F238E27FC236}">
                <a16:creationId xmlns:a16="http://schemas.microsoft.com/office/drawing/2014/main" id="{1E0978EB-8C2A-458D-ACFC-FCF7A4424761}"/>
              </a:ext>
            </a:extLst>
          </p:cNvPr>
          <p:cNvSpPr>
            <a:spLocks noGrp="1"/>
          </p:cNvSpPr>
          <p:nvPr>
            <p:ph type="subTitle" idx="1"/>
          </p:nvPr>
        </p:nvSpPr>
        <p:spPr>
          <a:xfrm>
            <a:off x="1807464" y="2601118"/>
            <a:ext cx="9144000" cy="1970881"/>
          </a:xfrm>
        </p:spPr>
        <p:txBody>
          <a:bodyPr/>
          <a:lstStyle/>
          <a:p>
            <a:r>
              <a:rPr lang="en-GB" sz="1200" dirty="0">
                <a:latin typeface="Arial" panose="020B0604020202020204" pitchFamily="34" charset="0"/>
                <a:cs typeface="Arial" panose="020B0604020202020204" pitchFamily="34" charset="0"/>
              </a:rPr>
              <a:t>Module code: </a:t>
            </a:r>
            <a:r>
              <a:rPr lang="en-US" sz="1200" dirty="0">
                <a:effectLst/>
                <a:latin typeface="Arial" panose="020B0604020202020204" pitchFamily="34" charset="0"/>
                <a:ea typeface="Arial" panose="020B0604020202020204" pitchFamily="34" charset="0"/>
                <a:cs typeface="Arial" panose="020B0604020202020204" pitchFamily="34" charset="0"/>
              </a:rPr>
              <a:t>BMSW4002</a:t>
            </a:r>
          </a:p>
          <a:p>
            <a:r>
              <a:rPr lang="en-US" sz="1200" dirty="0">
                <a:latin typeface="Arial" panose="020B0604020202020204" pitchFamily="34" charset="0"/>
                <a:cs typeface="Arial" panose="020B0604020202020204" pitchFamily="34" charset="0"/>
              </a:rPr>
              <a:t>Lecturer: </a:t>
            </a:r>
            <a:r>
              <a:rPr lang="en-US" sz="1200" dirty="0" err="1">
                <a:effectLst/>
                <a:latin typeface="Arial" panose="020B0604020202020204" pitchFamily="34" charset="0"/>
                <a:ea typeface="Arial" panose="020B0604020202020204" pitchFamily="34" charset="0"/>
                <a:cs typeface="Arial" panose="020B0604020202020204" pitchFamily="34" charset="0"/>
              </a:rPr>
              <a:t>Dami</a:t>
            </a:r>
            <a:r>
              <a:rPr lang="en-US" sz="1200" dirty="0">
                <a:effectLst/>
                <a:latin typeface="Arial" panose="020B0604020202020204" pitchFamily="34" charset="0"/>
                <a:ea typeface="Arial" panose="020B0604020202020204" pitchFamily="34" charset="0"/>
                <a:cs typeface="Arial" panose="020B0604020202020204" pitchFamily="34" charset="0"/>
              </a:rPr>
              <a:t> </a:t>
            </a:r>
            <a:r>
              <a:rPr lang="en-US" sz="1200" dirty="0" err="1">
                <a:effectLst/>
                <a:latin typeface="Arial" panose="020B0604020202020204" pitchFamily="34" charset="0"/>
                <a:ea typeface="Arial" panose="020B0604020202020204" pitchFamily="34" charset="0"/>
                <a:cs typeface="Arial" panose="020B0604020202020204" pitchFamily="34" charset="0"/>
              </a:rPr>
              <a:t>Pokubo</a:t>
            </a:r>
            <a:endParaRPr lang="en-US" sz="1200" dirty="0">
              <a:effectLst/>
              <a:latin typeface="Arial" panose="020B0604020202020204" pitchFamily="34" charset="0"/>
              <a:ea typeface="Arial" panose="020B0604020202020204" pitchFamily="34" charset="0"/>
              <a:cs typeface="Arial" panose="020B0604020202020204" pitchFamily="34" charset="0"/>
            </a:endParaRPr>
          </a:p>
          <a:p>
            <a:r>
              <a:rPr lang="en-US" sz="1200" dirty="0">
                <a:latin typeface="Arial" panose="020B0604020202020204" pitchFamily="34" charset="0"/>
                <a:ea typeface="Arial" panose="020B0604020202020204" pitchFamily="34" charset="0"/>
                <a:cs typeface="Arial" panose="020B0604020202020204" pitchFamily="34" charset="0"/>
              </a:rPr>
              <a:t>Student name</a:t>
            </a:r>
            <a:r>
              <a:rPr lang="en-US" sz="1200" b="1" dirty="0">
                <a:latin typeface="Arial" panose="020B0604020202020204" pitchFamily="34" charset="0"/>
                <a:ea typeface="Arial" panose="020B0604020202020204" pitchFamily="34" charset="0"/>
                <a:cs typeface="Arial" panose="020B0604020202020204" pitchFamily="34" charset="0"/>
              </a:rPr>
              <a:t>: </a:t>
            </a:r>
            <a:r>
              <a:rPr lang="en-US" sz="1200" dirty="0">
                <a:latin typeface="Arial" panose="020B0604020202020204" pitchFamily="34" charset="0"/>
                <a:ea typeface="Arial" panose="020B0604020202020204" pitchFamily="34" charset="0"/>
                <a:cs typeface="Arial" panose="020B0604020202020204" pitchFamily="34" charset="0"/>
              </a:rPr>
              <a:t>Adrian Ulesan</a:t>
            </a:r>
          </a:p>
          <a:p>
            <a:r>
              <a:rPr lang="en-US" sz="1200" dirty="0">
                <a:latin typeface="Arial" panose="020B0604020202020204" pitchFamily="34" charset="0"/>
                <a:ea typeface="Arial" panose="020B0604020202020204" pitchFamily="34" charset="0"/>
                <a:cs typeface="Arial" panose="020B0604020202020204" pitchFamily="34" charset="0"/>
              </a:rPr>
              <a:t>Student ID</a:t>
            </a:r>
            <a:r>
              <a:rPr lang="en-US" sz="1200" b="1" dirty="0">
                <a:effectLst/>
                <a:latin typeface="Arial" panose="020B0604020202020204" pitchFamily="34" charset="0"/>
                <a:ea typeface="Arial" panose="020B0604020202020204" pitchFamily="34" charset="0"/>
                <a:cs typeface="Arial" panose="020B0604020202020204" pitchFamily="34" charset="0"/>
              </a:rPr>
              <a:t>: </a:t>
            </a:r>
            <a:r>
              <a:rPr lang="en-GB" sz="1200" b="1" i="0" dirty="0">
                <a:solidFill>
                  <a:srgbClr val="605E5C"/>
                </a:solidFill>
                <a:effectLst/>
                <a:latin typeface="Arial" panose="020B0604020202020204" pitchFamily="34" charset="0"/>
                <a:cs typeface="Arial" panose="020B0604020202020204" pitchFamily="34" charset="0"/>
              </a:rPr>
              <a:t>2026789</a:t>
            </a:r>
          </a:p>
          <a:p>
            <a:endParaRPr lang="en-GB" sz="1200" dirty="0">
              <a:effectLst/>
              <a:latin typeface="Arial" panose="020B0604020202020204" pitchFamily="34" charset="0"/>
              <a:ea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315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C94AF-5C0D-42AB-8A7F-F5C9F332537F}"/>
              </a:ext>
            </a:extLst>
          </p:cNvPr>
          <p:cNvSpPr>
            <a:spLocks noGrp="1"/>
          </p:cNvSpPr>
          <p:nvPr>
            <p:ph type="title"/>
          </p:nvPr>
        </p:nvSpPr>
        <p:spPr>
          <a:xfrm>
            <a:off x="1188069" y="381935"/>
            <a:ext cx="9356106" cy="1200329"/>
          </a:xfrm>
        </p:spPr>
        <p:txBody>
          <a:bodyPr anchor="t">
            <a:normAutofit/>
          </a:bodyPr>
          <a:lstStyle/>
          <a:p>
            <a:pPr algn="ctr"/>
            <a:r>
              <a:rPr lang="en-GB" sz="3200" dirty="0">
                <a:latin typeface="Arial" panose="020B0604020202020204" pitchFamily="34" charset="0"/>
                <a:cs typeface="Arial" panose="020B0604020202020204" pitchFamily="34" charset="0"/>
              </a:rPr>
              <a:t>Effective communication</a:t>
            </a:r>
          </a:p>
        </p:txBody>
      </p:sp>
      <p:grpSp>
        <p:nvGrpSpPr>
          <p:cNvPr id="16" name="Group 15">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21"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DAEE252-4DC7-4B80-9A19-F6718DFEDC3B}"/>
              </a:ext>
            </a:extLst>
          </p:cNvPr>
          <p:cNvGraphicFramePr>
            <a:graphicFrameLocks noGrp="1"/>
          </p:cNvGraphicFramePr>
          <p:nvPr>
            <p:ph idx="1"/>
            <p:extLst>
              <p:ext uri="{D42A27DB-BD31-4B8C-83A1-F6EECF244321}">
                <p14:modId xmlns:p14="http://schemas.microsoft.com/office/powerpoint/2010/main" val="3572632407"/>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528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5A9F89-C3B3-465C-B59F-0353F7BCBFE7}"/>
              </a:ext>
            </a:extLst>
          </p:cNvPr>
          <p:cNvSpPr>
            <a:spLocks noGrp="1"/>
          </p:cNvSpPr>
          <p:nvPr>
            <p:ph type="title"/>
          </p:nvPr>
        </p:nvSpPr>
        <p:spPr>
          <a:xfrm>
            <a:off x="1188069" y="381935"/>
            <a:ext cx="9356106" cy="706201"/>
          </a:xfrm>
        </p:spPr>
        <p:txBody>
          <a:bodyPr anchor="t">
            <a:normAutofit/>
          </a:bodyPr>
          <a:lstStyle/>
          <a:p>
            <a:r>
              <a:rPr lang="en-GB" sz="3200" dirty="0">
                <a:latin typeface="Arial" panose="020B0604020202020204" pitchFamily="34" charset="0"/>
                <a:cs typeface="Arial" panose="020B0604020202020204" pitchFamily="34" charset="0"/>
              </a:rPr>
              <a:t>Necessary skills to communicate effectively</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2A1F7B-D09D-45A6-8E83-F11517146BBA}"/>
              </a:ext>
            </a:extLst>
          </p:cNvPr>
          <p:cNvGraphicFramePr>
            <a:graphicFrameLocks noGrp="1"/>
          </p:cNvGraphicFramePr>
          <p:nvPr>
            <p:ph idx="1"/>
            <p:extLst>
              <p:ext uri="{D42A27DB-BD31-4B8C-83A1-F6EECF244321}">
                <p14:modId xmlns:p14="http://schemas.microsoft.com/office/powerpoint/2010/main" val="3358340001"/>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7077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26FF42C2-EA15-4154-B242-E98E88CED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5" name="Rectangle 54">
            <a:extLst>
              <a:ext uri="{FF2B5EF4-FFF2-40B4-BE49-F238E27FC236}">
                <a16:creationId xmlns:a16="http://schemas.microsoft.com/office/drawing/2014/main" id="{D79DE9F7-28C4-4856-BA57-D696E124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92741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63CA84-1DA1-44D9-83E1-F90BDBBB1B81}"/>
              </a:ext>
            </a:extLst>
          </p:cNvPr>
          <p:cNvSpPr>
            <a:spLocks noGrp="1"/>
          </p:cNvSpPr>
          <p:nvPr>
            <p:ph type="title"/>
          </p:nvPr>
        </p:nvSpPr>
        <p:spPr>
          <a:xfrm>
            <a:off x="750348" y="839740"/>
            <a:ext cx="4245865" cy="1106424"/>
          </a:xfrm>
        </p:spPr>
        <p:txBody>
          <a:bodyPr>
            <a:normAutofit/>
          </a:bodyPr>
          <a:lstStyle/>
          <a:p>
            <a:r>
              <a:rPr lang="en-GB" sz="3200" dirty="0">
                <a:latin typeface="Arial" panose="020B0604020202020204" pitchFamily="34" charset="0"/>
                <a:cs typeface="Arial" panose="020B0604020202020204" pitchFamily="34" charset="0"/>
              </a:rPr>
              <a:t>Models of communication</a:t>
            </a:r>
          </a:p>
        </p:txBody>
      </p:sp>
      <p:sp>
        <p:nvSpPr>
          <p:cNvPr id="57" name="Rectangle 56">
            <a:extLst>
              <a:ext uri="{FF2B5EF4-FFF2-40B4-BE49-F238E27FC236}">
                <a16:creationId xmlns:a16="http://schemas.microsoft.com/office/drawing/2014/main" id="{E1F9ED9C-121B-44C6-A308-5824769C4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4A5F8185-F27B-4E99-A06C-007336FE3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95865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2B10D5-39DE-4D23-B381-702BCCDECE29}"/>
              </a:ext>
            </a:extLst>
          </p:cNvPr>
          <p:cNvSpPr>
            <a:spLocks noGrp="1"/>
          </p:cNvSpPr>
          <p:nvPr>
            <p:ph idx="1"/>
          </p:nvPr>
        </p:nvSpPr>
        <p:spPr>
          <a:xfrm>
            <a:off x="838199" y="2359152"/>
            <a:ext cx="4056530" cy="3429000"/>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Linear communication – one-way communication </a:t>
            </a:r>
          </a:p>
          <a:p>
            <a:pPr>
              <a:lnSpc>
                <a:spcPct val="150000"/>
              </a:lnSpc>
            </a:pPr>
            <a:r>
              <a:rPr lang="en-GB" sz="1100" dirty="0">
                <a:latin typeface="Arial" panose="020B0604020202020204" pitchFamily="34" charset="0"/>
                <a:cs typeface="Arial" panose="020B0604020202020204" pitchFamily="34" charset="0"/>
              </a:rPr>
              <a:t>Interactive models – two-way communication</a:t>
            </a:r>
          </a:p>
          <a:p>
            <a:pPr>
              <a:lnSpc>
                <a:spcPct val="150000"/>
              </a:lnSpc>
            </a:pPr>
            <a:r>
              <a:rPr lang="en-GB" sz="1100" dirty="0">
                <a:latin typeface="Arial" panose="020B0604020202020204" pitchFamily="34" charset="0"/>
                <a:cs typeface="Arial" panose="020B0604020202020204" pitchFamily="34" charset="0"/>
              </a:rPr>
              <a:t>Transactional models – two-way communication with more complex messages</a:t>
            </a:r>
          </a:p>
        </p:txBody>
      </p:sp>
      <p:pic>
        <p:nvPicPr>
          <p:cNvPr id="16" name="Picture 15" descr="Diagram&#10;&#10;Description automatically generated">
            <a:extLst>
              <a:ext uri="{FF2B5EF4-FFF2-40B4-BE49-F238E27FC236}">
                <a16:creationId xmlns:a16="http://schemas.microsoft.com/office/drawing/2014/main" id="{FEFA48E9-0F28-4393-832B-3E633F6EA8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6705" y="698272"/>
            <a:ext cx="2873668" cy="2076225"/>
          </a:xfrm>
          <a:prstGeom prst="rect">
            <a:avLst/>
          </a:prstGeom>
        </p:spPr>
      </p:pic>
      <p:pic>
        <p:nvPicPr>
          <p:cNvPr id="12" name="Picture 11" descr="Diagram&#10;&#10;Description automatically generated">
            <a:extLst>
              <a:ext uri="{FF2B5EF4-FFF2-40B4-BE49-F238E27FC236}">
                <a16:creationId xmlns:a16="http://schemas.microsoft.com/office/drawing/2014/main" id="{B249D43F-B60D-46ED-8090-A818EFEE02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2365" y="735827"/>
            <a:ext cx="2873668" cy="1997198"/>
          </a:xfrm>
          <a:prstGeom prst="rect">
            <a:avLst/>
          </a:prstGeom>
        </p:spPr>
      </p:pic>
      <p:pic>
        <p:nvPicPr>
          <p:cNvPr id="14" name="Picture 13" descr="Diagram&#10;&#10;Description automatically generated">
            <a:extLst>
              <a:ext uri="{FF2B5EF4-FFF2-40B4-BE49-F238E27FC236}">
                <a16:creationId xmlns:a16="http://schemas.microsoft.com/office/drawing/2014/main" id="{3372C7F1-3106-44FD-87CF-25E3AFC7EA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59920" y="3109523"/>
            <a:ext cx="4562897" cy="3057143"/>
          </a:xfrm>
          <a:prstGeom prst="rect">
            <a:avLst/>
          </a:prstGeom>
        </p:spPr>
      </p:pic>
    </p:spTree>
    <p:extLst>
      <p:ext uri="{BB962C8B-B14F-4D97-AF65-F5344CB8AC3E}">
        <p14:creationId xmlns:p14="http://schemas.microsoft.com/office/powerpoint/2010/main" val="4245630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3F74B-B830-45F1-927C-7A027AA669D7}"/>
              </a:ext>
            </a:extLst>
          </p:cNvPr>
          <p:cNvSpPr>
            <a:spLocks noGrp="1"/>
          </p:cNvSpPr>
          <p:nvPr>
            <p:ph type="title"/>
          </p:nvPr>
        </p:nvSpPr>
        <p:spPr>
          <a:xfrm>
            <a:off x="643278" y="369398"/>
            <a:ext cx="7094811" cy="800754"/>
          </a:xfrm>
        </p:spPr>
        <p:txBody>
          <a:bodyPr anchor="b">
            <a:normAutofit/>
          </a:bodyPr>
          <a:lstStyle/>
          <a:p>
            <a:r>
              <a:rPr lang="en-GB" sz="3200" dirty="0">
                <a:latin typeface="Arial" panose="020B0604020202020204" pitchFamily="34" charset="0"/>
                <a:cs typeface="Arial" panose="020B0604020202020204" pitchFamily="34" charset="0"/>
              </a:rPr>
              <a:t>8 Major communication model</a:t>
            </a: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1F26D4-FAD6-4EAF-834C-E520771D07B2}"/>
              </a:ext>
            </a:extLst>
          </p:cNvPr>
          <p:cNvSpPr>
            <a:spLocks noGrp="1"/>
          </p:cNvSpPr>
          <p:nvPr>
            <p:ph idx="1"/>
          </p:nvPr>
        </p:nvSpPr>
        <p:spPr>
          <a:xfrm>
            <a:off x="567146" y="1664208"/>
            <a:ext cx="5872501" cy="3681394"/>
          </a:xfrm>
        </p:spPr>
        <p:txBody>
          <a:bodyPr anchor="t">
            <a:noAutofit/>
          </a:bodyPr>
          <a:lstStyle/>
          <a:p>
            <a:pPr>
              <a:lnSpc>
                <a:spcPct val="150000"/>
              </a:lnSpc>
            </a:pPr>
            <a:r>
              <a:rPr lang="en-GB" sz="1100" dirty="0">
                <a:latin typeface="Arial" panose="020B0604020202020204" pitchFamily="34" charset="0"/>
                <a:cs typeface="Arial" panose="020B0604020202020204" pitchFamily="34" charset="0"/>
              </a:rPr>
              <a:t>Aristotle’s Model – linear – analyses the 5 elements: speaker, speech, occasion, target audience and effect.</a:t>
            </a:r>
          </a:p>
          <a:p>
            <a:pPr>
              <a:lnSpc>
                <a:spcPct val="150000"/>
              </a:lnSpc>
            </a:pPr>
            <a:r>
              <a:rPr lang="en-GB" sz="1100" dirty="0" err="1">
                <a:latin typeface="Arial" panose="020B0604020202020204" pitchFamily="34" charset="0"/>
                <a:cs typeface="Arial" panose="020B0604020202020204" pitchFamily="34" charset="0"/>
              </a:rPr>
              <a:t>Lasswell’s</a:t>
            </a:r>
            <a:r>
              <a:rPr lang="en-GB" sz="1100" dirty="0">
                <a:latin typeface="Arial" panose="020B0604020202020204" pitchFamily="34" charset="0"/>
                <a:cs typeface="Arial" panose="020B0604020202020204" pitchFamily="34" charset="0"/>
              </a:rPr>
              <a:t> Model – linear – asking 5 questions: Who, said what, through which channel, to whom, with what effects?</a:t>
            </a:r>
          </a:p>
          <a:p>
            <a:pPr>
              <a:lnSpc>
                <a:spcPct val="150000"/>
              </a:lnSpc>
            </a:pPr>
            <a:r>
              <a:rPr lang="en-GB" sz="1100" dirty="0">
                <a:latin typeface="Arial" panose="020B0604020202020204" pitchFamily="34" charset="0"/>
                <a:cs typeface="Arial" panose="020B0604020202020204" pitchFamily="34" charset="0"/>
              </a:rPr>
              <a:t>Shannon-Weaver – linear – analyses the role of noise </a:t>
            </a:r>
          </a:p>
          <a:p>
            <a:pPr>
              <a:lnSpc>
                <a:spcPct val="150000"/>
              </a:lnSpc>
            </a:pPr>
            <a:r>
              <a:rPr lang="en-GB" sz="1100" dirty="0" err="1">
                <a:latin typeface="Arial" panose="020B0604020202020204" pitchFamily="34" charset="0"/>
                <a:cs typeface="Arial" panose="020B0604020202020204" pitchFamily="34" charset="0"/>
              </a:rPr>
              <a:t>Berlo’s</a:t>
            </a:r>
            <a:r>
              <a:rPr lang="en-GB" sz="1100" dirty="0">
                <a:latin typeface="Arial" panose="020B0604020202020204" pitchFamily="34" charset="0"/>
                <a:cs typeface="Arial" panose="020B0604020202020204" pitchFamily="34" charset="0"/>
              </a:rPr>
              <a:t> S-M-C-R – linear – explains 4 communication steps: Source, Message, Channel and Receiver</a:t>
            </a:r>
          </a:p>
          <a:p>
            <a:pPr>
              <a:lnSpc>
                <a:spcPct val="150000"/>
              </a:lnSpc>
            </a:pPr>
            <a:r>
              <a:rPr lang="en-GB" sz="1100" dirty="0">
                <a:latin typeface="Arial" panose="020B0604020202020204" pitchFamily="34" charset="0"/>
                <a:cs typeface="Arial" panose="020B0604020202020204" pitchFamily="34" charset="0"/>
              </a:rPr>
              <a:t>Osgood-Schramm – interactive – studies the process of interpreting the information during a conversation </a:t>
            </a:r>
          </a:p>
          <a:p>
            <a:pPr>
              <a:lnSpc>
                <a:spcPct val="150000"/>
              </a:lnSpc>
            </a:pPr>
            <a:r>
              <a:rPr lang="en-GB" sz="1100" dirty="0">
                <a:latin typeface="Arial" panose="020B0604020202020204" pitchFamily="34" charset="0"/>
                <a:cs typeface="Arial" panose="020B0604020202020204" pitchFamily="34" charset="0"/>
              </a:rPr>
              <a:t>Westley and Maclean – interactive – demonstrates that communication is influenced by environmental, cultural and personal factors</a:t>
            </a:r>
          </a:p>
          <a:p>
            <a:pPr>
              <a:lnSpc>
                <a:spcPct val="150000"/>
              </a:lnSpc>
            </a:pPr>
            <a:r>
              <a:rPr lang="en-GB" sz="1100" dirty="0" err="1">
                <a:latin typeface="Arial" panose="020B0604020202020204" pitchFamily="34" charset="0"/>
                <a:cs typeface="Arial" panose="020B0604020202020204" pitchFamily="34" charset="0"/>
              </a:rPr>
              <a:t>Barnlund’s</a:t>
            </a:r>
            <a:r>
              <a:rPr lang="en-GB" sz="1100" dirty="0">
                <a:latin typeface="Arial" panose="020B0604020202020204" pitchFamily="34" charset="0"/>
                <a:cs typeface="Arial" panose="020B0604020202020204" pitchFamily="34" charset="0"/>
              </a:rPr>
              <a:t> – transactional – highlights the role of private and public interference that might impact the communication</a:t>
            </a:r>
          </a:p>
          <a:p>
            <a:pPr>
              <a:lnSpc>
                <a:spcPct val="150000"/>
              </a:lnSpc>
            </a:pPr>
            <a:r>
              <a:rPr lang="en-GB" sz="1100" dirty="0">
                <a:latin typeface="Arial" panose="020B0604020202020204" pitchFamily="34" charset="0"/>
                <a:cs typeface="Arial" panose="020B0604020202020204" pitchFamily="34" charset="0"/>
              </a:rPr>
              <a:t>Dance’s Helical – transactional - sees communication as a circular process that becomes more and more complex</a:t>
            </a:r>
          </a:p>
          <a:p>
            <a:pPr marL="0" indent="0">
              <a:lnSpc>
                <a:spcPct val="150000"/>
              </a:lnSpc>
              <a:buNone/>
            </a:pPr>
            <a:r>
              <a:rPr lang="en-GB" sz="1100" b="0" i="0" dirty="0">
                <a:effectLst/>
                <a:latin typeface="Arial" panose="020B0604020202020204" pitchFamily="34" charset="0"/>
                <a:cs typeface="Arial" panose="020B0604020202020204" pitchFamily="34" charset="0"/>
              </a:rPr>
              <a:t>(Chris Drew, 2021)</a:t>
            </a:r>
            <a:endParaRPr lang="en-GB" sz="1100" dirty="0">
              <a:latin typeface="Arial" panose="020B0604020202020204" pitchFamily="34" charset="0"/>
              <a:cs typeface="Arial" panose="020B0604020202020204" pitchFamily="34" charset="0"/>
            </a:endParaRPr>
          </a:p>
        </p:txBody>
      </p:sp>
      <p:pic>
        <p:nvPicPr>
          <p:cNvPr id="5" name="Picture 4" descr="Diagram, text&#10;&#10;Description automatically generated">
            <a:extLst>
              <a:ext uri="{FF2B5EF4-FFF2-40B4-BE49-F238E27FC236}">
                <a16:creationId xmlns:a16="http://schemas.microsoft.com/office/drawing/2014/main" id="{F0BD379D-49E6-4171-85D4-4BE330F5FA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1344" y="2281773"/>
            <a:ext cx="5185208" cy="2294454"/>
          </a:xfrm>
          <a:prstGeom prst="rect">
            <a:avLst/>
          </a:prstGeom>
        </p:spPr>
      </p:pic>
    </p:spTree>
    <p:extLst>
      <p:ext uri="{BB962C8B-B14F-4D97-AF65-F5344CB8AC3E}">
        <p14:creationId xmlns:p14="http://schemas.microsoft.com/office/powerpoint/2010/main" val="3916738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0E62F-58FD-4F9D-A6B1-6508F555DAE6}"/>
              </a:ext>
            </a:extLst>
          </p:cNvPr>
          <p:cNvSpPr>
            <a:spLocks noGrp="1"/>
          </p:cNvSpPr>
          <p:nvPr>
            <p:ph type="title"/>
          </p:nvPr>
        </p:nvSpPr>
        <p:spPr>
          <a:xfrm>
            <a:off x="673077" y="-266048"/>
            <a:ext cx="11018520" cy="1434415"/>
          </a:xfrm>
        </p:spPr>
        <p:txBody>
          <a:bodyPr anchor="b">
            <a:normAutofit/>
          </a:bodyPr>
          <a:lstStyle/>
          <a:p>
            <a:r>
              <a:rPr lang="en-GB" sz="3200" dirty="0">
                <a:latin typeface="Arial" panose="020B0604020202020204" pitchFamily="34" charset="0"/>
                <a:cs typeface="Arial" panose="020B0604020202020204" pitchFamily="34" charset="0"/>
              </a:rPr>
              <a:t>Amazon</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4CBA55-D587-43ED-B480-F59EF30EEFB2}"/>
              </a:ext>
            </a:extLst>
          </p:cNvPr>
          <p:cNvSpPr>
            <a:spLocks noGrp="1"/>
          </p:cNvSpPr>
          <p:nvPr>
            <p:ph idx="1"/>
          </p:nvPr>
        </p:nvSpPr>
        <p:spPr>
          <a:xfrm>
            <a:off x="572493" y="2071316"/>
            <a:ext cx="6713552" cy="4119172"/>
          </a:xfrm>
        </p:spPr>
        <p:txBody>
          <a:bodyPr anchor="t">
            <a:normAutofit/>
          </a:bodyPr>
          <a:lstStyle/>
          <a:p>
            <a:pPr>
              <a:lnSpc>
                <a:spcPct val="150000"/>
              </a:lnSpc>
            </a:pPr>
            <a:r>
              <a:rPr lang="en-GB" sz="1100" dirty="0">
                <a:latin typeface="Arial" panose="020B0604020202020204" pitchFamily="34" charset="0"/>
                <a:cs typeface="Arial" panose="020B0604020202020204" pitchFamily="34" charset="0"/>
              </a:rPr>
              <a:t>Biggest internet based company in the world</a:t>
            </a:r>
          </a:p>
          <a:p>
            <a:pPr>
              <a:lnSpc>
                <a:spcPct val="150000"/>
              </a:lnSpc>
            </a:pPr>
            <a:r>
              <a:rPr lang="en-GB" sz="1100" dirty="0">
                <a:latin typeface="Arial" panose="020B0604020202020204" pitchFamily="34" charset="0"/>
                <a:cs typeface="Arial" panose="020B0604020202020204" pitchFamily="34" charset="0"/>
              </a:rPr>
              <a:t>Jeff Bezos started the company by selling books online in 1994</a:t>
            </a:r>
          </a:p>
          <a:p>
            <a:pPr>
              <a:lnSpc>
                <a:spcPct val="150000"/>
              </a:lnSpc>
            </a:pPr>
            <a:r>
              <a:rPr lang="en-GB" sz="1100" dirty="0">
                <a:latin typeface="Arial" panose="020B0604020202020204" pitchFamily="34" charset="0"/>
                <a:cs typeface="Arial" panose="020B0604020202020204" pitchFamily="34" charset="0"/>
              </a:rPr>
              <a:t>With time it has become a one-stop-shop, selling everything from books to groceries</a:t>
            </a:r>
          </a:p>
          <a:p>
            <a:pPr>
              <a:lnSpc>
                <a:spcPct val="150000"/>
              </a:lnSpc>
            </a:pPr>
            <a:r>
              <a:rPr lang="en-GB" sz="1100" dirty="0">
                <a:latin typeface="Arial" panose="020B0604020202020204" pitchFamily="34" charset="0"/>
                <a:cs typeface="Arial" panose="020B0604020202020204" pitchFamily="34" charset="0"/>
              </a:rPr>
              <a:t>First incorporated in July 2005 (McFadden et al., 2021)</a:t>
            </a:r>
          </a:p>
          <a:p>
            <a:pPr>
              <a:lnSpc>
                <a:spcPct val="150000"/>
              </a:lnSpc>
            </a:pPr>
            <a:r>
              <a:rPr lang="en-GB" sz="1100" dirty="0">
                <a:latin typeface="Arial" panose="020B0604020202020204" pitchFamily="34" charset="0"/>
                <a:cs typeface="Arial" panose="020B0604020202020204" pitchFamily="34" charset="0"/>
              </a:rPr>
              <a:t>$110.8 billion in revenues</a:t>
            </a:r>
          </a:p>
          <a:p>
            <a:pPr>
              <a:lnSpc>
                <a:spcPct val="150000"/>
              </a:lnSpc>
            </a:pPr>
            <a:r>
              <a:rPr lang="en-GB" sz="1100" dirty="0">
                <a:latin typeface="Arial" panose="020B0604020202020204" pitchFamily="34" charset="0"/>
                <a:cs typeface="Arial" panose="020B0604020202020204" pitchFamily="34" charset="0"/>
              </a:rPr>
              <a:t>55,000 employees across the UK and 1.3 million around the world</a:t>
            </a:r>
          </a:p>
          <a:p>
            <a:endParaRPr lang="en-GB" sz="2200" dirty="0"/>
          </a:p>
        </p:txBody>
      </p:sp>
      <p:pic>
        <p:nvPicPr>
          <p:cNvPr id="7" name="Picture 6" descr="A picture containing text, container&#10;&#10;Description automatically generated">
            <a:extLst>
              <a:ext uri="{FF2B5EF4-FFF2-40B4-BE49-F238E27FC236}">
                <a16:creationId xmlns:a16="http://schemas.microsoft.com/office/drawing/2014/main" id="{03841C90-05D9-44E0-B83D-ED97D3C6F1E0}"/>
              </a:ext>
            </a:extLst>
          </p:cNvPr>
          <p:cNvPicPr>
            <a:picLocks noChangeAspect="1"/>
          </p:cNvPicPr>
          <p:nvPr/>
        </p:nvPicPr>
        <p:blipFill rotWithShape="1">
          <a:blip r:embed="rId2">
            <a:extLst>
              <a:ext uri="{28A0092B-C50C-407E-A947-70E740481C1C}">
                <a14:useLocalDpi xmlns:a14="http://schemas.microsoft.com/office/drawing/2010/main" val="0"/>
              </a:ext>
            </a:extLst>
          </a:blip>
          <a:srcRect l="3795" r="-3" b="-3"/>
          <a:stretch/>
        </p:blipFill>
        <p:spPr>
          <a:xfrm>
            <a:off x="8229014" y="1823681"/>
            <a:ext cx="2672036" cy="2777430"/>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B18D0497-AE7A-4626-9F18-9CADA085C2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2372" y="4316620"/>
            <a:ext cx="3747735" cy="1873868"/>
          </a:xfrm>
          <a:prstGeom prst="rect">
            <a:avLst/>
          </a:prstGeom>
        </p:spPr>
      </p:pic>
    </p:spTree>
    <p:extLst>
      <p:ext uri="{BB962C8B-B14F-4D97-AF65-F5344CB8AC3E}">
        <p14:creationId xmlns:p14="http://schemas.microsoft.com/office/powerpoint/2010/main" val="1770601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00D2C-884E-49D4-A74D-BF2452307364}"/>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Amazon communication methods</a:t>
            </a:r>
          </a:p>
        </p:txBody>
      </p:sp>
      <p:sp>
        <p:nvSpPr>
          <p:cNvPr id="3" name="Content Placeholder 2">
            <a:extLst>
              <a:ext uri="{FF2B5EF4-FFF2-40B4-BE49-F238E27FC236}">
                <a16:creationId xmlns:a16="http://schemas.microsoft.com/office/drawing/2014/main" id="{37D6F2B6-8280-48D1-8458-91B6AA25B07D}"/>
              </a:ext>
            </a:extLst>
          </p:cNvPr>
          <p:cNvSpPr>
            <a:spLocks noGrp="1"/>
          </p:cNvSpPr>
          <p:nvPr>
            <p:ph idx="1"/>
          </p:nvPr>
        </p:nvSpPr>
        <p:spPr>
          <a:xfrm>
            <a:off x="338328" y="1690688"/>
            <a:ext cx="11353800" cy="5096383"/>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Mixture of all 3 communication methods, linear, interactive and transactional depending on the level of the individual.</a:t>
            </a:r>
          </a:p>
          <a:p>
            <a:pPr>
              <a:lnSpc>
                <a:spcPct val="150000"/>
              </a:lnSpc>
            </a:pPr>
            <a:r>
              <a:rPr lang="en-GB" sz="1100" dirty="0">
                <a:latin typeface="Arial" panose="020B0604020202020204" pitchFamily="34" charset="0"/>
                <a:cs typeface="Arial" panose="020B0604020202020204" pitchFamily="34" charset="0"/>
              </a:rPr>
              <a:t>Allows employees to speak their mind and offer them the possibility to be heard and seek the perspectives of others</a:t>
            </a:r>
          </a:p>
          <a:p>
            <a:pPr>
              <a:lnSpc>
                <a:spcPct val="150000"/>
              </a:lnSpc>
            </a:pPr>
            <a:r>
              <a:rPr lang="en-GB" sz="1100" dirty="0">
                <a:latin typeface="Arial" panose="020B0604020202020204" pitchFamily="34" charset="0"/>
                <a:cs typeface="Arial" panose="020B0604020202020204" pitchFamily="34" charset="0"/>
              </a:rPr>
              <a:t>Linear method – Aristotle’s model is mostly used in this case by the executive board who analyses the occasion, target audience and effect ( retention and engagement) when offering information such as new business acquisitions, events within the organization. (</a:t>
            </a:r>
            <a:r>
              <a:rPr lang="en-GB" sz="1100" dirty="0" err="1">
                <a:latin typeface="Arial" panose="020B0604020202020204" pitchFamily="34" charset="0"/>
                <a:cs typeface="Arial" panose="020B0604020202020204" pitchFamily="34" charset="0"/>
              </a:rPr>
              <a:t>Zipkin</a:t>
            </a:r>
            <a:r>
              <a:rPr lang="en-GB" sz="1100" dirty="0">
                <a:latin typeface="Arial" panose="020B0604020202020204" pitchFamily="34" charset="0"/>
                <a:cs typeface="Arial" panose="020B0604020202020204" pitchFamily="34" charset="0"/>
              </a:rPr>
              <a:t>, 2021)</a:t>
            </a:r>
          </a:p>
          <a:p>
            <a:pPr>
              <a:lnSpc>
                <a:spcPct val="150000"/>
              </a:lnSpc>
            </a:pPr>
            <a:r>
              <a:rPr lang="en-GB" sz="1100" dirty="0">
                <a:latin typeface="Arial" panose="020B0604020202020204" pitchFamily="34" charset="0"/>
                <a:cs typeface="Arial" panose="020B0604020202020204" pitchFamily="34" charset="0"/>
              </a:rPr>
              <a:t>Interactive method – conversation between an individual and his line manager discussing about a personal issue or between an assistant and the customer. Osgood-Schramm model put both parties in an equal position explaining and examining personal communication where feedback is immediate. </a:t>
            </a:r>
          </a:p>
          <a:p>
            <a:pPr>
              <a:lnSpc>
                <a:spcPct val="150000"/>
              </a:lnSpc>
            </a:pPr>
            <a:r>
              <a:rPr lang="en-GB" sz="1100" dirty="0">
                <a:latin typeface="Arial" panose="020B0604020202020204" pitchFamily="34" charset="0"/>
                <a:cs typeface="Arial" panose="020B0604020202020204" pitchFamily="34" charset="0"/>
              </a:rPr>
              <a:t>Transactional method – conversation within the shareholders where the message becomes very complex. </a:t>
            </a:r>
          </a:p>
          <a:p>
            <a:pPr>
              <a:lnSpc>
                <a:spcPct val="150000"/>
              </a:lnSpc>
            </a:pPr>
            <a:r>
              <a:rPr lang="en-GB" sz="1100" dirty="0">
                <a:latin typeface="Arial" panose="020B0604020202020204" pitchFamily="34" charset="0"/>
                <a:cs typeface="Arial" panose="020B0604020202020204" pitchFamily="34" charset="0"/>
              </a:rPr>
              <a:t>Jeff Bezos implemented a very good plan on how communication look like no matter the individual or the situation:</a:t>
            </a:r>
          </a:p>
          <a:p>
            <a:pPr marL="0" indent="0">
              <a:lnSpc>
                <a:spcPct val="150000"/>
              </a:lnSpc>
              <a:buNone/>
            </a:pPr>
            <a:r>
              <a:rPr lang="en-GB" sz="1100" dirty="0">
                <a:latin typeface="Arial" panose="020B0604020202020204" pitchFamily="34" charset="0"/>
                <a:cs typeface="Arial" panose="020B0604020202020204" pitchFamily="34" charset="0"/>
              </a:rPr>
              <a:t>             - strategies that are about to be discussed have to be specific, clear and concise;</a:t>
            </a:r>
          </a:p>
          <a:p>
            <a:pPr marL="0" indent="0">
              <a:lnSpc>
                <a:spcPct val="150000"/>
              </a:lnSpc>
              <a:buNone/>
            </a:pPr>
            <a:r>
              <a:rPr lang="en-GB" sz="1100" dirty="0">
                <a:latin typeface="Arial" panose="020B0604020202020204" pitchFamily="34" charset="0"/>
                <a:cs typeface="Arial" panose="020B0604020202020204" pitchFamily="34" charset="0"/>
              </a:rPr>
              <a:t>             - do not just listen, understand; managers all over Amazon have to attend a 2-day call a year where they are trained to be good communicators and better listeners;</a:t>
            </a:r>
          </a:p>
          <a:p>
            <a:pPr marL="0" indent="0">
              <a:lnSpc>
                <a:spcPct val="150000"/>
              </a:lnSpc>
              <a:buNone/>
            </a:pPr>
            <a:r>
              <a:rPr lang="en-GB" sz="1100" dirty="0">
                <a:latin typeface="Arial" panose="020B0604020202020204" pitchFamily="34" charset="0"/>
                <a:cs typeface="Arial" panose="020B0604020202020204" pitchFamily="34" charset="0"/>
              </a:rPr>
              <a:t>             -  do not be afraid to apologise;</a:t>
            </a:r>
          </a:p>
          <a:p>
            <a:pPr marL="0" indent="0">
              <a:lnSpc>
                <a:spcPct val="150000"/>
              </a:lnSpc>
              <a:buNone/>
            </a:pPr>
            <a:r>
              <a:rPr lang="en-GB" sz="1100" dirty="0">
                <a:latin typeface="Arial" panose="020B0604020202020204" pitchFamily="34" charset="0"/>
                <a:cs typeface="Arial" panose="020B0604020202020204" pitchFamily="34" charset="0"/>
              </a:rPr>
              <a:t>             -  be true to your customers.</a:t>
            </a:r>
          </a:p>
          <a:p>
            <a:pPr marL="0" indent="0">
              <a:lnSpc>
                <a:spcPct val="150000"/>
              </a:lnSpc>
              <a:buNone/>
            </a:pPr>
            <a:r>
              <a:rPr lang="en-GB" sz="1100" dirty="0">
                <a:latin typeface="Arial" panose="020B0604020202020204" pitchFamily="34" charset="0"/>
                <a:cs typeface="Arial" panose="020B0604020202020204" pitchFamily="34" charset="0"/>
              </a:rPr>
              <a:t>(5 Communication Lessons To Learn From Amazon, 2021)</a:t>
            </a:r>
          </a:p>
          <a:p>
            <a:endParaRPr lang="en-GB" sz="11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63450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93F85-AD5A-4737-9383-D55FEA00B0DD}"/>
              </a:ext>
            </a:extLst>
          </p:cNvPr>
          <p:cNvSpPr>
            <a:spLocks noGrp="1"/>
          </p:cNvSpPr>
          <p:nvPr>
            <p:ph type="title"/>
          </p:nvPr>
        </p:nvSpPr>
        <p:spPr>
          <a:xfrm>
            <a:off x="630936" y="256032"/>
            <a:ext cx="5458968" cy="1371600"/>
          </a:xfrm>
        </p:spPr>
        <p:txBody>
          <a:bodyPr anchor="b">
            <a:normAutofit/>
          </a:bodyPr>
          <a:lstStyle/>
          <a:p>
            <a:r>
              <a:rPr lang="en-GB" sz="3200" dirty="0">
                <a:latin typeface="Arial" panose="020B0604020202020204" pitchFamily="34" charset="0"/>
                <a:cs typeface="Arial" panose="020B0604020202020204" pitchFamily="34" charset="0"/>
              </a:rPr>
              <a:t>Channels of communication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465903-CA32-4DA2-81A6-9267C29CBACC}"/>
              </a:ext>
            </a:extLst>
          </p:cNvPr>
          <p:cNvSpPr>
            <a:spLocks noGrp="1"/>
          </p:cNvSpPr>
          <p:nvPr>
            <p:ph idx="1"/>
          </p:nvPr>
        </p:nvSpPr>
        <p:spPr>
          <a:xfrm>
            <a:off x="320040" y="2372868"/>
            <a:ext cx="5458968" cy="4956048"/>
          </a:xfrm>
        </p:spPr>
        <p:txBody>
          <a:bodyPr anchor="t">
            <a:normAutofit/>
          </a:bodyPr>
          <a:lstStyle/>
          <a:p>
            <a:pPr>
              <a:lnSpc>
                <a:spcPct val="150000"/>
              </a:lnSpc>
            </a:pPr>
            <a:r>
              <a:rPr lang="en-GB" sz="1100" dirty="0">
                <a:latin typeface="Arial" panose="020B0604020202020204" pitchFamily="34" charset="0"/>
                <a:cs typeface="Arial" panose="020B0604020202020204" pitchFamily="34" charset="0"/>
              </a:rPr>
              <a:t>Amazon mostly uses social and digital communication channels to engage with both customers and employees.</a:t>
            </a:r>
          </a:p>
          <a:p>
            <a:pPr>
              <a:lnSpc>
                <a:spcPct val="150000"/>
              </a:lnSpc>
            </a:pPr>
            <a:r>
              <a:rPr lang="en-GB" sz="1100" dirty="0">
                <a:latin typeface="Arial" panose="020B0604020202020204" pitchFamily="34" charset="0"/>
                <a:cs typeface="Arial" panose="020B0604020202020204" pitchFamily="34" charset="0"/>
              </a:rPr>
              <a:t>Using a buyer-seller platform to effectively communicate with customers; buyers can message sellers and vice-versa (The Latest Ways to Effectively Communicate with Amazon Customers, 2021);</a:t>
            </a:r>
          </a:p>
          <a:p>
            <a:pPr>
              <a:lnSpc>
                <a:spcPct val="150000"/>
              </a:lnSpc>
            </a:pPr>
            <a:r>
              <a:rPr lang="en-GB" sz="1100" dirty="0">
                <a:latin typeface="Arial" panose="020B0604020202020204" pitchFamily="34" charset="0"/>
                <a:cs typeface="Arial" panose="020B0604020202020204" pitchFamily="34" charset="0"/>
              </a:rPr>
              <a:t>Jeff Bezos wanted the teams to be not bigger that 8 so they could work and communicate more effectively. </a:t>
            </a:r>
          </a:p>
          <a:p>
            <a:pPr>
              <a:lnSpc>
                <a:spcPct val="150000"/>
              </a:lnSpc>
            </a:pPr>
            <a:r>
              <a:rPr lang="en-GB" sz="1100" dirty="0">
                <a:latin typeface="Arial" panose="020B0604020202020204" pitchFamily="34" charset="0"/>
                <a:cs typeface="Arial" panose="020B0604020202020204" pitchFamily="34" charset="0"/>
              </a:rPr>
              <a:t>Communication within teams should be done through a well defined software only with no physical interactions. (Support, 2021)</a:t>
            </a:r>
          </a:p>
          <a:p>
            <a:pPr>
              <a:lnSpc>
                <a:spcPct val="150000"/>
              </a:lnSpc>
            </a:pPr>
            <a:r>
              <a:rPr lang="en-GB" sz="1100" dirty="0">
                <a:latin typeface="Arial" panose="020B0604020202020204" pitchFamily="34" charset="0"/>
                <a:cs typeface="Arial" panose="020B0604020202020204" pitchFamily="34" charset="0"/>
              </a:rPr>
              <a:t>Communication to operators is usually done through billboards, newsletters and smart TV’s displayed around the warehouses or through emails to the people who have got access to it, so they can communicate it further through a face-to-face communication.</a:t>
            </a:r>
          </a:p>
          <a:p>
            <a:endParaRPr lang="en-GB" sz="1200" dirty="0">
              <a:latin typeface="Arial" panose="020B0604020202020204" pitchFamily="34" charset="0"/>
              <a:cs typeface="Arial" panose="020B0604020202020204" pitchFamily="34" charset="0"/>
            </a:endParaRPr>
          </a:p>
          <a:p>
            <a:endParaRPr lang="en-GB" sz="1200" dirty="0"/>
          </a:p>
          <a:p>
            <a:endParaRPr lang="en-GB" sz="1200" dirty="0"/>
          </a:p>
          <a:p>
            <a:endParaRPr lang="en-GB" sz="1200" dirty="0"/>
          </a:p>
          <a:p>
            <a:endParaRPr lang="en-GB" sz="1200" dirty="0"/>
          </a:p>
        </p:txBody>
      </p:sp>
      <p:pic>
        <p:nvPicPr>
          <p:cNvPr id="5" name="Picture 4" descr="A picture containing diagram&#10;&#10;Description automatically generated">
            <a:extLst>
              <a:ext uri="{FF2B5EF4-FFF2-40B4-BE49-F238E27FC236}">
                <a16:creationId xmlns:a16="http://schemas.microsoft.com/office/drawing/2014/main" id="{9DDD9848-8ABE-49BE-8AC0-93C2F1A9CB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801872"/>
            <a:ext cx="5458968" cy="5254256"/>
          </a:xfrm>
          <a:prstGeom prst="rect">
            <a:avLst/>
          </a:prstGeom>
        </p:spPr>
      </p:pic>
    </p:spTree>
    <p:extLst>
      <p:ext uri="{BB962C8B-B14F-4D97-AF65-F5344CB8AC3E}">
        <p14:creationId xmlns:p14="http://schemas.microsoft.com/office/powerpoint/2010/main" val="111917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8C4C2-BAE4-4D20-995B-B00AA896402D}"/>
              </a:ext>
            </a:extLst>
          </p:cNvPr>
          <p:cNvSpPr>
            <a:spLocks noGrp="1"/>
          </p:cNvSpPr>
          <p:nvPr>
            <p:ph type="title"/>
          </p:nvPr>
        </p:nvSpPr>
        <p:spPr>
          <a:xfrm>
            <a:off x="658620" y="-144955"/>
            <a:ext cx="10066122" cy="1298448"/>
          </a:xfrm>
        </p:spPr>
        <p:txBody>
          <a:bodyPr anchor="b">
            <a:normAutofit/>
          </a:bodyPr>
          <a:lstStyle/>
          <a:p>
            <a:r>
              <a:rPr lang="en-GB" sz="3200" dirty="0">
                <a:latin typeface="Arial" panose="020B0604020202020204" pitchFamily="34" charset="0"/>
                <a:cs typeface="Arial" panose="020B0604020202020204" pitchFamily="34" charset="0"/>
              </a:rPr>
              <a:t>Barriers that prevent effective communication</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7662E9-9DEE-451F-AEA5-9267432DA64B}"/>
              </a:ext>
            </a:extLst>
          </p:cNvPr>
          <p:cNvSpPr>
            <a:spLocks noGrp="1"/>
          </p:cNvSpPr>
          <p:nvPr>
            <p:ph idx="1"/>
          </p:nvPr>
        </p:nvSpPr>
        <p:spPr>
          <a:xfrm>
            <a:off x="448623" y="1901952"/>
            <a:ext cx="5141356" cy="5190910"/>
          </a:xfrm>
        </p:spPr>
        <p:txBody>
          <a:bodyPr anchor="ctr">
            <a:normAutofit/>
          </a:bodyPr>
          <a:lstStyle/>
          <a:p>
            <a:pPr>
              <a:lnSpc>
                <a:spcPct val="150000"/>
              </a:lnSpc>
            </a:pPr>
            <a:r>
              <a:rPr lang="en-GB" sz="1100" dirty="0">
                <a:latin typeface="Arial" panose="020B0604020202020204" pitchFamily="34" charset="0"/>
                <a:cs typeface="Arial" panose="020B0604020202020204" pitchFamily="34" charset="0"/>
              </a:rPr>
              <a:t>Top 3 Amazon shareholders: Jeff Bezos, Andrew Jassy and Jeffrey Blackburn</a:t>
            </a:r>
          </a:p>
          <a:p>
            <a:pPr>
              <a:lnSpc>
                <a:spcPct val="150000"/>
              </a:lnSpc>
            </a:pPr>
            <a:r>
              <a:rPr lang="en-GB" sz="1100" dirty="0">
                <a:latin typeface="Arial" panose="020B0604020202020204" pitchFamily="34" charset="0"/>
                <a:cs typeface="Arial" panose="020B0604020202020204" pitchFamily="34" charset="0"/>
              </a:rPr>
              <a:t>Top 3 institutional shareholders: Advisor Group Inc., Vanguard Group Inc., BlackRock Inc.;</a:t>
            </a:r>
          </a:p>
          <a:p>
            <a:pPr>
              <a:lnSpc>
                <a:spcPct val="150000"/>
              </a:lnSpc>
            </a:pPr>
            <a:r>
              <a:rPr lang="en-GB" sz="1100" dirty="0">
                <a:latin typeface="Arial" panose="020B0604020202020204" pitchFamily="34" charset="0"/>
                <a:cs typeface="Arial" panose="020B0604020202020204" pitchFamily="34" charset="0"/>
              </a:rPr>
              <a:t>Amazon is the most cultural-aged divers organization </a:t>
            </a:r>
          </a:p>
          <a:p>
            <a:pPr>
              <a:lnSpc>
                <a:spcPct val="150000"/>
              </a:lnSpc>
            </a:pPr>
            <a:r>
              <a:rPr lang="en-GB" sz="1100" dirty="0">
                <a:latin typeface="Arial" panose="020B0604020202020204" pitchFamily="34" charset="0"/>
                <a:cs typeface="Arial" panose="020B0604020202020204" pitchFamily="34" charset="0"/>
              </a:rPr>
              <a:t>Main barrier – cultural differences and language – most common between employees and if not defeated could damage the organisation activities and hinder the completion of daily tasks.</a:t>
            </a:r>
          </a:p>
          <a:p>
            <a:pPr>
              <a:lnSpc>
                <a:spcPct val="150000"/>
              </a:lnSpc>
            </a:pPr>
            <a:r>
              <a:rPr lang="en-GB" sz="1100" dirty="0">
                <a:latin typeface="Arial" panose="020B0604020202020204" pitchFamily="34" charset="0"/>
                <a:cs typeface="Arial" panose="020B0604020202020204" pitchFamily="34" charset="0"/>
              </a:rPr>
              <a:t>Most shareholders are American citizens, but Amazon has multinational presence all over the world.</a:t>
            </a:r>
          </a:p>
          <a:p>
            <a:pPr>
              <a:lnSpc>
                <a:spcPct val="150000"/>
              </a:lnSpc>
            </a:pPr>
            <a:r>
              <a:rPr lang="en-GB" sz="1100" dirty="0">
                <a:latin typeface="Arial" panose="020B0604020202020204" pitchFamily="34" charset="0"/>
                <a:cs typeface="Arial" panose="020B0604020202020204" pitchFamily="34" charset="0"/>
              </a:rPr>
              <a:t>The increased number of shareholders leads to lack of transparency and trust</a:t>
            </a:r>
          </a:p>
          <a:p>
            <a:pPr>
              <a:lnSpc>
                <a:spcPct val="150000"/>
              </a:lnSpc>
            </a:pPr>
            <a:r>
              <a:rPr lang="en-GB" sz="1100" dirty="0">
                <a:latin typeface="Arial" panose="020B0604020202020204" pitchFamily="34" charset="0"/>
                <a:cs typeface="Arial" panose="020B0604020202020204" pitchFamily="34" charset="0"/>
              </a:rPr>
              <a:t>Communication style could be another factor that is preventing from effective communication as some people are very direct, while others just sit quietly and listen. (6 Barriers to Effective Communication - Goodwin College of Professional Studies, 2021)</a:t>
            </a:r>
          </a:p>
          <a:p>
            <a:pPr marL="0" indent="0">
              <a:buNone/>
            </a:pPr>
            <a:endParaRPr lang="en-GB" sz="1100" dirty="0">
              <a:latin typeface="Arial" panose="020B0604020202020204" pitchFamily="34" charset="0"/>
              <a:cs typeface="Arial" panose="020B0604020202020204" pitchFamily="34" charset="0"/>
            </a:endParaRPr>
          </a:p>
        </p:txBody>
      </p:sp>
      <p:pic>
        <p:nvPicPr>
          <p:cNvPr id="5" name="Picture 4" descr="Diagram&#10;&#10;Description automatically generated">
            <a:extLst>
              <a:ext uri="{FF2B5EF4-FFF2-40B4-BE49-F238E27FC236}">
                <a16:creationId xmlns:a16="http://schemas.microsoft.com/office/drawing/2014/main" id="{80B44118-DCA5-43A1-B9F4-23FE79133C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0508" y="2484255"/>
            <a:ext cx="4952325"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5596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A530F-94F1-45CF-B103-863576B0C028}"/>
              </a:ext>
            </a:extLst>
          </p:cNvPr>
          <p:cNvSpPr>
            <a:spLocks noGrp="1"/>
          </p:cNvSpPr>
          <p:nvPr>
            <p:ph type="title"/>
          </p:nvPr>
        </p:nvSpPr>
        <p:spPr>
          <a:xfrm>
            <a:off x="694234" y="-33849"/>
            <a:ext cx="10066122" cy="1298448"/>
          </a:xfrm>
        </p:spPr>
        <p:txBody>
          <a:bodyPr anchor="b">
            <a:normAutofit/>
          </a:bodyPr>
          <a:lstStyle/>
          <a:p>
            <a:r>
              <a:rPr lang="en-GB" sz="3200" dirty="0">
                <a:latin typeface="Arial" panose="020B0604020202020204" pitchFamily="34" charset="0"/>
                <a:cs typeface="Arial" panose="020B0604020202020204" pitchFamily="34" charset="0"/>
              </a:rPr>
              <a:t>The impact of effective communication</a:t>
            </a:r>
          </a:p>
        </p:txBody>
      </p:sp>
      <p:sp>
        <p:nvSpPr>
          <p:cNvPr id="30"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560350-2693-4A9B-9A6C-27D46D12AF0A}"/>
              </a:ext>
            </a:extLst>
          </p:cNvPr>
          <p:cNvSpPr>
            <a:spLocks noGrp="1"/>
          </p:cNvSpPr>
          <p:nvPr>
            <p:ph idx="1"/>
          </p:nvPr>
        </p:nvSpPr>
        <p:spPr>
          <a:xfrm>
            <a:off x="496918" y="1828800"/>
            <a:ext cx="5599081" cy="4946903"/>
          </a:xfrm>
        </p:spPr>
        <p:txBody>
          <a:bodyPr anchor="ctr">
            <a:normAutofit/>
          </a:bodyPr>
          <a:lstStyle/>
          <a:p>
            <a:pPr>
              <a:lnSpc>
                <a:spcPct val="150000"/>
              </a:lnSpc>
            </a:pPr>
            <a:r>
              <a:rPr lang="en-GB" sz="1100" dirty="0">
                <a:latin typeface="Arial" panose="020B0604020202020204" pitchFamily="34" charset="0"/>
                <a:cs typeface="Arial" panose="020B0604020202020204" pitchFamily="34" charset="0"/>
              </a:rPr>
              <a:t>Effective communication can help to reduce conflicts and tension at work</a:t>
            </a:r>
          </a:p>
          <a:p>
            <a:pPr>
              <a:lnSpc>
                <a:spcPct val="150000"/>
              </a:lnSpc>
            </a:pPr>
            <a:r>
              <a:rPr lang="en-GB" sz="1100" dirty="0">
                <a:latin typeface="Arial" panose="020B0604020202020204" pitchFamily="34" charset="0"/>
                <a:cs typeface="Arial" panose="020B0604020202020204" pitchFamily="34" charset="0"/>
              </a:rPr>
              <a:t>Increases employee engagement, lower sick and turnover rate</a:t>
            </a:r>
          </a:p>
          <a:p>
            <a:pPr>
              <a:lnSpc>
                <a:spcPct val="150000"/>
              </a:lnSpc>
            </a:pPr>
            <a:r>
              <a:rPr lang="en-GB" sz="1100" dirty="0">
                <a:latin typeface="Arial" panose="020B0604020202020204" pitchFamily="34" charset="0"/>
                <a:cs typeface="Arial" panose="020B0604020202020204" pitchFamily="34" charset="0"/>
              </a:rPr>
              <a:t>Improved productivity</a:t>
            </a:r>
          </a:p>
          <a:p>
            <a:pPr>
              <a:lnSpc>
                <a:spcPct val="150000"/>
              </a:lnSpc>
            </a:pPr>
            <a:r>
              <a:rPr lang="en-GB" sz="1100" dirty="0">
                <a:latin typeface="Arial" panose="020B0604020202020204" pitchFamily="34" charset="0"/>
                <a:cs typeface="Arial" panose="020B0604020202020204" pitchFamily="34" charset="0"/>
              </a:rPr>
              <a:t>Improved customer relation </a:t>
            </a:r>
          </a:p>
          <a:p>
            <a:pPr>
              <a:lnSpc>
                <a:spcPct val="150000"/>
              </a:lnSpc>
            </a:pPr>
            <a:r>
              <a:rPr lang="en-GB" sz="1100" dirty="0">
                <a:latin typeface="Arial" panose="020B0604020202020204" pitchFamily="34" charset="0"/>
                <a:cs typeface="Arial" panose="020B0604020202020204" pitchFamily="34" charset="0"/>
              </a:rPr>
              <a:t>Healthy workplace culture</a:t>
            </a:r>
          </a:p>
          <a:p>
            <a:pPr>
              <a:lnSpc>
                <a:spcPct val="150000"/>
              </a:lnSpc>
            </a:pPr>
            <a:r>
              <a:rPr lang="en-GB" sz="1100" dirty="0">
                <a:latin typeface="Arial" panose="020B0604020202020204" pitchFamily="34" charset="0"/>
                <a:cs typeface="Arial" panose="020B0604020202020204" pitchFamily="34" charset="0"/>
              </a:rPr>
              <a:t>Strengthened team-building</a:t>
            </a:r>
          </a:p>
          <a:p>
            <a:pPr>
              <a:lnSpc>
                <a:spcPct val="150000"/>
              </a:lnSpc>
            </a:pPr>
            <a:r>
              <a:rPr lang="en-GB" sz="1100" dirty="0">
                <a:latin typeface="Arial" panose="020B0604020202020204" pitchFamily="34" charset="0"/>
                <a:cs typeface="Arial" panose="020B0604020202020204" pitchFamily="34" charset="0"/>
              </a:rPr>
              <a:t>Improved public impression </a:t>
            </a:r>
          </a:p>
          <a:p>
            <a:pPr>
              <a:lnSpc>
                <a:spcPct val="150000"/>
              </a:lnSpc>
            </a:pPr>
            <a:r>
              <a:rPr lang="en-GB" sz="1100" dirty="0">
                <a:latin typeface="Arial" panose="020B0604020202020204" pitchFamily="34" charset="0"/>
                <a:cs typeface="Arial" panose="020B0604020202020204" pitchFamily="34" charset="0"/>
              </a:rPr>
              <a:t>Leads to overall organisation’s success (2021)</a:t>
            </a:r>
          </a:p>
          <a:p>
            <a:pPr marL="0" indent="0">
              <a:lnSpc>
                <a:spcPct val="150000"/>
              </a:lnSpc>
              <a:buNone/>
            </a:pPr>
            <a:endParaRPr lang="en-GB" sz="1100" dirty="0">
              <a:latin typeface="Arial" panose="020B0604020202020204" pitchFamily="34" charset="0"/>
              <a:cs typeface="Arial" panose="020B0604020202020204" pitchFamily="34" charset="0"/>
            </a:endParaRPr>
          </a:p>
          <a:p>
            <a:pPr marL="0" indent="0">
              <a:lnSpc>
                <a:spcPct val="150000"/>
              </a:lnSpc>
              <a:buNone/>
            </a:pPr>
            <a:r>
              <a:rPr lang="en-GB" sz="1100" b="1" i="1" dirty="0">
                <a:latin typeface="Arial" panose="020B0604020202020204" pitchFamily="34" charset="0"/>
                <a:cs typeface="Arial" panose="020B0604020202020204" pitchFamily="34" charset="0"/>
              </a:rPr>
              <a:t>Solution to effective communication: practice active listening, provide positive and constructive feedback and have face-to-face meetings.</a:t>
            </a:r>
          </a:p>
        </p:txBody>
      </p:sp>
      <p:pic>
        <p:nvPicPr>
          <p:cNvPr id="5" name="Picture 4" descr="A picture containing icon&#10;&#10;Description automatically generated">
            <a:extLst>
              <a:ext uri="{FF2B5EF4-FFF2-40B4-BE49-F238E27FC236}">
                <a16:creationId xmlns:a16="http://schemas.microsoft.com/office/drawing/2014/main" id="{706119CF-DF21-4EE6-B791-9120FC91D2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1532" y="2501992"/>
            <a:ext cx="5150277" cy="3678769"/>
          </a:xfrm>
          <a:prstGeom prst="rect">
            <a:avLst/>
          </a:prstGeom>
        </p:spPr>
      </p:pic>
      <p:sp>
        <p:nvSpPr>
          <p:cNvPr id="32" name="Rectangle 2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1425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F5DD8-04D9-465A-83E1-0C61409FEA53}"/>
              </a:ext>
            </a:extLst>
          </p:cNvPr>
          <p:cNvSpPr>
            <a:spLocks noGrp="1"/>
          </p:cNvSpPr>
          <p:nvPr>
            <p:ph type="title"/>
          </p:nvPr>
        </p:nvSpPr>
        <p:spPr>
          <a:xfrm>
            <a:off x="838200" y="86042"/>
            <a:ext cx="10515600" cy="594995"/>
          </a:xfrm>
        </p:spPr>
        <p:txBody>
          <a:bodyPr>
            <a:normAutofit/>
          </a:bodyPr>
          <a:lstStyle/>
          <a:p>
            <a:pPr algn="ctr"/>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E8B394A-485B-4C4F-B72C-2E3E3D24F65C}"/>
              </a:ext>
            </a:extLst>
          </p:cNvPr>
          <p:cNvSpPr>
            <a:spLocks noGrp="1"/>
          </p:cNvSpPr>
          <p:nvPr>
            <p:ph idx="1"/>
          </p:nvPr>
        </p:nvSpPr>
        <p:spPr>
          <a:xfrm>
            <a:off x="838200" y="749808"/>
            <a:ext cx="10515600" cy="5427155"/>
          </a:xfrm>
        </p:spPr>
        <p:txBody>
          <a:bodyPr>
            <a:normAutofit/>
          </a:bodyPr>
          <a:lstStyle/>
          <a:p>
            <a:r>
              <a:rPr lang="en-GB" sz="1100" dirty="0">
                <a:latin typeface="Arial" panose="020B0604020202020204" pitchFamily="34" charset="0"/>
                <a:cs typeface="Arial" panose="020B0604020202020204" pitchFamily="34" charset="0"/>
              </a:rPr>
              <a:t>MSG91 Guide. 2021. 5 Communication Lessons To Learn From Amazon. [online] Available at: &lt;https://msg91.com/guide/communication-lessons-from-amazon/&gt; [Accessed 19 November 2021].</a:t>
            </a:r>
          </a:p>
          <a:p>
            <a:r>
              <a:rPr lang="en-GB" sz="1100" dirty="0">
                <a:latin typeface="Arial" panose="020B0604020202020204" pitchFamily="34" charset="0"/>
                <a:cs typeface="Arial" panose="020B0604020202020204" pitchFamily="34" charset="0"/>
              </a:rPr>
              <a:t>Goodwin College of Professional Studies. 2021. 6 Barriers to Effective Communication - Goodwin College of Professional Studies. [online] Available at: &lt;https://drexel.edu/goodwin/professional-studies-blog/overview/2018/July/6-barriers-to-effective-communication/&gt; [Accessed 20 November 2021].</a:t>
            </a:r>
          </a:p>
          <a:p>
            <a:r>
              <a:rPr lang="en-GB" sz="1100" dirty="0">
                <a:latin typeface="Arial" panose="020B0604020202020204" pitchFamily="34" charset="0"/>
                <a:cs typeface="Arial" panose="020B0604020202020204" pitchFamily="34" charset="0"/>
              </a:rPr>
              <a:t>2021. [online] Available at: &lt;https://www.masterclass.com/articles/how-to-improve-your-communication-skills#4-skills-that-are-necessary-for-effective-communication&gt; [Accessed 20 November 2021].</a:t>
            </a:r>
          </a:p>
          <a:p>
            <a:r>
              <a:rPr lang="en-GB" sz="1100" dirty="0">
                <a:latin typeface="Arial" panose="020B0604020202020204" pitchFamily="34" charset="0"/>
                <a:cs typeface="Arial" panose="020B0604020202020204" pitchFamily="34" charset="0"/>
              </a:rPr>
              <a:t>Indeed.com. 2021. [online] Available at: &lt;https://www.indeed.com/career-advice/career-development/communication-benefits&gt; [Accessed 21 November 2021].</a:t>
            </a:r>
          </a:p>
          <a:p>
            <a:r>
              <a:rPr lang="en-GB" sz="1100" dirty="0">
                <a:latin typeface="Arial" panose="020B0604020202020204" pitchFamily="34" charset="0"/>
                <a:cs typeface="Arial" panose="020B0604020202020204" pitchFamily="34" charset="0"/>
              </a:rPr>
              <a:t>Chris Drew, P., 2021. All 8 Models of Communication, Explained! (2021). [online] Helpful Professor. Available at: &lt;https://helpfulprofessor.com/communication-models/&gt; [Accessed 18 November 2021].</a:t>
            </a:r>
          </a:p>
          <a:p>
            <a:r>
              <a:rPr lang="en-GB" sz="1100" dirty="0">
                <a:latin typeface="Arial" panose="020B0604020202020204" pitchFamily="34" charset="0"/>
                <a:cs typeface="Arial" panose="020B0604020202020204" pitchFamily="34" charset="0"/>
              </a:rPr>
              <a:t>McFadden, C., Papadopoulos, L., </a:t>
            </a:r>
            <a:r>
              <a:rPr lang="en-GB" sz="1100" dirty="0" err="1">
                <a:latin typeface="Arial" panose="020B0604020202020204" pitchFamily="34" charset="0"/>
                <a:cs typeface="Arial" panose="020B0604020202020204" pitchFamily="34" charset="0"/>
              </a:rPr>
              <a:t>Paleja</a:t>
            </a:r>
            <a:r>
              <a:rPr lang="en-GB" sz="1100" dirty="0">
                <a:latin typeface="Arial" panose="020B0604020202020204" pitchFamily="34" charset="0"/>
                <a:cs typeface="Arial" panose="020B0604020202020204" pitchFamily="34" charset="0"/>
              </a:rPr>
              <a:t>, A., </a:t>
            </a:r>
            <a:r>
              <a:rPr lang="en-GB" sz="1100" dirty="0" err="1">
                <a:latin typeface="Arial" panose="020B0604020202020204" pitchFamily="34" charset="0"/>
                <a:cs typeface="Arial" panose="020B0604020202020204" pitchFamily="34" charset="0"/>
              </a:rPr>
              <a:t>Paleja</a:t>
            </a:r>
            <a:r>
              <a:rPr lang="en-GB" sz="1100" dirty="0">
                <a:latin typeface="Arial" panose="020B0604020202020204" pitchFamily="34" charset="0"/>
                <a:cs typeface="Arial" panose="020B0604020202020204" pitchFamily="34" charset="0"/>
              </a:rPr>
              <a:t>, A. and Bergan, B., 2021. The Rise and Rise of Amazon: A Brief History of the Everything Store. [online] Interestingengineering.com. Available at: &lt;https://interestingengineering.com/a-very-brief-history-of-amazon-the-everything-store&gt; [Accessed 18 November 2021].</a:t>
            </a:r>
          </a:p>
          <a:p>
            <a:r>
              <a:rPr lang="en-GB" sz="1100" dirty="0">
                <a:latin typeface="Arial" panose="020B0604020202020204" pitchFamily="34" charset="0"/>
                <a:cs typeface="Arial" panose="020B0604020202020204" pitchFamily="34" charset="0"/>
              </a:rPr>
              <a:t>Support, I., 2021. How To Make Small Teams Actually Work With Terrible Communication. [online] I Done This Blog. Available at: &lt;http://blog.idonethis.com/amazon-team-communication-service-oriented-architecture-apis/&gt; [Accessed 19 November 2021].</a:t>
            </a:r>
          </a:p>
          <a:p>
            <a:r>
              <a:rPr lang="en-GB" sz="1100" dirty="0" err="1">
                <a:latin typeface="Arial" panose="020B0604020202020204" pitchFamily="34" charset="0"/>
                <a:cs typeface="Arial" panose="020B0604020202020204" pitchFamily="34" charset="0"/>
              </a:rPr>
              <a:t>SellerApp</a:t>
            </a:r>
            <a:r>
              <a:rPr lang="en-GB" sz="1100" dirty="0">
                <a:latin typeface="Arial" panose="020B0604020202020204" pitchFamily="34" charset="0"/>
                <a:cs typeface="Arial" panose="020B0604020202020204" pitchFamily="34" charset="0"/>
              </a:rPr>
              <a:t>. 2021. The Latest Ways to Effectively Communicate with Amazon Customers. [online] Available at: &lt;https://www.sellerapp.com/blog/best-ways-to-contact-amazon-customers/&gt; [Accessed 19 November 2021].</a:t>
            </a:r>
          </a:p>
          <a:p>
            <a:r>
              <a:rPr lang="en-GB" sz="1100" dirty="0" err="1">
                <a:latin typeface="Arial" panose="020B0604020202020204" pitchFamily="34" charset="0"/>
                <a:cs typeface="Arial" panose="020B0604020202020204" pitchFamily="34" charset="0"/>
              </a:rPr>
              <a:t>Zipkin</a:t>
            </a:r>
            <a:r>
              <a:rPr lang="en-GB" sz="1100" dirty="0">
                <a:latin typeface="Arial" panose="020B0604020202020204" pitchFamily="34" charset="0"/>
                <a:cs typeface="Arial" panose="020B0604020202020204" pitchFamily="34" charset="0"/>
              </a:rPr>
              <a:t>, N., 2021. Amazon's Jeff Bezos Opens Line of Communication with Employees In Wake of Damning Article About Company Culture. [online] Entrepreneur. Available at: &lt;https://www.entrepreneur.com/article/249654&gt; [Accessed 19 November 2021].</a:t>
            </a:r>
          </a:p>
        </p:txBody>
      </p:sp>
    </p:spTree>
    <p:extLst>
      <p:ext uri="{BB962C8B-B14F-4D97-AF65-F5344CB8AC3E}">
        <p14:creationId xmlns:p14="http://schemas.microsoft.com/office/powerpoint/2010/main" val="2643344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212099158"/>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I was in group 4 with </a:t>
                      </a:r>
                      <a:r>
                        <a:rPr lang="en-GB" dirty="0" err="1"/>
                        <a:t>Ionut</a:t>
                      </a:r>
                      <a:r>
                        <a:rPr lang="en-GB" dirty="0"/>
                        <a:t>, Ioana, Cristina but in the end I had to do this group project alone.</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Determination to pass on my side, probably we could have been successful all of us as I feel like we had a lot of different background experience that would have helped.</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Lack of interest</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Make sure that everyone is willing to work on the project from Day 1. Explain that it may result in as failing the task if not.</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255</TotalTime>
  <Words>1529</Words>
  <Application>Microsoft Office PowerPoint</Application>
  <PresentationFormat>Widescreen</PresentationFormat>
  <Paragraphs>99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Presentation – Strategies for Effective Communication in a Business Setting.</vt:lpstr>
      <vt:lpstr>Effective communication</vt:lpstr>
      <vt:lpstr>Necessary skills to communicate effectively</vt:lpstr>
      <vt:lpstr>Models of communication</vt:lpstr>
      <vt:lpstr>8 Major communication model</vt:lpstr>
      <vt:lpstr>Amazon</vt:lpstr>
      <vt:lpstr>Amazon communication methods</vt:lpstr>
      <vt:lpstr>Channels of communication</vt:lpstr>
      <vt:lpstr>Barriers that prevent effective communication</vt:lpstr>
      <vt:lpstr>The impact of effective communication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dc:title>
  <dc:creator>Adrian Ioan Ulesan (2026789)</dc:creator>
  <cp:lastModifiedBy>Adrian Ioan Ulesan (2026789)</cp:lastModifiedBy>
  <cp:revision>7</cp:revision>
  <dcterms:created xsi:type="dcterms:W3CDTF">2021-11-22T20:14:30Z</dcterms:created>
  <dcterms:modified xsi:type="dcterms:W3CDTF">2021-11-23T12:55:33Z</dcterms:modified>
</cp:coreProperties>
</file>