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70"/>
  </p:notesMasterIdLst>
  <p:sldIdLst>
    <p:sldId id="256" r:id="rId2"/>
    <p:sldId id="341" r:id="rId3"/>
    <p:sldId id="326" r:id="rId4"/>
    <p:sldId id="340" r:id="rId5"/>
    <p:sldId id="313" r:id="rId6"/>
    <p:sldId id="335" r:id="rId7"/>
    <p:sldId id="314" r:id="rId8"/>
    <p:sldId id="311" r:id="rId9"/>
    <p:sldId id="339" r:id="rId10"/>
    <p:sldId id="336" r:id="rId11"/>
    <p:sldId id="337" r:id="rId12"/>
    <p:sldId id="338" r:id="rId13"/>
    <p:sldId id="327" r:id="rId14"/>
    <p:sldId id="315" r:id="rId15"/>
    <p:sldId id="328" r:id="rId16"/>
    <p:sldId id="334" r:id="rId17"/>
    <p:sldId id="298" r:id="rId18"/>
    <p:sldId id="342" r:id="rId19"/>
    <p:sldId id="312" r:id="rId20"/>
    <p:sldId id="343" r:id="rId21"/>
    <p:sldId id="344" r:id="rId22"/>
    <p:sldId id="299" r:id="rId23"/>
    <p:sldId id="329" r:id="rId24"/>
    <p:sldId id="345" r:id="rId25"/>
    <p:sldId id="347" r:id="rId26"/>
    <p:sldId id="346" r:id="rId27"/>
    <p:sldId id="333" r:id="rId28"/>
    <p:sldId id="296" r:id="rId29"/>
    <p:sldId id="382" r:id="rId30"/>
    <p:sldId id="348" r:id="rId31"/>
    <p:sldId id="349" r:id="rId32"/>
    <p:sldId id="350" r:id="rId33"/>
    <p:sldId id="351" r:id="rId34"/>
    <p:sldId id="356" r:id="rId35"/>
    <p:sldId id="353" r:id="rId36"/>
    <p:sldId id="357" r:id="rId37"/>
    <p:sldId id="358" r:id="rId38"/>
    <p:sldId id="361" r:id="rId39"/>
    <p:sldId id="354" r:id="rId40"/>
    <p:sldId id="352" r:id="rId41"/>
    <p:sldId id="365" r:id="rId42"/>
    <p:sldId id="364" r:id="rId43"/>
    <p:sldId id="366" r:id="rId44"/>
    <p:sldId id="359" r:id="rId45"/>
    <p:sldId id="355" r:id="rId46"/>
    <p:sldId id="360" r:id="rId47"/>
    <p:sldId id="362" r:id="rId48"/>
    <p:sldId id="368" r:id="rId49"/>
    <p:sldId id="363" r:id="rId50"/>
    <p:sldId id="371" r:id="rId51"/>
    <p:sldId id="367" r:id="rId52"/>
    <p:sldId id="369" r:id="rId53"/>
    <p:sldId id="370" r:id="rId54"/>
    <p:sldId id="372" r:id="rId55"/>
    <p:sldId id="375" r:id="rId56"/>
    <p:sldId id="376" r:id="rId57"/>
    <p:sldId id="373" r:id="rId58"/>
    <p:sldId id="377" r:id="rId59"/>
    <p:sldId id="378" r:id="rId60"/>
    <p:sldId id="374" r:id="rId61"/>
    <p:sldId id="385" r:id="rId62"/>
    <p:sldId id="386" r:id="rId63"/>
    <p:sldId id="381" r:id="rId64"/>
    <p:sldId id="380" r:id="rId65"/>
    <p:sldId id="383" r:id="rId66"/>
    <p:sldId id="384" r:id="rId67"/>
    <p:sldId id="379" r:id="rId68"/>
    <p:sldId id="387" r:id="rId6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986" autoAdjust="0"/>
  </p:normalViewPr>
  <p:slideViewPr>
    <p:cSldViewPr snapToGrid="0" snapToObjects="1">
      <p:cViewPr>
        <p:scale>
          <a:sx n="75" d="100"/>
          <a:sy n="75" d="100"/>
        </p:scale>
        <p:origin x="-2664" y="-81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image" Target="../media/image3.emf"/><Relationship Id="rId4" Type="http://schemas.openxmlformats.org/officeDocument/2006/relationships/image" Target="../media/image6.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8.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0.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12/2/2014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en.wikipedia.org/wiki/Computer"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en.wikipedia.org/wiki/Operating_system" TargetMode="External"/><Relationship Id="rId5" Type="http://schemas.openxmlformats.org/officeDocument/2006/relationships/hyperlink" Target="http://en.wikipedia.org/wiki/Software_application" TargetMode="External"/><Relationship Id="rId4" Type="http://schemas.openxmlformats.org/officeDocument/2006/relationships/hyperlink" Target="http://en.wikipedia.org/wiki/Software"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3" Type="http://schemas.openxmlformats.org/officeDocument/2006/relationships/hyperlink" Target="http://en.wikipedia.org/wiki/3G" TargetMode="External"/><Relationship Id="rId18" Type="http://schemas.openxmlformats.org/officeDocument/2006/relationships/hyperlink" Target="http://en.wikipedia.org/wiki/3GPP" TargetMode="External"/><Relationship Id="rId26" Type="http://schemas.openxmlformats.org/officeDocument/2006/relationships/hyperlink" Target="http://en.wikipedia.org/wiki/Megabit" TargetMode="External"/><Relationship Id="rId39" Type="http://schemas.openxmlformats.org/officeDocument/2006/relationships/hyperlink" Target="http://en.wikipedia.org/wiki/Evolved_HSPA" TargetMode="External"/><Relationship Id="rId21" Type="http://schemas.openxmlformats.org/officeDocument/2006/relationships/hyperlink" Target="http://en.wikipedia.org/wiki/Wideband_code_division_multiple_access" TargetMode="External"/><Relationship Id="rId34" Type="http://schemas.openxmlformats.org/officeDocument/2006/relationships/hyperlink" Target="http://en.wikipedia.org/wiki/Single-frequency_network" TargetMode="External"/><Relationship Id="rId42" Type="http://schemas.openxmlformats.org/officeDocument/2006/relationships/hyperlink" Target="http://en.wikipedia.org/wiki/3GPP2" TargetMode="External"/><Relationship Id="rId47" Type="http://schemas.openxmlformats.org/officeDocument/2006/relationships/hyperlink" Target="http://en.wikipedia.org/wiki/Digital_communication" TargetMode="External"/><Relationship Id="rId50" Type="http://schemas.openxmlformats.org/officeDocument/2006/relationships/hyperlink" Target="http://en.wikipedia.org/wiki/Digital_subscriber_line" TargetMode="External"/><Relationship Id="rId55" Type="http://schemas.openxmlformats.org/officeDocument/2006/relationships/hyperlink" Target="http://en.wikipedia.org/wiki/USB" TargetMode="External"/><Relationship Id="rId63" Type="http://schemas.openxmlformats.org/officeDocument/2006/relationships/hyperlink" Target="http://en.wikipedia.org/wiki/Mobile_WiMAX" TargetMode="External"/><Relationship Id="rId7" Type="http://schemas.openxmlformats.org/officeDocument/2006/relationships/hyperlink" Target="http://en.wikipedia.org/wiki/Comparison_of_mobile_phone_standards" TargetMode="External"/><Relationship Id="rId2" Type="http://schemas.openxmlformats.org/officeDocument/2006/relationships/slide" Target="../slides/slide50.xml"/><Relationship Id="rId16" Type="http://schemas.openxmlformats.org/officeDocument/2006/relationships/hyperlink" Target="http://en.wikipedia.org/wiki/3rd_Generation_Partnership_Project" TargetMode="External"/><Relationship Id="rId29" Type="http://schemas.openxmlformats.org/officeDocument/2006/relationships/hyperlink" Target="http://en.wikipedia.org/wiki/Standardization" TargetMode="External"/><Relationship Id="rId11" Type="http://schemas.openxmlformats.org/officeDocument/2006/relationships/hyperlink" Target="http://en.wikipedia.org/wiki/Packet_oriented" TargetMode="External"/><Relationship Id="rId24" Type="http://schemas.openxmlformats.org/officeDocument/2006/relationships/hyperlink" Target="http://en.wikipedia.org/wiki/High-Speed_Packet_Access" TargetMode="External"/><Relationship Id="rId32" Type="http://schemas.openxmlformats.org/officeDocument/2006/relationships/hyperlink" Target="http://en.wikipedia.org/wiki/Multicast" TargetMode="External"/><Relationship Id="rId37" Type="http://schemas.openxmlformats.org/officeDocument/2006/relationships/hyperlink" Target="http://en.wikipedia.org/wiki/HSUPA" TargetMode="External"/><Relationship Id="rId40" Type="http://schemas.openxmlformats.org/officeDocument/2006/relationships/hyperlink" Target="http://en.wikipedia.org/wiki/Multimedia" TargetMode="External"/><Relationship Id="rId45" Type="http://schemas.openxmlformats.org/officeDocument/2006/relationships/hyperlink" Target="http://en.wikipedia.org/wiki/CDMA2000" TargetMode="External"/><Relationship Id="rId53" Type="http://schemas.openxmlformats.org/officeDocument/2006/relationships/hyperlink" Target="http://en.wikipedia.org/wiki/Mobile_communication" TargetMode="External"/><Relationship Id="rId58" Type="http://schemas.openxmlformats.org/officeDocument/2006/relationships/hyperlink" Target="http://en.wikipedia.org/wiki/Mobile_web" TargetMode="External"/><Relationship Id="rId5" Type="http://schemas.openxmlformats.org/officeDocument/2006/relationships/hyperlink" Target="http://en.wikipedia.org/wiki/Cellular_network" TargetMode="External"/><Relationship Id="rId61" Type="http://schemas.openxmlformats.org/officeDocument/2006/relationships/hyperlink" Target="http://en.wikipedia.org/wiki/3D_television" TargetMode="External"/><Relationship Id="rId19" Type="http://schemas.openxmlformats.org/officeDocument/2006/relationships/hyperlink" Target="http://en.wikipedia.org/wiki/International_Telecommunications_Union" TargetMode="External"/><Relationship Id="rId14" Type="http://schemas.openxmlformats.org/officeDocument/2006/relationships/hyperlink" Target="http://en.wikipedia.org/wiki/Cellular_communication" TargetMode="External"/><Relationship Id="rId22" Type="http://schemas.openxmlformats.org/officeDocument/2006/relationships/hyperlink" Target="http://en.wikipedia.org/wiki/Mobile_telephony" TargetMode="External"/><Relationship Id="rId27" Type="http://schemas.openxmlformats.org/officeDocument/2006/relationships/hyperlink" Target="http://en.wikipedia.org/wiki/HSPA+" TargetMode="External"/><Relationship Id="rId30" Type="http://schemas.openxmlformats.org/officeDocument/2006/relationships/hyperlink" Target="http://en.wikipedia.org/wiki/Point-to-multipoint" TargetMode="External"/><Relationship Id="rId35" Type="http://schemas.openxmlformats.org/officeDocument/2006/relationships/hyperlink" Target="http://en.wikipedia.org/wiki/Mobile_TV" TargetMode="External"/><Relationship Id="rId43" Type="http://schemas.openxmlformats.org/officeDocument/2006/relationships/hyperlink" Target="http://en.wikipedia.org/wiki/TISPAN" TargetMode="External"/><Relationship Id="rId48" Type="http://schemas.openxmlformats.org/officeDocument/2006/relationships/hyperlink" Target="http://en.wikipedia.org/wiki/Wireless" TargetMode="External"/><Relationship Id="rId56" Type="http://schemas.openxmlformats.org/officeDocument/2006/relationships/hyperlink" Target="http://en.wikipedia.org/wiki/Wireless_modem" TargetMode="External"/><Relationship Id="rId64" Type="http://schemas.openxmlformats.org/officeDocument/2006/relationships/hyperlink" Target="http://en.wikipedia.org/wiki/Long_Term_Evolution" TargetMode="External"/><Relationship Id="rId8" Type="http://schemas.openxmlformats.org/officeDocument/2006/relationships/hyperlink" Target="http://en.wikipedia.org/wiki/1G" TargetMode="External"/><Relationship Id="rId51" Type="http://schemas.openxmlformats.org/officeDocument/2006/relationships/hyperlink" Target="http://en.wikipedia.org/wiki/Broadband_internet_access" TargetMode="External"/><Relationship Id="rId3" Type="http://schemas.openxmlformats.org/officeDocument/2006/relationships/hyperlink" Target="http://en.wikipedia.org/wiki/European_Telecommunications_Standards_Institute" TargetMode="External"/><Relationship Id="rId12" Type="http://schemas.openxmlformats.org/officeDocument/2006/relationships/hyperlink" Target="http://en.wikipedia.org/wiki/Mobile_Data_Service" TargetMode="External"/><Relationship Id="rId17" Type="http://schemas.openxmlformats.org/officeDocument/2006/relationships/hyperlink" Target="http://en.wikipedia.org/wiki/GSM" TargetMode="External"/><Relationship Id="rId25" Type="http://schemas.openxmlformats.org/officeDocument/2006/relationships/hyperlink" Target="http://en.wikipedia.org/wiki/Universal_Mobile_Telecommunications_System" TargetMode="External"/><Relationship Id="rId33" Type="http://schemas.openxmlformats.org/officeDocument/2006/relationships/hyperlink" Target="http://en.wikipedia.org/wiki/Service_(economics)" TargetMode="External"/><Relationship Id="rId38" Type="http://schemas.openxmlformats.org/officeDocument/2006/relationships/hyperlink" Target="http://en.wikipedia.org/wiki/W-CDMA_(UMTS)" TargetMode="External"/><Relationship Id="rId46" Type="http://schemas.openxmlformats.org/officeDocument/2006/relationships/hyperlink" Target="http://en.wikipedia.org/wiki/Wideband" TargetMode="External"/><Relationship Id="rId59" Type="http://schemas.openxmlformats.org/officeDocument/2006/relationships/hyperlink" Target="http://en.wikipedia.org/wiki/IP_telephony" TargetMode="External"/><Relationship Id="rId20" Type="http://schemas.openxmlformats.org/officeDocument/2006/relationships/hyperlink" Target="http://en.wikipedia.org/wiki/IS-95" TargetMode="External"/><Relationship Id="rId41" Type="http://schemas.openxmlformats.org/officeDocument/2006/relationships/hyperlink" Target="http://en.wikipedia.org/wiki/GPRS" TargetMode="External"/><Relationship Id="rId54" Type="http://schemas.openxmlformats.org/officeDocument/2006/relationships/hyperlink" Target="http://en.wikipedia.org/wiki/Mobile_broadband" TargetMode="External"/><Relationship Id="rId62" Type="http://schemas.openxmlformats.org/officeDocument/2006/relationships/hyperlink" Target="http://en.wikipedia.org/wiki/Cloud_computing" TargetMode="External"/><Relationship Id="rId1" Type="http://schemas.openxmlformats.org/officeDocument/2006/relationships/notesMaster" Target="../notesMasters/notesMaster1.xml"/><Relationship Id="rId6" Type="http://schemas.openxmlformats.org/officeDocument/2006/relationships/hyperlink" Target="http://en.wikipedia.org/wiki/Mobile_phone" TargetMode="External"/><Relationship Id="rId15" Type="http://schemas.openxmlformats.org/officeDocument/2006/relationships/hyperlink" Target="http://en.wikipedia.org/wiki/Global_System_for_Mobile_Communications" TargetMode="External"/><Relationship Id="rId23" Type="http://schemas.openxmlformats.org/officeDocument/2006/relationships/hyperlink" Target="http://en.wikipedia.org/wiki/Communications_protocol" TargetMode="External"/><Relationship Id="rId28" Type="http://schemas.openxmlformats.org/officeDocument/2006/relationships/hyperlink" Target="http://en.wikipedia.org/wiki/Mbit/s" TargetMode="External"/><Relationship Id="rId36" Type="http://schemas.openxmlformats.org/officeDocument/2006/relationships/hyperlink" Target="http://en.wikipedia.org/wiki/HSDPA" TargetMode="External"/><Relationship Id="rId49" Type="http://schemas.openxmlformats.org/officeDocument/2006/relationships/hyperlink" Target="http://en.wikipedia.org/wiki/Copper" TargetMode="External"/><Relationship Id="rId57" Type="http://schemas.openxmlformats.org/officeDocument/2006/relationships/hyperlink" Target="http://en.wikipedia.org/wiki/Smartphone" TargetMode="External"/><Relationship Id="rId10" Type="http://schemas.openxmlformats.org/officeDocument/2006/relationships/hyperlink" Target="http://en.wikipedia.org/wiki/Telephony" TargetMode="External"/><Relationship Id="rId31" Type="http://schemas.openxmlformats.org/officeDocument/2006/relationships/hyperlink" Target="http://en.wikipedia.org/wiki/Broadcast" TargetMode="External"/><Relationship Id="rId44" Type="http://schemas.openxmlformats.org/officeDocument/2006/relationships/hyperlink" Target="http://en.wikipedia.org/wiki/Wireless_LAN" TargetMode="External"/><Relationship Id="rId52" Type="http://schemas.openxmlformats.org/officeDocument/2006/relationships/hyperlink" Target="http://en.wikipedia.org/wiki/4G" TargetMode="External"/><Relationship Id="rId60" Type="http://schemas.openxmlformats.org/officeDocument/2006/relationships/hyperlink" Target="http://en.wikipedia.org/wiki/HDTV" TargetMode="External"/><Relationship Id="rId4" Type="http://schemas.openxmlformats.org/officeDocument/2006/relationships/hyperlink" Target="http://en.wikipedia.org/wiki/2G" TargetMode="External"/><Relationship Id="rId9" Type="http://schemas.openxmlformats.org/officeDocument/2006/relationships/hyperlink" Target="http://en.wikipedia.org/wiki/Duplex_(telecommunications)"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en.wikipedia.org/wiki/Frequency-division_multiple_access" TargetMode="External"/><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www.exaltcom.com/videosurveillance.aspx" TargetMode="External"/><Relationship Id="rId2" Type="http://schemas.openxmlformats.org/officeDocument/2006/relationships/slide" Target="../slides/slide53.xml"/><Relationship Id="rId1" Type="http://schemas.openxmlformats.org/officeDocument/2006/relationships/notesMaster" Target="../notesMasters/notesMaster1.xml"/><Relationship Id="rId4" Type="http://schemas.openxmlformats.org/officeDocument/2006/relationships/hyperlink" Target="http://www.exaltcom.com/Broadcasting.aspx"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nSpc>
                <a:spcPct val="100000"/>
              </a:lnSpc>
              <a:spcBef>
                <a:spcPct val="0"/>
              </a:spcBef>
              <a:spcAft>
                <a:spcPct val="0"/>
              </a:spcAft>
              <a:buClr>
                <a:schemeClr val="folHlink"/>
              </a:buClr>
              <a:buSzTx/>
            </a:pPr>
            <a:r>
              <a:rPr lang="en-US" b="1" u="sng" dirty="0" smtClean="0">
                <a:solidFill>
                  <a:schemeClr val="folHlink"/>
                </a:solidFill>
                <a:latin typeface="Times New Roman" pitchFamily="-124" charset="0"/>
                <a:cs typeface="Arial" charset="0"/>
              </a:rPr>
              <a:t>ATM Reference model</a:t>
            </a:r>
          </a:p>
          <a:p>
            <a:pPr>
              <a:lnSpc>
                <a:spcPct val="100000"/>
              </a:lnSpc>
              <a:spcBef>
                <a:spcPct val="0"/>
              </a:spcBef>
              <a:spcAft>
                <a:spcPct val="0"/>
              </a:spcAft>
              <a:buClr>
                <a:schemeClr val="folHlink"/>
              </a:buClr>
              <a:buSzTx/>
            </a:pPr>
            <a:r>
              <a:rPr lang="en-US" b="1" dirty="0" smtClean="0">
                <a:solidFill>
                  <a:schemeClr val="folHlink"/>
                </a:solidFill>
                <a:latin typeface="Times New Roman" pitchFamily="-124" charset="0"/>
                <a:cs typeface="Arial" charset="0"/>
              </a:rPr>
              <a:t>Control</a:t>
            </a:r>
            <a:r>
              <a:rPr lang="en-US" b="1" dirty="0" smtClean="0">
                <a:latin typeface="Times New Roman" pitchFamily="-124" charset="0"/>
                <a:cs typeface="Arial" charset="0"/>
              </a:rPr>
              <a:t> :</a:t>
            </a:r>
            <a:r>
              <a:rPr lang="en-US" dirty="0" smtClean="0">
                <a:latin typeface="Times New Roman" pitchFamily="-124" charset="0"/>
                <a:cs typeface="Arial" charset="0"/>
              </a:rPr>
              <a:t>        </a:t>
            </a:r>
          </a:p>
          <a:p>
            <a:pPr>
              <a:lnSpc>
                <a:spcPct val="100000"/>
              </a:lnSpc>
              <a:spcBef>
                <a:spcPct val="0"/>
              </a:spcBef>
              <a:spcAft>
                <a:spcPct val="0"/>
              </a:spcAft>
              <a:buClr>
                <a:schemeClr val="folHlink"/>
              </a:buClr>
              <a:buSzTx/>
              <a:buFont typeface="Arial" pitchFamily="34" charset="0"/>
              <a:buChar char="•"/>
            </a:pPr>
            <a:r>
              <a:rPr lang="en-US" dirty="0" smtClean="0">
                <a:latin typeface="Times New Roman" pitchFamily="-124" charset="0"/>
                <a:cs typeface="Arial" charset="0"/>
              </a:rPr>
              <a:t> responsible for generating </a:t>
            </a:r>
          </a:p>
          <a:p>
            <a:pPr>
              <a:lnSpc>
                <a:spcPct val="100000"/>
              </a:lnSpc>
              <a:spcBef>
                <a:spcPct val="0"/>
              </a:spcBef>
              <a:spcAft>
                <a:spcPct val="0"/>
              </a:spcAft>
              <a:buClr>
                <a:schemeClr val="folHlink"/>
              </a:buClr>
              <a:buSzTx/>
              <a:buFont typeface="Arial" charset="0"/>
              <a:buNone/>
            </a:pPr>
            <a:r>
              <a:rPr lang="en-US" dirty="0" smtClean="0">
                <a:latin typeface="Times New Roman" pitchFamily="-124" charset="0"/>
                <a:cs typeface="Arial" charset="0"/>
              </a:rPr>
              <a:t>and managing signaling request </a:t>
            </a:r>
          </a:p>
          <a:p>
            <a:pPr>
              <a:lnSpc>
                <a:spcPct val="100000"/>
              </a:lnSpc>
              <a:spcBef>
                <a:spcPct val="0"/>
              </a:spcBef>
              <a:spcAft>
                <a:spcPct val="0"/>
              </a:spcAft>
              <a:buClr>
                <a:schemeClr val="folHlink"/>
              </a:buClr>
              <a:buSzTx/>
              <a:buFont typeface="Arial" charset="0"/>
              <a:buNone/>
            </a:pPr>
            <a:r>
              <a:rPr lang="en-US" dirty="0" smtClean="0">
                <a:latin typeface="Times New Roman" pitchFamily="-124" charset="0"/>
                <a:cs typeface="Arial" charset="0"/>
              </a:rPr>
              <a:t>(connection management).</a:t>
            </a:r>
          </a:p>
          <a:p>
            <a:pPr>
              <a:lnSpc>
                <a:spcPct val="100000"/>
              </a:lnSpc>
              <a:spcBef>
                <a:spcPct val="0"/>
              </a:spcBef>
              <a:spcAft>
                <a:spcPct val="0"/>
              </a:spcAft>
              <a:buClr>
                <a:schemeClr val="folHlink"/>
              </a:buClr>
              <a:buSzTx/>
            </a:pPr>
            <a:r>
              <a:rPr lang="en-US" b="1" dirty="0" smtClean="0">
                <a:solidFill>
                  <a:schemeClr val="folHlink"/>
                </a:solidFill>
                <a:latin typeface="Times New Roman" pitchFamily="-124" charset="0"/>
                <a:cs typeface="Arial" charset="0"/>
              </a:rPr>
              <a:t>User :</a:t>
            </a:r>
          </a:p>
          <a:p>
            <a:pPr>
              <a:lnSpc>
                <a:spcPct val="100000"/>
              </a:lnSpc>
              <a:spcBef>
                <a:spcPct val="0"/>
              </a:spcBef>
              <a:spcAft>
                <a:spcPct val="0"/>
              </a:spcAft>
              <a:buClr>
                <a:schemeClr val="folHlink"/>
              </a:buClr>
              <a:buSzPct val="60000"/>
              <a:buFont typeface="Arial" pitchFamily="34" charset="0"/>
              <a:buChar char="•"/>
            </a:pPr>
            <a:r>
              <a:rPr lang="en-US" b="1" dirty="0" smtClean="0">
                <a:latin typeface="Times New Roman" pitchFamily="-124" charset="0"/>
                <a:cs typeface="Arial" charset="0"/>
              </a:rPr>
              <a:t>  </a:t>
            </a:r>
            <a:r>
              <a:rPr lang="en-US" dirty="0" smtClean="0">
                <a:latin typeface="Times New Roman" pitchFamily="-124" charset="0"/>
                <a:cs typeface="Arial" charset="0"/>
              </a:rPr>
              <a:t>deals with data transport, flow control, error correction, and other user functions.</a:t>
            </a:r>
          </a:p>
          <a:p>
            <a:pPr>
              <a:lnSpc>
                <a:spcPct val="100000"/>
              </a:lnSpc>
              <a:spcBef>
                <a:spcPct val="0"/>
              </a:spcBef>
              <a:spcAft>
                <a:spcPct val="0"/>
              </a:spcAft>
              <a:buClr>
                <a:schemeClr val="folHlink"/>
              </a:buClr>
              <a:buSzTx/>
            </a:pPr>
            <a:r>
              <a:rPr lang="en-US" b="1" dirty="0" smtClean="0">
                <a:latin typeface="Times New Roman" pitchFamily="-124" charset="0"/>
                <a:cs typeface="Arial" charset="0"/>
              </a:rPr>
              <a:t> </a:t>
            </a:r>
            <a:r>
              <a:rPr lang="en-US" b="1" dirty="0" smtClean="0">
                <a:solidFill>
                  <a:schemeClr val="folHlink"/>
                </a:solidFill>
                <a:latin typeface="Times New Roman" pitchFamily="-124" charset="0"/>
                <a:cs typeface="Arial" charset="0"/>
              </a:rPr>
              <a:t>Layer Management</a:t>
            </a:r>
            <a:r>
              <a:rPr lang="en-US" dirty="0" smtClean="0">
                <a:latin typeface="Times New Roman" pitchFamily="-124" charset="0"/>
                <a:cs typeface="Arial" charset="0"/>
              </a:rPr>
              <a:t> : </a:t>
            </a:r>
          </a:p>
          <a:p>
            <a:pPr>
              <a:lnSpc>
                <a:spcPct val="100000"/>
              </a:lnSpc>
              <a:spcBef>
                <a:spcPct val="20000"/>
              </a:spcBef>
              <a:buClr>
                <a:schemeClr val="folHlink"/>
              </a:buClr>
              <a:buSzPct val="60000"/>
              <a:buFont typeface="Arial" pitchFamily="34" charset="0"/>
              <a:buChar char="•"/>
            </a:pPr>
            <a:r>
              <a:rPr lang="en-US" dirty="0" smtClean="0">
                <a:latin typeface="Times New Roman" pitchFamily="-124" charset="0"/>
                <a:cs typeface="Arial" charset="0"/>
              </a:rPr>
              <a:t>  manages layer-specific functions (detection of failures and protocol problems)</a:t>
            </a:r>
          </a:p>
          <a:p>
            <a:pPr>
              <a:lnSpc>
                <a:spcPct val="100000"/>
              </a:lnSpc>
              <a:spcBef>
                <a:spcPct val="0"/>
              </a:spcBef>
              <a:spcAft>
                <a:spcPct val="0"/>
              </a:spcAft>
              <a:buClr>
                <a:schemeClr val="folHlink"/>
              </a:buClr>
              <a:buSzPct val="60000"/>
              <a:buFont typeface="Wingdings" pitchFamily="-124" charset="2"/>
              <a:buChar char="n"/>
            </a:pPr>
            <a:r>
              <a:rPr lang="en-US" b="1" dirty="0" smtClean="0">
                <a:solidFill>
                  <a:schemeClr val="folHlink"/>
                </a:solidFill>
                <a:latin typeface="Times New Roman" pitchFamily="-124" charset="0"/>
                <a:cs typeface="Arial" charset="0"/>
              </a:rPr>
              <a:t>Plane Management:</a:t>
            </a:r>
          </a:p>
          <a:p>
            <a:pPr>
              <a:lnSpc>
                <a:spcPct val="100000"/>
              </a:lnSpc>
              <a:spcBef>
                <a:spcPct val="20000"/>
              </a:spcBef>
              <a:buClr>
                <a:schemeClr val="folHlink"/>
              </a:buClr>
              <a:buSzPct val="60000"/>
              <a:buFont typeface="Arial" pitchFamily="34" charset="0"/>
              <a:buChar char="•"/>
            </a:pPr>
            <a:r>
              <a:rPr lang="en-US" dirty="0" smtClean="0">
                <a:latin typeface="Times New Roman" pitchFamily="-124" charset="0"/>
                <a:cs typeface="Arial" charset="0"/>
              </a:rPr>
              <a:t>  manages and coordinates functions related to the complete system.</a:t>
            </a:r>
          </a:p>
          <a:p>
            <a:pPr>
              <a:lnSpc>
                <a:spcPct val="100000"/>
              </a:lnSpc>
              <a:spcBef>
                <a:spcPct val="20000"/>
              </a:spcBef>
              <a:buClr>
                <a:schemeClr val="folHlink"/>
              </a:buClr>
              <a:buSzPct val="60000"/>
              <a:buFont typeface="Arial" pitchFamily="34" charset="0"/>
              <a:buChar char="•"/>
            </a:pPr>
            <a:endParaRPr lang="en-US" dirty="0" smtClean="0">
              <a:latin typeface="Times New Roman" pitchFamily="-124" charset="0"/>
              <a:cs typeface="Arial" charset="0"/>
            </a:endParaRPr>
          </a:p>
          <a:p>
            <a:pPr>
              <a:buFont typeface="Wingdings" pitchFamily="-124" charset="2"/>
              <a:buNone/>
            </a:pPr>
            <a:r>
              <a:rPr lang="en-US" sz="1200" b="1" u="sng" dirty="0" smtClean="0">
                <a:latin typeface="Times New Roman" pitchFamily="-124" charset="0"/>
                <a:cs typeface="Arial" charset="0"/>
              </a:rPr>
              <a:t>How ATM</a:t>
            </a:r>
            <a:r>
              <a:rPr lang="en-US" sz="1200" b="1" u="sng" baseline="0" dirty="0" smtClean="0">
                <a:latin typeface="Times New Roman" pitchFamily="-124" charset="0"/>
                <a:cs typeface="Arial" charset="0"/>
              </a:rPr>
              <a:t> Works</a:t>
            </a:r>
            <a:endParaRPr lang="en-US" sz="1200" b="1" u="sng" dirty="0" smtClean="0">
              <a:latin typeface="Times New Roman" pitchFamily="-124" charset="0"/>
              <a:cs typeface="Arial" charset="0"/>
            </a:endParaRPr>
          </a:p>
          <a:p>
            <a:pPr>
              <a:buFont typeface="Wingdings" pitchFamily="-124" charset="2"/>
              <a:buNone/>
            </a:pPr>
            <a:r>
              <a:rPr lang="en-US" sz="1200" b="1" dirty="0" smtClean="0"/>
              <a:t>1- Transmission Path (TP):</a:t>
            </a:r>
            <a:r>
              <a:rPr lang="en-US" sz="1200" dirty="0" smtClean="0"/>
              <a:t> the physical connection (wire, cable, satellite, … ) between an endpoint and a switch or between two switches.</a:t>
            </a:r>
          </a:p>
          <a:p>
            <a:pPr>
              <a:buFont typeface="Wingdings" pitchFamily="-124" charset="2"/>
              <a:buNone/>
            </a:pPr>
            <a:endParaRPr lang="en-US" sz="1200" dirty="0" smtClean="0"/>
          </a:p>
          <a:p>
            <a:pPr>
              <a:buFont typeface="Wingdings" pitchFamily="-124" charset="2"/>
              <a:buNone/>
            </a:pPr>
            <a:r>
              <a:rPr lang="en-US" sz="1200" b="1" dirty="0" smtClean="0"/>
              <a:t>2- Virtual Paths (VPs):</a:t>
            </a:r>
            <a:r>
              <a:rPr lang="en-US" sz="1200" dirty="0" smtClean="0"/>
              <a:t> provides a connection or a set of connections between two switches. </a:t>
            </a:r>
          </a:p>
          <a:p>
            <a:pPr>
              <a:buFont typeface="Wingdings" pitchFamily="-124" charset="2"/>
              <a:buNone/>
            </a:pPr>
            <a:endParaRPr lang="en-US" sz="1200" dirty="0" smtClean="0"/>
          </a:p>
          <a:p>
            <a:pPr>
              <a:buFont typeface="Wingdings" pitchFamily="-124" charset="2"/>
              <a:buNone/>
            </a:pPr>
            <a:r>
              <a:rPr lang="en-US" sz="1200" b="1" dirty="0" smtClean="0"/>
              <a:t>3- Virtual Circuits (VCs):</a:t>
            </a:r>
            <a:r>
              <a:rPr lang="en-US" sz="1200" dirty="0" smtClean="0"/>
              <a:t> Cell networks are based on virtual circuits. All cells belonging a single message follow the same virtual circuit and remain in their </a:t>
            </a:r>
            <a:r>
              <a:rPr lang="en-US" dirty="0" smtClean="0"/>
              <a:t>original order until they reach their destination. </a:t>
            </a:r>
          </a:p>
          <a:p>
            <a:pPr>
              <a:buFont typeface="Wingdings" pitchFamily="-124" charset="2"/>
              <a:buNone/>
            </a:pPr>
            <a:r>
              <a:rPr lang="en-US" dirty="0" smtClean="0"/>
              <a:t>        VC must be set up across the ATM network prior to any data transfer.</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MAC – Media Access Control</a:t>
            </a:r>
          </a:p>
          <a:p>
            <a:r>
              <a:rPr lang="en-GB" dirty="0" smtClean="0"/>
              <a:t>DLC – Data Link Control</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The IEEE 802.11 committee and the Wi-Fi Alliance have diligently worked to make wireless equipment standardized and interoperable.</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3416882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2331217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API</a:t>
            </a:r>
            <a:r>
              <a:rPr lang="en-GB" baseline="0" dirty="0" smtClean="0"/>
              <a:t> – Application Program Interface</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23312174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baseline="0" dirty="0" smtClean="0"/>
          </a:p>
          <a:p>
            <a:endParaRPr lang="en-US" baseline="0" dirty="0" smtClean="0"/>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1318897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Examples of dynamic routing protocols - </a:t>
            </a:r>
            <a:r>
              <a:rPr lang="nl-NL" sz="1200" b="0" i="0" kern="1200" dirty="0" smtClean="0">
                <a:solidFill>
                  <a:schemeClr val="tx1"/>
                </a:solidFill>
                <a:latin typeface="+mn-lt"/>
                <a:ea typeface="+mn-ea"/>
                <a:cs typeface="+mn-cs"/>
              </a:rPr>
              <a:t>RIP, RIP2, EIGRP, OSPF, IS-IS, BGP</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F11FCC65-3793-0842-9429-093B8392BB52}" type="slidenum">
              <a:rPr lang="en-US" sz="800"/>
              <a:pPr/>
              <a:t>22</a:t>
            </a:fld>
            <a:endParaRPr lang="en-US" sz="80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 7.1.2.1</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0" kern="1200" dirty="0" smtClean="0">
                <a:solidFill>
                  <a:schemeClr val="tx1"/>
                </a:solidFill>
                <a:latin typeface="+mn-lt"/>
                <a:ea typeface="+mn-ea"/>
                <a:cs typeface="+mn-cs"/>
              </a:rPr>
              <a:t>middleware</a:t>
            </a:r>
            <a:r>
              <a:rPr lang="en-GB" sz="1200" b="0" i="0" kern="1200" dirty="0" smtClean="0">
                <a:solidFill>
                  <a:schemeClr val="tx1"/>
                </a:solidFill>
                <a:latin typeface="+mn-lt"/>
                <a:ea typeface="+mn-ea"/>
                <a:cs typeface="+mn-cs"/>
              </a:rPr>
              <a:t> is </a:t>
            </a:r>
            <a:r>
              <a:rPr lang="en-GB" sz="1200" b="0" i="0" kern="1200" dirty="0" smtClean="0">
                <a:solidFill>
                  <a:schemeClr val="tx1"/>
                </a:solidFill>
                <a:latin typeface="+mn-lt"/>
                <a:ea typeface="+mn-ea"/>
                <a:cs typeface="+mn-cs"/>
                <a:hlinkClick r:id="rId3" tooltip="Computer"/>
              </a:rPr>
              <a:t>computer</a:t>
            </a:r>
            <a:r>
              <a:rPr lang="en-GB" sz="1200" b="0" i="0" kern="1200" dirty="0" smtClean="0">
                <a:solidFill>
                  <a:schemeClr val="tx1"/>
                </a:solidFill>
                <a:latin typeface="+mn-lt"/>
                <a:ea typeface="+mn-ea"/>
                <a:cs typeface="+mn-cs"/>
              </a:rPr>
              <a:t> </a:t>
            </a:r>
            <a:r>
              <a:rPr lang="en-GB" sz="1200" b="0" i="0" kern="1200" dirty="0" smtClean="0">
                <a:solidFill>
                  <a:schemeClr val="tx1"/>
                </a:solidFill>
                <a:latin typeface="+mn-lt"/>
                <a:ea typeface="+mn-ea"/>
                <a:cs typeface="+mn-cs"/>
                <a:hlinkClick r:id="rId4" tooltip="Software"/>
              </a:rPr>
              <a:t>software</a:t>
            </a:r>
            <a:r>
              <a:rPr lang="en-GB" sz="1200" b="0" i="0" kern="1200" dirty="0" smtClean="0">
                <a:solidFill>
                  <a:schemeClr val="tx1"/>
                </a:solidFill>
                <a:latin typeface="+mn-lt"/>
                <a:ea typeface="+mn-ea"/>
                <a:cs typeface="+mn-cs"/>
              </a:rPr>
              <a:t> that provides services to </a:t>
            </a:r>
            <a:r>
              <a:rPr lang="en-GB" sz="1200" b="0" i="0" kern="1200" dirty="0" smtClean="0">
                <a:solidFill>
                  <a:schemeClr val="tx1"/>
                </a:solidFill>
                <a:latin typeface="+mn-lt"/>
                <a:ea typeface="+mn-ea"/>
                <a:cs typeface="+mn-cs"/>
                <a:hlinkClick r:id="rId5" tooltip="Software application"/>
              </a:rPr>
              <a:t>software applications</a:t>
            </a:r>
            <a:r>
              <a:rPr lang="en-GB" sz="1200" b="0" i="0" kern="1200" dirty="0" smtClean="0">
                <a:solidFill>
                  <a:schemeClr val="tx1"/>
                </a:solidFill>
                <a:latin typeface="+mn-lt"/>
                <a:ea typeface="+mn-ea"/>
                <a:cs typeface="+mn-cs"/>
              </a:rPr>
              <a:t> beyond those available from the </a:t>
            </a:r>
            <a:r>
              <a:rPr lang="en-GB" sz="1200" b="0" i="0" u="sng" kern="1200" dirty="0" smtClean="0">
                <a:solidFill>
                  <a:schemeClr val="tx1"/>
                </a:solidFill>
                <a:latin typeface="+mn-lt"/>
                <a:ea typeface="+mn-ea"/>
                <a:cs typeface="+mn-cs"/>
                <a:hlinkClick r:id="rId6" tooltip="Operating system"/>
              </a:rPr>
              <a:t>operating system</a:t>
            </a:r>
            <a:endParaRPr lang="en-GB" sz="1200" b="0" i="0" u="sng" kern="1200" dirty="0" smtClean="0">
              <a:solidFill>
                <a:schemeClr val="tx1"/>
              </a:solidFill>
              <a:latin typeface="+mn-lt"/>
              <a:ea typeface="+mn-ea"/>
              <a:cs typeface="+mn-cs"/>
            </a:endParaRPr>
          </a:p>
          <a:p>
            <a:r>
              <a:rPr lang="en-GB" sz="1200" kern="1200" baseline="0" dirty="0" smtClean="0">
                <a:solidFill>
                  <a:schemeClr val="tx1"/>
                </a:solidFill>
                <a:latin typeface="+mn-lt"/>
                <a:ea typeface="+mn-ea"/>
                <a:cs typeface="+mn-cs"/>
              </a:rPr>
              <a:t>Middleware is a class of software technologies designed to help manage the complexity and heterogeneity inherent in</a:t>
            </a:r>
          </a:p>
          <a:p>
            <a:r>
              <a:rPr lang="en-GB" sz="1200" kern="1200" baseline="0" dirty="0" smtClean="0">
                <a:solidFill>
                  <a:schemeClr val="tx1"/>
                </a:solidFill>
                <a:latin typeface="+mn-lt"/>
                <a:ea typeface="+mn-ea"/>
                <a:cs typeface="+mn-cs"/>
              </a:rPr>
              <a:t>distributed systems. It is defined as a layer of software above the operating system but below the application program</a:t>
            </a:r>
          </a:p>
          <a:p>
            <a:r>
              <a:rPr lang="en-GB" sz="1200" kern="1200" baseline="0" dirty="0" smtClean="0">
                <a:solidFill>
                  <a:schemeClr val="tx1"/>
                </a:solidFill>
                <a:latin typeface="+mn-lt"/>
                <a:ea typeface="+mn-ea"/>
                <a:cs typeface="+mn-cs"/>
              </a:rPr>
              <a:t>that provides a common programming abstraction across a distributed system</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p>
            <a:fld id="{4F60A778-8F67-4AF0-9A0D-13B30D700570}" type="slidenum">
              <a:rPr lang="en-US"/>
              <a:pPr/>
              <a:t>28</a:t>
            </a:fld>
            <a:endParaRPr lang="en-US"/>
          </a:p>
        </p:txBody>
      </p:sp>
      <p:sp>
        <p:nvSpPr>
          <p:cNvPr id="1047554"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047555" name="Rectangle 3"/>
          <p:cNvSpPr>
            <a:spLocks noGrp="1" noChangeArrowheads="1"/>
          </p:cNvSpPr>
          <p:nvPr>
            <p:ph type="body" idx="1"/>
          </p:nvPr>
        </p:nvSpPr>
        <p:spPr/>
        <p:txBody>
          <a:bodyPr/>
          <a:lstStyle/>
          <a:p>
            <a:pPr>
              <a:defRPr/>
            </a:pPr>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Additionally, the 802.16e amendment, incorporated in current version of IEEE 802.16 standard, specifies solutions for mobile communication at vehicular</a:t>
            </a:r>
          </a:p>
          <a:p>
            <a:r>
              <a:rPr lang="en-GB" sz="1200" kern="1200" baseline="0" dirty="0" smtClean="0">
                <a:solidFill>
                  <a:schemeClr val="tx1"/>
                </a:solidFill>
                <a:latin typeface="+mn-lt"/>
                <a:ea typeface="+mn-ea"/>
                <a:cs typeface="+mn-cs"/>
              </a:rPr>
              <a:t>speed of up to 50 km/h</a:t>
            </a:r>
          </a:p>
          <a:p>
            <a:r>
              <a:rPr lang="en-GB" sz="1200" kern="1200" baseline="0" dirty="0" smtClean="0">
                <a:solidFill>
                  <a:schemeClr val="tx1"/>
                </a:solidFill>
                <a:latin typeface="+mn-lt"/>
                <a:ea typeface="+mn-ea"/>
                <a:cs typeface="+mn-cs"/>
              </a:rPr>
              <a:t>IEEE 802.16 supports variety of physical layers. For line-of-sight (LOS) environments, frequencies from range 10 to 66 GHz are</a:t>
            </a:r>
          </a:p>
          <a:p>
            <a:r>
              <a:rPr lang="en-GB" sz="1200" kern="1200" baseline="0" dirty="0" smtClean="0">
                <a:solidFill>
                  <a:schemeClr val="tx1"/>
                </a:solidFill>
                <a:latin typeface="+mn-lt"/>
                <a:ea typeface="+mn-ea"/>
                <a:cs typeface="+mn-cs"/>
              </a:rPr>
              <a:t>applicable. In this frequency band there is little multipath propagation, therefore band 2–11 GHz is more suitable.</a:t>
            </a:r>
          </a:p>
          <a:p>
            <a:r>
              <a:rPr lang="en-GB" sz="1200" kern="1200" baseline="0" dirty="0" smtClean="0">
                <a:solidFill>
                  <a:schemeClr val="tx1"/>
                </a:solidFill>
                <a:latin typeface="+mn-lt"/>
                <a:ea typeface="+mn-ea"/>
                <a:cs typeface="+mn-cs"/>
              </a:rPr>
              <a:t>For low frequency bands two physical layer operation modes are supported:</a:t>
            </a:r>
          </a:p>
          <a:p>
            <a:pPr lvl="1">
              <a:buFont typeface="Arial" pitchFamily="34" charset="0"/>
              <a:buChar char="•"/>
            </a:pPr>
            <a:r>
              <a:rPr lang="en-GB" sz="1200" kern="1200" baseline="0" dirty="0" smtClean="0">
                <a:solidFill>
                  <a:schemeClr val="tx1"/>
                </a:solidFill>
                <a:latin typeface="+mn-lt"/>
                <a:ea typeface="+mn-ea"/>
                <a:cs typeface="+mn-cs"/>
              </a:rPr>
              <a:t> 256-point fast Fourier transform (FFT) Orthogonal Frequency Division Multiplexing (OFDM),</a:t>
            </a:r>
          </a:p>
          <a:p>
            <a:pPr lvl="1">
              <a:buFont typeface="Arial" pitchFamily="34" charset="0"/>
              <a:buChar char="•"/>
            </a:pPr>
            <a:r>
              <a:rPr lang="en-GB" sz="1200" kern="1200" baseline="0" dirty="0" smtClean="0">
                <a:solidFill>
                  <a:schemeClr val="tx1"/>
                </a:solidFill>
                <a:latin typeface="+mn-lt"/>
                <a:ea typeface="+mn-ea"/>
                <a:cs typeface="+mn-cs"/>
              </a:rPr>
              <a:t> 2048-point fast Fourier transform (FFT) Orthogonal Frequency Division Multiple Access (OFDMA). </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OFDMA – Orthogonal</a:t>
            </a:r>
            <a:r>
              <a:rPr lang="en-GB" baseline="0" dirty="0" smtClean="0"/>
              <a:t> frequency-division multiple access</a:t>
            </a:r>
          </a:p>
          <a:p>
            <a:r>
              <a:rPr lang="en-GB" baseline="0" dirty="0" err="1" smtClean="0"/>
              <a:t>QoS</a:t>
            </a:r>
            <a:r>
              <a:rPr lang="en-GB" baseline="0" dirty="0" smtClean="0"/>
              <a:t> – Quality of Service</a:t>
            </a:r>
          </a:p>
          <a:p>
            <a:r>
              <a:rPr lang="en-GB" baseline="0" dirty="0" smtClean="0"/>
              <a:t>SOFDM – Scalable OFDM</a:t>
            </a:r>
          </a:p>
          <a:p>
            <a:r>
              <a:rPr lang="en-GB" baseline="0" dirty="0" smtClean="0"/>
              <a:t>MIMO – </a:t>
            </a:r>
            <a:r>
              <a:rPr lang="en-GB" baseline="0" dirty="0" err="1" smtClean="0"/>
              <a:t>Mutiple</a:t>
            </a:r>
            <a:r>
              <a:rPr lang="en-GB" baseline="0" dirty="0" smtClean="0"/>
              <a:t> Input Multiple Output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32</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adaptation</a:t>
            </a:r>
            <a:r>
              <a:rPr lang="en-GB" baseline="0" dirty="0" smtClean="0"/>
              <a:t> can allow a variety of fixed and mobile terminals and different size base station.</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QPSK – </a:t>
            </a:r>
            <a:r>
              <a:rPr lang="en-GB" dirty="0" err="1" smtClean="0"/>
              <a:t>quadrature</a:t>
            </a:r>
            <a:r>
              <a:rPr lang="en-GB" dirty="0" smtClean="0"/>
              <a:t> phase-shift</a:t>
            </a:r>
            <a:r>
              <a:rPr lang="en-GB" baseline="0" dirty="0" smtClean="0"/>
              <a:t> keying</a:t>
            </a:r>
          </a:p>
          <a:p>
            <a:r>
              <a:rPr lang="en-GB" baseline="0" dirty="0" smtClean="0"/>
              <a:t>QAM – </a:t>
            </a:r>
            <a:r>
              <a:rPr lang="en-GB" baseline="0" dirty="0" err="1" smtClean="0"/>
              <a:t>quadrature</a:t>
            </a:r>
            <a:r>
              <a:rPr lang="en-GB" baseline="0" dirty="0" smtClean="0"/>
              <a:t> amplitude modulation</a:t>
            </a:r>
          </a:p>
          <a:p>
            <a:r>
              <a:rPr lang="en-GB" baseline="0" dirty="0" smtClean="0"/>
              <a:t>The highest data rate was 134Mb/s which was associate with 64-QAM and 28MHz of bandwidth. At those higher carrier frequencies and using simple modulation techniques the coverage would be limited to at most a few miles in LOS environments, </a:t>
            </a:r>
            <a:r>
              <a:rPr lang="en-GB" baseline="0" dirty="0" err="1" smtClean="0"/>
              <a:t>ehich</a:t>
            </a:r>
            <a:r>
              <a:rPr lang="en-GB" baseline="0" dirty="0" smtClean="0"/>
              <a:t> limit the practicality of the technology.</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Jamming</a:t>
            </a:r>
            <a:r>
              <a:rPr lang="en-GB" dirty="0" smtClean="0"/>
              <a:t> </a:t>
            </a:r>
            <a:r>
              <a:rPr lang="en-GB" sz="1200" kern="1200" baseline="0" dirty="0" smtClean="0">
                <a:solidFill>
                  <a:schemeClr val="tx1"/>
                </a:solidFill>
                <a:latin typeface="+mn-lt"/>
                <a:ea typeface="+mn-ea"/>
                <a:cs typeface="+mn-cs"/>
              </a:rPr>
              <a:t>achieved by introducing a source of noise strong enough to significantly reduce the capacity of the channel. Jamming can be either intentional or</a:t>
            </a:r>
          </a:p>
          <a:p>
            <a:r>
              <a:rPr lang="en-GB" sz="1200" kern="1200" baseline="0" dirty="0" smtClean="0">
                <a:solidFill>
                  <a:schemeClr val="tx1"/>
                </a:solidFill>
                <a:latin typeface="+mn-lt"/>
                <a:ea typeface="+mn-ea"/>
                <a:cs typeface="+mn-cs"/>
              </a:rPr>
              <a:t>Unintentional</a:t>
            </a:r>
          </a:p>
          <a:p>
            <a:r>
              <a:rPr lang="en-GB" sz="1200" b="1" kern="1200" baseline="0" dirty="0" smtClean="0">
                <a:solidFill>
                  <a:schemeClr val="tx1"/>
                </a:solidFill>
                <a:latin typeface="+mn-lt"/>
                <a:ea typeface="+mn-ea"/>
                <a:cs typeface="+mn-cs"/>
              </a:rPr>
              <a:t>Scrambling</a:t>
            </a:r>
            <a:r>
              <a:rPr lang="en-GB" sz="1200" kern="1200" baseline="0" dirty="0" smtClean="0">
                <a:solidFill>
                  <a:schemeClr val="tx1"/>
                </a:solidFill>
                <a:latin typeface="+mn-lt"/>
                <a:ea typeface="+mn-ea"/>
                <a:cs typeface="+mn-cs"/>
              </a:rPr>
              <a:t> is a kind of jamming but only provoked for short intervals of time and targeted to specific </a:t>
            </a:r>
            <a:r>
              <a:rPr lang="en-GB" sz="1200" kern="1200" baseline="0" dirty="0" err="1" smtClean="0">
                <a:solidFill>
                  <a:schemeClr val="tx1"/>
                </a:solidFill>
                <a:latin typeface="+mn-lt"/>
                <a:ea typeface="+mn-ea"/>
                <a:cs typeface="+mn-cs"/>
              </a:rPr>
              <a:t>WiMAX</a:t>
            </a:r>
            <a:r>
              <a:rPr lang="en-GB" sz="1200" kern="1200" baseline="0" dirty="0" smtClean="0">
                <a:solidFill>
                  <a:schemeClr val="tx1"/>
                </a:solidFill>
                <a:latin typeface="+mn-lt"/>
                <a:ea typeface="+mn-ea"/>
                <a:cs typeface="+mn-cs"/>
              </a:rPr>
              <a:t> frames or parts of frames at the PHY layer</a:t>
            </a:r>
          </a:p>
          <a:p>
            <a:r>
              <a:rPr lang="en-GB" sz="1200" b="1" kern="1200" baseline="0" dirty="0" smtClean="0">
                <a:solidFill>
                  <a:schemeClr val="tx1"/>
                </a:solidFill>
                <a:latin typeface="+mn-lt"/>
                <a:ea typeface="+mn-ea"/>
                <a:cs typeface="+mn-cs"/>
              </a:rPr>
              <a:t>Water Torture Attack </a:t>
            </a:r>
            <a:r>
              <a:rPr lang="en-GB" sz="1200" kern="1200" baseline="0" dirty="0" smtClean="0">
                <a:solidFill>
                  <a:schemeClr val="tx1"/>
                </a:solidFill>
                <a:latin typeface="+mn-lt"/>
                <a:ea typeface="+mn-ea"/>
                <a:cs typeface="+mn-cs"/>
              </a:rPr>
              <a:t>is typical attack in which an attacker force a Subscriber Station (SS) to drain its battery or consume computing resources by sending a series of bogus frames. This kind of attack is considered even more destructive than a typical Denial-of-Service (</a:t>
            </a:r>
            <a:r>
              <a:rPr lang="en-GB" sz="1200" kern="1200" baseline="0" dirty="0" err="1" smtClean="0">
                <a:solidFill>
                  <a:schemeClr val="tx1"/>
                </a:solidFill>
                <a:latin typeface="+mn-lt"/>
                <a:ea typeface="+mn-ea"/>
                <a:cs typeface="+mn-cs"/>
              </a:rPr>
              <a:t>DoS</a:t>
            </a:r>
            <a:r>
              <a:rPr lang="en-GB" sz="1200" kern="1200" baseline="0" dirty="0" smtClean="0">
                <a:solidFill>
                  <a:schemeClr val="tx1"/>
                </a:solidFill>
                <a:latin typeface="+mn-lt"/>
                <a:ea typeface="+mn-ea"/>
                <a:cs typeface="+mn-cs"/>
              </a:rPr>
              <a:t>).</a:t>
            </a:r>
          </a:p>
          <a:p>
            <a:r>
              <a:rPr lang="en-GB" sz="1200" b="1" kern="1200" baseline="0" dirty="0" smtClean="0">
                <a:solidFill>
                  <a:schemeClr val="tx1"/>
                </a:solidFill>
                <a:latin typeface="+mn-lt"/>
                <a:ea typeface="+mn-ea"/>
                <a:cs typeface="+mn-cs"/>
              </a:rPr>
              <a:t>Forgery</a:t>
            </a:r>
            <a:r>
              <a:rPr lang="en-GB" sz="1200" kern="1200" baseline="0" dirty="0" smtClean="0">
                <a:solidFill>
                  <a:schemeClr val="tx1"/>
                </a:solidFill>
                <a:latin typeface="+mn-lt"/>
                <a:ea typeface="+mn-ea"/>
                <a:cs typeface="+mn-cs"/>
              </a:rPr>
              <a:t> which an attacker with an adequate radio transmitter can write to a wireless channel</a:t>
            </a:r>
          </a:p>
          <a:p>
            <a:r>
              <a:rPr lang="en-GB" b="1" dirty="0" smtClean="0"/>
              <a:t>Rogue</a:t>
            </a:r>
            <a:r>
              <a:rPr lang="en-GB" b="1" baseline="0" dirty="0" smtClean="0"/>
              <a:t> Base Stations </a:t>
            </a:r>
            <a:r>
              <a:rPr lang="en-GB" sz="1200" kern="1200" baseline="0" dirty="0" smtClean="0">
                <a:solidFill>
                  <a:schemeClr val="tx1"/>
                </a:solidFill>
                <a:latin typeface="+mn-lt"/>
                <a:ea typeface="+mn-ea"/>
                <a:cs typeface="+mn-cs"/>
              </a:rPr>
              <a:t>makes the SSs believing that they are connected to the legitimate BS, thus it can intercept SSs’ whole information</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42</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Masquerade attack is a type of attack in which one system assumes the identity of another.</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43</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3GPP – Third Generation Partnership Project</a:t>
            </a:r>
          </a:p>
          <a:p>
            <a:r>
              <a:rPr lang="en-GB" dirty="0" smtClean="0"/>
              <a:t>E-UTRAN – Evolved Universal Terrestrial Radio Access Network</a:t>
            </a:r>
          </a:p>
          <a:p>
            <a:r>
              <a:rPr lang="en-GB" dirty="0" smtClean="0"/>
              <a:t>IP – Internet Protocol</a:t>
            </a:r>
          </a:p>
          <a:p>
            <a:r>
              <a:rPr lang="en-GB" dirty="0" smtClean="0"/>
              <a:t>DL – Download</a:t>
            </a:r>
          </a:p>
          <a:p>
            <a:r>
              <a:rPr lang="en-GB" dirty="0" smtClean="0"/>
              <a:t>UL - Upload</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49</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b="1" i="0" u="none" kern="1200" dirty="0" smtClean="0">
                <a:solidFill>
                  <a:schemeClr val="tx1"/>
                </a:solidFill>
                <a:latin typeface="+mn-lt"/>
                <a:ea typeface="+mn-ea"/>
                <a:cs typeface="+mn-cs"/>
              </a:rPr>
              <a:t>GSM</a:t>
            </a:r>
            <a:r>
              <a:rPr lang="en-GB" sz="1200" b="0" i="0" u="none" kern="1200" dirty="0" smtClean="0">
                <a:solidFill>
                  <a:schemeClr val="tx1"/>
                </a:solidFill>
                <a:latin typeface="+mn-lt"/>
                <a:ea typeface="+mn-ea"/>
                <a:cs typeface="+mn-cs"/>
              </a:rPr>
              <a:t> (</a:t>
            </a:r>
            <a:r>
              <a:rPr lang="en-GB" sz="1200" b="1" i="0" u="none" kern="1200" dirty="0" smtClean="0">
                <a:solidFill>
                  <a:schemeClr val="tx1"/>
                </a:solidFill>
                <a:latin typeface="+mn-lt"/>
                <a:ea typeface="+mn-ea"/>
                <a:cs typeface="+mn-cs"/>
              </a:rPr>
              <a:t>Global System for Mobile Communications</a:t>
            </a:r>
            <a:r>
              <a:rPr lang="en-GB" sz="1200" b="0" i="0" u="none" kern="1200" dirty="0" smtClean="0">
                <a:solidFill>
                  <a:schemeClr val="tx1"/>
                </a:solidFill>
                <a:latin typeface="+mn-lt"/>
                <a:ea typeface="+mn-ea"/>
                <a:cs typeface="+mn-cs"/>
              </a:rPr>
              <a:t>, originally </a:t>
            </a:r>
            <a:r>
              <a:rPr lang="en-GB" sz="1200" b="1" i="1" u="none" kern="1200" dirty="0" err="1" smtClean="0">
                <a:solidFill>
                  <a:schemeClr val="tx1"/>
                </a:solidFill>
                <a:latin typeface="+mn-lt"/>
                <a:ea typeface="+mn-ea"/>
                <a:cs typeface="+mn-cs"/>
              </a:rPr>
              <a:t>Groupe</a:t>
            </a:r>
            <a:r>
              <a:rPr lang="en-GB" sz="1200" b="1" i="1" u="none" kern="1200" dirty="0" smtClean="0">
                <a:solidFill>
                  <a:schemeClr val="tx1"/>
                </a:solidFill>
                <a:latin typeface="+mn-lt"/>
                <a:ea typeface="+mn-ea"/>
                <a:cs typeface="+mn-cs"/>
              </a:rPr>
              <a:t> </a:t>
            </a:r>
            <a:r>
              <a:rPr lang="en-GB" sz="1200" b="1" i="1" u="none" kern="1200" dirty="0" err="1" smtClean="0">
                <a:solidFill>
                  <a:schemeClr val="tx1"/>
                </a:solidFill>
                <a:latin typeface="+mn-lt"/>
                <a:ea typeface="+mn-ea"/>
                <a:cs typeface="+mn-cs"/>
              </a:rPr>
              <a:t>Spécial</a:t>
            </a:r>
            <a:r>
              <a:rPr lang="en-GB" sz="1200" b="1" i="1" u="none" kern="1200" dirty="0" smtClean="0">
                <a:solidFill>
                  <a:schemeClr val="tx1"/>
                </a:solidFill>
                <a:latin typeface="+mn-lt"/>
                <a:ea typeface="+mn-ea"/>
                <a:cs typeface="+mn-cs"/>
              </a:rPr>
              <a:t> Mobile</a:t>
            </a:r>
            <a:r>
              <a:rPr lang="en-GB" sz="1200" b="0" i="0" u="none" kern="1200" dirty="0" smtClean="0">
                <a:solidFill>
                  <a:schemeClr val="tx1"/>
                </a:solidFill>
                <a:latin typeface="+mn-lt"/>
                <a:ea typeface="+mn-ea"/>
                <a:cs typeface="+mn-cs"/>
              </a:rPr>
              <a:t>), is a standard set developed by the </a:t>
            </a:r>
            <a:r>
              <a:rPr lang="en-GB" sz="1200" b="0" i="0" u="none" strike="noStrike" kern="1200" dirty="0" smtClean="0">
                <a:solidFill>
                  <a:schemeClr val="tx1"/>
                </a:solidFill>
                <a:latin typeface="+mn-lt"/>
                <a:ea typeface="+mn-ea"/>
                <a:cs typeface="+mn-cs"/>
                <a:hlinkClick r:id="rId3" tooltip="European Telecommunications Standards Institute"/>
              </a:rPr>
              <a:t>European Telecommunications Standards Institute</a:t>
            </a:r>
            <a:r>
              <a:rPr lang="en-GB" sz="1200" b="0" i="0" u="none" kern="1200" dirty="0" smtClean="0">
                <a:solidFill>
                  <a:schemeClr val="tx1"/>
                </a:solidFill>
                <a:latin typeface="+mn-lt"/>
                <a:ea typeface="+mn-ea"/>
                <a:cs typeface="+mn-cs"/>
              </a:rPr>
              <a:t> (ETSI) to describe protocols for second generation (</a:t>
            </a:r>
            <a:r>
              <a:rPr lang="en-GB" sz="1200" b="0" i="0" u="none" strike="noStrike" kern="1200" dirty="0" smtClean="0">
                <a:solidFill>
                  <a:schemeClr val="tx1"/>
                </a:solidFill>
                <a:latin typeface="+mn-lt"/>
                <a:ea typeface="+mn-ea"/>
                <a:cs typeface="+mn-cs"/>
                <a:hlinkClick r:id="rId4" tooltip="2G"/>
              </a:rPr>
              <a:t>2G</a:t>
            </a:r>
            <a:r>
              <a:rPr lang="en-GB" sz="1200" b="0" i="0" u="none" kern="1200" dirty="0" smtClean="0">
                <a:solidFill>
                  <a:schemeClr val="tx1"/>
                </a:solidFill>
                <a:latin typeface="+mn-lt"/>
                <a:ea typeface="+mn-ea"/>
                <a:cs typeface="+mn-cs"/>
              </a:rPr>
              <a:t>) digital </a:t>
            </a:r>
            <a:r>
              <a:rPr lang="en-GB" sz="1200" b="0" i="0" u="none" strike="noStrike" kern="1200" dirty="0" smtClean="0">
                <a:solidFill>
                  <a:schemeClr val="tx1"/>
                </a:solidFill>
                <a:latin typeface="+mn-lt"/>
                <a:ea typeface="+mn-ea"/>
                <a:cs typeface="+mn-cs"/>
                <a:hlinkClick r:id="rId5" tooltip="Cellular network"/>
              </a:rPr>
              <a:t>cellular networks</a:t>
            </a:r>
            <a:r>
              <a:rPr lang="en-GB" sz="1200" b="0" i="0" u="none" kern="1200" dirty="0" smtClean="0">
                <a:solidFill>
                  <a:schemeClr val="tx1"/>
                </a:solidFill>
                <a:latin typeface="+mn-lt"/>
                <a:ea typeface="+mn-ea"/>
                <a:cs typeface="+mn-cs"/>
              </a:rPr>
              <a:t> used by </a:t>
            </a:r>
            <a:r>
              <a:rPr lang="en-GB" sz="1200" b="0" i="0" u="none" strike="noStrike" kern="1200" dirty="0" smtClean="0">
                <a:solidFill>
                  <a:schemeClr val="tx1"/>
                </a:solidFill>
                <a:latin typeface="+mn-lt"/>
                <a:ea typeface="+mn-ea"/>
                <a:cs typeface="+mn-cs"/>
                <a:hlinkClick r:id="rId6" tooltip="Mobile phone"/>
              </a:rPr>
              <a:t>mobile phones</a:t>
            </a:r>
            <a:r>
              <a:rPr lang="en-GB" sz="1200" b="0" i="0" u="none" kern="1200" dirty="0" smtClean="0">
                <a:solidFill>
                  <a:schemeClr val="tx1"/>
                </a:solidFill>
                <a:latin typeface="+mn-lt"/>
                <a:ea typeface="+mn-ea"/>
                <a:cs typeface="+mn-cs"/>
              </a:rPr>
              <a:t>. It became the de facto global standard for mobile communications with </a:t>
            </a:r>
            <a:r>
              <a:rPr lang="en-GB" sz="1200" b="0" i="0" u="none" strike="noStrike" kern="1200" dirty="0" smtClean="0">
                <a:solidFill>
                  <a:schemeClr val="tx1"/>
                </a:solidFill>
                <a:latin typeface="+mn-lt"/>
                <a:ea typeface="+mn-ea"/>
                <a:cs typeface="+mn-cs"/>
                <a:hlinkClick r:id="rId7" tooltip="Comparison of mobile phone standards"/>
              </a:rPr>
              <a:t>over 80% market share</a:t>
            </a:r>
            <a:r>
              <a:rPr lang="en-GB" sz="1200" b="0" i="0" u="none" kern="1200" dirty="0" smtClean="0">
                <a:solidFill>
                  <a:schemeClr val="tx1"/>
                </a:solidFill>
                <a:latin typeface="+mn-lt"/>
                <a:ea typeface="+mn-ea"/>
                <a:cs typeface="+mn-cs"/>
              </a:rPr>
              <a:t>. The GSM standard was developed as a replacement for first generation (</a:t>
            </a:r>
            <a:r>
              <a:rPr lang="en-GB" sz="1200" b="0" i="0" u="none" strike="noStrike" kern="1200" dirty="0" smtClean="0">
                <a:solidFill>
                  <a:schemeClr val="tx1"/>
                </a:solidFill>
                <a:latin typeface="+mn-lt"/>
                <a:ea typeface="+mn-ea"/>
                <a:cs typeface="+mn-cs"/>
                <a:hlinkClick r:id="rId8" tooltip="1G"/>
              </a:rPr>
              <a:t>1G</a:t>
            </a:r>
            <a:r>
              <a:rPr lang="en-GB" sz="1200" b="0" i="0" u="none" kern="1200" dirty="0" smtClean="0">
                <a:solidFill>
                  <a:schemeClr val="tx1"/>
                </a:solidFill>
                <a:latin typeface="+mn-lt"/>
                <a:ea typeface="+mn-ea"/>
                <a:cs typeface="+mn-cs"/>
              </a:rPr>
              <a:t>) </a:t>
            </a:r>
            <a:r>
              <a:rPr lang="en-GB" sz="1200" b="0" i="0" u="none" kern="1200" dirty="0" err="1" smtClean="0">
                <a:solidFill>
                  <a:schemeClr val="tx1"/>
                </a:solidFill>
                <a:latin typeface="+mn-lt"/>
                <a:ea typeface="+mn-ea"/>
                <a:cs typeface="+mn-cs"/>
              </a:rPr>
              <a:t>analog</a:t>
            </a:r>
            <a:r>
              <a:rPr lang="en-GB" sz="1200" b="0" i="0" u="none" kern="1200" dirty="0" smtClean="0">
                <a:solidFill>
                  <a:schemeClr val="tx1"/>
                </a:solidFill>
                <a:latin typeface="+mn-lt"/>
                <a:ea typeface="+mn-ea"/>
                <a:cs typeface="+mn-cs"/>
              </a:rPr>
              <a:t> cellular networks, and originally described a digital, circuit-switched network optimized for </a:t>
            </a:r>
            <a:r>
              <a:rPr lang="en-GB" sz="1200" b="0" i="0" u="none" strike="noStrike" kern="1200" dirty="0" smtClean="0">
                <a:solidFill>
                  <a:schemeClr val="tx1"/>
                </a:solidFill>
                <a:latin typeface="+mn-lt"/>
                <a:ea typeface="+mn-ea"/>
                <a:cs typeface="+mn-cs"/>
                <a:hlinkClick r:id="rId9" tooltip="Duplex (telecommunications)"/>
              </a:rPr>
              <a:t>full duplex</a:t>
            </a:r>
            <a:r>
              <a:rPr lang="en-GB" sz="1200" b="0" i="0" u="none" kern="1200" dirty="0" smtClean="0">
                <a:solidFill>
                  <a:schemeClr val="tx1"/>
                </a:solidFill>
                <a:latin typeface="+mn-lt"/>
                <a:ea typeface="+mn-ea"/>
                <a:cs typeface="+mn-cs"/>
              </a:rPr>
              <a:t> voice </a:t>
            </a:r>
            <a:r>
              <a:rPr lang="en-GB" sz="1200" b="0" i="0" u="none" kern="1200" dirty="0" smtClean="0">
                <a:solidFill>
                  <a:schemeClr val="tx1"/>
                </a:solidFill>
                <a:latin typeface="+mn-lt"/>
                <a:ea typeface="+mn-ea"/>
                <a:cs typeface="+mn-cs"/>
                <a:hlinkClick r:id="rId10" tooltip="Telephony"/>
              </a:rPr>
              <a:t>telephony</a:t>
            </a:r>
            <a:r>
              <a:rPr lang="en-GB" sz="1200" b="0" i="0" u="none" kern="1200" dirty="0" smtClean="0">
                <a:solidFill>
                  <a:schemeClr val="tx1"/>
                </a:solidFill>
                <a:latin typeface="+mn-lt"/>
                <a:ea typeface="+mn-ea"/>
                <a:cs typeface="+mn-cs"/>
              </a:rPr>
              <a:t>.</a:t>
            </a:r>
          </a:p>
          <a:p>
            <a:r>
              <a:rPr lang="en-GB" sz="1200" b="1" i="0" kern="1200" dirty="0" smtClean="0">
                <a:solidFill>
                  <a:schemeClr val="tx1"/>
                </a:solidFill>
                <a:latin typeface="+mn-lt"/>
                <a:ea typeface="+mn-ea"/>
                <a:cs typeface="+mn-cs"/>
              </a:rPr>
              <a:t>General packet radio service</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GPRS</a:t>
            </a:r>
            <a:r>
              <a:rPr lang="en-GB" sz="1200" b="0" i="0" kern="1200" dirty="0" smtClean="0">
                <a:solidFill>
                  <a:schemeClr val="tx1"/>
                </a:solidFill>
                <a:latin typeface="+mn-lt"/>
                <a:ea typeface="+mn-ea"/>
                <a:cs typeface="+mn-cs"/>
              </a:rPr>
              <a:t>) is a </a:t>
            </a:r>
            <a:r>
              <a:rPr lang="en-GB" sz="1200" b="0" i="0" u="none" strike="noStrike" kern="1200" dirty="0" smtClean="0">
                <a:solidFill>
                  <a:schemeClr val="tx1"/>
                </a:solidFill>
                <a:latin typeface="+mn-lt"/>
                <a:ea typeface="+mn-ea"/>
                <a:cs typeface="+mn-cs"/>
                <a:hlinkClick r:id="rId11" tooltip="Packet oriented"/>
              </a:rPr>
              <a:t>packet oriented</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12" tooltip="Mobile Data Service"/>
              </a:rPr>
              <a:t>mobile data service</a:t>
            </a:r>
            <a:r>
              <a:rPr lang="en-GB" sz="1200" b="0" i="0" kern="1200" dirty="0" smtClean="0">
                <a:solidFill>
                  <a:schemeClr val="tx1"/>
                </a:solidFill>
                <a:latin typeface="+mn-lt"/>
                <a:ea typeface="+mn-ea"/>
                <a:cs typeface="+mn-cs"/>
              </a:rPr>
              <a:t> on the </a:t>
            </a:r>
            <a:r>
              <a:rPr lang="en-GB" sz="1200" b="0" i="0" u="none" strike="noStrike" kern="1200" dirty="0" smtClean="0">
                <a:solidFill>
                  <a:schemeClr val="tx1"/>
                </a:solidFill>
                <a:latin typeface="+mn-lt"/>
                <a:ea typeface="+mn-ea"/>
                <a:cs typeface="+mn-cs"/>
                <a:hlinkClick r:id="rId4" tooltip="2G"/>
              </a:rPr>
              <a:t>2G</a:t>
            </a:r>
            <a:r>
              <a:rPr lang="en-GB" sz="1200" b="0" i="0" kern="1200" dirty="0" smtClean="0">
                <a:solidFill>
                  <a:schemeClr val="tx1"/>
                </a:solidFill>
                <a:latin typeface="+mn-lt"/>
                <a:ea typeface="+mn-ea"/>
                <a:cs typeface="+mn-cs"/>
              </a:rPr>
              <a:t> and </a:t>
            </a:r>
            <a:r>
              <a:rPr lang="en-GB" sz="1200" b="0" i="0" u="none" strike="noStrike" kern="1200" dirty="0" smtClean="0">
                <a:solidFill>
                  <a:schemeClr val="tx1"/>
                </a:solidFill>
                <a:latin typeface="+mn-lt"/>
                <a:ea typeface="+mn-ea"/>
                <a:cs typeface="+mn-cs"/>
                <a:hlinkClick r:id="rId13" tooltip="3G"/>
              </a:rPr>
              <a:t>3G</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14" tooltip="Cellular communication"/>
              </a:rPr>
              <a:t>cellular communication</a:t>
            </a:r>
            <a:r>
              <a:rPr lang="en-GB" sz="1200" b="0" i="0" kern="1200" dirty="0" smtClean="0">
                <a:solidFill>
                  <a:schemeClr val="tx1"/>
                </a:solidFill>
                <a:latin typeface="+mn-lt"/>
                <a:ea typeface="+mn-ea"/>
                <a:cs typeface="+mn-cs"/>
              </a:rPr>
              <a:t> system's </a:t>
            </a:r>
            <a:r>
              <a:rPr lang="en-GB" sz="1200" b="0" i="0" u="sng" kern="1200" dirty="0" smtClean="0">
                <a:solidFill>
                  <a:schemeClr val="tx1"/>
                </a:solidFill>
                <a:latin typeface="+mn-lt"/>
                <a:ea typeface="+mn-ea"/>
                <a:cs typeface="+mn-cs"/>
                <a:hlinkClick r:id="rId15" tooltip="Global System for Mobile Communications"/>
              </a:rPr>
              <a:t>global system for mobile communications</a:t>
            </a:r>
            <a:r>
              <a:rPr lang="en-GB" sz="1200" b="0" i="0" kern="1200" dirty="0" smtClean="0">
                <a:solidFill>
                  <a:schemeClr val="tx1"/>
                </a:solidFill>
                <a:latin typeface="+mn-lt"/>
                <a:ea typeface="+mn-ea"/>
                <a:cs typeface="+mn-cs"/>
              </a:rPr>
              <a:t> (GSM). GPRS was originally standardized by </a:t>
            </a:r>
            <a:r>
              <a:rPr lang="en-GB" sz="1200" b="0" i="0" u="none" strike="noStrike" kern="1200" dirty="0" smtClean="0">
                <a:solidFill>
                  <a:schemeClr val="tx1"/>
                </a:solidFill>
                <a:latin typeface="+mn-lt"/>
                <a:ea typeface="+mn-ea"/>
                <a:cs typeface="+mn-cs"/>
                <a:hlinkClick r:id="rId3" tooltip="European Telecommunications Standards Institute"/>
              </a:rPr>
              <a:t>European Telecommunications Standards Institute</a:t>
            </a:r>
            <a:r>
              <a:rPr lang="en-GB" sz="1200" b="0" i="0" kern="1200" dirty="0" smtClean="0">
                <a:solidFill>
                  <a:schemeClr val="tx1"/>
                </a:solidFill>
                <a:latin typeface="+mn-lt"/>
                <a:ea typeface="+mn-ea"/>
                <a:cs typeface="+mn-cs"/>
              </a:rPr>
              <a:t> (ETSI). It is now maintained by the </a:t>
            </a:r>
            <a:r>
              <a:rPr lang="en-GB" sz="1200" b="0" i="0" u="sng" kern="1200" dirty="0" smtClean="0">
                <a:solidFill>
                  <a:schemeClr val="tx1"/>
                </a:solidFill>
                <a:latin typeface="+mn-lt"/>
                <a:ea typeface="+mn-ea"/>
                <a:cs typeface="+mn-cs"/>
                <a:hlinkClick r:id="rId16" tooltip="3rd Generation Partnership Project"/>
              </a:rPr>
              <a:t>3rd Generation Partnership Project</a:t>
            </a:r>
            <a:r>
              <a:rPr lang="en-GB" sz="1200" b="0" i="0" kern="1200" dirty="0" smtClean="0">
                <a:solidFill>
                  <a:schemeClr val="tx1"/>
                </a:solidFill>
                <a:latin typeface="+mn-lt"/>
                <a:ea typeface="+mn-ea"/>
                <a:cs typeface="+mn-cs"/>
              </a:rPr>
              <a:t> (3GPP).</a:t>
            </a:r>
          </a:p>
          <a:p>
            <a:r>
              <a:rPr lang="en-GB" sz="1200" b="0" i="0" kern="1200" dirty="0" smtClean="0">
                <a:solidFill>
                  <a:schemeClr val="tx1"/>
                </a:solidFill>
                <a:latin typeface="+mn-lt"/>
                <a:ea typeface="+mn-ea"/>
                <a:cs typeface="+mn-cs"/>
              </a:rPr>
              <a:t>The </a:t>
            </a:r>
            <a:r>
              <a:rPr lang="en-GB" sz="1200" b="1" i="0" kern="1200" dirty="0" smtClean="0">
                <a:solidFill>
                  <a:schemeClr val="tx1"/>
                </a:solidFill>
                <a:latin typeface="+mn-lt"/>
                <a:ea typeface="+mn-ea"/>
                <a:cs typeface="+mn-cs"/>
              </a:rPr>
              <a:t>Universal Mobile Telecommunications System</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UMTS</a:t>
            </a:r>
            <a:r>
              <a:rPr lang="en-GB" sz="1200" b="0" i="0" kern="1200" dirty="0" smtClean="0">
                <a:solidFill>
                  <a:schemeClr val="tx1"/>
                </a:solidFill>
                <a:latin typeface="+mn-lt"/>
                <a:ea typeface="+mn-ea"/>
                <a:cs typeface="+mn-cs"/>
              </a:rPr>
              <a:t>) is a </a:t>
            </a:r>
            <a:r>
              <a:rPr lang="en-GB" sz="1200" b="0" i="0" u="none" strike="noStrike" kern="1200" dirty="0" smtClean="0">
                <a:solidFill>
                  <a:schemeClr val="tx1"/>
                </a:solidFill>
                <a:latin typeface="+mn-lt"/>
                <a:ea typeface="+mn-ea"/>
                <a:cs typeface="+mn-cs"/>
                <a:hlinkClick r:id="rId13" tooltip="3G"/>
              </a:rPr>
              <a:t>third generation</a:t>
            </a:r>
            <a:r>
              <a:rPr lang="en-GB" sz="1200" b="0" i="0" kern="1200" dirty="0" smtClean="0">
                <a:solidFill>
                  <a:schemeClr val="tx1"/>
                </a:solidFill>
                <a:latin typeface="+mn-lt"/>
                <a:ea typeface="+mn-ea"/>
                <a:cs typeface="+mn-cs"/>
              </a:rPr>
              <a:t> mobile cellular system for networks based on the </a:t>
            </a:r>
            <a:r>
              <a:rPr lang="en-GB" sz="1200" b="0" i="0" u="none" strike="noStrike" kern="1200" dirty="0" smtClean="0">
                <a:solidFill>
                  <a:schemeClr val="tx1"/>
                </a:solidFill>
                <a:latin typeface="+mn-lt"/>
                <a:ea typeface="+mn-ea"/>
                <a:cs typeface="+mn-cs"/>
                <a:hlinkClick r:id="rId17" tooltip="GSM"/>
              </a:rPr>
              <a:t>GSM</a:t>
            </a:r>
            <a:r>
              <a:rPr lang="en-GB" sz="1200" b="0" i="0" kern="1200" dirty="0" smtClean="0">
                <a:solidFill>
                  <a:schemeClr val="tx1"/>
                </a:solidFill>
                <a:latin typeface="+mn-lt"/>
                <a:ea typeface="+mn-ea"/>
                <a:cs typeface="+mn-cs"/>
              </a:rPr>
              <a:t> standard. Developed and maintained by the </a:t>
            </a:r>
            <a:r>
              <a:rPr lang="en-GB" sz="1200" b="0" i="0" u="none" strike="noStrike" kern="1200" dirty="0" smtClean="0">
                <a:solidFill>
                  <a:schemeClr val="tx1"/>
                </a:solidFill>
                <a:latin typeface="+mn-lt"/>
                <a:ea typeface="+mn-ea"/>
                <a:cs typeface="+mn-cs"/>
                <a:hlinkClick r:id="rId18" tooltip="3GPP"/>
              </a:rPr>
              <a:t>3GPP</a:t>
            </a:r>
            <a:r>
              <a:rPr lang="en-GB" sz="1200" b="0" i="0" kern="1200" dirty="0" smtClean="0">
                <a:solidFill>
                  <a:schemeClr val="tx1"/>
                </a:solidFill>
                <a:latin typeface="+mn-lt"/>
                <a:ea typeface="+mn-ea"/>
                <a:cs typeface="+mn-cs"/>
              </a:rPr>
              <a:t> (3rd Generation Partnership Project), UMTS is a component of the </a:t>
            </a:r>
            <a:r>
              <a:rPr lang="en-GB" sz="1200" b="0" i="0" u="sng" kern="1200" dirty="0" smtClean="0">
                <a:solidFill>
                  <a:schemeClr val="tx1"/>
                </a:solidFill>
                <a:latin typeface="+mn-lt"/>
                <a:ea typeface="+mn-ea"/>
                <a:cs typeface="+mn-cs"/>
                <a:hlinkClick r:id="rId19" tooltip="International Telecommunications Union"/>
              </a:rPr>
              <a:t>International Telecommunications Union</a:t>
            </a:r>
            <a:r>
              <a:rPr lang="en-GB" sz="1200" b="0" i="0" kern="1200" dirty="0" smtClean="0">
                <a:solidFill>
                  <a:schemeClr val="tx1"/>
                </a:solidFill>
                <a:latin typeface="+mn-lt"/>
                <a:ea typeface="+mn-ea"/>
                <a:cs typeface="+mn-cs"/>
              </a:rPr>
              <a:t> IMT-2000 standard set and compares with the CDMA2000 standard set for networks based on the competing </a:t>
            </a:r>
            <a:r>
              <a:rPr lang="en-GB" sz="1200" b="0" i="0" u="none" strike="noStrike" kern="1200" dirty="0" err="1" smtClean="0">
                <a:solidFill>
                  <a:schemeClr val="tx1"/>
                </a:solidFill>
                <a:latin typeface="+mn-lt"/>
                <a:ea typeface="+mn-ea"/>
                <a:cs typeface="+mn-cs"/>
                <a:hlinkClick r:id="rId20" tooltip="IS-95"/>
              </a:rPr>
              <a:t>cdmaOne</a:t>
            </a:r>
            <a:r>
              <a:rPr lang="en-GB" sz="1200" b="0" i="0" kern="1200" dirty="0" smtClean="0">
                <a:solidFill>
                  <a:schemeClr val="tx1"/>
                </a:solidFill>
                <a:latin typeface="+mn-lt"/>
                <a:ea typeface="+mn-ea"/>
                <a:cs typeface="+mn-cs"/>
              </a:rPr>
              <a:t> technology. UMTS uses </a:t>
            </a:r>
            <a:r>
              <a:rPr lang="en-GB" sz="1200" b="0" i="0" u="none" strike="noStrike" kern="1200" dirty="0" smtClean="0">
                <a:solidFill>
                  <a:schemeClr val="tx1"/>
                </a:solidFill>
                <a:latin typeface="+mn-lt"/>
                <a:ea typeface="+mn-ea"/>
                <a:cs typeface="+mn-cs"/>
                <a:hlinkClick r:id="rId21" tooltip="Wideband code division multiple access"/>
              </a:rPr>
              <a:t>wideband code division multiple access</a:t>
            </a:r>
            <a:r>
              <a:rPr lang="en-GB" sz="1200" b="0" i="0" kern="1200" dirty="0" smtClean="0">
                <a:solidFill>
                  <a:schemeClr val="tx1"/>
                </a:solidFill>
                <a:latin typeface="+mn-lt"/>
                <a:ea typeface="+mn-ea"/>
                <a:cs typeface="+mn-cs"/>
              </a:rPr>
              <a:t> (W-CDMA) radio access technology to offer greater spectral efficiency and bandwidth to mobile network operators.</a:t>
            </a:r>
          </a:p>
          <a:p>
            <a:r>
              <a:rPr lang="en-GB" sz="1200" b="1" i="0" kern="1200" dirty="0" smtClean="0">
                <a:solidFill>
                  <a:schemeClr val="tx1"/>
                </a:solidFill>
                <a:latin typeface="+mn-lt"/>
                <a:ea typeface="+mn-ea"/>
                <a:cs typeface="+mn-cs"/>
              </a:rPr>
              <a:t>High-Speed Downlink Packet Access</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HSDPA</a:t>
            </a:r>
            <a:r>
              <a:rPr lang="en-GB" sz="1200" b="0" i="0" kern="1200" dirty="0" smtClean="0">
                <a:solidFill>
                  <a:schemeClr val="tx1"/>
                </a:solidFill>
                <a:latin typeface="+mn-lt"/>
                <a:ea typeface="+mn-ea"/>
                <a:cs typeface="+mn-cs"/>
              </a:rPr>
              <a:t>) is an enhanced </a:t>
            </a:r>
            <a:r>
              <a:rPr lang="en-GB" sz="1200" b="0" i="0" u="none" strike="noStrike" kern="1200" dirty="0" smtClean="0">
                <a:solidFill>
                  <a:schemeClr val="tx1"/>
                </a:solidFill>
                <a:latin typeface="+mn-lt"/>
                <a:ea typeface="+mn-ea"/>
                <a:cs typeface="+mn-cs"/>
                <a:hlinkClick r:id="rId13" tooltip="3G"/>
              </a:rPr>
              <a:t>3G</a:t>
            </a:r>
            <a:r>
              <a:rPr lang="en-GB" sz="1200" b="0" i="0" kern="1200" dirty="0" smtClean="0">
                <a:solidFill>
                  <a:schemeClr val="tx1"/>
                </a:solidFill>
                <a:latin typeface="+mn-lt"/>
                <a:ea typeface="+mn-ea"/>
                <a:cs typeface="+mn-cs"/>
              </a:rPr>
              <a:t> (third generation) </a:t>
            </a:r>
            <a:r>
              <a:rPr lang="en-GB" sz="1200" b="0" i="0" u="none" strike="noStrike" kern="1200" dirty="0" smtClean="0">
                <a:solidFill>
                  <a:schemeClr val="tx1"/>
                </a:solidFill>
                <a:latin typeface="+mn-lt"/>
                <a:ea typeface="+mn-ea"/>
                <a:cs typeface="+mn-cs"/>
                <a:hlinkClick r:id="rId22" tooltip="Mobile telephony"/>
              </a:rPr>
              <a:t>mobile telephony</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23" tooltip="Communications protocol"/>
              </a:rPr>
              <a:t>communications protocol</a:t>
            </a:r>
            <a:r>
              <a:rPr lang="en-GB" sz="1200" b="0" i="0" kern="1200" dirty="0" smtClean="0">
                <a:solidFill>
                  <a:schemeClr val="tx1"/>
                </a:solidFill>
                <a:latin typeface="+mn-lt"/>
                <a:ea typeface="+mn-ea"/>
                <a:cs typeface="+mn-cs"/>
              </a:rPr>
              <a:t> in the </a:t>
            </a:r>
            <a:r>
              <a:rPr lang="en-GB" sz="1200" b="0" i="0" u="none" strike="noStrike" kern="1200" dirty="0" smtClean="0">
                <a:solidFill>
                  <a:schemeClr val="tx1"/>
                </a:solidFill>
                <a:latin typeface="+mn-lt"/>
                <a:ea typeface="+mn-ea"/>
                <a:cs typeface="+mn-cs"/>
                <a:hlinkClick r:id="rId24" tooltip="High-Speed Packet Access"/>
              </a:rPr>
              <a:t>High-Speed Packet Access</a:t>
            </a:r>
            <a:r>
              <a:rPr lang="en-GB" sz="1200" b="0" i="0" kern="1200" dirty="0" smtClean="0">
                <a:solidFill>
                  <a:schemeClr val="tx1"/>
                </a:solidFill>
                <a:latin typeface="+mn-lt"/>
                <a:ea typeface="+mn-ea"/>
                <a:cs typeface="+mn-cs"/>
              </a:rPr>
              <a:t> (HSPA) family, also dubbed 3.5G, 3G+ or turbo 3G, which allows networks based on </a:t>
            </a:r>
            <a:r>
              <a:rPr lang="en-GB" sz="1200" b="0" i="0" u="none" strike="noStrike" kern="1200" dirty="0" smtClean="0">
                <a:solidFill>
                  <a:schemeClr val="tx1"/>
                </a:solidFill>
                <a:latin typeface="+mn-lt"/>
                <a:ea typeface="+mn-ea"/>
                <a:cs typeface="+mn-cs"/>
                <a:hlinkClick r:id="rId25" tooltip="Universal Mobile Telecommunications System"/>
              </a:rPr>
              <a:t>Universal Mobile Telecommunications System</a:t>
            </a:r>
            <a:r>
              <a:rPr lang="en-GB" sz="1200" b="0" i="0" kern="1200" dirty="0" smtClean="0">
                <a:solidFill>
                  <a:schemeClr val="tx1"/>
                </a:solidFill>
                <a:latin typeface="+mn-lt"/>
                <a:ea typeface="+mn-ea"/>
                <a:cs typeface="+mn-cs"/>
              </a:rPr>
              <a:t> (UMTS) to have higher data transfer speeds and capacity. Current HSDPA deployments support down-link speeds of up to 42.2 </a:t>
            </a:r>
            <a:r>
              <a:rPr lang="en-GB" sz="1200" b="0" i="0" u="none" strike="noStrike" kern="1200" dirty="0" err="1" smtClean="0">
                <a:solidFill>
                  <a:schemeClr val="tx1"/>
                </a:solidFill>
                <a:latin typeface="+mn-lt"/>
                <a:ea typeface="+mn-ea"/>
                <a:cs typeface="+mn-cs"/>
                <a:hlinkClick r:id="rId26" tooltip="Megabit"/>
              </a:rPr>
              <a:t>Mbit</a:t>
            </a:r>
            <a:r>
              <a:rPr lang="en-GB" sz="1200" b="0" i="0" kern="1200" dirty="0" smtClean="0">
                <a:solidFill>
                  <a:schemeClr val="tx1"/>
                </a:solidFill>
                <a:latin typeface="+mn-lt"/>
                <a:ea typeface="+mn-ea"/>
                <a:cs typeface="+mn-cs"/>
              </a:rPr>
              <a:t>/s. Further speed increases are available with </a:t>
            </a:r>
            <a:r>
              <a:rPr lang="en-GB" sz="1200" b="0" i="0" u="none" strike="noStrike" kern="1200" dirty="0" smtClean="0">
                <a:solidFill>
                  <a:schemeClr val="tx1"/>
                </a:solidFill>
                <a:latin typeface="+mn-lt"/>
                <a:ea typeface="+mn-ea"/>
                <a:cs typeface="+mn-cs"/>
                <a:hlinkClick r:id="rId27" tooltip="HSPA+"/>
              </a:rPr>
              <a:t>HSPA+</a:t>
            </a:r>
            <a:r>
              <a:rPr lang="en-GB" sz="1200" b="0" i="0" kern="1200" dirty="0" smtClean="0">
                <a:solidFill>
                  <a:schemeClr val="tx1"/>
                </a:solidFill>
                <a:latin typeface="+mn-lt"/>
                <a:ea typeface="+mn-ea"/>
                <a:cs typeface="+mn-cs"/>
              </a:rPr>
              <a:t>, which provides speeds of up to 337.5 </a:t>
            </a:r>
            <a:r>
              <a:rPr lang="en-GB" sz="1200" b="0" i="0" kern="1200" dirty="0" err="1" smtClean="0">
                <a:solidFill>
                  <a:schemeClr val="tx1"/>
                </a:solidFill>
                <a:latin typeface="+mn-lt"/>
                <a:ea typeface="+mn-ea"/>
                <a:cs typeface="+mn-cs"/>
              </a:rPr>
              <a:t>Mbit</a:t>
            </a:r>
            <a:r>
              <a:rPr lang="en-GB" sz="1200" b="0" i="0" kern="1200" dirty="0" smtClean="0">
                <a:solidFill>
                  <a:schemeClr val="tx1"/>
                </a:solidFill>
                <a:latin typeface="+mn-lt"/>
                <a:ea typeface="+mn-ea"/>
                <a:cs typeface="+mn-cs"/>
              </a:rPr>
              <a:t>/s with Release 11 of the </a:t>
            </a:r>
            <a:r>
              <a:rPr lang="en-GB" sz="1200" b="0" i="0" u="none" strike="noStrike" kern="1200" dirty="0" smtClean="0">
                <a:solidFill>
                  <a:schemeClr val="tx1"/>
                </a:solidFill>
                <a:latin typeface="+mn-lt"/>
                <a:ea typeface="+mn-ea"/>
                <a:cs typeface="+mn-cs"/>
                <a:hlinkClick r:id="rId18" tooltip="3GPP"/>
              </a:rPr>
              <a:t>3GPP</a:t>
            </a:r>
            <a:r>
              <a:rPr lang="en-GB" sz="1200" b="0" i="0" kern="1200" dirty="0" smtClean="0">
                <a:solidFill>
                  <a:schemeClr val="tx1"/>
                </a:solidFill>
                <a:latin typeface="+mn-lt"/>
                <a:ea typeface="+mn-ea"/>
                <a:cs typeface="+mn-cs"/>
              </a:rPr>
              <a:t> standards.</a:t>
            </a:r>
          </a:p>
          <a:p>
            <a:r>
              <a:rPr lang="en-GB" sz="1200" b="1" i="0" kern="1200" dirty="0" smtClean="0">
                <a:solidFill>
                  <a:schemeClr val="tx1"/>
                </a:solidFill>
                <a:latin typeface="+mn-lt"/>
                <a:ea typeface="+mn-ea"/>
                <a:cs typeface="+mn-cs"/>
              </a:rPr>
              <a:t>High-Speed Uplink Packet Access</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HSUPA</a:t>
            </a:r>
            <a:r>
              <a:rPr lang="en-GB" sz="1200" b="0" i="0" kern="1200" dirty="0" smtClean="0">
                <a:solidFill>
                  <a:schemeClr val="tx1"/>
                </a:solidFill>
                <a:latin typeface="+mn-lt"/>
                <a:ea typeface="+mn-ea"/>
                <a:cs typeface="+mn-cs"/>
              </a:rPr>
              <a:t>) is a </a:t>
            </a:r>
            <a:r>
              <a:rPr lang="en-GB" sz="1200" b="0" i="0" u="none" strike="noStrike" kern="1200" dirty="0" smtClean="0">
                <a:solidFill>
                  <a:schemeClr val="tx1"/>
                </a:solidFill>
                <a:latin typeface="+mn-lt"/>
                <a:ea typeface="+mn-ea"/>
                <a:cs typeface="+mn-cs"/>
                <a:hlinkClick r:id="rId13" tooltip="3G"/>
              </a:rPr>
              <a:t>3G</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22" tooltip="Mobile telephony"/>
              </a:rPr>
              <a:t>mobile telephony</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23" tooltip="Communications protocol"/>
              </a:rPr>
              <a:t>protocol</a:t>
            </a:r>
            <a:r>
              <a:rPr lang="en-GB" sz="1200" b="0" i="0" kern="1200" dirty="0" smtClean="0">
                <a:solidFill>
                  <a:schemeClr val="tx1"/>
                </a:solidFill>
                <a:latin typeface="+mn-lt"/>
                <a:ea typeface="+mn-ea"/>
                <a:cs typeface="+mn-cs"/>
              </a:rPr>
              <a:t> in the </a:t>
            </a:r>
            <a:r>
              <a:rPr lang="en-GB" sz="1200" b="0" i="0" u="none" strike="noStrike" kern="1200" dirty="0" smtClean="0">
                <a:solidFill>
                  <a:schemeClr val="tx1"/>
                </a:solidFill>
                <a:latin typeface="+mn-lt"/>
                <a:ea typeface="+mn-ea"/>
                <a:cs typeface="+mn-cs"/>
                <a:hlinkClick r:id="rId24" tooltip="High-Speed Packet Access"/>
              </a:rPr>
              <a:t>HSPA</a:t>
            </a:r>
            <a:r>
              <a:rPr lang="en-GB" sz="1200" b="0" i="0" kern="1200" dirty="0" smtClean="0">
                <a:solidFill>
                  <a:schemeClr val="tx1"/>
                </a:solidFill>
                <a:latin typeface="+mn-lt"/>
                <a:ea typeface="+mn-ea"/>
                <a:cs typeface="+mn-cs"/>
              </a:rPr>
              <a:t> family with up-link speeds up to 5.76 </a:t>
            </a:r>
            <a:r>
              <a:rPr lang="en-GB" sz="1200" b="0" i="0" u="none" strike="noStrike" kern="1200" dirty="0" err="1" smtClean="0">
                <a:solidFill>
                  <a:schemeClr val="tx1"/>
                </a:solidFill>
                <a:latin typeface="+mn-lt"/>
                <a:ea typeface="+mn-ea"/>
                <a:cs typeface="+mn-cs"/>
                <a:hlinkClick r:id="rId28" tooltip="Mbit/s"/>
              </a:rPr>
              <a:t>Mbit</a:t>
            </a:r>
            <a:r>
              <a:rPr lang="en-GB" sz="1200" b="0" i="0" u="none" strike="noStrike" kern="1200" dirty="0" smtClean="0">
                <a:solidFill>
                  <a:schemeClr val="tx1"/>
                </a:solidFill>
                <a:latin typeface="+mn-lt"/>
                <a:ea typeface="+mn-ea"/>
                <a:cs typeface="+mn-cs"/>
                <a:hlinkClick r:id="rId28" tooltip="Mbit/s"/>
              </a:rPr>
              <a:t>/s</a:t>
            </a:r>
            <a:r>
              <a:rPr lang="en-GB" sz="1200" b="0" i="0" u="none" strike="noStrike" kern="120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The specifications for HSUPA are included in </a:t>
            </a:r>
            <a:r>
              <a:rPr lang="en-GB" sz="1200" b="0" i="0" u="none" strike="noStrike" kern="1200" dirty="0" smtClean="0">
                <a:solidFill>
                  <a:schemeClr val="tx1"/>
                </a:solidFill>
                <a:latin typeface="+mn-lt"/>
                <a:ea typeface="+mn-ea"/>
                <a:cs typeface="+mn-cs"/>
                <a:hlinkClick r:id="rId25" tooltip="Universal Mobile Telecommunications System"/>
              </a:rPr>
              <a:t>Universal Mobile Telecommunications System</a:t>
            </a:r>
            <a:r>
              <a:rPr lang="en-GB" sz="1200" b="0" i="0" kern="1200" dirty="0" smtClean="0">
                <a:solidFill>
                  <a:schemeClr val="tx1"/>
                </a:solidFill>
                <a:latin typeface="+mn-lt"/>
                <a:ea typeface="+mn-ea"/>
                <a:cs typeface="+mn-cs"/>
              </a:rPr>
              <a:t> Release 6 </a:t>
            </a:r>
            <a:r>
              <a:rPr lang="en-GB" sz="1200" b="0" i="0" u="none" strike="noStrike" kern="1200" dirty="0" smtClean="0">
                <a:solidFill>
                  <a:schemeClr val="tx1"/>
                </a:solidFill>
                <a:latin typeface="+mn-lt"/>
                <a:ea typeface="+mn-ea"/>
                <a:cs typeface="+mn-cs"/>
                <a:hlinkClick r:id="rId29" tooltip="Standardization"/>
              </a:rPr>
              <a:t>standard</a:t>
            </a:r>
            <a:r>
              <a:rPr lang="en-GB" sz="1200" b="0" i="0" kern="1200" dirty="0" smtClean="0">
                <a:solidFill>
                  <a:schemeClr val="tx1"/>
                </a:solidFill>
                <a:latin typeface="+mn-lt"/>
                <a:ea typeface="+mn-ea"/>
                <a:cs typeface="+mn-cs"/>
              </a:rPr>
              <a:t> published by </a:t>
            </a:r>
            <a:r>
              <a:rPr lang="en-GB" sz="1200" b="0" i="0" u="none" strike="noStrike" kern="1200" dirty="0" smtClean="0">
                <a:solidFill>
                  <a:schemeClr val="tx1"/>
                </a:solidFill>
                <a:latin typeface="+mn-lt"/>
                <a:ea typeface="+mn-ea"/>
                <a:cs typeface="+mn-cs"/>
                <a:hlinkClick r:id="rId18" tooltip="3GPP"/>
              </a:rPr>
              <a:t>3GPP</a:t>
            </a:r>
            <a:r>
              <a:rPr lang="en-GB" sz="1200" b="0" i="0" u="none" strike="noStrike" kern="1200" dirty="0" smtClean="0">
                <a:solidFill>
                  <a:schemeClr val="tx1"/>
                </a:solidFill>
                <a:latin typeface="+mn-lt"/>
                <a:ea typeface="+mn-ea"/>
                <a:cs typeface="+mn-cs"/>
              </a:rPr>
              <a:t>.</a:t>
            </a:r>
          </a:p>
          <a:p>
            <a:r>
              <a:rPr lang="en-GB" sz="1200" b="1" i="0" kern="1200" dirty="0" smtClean="0">
                <a:solidFill>
                  <a:schemeClr val="tx1"/>
                </a:solidFill>
                <a:latin typeface="+mn-lt"/>
                <a:ea typeface="+mn-ea"/>
                <a:cs typeface="+mn-cs"/>
              </a:rPr>
              <a:t>Multimedia Broadcast Multicast Services</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MBMS</a:t>
            </a:r>
            <a:r>
              <a:rPr lang="en-GB" sz="1200" b="0" i="0" kern="1200" dirty="0" smtClean="0">
                <a:solidFill>
                  <a:schemeClr val="tx1"/>
                </a:solidFill>
                <a:latin typeface="+mn-lt"/>
                <a:ea typeface="+mn-ea"/>
                <a:cs typeface="+mn-cs"/>
              </a:rPr>
              <a:t>) is a </a:t>
            </a:r>
            <a:r>
              <a:rPr lang="en-GB" sz="1200" b="0" i="0" u="none" strike="noStrike" kern="1200" dirty="0" smtClean="0">
                <a:solidFill>
                  <a:schemeClr val="tx1"/>
                </a:solidFill>
                <a:latin typeface="+mn-lt"/>
                <a:ea typeface="+mn-ea"/>
                <a:cs typeface="+mn-cs"/>
                <a:hlinkClick r:id="rId30" tooltip="Point-to-multipoint"/>
              </a:rPr>
              <a:t>point-to-multipoint</a:t>
            </a:r>
            <a:r>
              <a:rPr lang="en-GB" sz="1200" b="0" i="0" kern="1200" dirty="0" smtClean="0">
                <a:solidFill>
                  <a:schemeClr val="tx1"/>
                </a:solidFill>
                <a:latin typeface="+mn-lt"/>
                <a:ea typeface="+mn-ea"/>
                <a:cs typeface="+mn-cs"/>
              </a:rPr>
              <a:t> interface specification for existing and upcoming </a:t>
            </a:r>
            <a:r>
              <a:rPr lang="en-GB" sz="1200" b="0" i="0" u="none" strike="noStrike" kern="1200" dirty="0" smtClean="0">
                <a:solidFill>
                  <a:schemeClr val="tx1"/>
                </a:solidFill>
                <a:latin typeface="+mn-lt"/>
                <a:ea typeface="+mn-ea"/>
                <a:cs typeface="+mn-cs"/>
                <a:hlinkClick r:id="rId18" tooltip="3GPP"/>
              </a:rPr>
              <a:t>3GPP</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5" tooltip="Cellular network"/>
              </a:rPr>
              <a:t>cellular networks</a:t>
            </a:r>
            <a:r>
              <a:rPr lang="en-GB" sz="1200" b="0" i="0" kern="1200" dirty="0" smtClean="0">
                <a:solidFill>
                  <a:schemeClr val="tx1"/>
                </a:solidFill>
                <a:latin typeface="+mn-lt"/>
                <a:ea typeface="+mn-ea"/>
                <a:cs typeface="+mn-cs"/>
              </a:rPr>
              <a:t>, which is designed to provide efficient delivery of </a:t>
            </a:r>
            <a:r>
              <a:rPr lang="en-GB" sz="1200" b="0" i="0" u="none" strike="noStrike" kern="1200" dirty="0" smtClean="0">
                <a:solidFill>
                  <a:schemeClr val="tx1"/>
                </a:solidFill>
                <a:latin typeface="+mn-lt"/>
                <a:ea typeface="+mn-ea"/>
                <a:cs typeface="+mn-cs"/>
                <a:hlinkClick r:id="rId31" tooltip="Broadcast"/>
              </a:rPr>
              <a:t>broadcast</a:t>
            </a:r>
            <a:r>
              <a:rPr lang="en-GB" sz="1200" b="0" i="0" kern="1200" dirty="0" smtClean="0">
                <a:solidFill>
                  <a:schemeClr val="tx1"/>
                </a:solidFill>
                <a:latin typeface="+mn-lt"/>
                <a:ea typeface="+mn-ea"/>
                <a:cs typeface="+mn-cs"/>
              </a:rPr>
              <a:t> and </a:t>
            </a:r>
            <a:r>
              <a:rPr lang="en-GB" sz="1200" b="0" i="0" u="none" strike="noStrike" kern="1200" dirty="0" smtClean="0">
                <a:solidFill>
                  <a:schemeClr val="tx1"/>
                </a:solidFill>
                <a:latin typeface="+mn-lt"/>
                <a:ea typeface="+mn-ea"/>
                <a:cs typeface="+mn-cs"/>
                <a:hlinkClick r:id="rId32" tooltip="Multicast"/>
              </a:rPr>
              <a:t>multicast</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33" tooltip="Service (economics)"/>
              </a:rPr>
              <a:t>services</a:t>
            </a:r>
            <a:r>
              <a:rPr lang="en-GB" sz="1200" b="0" i="0" kern="1200" dirty="0" smtClean="0">
                <a:solidFill>
                  <a:schemeClr val="tx1"/>
                </a:solidFill>
                <a:latin typeface="+mn-lt"/>
                <a:ea typeface="+mn-ea"/>
                <a:cs typeface="+mn-cs"/>
              </a:rPr>
              <a:t>, both within a cell as well as within the core network. For broadcast transmission across multiple cells, it defines transmission via </a:t>
            </a:r>
            <a:r>
              <a:rPr lang="en-GB" sz="1200" b="0" i="0" u="none" strike="noStrike" kern="1200" dirty="0" smtClean="0">
                <a:solidFill>
                  <a:schemeClr val="tx1"/>
                </a:solidFill>
                <a:latin typeface="+mn-lt"/>
                <a:ea typeface="+mn-ea"/>
                <a:cs typeface="+mn-cs"/>
                <a:hlinkClick r:id="rId34" tooltip="Single-frequency network"/>
              </a:rPr>
              <a:t>single-frequency network</a:t>
            </a:r>
            <a:r>
              <a:rPr lang="en-GB" sz="1200" b="0" i="0" kern="1200" dirty="0" smtClean="0">
                <a:solidFill>
                  <a:schemeClr val="tx1"/>
                </a:solidFill>
                <a:latin typeface="+mn-lt"/>
                <a:ea typeface="+mn-ea"/>
                <a:cs typeface="+mn-cs"/>
              </a:rPr>
              <a:t> configurations. Target applications include </a:t>
            </a:r>
            <a:r>
              <a:rPr lang="en-GB" sz="1200" b="0" i="0" u="none" strike="noStrike" kern="1200" dirty="0" smtClean="0">
                <a:solidFill>
                  <a:schemeClr val="tx1"/>
                </a:solidFill>
                <a:latin typeface="+mn-lt"/>
                <a:ea typeface="+mn-ea"/>
                <a:cs typeface="+mn-cs"/>
                <a:hlinkClick r:id="rId35" tooltip="Mobile TV"/>
              </a:rPr>
              <a:t>mobile TV</a:t>
            </a:r>
            <a:r>
              <a:rPr lang="en-GB" sz="1200" b="0" i="0" kern="1200" dirty="0" smtClean="0">
                <a:solidFill>
                  <a:schemeClr val="tx1"/>
                </a:solidFill>
                <a:latin typeface="+mn-lt"/>
                <a:ea typeface="+mn-ea"/>
                <a:cs typeface="+mn-cs"/>
              </a:rPr>
              <a:t> and radio broadcasting, as well as file delivery and emergency alerts.</a:t>
            </a:r>
          </a:p>
          <a:p>
            <a:r>
              <a:rPr lang="en-GB" sz="1200" b="1" i="0" kern="1200" dirty="0" smtClean="0">
                <a:solidFill>
                  <a:schemeClr val="tx1"/>
                </a:solidFill>
                <a:latin typeface="+mn-lt"/>
                <a:ea typeface="+mn-ea"/>
                <a:cs typeface="+mn-cs"/>
              </a:rPr>
              <a:t>High Speed Packet Access</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HSPA</a:t>
            </a:r>
            <a:r>
              <a:rPr lang="en-GB" sz="1200" b="0" i="0" kern="1200" dirty="0" smtClean="0">
                <a:solidFill>
                  <a:schemeClr val="tx1"/>
                </a:solidFill>
                <a:latin typeface="+mn-lt"/>
                <a:ea typeface="+mn-ea"/>
                <a:cs typeface="+mn-cs"/>
              </a:rPr>
              <a:t>) is an amalgamation of two </a:t>
            </a:r>
            <a:r>
              <a:rPr lang="en-GB" sz="1200" b="0" i="0" u="none" strike="noStrike" kern="1200" dirty="0" smtClean="0">
                <a:solidFill>
                  <a:schemeClr val="tx1"/>
                </a:solidFill>
                <a:latin typeface="+mn-lt"/>
                <a:ea typeface="+mn-ea"/>
                <a:cs typeface="+mn-cs"/>
                <a:hlinkClick r:id="rId22" tooltip="Mobile telephony"/>
              </a:rPr>
              <a:t>mobile telephony</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23" tooltip="Communications protocol"/>
              </a:rPr>
              <a:t>protocols</a:t>
            </a:r>
            <a:r>
              <a:rPr lang="en-GB" sz="1200" b="0" i="0" kern="1200" dirty="0" smtClean="0">
                <a:solidFill>
                  <a:schemeClr val="tx1"/>
                </a:solidFill>
                <a:latin typeface="+mn-lt"/>
                <a:ea typeface="+mn-ea"/>
                <a:cs typeface="+mn-cs"/>
              </a:rPr>
              <a:t>, High Speed Downlink Packet Access (</a:t>
            </a:r>
            <a:r>
              <a:rPr lang="en-GB" sz="1200" b="0" i="0" u="none" strike="noStrike" kern="1200" dirty="0" smtClean="0">
                <a:solidFill>
                  <a:schemeClr val="tx1"/>
                </a:solidFill>
                <a:latin typeface="+mn-lt"/>
                <a:ea typeface="+mn-ea"/>
                <a:cs typeface="+mn-cs"/>
                <a:hlinkClick r:id="rId36" tooltip="HSDPA"/>
              </a:rPr>
              <a:t>HSDPA</a:t>
            </a:r>
            <a:r>
              <a:rPr lang="en-GB" sz="1200" b="0" i="0" kern="1200" dirty="0" smtClean="0">
                <a:solidFill>
                  <a:schemeClr val="tx1"/>
                </a:solidFill>
                <a:latin typeface="+mn-lt"/>
                <a:ea typeface="+mn-ea"/>
                <a:cs typeface="+mn-cs"/>
              </a:rPr>
              <a:t>) and High Speed Uplink Packet Access (</a:t>
            </a:r>
            <a:r>
              <a:rPr lang="en-GB" sz="1200" b="0" i="0" u="none" strike="noStrike" kern="1200" dirty="0" smtClean="0">
                <a:solidFill>
                  <a:schemeClr val="tx1"/>
                </a:solidFill>
                <a:latin typeface="+mn-lt"/>
                <a:ea typeface="+mn-ea"/>
                <a:cs typeface="+mn-cs"/>
                <a:hlinkClick r:id="rId37" tooltip="HSUPA"/>
              </a:rPr>
              <a:t>HSUPA</a:t>
            </a:r>
            <a:r>
              <a:rPr lang="en-GB" sz="1200" b="0" i="0" kern="1200" dirty="0" smtClean="0">
                <a:solidFill>
                  <a:schemeClr val="tx1"/>
                </a:solidFill>
                <a:latin typeface="+mn-lt"/>
                <a:ea typeface="+mn-ea"/>
                <a:cs typeface="+mn-cs"/>
              </a:rPr>
              <a:t>), that extends and improves the performance of existing 3</a:t>
            </a:r>
            <a:r>
              <a:rPr lang="en-GB" sz="1200" b="0" i="0" kern="1200" baseline="30000" dirty="0" smtClean="0">
                <a:solidFill>
                  <a:schemeClr val="tx1"/>
                </a:solidFill>
                <a:latin typeface="+mn-lt"/>
                <a:ea typeface="+mn-ea"/>
                <a:cs typeface="+mn-cs"/>
              </a:rPr>
              <a:t>rd</a:t>
            </a:r>
            <a:r>
              <a:rPr lang="en-GB" sz="1200" b="0" i="0" kern="1200" dirty="0" smtClean="0">
                <a:solidFill>
                  <a:schemeClr val="tx1"/>
                </a:solidFill>
                <a:latin typeface="+mn-lt"/>
                <a:ea typeface="+mn-ea"/>
                <a:cs typeface="+mn-cs"/>
              </a:rPr>
              <a:t> generation mobile telecommunication networks utilizing the </a:t>
            </a:r>
            <a:r>
              <a:rPr lang="en-GB" sz="1200" b="0" i="0" u="none" strike="noStrike" kern="1200" dirty="0" smtClean="0">
                <a:solidFill>
                  <a:schemeClr val="tx1"/>
                </a:solidFill>
                <a:latin typeface="+mn-lt"/>
                <a:ea typeface="+mn-ea"/>
                <a:cs typeface="+mn-cs"/>
                <a:hlinkClick r:id="rId38" tooltip="W-CDMA (UMTS)"/>
              </a:rPr>
              <a:t>WCDMA</a:t>
            </a:r>
            <a:r>
              <a:rPr lang="en-GB" sz="1200" b="0" i="0" kern="1200" dirty="0" smtClean="0">
                <a:solidFill>
                  <a:schemeClr val="tx1"/>
                </a:solidFill>
                <a:latin typeface="+mn-lt"/>
                <a:ea typeface="+mn-ea"/>
                <a:cs typeface="+mn-cs"/>
              </a:rPr>
              <a:t> protocols. A further improved </a:t>
            </a:r>
            <a:r>
              <a:rPr lang="en-GB" sz="1200" b="0" i="0" u="none" strike="noStrike" kern="1200" dirty="0" smtClean="0">
                <a:solidFill>
                  <a:schemeClr val="tx1"/>
                </a:solidFill>
                <a:latin typeface="+mn-lt"/>
                <a:ea typeface="+mn-ea"/>
                <a:cs typeface="+mn-cs"/>
                <a:hlinkClick r:id="rId18" tooltip="3GPP"/>
              </a:rPr>
              <a:t>3GPP</a:t>
            </a:r>
            <a:r>
              <a:rPr lang="en-GB" sz="1200" b="0" i="0" kern="1200" dirty="0" smtClean="0">
                <a:solidFill>
                  <a:schemeClr val="tx1"/>
                </a:solidFill>
                <a:latin typeface="+mn-lt"/>
                <a:ea typeface="+mn-ea"/>
                <a:cs typeface="+mn-cs"/>
              </a:rPr>
              <a:t> standard, </a:t>
            </a:r>
            <a:r>
              <a:rPr lang="en-GB" sz="1200" b="0" i="0" u="none" strike="noStrike" kern="1200" dirty="0" smtClean="0">
                <a:solidFill>
                  <a:schemeClr val="tx1"/>
                </a:solidFill>
                <a:latin typeface="+mn-lt"/>
                <a:ea typeface="+mn-ea"/>
                <a:cs typeface="+mn-cs"/>
                <a:hlinkClick r:id="rId39" tooltip="Evolved HSPA"/>
              </a:rPr>
              <a:t>Evolved HSPA</a:t>
            </a:r>
            <a:r>
              <a:rPr lang="en-GB" sz="1200" b="0" i="0" kern="1200" dirty="0" smtClean="0">
                <a:solidFill>
                  <a:schemeClr val="tx1"/>
                </a:solidFill>
                <a:latin typeface="+mn-lt"/>
                <a:ea typeface="+mn-ea"/>
                <a:cs typeface="+mn-cs"/>
              </a:rPr>
              <a:t> (also known as HSPA+), was released late in 2008 with subsequent worldwide adoption beginning in 2010. The newer standard allows bit-rates to reach as high as 168 </a:t>
            </a:r>
            <a:r>
              <a:rPr lang="en-GB" sz="1200" b="0" i="0" kern="1200" dirty="0" err="1" smtClean="0">
                <a:solidFill>
                  <a:schemeClr val="tx1"/>
                </a:solidFill>
                <a:latin typeface="+mn-lt"/>
                <a:ea typeface="+mn-ea"/>
                <a:cs typeface="+mn-cs"/>
              </a:rPr>
              <a:t>Mbit</a:t>
            </a:r>
            <a:r>
              <a:rPr lang="en-GB" sz="1200" b="0" i="0" kern="1200" dirty="0" smtClean="0">
                <a:solidFill>
                  <a:schemeClr val="tx1"/>
                </a:solidFill>
                <a:latin typeface="+mn-lt"/>
                <a:ea typeface="+mn-ea"/>
                <a:cs typeface="+mn-cs"/>
              </a:rPr>
              <a:t>/s in the downlink and 22 </a:t>
            </a:r>
            <a:r>
              <a:rPr lang="en-GB" sz="1200" b="0" i="0" kern="1200" dirty="0" err="1" smtClean="0">
                <a:solidFill>
                  <a:schemeClr val="tx1"/>
                </a:solidFill>
                <a:latin typeface="+mn-lt"/>
                <a:ea typeface="+mn-ea"/>
                <a:cs typeface="+mn-cs"/>
              </a:rPr>
              <a:t>Mbit</a:t>
            </a:r>
            <a:r>
              <a:rPr lang="en-GB" sz="1200" b="0" i="0" kern="1200" dirty="0" smtClean="0">
                <a:solidFill>
                  <a:schemeClr val="tx1"/>
                </a:solidFill>
                <a:latin typeface="+mn-lt"/>
                <a:ea typeface="+mn-ea"/>
                <a:cs typeface="+mn-cs"/>
              </a:rPr>
              <a:t>/s in the uplink.</a:t>
            </a:r>
          </a:p>
          <a:p>
            <a:r>
              <a:rPr lang="en-GB" sz="1200" b="0" i="0" kern="1200" dirty="0" smtClean="0">
                <a:solidFill>
                  <a:schemeClr val="tx1"/>
                </a:solidFill>
                <a:latin typeface="+mn-lt"/>
                <a:ea typeface="+mn-ea"/>
                <a:cs typeface="+mn-cs"/>
              </a:rPr>
              <a:t>The </a:t>
            </a:r>
            <a:r>
              <a:rPr lang="en-GB" sz="1200" b="1" i="0" kern="1200" dirty="0" smtClean="0">
                <a:solidFill>
                  <a:schemeClr val="tx1"/>
                </a:solidFill>
                <a:latin typeface="+mn-lt"/>
                <a:ea typeface="+mn-ea"/>
                <a:cs typeface="+mn-cs"/>
              </a:rPr>
              <a:t>IP Multimedia Subsystem</a:t>
            </a:r>
            <a:r>
              <a:rPr lang="en-GB" sz="1200" b="0" i="0" kern="1200" dirty="0" smtClean="0">
                <a:solidFill>
                  <a:schemeClr val="tx1"/>
                </a:solidFill>
                <a:latin typeface="+mn-lt"/>
                <a:ea typeface="+mn-ea"/>
                <a:cs typeface="+mn-cs"/>
              </a:rPr>
              <a:t> or </a:t>
            </a:r>
            <a:r>
              <a:rPr lang="en-GB" sz="1200" b="1" i="0" kern="1200" dirty="0" smtClean="0">
                <a:solidFill>
                  <a:schemeClr val="tx1"/>
                </a:solidFill>
                <a:latin typeface="+mn-lt"/>
                <a:ea typeface="+mn-ea"/>
                <a:cs typeface="+mn-cs"/>
              </a:rPr>
              <a:t>IP Multimedia Core Network Subsystem</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IMS</a:t>
            </a:r>
            <a:r>
              <a:rPr lang="en-GB" sz="1200" b="0" i="0" kern="1200" dirty="0" smtClean="0">
                <a:solidFill>
                  <a:schemeClr val="tx1"/>
                </a:solidFill>
                <a:latin typeface="+mn-lt"/>
                <a:ea typeface="+mn-ea"/>
                <a:cs typeface="+mn-cs"/>
              </a:rPr>
              <a:t>) is an architectural framework for delivering IP </a:t>
            </a:r>
            <a:r>
              <a:rPr lang="en-GB" sz="1200" b="0" i="0" u="none" strike="noStrike" kern="1200" dirty="0" smtClean="0">
                <a:solidFill>
                  <a:schemeClr val="tx1"/>
                </a:solidFill>
                <a:latin typeface="+mn-lt"/>
                <a:ea typeface="+mn-ea"/>
                <a:cs typeface="+mn-cs"/>
                <a:hlinkClick r:id="rId40" tooltip="Multimedia"/>
              </a:rPr>
              <a:t>multimedia</a:t>
            </a:r>
            <a:r>
              <a:rPr lang="en-GB" sz="1200" b="0" i="0" kern="1200" dirty="0" smtClean="0">
                <a:solidFill>
                  <a:schemeClr val="tx1"/>
                </a:solidFill>
                <a:latin typeface="+mn-lt"/>
                <a:ea typeface="+mn-ea"/>
                <a:cs typeface="+mn-cs"/>
              </a:rPr>
              <a:t> services. It was originally designed by the wireless </a:t>
            </a:r>
            <a:r>
              <a:rPr lang="en-GB" sz="1200" b="0" i="0" u="none" strike="noStrike" kern="1200" dirty="0" smtClean="0">
                <a:solidFill>
                  <a:schemeClr val="tx1"/>
                </a:solidFill>
                <a:latin typeface="+mn-lt"/>
                <a:ea typeface="+mn-ea"/>
                <a:cs typeface="+mn-cs"/>
                <a:hlinkClick r:id="rId29" tooltip="Standardization"/>
              </a:rPr>
              <a:t>standards</a:t>
            </a:r>
            <a:r>
              <a:rPr lang="en-GB" sz="1200" b="0" i="0" kern="1200" dirty="0" smtClean="0">
                <a:solidFill>
                  <a:schemeClr val="tx1"/>
                </a:solidFill>
                <a:latin typeface="+mn-lt"/>
                <a:ea typeface="+mn-ea"/>
                <a:cs typeface="+mn-cs"/>
              </a:rPr>
              <a:t> body </a:t>
            </a:r>
            <a:r>
              <a:rPr lang="en-GB" sz="1200" b="0" i="0" u="none" strike="noStrike" kern="1200" dirty="0" smtClean="0">
                <a:solidFill>
                  <a:schemeClr val="tx1"/>
                </a:solidFill>
                <a:latin typeface="+mn-lt"/>
                <a:ea typeface="+mn-ea"/>
                <a:cs typeface="+mn-cs"/>
                <a:hlinkClick r:id="rId16" tooltip="3rd Generation Partnership Project"/>
              </a:rPr>
              <a:t>3rd Generation Partnership Project</a:t>
            </a:r>
            <a:r>
              <a:rPr lang="en-GB" sz="1200" b="0" i="0" kern="1200" dirty="0" smtClean="0">
                <a:solidFill>
                  <a:schemeClr val="tx1"/>
                </a:solidFill>
                <a:latin typeface="+mn-lt"/>
                <a:ea typeface="+mn-ea"/>
                <a:cs typeface="+mn-cs"/>
              </a:rPr>
              <a:t> (3GPP), as a part of the vision for evolving mobile networks beyond GSM. Its original formulation (3GPP Rel-5) represented an approach to delivering "Internet services" over </a:t>
            </a:r>
            <a:r>
              <a:rPr lang="en-GB" sz="1200" b="0" i="0" u="none" strike="noStrike" kern="1200" dirty="0" smtClean="0">
                <a:solidFill>
                  <a:schemeClr val="tx1"/>
                </a:solidFill>
                <a:latin typeface="+mn-lt"/>
                <a:ea typeface="+mn-ea"/>
                <a:cs typeface="+mn-cs"/>
                <a:hlinkClick r:id="rId41" tooltip="GPRS"/>
              </a:rPr>
              <a:t>GPRS</a:t>
            </a:r>
            <a:r>
              <a:rPr lang="en-GB" sz="1200" b="0" i="0" kern="1200" dirty="0" smtClean="0">
                <a:solidFill>
                  <a:schemeClr val="tx1"/>
                </a:solidFill>
                <a:latin typeface="+mn-lt"/>
                <a:ea typeface="+mn-ea"/>
                <a:cs typeface="+mn-cs"/>
              </a:rPr>
              <a:t>. This vision was later updated by 3GPP, </a:t>
            </a:r>
            <a:r>
              <a:rPr lang="en-GB" sz="1200" b="0" i="0" u="none" strike="noStrike" kern="1200" dirty="0" smtClean="0">
                <a:solidFill>
                  <a:schemeClr val="tx1"/>
                </a:solidFill>
                <a:latin typeface="+mn-lt"/>
                <a:ea typeface="+mn-ea"/>
                <a:cs typeface="+mn-cs"/>
                <a:hlinkClick r:id="rId42" tooltip="3GPP2"/>
              </a:rPr>
              <a:t>3GPP2</a:t>
            </a:r>
            <a:r>
              <a:rPr lang="en-GB" sz="1200" b="0" i="0" kern="1200" dirty="0" smtClean="0">
                <a:solidFill>
                  <a:schemeClr val="tx1"/>
                </a:solidFill>
                <a:latin typeface="+mn-lt"/>
                <a:ea typeface="+mn-ea"/>
                <a:cs typeface="+mn-cs"/>
              </a:rPr>
              <a:t> and </a:t>
            </a:r>
            <a:r>
              <a:rPr lang="en-GB" sz="1200" b="0" i="0" u="none" strike="noStrike" kern="1200" dirty="0" smtClean="0">
                <a:solidFill>
                  <a:schemeClr val="tx1"/>
                </a:solidFill>
                <a:latin typeface="+mn-lt"/>
                <a:ea typeface="+mn-ea"/>
                <a:cs typeface="+mn-cs"/>
                <a:hlinkClick r:id="rId3" tooltip="European Telecommunications Standards Institute"/>
              </a:rPr>
              <a:t>ETSI</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43" tooltip="TISPAN"/>
              </a:rPr>
              <a:t>TISPAN</a:t>
            </a:r>
            <a:r>
              <a:rPr lang="en-GB" sz="1200" b="0" i="0" kern="1200" dirty="0" smtClean="0">
                <a:solidFill>
                  <a:schemeClr val="tx1"/>
                </a:solidFill>
                <a:latin typeface="+mn-lt"/>
                <a:ea typeface="+mn-ea"/>
                <a:cs typeface="+mn-cs"/>
              </a:rPr>
              <a:t> by requiring support of networks other than GPRS, such as </a:t>
            </a:r>
            <a:r>
              <a:rPr lang="en-GB" sz="1200" b="0" i="0" u="none" strike="noStrike" kern="1200" dirty="0" smtClean="0">
                <a:solidFill>
                  <a:schemeClr val="tx1"/>
                </a:solidFill>
                <a:latin typeface="+mn-lt"/>
                <a:ea typeface="+mn-ea"/>
                <a:cs typeface="+mn-cs"/>
                <a:hlinkClick r:id="rId44" tooltip="Wireless LAN"/>
              </a:rPr>
              <a:t>Wireless LAN</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45" tooltip="CDMA2000"/>
              </a:rPr>
              <a:t>CDMA2000</a:t>
            </a:r>
            <a:r>
              <a:rPr lang="en-GB" sz="1200" b="0" i="0" kern="1200" dirty="0" smtClean="0">
                <a:solidFill>
                  <a:schemeClr val="tx1"/>
                </a:solidFill>
                <a:latin typeface="+mn-lt"/>
                <a:ea typeface="+mn-ea"/>
                <a:cs typeface="+mn-cs"/>
              </a:rPr>
              <a:t>and fixed lines.</a:t>
            </a:r>
          </a:p>
          <a:p>
            <a:r>
              <a:rPr lang="en-GB" sz="1200" b="1" i="0" kern="1200" dirty="0" smtClean="0">
                <a:solidFill>
                  <a:schemeClr val="tx1"/>
                </a:solidFill>
                <a:latin typeface="+mn-lt"/>
                <a:ea typeface="+mn-ea"/>
                <a:cs typeface="+mn-cs"/>
              </a:rPr>
              <a:t>Orthogonal frequency-division multiplexing</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OFDM</a:t>
            </a:r>
            <a:r>
              <a:rPr lang="en-GB" sz="1200" b="0" i="0" kern="1200" dirty="0" smtClean="0">
                <a:solidFill>
                  <a:schemeClr val="tx1"/>
                </a:solidFill>
                <a:latin typeface="+mn-lt"/>
                <a:ea typeface="+mn-ea"/>
                <a:cs typeface="+mn-cs"/>
              </a:rPr>
              <a:t>) is a method of encoding digital data on multiple carrier frequencies. OFDM has developed into a popular scheme for </a:t>
            </a:r>
            <a:r>
              <a:rPr lang="en-GB" sz="1200" b="0" i="0" u="none" strike="noStrike" kern="1200" dirty="0" smtClean="0">
                <a:solidFill>
                  <a:schemeClr val="tx1"/>
                </a:solidFill>
                <a:latin typeface="+mn-lt"/>
                <a:ea typeface="+mn-ea"/>
                <a:cs typeface="+mn-cs"/>
                <a:hlinkClick r:id="rId46" tooltip="Wideband"/>
              </a:rPr>
              <a:t>wideband</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47" tooltip="Digital communication"/>
              </a:rPr>
              <a:t>digital communication</a:t>
            </a:r>
            <a:r>
              <a:rPr lang="en-GB" sz="1200" b="0" i="0" kern="1200" dirty="0" smtClean="0">
                <a:solidFill>
                  <a:schemeClr val="tx1"/>
                </a:solidFill>
                <a:latin typeface="+mn-lt"/>
                <a:ea typeface="+mn-ea"/>
                <a:cs typeface="+mn-cs"/>
              </a:rPr>
              <a:t>, whether </a:t>
            </a:r>
            <a:r>
              <a:rPr lang="en-GB" sz="1200" b="0" i="0" u="none" strike="noStrike" kern="1200" dirty="0" smtClean="0">
                <a:solidFill>
                  <a:schemeClr val="tx1"/>
                </a:solidFill>
                <a:latin typeface="+mn-lt"/>
                <a:ea typeface="+mn-ea"/>
                <a:cs typeface="+mn-cs"/>
                <a:hlinkClick r:id="rId48" tooltip="Wireless"/>
              </a:rPr>
              <a:t>wireless</a:t>
            </a:r>
            <a:r>
              <a:rPr lang="en-GB" sz="1200" b="0" i="0" kern="1200" dirty="0" smtClean="0">
                <a:solidFill>
                  <a:schemeClr val="tx1"/>
                </a:solidFill>
                <a:latin typeface="+mn-lt"/>
                <a:ea typeface="+mn-ea"/>
                <a:cs typeface="+mn-cs"/>
              </a:rPr>
              <a:t> or over </a:t>
            </a:r>
            <a:r>
              <a:rPr lang="en-GB" sz="1200" b="0" i="0" u="none" strike="noStrike" kern="1200" dirty="0" smtClean="0">
                <a:solidFill>
                  <a:schemeClr val="tx1"/>
                </a:solidFill>
                <a:latin typeface="+mn-lt"/>
                <a:ea typeface="+mn-ea"/>
                <a:cs typeface="+mn-cs"/>
                <a:hlinkClick r:id="rId49" tooltip="Copper"/>
              </a:rPr>
              <a:t>copper</a:t>
            </a:r>
            <a:r>
              <a:rPr lang="en-GB" sz="1200" b="0" i="0" kern="1200" dirty="0" smtClean="0">
                <a:solidFill>
                  <a:schemeClr val="tx1"/>
                </a:solidFill>
                <a:latin typeface="+mn-lt"/>
                <a:ea typeface="+mn-ea"/>
                <a:cs typeface="+mn-cs"/>
              </a:rPr>
              <a:t> wires, used in applications such as digital television and audio broadcasting, </a:t>
            </a:r>
            <a:r>
              <a:rPr lang="en-GB" sz="1200" b="0" i="0" u="none" strike="noStrike" kern="1200" dirty="0" smtClean="0">
                <a:solidFill>
                  <a:schemeClr val="tx1"/>
                </a:solidFill>
                <a:latin typeface="+mn-lt"/>
                <a:ea typeface="+mn-ea"/>
                <a:cs typeface="+mn-cs"/>
                <a:hlinkClick r:id="rId50" tooltip="Digital subscriber line"/>
              </a:rPr>
              <a:t>DSL</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51" tooltip="Broadband internet access"/>
              </a:rPr>
              <a:t>broadband internet access</a:t>
            </a:r>
            <a:r>
              <a:rPr lang="en-GB" sz="1200" b="0" i="0" kern="1200" dirty="0" smtClean="0">
                <a:solidFill>
                  <a:schemeClr val="tx1"/>
                </a:solidFill>
                <a:latin typeface="+mn-lt"/>
                <a:ea typeface="+mn-ea"/>
                <a:cs typeface="+mn-cs"/>
              </a:rPr>
              <a:t>, wireless networks, and </a:t>
            </a:r>
            <a:r>
              <a:rPr lang="en-GB" sz="1200" b="0" i="0" u="none" strike="noStrike" kern="1200" dirty="0" smtClean="0">
                <a:solidFill>
                  <a:schemeClr val="tx1"/>
                </a:solidFill>
                <a:latin typeface="+mn-lt"/>
                <a:ea typeface="+mn-ea"/>
                <a:cs typeface="+mn-cs"/>
                <a:hlinkClick r:id="rId52" tooltip="4G"/>
              </a:rPr>
              <a:t>4G</a:t>
            </a:r>
            <a:r>
              <a:rPr lang="en-GB" sz="1200" b="0" i="0" kern="1200" dirty="0" smtClean="0">
                <a:solidFill>
                  <a:schemeClr val="tx1"/>
                </a:solidFill>
                <a:latin typeface="+mn-lt"/>
                <a:ea typeface="+mn-ea"/>
                <a:cs typeface="+mn-cs"/>
              </a:rPr>
              <a:t> mobile communications.</a:t>
            </a:r>
          </a:p>
          <a:p>
            <a:r>
              <a:rPr lang="en-GB" sz="1200" b="1" i="0" kern="1200" dirty="0" smtClean="0">
                <a:solidFill>
                  <a:schemeClr val="tx1"/>
                </a:solidFill>
                <a:latin typeface="+mn-lt"/>
                <a:ea typeface="+mn-ea"/>
                <a:cs typeface="+mn-cs"/>
              </a:rPr>
              <a:t>4G</a:t>
            </a:r>
            <a:r>
              <a:rPr lang="en-GB" sz="1200" b="0" i="0" kern="1200" dirty="0" smtClean="0">
                <a:solidFill>
                  <a:schemeClr val="tx1"/>
                </a:solidFill>
                <a:latin typeface="+mn-lt"/>
                <a:ea typeface="+mn-ea"/>
                <a:cs typeface="+mn-cs"/>
              </a:rPr>
              <a:t> is the fourth generation of </a:t>
            </a:r>
            <a:r>
              <a:rPr lang="en-GB" sz="1200" b="0" i="0" u="none" strike="noStrike" kern="1200" dirty="0" smtClean="0">
                <a:solidFill>
                  <a:schemeClr val="tx1"/>
                </a:solidFill>
                <a:latin typeface="+mn-lt"/>
                <a:ea typeface="+mn-ea"/>
                <a:cs typeface="+mn-cs"/>
                <a:hlinkClick r:id="rId5" tooltip="Cellular network"/>
              </a:rPr>
              <a:t>mobile phone</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53" tooltip="Mobile communication"/>
              </a:rPr>
              <a:t>mobile communication</a:t>
            </a:r>
            <a:r>
              <a:rPr lang="en-GB" sz="1200" b="0" i="0" kern="1200" dirty="0" smtClean="0">
                <a:solidFill>
                  <a:schemeClr val="tx1"/>
                </a:solidFill>
                <a:latin typeface="+mn-lt"/>
                <a:ea typeface="+mn-ea"/>
                <a:cs typeface="+mn-cs"/>
              </a:rPr>
              <a:t> technology standards. It is a successor to the </a:t>
            </a:r>
            <a:r>
              <a:rPr lang="en-GB" sz="1200" b="0" i="0" u="none" strike="noStrike" kern="1200" dirty="0" smtClean="0">
                <a:solidFill>
                  <a:schemeClr val="tx1"/>
                </a:solidFill>
                <a:latin typeface="+mn-lt"/>
                <a:ea typeface="+mn-ea"/>
                <a:cs typeface="+mn-cs"/>
                <a:hlinkClick r:id="rId13" tooltip="3G"/>
              </a:rPr>
              <a:t>third generation</a:t>
            </a:r>
            <a:r>
              <a:rPr lang="en-GB" sz="1200" b="0" i="0" kern="1200" dirty="0" smtClean="0">
                <a:solidFill>
                  <a:schemeClr val="tx1"/>
                </a:solidFill>
                <a:latin typeface="+mn-lt"/>
                <a:ea typeface="+mn-ea"/>
                <a:cs typeface="+mn-cs"/>
              </a:rPr>
              <a:t> (3G) standards. A 4G system provides </a:t>
            </a:r>
            <a:r>
              <a:rPr lang="en-GB" sz="1200" b="0" i="0" u="none" strike="noStrike" kern="1200" dirty="0" smtClean="0">
                <a:solidFill>
                  <a:schemeClr val="tx1"/>
                </a:solidFill>
                <a:latin typeface="+mn-lt"/>
                <a:ea typeface="+mn-ea"/>
                <a:cs typeface="+mn-cs"/>
                <a:hlinkClick r:id="rId54" tooltip="Mobile broadband"/>
              </a:rPr>
              <a:t>mobile ultra-broadband</a:t>
            </a:r>
            <a:r>
              <a:rPr lang="en-GB" sz="1200" b="0" i="0" kern="1200" dirty="0" smtClean="0">
                <a:solidFill>
                  <a:schemeClr val="tx1"/>
                </a:solidFill>
                <a:latin typeface="+mn-lt"/>
                <a:ea typeface="+mn-ea"/>
                <a:cs typeface="+mn-cs"/>
              </a:rPr>
              <a:t> Internet access, for example to laptops with </a:t>
            </a:r>
            <a:r>
              <a:rPr lang="en-GB" sz="1200" b="0" i="0" u="none" strike="noStrike" kern="1200" dirty="0" smtClean="0">
                <a:solidFill>
                  <a:schemeClr val="tx1"/>
                </a:solidFill>
                <a:latin typeface="+mn-lt"/>
                <a:ea typeface="+mn-ea"/>
                <a:cs typeface="+mn-cs"/>
                <a:hlinkClick r:id="rId55" tooltip="USB"/>
              </a:rPr>
              <a:t>USB</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56" tooltip="Wireless modem"/>
              </a:rPr>
              <a:t>wireless modems</a:t>
            </a:r>
            <a:r>
              <a:rPr lang="en-GB" sz="1200" b="0" i="0" kern="1200" dirty="0" smtClean="0">
                <a:solidFill>
                  <a:schemeClr val="tx1"/>
                </a:solidFill>
                <a:latin typeface="+mn-lt"/>
                <a:ea typeface="+mn-ea"/>
                <a:cs typeface="+mn-cs"/>
              </a:rPr>
              <a:t>, </a:t>
            </a:r>
            <a:r>
              <a:rPr lang="en-GB" sz="1200" b="0" i="0" kern="1200" dirty="0" err="1" smtClean="0">
                <a:solidFill>
                  <a:schemeClr val="tx1"/>
                </a:solidFill>
                <a:latin typeface="+mn-lt"/>
                <a:ea typeface="+mn-ea"/>
                <a:cs typeface="+mn-cs"/>
              </a:rPr>
              <a:t>to</a:t>
            </a:r>
            <a:r>
              <a:rPr lang="en-GB" sz="1200" b="0" i="0" u="none" strike="noStrike" kern="1200" dirty="0" err="1" smtClean="0">
                <a:solidFill>
                  <a:schemeClr val="tx1"/>
                </a:solidFill>
                <a:latin typeface="+mn-lt"/>
                <a:ea typeface="+mn-ea"/>
                <a:cs typeface="+mn-cs"/>
                <a:hlinkClick r:id="rId57" tooltip="Smartphone"/>
              </a:rPr>
              <a:t>smartphones</a:t>
            </a:r>
            <a:r>
              <a:rPr lang="en-GB" sz="1200" b="0" i="0" kern="1200" dirty="0" smtClean="0">
                <a:solidFill>
                  <a:schemeClr val="tx1"/>
                </a:solidFill>
                <a:latin typeface="+mn-lt"/>
                <a:ea typeface="+mn-ea"/>
                <a:cs typeface="+mn-cs"/>
              </a:rPr>
              <a:t>, and to other mobile devices. Conceivable applications include amended </a:t>
            </a:r>
            <a:r>
              <a:rPr lang="en-GB" sz="1200" b="0" i="0" u="none" strike="noStrike" kern="1200" dirty="0" smtClean="0">
                <a:solidFill>
                  <a:schemeClr val="tx1"/>
                </a:solidFill>
                <a:latin typeface="+mn-lt"/>
                <a:ea typeface="+mn-ea"/>
                <a:cs typeface="+mn-cs"/>
                <a:hlinkClick r:id="rId58" tooltip="Mobile web"/>
              </a:rPr>
              <a:t>mobile web</a:t>
            </a:r>
            <a:r>
              <a:rPr lang="en-GB" sz="1200" b="0" i="0" kern="1200" dirty="0" smtClean="0">
                <a:solidFill>
                  <a:schemeClr val="tx1"/>
                </a:solidFill>
                <a:latin typeface="+mn-lt"/>
                <a:ea typeface="+mn-ea"/>
                <a:cs typeface="+mn-cs"/>
              </a:rPr>
              <a:t> access, </a:t>
            </a:r>
            <a:r>
              <a:rPr lang="en-GB" sz="1200" b="0" i="0" u="none" strike="noStrike" kern="1200" dirty="0" smtClean="0">
                <a:solidFill>
                  <a:schemeClr val="tx1"/>
                </a:solidFill>
                <a:latin typeface="+mn-lt"/>
                <a:ea typeface="+mn-ea"/>
                <a:cs typeface="+mn-cs"/>
                <a:hlinkClick r:id="rId59" tooltip="IP telephony"/>
              </a:rPr>
              <a:t>IP telephony</a:t>
            </a:r>
            <a:r>
              <a:rPr lang="en-GB" sz="1200" b="0" i="0" kern="1200" dirty="0" smtClean="0">
                <a:solidFill>
                  <a:schemeClr val="tx1"/>
                </a:solidFill>
                <a:latin typeface="+mn-lt"/>
                <a:ea typeface="+mn-ea"/>
                <a:cs typeface="+mn-cs"/>
              </a:rPr>
              <a:t>, gaming services, </a:t>
            </a:r>
            <a:r>
              <a:rPr lang="en-GB" sz="1200" b="0" i="0" u="none" strike="noStrike" kern="1200" dirty="0" smtClean="0">
                <a:solidFill>
                  <a:schemeClr val="tx1"/>
                </a:solidFill>
                <a:latin typeface="+mn-lt"/>
                <a:ea typeface="+mn-ea"/>
                <a:cs typeface="+mn-cs"/>
                <a:hlinkClick r:id="rId60" tooltip="HDTV"/>
              </a:rPr>
              <a:t>high-definition</a:t>
            </a:r>
            <a:r>
              <a:rPr lang="en-GB" sz="1200" b="0" i="0" kern="1200" dirty="0" smtClean="0">
                <a:solidFill>
                  <a:schemeClr val="tx1"/>
                </a:solidFill>
                <a:latin typeface="+mn-lt"/>
                <a:ea typeface="+mn-ea"/>
                <a:cs typeface="+mn-cs"/>
              </a:rPr>
              <a:t> </a:t>
            </a:r>
            <a:r>
              <a:rPr lang="en-GB" sz="1200" b="0" i="0" u="none" strike="noStrike" kern="1200" dirty="0" smtClean="0">
                <a:solidFill>
                  <a:schemeClr val="tx1"/>
                </a:solidFill>
                <a:latin typeface="+mn-lt"/>
                <a:ea typeface="+mn-ea"/>
                <a:cs typeface="+mn-cs"/>
                <a:hlinkClick r:id="rId35" tooltip="Mobile TV"/>
              </a:rPr>
              <a:t>mobile TV</a:t>
            </a:r>
            <a:r>
              <a:rPr lang="en-GB" sz="1200" b="0" i="0" kern="1200" dirty="0" smtClean="0">
                <a:solidFill>
                  <a:schemeClr val="tx1"/>
                </a:solidFill>
                <a:latin typeface="+mn-lt"/>
                <a:ea typeface="+mn-ea"/>
                <a:cs typeface="+mn-cs"/>
              </a:rPr>
              <a:t>, video conferencing, </a:t>
            </a:r>
            <a:r>
              <a:rPr lang="en-GB" sz="1200" b="0" i="0" u="none" strike="noStrike" kern="1200" dirty="0" smtClean="0">
                <a:solidFill>
                  <a:schemeClr val="tx1"/>
                </a:solidFill>
                <a:latin typeface="+mn-lt"/>
                <a:ea typeface="+mn-ea"/>
                <a:cs typeface="+mn-cs"/>
                <a:hlinkClick r:id="rId61" tooltip="3D television"/>
              </a:rPr>
              <a:t>3D television</a:t>
            </a:r>
            <a:r>
              <a:rPr lang="en-GB" sz="1200" b="0" i="0" kern="1200" dirty="0" smtClean="0">
                <a:solidFill>
                  <a:schemeClr val="tx1"/>
                </a:solidFill>
                <a:latin typeface="+mn-lt"/>
                <a:ea typeface="+mn-ea"/>
                <a:cs typeface="+mn-cs"/>
              </a:rPr>
              <a:t>, and </a:t>
            </a:r>
            <a:r>
              <a:rPr lang="en-GB" sz="1200" b="0" i="0" u="none" strike="noStrike" kern="1200" dirty="0" smtClean="0">
                <a:solidFill>
                  <a:schemeClr val="tx1"/>
                </a:solidFill>
                <a:latin typeface="+mn-lt"/>
                <a:ea typeface="+mn-ea"/>
                <a:cs typeface="+mn-cs"/>
                <a:hlinkClick r:id="rId62" tooltip="Cloud computing"/>
              </a:rPr>
              <a:t>cloud computing</a:t>
            </a:r>
            <a:r>
              <a:rPr lang="en-GB" sz="1200" b="0" i="0" kern="1200" dirty="0" smtClean="0">
                <a:solidFill>
                  <a:schemeClr val="tx1"/>
                </a:solidFill>
                <a:latin typeface="+mn-lt"/>
                <a:ea typeface="+mn-ea"/>
                <a:cs typeface="+mn-cs"/>
              </a:rPr>
              <a:t>.</a:t>
            </a:r>
          </a:p>
          <a:p>
            <a:r>
              <a:rPr lang="en-GB" sz="1200" b="0" i="0" kern="1200" dirty="0" smtClean="0">
                <a:solidFill>
                  <a:schemeClr val="tx1"/>
                </a:solidFill>
                <a:latin typeface="+mn-lt"/>
                <a:ea typeface="+mn-ea"/>
                <a:cs typeface="+mn-cs"/>
              </a:rPr>
              <a:t>Two 4G candidate systems are commercially deployed: the </a:t>
            </a:r>
            <a:r>
              <a:rPr lang="en-GB" sz="1200" b="0" i="0" u="none" strike="noStrike" kern="1200" dirty="0" smtClean="0">
                <a:solidFill>
                  <a:schemeClr val="tx1"/>
                </a:solidFill>
                <a:latin typeface="+mn-lt"/>
                <a:ea typeface="+mn-ea"/>
                <a:cs typeface="+mn-cs"/>
                <a:hlinkClick r:id="rId63" tooltip="Mobile WiMAX"/>
              </a:rPr>
              <a:t>Mobile </a:t>
            </a:r>
            <a:r>
              <a:rPr lang="en-GB" sz="1200" b="0" i="0" u="none" strike="noStrike" kern="1200" dirty="0" err="1" smtClean="0">
                <a:solidFill>
                  <a:schemeClr val="tx1"/>
                </a:solidFill>
                <a:latin typeface="+mn-lt"/>
                <a:ea typeface="+mn-ea"/>
                <a:cs typeface="+mn-cs"/>
                <a:hlinkClick r:id="rId63" tooltip="Mobile WiMAX"/>
              </a:rPr>
              <a:t>WiMAX</a:t>
            </a:r>
            <a:r>
              <a:rPr lang="en-GB" sz="1200" b="0" i="0" kern="1200" dirty="0" smtClean="0">
                <a:solidFill>
                  <a:schemeClr val="tx1"/>
                </a:solidFill>
                <a:latin typeface="+mn-lt"/>
                <a:ea typeface="+mn-ea"/>
                <a:cs typeface="+mn-cs"/>
              </a:rPr>
              <a:t> standard (first used in South Korea in 2006), and the first-release </a:t>
            </a:r>
            <a:r>
              <a:rPr lang="en-GB" sz="1200" b="0" i="0" u="none" strike="noStrike" kern="1200" dirty="0" smtClean="0">
                <a:solidFill>
                  <a:schemeClr val="tx1"/>
                </a:solidFill>
                <a:latin typeface="+mn-lt"/>
                <a:ea typeface="+mn-ea"/>
                <a:cs typeface="+mn-cs"/>
                <a:hlinkClick r:id="rId64" tooltip="Long Term Evolution"/>
              </a:rPr>
              <a:t>Long Term Evolution</a:t>
            </a:r>
            <a:r>
              <a:rPr lang="en-GB" sz="1200" b="0" i="0" kern="1200" dirty="0" smtClean="0">
                <a:solidFill>
                  <a:schemeClr val="tx1"/>
                </a:solidFill>
                <a:latin typeface="+mn-lt"/>
                <a:ea typeface="+mn-ea"/>
                <a:cs typeface="+mn-cs"/>
              </a:rPr>
              <a:t> (LTE) standard (in Oslo, Norway and Stockholm, Sweden since 2009).</a:t>
            </a:r>
          </a:p>
          <a:p>
            <a:endParaRPr lang="en-GB" sz="1200" b="0" i="0" kern="1200" dirty="0" smtClean="0">
              <a:solidFill>
                <a:schemeClr val="tx1"/>
              </a:solidFill>
              <a:latin typeface="+mn-lt"/>
              <a:ea typeface="+mn-ea"/>
              <a:cs typeface="+mn-cs"/>
            </a:endParaRPr>
          </a:p>
          <a:p>
            <a:endParaRPr lang="en-GB" sz="1200" b="0" i="0" u="none"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t>OFDM</a:t>
            </a:r>
            <a:r>
              <a:rPr lang="en-GB" dirty="0" smtClean="0"/>
              <a:t> uses </a:t>
            </a:r>
            <a:r>
              <a:rPr lang="en-GB" dirty="0" err="1" smtClean="0"/>
              <a:t>mutiple</a:t>
            </a:r>
            <a:r>
              <a:rPr lang="en-GB" dirty="0" smtClean="0"/>
              <a:t> carrier signals at different frequencies,</a:t>
            </a:r>
            <a:r>
              <a:rPr lang="en-GB" baseline="0" dirty="0" smtClean="0"/>
              <a:t> sending some of the bits on each channel.</a:t>
            </a:r>
          </a:p>
          <a:p>
            <a:r>
              <a:rPr lang="en-GB" sz="1200" b="1" i="0" kern="1200" dirty="0" smtClean="0">
                <a:solidFill>
                  <a:schemeClr val="tx1"/>
                </a:solidFill>
                <a:latin typeface="+mn-lt"/>
                <a:ea typeface="+mn-ea"/>
                <a:cs typeface="+mn-cs"/>
              </a:rPr>
              <a:t>Single-carrier FDMA</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SC-FDMA</a:t>
            </a:r>
            <a:r>
              <a:rPr lang="en-GB" sz="1200" b="0" i="0" kern="1200" dirty="0" smtClean="0">
                <a:solidFill>
                  <a:schemeClr val="tx1"/>
                </a:solidFill>
                <a:latin typeface="+mn-lt"/>
                <a:ea typeface="+mn-ea"/>
                <a:cs typeface="+mn-cs"/>
              </a:rPr>
              <a:t>) is a </a:t>
            </a:r>
            <a:r>
              <a:rPr lang="en-GB" sz="1200" b="0" i="0" u="none" strike="noStrike" kern="1200" dirty="0" smtClean="0">
                <a:solidFill>
                  <a:schemeClr val="tx1"/>
                </a:solidFill>
                <a:latin typeface="+mn-lt"/>
                <a:ea typeface="+mn-ea"/>
                <a:cs typeface="+mn-cs"/>
                <a:hlinkClick r:id="rId3" tooltip="Frequency-division multiple access"/>
              </a:rPr>
              <a:t>frequency-division multiple access</a:t>
            </a:r>
            <a:r>
              <a:rPr lang="en-GB" sz="1200" b="0" i="0" kern="1200" dirty="0" smtClean="0">
                <a:solidFill>
                  <a:schemeClr val="tx1"/>
                </a:solidFill>
                <a:latin typeface="+mn-lt"/>
                <a:ea typeface="+mn-ea"/>
                <a:cs typeface="+mn-cs"/>
              </a:rPr>
              <a:t> scheme. Like other multiple access schemes (TDMA, FDMA, CDMA, OFDMA), it deals with the assignment of multiple users to a shared communication resource.</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52</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fontAlgn="base"/>
            <a:r>
              <a:rPr lang="en-GB" dirty="0" smtClean="0"/>
              <a:t>FDD – Frequency Division </a:t>
            </a:r>
            <a:r>
              <a:rPr lang="en-GB" dirty="0" err="1" smtClean="0"/>
              <a:t>Duplexing</a:t>
            </a:r>
            <a:r>
              <a:rPr lang="en-GB" dirty="0" smtClean="0"/>
              <a:t> </a:t>
            </a:r>
            <a:r>
              <a:rPr lang="en-GB" sz="1200" b="0" i="0" kern="1200" dirty="0" smtClean="0">
                <a:solidFill>
                  <a:schemeClr val="tx1"/>
                </a:solidFill>
                <a:latin typeface="+mn-lt"/>
                <a:ea typeface="+mn-ea"/>
                <a:cs typeface="+mn-cs"/>
              </a:rPr>
              <a:t>is a method for establishing a full-duplex communications link that uses two different radio frequencies for transmitter and receiver operation. The transmit direction and receive direction frequencies are separated by a defined frequency offset. In the microwave realm, the primary advantages of this approach are:</a:t>
            </a:r>
          </a:p>
          <a:p>
            <a:pPr lvl="1" fontAlgn="base">
              <a:buFont typeface="Arial" pitchFamily="34" charset="0"/>
              <a:buChar char="•"/>
            </a:pPr>
            <a:r>
              <a:rPr lang="en-GB" sz="1200" b="0" i="0" kern="1200" dirty="0" smtClean="0">
                <a:solidFill>
                  <a:schemeClr val="tx1"/>
                </a:solidFill>
                <a:latin typeface="+mn-lt"/>
                <a:ea typeface="+mn-ea"/>
                <a:cs typeface="+mn-cs"/>
              </a:rPr>
              <a:t>The full data capacity is always available in each direction because the send and receive functions are separated;</a:t>
            </a:r>
          </a:p>
          <a:p>
            <a:pPr lvl="1" fontAlgn="base">
              <a:buFont typeface="Arial" pitchFamily="34" charset="0"/>
              <a:buChar char="•"/>
            </a:pPr>
            <a:r>
              <a:rPr lang="en-GB" sz="1200" b="0" i="0" kern="1200" dirty="0" smtClean="0">
                <a:solidFill>
                  <a:schemeClr val="tx1"/>
                </a:solidFill>
                <a:latin typeface="+mn-lt"/>
                <a:ea typeface="+mn-ea"/>
                <a:cs typeface="+mn-cs"/>
              </a:rPr>
              <a:t>It offers very low latency since transmit and receive functions operate simultaneously and continuously;</a:t>
            </a:r>
          </a:p>
          <a:p>
            <a:pPr lvl="1" fontAlgn="base">
              <a:buFont typeface="Arial" pitchFamily="34" charset="0"/>
              <a:buChar char="•"/>
            </a:pPr>
            <a:r>
              <a:rPr lang="en-GB" sz="1200" b="0" i="0" kern="1200" dirty="0" smtClean="0">
                <a:solidFill>
                  <a:schemeClr val="tx1"/>
                </a:solidFill>
                <a:latin typeface="+mn-lt"/>
                <a:ea typeface="+mn-ea"/>
                <a:cs typeface="+mn-cs"/>
              </a:rPr>
              <a:t>It can be used in licensed and license-exempt bands;</a:t>
            </a:r>
          </a:p>
          <a:p>
            <a:pPr lvl="1" fontAlgn="base">
              <a:buFont typeface="Arial" pitchFamily="34" charset="0"/>
              <a:buChar char="•"/>
            </a:pPr>
            <a:r>
              <a:rPr lang="en-GB" sz="1200" b="0" i="0" kern="1200" dirty="0" smtClean="0">
                <a:solidFill>
                  <a:schemeClr val="tx1"/>
                </a:solidFill>
                <a:latin typeface="+mn-lt"/>
                <a:ea typeface="+mn-ea"/>
                <a:cs typeface="+mn-cs"/>
              </a:rPr>
              <a:t>Most licensed bands worldwide are based on FDD; and</a:t>
            </a:r>
          </a:p>
          <a:p>
            <a:pPr lvl="1" fontAlgn="base">
              <a:buFont typeface="Arial" pitchFamily="34" charset="0"/>
              <a:buChar char="•"/>
            </a:pPr>
            <a:r>
              <a:rPr lang="en-GB" sz="1200" b="0" i="0" kern="1200" dirty="0" smtClean="0">
                <a:solidFill>
                  <a:schemeClr val="tx1"/>
                </a:solidFill>
                <a:latin typeface="+mn-lt"/>
                <a:ea typeface="+mn-ea"/>
                <a:cs typeface="+mn-cs"/>
              </a:rPr>
              <a:t>Due to regulatory restrictions, FDD radios used in licensed bands are coordinated and protected from interference, though not immune to it.</a:t>
            </a:r>
          </a:p>
          <a:p>
            <a:endParaRPr lang="en-GB" dirty="0" smtClean="0"/>
          </a:p>
          <a:p>
            <a:pPr fontAlgn="base"/>
            <a:r>
              <a:rPr lang="en-GB" dirty="0" smtClean="0"/>
              <a:t>TDD - </a:t>
            </a:r>
            <a:r>
              <a:rPr lang="en-GB" sz="1200" b="0" i="0" kern="1200" dirty="0" smtClean="0">
                <a:solidFill>
                  <a:schemeClr val="tx1"/>
                </a:solidFill>
                <a:latin typeface="+mn-lt"/>
                <a:ea typeface="+mn-ea"/>
                <a:cs typeface="+mn-cs"/>
              </a:rPr>
              <a:t>Time-division </a:t>
            </a:r>
            <a:r>
              <a:rPr lang="en-GB" sz="1200" b="0" i="0" kern="1200" dirty="0" err="1" smtClean="0">
                <a:solidFill>
                  <a:schemeClr val="tx1"/>
                </a:solidFill>
                <a:latin typeface="+mn-lt"/>
                <a:ea typeface="+mn-ea"/>
                <a:cs typeface="+mn-cs"/>
              </a:rPr>
              <a:t>duplexing</a:t>
            </a:r>
            <a:r>
              <a:rPr lang="en-GB" sz="1200" b="0" i="0" kern="1200" dirty="0" smtClean="0">
                <a:solidFill>
                  <a:schemeClr val="tx1"/>
                </a:solidFill>
                <a:latin typeface="+mn-lt"/>
                <a:ea typeface="+mn-ea"/>
                <a:cs typeface="+mn-cs"/>
              </a:rPr>
              <a:t> (TDD) is a method for emulating full-duplex communication over a half-duplex communication link. The transmitter and receiver both use the same frequency but transmit and receive traffic is switched in time.  The primary advantages of this approach as it applies to microwave communication are:</a:t>
            </a:r>
          </a:p>
          <a:p>
            <a:pPr lvl="1" fontAlgn="base">
              <a:buFont typeface="Arial" pitchFamily="34" charset="0"/>
              <a:buChar char="•"/>
            </a:pPr>
            <a:r>
              <a:rPr lang="en-GB" sz="1200" b="0" i="0" kern="1200" dirty="0" smtClean="0">
                <a:solidFill>
                  <a:schemeClr val="tx1"/>
                </a:solidFill>
                <a:latin typeface="+mn-lt"/>
                <a:ea typeface="+mn-ea"/>
                <a:cs typeface="+mn-cs"/>
              </a:rPr>
              <a:t>It is more spectrum friendly, allowing the use of only a single frequency for operation and dramatically increasing spectrum utilization, especially in license-exempt or narrow-bandwidth frequency bands ;</a:t>
            </a:r>
          </a:p>
          <a:p>
            <a:pPr lvl="1" fontAlgn="base">
              <a:buFont typeface="Arial" pitchFamily="34" charset="0"/>
              <a:buChar char="•"/>
            </a:pPr>
            <a:r>
              <a:rPr lang="en-GB" sz="1200" b="0" i="0" kern="1200" dirty="0" smtClean="0">
                <a:solidFill>
                  <a:schemeClr val="tx1"/>
                </a:solidFill>
                <a:latin typeface="+mn-lt"/>
                <a:ea typeface="+mn-ea"/>
                <a:cs typeface="+mn-cs"/>
              </a:rPr>
              <a:t>It allows for the variable allocation of throughput between the transmit and receive directions, making it well suited to applications with asymmetric traffic requirements, such as </a:t>
            </a:r>
            <a:r>
              <a:rPr lang="en-GB" sz="1200" b="0" i="0" kern="1200" dirty="0" smtClean="0">
                <a:solidFill>
                  <a:schemeClr val="tx1"/>
                </a:solidFill>
                <a:latin typeface="+mn-lt"/>
                <a:ea typeface="+mn-ea"/>
                <a:cs typeface="+mn-cs"/>
                <a:hlinkClick r:id="rId3" tooltip="Video Surveillance"/>
              </a:rPr>
              <a:t>video surveillance</a:t>
            </a:r>
            <a:r>
              <a:rPr lang="en-GB" sz="1200" b="0" i="0" kern="1200" dirty="0" smtClean="0">
                <a:solidFill>
                  <a:schemeClr val="tx1"/>
                </a:solidFill>
                <a:latin typeface="+mn-lt"/>
                <a:ea typeface="+mn-ea"/>
                <a:cs typeface="+mn-cs"/>
              </a:rPr>
              <a:t>, </a:t>
            </a:r>
            <a:r>
              <a:rPr lang="en-GB" sz="1200" b="0" i="0" kern="1200" dirty="0" smtClean="0">
                <a:solidFill>
                  <a:schemeClr val="tx1"/>
                </a:solidFill>
                <a:latin typeface="+mn-lt"/>
                <a:ea typeface="+mn-ea"/>
                <a:cs typeface="+mn-cs"/>
                <a:hlinkClick r:id="rId4" tooltip="Broadcasting"/>
              </a:rPr>
              <a:t>broadcast</a:t>
            </a:r>
            <a:r>
              <a:rPr lang="en-GB" sz="1200" b="0" i="0" kern="1200" dirty="0" smtClean="0">
                <a:solidFill>
                  <a:schemeClr val="tx1"/>
                </a:solidFill>
                <a:latin typeface="+mn-lt"/>
                <a:ea typeface="+mn-ea"/>
                <a:cs typeface="+mn-cs"/>
              </a:rPr>
              <a:t> and Internet browsing;</a:t>
            </a:r>
          </a:p>
          <a:p>
            <a:pPr lvl="1" fontAlgn="base">
              <a:buFont typeface="Arial" pitchFamily="34" charset="0"/>
              <a:buChar char="•"/>
            </a:pPr>
            <a:r>
              <a:rPr lang="en-GB" sz="1200" b="0" i="0" kern="1200" dirty="0" smtClean="0">
                <a:solidFill>
                  <a:schemeClr val="tx1"/>
                </a:solidFill>
                <a:latin typeface="+mn-lt"/>
                <a:ea typeface="+mn-ea"/>
                <a:cs typeface="+mn-cs"/>
              </a:rPr>
              <a:t>Radios can be tuned for operation anywhere in a band and can be used at either end of the link. As a consequence, only a single spare is required to serve both ends of a link.</a:t>
            </a:r>
          </a:p>
          <a:p>
            <a:pPr lvl="1">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53</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HSPA – High Speed Packet Access</a:t>
            </a:r>
          </a:p>
          <a:p>
            <a:r>
              <a:rPr lang="en-GB" dirty="0" smtClean="0"/>
              <a:t>SAE – System Architecture Evolution</a:t>
            </a:r>
          </a:p>
          <a:p>
            <a:r>
              <a:rPr lang="en-GB" dirty="0" err="1" smtClean="0"/>
              <a:t>WiMAX</a:t>
            </a:r>
            <a:r>
              <a:rPr lang="en-GB" dirty="0" smtClean="0"/>
              <a:t> – Worldwide Interoperability for Microwave Access</a:t>
            </a:r>
          </a:p>
          <a:p>
            <a:r>
              <a:rPr lang="en-GB" dirty="0" smtClean="0"/>
              <a:t>UMTS – Universal Mobile Telecommunication System</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54</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LTE architecture consists of E-UTRAN (Evolved </a:t>
            </a:r>
            <a:r>
              <a:rPr lang="en-US" b="1" dirty="0" smtClean="0"/>
              <a:t>UMTS Terrestrial Radio Access Network</a:t>
            </a:r>
            <a:r>
              <a:rPr lang="en-US" dirty="0" smtClean="0"/>
              <a:t>) on the access side and EPC (Evolved Packet Core) on the core side.</a:t>
            </a:r>
          </a:p>
          <a:p>
            <a:endParaRPr lang="en-US" dirty="0" smtClean="0"/>
          </a:p>
          <a:p>
            <a:r>
              <a:rPr lang="en-US" dirty="0" smtClean="0"/>
              <a:t>A typical LTE/SAE network will have two types of network elements.</a:t>
            </a:r>
          </a:p>
          <a:p>
            <a:r>
              <a:rPr lang="en-US" dirty="0" smtClean="0"/>
              <a:t>	The first is the new enhanced base station, so called “Evolved </a:t>
            </a:r>
            <a:r>
              <a:rPr lang="en-US" dirty="0" err="1" smtClean="0"/>
              <a:t>NodeB</a:t>
            </a:r>
            <a:r>
              <a:rPr lang="en-US" dirty="0" smtClean="0"/>
              <a:t> (</a:t>
            </a:r>
            <a:r>
              <a:rPr lang="en-US" dirty="0" err="1" smtClean="0"/>
              <a:t>eNodeB</a:t>
            </a:r>
            <a:r>
              <a:rPr lang="en-US" dirty="0" smtClean="0"/>
              <a:t>)” per 3GPP standards. This enhanced BTS provides the LTE air interface and performs radio resource management for the evolved access system.</a:t>
            </a:r>
          </a:p>
          <a:p>
            <a:endParaRPr lang="en-US" dirty="0" smtClean="0"/>
          </a:p>
          <a:p>
            <a:r>
              <a:rPr lang="en-US" dirty="0" smtClean="0"/>
              <a:t>	The second is the new Access Gateway (AGW). The AGW provides termination of the LTE bearer. It also acts as a mobility anchor point for the user plane. It implements key logical functions including MME (Mobility Management Entity) for the Control Plane and for the User Plane. These functions may be split into separate physical nodes, depending on the vendor-specific implementation.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55</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Tx/>
              <a:buChar char="•"/>
            </a:pPr>
            <a:r>
              <a:rPr lang="en-US" dirty="0" smtClean="0"/>
              <a:t>RLC and MAC </a:t>
            </a:r>
            <a:r>
              <a:rPr lang="en-US" dirty="0" err="1" smtClean="0"/>
              <a:t>sublayers</a:t>
            </a:r>
            <a:r>
              <a:rPr lang="en-US" dirty="0" smtClean="0"/>
              <a:t> (terminated in </a:t>
            </a:r>
            <a:r>
              <a:rPr lang="en-US" dirty="0" err="1" smtClean="0"/>
              <a:t>eNB</a:t>
            </a:r>
            <a:r>
              <a:rPr lang="en-US" dirty="0" smtClean="0"/>
              <a:t> on the network side) perform the same functions as for the user plane</a:t>
            </a:r>
          </a:p>
          <a:p>
            <a:endParaRPr lang="en-US" dirty="0" smtClean="0"/>
          </a:p>
          <a:p>
            <a:pPr>
              <a:buFontTx/>
              <a:buChar char="•"/>
            </a:pPr>
            <a:r>
              <a:rPr lang="en-US" dirty="0" smtClean="0"/>
              <a:t>The various functions performed by RRC (terminated in </a:t>
            </a:r>
            <a:r>
              <a:rPr lang="en-US" dirty="0" err="1" smtClean="0"/>
              <a:t>eNB</a:t>
            </a:r>
            <a:r>
              <a:rPr lang="en-US" dirty="0" smtClean="0"/>
              <a:t> on the network side) are</a:t>
            </a:r>
          </a:p>
          <a:p>
            <a:r>
              <a:rPr lang="en-US" dirty="0" smtClean="0"/>
              <a:t>- Broadcast</a:t>
            </a:r>
          </a:p>
          <a:p>
            <a:r>
              <a:rPr lang="en-US" dirty="0" smtClean="0"/>
              <a:t>- Paging</a:t>
            </a:r>
          </a:p>
          <a:p>
            <a:r>
              <a:rPr lang="en-US" dirty="0" smtClean="0"/>
              <a:t>- RRC connection management</a:t>
            </a:r>
          </a:p>
          <a:p>
            <a:r>
              <a:rPr lang="en-US" dirty="0" smtClean="0"/>
              <a:t>- Mobility functions</a:t>
            </a:r>
          </a:p>
          <a:p>
            <a:r>
              <a:rPr lang="en-US" dirty="0" smtClean="0"/>
              <a:t>- UE measurement reporting and control.</a:t>
            </a:r>
          </a:p>
          <a:p>
            <a:endParaRPr lang="en-US" dirty="0" smtClean="0"/>
          </a:p>
          <a:p>
            <a:pPr>
              <a:buFontTx/>
              <a:buChar char="•"/>
            </a:pPr>
            <a:r>
              <a:rPr lang="en-US" dirty="0" smtClean="0"/>
              <a:t>PDCP </a:t>
            </a:r>
            <a:r>
              <a:rPr lang="en-US" dirty="0" err="1" smtClean="0"/>
              <a:t>sublayer</a:t>
            </a:r>
            <a:r>
              <a:rPr lang="en-US" dirty="0" smtClean="0"/>
              <a:t> performs</a:t>
            </a:r>
          </a:p>
          <a:p>
            <a:r>
              <a:rPr lang="en-US" dirty="0" smtClean="0"/>
              <a:t>- Integrity Protection</a:t>
            </a:r>
          </a:p>
          <a:p>
            <a:pPr>
              <a:buFontTx/>
              <a:buChar char="-"/>
            </a:pPr>
            <a:r>
              <a:rPr lang="en-US" dirty="0" smtClean="0"/>
              <a:t>Ciphering.</a:t>
            </a:r>
          </a:p>
          <a:p>
            <a:pPr>
              <a:buFontTx/>
              <a:buChar char="-"/>
            </a:pPr>
            <a:endParaRPr lang="en-US" dirty="0" smtClean="0"/>
          </a:p>
          <a:p>
            <a:r>
              <a:rPr lang="en-US" dirty="0" smtClean="0"/>
              <a:t> NAS (terminated in </a:t>
            </a:r>
            <a:r>
              <a:rPr lang="en-US" dirty="0" err="1" smtClean="0"/>
              <a:t>aGW</a:t>
            </a:r>
            <a:r>
              <a:rPr lang="en-US" dirty="0" smtClean="0"/>
              <a:t> on the network side) performs</a:t>
            </a:r>
          </a:p>
          <a:p>
            <a:r>
              <a:rPr lang="en-US" dirty="0" smtClean="0"/>
              <a:t>- SAE bearer management</a:t>
            </a:r>
          </a:p>
          <a:p>
            <a:r>
              <a:rPr lang="en-US" dirty="0" smtClean="0"/>
              <a:t>- Authentication</a:t>
            </a:r>
          </a:p>
          <a:p>
            <a:r>
              <a:rPr lang="en-US" dirty="0" smtClean="0"/>
              <a:t>- Idle mode mobility handling</a:t>
            </a:r>
          </a:p>
          <a:p>
            <a:r>
              <a:rPr lang="en-US" dirty="0" smtClean="0"/>
              <a:t>- Paging origination</a:t>
            </a:r>
          </a:p>
          <a:p>
            <a:r>
              <a:rPr lang="en-US" dirty="0" smtClean="0"/>
              <a:t>- Security control for the signaling between </a:t>
            </a:r>
            <a:r>
              <a:rPr lang="en-US" dirty="0" err="1" smtClean="0"/>
              <a:t>aGW</a:t>
            </a:r>
            <a:r>
              <a:rPr lang="en-US" dirty="0" smtClean="0"/>
              <a:t> and UE, and for the user plane.</a:t>
            </a:r>
          </a:p>
          <a:p>
            <a:pPr eaLnBrk="1" hangingPunct="1"/>
            <a:endParaRPr lang="en-US" dirty="0" smtClean="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12/2/2014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12/2/2014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12/2/2014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12/2/2014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12/2/2014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12/2/2014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12/2/2014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12/2/2014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12/2/2014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12/2/2014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12/2/2014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12/2/2014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12/2/2014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3" Type="http://schemas.openxmlformats.org/officeDocument/2006/relationships/image" Target="../media/image17.png"/><Relationship Id="rId18" Type="http://schemas.openxmlformats.org/officeDocument/2006/relationships/image" Target="../media/image22.png"/><Relationship Id="rId26" Type="http://schemas.openxmlformats.org/officeDocument/2006/relationships/image" Target="../media/image24.wmf"/><Relationship Id="rId39" Type="http://schemas.openxmlformats.org/officeDocument/2006/relationships/image" Target="../media/image32.png"/><Relationship Id="rId21" Type="http://schemas.openxmlformats.org/officeDocument/2006/relationships/oleObject" Target="../embeddings/oleObject2.bin"/><Relationship Id="rId34" Type="http://schemas.openxmlformats.org/officeDocument/2006/relationships/image" Target="../media/image27.png"/><Relationship Id="rId42" Type="http://schemas.openxmlformats.org/officeDocument/2006/relationships/oleObject" Target="../embeddings/oleObject9.bin"/><Relationship Id="rId47" Type="http://schemas.openxmlformats.org/officeDocument/2006/relationships/image" Target="../media/image6.emf"/><Relationship Id="rId7" Type="http://schemas.openxmlformats.org/officeDocument/2006/relationships/image" Target="../media/image11.png"/><Relationship Id="rId2" Type="http://schemas.openxmlformats.org/officeDocument/2006/relationships/slideLayout" Target="../slideLayouts/slideLayout2.xml"/><Relationship Id="rId16" Type="http://schemas.openxmlformats.org/officeDocument/2006/relationships/image" Target="../media/image20.png"/><Relationship Id="rId29" Type="http://schemas.openxmlformats.org/officeDocument/2006/relationships/oleObject" Target="../embeddings/oleObject7.bin"/><Relationship Id="rId1" Type="http://schemas.openxmlformats.org/officeDocument/2006/relationships/vmlDrawing" Target="../drawings/vmlDrawing1.vml"/><Relationship Id="rId6" Type="http://schemas.openxmlformats.org/officeDocument/2006/relationships/image" Target="../media/image10.png"/><Relationship Id="rId11" Type="http://schemas.openxmlformats.org/officeDocument/2006/relationships/image" Target="../media/image15.png"/><Relationship Id="rId24" Type="http://schemas.openxmlformats.org/officeDocument/2006/relationships/oleObject" Target="../embeddings/oleObject5.bin"/><Relationship Id="rId32" Type="http://schemas.openxmlformats.org/officeDocument/2006/relationships/image" Target="../media/image25.png"/><Relationship Id="rId37" Type="http://schemas.openxmlformats.org/officeDocument/2006/relationships/image" Target="../media/image30.png"/><Relationship Id="rId40" Type="http://schemas.openxmlformats.org/officeDocument/2006/relationships/image" Target="../media/image33.png"/><Relationship Id="rId45" Type="http://schemas.openxmlformats.org/officeDocument/2006/relationships/image" Target="../media/image37.wmf"/><Relationship Id="rId5" Type="http://schemas.openxmlformats.org/officeDocument/2006/relationships/image" Target="../media/image9.png"/><Relationship Id="rId15" Type="http://schemas.openxmlformats.org/officeDocument/2006/relationships/image" Target="../media/image19.png"/><Relationship Id="rId23" Type="http://schemas.openxmlformats.org/officeDocument/2006/relationships/oleObject" Target="../embeddings/oleObject4.bin"/><Relationship Id="rId28" Type="http://schemas.openxmlformats.org/officeDocument/2006/relationships/image" Target="../media/image4.emf"/><Relationship Id="rId36" Type="http://schemas.openxmlformats.org/officeDocument/2006/relationships/image" Target="../media/image29.png"/><Relationship Id="rId10" Type="http://schemas.openxmlformats.org/officeDocument/2006/relationships/image" Target="../media/image14.png"/><Relationship Id="rId19" Type="http://schemas.openxmlformats.org/officeDocument/2006/relationships/oleObject" Target="../embeddings/oleObject1.bin"/><Relationship Id="rId31" Type="http://schemas.openxmlformats.org/officeDocument/2006/relationships/image" Target="../media/image5.emf"/><Relationship Id="rId44" Type="http://schemas.openxmlformats.org/officeDocument/2006/relationships/image" Target="../media/image36.wmf"/><Relationship Id="rId4" Type="http://schemas.openxmlformats.org/officeDocument/2006/relationships/image" Target="../media/image8.png"/><Relationship Id="rId9" Type="http://schemas.openxmlformats.org/officeDocument/2006/relationships/image" Target="../media/image13.png"/><Relationship Id="rId14" Type="http://schemas.openxmlformats.org/officeDocument/2006/relationships/image" Target="../media/image18.png"/><Relationship Id="rId22" Type="http://schemas.openxmlformats.org/officeDocument/2006/relationships/oleObject" Target="../embeddings/oleObject3.bin"/><Relationship Id="rId27" Type="http://schemas.openxmlformats.org/officeDocument/2006/relationships/oleObject" Target="../embeddings/oleObject6.bin"/><Relationship Id="rId30" Type="http://schemas.openxmlformats.org/officeDocument/2006/relationships/oleObject" Target="../embeddings/oleObject8.bin"/><Relationship Id="rId35" Type="http://schemas.openxmlformats.org/officeDocument/2006/relationships/image" Target="../media/image28.png"/><Relationship Id="rId43" Type="http://schemas.openxmlformats.org/officeDocument/2006/relationships/image" Target="../media/image35.png"/><Relationship Id="rId48" Type="http://schemas.openxmlformats.org/officeDocument/2006/relationships/oleObject" Target="../embeddings/oleObject11.bin"/><Relationship Id="rId8" Type="http://schemas.openxmlformats.org/officeDocument/2006/relationships/image" Target="../media/image12.png"/><Relationship Id="rId3" Type="http://schemas.openxmlformats.org/officeDocument/2006/relationships/image" Target="../media/image7.wmf"/><Relationship Id="rId12" Type="http://schemas.openxmlformats.org/officeDocument/2006/relationships/image" Target="../media/image16.png"/><Relationship Id="rId17" Type="http://schemas.openxmlformats.org/officeDocument/2006/relationships/image" Target="../media/image21.png"/><Relationship Id="rId25" Type="http://schemas.openxmlformats.org/officeDocument/2006/relationships/image" Target="../media/image23.png"/><Relationship Id="rId33" Type="http://schemas.openxmlformats.org/officeDocument/2006/relationships/image" Target="../media/image26.png"/><Relationship Id="rId38" Type="http://schemas.openxmlformats.org/officeDocument/2006/relationships/image" Target="../media/image31.png"/><Relationship Id="rId46" Type="http://schemas.openxmlformats.org/officeDocument/2006/relationships/oleObject" Target="../embeddings/oleObject10.bin"/><Relationship Id="rId20" Type="http://schemas.openxmlformats.org/officeDocument/2006/relationships/image" Target="../media/image3.emf"/><Relationship Id="rId41" Type="http://schemas.openxmlformats.org/officeDocument/2006/relationships/image" Target="../media/image3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38.png"/><Relationship Id="rId5" Type="http://schemas.openxmlformats.org/officeDocument/2006/relationships/oleObject" Target="../embeddings/oleObject12.bin"/><Relationship Id="rId4" Type="http://schemas.openxmlformats.org/officeDocument/2006/relationships/image" Target="../media/image3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40.png"/><Relationship Id="rId4" Type="http://schemas.openxmlformats.org/officeDocument/2006/relationships/oleObject" Target="../embeddings/oleObject13.bin"/></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5.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5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0" y="348481"/>
            <a:ext cx="7478179" cy="896119"/>
          </a:xfrm>
        </p:spPr>
        <p:txBody>
          <a:bodyPr/>
          <a:lstStyle/>
          <a:p>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Emerging Wireless Networks</a:t>
            </a:r>
            <a:endParaRPr lang="en-US" sz="4400" dirty="0">
              <a:solidFill>
                <a:srgbClr val="0F3661"/>
              </a:solidFill>
              <a:latin typeface="Times New Roman"/>
              <a:cs typeface="Times New Roman"/>
            </a:endParaRPr>
          </a:p>
        </p:txBody>
      </p:sp>
      <p:sp>
        <p:nvSpPr>
          <p:cNvPr id="3" name="TextBox 2"/>
          <p:cNvSpPr txBox="1"/>
          <p:nvPr/>
        </p:nvSpPr>
        <p:spPr>
          <a:xfrm>
            <a:off x="3609275" y="2861734"/>
            <a:ext cx="1848583"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8-9</a:t>
            </a:r>
            <a:endParaRPr lang="en-US" sz="2800" dirty="0">
              <a:solidFill>
                <a:schemeClr val="accent2">
                  <a:lumMod val="60000"/>
                  <a:lumOff val="40000"/>
                </a:schemeClr>
              </a:solidFill>
              <a:latin typeface="Times New Roman"/>
              <a:cs typeface="Times New Roman"/>
            </a:endParaRPr>
          </a:p>
        </p:txBody>
      </p:sp>
      <p:sp>
        <p:nvSpPr>
          <p:cNvPr id="4"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smtClean="0">
                <a:latin typeface="Arial" charset="0"/>
              </a:rPr>
              <a:t>Dr </a:t>
            </a:r>
            <a:r>
              <a:rPr lang="en-GB" altLang="en-US" b="1" dirty="0">
                <a:latin typeface="Arial" charset="0"/>
              </a:rPr>
              <a:t>Carlene Campbell</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512" y="76200"/>
            <a:ext cx="5038726" cy="609600"/>
          </a:xfrm>
        </p:spPr>
        <p:txBody>
          <a:bodyPr/>
          <a:lstStyle/>
          <a:p>
            <a:r>
              <a:rPr lang="en-GB" sz="4000" dirty="0" smtClean="0"/>
              <a:t>Wireless Networks</a:t>
            </a:r>
            <a:endParaRPr lang="en-GB" sz="4000" dirty="0"/>
          </a:p>
        </p:txBody>
      </p:sp>
      <p:grpSp>
        <p:nvGrpSpPr>
          <p:cNvPr id="179" name="Group 178"/>
          <p:cNvGrpSpPr/>
          <p:nvPr/>
        </p:nvGrpSpPr>
        <p:grpSpPr>
          <a:xfrm>
            <a:off x="76200" y="740131"/>
            <a:ext cx="8915400" cy="5334000"/>
            <a:chOff x="152400" y="1371600"/>
            <a:chExt cx="8915400" cy="5334000"/>
          </a:xfrm>
        </p:grpSpPr>
        <p:sp>
          <p:nvSpPr>
            <p:cNvPr id="4" name="Text Box 3"/>
            <p:cNvSpPr txBox="1">
              <a:spLocks noChangeArrowheads="1"/>
            </p:cNvSpPr>
            <p:nvPr/>
          </p:nvSpPr>
          <p:spPr bwMode="auto">
            <a:xfrm>
              <a:off x="6248400" y="3290888"/>
              <a:ext cx="2819400" cy="366712"/>
            </a:xfrm>
            <a:prstGeom prst="rect">
              <a:avLst/>
            </a:prstGeom>
            <a:noFill/>
            <a:ln w="28575" algn="ctr">
              <a:noFill/>
              <a:miter lim="800000"/>
              <a:headEnd type="none" w="sm" len="sm"/>
              <a:tailEnd/>
            </a:ln>
            <a:effectLst/>
          </p:spPr>
          <p:txBody>
            <a:bodyPr>
              <a:spAutoFit/>
            </a:bodyPr>
            <a:lstStyle/>
            <a:p>
              <a:pPr>
                <a:spcBef>
                  <a:spcPct val="50000"/>
                </a:spcBef>
              </a:pPr>
              <a:r>
                <a:rPr lang="en-US" altLang="zh-CN">
                  <a:solidFill>
                    <a:srgbClr val="0000FF"/>
                  </a:solidFill>
                </a:rPr>
                <a:t>Mobile Ad-Hoc Networks</a:t>
              </a:r>
            </a:p>
          </p:txBody>
        </p:sp>
        <p:sp>
          <p:nvSpPr>
            <p:cNvPr id="5" name="Cloud"/>
            <p:cNvSpPr>
              <a:spLocks noChangeAspect="1" noEditPoints="1" noChangeArrowheads="1"/>
            </p:cNvSpPr>
            <p:nvPr/>
          </p:nvSpPr>
          <p:spPr bwMode="auto">
            <a:xfrm>
              <a:off x="3505200" y="3246438"/>
              <a:ext cx="2057400" cy="1173162"/>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algn="ctr"/>
              <a:r>
                <a:rPr lang="en-US" altLang="zh-CN" sz="2400" dirty="0"/>
                <a:t>Current Internet</a:t>
              </a:r>
            </a:p>
          </p:txBody>
        </p:sp>
        <p:grpSp>
          <p:nvGrpSpPr>
            <p:cNvPr id="6" name="Group 5"/>
            <p:cNvGrpSpPr>
              <a:grpSpLocks/>
            </p:cNvGrpSpPr>
            <p:nvPr/>
          </p:nvGrpSpPr>
          <p:grpSpPr bwMode="auto">
            <a:xfrm>
              <a:off x="3429000" y="1752600"/>
              <a:ext cx="2286000" cy="1066800"/>
              <a:chOff x="2112" y="1152"/>
              <a:chExt cx="1680" cy="864"/>
            </a:xfrm>
          </p:grpSpPr>
          <p:sp>
            <p:nvSpPr>
              <p:cNvPr id="7" name="Oval 6"/>
              <p:cNvSpPr>
                <a:spLocks noChangeArrowheads="1"/>
              </p:cNvSpPr>
              <p:nvPr/>
            </p:nvSpPr>
            <p:spPr bwMode="auto">
              <a:xfrm>
                <a:off x="2112" y="1152"/>
                <a:ext cx="1680" cy="864"/>
              </a:xfrm>
              <a:prstGeom prst="ellipse">
                <a:avLst/>
              </a:prstGeom>
              <a:solidFill>
                <a:schemeClr val="folHlink"/>
              </a:solidFill>
              <a:ln w="9525" algn="ctr">
                <a:noFill/>
                <a:round/>
                <a:headEnd type="none" w="sm" len="sm"/>
                <a:tailEnd/>
              </a:ln>
              <a:effectLst/>
            </p:spPr>
            <p:txBody>
              <a:bodyPr wrap="none" anchor="ctr"/>
              <a:lstStyle/>
              <a:p>
                <a:pPr algn="ctr"/>
                <a:endParaRPr lang="zh-CN" altLang="en-US" sz="2400">
                  <a:solidFill>
                    <a:schemeClr val="accent1"/>
                  </a:solidFill>
                  <a:latin typeface="Book Antiqua" pitchFamily="18" charset="0"/>
                </a:endParaRPr>
              </a:p>
            </p:txBody>
          </p:sp>
          <p:pic>
            <p:nvPicPr>
              <p:cNvPr id="8" name="Picture 7" descr="MCj03985310000[1]"/>
              <p:cNvPicPr>
                <a:picLocks noChangeAspect="1" noChangeArrowheads="1"/>
              </p:cNvPicPr>
              <p:nvPr/>
            </p:nvPicPr>
            <p:blipFill>
              <a:blip r:embed="rId3" cstate="print"/>
              <a:srcRect/>
              <a:stretch>
                <a:fillRect/>
              </a:stretch>
            </p:blipFill>
            <p:spPr bwMode="auto">
              <a:xfrm>
                <a:off x="2736" y="1200"/>
                <a:ext cx="404" cy="221"/>
              </a:xfrm>
              <a:prstGeom prst="rect">
                <a:avLst/>
              </a:prstGeom>
              <a:noFill/>
            </p:spPr>
          </p:pic>
          <p:grpSp>
            <p:nvGrpSpPr>
              <p:cNvPr id="9" name="Group 8"/>
              <p:cNvGrpSpPr>
                <a:grpSpLocks/>
              </p:cNvGrpSpPr>
              <p:nvPr/>
            </p:nvGrpSpPr>
            <p:grpSpPr bwMode="auto">
              <a:xfrm rot="-7633515">
                <a:off x="2582" y="1448"/>
                <a:ext cx="240" cy="239"/>
                <a:chOff x="320" y="2632"/>
                <a:chExt cx="196" cy="216"/>
              </a:xfrm>
            </p:grpSpPr>
            <p:sp>
              <p:nvSpPr>
                <p:cNvPr id="22" name="Arc 9"/>
                <p:cNvSpPr>
                  <a:spLocks/>
                </p:cNvSpPr>
                <p:nvPr/>
              </p:nvSpPr>
              <p:spPr bwMode="auto">
                <a:xfrm flipH="1">
                  <a:off x="320" y="2632"/>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23" name="Arc 10"/>
                <p:cNvSpPr>
                  <a:spLocks/>
                </p:cNvSpPr>
                <p:nvPr/>
              </p:nvSpPr>
              <p:spPr bwMode="auto">
                <a:xfrm flipH="1">
                  <a:off x="348" y="2660"/>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24" name="Arc 11"/>
                <p:cNvSpPr>
                  <a:spLocks/>
                </p:cNvSpPr>
                <p:nvPr/>
              </p:nvSpPr>
              <p:spPr bwMode="auto">
                <a:xfrm flipH="1">
                  <a:off x="428" y="275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25" name="Arc 12"/>
                <p:cNvSpPr>
                  <a:spLocks/>
                </p:cNvSpPr>
                <p:nvPr/>
              </p:nvSpPr>
              <p:spPr bwMode="auto">
                <a:xfrm flipH="1">
                  <a:off x="404" y="2728"/>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26" name="Arc 13"/>
                <p:cNvSpPr>
                  <a:spLocks/>
                </p:cNvSpPr>
                <p:nvPr/>
              </p:nvSpPr>
              <p:spPr bwMode="auto">
                <a:xfrm flipH="1">
                  <a:off x="376" y="269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grpSp>
          <p:grpSp>
            <p:nvGrpSpPr>
              <p:cNvPr id="10" name="Group 14"/>
              <p:cNvGrpSpPr>
                <a:grpSpLocks/>
              </p:cNvGrpSpPr>
              <p:nvPr/>
            </p:nvGrpSpPr>
            <p:grpSpPr bwMode="auto">
              <a:xfrm rot="11878886">
                <a:off x="3020" y="1453"/>
                <a:ext cx="240" cy="239"/>
                <a:chOff x="320" y="2632"/>
                <a:chExt cx="196" cy="216"/>
              </a:xfrm>
            </p:grpSpPr>
            <p:sp>
              <p:nvSpPr>
                <p:cNvPr id="17" name="Arc 15"/>
                <p:cNvSpPr>
                  <a:spLocks/>
                </p:cNvSpPr>
                <p:nvPr/>
              </p:nvSpPr>
              <p:spPr bwMode="auto">
                <a:xfrm flipH="1">
                  <a:off x="320" y="2632"/>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18" name="Arc 16"/>
                <p:cNvSpPr>
                  <a:spLocks/>
                </p:cNvSpPr>
                <p:nvPr/>
              </p:nvSpPr>
              <p:spPr bwMode="auto">
                <a:xfrm flipH="1">
                  <a:off x="348" y="2660"/>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19" name="Arc 17"/>
                <p:cNvSpPr>
                  <a:spLocks/>
                </p:cNvSpPr>
                <p:nvPr/>
              </p:nvSpPr>
              <p:spPr bwMode="auto">
                <a:xfrm flipH="1">
                  <a:off x="428" y="275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20" name="Arc 18"/>
                <p:cNvSpPr>
                  <a:spLocks/>
                </p:cNvSpPr>
                <p:nvPr/>
              </p:nvSpPr>
              <p:spPr bwMode="auto">
                <a:xfrm flipH="1">
                  <a:off x="404" y="2728"/>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21" name="Arc 19"/>
                <p:cNvSpPr>
                  <a:spLocks/>
                </p:cNvSpPr>
                <p:nvPr/>
              </p:nvSpPr>
              <p:spPr bwMode="auto">
                <a:xfrm flipH="1">
                  <a:off x="376" y="269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grpSp>
          <p:grpSp>
            <p:nvGrpSpPr>
              <p:cNvPr id="11" name="Group 20"/>
              <p:cNvGrpSpPr>
                <a:grpSpLocks noChangeAspect="1"/>
              </p:cNvGrpSpPr>
              <p:nvPr/>
            </p:nvGrpSpPr>
            <p:grpSpPr bwMode="auto">
              <a:xfrm>
                <a:off x="2448" y="1706"/>
                <a:ext cx="294" cy="262"/>
                <a:chOff x="144" y="1920"/>
                <a:chExt cx="384" cy="345"/>
              </a:xfrm>
            </p:grpSpPr>
            <p:pic>
              <p:nvPicPr>
                <p:cNvPr id="15" name="Picture 21" descr="Blue-User"/>
                <p:cNvPicPr>
                  <a:picLocks noChangeAspect="1" noChangeArrowheads="1"/>
                </p:cNvPicPr>
                <p:nvPr/>
              </p:nvPicPr>
              <p:blipFill>
                <a:blip r:embed="rId4" cstate="print"/>
                <a:srcRect/>
                <a:stretch>
                  <a:fillRect/>
                </a:stretch>
              </p:blipFill>
              <p:spPr bwMode="auto">
                <a:xfrm>
                  <a:off x="144" y="1920"/>
                  <a:ext cx="265" cy="345"/>
                </a:xfrm>
                <a:prstGeom prst="rect">
                  <a:avLst/>
                </a:prstGeom>
                <a:noFill/>
                <a:ln w="9525">
                  <a:noFill/>
                  <a:miter lim="800000"/>
                  <a:headEnd/>
                  <a:tailEnd/>
                </a:ln>
              </p:spPr>
            </p:pic>
            <p:pic>
              <p:nvPicPr>
                <p:cNvPr id="16" name="Picture 22" descr="Pocket PC sm"/>
                <p:cNvPicPr>
                  <a:picLocks noChangeAspect="1" noChangeArrowheads="1"/>
                </p:cNvPicPr>
                <p:nvPr/>
              </p:nvPicPr>
              <p:blipFill>
                <a:blip r:embed="rId5"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12" name="Group 23"/>
              <p:cNvGrpSpPr>
                <a:grpSpLocks noChangeAspect="1"/>
              </p:cNvGrpSpPr>
              <p:nvPr/>
            </p:nvGrpSpPr>
            <p:grpSpPr bwMode="auto">
              <a:xfrm>
                <a:off x="3078" y="1714"/>
                <a:ext cx="426" cy="254"/>
                <a:chOff x="3360" y="3195"/>
                <a:chExt cx="624" cy="408"/>
              </a:xfrm>
            </p:grpSpPr>
            <p:pic>
              <p:nvPicPr>
                <p:cNvPr id="13" name="Picture 24" descr="laptop"/>
                <p:cNvPicPr>
                  <a:picLocks noChangeAspect="1" noChangeArrowheads="1"/>
                </p:cNvPicPr>
                <p:nvPr/>
              </p:nvPicPr>
              <p:blipFill>
                <a:blip r:embed="rId6" cstate="print"/>
                <a:srcRect/>
                <a:stretch>
                  <a:fillRect/>
                </a:stretch>
              </p:blipFill>
              <p:spPr bwMode="auto">
                <a:xfrm>
                  <a:off x="3574" y="3312"/>
                  <a:ext cx="410" cy="291"/>
                </a:xfrm>
                <a:prstGeom prst="rect">
                  <a:avLst/>
                </a:prstGeom>
                <a:noFill/>
              </p:spPr>
            </p:pic>
            <p:pic>
              <p:nvPicPr>
                <p:cNvPr id="14" name="Picture 25" descr="Yellow User sm"/>
                <p:cNvPicPr>
                  <a:picLocks noChangeAspect="1" noChangeArrowheads="1"/>
                </p:cNvPicPr>
                <p:nvPr/>
              </p:nvPicPr>
              <p:blipFill>
                <a:blip r:embed="rId7" cstate="print"/>
                <a:srcRect/>
                <a:stretch>
                  <a:fillRect/>
                </a:stretch>
              </p:blipFill>
              <p:spPr bwMode="auto">
                <a:xfrm>
                  <a:off x="3360" y="3195"/>
                  <a:ext cx="299" cy="403"/>
                </a:xfrm>
                <a:prstGeom prst="rect">
                  <a:avLst/>
                </a:prstGeom>
                <a:noFill/>
              </p:spPr>
            </p:pic>
          </p:grpSp>
        </p:grpSp>
        <p:grpSp>
          <p:nvGrpSpPr>
            <p:cNvPr id="27" name="Group 26"/>
            <p:cNvGrpSpPr>
              <a:grpSpLocks/>
            </p:cNvGrpSpPr>
            <p:nvPr/>
          </p:nvGrpSpPr>
          <p:grpSpPr bwMode="auto">
            <a:xfrm>
              <a:off x="6400800" y="1752600"/>
              <a:ext cx="2211388" cy="1066800"/>
              <a:chOff x="3984" y="1152"/>
              <a:chExt cx="1681" cy="864"/>
            </a:xfrm>
          </p:grpSpPr>
          <p:sp>
            <p:nvSpPr>
              <p:cNvPr id="28" name="Oval 27"/>
              <p:cNvSpPr>
                <a:spLocks noChangeArrowheads="1"/>
              </p:cNvSpPr>
              <p:nvPr/>
            </p:nvSpPr>
            <p:spPr bwMode="auto">
              <a:xfrm>
                <a:off x="3984" y="1152"/>
                <a:ext cx="1681" cy="864"/>
              </a:xfrm>
              <a:prstGeom prst="ellipse">
                <a:avLst/>
              </a:prstGeom>
              <a:solidFill>
                <a:srgbClr val="DADAE6"/>
              </a:solidFill>
              <a:ln w="9525" algn="ctr">
                <a:noFill/>
                <a:round/>
                <a:headEnd type="none" w="sm" len="sm"/>
                <a:tailEnd/>
              </a:ln>
              <a:effectLst/>
            </p:spPr>
            <p:txBody>
              <a:bodyPr wrap="none" anchor="ctr"/>
              <a:lstStyle/>
              <a:p>
                <a:pPr algn="ctr"/>
                <a:endParaRPr lang="zh-CN" altLang="en-US" sz="2400">
                  <a:solidFill>
                    <a:schemeClr val="accent1"/>
                  </a:solidFill>
                  <a:latin typeface="Book Antiqua" pitchFamily="18" charset="0"/>
                </a:endParaRPr>
              </a:p>
            </p:txBody>
          </p:sp>
          <p:pic>
            <p:nvPicPr>
              <p:cNvPr id="29" name="Picture 28" descr="radio tower 3"/>
              <p:cNvPicPr>
                <a:picLocks noChangeAspect="1" noChangeArrowheads="1"/>
              </p:cNvPicPr>
              <p:nvPr/>
            </p:nvPicPr>
            <p:blipFill>
              <a:blip r:embed="rId8" cstate="print"/>
              <a:srcRect/>
              <a:stretch>
                <a:fillRect/>
              </a:stretch>
            </p:blipFill>
            <p:spPr bwMode="auto">
              <a:xfrm>
                <a:off x="4656" y="1152"/>
                <a:ext cx="317" cy="528"/>
              </a:xfrm>
              <a:prstGeom prst="rect">
                <a:avLst/>
              </a:prstGeom>
              <a:noFill/>
            </p:spPr>
          </p:pic>
          <p:grpSp>
            <p:nvGrpSpPr>
              <p:cNvPr id="30" name="Group 29"/>
              <p:cNvGrpSpPr>
                <a:grpSpLocks noChangeAspect="1"/>
              </p:cNvGrpSpPr>
              <p:nvPr/>
            </p:nvGrpSpPr>
            <p:grpSpPr bwMode="auto">
              <a:xfrm>
                <a:off x="5104" y="1618"/>
                <a:ext cx="270" cy="254"/>
                <a:chOff x="432" y="3600"/>
                <a:chExt cx="334" cy="315"/>
              </a:xfrm>
            </p:grpSpPr>
            <p:pic>
              <p:nvPicPr>
                <p:cNvPr id="46" name="Picture 30" descr="Green User sm"/>
                <p:cNvPicPr>
                  <a:picLocks noChangeAspect="1" noChangeArrowheads="1"/>
                </p:cNvPicPr>
                <p:nvPr/>
              </p:nvPicPr>
              <p:blipFill>
                <a:blip r:embed="rId9" cstate="print"/>
                <a:srcRect/>
                <a:stretch>
                  <a:fillRect/>
                </a:stretch>
              </p:blipFill>
              <p:spPr bwMode="auto">
                <a:xfrm>
                  <a:off x="432" y="3610"/>
                  <a:ext cx="236" cy="305"/>
                </a:xfrm>
                <a:prstGeom prst="rect">
                  <a:avLst/>
                </a:prstGeom>
                <a:noFill/>
              </p:spPr>
            </p:pic>
            <p:pic>
              <p:nvPicPr>
                <p:cNvPr id="47" name="Picture 31" descr="tmobile smartphone"/>
                <p:cNvPicPr>
                  <a:picLocks noChangeAspect="1" noChangeArrowheads="1"/>
                </p:cNvPicPr>
                <p:nvPr/>
              </p:nvPicPr>
              <p:blipFill>
                <a:blip r:embed="rId10" cstate="print"/>
                <a:srcRect/>
                <a:stretch>
                  <a:fillRect/>
                </a:stretch>
              </p:blipFill>
              <p:spPr bwMode="auto">
                <a:xfrm>
                  <a:off x="614" y="3600"/>
                  <a:ext cx="152" cy="303"/>
                </a:xfrm>
                <a:prstGeom prst="rect">
                  <a:avLst/>
                </a:prstGeom>
                <a:noFill/>
              </p:spPr>
            </p:pic>
          </p:grpSp>
          <p:grpSp>
            <p:nvGrpSpPr>
              <p:cNvPr id="31" name="Group 32"/>
              <p:cNvGrpSpPr>
                <a:grpSpLocks noChangeAspect="1"/>
              </p:cNvGrpSpPr>
              <p:nvPr/>
            </p:nvGrpSpPr>
            <p:grpSpPr bwMode="auto">
              <a:xfrm>
                <a:off x="4324" y="1584"/>
                <a:ext cx="277" cy="281"/>
                <a:chOff x="1440" y="3792"/>
                <a:chExt cx="339" cy="348"/>
              </a:xfrm>
            </p:grpSpPr>
            <p:pic>
              <p:nvPicPr>
                <p:cNvPr id="44" name="Picture 33" descr="Mobile Phone sm"/>
                <p:cNvPicPr>
                  <a:picLocks noChangeAspect="1" noChangeArrowheads="1"/>
                </p:cNvPicPr>
                <p:nvPr/>
              </p:nvPicPr>
              <p:blipFill>
                <a:blip r:embed="rId11" cstate="print"/>
                <a:srcRect/>
                <a:stretch>
                  <a:fillRect/>
                </a:stretch>
              </p:blipFill>
              <p:spPr bwMode="auto">
                <a:xfrm>
                  <a:off x="1632" y="3792"/>
                  <a:ext cx="147" cy="347"/>
                </a:xfrm>
                <a:prstGeom prst="rect">
                  <a:avLst/>
                </a:prstGeom>
                <a:noFill/>
              </p:spPr>
            </p:pic>
            <p:pic>
              <p:nvPicPr>
                <p:cNvPr id="45" name="Picture 34" descr="Red User sm"/>
                <p:cNvPicPr>
                  <a:picLocks noChangeAspect="1" noChangeArrowheads="1"/>
                </p:cNvPicPr>
                <p:nvPr/>
              </p:nvPicPr>
              <p:blipFill>
                <a:blip r:embed="rId12" cstate="print"/>
                <a:srcRect/>
                <a:stretch>
                  <a:fillRect/>
                </a:stretch>
              </p:blipFill>
              <p:spPr bwMode="auto">
                <a:xfrm>
                  <a:off x="1440" y="3840"/>
                  <a:ext cx="232" cy="300"/>
                </a:xfrm>
                <a:prstGeom prst="rect">
                  <a:avLst/>
                </a:prstGeom>
                <a:noFill/>
              </p:spPr>
            </p:pic>
          </p:grpSp>
          <p:grpSp>
            <p:nvGrpSpPr>
              <p:cNvPr id="32" name="Group 35"/>
              <p:cNvGrpSpPr>
                <a:grpSpLocks/>
              </p:cNvGrpSpPr>
              <p:nvPr/>
            </p:nvGrpSpPr>
            <p:grpSpPr bwMode="auto">
              <a:xfrm rot="-28190572">
                <a:off x="4500" y="1349"/>
                <a:ext cx="240" cy="239"/>
                <a:chOff x="320" y="2632"/>
                <a:chExt cx="196" cy="216"/>
              </a:xfrm>
            </p:grpSpPr>
            <p:sp>
              <p:nvSpPr>
                <p:cNvPr id="39" name="Arc 36"/>
                <p:cNvSpPr>
                  <a:spLocks/>
                </p:cNvSpPr>
                <p:nvPr/>
              </p:nvSpPr>
              <p:spPr bwMode="auto">
                <a:xfrm flipH="1">
                  <a:off x="320" y="2632"/>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40" name="Arc 37"/>
                <p:cNvSpPr>
                  <a:spLocks/>
                </p:cNvSpPr>
                <p:nvPr/>
              </p:nvSpPr>
              <p:spPr bwMode="auto">
                <a:xfrm flipH="1">
                  <a:off x="348" y="2660"/>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41" name="Arc 38"/>
                <p:cNvSpPr>
                  <a:spLocks/>
                </p:cNvSpPr>
                <p:nvPr/>
              </p:nvSpPr>
              <p:spPr bwMode="auto">
                <a:xfrm flipH="1">
                  <a:off x="428" y="275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42" name="Arc 39"/>
                <p:cNvSpPr>
                  <a:spLocks/>
                </p:cNvSpPr>
                <p:nvPr/>
              </p:nvSpPr>
              <p:spPr bwMode="auto">
                <a:xfrm flipH="1">
                  <a:off x="404" y="2728"/>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43" name="Arc 40"/>
                <p:cNvSpPr>
                  <a:spLocks/>
                </p:cNvSpPr>
                <p:nvPr/>
              </p:nvSpPr>
              <p:spPr bwMode="auto">
                <a:xfrm flipH="1">
                  <a:off x="376" y="269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grpSp>
          <p:grpSp>
            <p:nvGrpSpPr>
              <p:cNvPr id="33" name="Group 41"/>
              <p:cNvGrpSpPr>
                <a:grpSpLocks/>
              </p:cNvGrpSpPr>
              <p:nvPr/>
            </p:nvGrpSpPr>
            <p:grpSpPr bwMode="auto">
              <a:xfrm rot="11211598">
                <a:off x="4943" y="1357"/>
                <a:ext cx="240" cy="239"/>
                <a:chOff x="320" y="2632"/>
                <a:chExt cx="196" cy="216"/>
              </a:xfrm>
            </p:grpSpPr>
            <p:sp>
              <p:nvSpPr>
                <p:cNvPr id="34" name="Arc 42"/>
                <p:cNvSpPr>
                  <a:spLocks/>
                </p:cNvSpPr>
                <p:nvPr/>
              </p:nvSpPr>
              <p:spPr bwMode="auto">
                <a:xfrm flipH="1">
                  <a:off x="320" y="2632"/>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35" name="Arc 43"/>
                <p:cNvSpPr>
                  <a:spLocks/>
                </p:cNvSpPr>
                <p:nvPr/>
              </p:nvSpPr>
              <p:spPr bwMode="auto">
                <a:xfrm flipH="1">
                  <a:off x="348" y="2660"/>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36" name="Arc 44"/>
                <p:cNvSpPr>
                  <a:spLocks/>
                </p:cNvSpPr>
                <p:nvPr/>
              </p:nvSpPr>
              <p:spPr bwMode="auto">
                <a:xfrm flipH="1">
                  <a:off x="428" y="275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37" name="Arc 45"/>
                <p:cNvSpPr>
                  <a:spLocks/>
                </p:cNvSpPr>
                <p:nvPr/>
              </p:nvSpPr>
              <p:spPr bwMode="auto">
                <a:xfrm flipH="1">
                  <a:off x="404" y="2728"/>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38" name="Arc 46"/>
                <p:cNvSpPr>
                  <a:spLocks/>
                </p:cNvSpPr>
                <p:nvPr/>
              </p:nvSpPr>
              <p:spPr bwMode="auto">
                <a:xfrm flipH="1">
                  <a:off x="376" y="269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grpSp>
        </p:grpSp>
        <p:grpSp>
          <p:nvGrpSpPr>
            <p:cNvPr id="48" name="Group 47"/>
            <p:cNvGrpSpPr>
              <a:grpSpLocks/>
            </p:cNvGrpSpPr>
            <p:nvPr/>
          </p:nvGrpSpPr>
          <p:grpSpPr bwMode="auto">
            <a:xfrm>
              <a:off x="304800" y="1524000"/>
              <a:ext cx="2743200" cy="1524000"/>
              <a:chOff x="0" y="974"/>
              <a:chExt cx="2112" cy="1186"/>
            </a:xfrm>
          </p:grpSpPr>
          <p:pic>
            <p:nvPicPr>
              <p:cNvPr id="49" name="Picture 48" descr="Machine-to-Machine-oval"/>
              <p:cNvPicPr>
                <a:picLocks noChangeAspect="1" noChangeArrowheads="1"/>
              </p:cNvPicPr>
              <p:nvPr/>
            </p:nvPicPr>
            <p:blipFill>
              <a:blip r:embed="rId13" cstate="print"/>
              <a:srcRect/>
              <a:stretch>
                <a:fillRect/>
              </a:stretch>
            </p:blipFill>
            <p:spPr bwMode="auto">
              <a:xfrm>
                <a:off x="0" y="974"/>
                <a:ext cx="2112" cy="1186"/>
              </a:xfrm>
              <a:prstGeom prst="rect">
                <a:avLst/>
              </a:prstGeom>
              <a:noFill/>
              <a:ln w="9525">
                <a:noFill/>
                <a:miter lim="800000"/>
                <a:headEnd/>
                <a:tailEnd/>
              </a:ln>
            </p:spPr>
          </p:pic>
          <p:grpSp>
            <p:nvGrpSpPr>
              <p:cNvPr id="50" name="Group 49"/>
              <p:cNvGrpSpPr>
                <a:grpSpLocks noChangeAspect="1"/>
              </p:cNvGrpSpPr>
              <p:nvPr/>
            </p:nvGrpSpPr>
            <p:grpSpPr bwMode="auto">
              <a:xfrm>
                <a:off x="1442" y="1502"/>
                <a:ext cx="334" cy="246"/>
                <a:chOff x="4560" y="3648"/>
                <a:chExt cx="411" cy="305"/>
              </a:xfrm>
            </p:grpSpPr>
            <p:pic>
              <p:nvPicPr>
                <p:cNvPr id="67" name="Picture 50" descr="Tablet PC sm"/>
                <p:cNvPicPr>
                  <a:picLocks noChangeAspect="1" noChangeArrowheads="1"/>
                </p:cNvPicPr>
                <p:nvPr/>
              </p:nvPicPr>
              <p:blipFill>
                <a:blip r:embed="rId14" cstate="print"/>
                <a:srcRect/>
                <a:stretch>
                  <a:fillRect/>
                </a:stretch>
              </p:blipFill>
              <p:spPr bwMode="auto">
                <a:xfrm>
                  <a:off x="4757" y="3666"/>
                  <a:ext cx="214" cy="249"/>
                </a:xfrm>
                <a:prstGeom prst="rect">
                  <a:avLst/>
                </a:prstGeom>
                <a:noFill/>
              </p:spPr>
            </p:pic>
            <p:pic>
              <p:nvPicPr>
                <p:cNvPr id="68" name="Picture 51" descr="Green User sm"/>
                <p:cNvPicPr>
                  <a:picLocks noChangeAspect="1" noChangeArrowheads="1"/>
                </p:cNvPicPr>
                <p:nvPr/>
              </p:nvPicPr>
              <p:blipFill>
                <a:blip r:embed="rId15" cstate="print"/>
                <a:srcRect/>
                <a:stretch>
                  <a:fillRect/>
                </a:stretch>
              </p:blipFill>
              <p:spPr bwMode="auto">
                <a:xfrm>
                  <a:off x="4560" y="3648"/>
                  <a:ext cx="236" cy="305"/>
                </a:xfrm>
                <a:prstGeom prst="rect">
                  <a:avLst/>
                </a:prstGeom>
                <a:noFill/>
              </p:spPr>
            </p:pic>
          </p:grpSp>
          <p:pic>
            <p:nvPicPr>
              <p:cNvPr id="51" name="Picture 52"/>
              <p:cNvPicPr>
                <a:picLocks noChangeArrowheads="1"/>
              </p:cNvPicPr>
              <p:nvPr/>
            </p:nvPicPr>
            <p:blipFill>
              <a:blip r:embed="rId16" cstate="print"/>
              <a:srcRect/>
              <a:stretch>
                <a:fillRect/>
              </a:stretch>
            </p:blipFill>
            <p:spPr bwMode="auto">
              <a:xfrm>
                <a:off x="864" y="1166"/>
                <a:ext cx="305" cy="535"/>
              </a:xfrm>
              <a:prstGeom prst="rect">
                <a:avLst/>
              </a:prstGeom>
              <a:noFill/>
              <a:ln w="12700">
                <a:noFill/>
                <a:miter lim="800000"/>
                <a:headEnd type="none" w="sm" len="sm"/>
                <a:tailEnd type="none" w="sm" len="sm"/>
              </a:ln>
              <a:effectLst/>
            </p:spPr>
          </p:pic>
          <p:grpSp>
            <p:nvGrpSpPr>
              <p:cNvPr id="52" name="Group 53"/>
              <p:cNvGrpSpPr>
                <a:grpSpLocks noChangeAspect="1"/>
              </p:cNvGrpSpPr>
              <p:nvPr/>
            </p:nvGrpSpPr>
            <p:grpSpPr bwMode="auto">
              <a:xfrm>
                <a:off x="336" y="1528"/>
                <a:ext cx="294" cy="262"/>
                <a:chOff x="144" y="1920"/>
                <a:chExt cx="384" cy="345"/>
              </a:xfrm>
            </p:grpSpPr>
            <p:pic>
              <p:nvPicPr>
                <p:cNvPr id="65" name="Picture 54" descr="Blue-User"/>
                <p:cNvPicPr>
                  <a:picLocks noChangeAspect="1" noChangeArrowheads="1"/>
                </p:cNvPicPr>
                <p:nvPr/>
              </p:nvPicPr>
              <p:blipFill>
                <a:blip r:embed="rId17" cstate="print"/>
                <a:srcRect/>
                <a:stretch>
                  <a:fillRect/>
                </a:stretch>
              </p:blipFill>
              <p:spPr bwMode="auto">
                <a:xfrm>
                  <a:off x="144" y="1920"/>
                  <a:ext cx="265" cy="345"/>
                </a:xfrm>
                <a:prstGeom prst="rect">
                  <a:avLst/>
                </a:prstGeom>
                <a:noFill/>
                <a:ln w="9525">
                  <a:noFill/>
                  <a:miter lim="800000"/>
                  <a:headEnd/>
                  <a:tailEnd/>
                </a:ln>
              </p:spPr>
            </p:pic>
            <p:pic>
              <p:nvPicPr>
                <p:cNvPr id="66" name="Picture 55" descr="Pocket PC sm"/>
                <p:cNvPicPr>
                  <a:picLocks noChangeAspect="1" noChangeArrowheads="1"/>
                </p:cNvPicPr>
                <p:nvPr/>
              </p:nvPicPr>
              <p:blipFill>
                <a:blip r:embed="rId18"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53" name="Group 56"/>
              <p:cNvGrpSpPr>
                <a:grpSpLocks/>
              </p:cNvGrpSpPr>
              <p:nvPr/>
            </p:nvGrpSpPr>
            <p:grpSpPr bwMode="auto">
              <a:xfrm rot="16200000">
                <a:off x="578" y="1238"/>
                <a:ext cx="286" cy="338"/>
                <a:chOff x="320" y="2632"/>
                <a:chExt cx="196" cy="216"/>
              </a:xfrm>
            </p:grpSpPr>
            <p:sp>
              <p:nvSpPr>
                <p:cNvPr id="60" name="Arc 57"/>
                <p:cNvSpPr>
                  <a:spLocks/>
                </p:cNvSpPr>
                <p:nvPr/>
              </p:nvSpPr>
              <p:spPr bwMode="auto">
                <a:xfrm flipH="1">
                  <a:off x="320" y="2632"/>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61" name="Arc 58"/>
                <p:cNvSpPr>
                  <a:spLocks/>
                </p:cNvSpPr>
                <p:nvPr/>
              </p:nvSpPr>
              <p:spPr bwMode="auto">
                <a:xfrm flipH="1">
                  <a:off x="348" y="2660"/>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62" name="Arc 59"/>
                <p:cNvSpPr>
                  <a:spLocks/>
                </p:cNvSpPr>
                <p:nvPr/>
              </p:nvSpPr>
              <p:spPr bwMode="auto">
                <a:xfrm flipH="1">
                  <a:off x="428" y="275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63" name="Arc 60"/>
                <p:cNvSpPr>
                  <a:spLocks/>
                </p:cNvSpPr>
                <p:nvPr/>
              </p:nvSpPr>
              <p:spPr bwMode="auto">
                <a:xfrm flipH="1">
                  <a:off x="404" y="2728"/>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64" name="Arc 61"/>
                <p:cNvSpPr>
                  <a:spLocks/>
                </p:cNvSpPr>
                <p:nvPr/>
              </p:nvSpPr>
              <p:spPr bwMode="auto">
                <a:xfrm flipH="1">
                  <a:off x="376" y="269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grpSp>
          <p:grpSp>
            <p:nvGrpSpPr>
              <p:cNvPr id="54" name="Group 62"/>
              <p:cNvGrpSpPr>
                <a:grpSpLocks/>
              </p:cNvGrpSpPr>
              <p:nvPr/>
            </p:nvGrpSpPr>
            <p:grpSpPr bwMode="auto">
              <a:xfrm rot="10130002">
                <a:off x="1155" y="1250"/>
                <a:ext cx="336" cy="288"/>
                <a:chOff x="320" y="2632"/>
                <a:chExt cx="196" cy="216"/>
              </a:xfrm>
            </p:grpSpPr>
            <p:sp>
              <p:nvSpPr>
                <p:cNvPr id="55" name="Arc 63"/>
                <p:cNvSpPr>
                  <a:spLocks/>
                </p:cNvSpPr>
                <p:nvPr/>
              </p:nvSpPr>
              <p:spPr bwMode="auto">
                <a:xfrm flipH="1">
                  <a:off x="320" y="2632"/>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56" name="Arc 64"/>
                <p:cNvSpPr>
                  <a:spLocks/>
                </p:cNvSpPr>
                <p:nvPr/>
              </p:nvSpPr>
              <p:spPr bwMode="auto">
                <a:xfrm flipH="1">
                  <a:off x="348" y="2660"/>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57" name="Arc 65"/>
                <p:cNvSpPr>
                  <a:spLocks/>
                </p:cNvSpPr>
                <p:nvPr/>
              </p:nvSpPr>
              <p:spPr bwMode="auto">
                <a:xfrm flipH="1">
                  <a:off x="428" y="275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58" name="Arc 66"/>
                <p:cNvSpPr>
                  <a:spLocks/>
                </p:cNvSpPr>
                <p:nvPr/>
              </p:nvSpPr>
              <p:spPr bwMode="auto">
                <a:xfrm flipH="1">
                  <a:off x="404" y="2728"/>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sp>
              <p:nvSpPr>
                <p:cNvPr id="59" name="Arc 67"/>
                <p:cNvSpPr>
                  <a:spLocks/>
                </p:cNvSpPr>
                <p:nvPr/>
              </p:nvSpPr>
              <p:spPr bwMode="auto">
                <a:xfrm flipH="1">
                  <a:off x="376" y="2696"/>
                  <a:ext cx="88" cy="92"/>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a:effectLst/>
              </p:spPr>
              <p:txBody>
                <a:bodyPr wrap="none" anchor="ctr"/>
                <a:lstStyle/>
                <a:p>
                  <a:endParaRPr lang="en-GB"/>
                </a:p>
              </p:txBody>
            </p:sp>
          </p:grpSp>
        </p:grpSp>
        <p:grpSp>
          <p:nvGrpSpPr>
            <p:cNvPr id="69" name="Group 68"/>
            <p:cNvGrpSpPr>
              <a:grpSpLocks/>
            </p:cNvGrpSpPr>
            <p:nvPr/>
          </p:nvGrpSpPr>
          <p:grpSpPr bwMode="auto">
            <a:xfrm>
              <a:off x="6324600" y="3657600"/>
              <a:ext cx="2438400" cy="1066800"/>
              <a:chOff x="2592" y="3456"/>
              <a:chExt cx="1968" cy="864"/>
            </a:xfrm>
          </p:grpSpPr>
          <p:sp>
            <p:nvSpPr>
              <p:cNvPr id="70" name="Oval 69"/>
              <p:cNvSpPr>
                <a:spLocks noChangeArrowheads="1"/>
              </p:cNvSpPr>
              <p:nvPr/>
            </p:nvSpPr>
            <p:spPr bwMode="auto">
              <a:xfrm>
                <a:off x="2592" y="3456"/>
                <a:ext cx="1968" cy="864"/>
              </a:xfrm>
              <a:prstGeom prst="ellipse">
                <a:avLst/>
              </a:prstGeom>
              <a:noFill/>
              <a:ln w="12700" algn="ctr">
                <a:solidFill>
                  <a:schemeClr val="tx1"/>
                </a:solidFill>
                <a:prstDash val="sysDot"/>
                <a:round/>
                <a:headEnd type="none" w="sm" len="sm"/>
                <a:tailEnd/>
              </a:ln>
              <a:effectLst/>
            </p:spPr>
            <p:txBody>
              <a:bodyPr wrap="none" anchor="ctr"/>
              <a:lstStyle/>
              <a:p>
                <a:endParaRPr lang="en-GB"/>
              </a:p>
            </p:txBody>
          </p:sp>
          <p:graphicFrame>
            <p:nvGraphicFramePr>
              <p:cNvPr id="71" name="Object 70"/>
              <p:cNvGraphicFramePr>
                <a:graphicFrameLocks noChangeAspect="1"/>
              </p:cNvGraphicFramePr>
              <p:nvPr/>
            </p:nvGraphicFramePr>
            <p:xfrm>
              <a:off x="2703" y="3744"/>
              <a:ext cx="177" cy="306"/>
            </p:xfrm>
            <a:graphic>
              <a:graphicData uri="http://schemas.openxmlformats.org/presentationml/2006/ole">
                <mc:AlternateContent xmlns:mc="http://schemas.openxmlformats.org/markup-compatibility/2006">
                  <mc:Choice xmlns:v="urn:schemas-microsoft-com:vml" Requires="v">
                    <p:oleObj spid="_x0000_s3195" name="Visio" r:id="rId19" imgW="413309" imgH="714451" progId="Visio.Drawing.11">
                      <p:embed/>
                    </p:oleObj>
                  </mc:Choice>
                  <mc:Fallback>
                    <p:oleObj name="Visio" r:id="rId19" imgW="413309" imgH="714451" progId="Visio.Drawing.11">
                      <p:embed/>
                      <p:pic>
                        <p:nvPicPr>
                          <p:cNvPr id="0" name="Picture 2"/>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2703" y="3744"/>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2" name="Object 71"/>
              <p:cNvGraphicFramePr>
                <a:graphicFrameLocks noChangeAspect="1"/>
              </p:cNvGraphicFramePr>
              <p:nvPr/>
            </p:nvGraphicFramePr>
            <p:xfrm>
              <a:off x="3168" y="3984"/>
              <a:ext cx="177" cy="306"/>
            </p:xfrm>
            <a:graphic>
              <a:graphicData uri="http://schemas.openxmlformats.org/presentationml/2006/ole">
                <mc:AlternateContent xmlns:mc="http://schemas.openxmlformats.org/markup-compatibility/2006">
                  <mc:Choice xmlns:v="urn:schemas-microsoft-com:vml" Requires="v">
                    <p:oleObj spid="_x0000_s3196" name="Visio" r:id="rId21" imgW="413309" imgH="714451" progId="Visio.Drawing.11">
                      <p:embed/>
                    </p:oleObj>
                  </mc:Choice>
                  <mc:Fallback>
                    <p:oleObj name="Visio" r:id="rId21" imgW="413309" imgH="714451" progId="Visio.Drawing.11">
                      <p:embed/>
                      <p:pic>
                        <p:nvPicPr>
                          <p:cNvPr id="0" name="Picture 3"/>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168" y="3984"/>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3" name="Object 72"/>
              <p:cNvGraphicFramePr>
                <a:graphicFrameLocks noChangeAspect="1"/>
              </p:cNvGraphicFramePr>
              <p:nvPr/>
            </p:nvGraphicFramePr>
            <p:xfrm>
              <a:off x="4191" y="3678"/>
              <a:ext cx="177" cy="306"/>
            </p:xfrm>
            <a:graphic>
              <a:graphicData uri="http://schemas.openxmlformats.org/presentationml/2006/ole">
                <mc:AlternateContent xmlns:mc="http://schemas.openxmlformats.org/markup-compatibility/2006">
                  <mc:Choice xmlns:v="urn:schemas-microsoft-com:vml" Requires="v">
                    <p:oleObj spid="_x0000_s3197" name="Visio" r:id="rId22" imgW="413309" imgH="714451" progId="Visio.Drawing.11">
                      <p:embed/>
                    </p:oleObj>
                  </mc:Choice>
                  <mc:Fallback>
                    <p:oleObj name="Visio" r:id="rId22" imgW="413309" imgH="714451" progId="Visio.Drawing.11">
                      <p:embed/>
                      <p:pic>
                        <p:nvPicPr>
                          <p:cNvPr id="0" name="Picture 4"/>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4191" y="3678"/>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4" name="Object 73"/>
              <p:cNvGraphicFramePr>
                <a:graphicFrameLocks noChangeAspect="1"/>
              </p:cNvGraphicFramePr>
              <p:nvPr/>
            </p:nvGraphicFramePr>
            <p:xfrm>
              <a:off x="3888" y="3936"/>
              <a:ext cx="177" cy="306"/>
            </p:xfrm>
            <a:graphic>
              <a:graphicData uri="http://schemas.openxmlformats.org/presentationml/2006/ole">
                <mc:AlternateContent xmlns:mc="http://schemas.openxmlformats.org/markup-compatibility/2006">
                  <mc:Choice xmlns:v="urn:schemas-microsoft-com:vml" Requires="v">
                    <p:oleObj spid="_x0000_s3198" name="Visio" r:id="rId23" imgW="413309" imgH="714451" progId="Visio.Drawing.11">
                      <p:embed/>
                    </p:oleObj>
                  </mc:Choice>
                  <mc:Fallback>
                    <p:oleObj name="Visio" r:id="rId23" imgW="413309" imgH="714451" progId="Visio.Drawing.11">
                      <p:embed/>
                      <p:pic>
                        <p:nvPicPr>
                          <p:cNvPr id="0" name="Picture 5"/>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888" y="3936"/>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5" name="Object 74"/>
              <p:cNvGraphicFramePr>
                <a:graphicFrameLocks noChangeAspect="1"/>
              </p:cNvGraphicFramePr>
              <p:nvPr/>
            </p:nvGraphicFramePr>
            <p:xfrm>
              <a:off x="3855" y="3600"/>
              <a:ext cx="177" cy="306"/>
            </p:xfrm>
            <a:graphic>
              <a:graphicData uri="http://schemas.openxmlformats.org/presentationml/2006/ole">
                <mc:AlternateContent xmlns:mc="http://schemas.openxmlformats.org/markup-compatibility/2006">
                  <mc:Choice xmlns:v="urn:schemas-microsoft-com:vml" Requires="v">
                    <p:oleObj spid="_x0000_s3199" name="Visio" r:id="rId24" imgW="413309" imgH="714451" progId="Visio.Drawing.11">
                      <p:embed/>
                    </p:oleObj>
                  </mc:Choice>
                  <mc:Fallback>
                    <p:oleObj name="Visio" r:id="rId24" imgW="413309" imgH="714451" progId="Visio.Drawing.11">
                      <p:embed/>
                      <p:pic>
                        <p:nvPicPr>
                          <p:cNvPr id="0" name="Picture 6"/>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855" y="3600"/>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76" name="Picture 75"/>
              <p:cNvPicPr>
                <a:picLocks noChangeAspect="1" noChangeArrowheads="1"/>
              </p:cNvPicPr>
              <p:nvPr/>
            </p:nvPicPr>
            <p:blipFill>
              <a:blip r:embed="rId25" cstate="print"/>
              <a:srcRect/>
              <a:stretch>
                <a:fillRect/>
              </a:stretch>
            </p:blipFill>
            <p:spPr bwMode="auto">
              <a:xfrm>
                <a:off x="3360" y="3744"/>
                <a:ext cx="432" cy="237"/>
              </a:xfrm>
              <a:prstGeom prst="rect">
                <a:avLst/>
              </a:prstGeom>
              <a:noFill/>
              <a:ln w="9525">
                <a:noFill/>
                <a:miter lim="800000"/>
                <a:headEnd/>
                <a:tailEnd/>
              </a:ln>
              <a:effectLst/>
            </p:spPr>
          </p:pic>
          <p:pic>
            <p:nvPicPr>
              <p:cNvPr id="77" name="Picture 76" descr="MCj03112100000[1]"/>
              <p:cNvPicPr>
                <a:picLocks noChangeAspect="1" noChangeArrowheads="1"/>
              </p:cNvPicPr>
              <p:nvPr/>
            </p:nvPicPr>
            <p:blipFill>
              <a:blip r:embed="rId26" cstate="print"/>
              <a:srcRect/>
              <a:stretch>
                <a:fillRect/>
              </a:stretch>
            </p:blipFill>
            <p:spPr bwMode="auto">
              <a:xfrm>
                <a:off x="3120" y="3504"/>
                <a:ext cx="623" cy="231"/>
              </a:xfrm>
              <a:prstGeom prst="rect">
                <a:avLst/>
              </a:prstGeom>
              <a:noFill/>
            </p:spPr>
          </p:pic>
          <p:graphicFrame>
            <p:nvGraphicFramePr>
              <p:cNvPr id="78" name="Object 77"/>
              <p:cNvGraphicFramePr>
                <a:graphicFrameLocks noChangeAspect="1"/>
              </p:cNvGraphicFramePr>
              <p:nvPr/>
            </p:nvGraphicFramePr>
            <p:xfrm>
              <a:off x="2928" y="3744"/>
              <a:ext cx="334" cy="215"/>
            </p:xfrm>
            <a:graphic>
              <a:graphicData uri="http://schemas.openxmlformats.org/presentationml/2006/ole">
                <mc:AlternateContent xmlns:mc="http://schemas.openxmlformats.org/markup-compatibility/2006">
                  <mc:Choice xmlns:v="urn:schemas-microsoft-com:vml" Requires="v">
                    <p:oleObj spid="_x0000_s3200" name="Visio" r:id="rId27" imgW="835152" imgH="537972" progId="Visio.Drawing.11">
                      <p:embed/>
                    </p:oleObj>
                  </mc:Choice>
                  <mc:Fallback>
                    <p:oleObj name="Visio" r:id="rId27" imgW="835152" imgH="537972" progId="Visio.Drawing.11">
                      <p:embed/>
                      <p:pic>
                        <p:nvPicPr>
                          <p:cNvPr id="0" name="Picture 7"/>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2928" y="3744"/>
                            <a:ext cx="334" cy="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9" name="Object 78"/>
              <p:cNvGraphicFramePr>
                <a:graphicFrameLocks noChangeAspect="1"/>
              </p:cNvGraphicFramePr>
              <p:nvPr/>
            </p:nvGraphicFramePr>
            <p:xfrm>
              <a:off x="3504" y="4014"/>
              <a:ext cx="177" cy="306"/>
            </p:xfrm>
            <a:graphic>
              <a:graphicData uri="http://schemas.openxmlformats.org/presentationml/2006/ole">
                <mc:AlternateContent xmlns:mc="http://schemas.openxmlformats.org/markup-compatibility/2006">
                  <mc:Choice xmlns:v="urn:schemas-microsoft-com:vml" Requires="v">
                    <p:oleObj spid="_x0000_s3201" name="Visio" r:id="rId29" imgW="413309" imgH="714451" progId="Visio.Drawing.11">
                      <p:embed/>
                    </p:oleObj>
                  </mc:Choice>
                  <mc:Fallback>
                    <p:oleObj name="Visio" r:id="rId29" imgW="413309" imgH="714451" progId="Visio.Drawing.11">
                      <p:embed/>
                      <p:pic>
                        <p:nvPicPr>
                          <p:cNvPr id="0" name="Picture 8"/>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504" y="4014"/>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80" name="Text Box 79"/>
            <p:cNvSpPr txBox="1">
              <a:spLocks noChangeArrowheads="1"/>
            </p:cNvSpPr>
            <p:nvPr/>
          </p:nvSpPr>
          <p:spPr bwMode="auto">
            <a:xfrm>
              <a:off x="3581400" y="1385888"/>
              <a:ext cx="1905000" cy="366712"/>
            </a:xfrm>
            <a:prstGeom prst="rect">
              <a:avLst/>
            </a:prstGeom>
            <a:noFill/>
            <a:ln w="28575" algn="ctr">
              <a:noFill/>
              <a:miter lim="800000"/>
              <a:headEnd type="none" w="sm" len="sm"/>
              <a:tailEnd/>
            </a:ln>
            <a:effectLst/>
          </p:spPr>
          <p:txBody>
            <a:bodyPr>
              <a:spAutoFit/>
            </a:bodyPr>
            <a:lstStyle/>
            <a:p>
              <a:pPr>
                <a:spcBef>
                  <a:spcPct val="50000"/>
                </a:spcBef>
              </a:pPr>
              <a:r>
                <a:rPr lang="en-US" altLang="zh-CN">
                  <a:solidFill>
                    <a:srgbClr val="0000FF"/>
                  </a:solidFill>
                </a:rPr>
                <a:t>Wi-Fi Networks</a:t>
              </a:r>
            </a:p>
          </p:txBody>
        </p:sp>
        <p:sp>
          <p:nvSpPr>
            <p:cNvPr id="81" name="Text Box 80"/>
            <p:cNvSpPr txBox="1">
              <a:spLocks noChangeArrowheads="1"/>
            </p:cNvSpPr>
            <p:nvPr/>
          </p:nvSpPr>
          <p:spPr bwMode="auto">
            <a:xfrm>
              <a:off x="6477000" y="1371600"/>
              <a:ext cx="2057400" cy="366713"/>
            </a:xfrm>
            <a:prstGeom prst="rect">
              <a:avLst/>
            </a:prstGeom>
            <a:noFill/>
            <a:ln w="28575" algn="ctr">
              <a:noFill/>
              <a:miter lim="800000"/>
              <a:headEnd type="none" w="sm" len="sm"/>
              <a:tailEnd/>
            </a:ln>
            <a:effectLst/>
          </p:spPr>
          <p:txBody>
            <a:bodyPr>
              <a:spAutoFit/>
            </a:bodyPr>
            <a:lstStyle/>
            <a:p>
              <a:pPr>
                <a:spcBef>
                  <a:spcPct val="50000"/>
                </a:spcBef>
              </a:pPr>
              <a:r>
                <a:rPr lang="en-US" altLang="zh-CN">
                  <a:solidFill>
                    <a:srgbClr val="0000FF"/>
                  </a:solidFill>
                </a:rPr>
                <a:t>Cellular Networks</a:t>
              </a:r>
            </a:p>
          </p:txBody>
        </p:sp>
        <p:sp>
          <p:nvSpPr>
            <p:cNvPr id="82" name="Text Box 81"/>
            <p:cNvSpPr txBox="1">
              <a:spLocks noChangeArrowheads="1"/>
            </p:cNvSpPr>
            <p:nvPr/>
          </p:nvSpPr>
          <p:spPr bwMode="auto">
            <a:xfrm>
              <a:off x="685800" y="1385888"/>
              <a:ext cx="2286000" cy="366712"/>
            </a:xfrm>
            <a:prstGeom prst="rect">
              <a:avLst/>
            </a:prstGeom>
            <a:noFill/>
            <a:ln w="28575" algn="ctr">
              <a:noFill/>
              <a:miter lim="800000"/>
              <a:headEnd type="none" w="sm" len="sm"/>
              <a:tailEnd/>
            </a:ln>
            <a:effectLst/>
          </p:spPr>
          <p:txBody>
            <a:bodyPr>
              <a:spAutoFit/>
            </a:bodyPr>
            <a:lstStyle/>
            <a:p>
              <a:pPr>
                <a:spcBef>
                  <a:spcPct val="50000"/>
                </a:spcBef>
              </a:pPr>
              <a:r>
                <a:rPr lang="en-US" altLang="zh-CN">
                  <a:solidFill>
                    <a:srgbClr val="0000FF"/>
                  </a:solidFill>
                </a:rPr>
                <a:t>WiMAX Networks</a:t>
              </a:r>
            </a:p>
          </p:txBody>
        </p:sp>
        <p:graphicFrame>
          <p:nvGraphicFramePr>
            <p:cNvPr id="83" name="Object 82"/>
            <p:cNvGraphicFramePr>
              <a:graphicFrameLocks noChangeAspect="1"/>
            </p:cNvGraphicFramePr>
            <p:nvPr/>
          </p:nvGraphicFramePr>
          <p:xfrm>
            <a:off x="3554413" y="5056188"/>
            <a:ext cx="677862" cy="525462"/>
          </p:xfrm>
          <a:graphic>
            <a:graphicData uri="http://schemas.openxmlformats.org/presentationml/2006/ole">
              <mc:AlternateContent xmlns:mc="http://schemas.openxmlformats.org/markup-compatibility/2006">
                <mc:Choice xmlns:v="urn:schemas-microsoft-com:vml" Requires="v">
                  <p:oleObj spid="_x0000_s3202" name="Visio" r:id="rId30" imgW="714451" imgH="609905" progId="Visio.Drawing.11">
                    <p:embed/>
                  </p:oleObj>
                </mc:Choice>
                <mc:Fallback>
                  <p:oleObj name="Visio" r:id="rId30" imgW="714451" imgH="609905" progId="Visio.Drawing.11">
                    <p:embed/>
                    <p:pic>
                      <p:nvPicPr>
                        <p:cNvPr id="0" name="Picture 9"/>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3554413" y="5056188"/>
                          <a:ext cx="677862" cy="525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84" name="Group 83"/>
            <p:cNvGrpSpPr>
              <a:grpSpLocks noChangeAspect="1"/>
            </p:cNvGrpSpPr>
            <p:nvPr/>
          </p:nvGrpSpPr>
          <p:grpSpPr bwMode="auto">
            <a:xfrm>
              <a:off x="4402138" y="5778500"/>
              <a:ext cx="346075" cy="280988"/>
              <a:chOff x="144" y="1920"/>
              <a:chExt cx="384" cy="345"/>
            </a:xfrm>
          </p:grpSpPr>
          <p:pic>
            <p:nvPicPr>
              <p:cNvPr id="85" name="Picture 84" descr="Blue-User"/>
              <p:cNvPicPr>
                <a:picLocks noChangeAspect="1" noChangeArrowheads="1"/>
              </p:cNvPicPr>
              <p:nvPr/>
            </p:nvPicPr>
            <p:blipFill>
              <a:blip r:embed="rId32" cstate="print"/>
              <a:srcRect/>
              <a:stretch>
                <a:fillRect/>
              </a:stretch>
            </p:blipFill>
            <p:spPr bwMode="auto">
              <a:xfrm>
                <a:off x="144" y="1920"/>
                <a:ext cx="265" cy="345"/>
              </a:xfrm>
              <a:prstGeom prst="rect">
                <a:avLst/>
              </a:prstGeom>
              <a:noFill/>
              <a:ln w="9525">
                <a:noFill/>
                <a:miter lim="800000"/>
                <a:headEnd/>
                <a:tailEnd/>
              </a:ln>
            </p:spPr>
          </p:pic>
          <p:pic>
            <p:nvPicPr>
              <p:cNvPr id="86" name="Picture 85" descr="Pocket PC sm"/>
              <p:cNvPicPr>
                <a:picLocks noChangeAspect="1" noChangeArrowheads="1"/>
              </p:cNvPicPr>
              <p:nvPr/>
            </p:nvPicPr>
            <p:blipFill>
              <a:blip r:embed="rId33"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87" name="Group 86"/>
            <p:cNvGrpSpPr>
              <a:grpSpLocks noChangeAspect="1"/>
            </p:cNvGrpSpPr>
            <p:nvPr/>
          </p:nvGrpSpPr>
          <p:grpSpPr bwMode="auto">
            <a:xfrm>
              <a:off x="4006850" y="6292850"/>
              <a:ext cx="501650" cy="273050"/>
              <a:chOff x="3360" y="3195"/>
              <a:chExt cx="624" cy="408"/>
            </a:xfrm>
          </p:grpSpPr>
          <p:pic>
            <p:nvPicPr>
              <p:cNvPr id="88" name="Picture 87" descr="laptop"/>
              <p:cNvPicPr>
                <a:picLocks noChangeAspect="1" noChangeArrowheads="1"/>
              </p:cNvPicPr>
              <p:nvPr/>
            </p:nvPicPr>
            <p:blipFill>
              <a:blip r:embed="rId34" cstate="print"/>
              <a:srcRect/>
              <a:stretch>
                <a:fillRect/>
              </a:stretch>
            </p:blipFill>
            <p:spPr bwMode="auto">
              <a:xfrm>
                <a:off x="3574" y="3312"/>
                <a:ext cx="410" cy="291"/>
              </a:xfrm>
              <a:prstGeom prst="rect">
                <a:avLst/>
              </a:prstGeom>
              <a:noFill/>
            </p:spPr>
          </p:pic>
          <p:pic>
            <p:nvPicPr>
              <p:cNvPr id="89" name="Picture 88" descr="Yellow User sm"/>
              <p:cNvPicPr>
                <a:picLocks noChangeAspect="1" noChangeArrowheads="1"/>
              </p:cNvPicPr>
              <p:nvPr/>
            </p:nvPicPr>
            <p:blipFill>
              <a:blip r:embed="rId35" cstate="print"/>
              <a:srcRect/>
              <a:stretch>
                <a:fillRect/>
              </a:stretch>
            </p:blipFill>
            <p:spPr bwMode="auto">
              <a:xfrm>
                <a:off x="3360" y="3195"/>
                <a:ext cx="299" cy="403"/>
              </a:xfrm>
              <a:prstGeom prst="rect">
                <a:avLst/>
              </a:prstGeom>
              <a:noFill/>
            </p:spPr>
          </p:pic>
        </p:grpSp>
        <p:grpSp>
          <p:nvGrpSpPr>
            <p:cNvPr id="90" name="Group 89"/>
            <p:cNvGrpSpPr>
              <a:grpSpLocks noChangeAspect="1"/>
            </p:cNvGrpSpPr>
            <p:nvPr/>
          </p:nvGrpSpPr>
          <p:grpSpPr bwMode="auto">
            <a:xfrm>
              <a:off x="5024438" y="6292850"/>
              <a:ext cx="319087" cy="273050"/>
              <a:chOff x="432" y="3600"/>
              <a:chExt cx="334" cy="315"/>
            </a:xfrm>
          </p:grpSpPr>
          <p:pic>
            <p:nvPicPr>
              <p:cNvPr id="91" name="Picture 90" descr="Green User sm"/>
              <p:cNvPicPr>
                <a:picLocks noChangeAspect="1" noChangeArrowheads="1"/>
              </p:cNvPicPr>
              <p:nvPr/>
            </p:nvPicPr>
            <p:blipFill>
              <a:blip r:embed="rId36" cstate="print"/>
              <a:srcRect/>
              <a:stretch>
                <a:fillRect/>
              </a:stretch>
            </p:blipFill>
            <p:spPr bwMode="auto">
              <a:xfrm>
                <a:off x="432" y="3610"/>
                <a:ext cx="236" cy="305"/>
              </a:xfrm>
              <a:prstGeom prst="rect">
                <a:avLst/>
              </a:prstGeom>
              <a:noFill/>
            </p:spPr>
          </p:pic>
          <p:pic>
            <p:nvPicPr>
              <p:cNvPr id="92" name="Picture 91" descr="tmobile smartphone"/>
              <p:cNvPicPr>
                <a:picLocks noChangeAspect="1" noChangeArrowheads="1"/>
              </p:cNvPicPr>
              <p:nvPr/>
            </p:nvPicPr>
            <p:blipFill>
              <a:blip r:embed="rId37" cstate="print"/>
              <a:srcRect/>
              <a:stretch>
                <a:fillRect/>
              </a:stretch>
            </p:blipFill>
            <p:spPr bwMode="auto">
              <a:xfrm>
                <a:off x="614" y="3600"/>
                <a:ext cx="152" cy="303"/>
              </a:xfrm>
              <a:prstGeom prst="rect">
                <a:avLst/>
              </a:prstGeom>
              <a:noFill/>
            </p:spPr>
          </p:pic>
        </p:grpSp>
        <p:grpSp>
          <p:nvGrpSpPr>
            <p:cNvPr id="93" name="Group 92"/>
            <p:cNvGrpSpPr>
              <a:grpSpLocks noChangeAspect="1"/>
            </p:cNvGrpSpPr>
            <p:nvPr/>
          </p:nvGrpSpPr>
          <p:grpSpPr bwMode="auto">
            <a:xfrm>
              <a:off x="5194300" y="5726113"/>
              <a:ext cx="325438" cy="301625"/>
              <a:chOff x="1440" y="3792"/>
              <a:chExt cx="339" cy="348"/>
            </a:xfrm>
          </p:grpSpPr>
          <p:pic>
            <p:nvPicPr>
              <p:cNvPr id="94" name="Picture 93" descr="Mobile Phone sm"/>
              <p:cNvPicPr>
                <a:picLocks noChangeAspect="1" noChangeArrowheads="1"/>
              </p:cNvPicPr>
              <p:nvPr/>
            </p:nvPicPr>
            <p:blipFill>
              <a:blip r:embed="rId38" cstate="print"/>
              <a:srcRect/>
              <a:stretch>
                <a:fillRect/>
              </a:stretch>
            </p:blipFill>
            <p:spPr bwMode="auto">
              <a:xfrm>
                <a:off x="1632" y="3792"/>
                <a:ext cx="147" cy="347"/>
              </a:xfrm>
              <a:prstGeom prst="rect">
                <a:avLst/>
              </a:prstGeom>
              <a:noFill/>
            </p:spPr>
          </p:pic>
          <p:pic>
            <p:nvPicPr>
              <p:cNvPr id="95" name="Picture 94" descr="Red User sm"/>
              <p:cNvPicPr>
                <a:picLocks noChangeAspect="1" noChangeArrowheads="1"/>
              </p:cNvPicPr>
              <p:nvPr/>
            </p:nvPicPr>
            <p:blipFill>
              <a:blip r:embed="rId39" cstate="print"/>
              <a:srcRect/>
              <a:stretch>
                <a:fillRect/>
              </a:stretch>
            </p:blipFill>
            <p:spPr bwMode="auto">
              <a:xfrm>
                <a:off x="1440" y="3840"/>
                <a:ext cx="232" cy="300"/>
              </a:xfrm>
              <a:prstGeom prst="rect">
                <a:avLst/>
              </a:prstGeom>
              <a:noFill/>
            </p:spPr>
          </p:pic>
        </p:grpSp>
        <p:grpSp>
          <p:nvGrpSpPr>
            <p:cNvPr id="96" name="Group 95"/>
            <p:cNvGrpSpPr>
              <a:grpSpLocks noChangeAspect="1"/>
            </p:cNvGrpSpPr>
            <p:nvPr/>
          </p:nvGrpSpPr>
          <p:grpSpPr bwMode="auto">
            <a:xfrm>
              <a:off x="3667125" y="5778500"/>
              <a:ext cx="393700" cy="263525"/>
              <a:chOff x="4560" y="3648"/>
              <a:chExt cx="411" cy="305"/>
            </a:xfrm>
          </p:grpSpPr>
          <p:pic>
            <p:nvPicPr>
              <p:cNvPr id="97" name="Picture 96" descr="Tablet PC sm"/>
              <p:cNvPicPr>
                <a:picLocks noChangeAspect="1" noChangeArrowheads="1"/>
              </p:cNvPicPr>
              <p:nvPr/>
            </p:nvPicPr>
            <p:blipFill>
              <a:blip r:embed="rId40" cstate="print"/>
              <a:srcRect/>
              <a:stretch>
                <a:fillRect/>
              </a:stretch>
            </p:blipFill>
            <p:spPr bwMode="auto">
              <a:xfrm>
                <a:off x="4757" y="3666"/>
                <a:ext cx="214" cy="249"/>
              </a:xfrm>
              <a:prstGeom prst="rect">
                <a:avLst/>
              </a:prstGeom>
              <a:noFill/>
            </p:spPr>
          </p:pic>
          <p:pic>
            <p:nvPicPr>
              <p:cNvPr id="98" name="Picture 97" descr="Green User sm"/>
              <p:cNvPicPr>
                <a:picLocks noChangeAspect="1" noChangeArrowheads="1"/>
              </p:cNvPicPr>
              <p:nvPr/>
            </p:nvPicPr>
            <p:blipFill>
              <a:blip r:embed="rId41" cstate="print"/>
              <a:srcRect/>
              <a:stretch>
                <a:fillRect/>
              </a:stretch>
            </p:blipFill>
            <p:spPr bwMode="auto">
              <a:xfrm>
                <a:off x="4560" y="3648"/>
                <a:ext cx="236" cy="305"/>
              </a:xfrm>
              <a:prstGeom prst="rect">
                <a:avLst/>
              </a:prstGeom>
              <a:noFill/>
            </p:spPr>
          </p:pic>
        </p:grpSp>
        <p:graphicFrame>
          <p:nvGraphicFramePr>
            <p:cNvPr id="99" name="Object 98"/>
            <p:cNvGraphicFramePr>
              <a:graphicFrameLocks noChangeAspect="1"/>
            </p:cNvGraphicFramePr>
            <p:nvPr/>
          </p:nvGraphicFramePr>
          <p:xfrm>
            <a:off x="4741863" y="5056188"/>
            <a:ext cx="677862" cy="525462"/>
          </p:xfrm>
          <a:graphic>
            <a:graphicData uri="http://schemas.openxmlformats.org/presentationml/2006/ole">
              <mc:AlternateContent xmlns:mc="http://schemas.openxmlformats.org/markup-compatibility/2006">
                <mc:Choice xmlns:v="urn:schemas-microsoft-com:vml" Requires="v">
                  <p:oleObj spid="_x0000_s3203" name="Visio" r:id="rId42" imgW="714451" imgH="609905" progId="Visio.Drawing.11">
                    <p:embed/>
                  </p:oleObj>
                </mc:Choice>
                <mc:Fallback>
                  <p:oleObj name="Visio" r:id="rId42" imgW="714451" imgH="609905" progId="Visio.Drawing.11">
                    <p:embed/>
                    <p:pic>
                      <p:nvPicPr>
                        <p:cNvPr id="0" name="Picture 10"/>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4741863" y="5056188"/>
                          <a:ext cx="677862" cy="525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0" name="Line 99"/>
            <p:cNvSpPr>
              <a:spLocks noChangeShapeType="1"/>
            </p:cNvSpPr>
            <p:nvPr/>
          </p:nvSpPr>
          <p:spPr bwMode="auto">
            <a:xfrm>
              <a:off x="3836988" y="6086475"/>
              <a:ext cx="225425" cy="206375"/>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1" name="Line 100"/>
            <p:cNvSpPr>
              <a:spLocks noChangeShapeType="1"/>
            </p:cNvSpPr>
            <p:nvPr/>
          </p:nvSpPr>
          <p:spPr bwMode="auto">
            <a:xfrm flipV="1">
              <a:off x="4346575" y="6086475"/>
              <a:ext cx="225425" cy="258763"/>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2" name="Line 101"/>
            <p:cNvSpPr>
              <a:spLocks noChangeShapeType="1"/>
            </p:cNvSpPr>
            <p:nvPr/>
          </p:nvSpPr>
          <p:spPr bwMode="auto">
            <a:xfrm>
              <a:off x="4514850" y="6448425"/>
              <a:ext cx="509588" cy="0"/>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3" name="Line 102"/>
            <p:cNvSpPr>
              <a:spLocks noChangeShapeType="1"/>
            </p:cNvSpPr>
            <p:nvPr/>
          </p:nvSpPr>
          <p:spPr bwMode="auto">
            <a:xfrm flipH="1">
              <a:off x="5194300" y="6035675"/>
              <a:ext cx="169863" cy="257175"/>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4" name="Line 103"/>
            <p:cNvSpPr>
              <a:spLocks noChangeShapeType="1"/>
            </p:cNvSpPr>
            <p:nvPr/>
          </p:nvSpPr>
          <p:spPr bwMode="auto">
            <a:xfrm>
              <a:off x="5194300" y="5519738"/>
              <a:ext cx="169863" cy="258762"/>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5" name="Line 104"/>
            <p:cNvSpPr>
              <a:spLocks noChangeShapeType="1"/>
            </p:cNvSpPr>
            <p:nvPr/>
          </p:nvSpPr>
          <p:spPr bwMode="auto">
            <a:xfrm flipH="1">
              <a:off x="4684713" y="5468938"/>
              <a:ext cx="227012" cy="309562"/>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6" name="Line 105"/>
            <p:cNvSpPr>
              <a:spLocks noChangeShapeType="1"/>
            </p:cNvSpPr>
            <p:nvPr/>
          </p:nvSpPr>
          <p:spPr bwMode="auto">
            <a:xfrm flipH="1">
              <a:off x="3779838" y="5519738"/>
              <a:ext cx="114300" cy="258762"/>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7" name="Line 106"/>
            <p:cNvSpPr>
              <a:spLocks noChangeShapeType="1"/>
            </p:cNvSpPr>
            <p:nvPr/>
          </p:nvSpPr>
          <p:spPr bwMode="auto">
            <a:xfrm>
              <a:off x="4062413" y="5468938"/>
              <a:ext cx="339725" cy="309562"/>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8" name="Line 107"/>
            <p:cNvSpPr>
              <a:spLocks noChangeShapeType="1"/>
            </p:cNvSpPr>
            <p:nvPr/>
          </p:nvSpPr>
          <p:spPr bwMode="auto">
            <a:xfrm>
              <a:off x="4062413" y="5932488"/>
              <a:ext cx="339725" cy="0"/>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09" name="Line 108"/>
            <p:cNvSpPr>
              <a:spLocks noChangeShapeType="1"/>
            </p:cNvSpPr>
            <p:nvPr/>
          </p:nvSpPr>
          <p:spPr bwMode="auto">
            <a:xfrm>
              <a:off x="4797425" y="5932488"/>
              <a:ext cx="396875" cy="0"/>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10" name="Oval 109"/>
            <p:cNvSpPr>
              <a:spLocks noChangeArrowheads="1"/>
            </p:cNvSpPr>
            <p:nvPr/>
          </p:nvSpPr>
          <p:spPr bwMode="auto">
            <a:xfrm>
              <a:off x="2819400" y="4953000"/>
              <a:ext cx="3505200" cy="1752600"/>
            </a:xfrm>
            <a:prstGeom prst="ellipse">
              <a:avLst/>
            </a:prstGeom>
            <a:noFill/>
            <a:ln w="12700" algn="ctr">
              <a:solidFill>
                <a:schemeClr val="tx1"/>
              </a:solidFill>
              <a:prstDash val="sysDot"/>
              <a:round/>
              <a:headEnd type="none" w="sm" len="sm"/>
              <a:tailEnd/>
            </a:ln>
            <a:effectLst/>
          </p:spPr>
          <p:txBody>
            <a:bodyPr wrap="none" anchor="ctr"/>
            <a:lstStyle/>
            <a:p>
              <a:endParaRPr lang="en-GB"/>
            </a:p>
          </p:txBody>
        </p:sp>
        <p:sp>
          <p:nvSpPr>
            <p:cNvPr id="111" name="Line 110"/>
            <p:cNvSpPr>
              <a:spLocks noChangeShapeType="1"/>
            </p:cNvSpPr>
            <p:nvPr/>
          </p:nvSpPr>
          <p:spPr bwMode="auto">
            <a:xfrm>
              <a:off x="3990975" y="5210175"/>
              <a:ext cx="962025" cy="0"/>
            </a:xfrm>
            <a:prstGeom prst="line">
              <a:avLst/>
            </a:prstGeom>
            <a:noFill/>
            <a:ln w="28575" cap="rnd">
              <a:solidFill>
                <a:schemeClr val="tx2"/>
              </a:solidFill>
              <a:prstDash val="sysDot"/>
              <a:round/>
              <a:headEnd type="none" w="sm" len="sm"/>
              <a:tailEnd/>
            </a:ln>
            <a:effectLst/>
          </p:spPr>
          <p:txBody>
            <a:bodyPr/>
            <a:lstStyle/>
            <a:p>
              <a:endParaRPr lang="en-GB"/>
            </a:p>
          </p:txBody>
        </p:sp>
        <p:grpSp>
          <p:nvGrpSpPr>
            <p:cNvPr id="112" name="Group 111"/>
            <p:cNvGrpSpPr>
              <a:grpSpLocks noChangeAspect="1"/>
            </p:cNvGrpSpPr>
            <p:nvPr/>
          </p:nvGrpSpPr>
          <p:grpSpPr bwMode="auto">
            <a:xfrm>
              <a:off x="3271838" y="6138863"/>
              <a:ext cx="346075" cy="280987"/>
              <a:chOff x="144" y="1920"/>
              <a:chExt cx="384" cy="345"/>
            </a:xfrm>
          </p:grpSpPr>
          <p:pic>
            <p:nvPicPr>
              <p:cNvPr id="113" name="Picture 112" descr="Blue-User"/>
              <p:cNvPicPr>
                <a:picLocks noChangeAspect="1" noChangeArrowheads="1"/>
              </p:cNvPicPr>
              <p:nvPr/>
            </p:nvPicPr>
            <p:blipFill>
              <a:blip r:embed="rId32" cstate="print"/>
              <a:srcRect/>
              <a:stretch>
                <a:fillRect/>
              </a:stretch>
            </p:blipFill>
            <p:spPr bwMode="auto">
              <a:xfrm>
                <a:off x="144" y="1920"/>
                <a:ext cx="265" cy="345"/>
              </a:xfrm>
              <a:prstGeom prst="rect">
                <a:avLst/>
              </a:prstGeom>
              <a:noFill/>
              <a:ln w="9525">
                <a:noFill/>
                <a:miter lim="800000"/>
                <a:headEnd/>
                <a:tailEnd/>
              </a:ln>
            </p:spPr>
          </p:pic>
          <p:pic>
            <p:nvPicPr>
              <p:cNvPr id="114" name="Picture 113" descr="Pocket PC sm"/>
              <p:cNvPicPr>
                <a:picLocks noChangeAspect="1" noChangeArrowheads="1"/>
              </p:cNvPicPr>
              <p:nvPr/>
            </p:nvPicPr>
            <p:blipFill>
              <a:blip r:embed="rId33"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115" name="Group 114"/>
            <p:cNvGrpSpPr>
              <a:grpSpLocks noChangeAspect="1"/>
            </p:cNvGrpSpPr>
            <p:nvPr/>
          </p:nvGrpSpPr>
          <p:grpSpPr bwMode="auto">
            <a:xfrm>
              <a:off x="3044825" y="5519738"/>
              <a:ext cx="325438" cy="301625"/>
              <a:chOff x="1440" y="3792"/>
              <a:chExt cx="339" cy="348"/>
            </a:xfrm>
          </p:grpSpPr>
          <p:pic>
            <p:nvPicPr>
              <p:cNvPr id="116" name="Picture 115" descr="Mobile Phone sm"/>
              <p:cNvPicPr>
                <a:picLocks noChangeAspect="1" noChangeArrowheads="1"/>
              </p:cNvPicPr>
              <p:nvPr/>
            </p:nvPicPr>
            <p:blipFill>
              <a:blip r:embed="rId38" cstate="print"/>
              <a:srcRect/>
              <a:stretch>
                <a:fillRect/>
              </a:stretch>
            </p:blipFill>
            <p:spPr bwMode="auto">
              <a:xfrm>
                <a:off x="1632" y="3792"/>
                <a:ext cx="147" cy="347"/>
              </a:xfrm>
              <a:prstGeom prst="rect">
                <a:avLst/>
              </a:prstGeom>
              <a:noFill/>
            </p:spPr>
          </p:pic>
          <p:pic>
            <p:nvPicPr>
              <p:cNvPr id="117" name="Picture 116" descr="Red User sm"/>
              <p:cNvPicPr>
                <a:picLocks noChangeAspect="1" noChangeArrowheads="1"/>
              </p:cNvPicPr>
              <p:nvPr/>
            </p:nvPicPr>
            <p:blipFill>
              <a:blip r:embed="rId39" cstate="print"/>
              <a:srcRect/>
              <a:stretch>
                <a:fillRect/>
              </a:stretch>
            </p:blipFill>
            <p:spPr bwMode="auto">
              <a:xfrm>
                <a:off x="1440" y="3840"/>
                <a:ext cx="232" cy="300"/>
              </a:xfrm>
              <a:prstGeom prst="rect">
                <a:avLst/>
              </a:prstGeom>
              <a:noFill/>
            </p:spPr>
          </p:pic>
        </p:grpSp>
        <p:grpSp>
          <p:nvGrpSpPr>
            <p:cNvPr id="118" name="Group 117"/>
            <p:cNvGrpSpPr>
              <a:grpSpLocks noChangeAspect="1"/>
            </p:cNvGrpSpPr>
            <p:nvPr/>
          </p:nvGrpSpPr>
          <p:grpSpPr bwMode="auto">
            <a:xfrm>
              <a:off x="5702300" y="5572125"/>
              <a:ext cx="501650" cy="271463"/>
              <a:chOff x="3360" y="3195"/>
              <a:chExt cx="624" cy="408"/>
            </a:xfrm>
          </p:grpSpPr>
          <p:pic>
            <p:nvPicPr>
              <p:cNvPr id="119" name="Picture 118" descr="laptop"/>
              <p:cNvPicPr>
                <a:picLocks noChangeAspect="1" noChangeArrowheads="1"/>
              </p:cNvPicPr>
              <p:nvPr/>
            </p:nvPicPr>
            <p:blipFill>
              <a:blip r:embed="rId34" cstate="print"/>
              <a:srcRect/>
              <a:stretch>
                <a:fillRect/>
              </a:stretch>
            </p:blipFill>
            <p:spPr bwMode="auto">
              <a:xfrm>
                <a:off x="3574" y="3312"/>
                <a:ext cx="410" cy="291"/>
              </a:xfrm>
              <a:prstGeom prst="rect">
                <a:avLst/>
              </a:prstGeom>
              <a:noFill/>
            </p:spPr>
          </p:pic>
          <p:pic>
            <p:nvPicPr>
              <p:cNvPr id="120" name="Picture 119" descr="Yellow User sm"/>
              <p:cNvPicPr>
                <a:picLocks noChangeAspect="1" noChangeArrowheads="1"/>
              </p:cNvPicPr>
              <p:nvPr/>
            </p:nvPicPr>
            <p:blipFill>
              <a:blip r:embed="rId35" cstate="print"/>
              <a:srcRect/>
              <a:stretch>
                <a:fillRect/>
              </a:stretch>
            </p:blipFill>
            <p:spPr bwMode="auto">
              <a:xfrm>
                <a:off x="3360" y="3195"/>
                <a:ext cx="299" cy="403"/>
              </a:xfrm>
              <a:prstGeom prst="rect">
                <a:avLst/>
              </a:prstGeom>
              <a:noFill/>
            </p:spPr>
          </p:pic>
        </p:grpSp>
        <p:grpSp>
          <p:nvGrpSpPr>
            <p:cNvPr id="121" name="Group 120"/>
            <p:cNvGrpSpPr>
              <a:grpSpLocks noChangeAspect="1"/>
            </p:cNvGrpSpPr>
            <p:nvPr/>
          </p:nvGrpSpPr>
          <p:grpSpPr bwMode="auto">
            <a:xfrm>
              <a:off x="5702300" y="6086475"/>
              <a:ext cx="346075" cy="282575"/>
              <a:chOff x="144" y="1920"/>
              <a:chExt cx="384" cy="345"/>
            </a:xfrm>
          </p:grpSpPr>
          <p:pic>
            <p:nvPicPr>
              <p:cNvPr id="122" name="Picture 121" descr="Blue-User"/>
              <p:cNvPicPr>
                <a:picLocks noChangeAspect="1" noChangeArrowheads="1"/>
              </p:cNvPicPr>
              <p:nvPr/>
            </p:nvPicPr>
            <p:blipFill>
              <a:blip r:embed="rId32" cstate="print"/>
              <a:srcRect/>
              <a:stretch>
                <a:fillRect/>
              </a:stretch>
            </p:blipFill>
            <p:spPr bwMode="auto">
              <a:xfrm>
                <a:off x="144" y="1920"/>
                <a:ext cx="265" cy="345"/>
              </a:xfrm>
              <a:prstGeom prst="rect">
                <a:avLst/>
              </a:prstGeom>
              <a:noFill/>
              <a:ln w="9525">
                <a:noFill/>
                <a:miter lim="800000"/>
                <a:headEnd/>
                <a:tailEnd/>
              </a:ln>
            </p:spPr>
          </p:pic>
          <p:pic>
            <p:nvPicPr>
              <p:cNvPr id="123" name="Picture 122" descr="Pocket PC sm"/>
              <p:cNvPicPr>
                <a:picLocks noChangeAspect="1" noChangeArrowheads="1"/>
              </p:cNvPicPr>
              <p:nvPr/>
            </p:nvPicPr>
            <p:blipFill>
              <a:blip r:embed="rId33" cstate="print">
                <a:lum bright="6000" contrast="12000"/>
              </a:blip>
              <a:srcRect/>
              <a:stretch>
                <a:fillRect/>
              </a:stretch>
            </p:blipFill>
            <p:spPr bwMode="auto">
              <a:xfrm>
                <a:off x="358" y="1920"/>
                <a:ext cx="170" cy="320"/>
              </a:xfrm>
              <a:prstGeom prst="rect">
                <a:avLst/>
              </a:prstGeom>
              <a:noFill/>
              <a:ln w="9525">
                <a:noFill/>
                <a:miter lim="800000"/>
                <a:headEnd/>
                <a:tailEnd/>
              </a:ln>
            </p:spPr>
          </p:pic>
        </p:grpSp>
        <p:sp>
          <p:nvSpPr>
            <p:cNvPr id="124" name="Line 123"/>
            <p:cNvSpPr>
              <a:spLocks noChangeShapeType="1"/>
            </p:cNvSpPr>
            <p:nvPr/>
          </p:nvSpPr>
          <p:spPr bwMode="auto">
            <a:xfrm flipV="1">
              <a:off x="3384550" y="5416550"/>
              <a:ext cx="282575" cy="206375"/>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25" name="Line 124"/>
            <p:cNvSpPr>
              <a:spLocks noChangeShapeType="1"/>
            </p:cNvSpPr>
            <p:nvPr/>
          </p:nvSpPr>
          <p:spPr bwMode="auto">
            <a:xfrm>
              <a:off x="5307013" y="5468938"/>
              <a:ext cx="395287" cy="153987"/>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26" name="Line 125"/>
            <p:cNvSpPr>
              <a:spLocks noChangeShapeType="1"/>
            </p:cNvSpPr>
            <p:nvPr/>
          </p:nvSpPr>
          <p:spPr bwMode="auto">
            <a:xfrm>
              <a:off x="3214688" y="5829300"/>
              <a:ext cx="114300" cy="309563"/>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27" name="Line 126"/>
            <p:cNvSpPr>
              <a:spLocks noChangeShapeType="1"/>
            </p:cNvSpPr>
            <p:nvPr/>
          </p:nvSpPr>
          <p:spPr bwMode="auto">
            <a:xfrm>
              <a:off x="3384550" y="5778500"/>
              <a:ext cx="282575" cy="153988"/>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28" name="Line 127"/>
            <p:cNvSpPr>
              <a:spLocks noChangeShapeType="1"/>
            </p:cNvSpPr>
            <p:nvPr/>
          </p:nvSpPr>
          <p:spPr bwMode="auto">
            <a:xfrm>
              <a:off x="3554413" y="6396038"/>
              <a:ext cx="452437" cy="103187"/>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29" name="Line 128"/>
            <p:cNvSpPr>
              <a:spLocks noChangeShapeType="1"/>
            </p:cNvSpPr>
            <p:nvPr/>
          </p:nvSpPr>
          <p:spPr bwMode="auto">
            <a:xfrm flipH="1">
              <a:off x="3611563" y="6035675"/>
              <a:ext cx="112712" cy="206375"/>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30" name="Line 129"/>
            <p:cNvSpPr>
              <a:spLocks noChangeShapeType="1"/>
            </p:cNvSpPr>
            <p:nvPr/>
          </p:nvSpPr>
          <p:spPr bwMode="auto">
            <a:xfrm flipV="1">
              <a:off x="5419725" y="6292850"/>
              <a:ext cx="282575" cy="155575"/>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31" name="Line 130"/>
            <p:cNvSpPr>
              <a:spLocks noChangeShapeType="1"/>
            </p:cNvSpPr>
            <p:nvPr/>
          </p:nvSpPr>
          <p:spPr bwMode="auto">
            <a:xfrm flipH="1">
              <a:off x="5815013" y="5829300"/>
              <a:ext cx="57150" cy="257175"/>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32" name="Line 131"/>
            <p:cNvSpPr>
              <a:spLocks noChangeShapeType="1"/>
            </p:cNvSpPr>
            <p:nvPr/>
          </p:nvSpPr>
          <p:spPr bwMode="auto">
            <a:xfrm flipH="1">
              <a:off x="5532438" y="5726113"/>
              <a:ext cx="169862" cy="153987"/>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33" name="Line 132"/>
            <p:cNvSpPr>
              <a:spLocks noChangeShapeType="1"/>
            </p:cNvSpPr>
            <p:nvPr/>
          </p:nvSpPr>
          <p:spPr bwMode="auto">
            <a:xfrm>
              <a:off x="5476875" y="6035675"/>
              <a:ext cx="282575" cy="153988"/>
            </a:xfrm>
            <a:prstGeom prst="line">
              <a:avLst/>
            </a:prstGeom>
            <a:noFill/>
            <a:ln w="28575" cap="rnd">
              <a:solidFill>
                <a:schemeClr val="tx2"/>
              </a:solidFill>
              <a:prstDash val="sysDot"/>
              <a:round/>
              <a:headEnd type="none" w="sm" len="sm"/>
              <a:tailEnd/>
            </a:ln>
            <a:effectLst/>
          </p:spPr>
          <p:txBody>
            <a:bodyPr/>
            <a:lstStyle/>
            <a:p>
              <a:endParaRPr lang="en-GB"/>
            </a:p>
          </p:txBody>
        </p:sp>
        <p:sp>
          <p:nvSpPr>
            <p:cNvPr id="134" name="Text Box 133"/>
            <p:cNvSpPr txBox="1">
              <a:spLocks noChangeArrowheads="1"/>
            </p:cNvSpPr>
            <p:nvPr/>
          </p:nvSpPr>
          <p:spPr bwMode="auto">
            <a:xfrm>
              <a:off x="6324600" y="5029200"/>
              <a:ext cx="2667000" cy="641350"/>
            </a:xfrm>
            <a:prstGeom prst="rect">
              <a:avLst/>
            </a:prstGeom>
            <a:noFill/>
            <a:ln w="28575" algn="ctr">
              <a:noFill/>
              <a:miter lim="800000"/>
              <a:headEnd type="none" w="sm" len="sm"/>
              <a:tailEnd/>
            </a:ln>
            <a:effectLst/>
          </p:spPr>
          <p:txBody>
            <a:bodyPr>
              <a:spAutoFit/>
            </a:bodyPr>
            <a:lstStyle/>
            <a:p>
              <a:pPr>
                <a:spcBef>
                  <a:spcPct val="50000"/>
                </a:spcBef>
              </a:pPr>
              <a:r>
                <a:rPr lang="en-US" altLang="zh-CN">
                  <a:solidFill>
                    <a:srgbClr val="0000FF"/>
                  </a:solidFill>
                </a:rPr>
                <a:t>Wireless Mesh Networks</a:t>
              </a:r>
            </a:p>
          </p:txBody>
        </p:sp>
        <p:sp>
          <p:nvSpPr>
            <p:cNvPr id="135" name="AutoShape 134"/>
            <p:cNvSpPr>
              <a:spLocks noChangeArrowheads="1"/>
            </p:cNvSpPr>
            <p:nvPr/>
          </p:nvSpPr>
          <p:spPr bwMode="auto">
            <a:xfrm rot="5400000">
              <a:off x="4267200" y="2819400"/>
              <a:ext cx="609600" cy="457200"/>
            </a:xfrm>
            <a:prstGeom prst="rightArrow">
              <a:avLst>
                <a:gd name="adj1" fmla="val 50000"/>
                <a:gd name="adj2" fmla="val 33333"/>
              </a:avLst>
            </a:prstGeom>
            <a:solidFill>
              <a:schemeClr val="accent1"/>
            </a:solidFill>
            <a:ln w="28575" algn="ctr">
              <a:solidFill>
                <a:schemeClr val="tx1"/>
              </a:solidFill>
              <a:miter lim="800000"/>
              <a:headEnd type="none" w="sm" len="sm"/>
              <a:tailEnd/>
            </a:ln>
            <a:effectLst/>
          </p:spPr>
          <p:txBody>
            <a:bodyPr wrap="none" anchor="ctr"/>
            <a:lstStyle/>
            <a:p>
              <a:endParaRPr lang="en-GB"/>
            </a:p>
          </p:txBody>
        </p:sp>
        <p:sp>
          <p:nvSpPr>
            <p:cNvPr id="136" name="AutoShape 135"/>
            <p:cNvSpPr>
              <a:spLocks noChangeArrowheads="1"/>
            </p:cNvSpPr>
            <p:nvPr/>
          </p:nvSpPr>
          <p:spPr bwMode="auto">
            <a:xfrm rot="19868237">
              <a:off x="2590800" y="3810000"/>
              <a:ext cx="1066800" cy="457200"/>
            </a:xfrm>
            <a:prstGeom prst="rightArrow">
              <a:avLst>
                <a:gd name="adj1" fmla="val 50000"/>
                <a:gd name="adj2" fmla="val 58333"/>
              </a:avLst>
            </a:prstGeom>
            <a:solidFill>
              <a:schemeClr val="accent1"/>
            </a:solidFill>
            <a:ln w="28575" algn="ctr">
              <a:solidFill>
                <a:schemeClr val="tx1"/>
              </a:solidFill>
              <a:miter lim="800000"/>
              <a:headEnd type="none" w="sm" len="sm"/>
              <a:tailEnd/>
            </a:ln>
            <a:effectLst/>
          </p:spPr>
          <p:txBody>
            <a:bodyPr wrap="none" anchor="ctr"/>
            <a:lstStyle/>
            <a:p>
              <a:endParaRPr lang="en-GB"/>
            </a:p>
          </p:txBody>
        </p:sp>
        <p:sp>
          <p:nvSpPr>
            <p:cNvPr id="137" name="AutoShape 136"/>
            <p:cNvSpPr>
              <a:spLocks noChangeArrowheads="1"/>
            </p:cNvSpPr>
            <p:nvPr/>
          </p:nvSpPr>
          <p:spPr bwMode="auto">
            <a:xfrm rot="8592594">
              <a:off x="5364163" y="2819400"/>
              <a:ext cx="1371600" cy="457200"/>
            </a:xfrm>
            <a:prstGeom prst="rightArrow">
              <a:avLst>
                <a:gd name="adj1" fmla="val 50000"/>
                <a:gd name="adj2" fmla="val 75000"/>
              </a:avLst>
            </a:prstGeom>
            <a:solidFill>
              <a:schemeClr val="accent1"/>
            </a:solidFill>
            <a:ln w="28575" algn="ctr">
              <a:solidFill>
                <a:schemeClr val="tx1"/>
              </a:solidFill>
              <a:miter lim="800000"/>
              <a:headEnd type="none" w="sm" len="sm"/>
              <a:tailEnd/>
            </a:ln>
            <a:effectLst/>
          </p:spPr>
          <p:txBody>
            <a:bodyPr wrap="none" anchor="ctr"/>
            <a:lstStyle/>
            <a:p>
              <a:endParaRPr lang="en-GB"/>
            </a:p>
          </p:txBody>
        </p:sp>
        <p:sp>
          <p:nvSpPr>
            <p:cNvPr id="138" name="AutoShape 137"/>
            <p:cNvSpPr>
              <a:spLocks noChangeArrowheads="1"/>
            </p:cNvSpPr>
            <p:nvPr/>
          </p:nvSpPr>
          <p:spPr bwMode="auto">
            <a:xfrm rot="1710933">
              <a:off x="2500313" y="2797175"/>
              <a:ext cx="1447800" cy="457200"/>
            </a:xfrm>
            <a:prstGeom prst="rightArrow">
              <a:avLst>
                <a:gd name="adj1" fmla="val 50000"/>
                <a:gd name="adj2" fmla="val 79167"/>
              </a:avLst>
            </a:prstGeom>
            <a:solidFill>
              <a:schemeClr val="accent1"/>
            </a:solidFill>
            <a:ln w="28575" algn="ctr">
              <a:solidFill>
                <a:schemeClr val="tx1"/>
              </a:solidFill>
              <a:miter lim="800000"/>
              <a:headEnd type="none" w="sm" len="sm"/>
              <a:tailEnd/>
            </a:ln>
            <a:effectLst/>
          </p:spPr>
          <p:txBody>
            <a:bodyPr wrap="none" anchor="ctr"/>
            <a:lstStyle/>
            <a:p>
              <a:endParaRPr lang="en-GB"/>
            </a:p>
          </p:txBody>
        </p:sp>
        <p:sp>
          <p:nvSpPr>
            <p:cNvPr id="139" name="AutoShape 138"/>
            <p:cNvSpPr>
              <a:spLocks noChangeArrowheads="1"/>
            </p:cNvSpPr>
            <p:nvPr/>
          </p:nvSpPr>
          <p:spPr bwMode="auto">
            <a:xfrm rot="16200000">
              <a:off x="4267200" y="4495800"/>
              <a:ext cx="609600" cy="457200"/>
            </a:xfrm>
            <a:prstGeom prst="rightArrow">
              <a:avLst>
                <a:gd name="adj1" fmla="val 50000"/>
                <a:gd name="adj2" fmla="val 33333"/>
              </a:avLst>
            </a:prstGeom>
            <a:solidFill>
              <a:schemeClr val="accent1"/>
            </a:solidFill>
            <a:ln w="28575" algn="ctr">
              <a:solidFill>
                <a:schemeClr val="tx1"/>
              </a:solidFill>
              <a:miter lim="800000"/>
              <a:headEnd type="none" w="sm" len="sm"/>
              <a:tailEnd/>
            </a:ln>
            <a:effectLst/>
          </p:spPr>
          <p:txBody>
            <a:bodyPr wrap="none" anchor="ctr"/>
            <a:lstStyle/>
            <a:p>
              <a:endParaRPr lang="en-GB"/>
            </a:p>
          </p:txBody>
        </p:sp>
        <p:sp>
          <p:nvSpPr>
            <p:cNvPr id="140" name="AutoShape 139"/>
            <p:cNvSpPr>
              <a:spLocks noChangeArrowheads="1"/>
            </p:cNvSpPr>
            <p:nvPr/>
          </p:nvSpPr>
          <p:spPr bwMode="auto">
            <a:xfrm rot="12532759">
              <a:off x="5486400" y="3810000"/>
              <a:ext cx="1066800" cy="457200"/>
            </a:xfrm>
            <a:prstGeom prst="rightArrow">
              <a:avLst>
                <a:gd name="adj1" fmla="val 50000"/>
                <a:gd name="adj2" fmla="val 58333"/>
              </a:avLst>
            </a:prstGeom>
            <a:solidFill>
              <a:schemeClr val="accent1"/>
            </a:solidFill>
            <a:ln w="28575" algn="ctr">
              <a:solidFill>
                <a:schemeClr val="tx1"/>
              </a:solidFill>
              <a:miter lim="800000"/>
              <a:headEnd type="none" w="sm" len="sm"/>
              <a:tailEnd/>
            </a:ln>
            <a:effectLst/>
          </p:spPr>
          <p:txBody>
            <a:bodyPr wrap="none" anchor="ctr"/>
            <a:lstStyle/>
            <a:p>
              <a:endParaRPr lang="en-GB"/>
            </a:p>
          </p:txBody>
        </p:sp>
        <p:grpSp>
          <p:nvGrpSpPr>
            <p:cNvPr id="141" name="Group 140"/>
            <p:cNvGrpSpPr>
              <a:grpSpLocks/>
            </p:cNvGrpSpPr>
            <p:nvPr/>
          </p:nvGrpSpPr>
          <p:grpSpPr bwMode="auto">
            <a:xfrm>
              <a:off x="152400" y="3305175"/>
              <a:ext cx="3048000" cy="1647825"/>
              <a:chOff x="96" y="2025"/>
              <a:chExt cx="1920" cy="1038"/>
            </a:xfrm>
          </p:grpSpPr>
          <p:sp>
            <p:nvSpPr>
              <p:cNvPr id="142" name="Text Box 141"/>
              <p:cNvSpPr txBox="1">
                <a:spLocks noChangeArrowheads="1"/>
              </p:cNvSpPr>
              <p:nvPr/>
            </p:nvSpPr>
            <p:spPr bwMode="auto">
              <a:xfrm>
                <a:off x="144" y="2025"/>
                <a:ext cx="1872" cy="231"/>
              </a:xfrm>
              <a:prstGeom prst="rect">
                <a:avLst/>
              </a:prstGeom>
              <a:noFill/>
              <a:ln w="28575" algn="ctr">
                <a:noFill/>
                <a:miter lim="800000"/>
                <a:headEnd type="none" w="sm" len="sm"/>
                <a:tailEnd/>
              </a:ln>
              <a:effectLst/>
            </p:spPr>
            <p:txBody>
              <a:bodyPr>
                <a:spAutoFit/>
              </a:bodyPr>
              <a:lstStyle/>
              <a:p>
                <a:pPr>
                  <a:spcBef>
                    <a:spcPct val="50000"/>
                  </a:spcBef>
                </a:pPr>
                <a:r>
                  <a:rPr lang="en-US" altLang="zh-CN">
                    <a:solidFill>
                      <a:srgbClr val="0000FF"/>
                    </a:solidFill>
                  </a:rPr>
                  <a:t>Wireless Sensor Networks</a:t>
                </a:r>
              </a:p>
            </p:txBody>
          </p:sp>
          <p:grpSp>
            <p:nvGrpSpPr>
              <p:cNvPr id="143" name="Group 142"/>
              <p:cNvGrpSpPr>
                <a:grpSpLocks/>
              </p:cNvGrpSpPr>
              <p:nvPr/>
            </p:nvGrpSpPr>
            <p:grpSpPr bwMode="auto">
              <a:xfrm>
                <a:off x="96" y="2103"/>
                <a:ext cx="1776" cy="960"/>
                <a:chOff x="96" y="2151"/>
                <a:chExt cx="1776" cy="960"/>
              </a:xfrm>
            </p:grpSpPr>
            <p:pic>
              <p:nvPicPr>
                <p:cNvPr id="144" name="Picture 143" descr="Person-to-Machine-oval"/>
                <p:cNvPicPr preferRelativeResize="0">
                  <a:picLocks noChangeArrowheads="1"/>
                </p:cNvPicPr>
                <p:nvPr/>
              </p:nvPicPr>
              <p:blipFill>
                <a:blip r:embed="rId43" cstate="print"/>
                <a:srcRect/>
                <a:stretch>
                  <a:fillRect/>
                </a:stretch>
              </p:blipFill>
              <p:spPr bwMode="auto">
                <a:xfrm>
                  <a:off x="96" y="2151"/>
                  <a:ext cx="1776" cy="960"/>
                </a:xfrm>
                <a:prstGeom prst="rect">
                  <a:avLst/>
                </a:prstGeom>
                <a:noFill/>
                <a:ln w="9525">
                  <a:noFill/>
                  <a:miter lim="800000"/>
                  <a:headEnd/>
                  <a:tailEnd/>
                </a:ln>
              </p:spPr>
            </p:pic>
            <p:grpSp>
              <p:nvGrpSpPr>
                <p:cNvPr id="145" name="Group 144"/>
                <p:cNvGrpSpPr>
                  <a:grpSpLocks/>
                </p:cNvGrpSpPr>
                <p:nvPr/>
              </p:nvGrpSpPr>
              <p:grpSpPr bwMode="auto">
                <a:xfrm>
                  <a:off x="744" y="2374"/>
                  <a:ext cx="115" cy="161"/>
                  <a:chOff x="512" y="3084"/>
                  <a:chExt cx="96" cy="134"/>
                </a:xfrm>
              </p:grpSpPr>
              <p:sp>
                <p:nvSpPr>
                  <p:cNvPr id="177" name="AutoShape 145"/>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78" name="AutoShape 146"/>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46" name="Group 147"/>
                <p:cNvGrpSpPr>
                  <a:grpSpLocks/>
                </p:cNvGrpSpPr>
                <p:nvPr/>
              </p:nvGrpSpPr>
              <p:grpSpPr bwMode="auto">
                <a:xfrm>
                  <a:off x="706" y="2614"/>
                  <a:ext cx="115" cy="161"/>
                  <a:chOff x="512" y="3084"/>
                  <a:chExt cx="96" cy="134"/>
                </a:xfrm>
              </p:grpSpPr>
              <p:sp>
                <p:nvSpPr>
                  <p:cNvPr id="175" name="AutoShape 148"/>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76" name="AutoShape 149"/>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47" name="Group 150"/>
                <p:cNvGrpSpPr>
                  <a:grpSpLocks/>
                </p:cNvGrpSpPr>
                <p:nvPr/>
              </p:nvGrpSpPr>
              <p:grpSpPr bwMode="auto">
                <a:xfrm>
                  <a:off x="1268" y="2374"/>
                  <a:ext cx="113" cy="161"/>
                  <a:chOff x="512" y="3084"/>
                  <a:chExt cx="96" cy="134"/>
                </a:xfrm>
              </p:grpSpPr>
              <p:sp>
                <p:nvSpPr>
                  <p:cNvPr id="173" name="AutoShape 151"/>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74" name="AutoShape 152"/>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48" name="Group 153"/>
                <p:cNvGrpSpPr>
                  <a:grpSpLocks/>
                </p:cNvGrpSpPr>
                <p:nvPr/>
              </p:nvGrpSpPr>
              <p:grpSpPr bwMode="auto">
                <a:xfrm>
                  <a:off x="1192" y="2694"/>
                  <a:ext cx="113" cy="161"/>
                  <a:chOff x="512" y="3084"/>
                  <a:chExt cx="96" cy="134"/>
                </a:xfrm>
              </p:grpSpPr>
              <p:sp>
                <p:nvSpPr>
                  <p:cNvPr id="171" name="AutoShape 154"/>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72" name="AutoShape 155"/>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49" name="Group 156"/>
                <p:cNvGrpSpPr>
                  <a:grpSpLocks/>
                </p:cNvGrpSpPr>
                <p:nvPr/>
              </p:nvGrpSpPr>
              <p:grpSpPr bwMode="auto">
                <a:xfrm>
                  <a:off x="1457" y="2534"/>
                  <a:ext cx="113" cy="161"/>
                  <a:chOff x="512" y="3084"/>
                  <a:chExt cx="96" cy="134"/>
                </a:xfrm>
              </p:grpSpPr>
              <p:sp>
                <p:nvSpPr>
                  <p:cNvPr id="169" name="AutoShape 157"/>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70" name="AutoShape 158"/>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50" name="Group 159"/>
                <p:cNvGrpSpPr>
                  <a:grpSpLocks/>
                </p:cNvGrpSpPr>
                <p:nvPr/>
              </p:nvGrpSpPr>
              <p:grpSpPr bwMode="auto">
                <a:xfrm>
                  <a:off x="398" y="2454"/>
                  <a:ext cx="113" cy="161"/>
                  <a:chOff x="512" y="3084"/>
                  <a:chExt cx="96" cy="134"/>
                </a:xfrm>
              </p:grpSpPr>
              <p:sp>
                <p:nvSpPr>
                  <p:cNvPr id="167" name="AutoShape 160"/>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68" name="AutoShape 161"/>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51" name="Group 162"/>
                <p:cNvGrpSpPr>
                  <a:grpSpLocks/>
                </p:cNvGrpSpPr>
                <p:nvPr/>
              </p:nvGrpSpPr>
              <p:grpSpPr bwMode="auto">
                <a:xfrm>
                  <a:off x="933" y="2374"/>
                  <a:ext cx="115" cy="161"/>
                  <a:chOff x="512" y="3084"/>
                  <a:chExt cx="96" cy="134"/>
                </a:xfrm>
              </p:grpSpPr>
              <p:sp>
                <p:nvSpPr>
                  <p:cNvPr id="165" name="AutoShape 163"/>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66" name="AutoShape 164"/>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52" name="Group 165"/>
                <p:cNvGrpSpPr>
                  <a:grpSpLocks/>
                </p:cNvGrpSpPr>
                <p:nvPr/>
              </p:nvGrpSpPr>
              <p:grpSpPr bwMode="auto">
                <a:xfrm>
                  <a:off x="625" y="2774"/>
                  <a:ext cx="113" cy="161"/>
                  <a:chOff x="512" y="3084"/>
                  <a:chExt cx="96" cy="134"/>
                </a:xfrm>
              </p:grpSpPr>
              <p:sp>
                <p:nvSpPr>
                  <p:cNvPr id="163" name="AutoShape 166"/>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64" name="AutoShape 167"/>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53" name="Group 168"/>
                <p:cNvGrpSpPr>
                  <a:grpSpLocks/>
                </p:cNvGrpSpPr>
                <p:nvPr/>
              </p:nvGrpSpPr>
              <p:grpSpPr bwMode="auto">
                <a:xfrm>
                  <a:off x="398" y="2654"/>
                  <a:ext cx="113" cy="161"/>
                  <a:chOff x="512" y="3084"/>
                  <a:chExt cx="96" cy="134"/>
                </a:xfrm>
              </p:grpSpPr>
              <p:sp>
                <p:nvSpPr>
                  <p:cNvPr id="161" name="AutoShape 169"/>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62" name="AutoShape 170"/>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grpSp>
              <p:nvGrpSpPr>
                <p:cNvPr id="154" name="Group 171"/>
                <p:cNvGrpSpPr>
                  <a:grpSpLocks/>
                </p:cNvGrpSpPr>
                <p:nvPr/>
              </p:nvGrpSpPr>
              <p:grpSpPr bwMode="auto">
                <a:xfrm>
                  <a:off x="971" y="2734"/>
                  <a:ext cx="115" cy="161"/>
                  <a:chOff x="512" y="3084"/>
                  <a:chExt cx="96" cy="134"/>
                </a:xfrm>
              </p:grpSpPr>
              <p:sp>
                <p:nvSpPr>
                  <p:cNvPr id="159" name="AutoShape 172"/>
                  <p:cNvSpPr>
                    <a:spLocks noChangeArrowheads="1"/>
                  </p:cNvSpPr>
                  <p:nvPr/>
                </p:nvSpPr>
                <p:spPr bwMode="auto">
                  <a:xfrm rot="10800000">
                    <a:off x="538" y="3178"/>
                    <a:ext cx="40" cy="4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a:effectLst/>
                </p:spPr>
                <p:txBody>
                  <a:bodyPr wrap="none" anchor="ctr"/>
                  <a:lstStyle/>
                  <a:p>
                    <a:endParaRPr lang="en-GB"/>
                  </a:p>
                </p:txBody>
              </p:sp>
              <p:sp>
                <p:nvSpPr>
                  <p:cNvPr id="160" name="AutoShape 173"/>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a:effectLst/>
                </p:spPr>
                <p:txBody>
                  <a:bodyPr wrap="none" anchor="ctr"/>
                  <a:lstStyle/>
                  <a:p>
                    <a:endParaRPr lang="en-GB"/>
                  </a:p>
                </p:txBody>
              </p:sp>
            </p:grpSp>
            <p:pic>
              <p:nvPicPr>
                <p:cNvPr id="155" name="Picture 174" descr="MCAN00342_0000[1]"/>
                <p:cNvPicPr>
                  <a:picLocks noChangeAspect="1" noChangeArrowheads="1"/>
                </p:cNvPicPr>
                <p:nvPr/>
              </p:nvPicPr>
              <p:blipFill>
                <a:blip r:embed="rId44" cstate="print"/>
                <a:srcRect/>
                <a:stretch>
                  <a:fillRect/>
                </a:stretch>
              </p:blipFill>
              <p:spPr bwMode="auto">
                <a:xfrm>
                  <a:off x="852" y="2431"/>
                  <a:ext cx="282" cy="310"/>
                </a:xfrm>
                <a:prstGeom prst="rect">
                  <a:avLst/>
                </a:prstGeom>
                <a:noFill/>
              </p:spPr>
            </p:pic>
            <p:pic>
              <p:nvPicPr>
                <p:cNvPr id="156" name="Picture 175" descr="MCj02155010000[1]"/>
                <p:cNvPicPr>
                  <a:picLocks noChangeAspect="1" noChangeArrowheads="1"/>
                </p:cNvPicPr>
                <p:nvPr/>
              </p:nvPicPr>
              <p:blipFill>
                <a:blip r:embed="rId45" cstate="print"/>
                <a:srcRect/>
                <a:stretch>
                  <a:fillRect/>
                </a:stretch>
              </p:blipFill>
              <p:spPr bwMode="auto">
                <a:xfrm>
                  <a:off x="1295" y="2511"/>
                  <a:ext cx="237" cy="322"/>
                </a:xfrm>
                <a:prstGeom prst="rect">
                  <a:avLst/>
                </a:prstGeom>
                <a:noFill/>
              </p:spPr>
            </p:pic>
            <p:graphicFrame>
              <p:nvGraphicFramePr>
                <p:cNvPr id="157" name="Object 176"/>
                <p:cNvGraphicFramePr>
                  <a:graphicFrameLocks noChangeAspect="1"/>
                </p:cNvGraphicFramePr>
                <p:nvPr/>
              </p:nvGraphicFramePr>
              <p:xfrm>
                <a:off x="1104" y="2304"/>
                <a:ext cx="184" cy="317"/>
              </p:xfrm>
              <a:graphic>
                <a:graphicData uri="http://schemas.openxmlformats.org/presentationml/2006/ole">
                  <mc:AlternateContent xmlns:mc="http://schemas.openxmlformats.org/markup-compatibility/2006">
                    <mc:Choice xmlns:v="urn:schemas-microsoft-com:vml" Requires="v">
                      <p:oleObj spid="_x0000_s3204" name="Visio" r:id="rId46" imgW="470002" imgH="808634" progId="Visio.Drawing.11">
                        <p:embed/>
                      </p:oleObj>
                    </mc:Choice>
                    <mc:Fallback>
                      <p:oleObj name="Visio" r:id="rId46" imgW="470002" imgH="808634" progId="Visio.Drawing.11">
                        <p:embed/>
                        <p:pic>
                          <p:nvPicPr>
                            <p:cNvPr id="0" name="Picture 11"/>
                            <p:cNvPicPr>
                              <a:picLocks noChangeAspect="1" noChangeArrowheads="1"/>
                            </p:cNvPicPr>
                            <p:nvPr/>
                          </p:nvPicPr>
                          <p:blipFill>
                            <a:blip r:embed="rId47">
                              <a:extLst>
                                <a:ext uri="{28A0092B-C50C-407E-A947-70E740481C1C}">
                                  <a14:useLocalDpi xmlns:a14="http://schemas.microsoft.com/office/drawing/2010/main" val="0"/>
                                </a:ext>
                              </a:extLst>
                            </a:blip>
                            <a:srcRect/>
                            <a:stretch>
                              <a:fillRect/>
                            </a:stretch>
                          </p:blipFill>
                          <p:spPr bwMode="auto">
                            <a:xfrm>
                              <a:off x="1104" y="2304"/>
                              <a:ext cx="184" cy="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58" name="Object 177"/>
                <p:cNvGraphicFramePr>
                  <a:graphicFrameLocks noChangeAspect="1"/>
                </p:cNvGraphicFramePr>
                <p:nvPr/>
              </p:nvGraphicFramePr>
              <p:xfrm>
                <a:off x="528" y="2352"/>
                <a:ext cx="184" cy="317"/>
              </p:xfrm>
              <a:graphic>
                <a:graphicData uri="http://schemas.openxmlformats.org/presentationml/2006/ole">
                  <mc:AlternateContent xmlns:mc="http://schemas.openxmlformats.org/markup-compatibility/2006">
                    <mc:Choice xmlns:v="urn:schemas-microsoft-com:vml" Requires="v">
                      <p:oleObj spid="_x0000_s3205" name="Visio" r:id="rId48" imgW="470002" imgH="808634" progId="Visio.Drawing.11">
                        <p:embed/>
                      </p:oleObj>
                    </mc:Choice>
                    <mc:Fallback>
                      <p:oleObj name="Visio" r:id="rId48" imgW="470002" imgH="808634" progId="Visio.Drawing.11">
                        <p:embed/>
                        <p:pic>
                          <p:nvPicPr>
                            <p:cNvPr id="0" name="Picture 12"/>
                            <p:cNvPicPr>
                              <a:picLocks noChangeAspect="1" noChangeArrowheads="1"/>
                            </p:cNvPicPr>
                            <p:nvPr/>
                          </p:nvPicPr>
                          <p:blipFill>
                            <a:blip r:embed="rId47">
                              <a:extLst>
                                <a:ext uri="{28A0092B-C50C-407E-A947-70E740481C1C}">
                                  <a14:useLocalDpi xmlns:a14="http://schemas.microsoft.com/office/drawing/2010/main" val="0"/>
                                </a:ext>
                              </a:extLst>
                            </a:blip>
                            <a:srcRect/>
                            <a:stretch>
                              <a:fillRect/>
                            </a:stretch>
                          </p:blipFill>
                          <p:spPr bwMode="auto">
                            <a:xfrm>
                              <a:off x="528" y="2352"/>
                              <a:ext cx="184" cy="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79"/>
                                        </p:tgtEl>
                                        <p:attrNameLst>
                                          <p:attrName>style.visibility</p:attrName>
                                        </p:attrNameLst>
                                      </p:cBhvr>
                                      <p:to>
                                        <p:strVal val="visible"/>
                                      </p:to>
                                    </p:set>
                                    <p:animEffect transition="in" filter="blinds(horizontal)">
                                      <p:cBhvr>
                                        <p:cTn id="7" dur="500"/>
                                        <p:tgtEl>
                                          <p:spTgt spid="1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9024"/>
          </a:xfrm>
        </p:spPr>
        <p:txBody>
          <a:bodyPr/>
          <a:lstStyle/>
          <a:p>
            <a:r>
              <a:rPr lang="en-US" sz="4000" dirty="0" smtClean="0"/>
              <a:t>Network Switching Technology</a:t>
            </a:r>
            <a:endParaRPr lang="en-US" sz="4000" dirty="0"/>
          </a:p>
        </p:txBody>
      </p:sp>
      <p:sp>
        <p:nvSpPr>
          <p:cNvPr id="3" name="Content Placeholder 2"/>
          <p:cNvSpPr>
            <a:spLocks noGrp="1"/>
          </p:cNvSpPr>
          <p:nvPr>
            <p:ph idx="1"/>
          </p:nvPr>
        </p:nvSpPr>
        <p:spPr>
          <a:xfrm>
            <a:off x="803275" y="911132"/>
            <a:ext cx="8042276" cy="4600668"/>
          </a:xfrm>
        </p:spPr>
        <p:txBody>
          <a:bodyPr>
            <a:normAutofit/>
          </a:bodyPr>
          <a:lstStyle/>
          <a:p>
            <a:pPr algn="just"/>
            <a:r>
              <a:rPr lang="en-GB" sz="2000" dirty="0" smtClean="0">
                <a:solidFill>
                  <a:schemeClr val="tx1"/>
                </a:solidFill>
                <a:latin typeface="Arial" pitchFamily="34" charset="0"/>
                <a:cs typeface="Arial" pitchFamily="34" charset="0"/>
              </a:rPr>
              <a:t>Mainly at the Core of  Network Infrastructure, connecting various segments of the Wide Area Network (WAN). </a:t>
            </a:r>
          </a:p>
          <a:p>
            <a:pPr algn="just"/>
            <a:r>
              <a:rPr lang="en-US" sz="2000" dirty="0" smtClean="0">
                <a:solidFill>
                  <a:schemeClr val="tx1"/>
                </a:solidFill>
                <a:latin typeface="Arial" pitchFamily="34" charset="0"/>
                <a:cs typeface="Arial" pitchFamily="34" charset="0"/>
              </a:rPr>
              <a:t>Dominant in wired and wireless enterprise, and in public wired and increasingly cellular networks</a:t>
            </a:r>
          </a:p>
          <a:p>
            <a:pPr algn="just"/>
            <a:r>
              <a:rPr lang="en-GB" sz="2000" dirty="0" smtClean="0">
                <a:solidFill>
                  <a:schemeClr val="tx1"/>
                </a:solidFill>
                <a:latin typeface="Arial"/>
                <a:cs typeface="Arial"/>
              </a:rPr>
              <a:t>Contention-less networks</a:t>
            </a:r>
          </a:p>
          <a:p>
            <a:pPr algn="just"/>
            <a:r>
              <a:rPr lang="en-GB" sz="2000" dirty="0" smtClean="0">
                <a:solidFill>
                  <a:schemeClr val="tx1"/>
                </a:solidFill>
                <a:latin typeface="Arial"/>
                <a:cs typeface="Arial"/>
              </a:rPr>
              <a:t>Types of switching Technology</a:t>
            </a:r>
          </a:p>
          <a:p>
            <a:pPr lvl="1" algn="just">
              <a:buFont typeface="Wingdings" pitchFamily="2" charset="2"/>
              <a:buChar char="§"/>
            </a:pPr>
            <a:r>
              <a:rPr lang="en-GB" sz="1800" b="1" dirty="0" smtClean="0">
                <a:solidFill>
                  <a:schemeClr val="tx1"/>
                </a:solidFill>
                <a:latin typeface="Arial" charset="0"/>
                <a:cs typeface="Arial" charset="0"/>
              </a:rPr>
              <a:t>Asynchronous Transfer Mode (ATM)</a:t>
            </a:r>
            <a:endParaRPr lang="en-GB" sz="1800" b="1" dirty="0" smtClean="0">
              <a:solidFill>
                <a:schemeClr val="tx1"/>
              </a:solidFill>
              <a:latin typeface="Arial"/>
              <a:cs typeface="Arial"/>
            </a:endParaRPr>
          </a:p>
          <a:p>
            <a:pPr lvl="1" algn="just">
              <a:buFont typeface="Wingdings" pitchFamily="2" charset="2"/>
              <a:buChar char="§"/>
            </a:pPr>
            <a:r>
              <a:rPr lang="en-GB" sz="1800" dirty="0" smtClean="0">
                <a:solidFill>
                  <a:schemeClr val="tx1"/>
                </a:solidFill>
                <a:latin typeface="Arial"/>
                <a:cs typeface="Arial"/>
              </a:rPr>
              <a:t>Frame Relay</a:t>
            </a:r>
          </a:p>
          <a:p>
            <a:pPr lvl="1" algn="just">
              <a:buFont typeface="Wingdings" pitchFamily="2" charset="2"/>
              <a:buChar char="§"/>
            </a:pPr>
            <a:r>
              <a:rPr lang="en-GB" sz="1800" dirty="0" smtClean="0">
                <a:solidFill>
                  <a:schemeClr val="tx1"/>
                </a:solidFill>
                <a:latin typeface="Arial" pitchFamily="34" charset="0"/>
                <a:cs typeface="Arial" pitchFamily="34" charset="0"/>
              </a:rPr>
              <a:t>Time-division multiplexing (TDM)</a:t>
            </a:r>
            <a:endParaRPr lang="en-GB" sz="1800" dirty="0" smtClean="0">
              <a:solidFill>
                <a:schemeClr val="tx1"/>
              </a:solidFill>
              <a:latin typeface="Arial"/>
              <a:cs typeface="Arial"/>
            </a:endParaRPr>
          </a:p>
          <a:p>
            <a:pPr lvl="1" algn="just">
              <a:buFont typeface="Wingdings" pitchFamily="2" charset="2"/>
              <a:buChar char="§"/>
            </a:pPr>
            <a:r>
              <a:rPr lang="en-GB" sz="1800" dirty="0" smtClean="0">
                <a:solidFill>
                  <a:schemeClr val="tx1"/>
                </a:solidFill>
                <a:latin typeface="Arial" pitchFamily="34" charset="0"/>
                <a:cs typeface="Arial" pitchFamily="34" charset="0"/>
              </a:rPr>
              <a:t>Synchronous Optical Networking (</a:t>
            </a:r>
            <a:r>
              <a:rPr lang="en-GB" sz="1800" dirty="0" smtClean="0">
                <a:solidFill>
                  <a:schemeClr val="tx1"/>
                </a:solidFill>
                <a:latin typeface="Arial"/>
                <a:cs typeface="Arial"/>
              </a:rPr>
              <a:t>SONET)</a:t>
            </a:r>
          </a:p>
          <a:p>
            <a:pPr lvl="1" algn="just">
              <a:buFont typeface="Wingdings" pitchFamily="2" charset="2"/>
              <a:buChar char="§"/>
            </a:pPr>
            <a:r>
              <a:rPr lang="en-GB" sz="1800" dirty="0" smtClean="0">
                <a:solidFill>
                  <a:schemeClr val="tx1"/>
                </a:solidFill>
                <a:latin typeface="Arial" pitchFamily="34" charset="0"/>
                <a:cs typeface="Arial" pitchFamily="34" charset="0"/>
              </a:rPr>
              <a:t>Synchronous Digital Hierarchy (SDH) </a:t>
            </a:r>
            <a:endParaRPr lang="en-GB" sz="1800" dirty="0">
              <a:solidFill>
                <a:schemeClr val="tx1"/>
              </a:solidFill>
              <a:latin typeface="Arial" pitchFamily="34" charset="0"/>
              <a:cs typeface="Arial" pitchFamily="34" charset="0"/>
            </a:endParaRPr>
          </a:p>
          <a:p>
            <a:endParaRPr lang="en-US" sz="2000" dirty="0"/>
          </a:p>
        </p:txBody>
      </p:sp>
    </p:spTree>
    <p:extLst>
      <p:ext uri="{BB962C8B-B14F-4D97-AF65-F5344CB8AC3E}">
        <p14:creationId xmlns:p14="http://schemas.microsoft.com/office/powerpoint/2010/main" val="47811851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linds(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linds(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blinds(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blinds(horizontal)">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94124"/>
          </a:xfrm>
        </p:spPr>
        <p:txBody>
          <a:bodyPr/>
          <a:lstStyle/>
          <a:p>
            <a:r>
              <a:rPr lang="en-GB" dirty="0" smtClean="0"/>
              <a:t>ATM</a:t>
            </a:r>
            <a:endParaRPr lang="en-GB" dirty="0"/>
          </a:p>
        </p:txBody>
      </p:sp>
      <p:pic>
        <p:nvPicPr>
          <p:cNvPr id="4" name="Picture 5"/>
          <p:cNvPicPr>
            <a:picLocks noChangeAspect="1" noChangeArrowheads="1"/>
          </p:cNvPicPr>
          <p:nvPr/>
        </p:nvPicPr>
        <p:blipFill>
          <a:blip r:embed="rId4" cstate="print"/>
          <a:srcRect/>
          <a:stretch>
            <a:fillRect/>
          </a:stretch>
        </p:blipFill>
        <p:spPr bwMode="auto">
          <a:xfrm>
            <a:off x="266700" y="2172928"/>
            <a:ext cx="4441825" cy="2094272"/>
          </a:xfrm>
          <a:prstGeom prst="rect">
            <a:avLst/>
          </a:prstGeom>
          <a:noFill/>
          <a:ln w="9525">
            <a:noFill/>
            <a:miter lim="800000"/>
            <a:headEnd/>
            <a:tailEnd/>
          </a:ln>
        </p:spPr>
      </p:pic>
      <p:graphicFrame>
        <p:nvGraphicFramePr>
          <p:cNvPr id="2050" name="Object 8"/>
          <p:cNvGraphicFramePr>
            <a:graphicFrameLocks noGrp="1" noChangeAspect="1"/>
          </p:cNvGraphicFramePr>
          <p:nvPr>
            <p:ph idx="1"/>
          </p:nvPr>
        </p:nvGraphicFramePr>
        <p:xfrm>
          <a:off x="5581651" y="1444532"/>
          <a:ext cx="3162300" cy="3398292"/>
        </p:xfrm>
        <a:graphic>
          <a:graphicData uri="http://schemas.openxmlformats.org/presentationml/2006/ole">
            <mc:AlternateContent xmlns:mc="http://schemas.openxmlformats.org/markup-compatibility/2006">
              <mc:Choice xmlns:v="urn:schemas-microsoft-com:vml" Requires="v">
                <p:oleObj spid="_x0000_s2061" name="Bitmap Image" r:id="rId5" imgW="4466667" imgH="4800000" progId="PBrush">
                  <p:embed/>
                </p:oleObj>
              </mc:Choice>
              <mc:Fallback>
                <p:oleObj name="Bitmap Image" r:id="rId5" imgW="4466667" imgH="4800000" progId="PBrush">
                  <p:embed/>
                  <p:pic>
                    <p:nvPicPr>
                      <p:cNvPr id="0" name="Object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81651" y="1444532"/>
                        <a:ext cx="3162300" cy="33982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6" name="TextBox 8"/>
          <p:cNvSpPr txBox="1">
            <a:spLocks noChangeArrowheads="1"/>
          </p:cNvSpPr>
          <p:nvPr/>
        </p:nvSpPr>
        <p:spPr bwMode="auto">
          <a:xfrm>
            <a:off x="5695951" y="4842824"/>
            <a:ext cx="3048000" cy="338138"/>
          </a:xfrm>
          <a:prstGeom prst="rect">
            <a:avLst/>
          </a:prstGeom>
          <a:noFill/>
          <a:ln w="9525">
            <a:noFill/>
            <a:miter lim="800000"/>
            <a:headEnd/>
            <a:tailEnd/>
          </a:ln>
        </p:spPr>
        <p:txBody>
          <a:bodyPr>
            <a:spAutoFit/>
          </a:bodyPr>
          <a:lstStyle/>
          <a:p>
            <a:r>
              <a:rPr lang="en-GB" sz="1600" dirty="0"/>
              <a:t>The ATM reference model</a:t>
            </a:r>
          </a:p>
        </p:txBody>
      </p:sp>
      <p:sp>
        <p:nvSpPr>
          <p:cNvPr id="7" name="TextBox 10"/>
          <p:cNvSpPr txBox="1">
            <a:spLocks noChangeArrowheads="1"/>
          </p:cNvSpPr>
          <p:nvPr/>
        </p:nvSpPr>
        <p:spPr bwMode="auto">
          <a:xfrm>
            <a:off x="914400" y="4380861"/>
            <a:ext cx="2895600" cy="307975"/>
          </a:xfrm>
          <a:prstGeom prst="rect">
            <a:avLst/>
          </a:prstGeom>
          <a:noFill/>
          <a:ln w="9525">
            <a:noFill/>
            <a:miter lim="800000"/>
            <a:headEnd/>
            <a:tailEnd/>
          </a:ln>
        </p:spPr>
        <p:txBody>
          <a:bodyPr>
            <a:spAutoFit/>
          </a:bodyPr>
          <a:lstStyle/>
          <a:p>
            <a:r>
              <a:rPr lang="en-GB" sz="1400" dirty="0"/>
              <a:t>Connection  relationship</a:t>
            </a: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blinds(horizontal)">
                                      <p:cBhvr>
                                        <p:cTn id="7" dur="500"/>
                                        <p:tgtEl>
                                          <p:spTgt spid="2050"/>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linds(horizontal)">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4" presetClass="entr" presetSubtype="16"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ox(in)">
                                      <p:cBhvr>
                                        <p:cTn id="15" dur="500"/>
                                        <p:tgtEl>
                                          <p:spTgt spid="4"/>
                                        </p:tgtEl>
                                      </p:cBhvr>
                                    </p:animEffect>
                                  </p:childTnLst>
                                </p:cTn>
                              </p:par>
                              <p:par>
                                <p:cTn id="16" presetID="4" presetClass="entr" presetSubtype="16"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ox(in)">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49275" y="107576"/>
            <a:ext cx="6232525" cy="692524"/>
          </a:xfrm>
        </p:spPr>
        <p:txBody>
          <a:bodyPr/>
          <a:lstStyle/>
          <a:p>
            <a:r>
              <a:rPr lang="en-GB" dirty="0" smtClean="0"/>
              <a:t>ATM</a:t>
            </a:r>
            <a:endParaRPr lang="en-GB" dirty="0"/>
          </a:p>
        </p:txBody>
      </p:sp>
      <p:sp>
        <p:nvSpPr>
          <p:cNvPr id="7" name="Content Placeholder 2"/>
          <p:cNvSpPr>
            <a:spLocks noGrp="1"/>
          </p:cNvSpPr>
          <p:nvPr>
            <p:ph idx="1"/>
          </p:nvPr>
        </p:nvSpPr>
        <p:spPr>
          <a:xfrm>
            <a:off x="815975" y="787400"/>
            <a:ext cx="8042276" cy="4902200"/>
          </a:xfrm>
        </p:spPr>
        <p:txBody>
          <a:bodyPr>
            <a:normAutofit lnSpcReduction="10000"/>
          </a:bodyPr>
          <a:lstStyle/>
          <a:p>
            <a:pPr algn="just">
              <a:spcBef>
                <a:spcPct val="0"/>
              </a:spcBef>
              <a:buSzTx/>
            </a:pPr>
            <a:r>
              <a:rPr lang="en-US" sz="2200" dirty="0" smtClean="0">
                <a:latin typeface="Arial" charset="0"/>
                <a:cs typeface="Arial" charset="0"/>
              </a:rPr>
              <a:t>A high-performance, cell-oriented switching technology that utilizes fixed-length packets to carry different types of traffic. It is views as a evolution from frame relay and provide little overhead for error checking.</a:t>
            </a:r>
            <a:endParaRPr lang="en-GB" sz="2200" dirty="0" smtClean="0">
              <a:latin typeface="Arial" charset="0"/>
              <a:cs typeface="Arial" charset="0"/>
            </a:endParaRPr>
          </a:p>
          <a:p>
            <a:pPr algn="just">
              <a:spcBef>
                <a:spcPct val="0"/>
              </a:spcBef>
              <a:buSzTx/>
            </a:pPr>
            <a:r>
              <a:rPr lang="en-US" sz="2200" dirty="0" smtClean="0">
                <a:latin typeface="Arial" charset="0"/>
                <a:cs typeface="Arial" charset="0"/>
              </a:rPr>
              <a:t>Service is connection oriented, with data transferred over a Virtual Channel</a:t>
            </a:r>
          </a:p>
          <a:p>
            <a:pPr algn="just">
              <a:spcBef>
                <a:spcPct val="0"/>
              </a:spcBef>
              <a:buSzTx/>
            </a:pPr>
            <a:r>
              <a:rPr lang="en-US" sz="2200" dirty="0" smtClean="0">
                <a:latin typeface="Arial" charset="0"/>
                <a:cs typeface="Arial" charset="0"/>
              </a:rPr>
              <a:t>A cell-switched network (architecture).</a:t>
            </a:r>
          </a:p>
          <a:p>
            <a:pPr algn="just">
              <a:spcBef>
                <a:spcPct val="0"/>
              </a:spcBef>
              <a:buSzTx/>
            </a:pPr>
            <a:r>
              <a:rPr lang="en-US" sz="2200" dirty="0" smtClean="0">
                <a:latin typeface="Arial" charset="0"/>
                <a:cs typeface="Arial" charset="0"/>
              </a:rPr>
              <a:t>Fixed-size cell (53-Bytes)</a:t>
            </a:r>
          </a:p>
          <a:p>
            <a:pPr algn="just">
              <a:spcBef>
                <a:spcPct val="0"/>
              </a:spcBef>
              <a:buSzTx/>
            </a:pPr>
            <a:r>
              <a:rPr lang="en-US" sz="2200" dirty="0" smtClean="0">
                <a:latin typeface="Arial" charset="0"/>
                <a:cs typeface="Arial" charset="0"/>
              </a:rPr>
              <a:t>Cells contain two address fields: virtual channel and virtual path</a:t>
            </a:r>
          </a:p>
          <a:p>
            <a:pPr algn="just">
              <a:spcBef>
                <a:spcPct val="0"/>
              </a:spcBef>
              <a:buSzTx/>
            </a:pPr>
            <a:r>
              <a:rPr lang="en-US" sz="2200" dirty="0" smtClean="0">
                <a:latin typeface="Arial" charset="0"/>
                <a:cs typeface="Arial" charset="0"/>
              </a:rPr>
              <a:t>The </a:t>
            </a:r>
            <a:r>
              <a:rPr lang="en-US" sz="2200" dirty="0" err="1" smtClean="0">
                <a:latin typeface="Arial" charset="0"/>
                <a:cs typeface="Arial" charset="0"/>
              </a:rPr>
              <a:t>Qualitity</a:t>
            </a:r>
            <a:r>
              <a:rPr lang="en-US" sz="2200" dirty="0" smtClean="0">
                <a:latin typeface="Arial" charset="0"/>
                <a:cs typeface="Arial" charset="0"/>
              </a:rPr>
              <a:t> of Service (</a:t>
            </a:r>
            <a:r>
              <a:rPr lang="en-US" sz="2200" dirty="0" err="1" smtClean="0">
                <a:latin typeface="Arial" charset="0"/>
                <a:cs typeface="Arial" charset="0"/>
              </a:rPr>
              <a:t>QofS</a:t>
            </a:r>
            <a:r>
              <a:rPr lang="en-US" sz="2200" dirty="0" smtClean="0">
                <a:latin typeface="Arial" charset="0"/>
                <a:cs typeface="Arial" charset="0"/>
              </a:rPr>
              <a:t>) enable carriers to transmit voice, data, and video.</a:t>
            </a:r>
          </a:p>
          <a:p>
            <a:pPr algn="just">
              <a:spcBef>
                <a:spcPct val="0"/>
              </a:spcBef>
              <a:buSzTx/>
            </a:pPr>
            <a:r>
              <a:rPr lang="en-US" sz="2200" dirty="0" smtClean="0">
                <a:latin typeface="Arial" charset="0"/>
                <a:cs typeface="Arial" charset="0"/>
              </a:rPr>
              <a:t>ATM is independent of the transmission medium. ATM cells can be sent on a wire or fiber, and can also be packaged inside the payload of other carrier system.</a:t>
            </a:r>
          </a:p>
          <a:p>
            <a:pPr algn="just"/>
            <a:endParaRPr lang="en-US" sz="2000" dirty="0"/>
          </a:p>
        </p:txBody>
      </p:sp>
    </p:spTree>
    <p:extLst>
      <p:ext uri="{BB962C8B-B14F-4D97-AF65-F5344CB8AC3E}">
        <p14:creationId xmlns:p14="http://schemas.microsoft.com/office/powerpoint/2010/main" val="337536531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1075" y="107576"/>
            <a:ext cx="8042276" cy="616324"/>
          </a:xfrm>
        </p:spPr>
        <p:txBody>
          <a:bodyPr/>
          <a:lstStyle/>
          <a:p>
            <a:r>
              <a:rPr lang="en-GB" sz="3200" dirty="0" smtClean="0"/>
              <a:t>Emerging Wireless ATM (W-ATM) Network</a:t>
            </a:r>
            <a:endParaRPr lang="en-GB" sz="3200" dirty="0"/>
          </a:p>
        </p:txBody>
      </p:sp>
      <p:sp>
        <p:nvSpPr>
          <p:cNvPr id="3" name="Content Placeholder 2"/>
          <p:cNvSpPr>
            <a:spLocks noGrp="1"/>
          </p:cNvSpPr>
          <p:nvPr>
            <p:ph idx="1"/>
          </p:nvPr>
        </p:nvSpPr>
        <p:spPr>
          <a:xfrm>
            <a:off x="841375" y="1130299"/>
            <a:ext cx="8042276" cy="4152901"/>
          </a:xfrm>
        </p:spPr>
        <p:txBody>
          <a:bodyPr/>
          <a:lstStyle/>
          <a:p>
            <a:pPr marL="342900" indent="-342900" algn="just" latinLnBrk="1">
              <a:spcBef>
                <a:spcPct val="20000"/>
              </a:spcBef>
              <a:buFontTx/>
              <a:buChar char="•"/>
            </a:pPr>
            <a:r>
              <a:rPr kumimoji="1" lang="en-US" altLang="ko-KR" dirty="0" smtClean="0">
                <a:latin typeface="Arial" charset="0"/>
              </a:rPr>
              <a:t>The concept of W-ATM : Radio ATM + Mobile ATM</a:t>
            </a:r>
          </a:p>
          <a:p>
            <a:pPr marL="342900" indent="-342900" algn="just" latinLnBrk="1">
              <a:spcBef>
                <a:spcPct val="20000"/>
              </a:spcBef>
              <a:buFontTx/>
              <a:buChar char="•"/>
            </a:pPr>
            <a:r>
              <a:rPr kumimoji="1" lang="en-US" altLang="ko-KR" dirty="0" smtClean="0">
                <a:latin typeface="Arial" charset="0"/>
              </a:rPr>
              <a:t>Radio ATM: Wireless extension of an ATM connections</a:t>
            </a:r>
          </a:p>
          <a:p>
            <a:pPr marL="742950" lvl="1" indent="-285750" algn="just" latinLnBrk="1">
              <a:spcBef>
                <a:spcPct val="20000"/>
              </a:spcBef>
              <a:buFont typeface="Wingdings" pitchFamily="-124" charset="2"/>
              <a:buChar char="w"/>
            </a:pPr>
            <a:r>
              <a:rPr kumimoji="1" lang="en-US" altLang="ko-KR" sz="2000" dirty="0" smtClean="0">
                <a:latin typeface="Arial" charset="0"/>
              </a:rPr>
              <a:t>ATM signaling and all virtual connections are transported over the air-interface</a:t>
            </a:r>
          </a:p>
          <a:p>
            <a:pPr marL="742950" lvl="1" indent="-285750" algn="just" latinLnBrk="1">
              <a:spcBef>
                <a:spcPct val="20000"/>
              </a:spcBef>
              <a:buFont typeface="Wingdings" pitchFamily="-124" charset="2"/>
              <a:buChar char="w"/>
            </a:pPr>
            <a:r>
              <a:rPr kumimoji="1" lang="en-US" altLang="ko-KR" sz="2000" dirty="0" smtClean="0">
                <a:latin typeface="Arial" charset="0"/>
              </a:rPr>
              <a:t>Radio link protocol for W-ATM (MAC, DLC)</a:t>
            </a:r>
          </a:p>
          <a:p>
            <a:pPr marL="342900" indent="-342900" algn="just" latinLnBrk="1">
              <a:spcBef>
                <a:spcPct val="20000"/>
              </a:spcBef>
              <a:buFontTx/>
              <a:buChar char="•"/>
            </a:pPr>
            <a:r>
              <a:rPr kumimoji="1" lang="en-US" altLang="ko-KR" dirty="0" smtClean="0">
                <a:latin typeface="Arial" charset="0"/>
              </a:rPr>
              <a:t>Mobile ATM : ATM based fixed network supporting mobility</a:t>
            </a:r>
          </a:p>
          <a:p>
            <a:pPr marL="742950" lvl="1" indent="-285750" algn="just" latinLnBrk="1">
              <a:spcBef>
                <a:spcPct val="20000"/>
              </a:spcBef>
              <a:buFont typeface="Wingdings" pitchFamily="-124" charset="2"/>
              <a:buChar char="w"/>
            </a:pPr>
            <a:r>
              <a:rPr kumimoji="1" lang="en-US" altLang="ko-KR" sz="2000" dirty="0" smtClean="0">
                <a:latin typeface="Arial" charset="0"/>
              </a:rPr>
              <a:t>Mobility support (I.e., hand-off, location management, routing etc.)</a:t>
            </a:r>
            <a:endParaRPr kumimoji="1" lang="ko-KR" altLang="en-US" sz="2000" dirty="0" smtClean="0">
              <a:latin typeface="Arial" charset="0"/>
            </a:endParaRP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blinds(horizontal)">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blinds(horizontal)">
                                      <p:cBhvr>
                                        <p:cTn id="23" dur="500"/>
                                        <p:tgtEl>
                                          <p:spTgt spid="3">
                                            <p:txEl>
                                              <p:pRg st="4" end="4"/>
                                            </p:tx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blinds(horizontal)">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07975" y="38100"/>
            <a:ext cx="7375525" cy="698500"/>
          </a:xfrm>
        </p:spPr>
        <p:txBody>
          <a:bodyPr/>
          <a:lstStyle/>
          <a:p>
            <a:r>
              <a:rPr lang="en-GB" sz="3200" dirty="0" smtClean="0"/>
              <a:t>Future of Wireless ATM</a:t>
            </a:r>
            <a:endParaRPr lang="en-GB" sz="3200" dirty="0"/>
          </a:p>
        </p:txBody>
      </p:sp>
      <p:sp>
        <p:nvSpPr>
          <p:cNvPr id="8" name="Content Placeholder 2"/>
          <p:cNvSpPr>
            <a:spLocks noGrp="1"/>
          </p:cNvSpPr>
          <p:nvPr>
            <p:ph idx="1"/>
          </p:nvPr>
        </p:nvSpPr>
        <p:spPr>
          <a:xfrm>
            <a:off x="863599" y="1016000"/>
            <a:ext cx="7727951" cy="4229100"/>
          </a:xfrm>
        </p:spPr>
        <p:txBody>
          <a:bodyPr>
            <a:normAutofit/>
          </a:bodyPr>
          <a:lstStyle/>
          <a:p>
            <a:pPr algn="just"/>
            <a:r>
              <a:rPr lang="en-US" sz="2000" dirty="0" smtClean="0"/>
              <a:t>Extension of LAN for mobile user</a:t>
            </a:r>
          </a:p>
          <a:p>
            <a:pPr algn="just"/>
            <a:r>
              <a:rPr lang="en-US" sz="2000" dirty="0" smtClean="0"/>
              <a:t>Simplified wiring and configuration</a:t>
            </a:r>
          </a:p>
          <a:p>
            <a:pPr algn="just"/>
            <a:r>
              <a:rPr lang="en-US" sz="2000" dirty="0" smtClean="0"/>
              <a:t>Provide high-speed data access for users without need for a new wired infrastructure</a:t>
            </a:r>
          </a:p>
          <a:p>
            <a:pPr algn="just"/>
            <a:r>
              <a:rPr lang="en-US" sz="2000" dirty="0" smtClean="0"/>
              <a:t>Create unforeseen opportunities for future applications</a:t>
            </a:r>
          </a:p>
          <a:p>
            <a:pPr>
              <a:spcBef>
                <a:spcPct val="0"/>
              </a:spcBef>
              <a:buSzTx/>
            </a:pPr>
            <a:endParaRPr lang="en-US" sz="2200" dirty="0" smtClean="0">
              <a:latin typeface="Arial" charset="0"/>
              <a:cs typeface="Arial" charset="0"/>
            </a:endParaRPr>
          </a:p>
          <a:p>
            <a:endParaRPr lang="en-US" sz="2000" dirty="0"/>
          </a:p>
        </p:txBody>
      </p:sp>
    </p:spTree>
    <p:extLst>
      <p:ext uri="{BB962C8B-B14F-4D97-AF65-F5344CB8AC3E}">
        <p14:creationId xmlns:p14="http://schemas.microsoft.com/office/powerpoint/2010/main" val="353344566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6" name="Object 2"/>
          <p:cNvGraphicFramePr>
            <a:graphicFrameLocks noChangeAspect="1"/>
          </p:cNvGraphicFramePr>
          <p:nvPr>
            <p:extLst>
              <p:ext uri="{D42A27DB-BD31-4B8C-83A1-F6EECF244321}">
                <p14:modId xmlns:p14="http://schemas.microsoft.com/office/powerpoint/2010/main" val="2308511075"/>
              </p:ext>
            </p:extLst>
          </p:nvPr>
        </p:nvGraphicFramePr>
        <p:xfrm>
          <a:off x="1917700" y="800100"/>
          <a:ext cx="4529138" cy="4648200"/>
        </p:xfrm>
        <a:graphic>
          <a:graphicData uri="http://schemas.openxmlformats.org/presentationml/2006/ole">
            <mc:AlternateContent xmlns:mc="http://schemas.openxmlformats.org/markup-compatibility/2006">
              <mc:Choice xmlns:v="urn:schemas-microsoft-com:vml" Requires="v">
                <p:oleObj spid="_x0000_s1037" name="Photo Editor Photo" r:id="rId4" imgW="3285714" imgH="3371429" progId="">
                  <p:embed/>
                </p:oleObj>
              </mc:Choice>
              <mc:Fallback>
                <p:oleObj name="Photo Editor Photo" r:id="rId4" imgW="3285714" imgH="3371429" progId="">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17700" y="800100"/>
                        <a:ext cx="4529138"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6" name="Title 5"/>
          <p:cNvSpPr>
            <a:spLocks noGrp="1"/>
          </p:cNvSpPr>
          <p:nvPr>
            <p:ph type="title"/>
          </p:nvPr>
        </p:nvSpPr>
        <p:spPr>
          <a:xfrm>
            <a:off x="549275" y="107576"/>
            <a:ext cx="8042276" cy="654424"/>
          </a:xfrm>
        </p:spPr>
        <p:txBody>
          <a:bodyPr/>
          <a:lstStyle/>
          <a:p>
            <a:r>
              <a:rPr lang="en-GB" sz="3600" dirty="0" smtClean="0"/>
              <a:t>W-ATM Architecture</a:t>
            </a:r>
            <a:endParaRPr lang="en-GB" sz="3600" dirty="0"/>
          </a:p>
        </p:txBody>
      </p:sp>
    </p:spTree>
    <p:extLst>
      <p:ext uri="{BB962C8B-B14F-4D97-AF65-F5344CB8AC3E}">
        <p14:creationId xmlns:p14="http://schemas.microsoft.com/office/powerpoint/2010/main" val="239273820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blinds(horizont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824"/>
          </a:xfrm>
        </p:spPr>
        <p:txBody>
          <a:bodyPr/>
          <a:lstStyle/>
          <a:p>
            <a:r>
              <a:rPr lang="en-GB" dirty="0" smtClean="0"/>
              <a:t>W-ATM</a:t>
            </a:r>
            <a:endParaRPr lang="en-GB" dirty="0"/>
          </a:p>
        </p:txBody>
      </p:sp>
      <p:sp>
        <p:nvSpPr>
          <p:cNvPr id="3" name="Content Placeholder 2"/>
          <p:cNvSpPr>
            <a:spLocks noGrp="1"/>
          </p:cNvSpPr>
          <p:nvPr>
            <p:ph idx="1"/>
          </p:nvPr>
        </p:nvSpPr>
        <p:spPr>
          <a:xfrm>
            <a:off x="981075" y="774701"/>
            <a:ext cx="8042276" cy="4343400"/>
          </a:xfrm>
        </p:spPr>
        <p:txBody>
          <a:bodyPr/>
          <a:lstStyle/>
          <a:p>
            <a:r>
              <a:rPr lang="en-GB" dirty="0" smtClean="0"/>
              <a:t>W-ATM consist of two distinct part</a:t>
            </a:r>
          </a:p>
          <a:p>
            <a:pPr lvl="1">
              <a:buFont typeface="Wingdings" pitchFamily="2" charset="2"/>
              <a:buChar char="§"/>
            </a:pPr>
            <a:r>
              <a:rPr lang="en-GB" dirty="0" smtClean="0"/>
              <a:t>Radio Access Layer</a:t>
            </a:r>
          </a:p>
          <a:p>
            <a:pPr lvl="1">
              <a:buFont typeface="Wingdings" pitchFamily="2" charset="2"/>
              <a:buChar char="§"/>
            </a:pPr>
            <a:r>
              <a:rPr lang="en-GB" sz="2000" dirty="0" smtClean="0"/>
              <a:t>Mobile ATM</a:t>
            </a:r>
            <a:endParaRPr lang="en-GB" sz="1800" dirty="0" smtClean="0"/>
          </a:p>
          <a:p>
            <a:r>
              <a:rPr lang="en-GB" dirty="0" smtClean="0"/>
              <a:t>Responsibilities:</a:t>
            </a:r>
          </a:p>
          <a:p>
            <a:pPr lvl="1">
              <a:buNone/>
            </a:pPr>
            <a:r>
              <a:rPr lang="en-GB" dirty="0" smtClean="0"/>
              <a:t> </a:t>
            </a:r>
            <a:endParaRPr lang="en-GB" dirty="0"/>
          </a:p>
        </p:txBody>
      </p:sp>
      <p:sp>
        <p:nvSpPr>
          <p:cNvPr id="4" name="Rectangle 9"/>
          <p:cNvSpPr>
            <a:spLocks noChangeArrowheads="1"/>
          </p:cNvSpPr>
          <p:nvPr/>
        </p:nvSpPr>
        <p:spPr bwMode="auto">
          <a:xfrm>
            <a:off x="752475" y="2959101"/>
            <a:ext cx="4038600" cy="2362200"/>
          </a:xfrm>
          <a:prstGeom prst="rect">
            <a:avLst/>
          </a:prstGeom>
          <a:noFill/>
          <a:ln w="9525">
            <a:noFill/>
            <a:miter lim="800000"/>
            <a:headEnd/>
            <a:tailEnd/>
          </a:ln>
          <a:effectLst/>
        </p:spPr>
        <p:txBody>
          <a:bodyPr/>
          <a:lstStyle/>
          <a:p>
            <a:pPr algn="l">
              <a:spcBef>
                <a:spcPct val="20000"/>
              </a:spcBef>
              <a:buSzPct val="80000"/>
              <a:buFont typeface="Wingdings" pitchFamily="-124" charset="2"/>
              <a:buNone/>
            </a:pPr>
            <a:r>
              <a:rPr lang="en-US" sz="1800" dirty="0"/>
              <a:t>Radio Access Layer (RAL) Protocols</a:t>
            </a:r>
          </a:p>
          <a:p>
            <a:pPr marL="742950" lvl="1" indent="-285750" algn="l">
              <a:spcBef>
                <a:spcPct val="20000"/>
              </a:spcBef>
              <a:buSzPct val="80000"/>
              <a:buFont typeface="Wingdings" pitchFamily="-124" charset="2"/>
              <a:buChar char="q"/>
            </a:pPr>
            <a:r>
              <a:rPr lang="en-US" sz="1600" dirty="0"/>
              <a:t>radio access layer</a:t>
            </a:r>
          </a:p>
          <a:p>
            <a:pPr marL="742950" lvl="1" indent="-285750" algn="l">
              <a:spcBef>
                <a:spcPct val="20000"/>
              </a:spcBef>
              <a:buSzPct val="80000"/>
              <a:buFont typeface="Wingdings" pitchFamily="-124" charset="2"/>
              <a:buChar char="q"/>
            </a:pPr>
            <a:r>
              <a:rPr lang="en-US" sz="1600" dirty="0"/>
              <a:t>wireless media access control</a:t>
            </a:r>
          </a:p>
          <a:p>
            <a:pPr marL="742950" lvl="1" indent="-285750" algn="l">
              <a:spcBef>
                <a:spcPct val="20000"/>
              </a:spcBef>
              <a:buSzPct val="80000"/>
              <a:buFont typeface="Wingdings" pitchFamily="-124" charset="2"/>
              <a:buChar char="q"/>
            </a:pPr>
            <a:r>
              <a:rPr lang="en-US" sz="1600" dirty="0"/>
              <a:t>wireless data link control</a:t>
            </a:r>
          </a:p>
          <a:p>
            <a:pPr marL="742950" lvl="1" indent="-285750" algn="l">
              <a:spcBef>
                <a:spcPct val="20000"/>
              </a:spcBef>
              <a:buSzPct val="80000"/>
              <a:buFont typeface="Wingdings" pitchFamily="-124" charset="2"/>
              <a:buChar char="q"/>
            </a:pPr>
            <a:r>
              <a:rPr lang="en-US" sz="1600" dirty="0"/>
              <a:t>radio resource control</a:t>
            </a:r>
          </a:p>
          <a:p>
            <a:pPr marL="742950" lvl="1" indent="-285750" algn="l">
              <a:spcBef>
                <a:spcPct val="20000"/>
              </a:spcBef>
              <a:buSzPct val="80000"/>
              <a:buFont typeface="Wingdings" pitchFamily="-124" charset="2"/>
              <a:buChar char="q"/>
            </a:pPr>
            <a:r>
              <a:rPr lang="en-US" sz="1600" dirty="0"/>
              <a:t>handover issues</a:t>
            </a:r>
          </a:p>
        </p:txBody>
      </p:sp>
      <p:sp>
        <p:nvSpPr>
          <p:cNvPr id="5" name="Rectangle 4"/>
          <p:cNvSpPr txBox="1">
            <a:spLocks noChangeArrowheads="1"/>
          </p:cNvSpPr>
          <p:nvPr/>
        </p:nvSpPr>
        <p:spPr>
          <a:xfrm>
            <a:off x="5232400" y="2959101"/>
            <a:ext cx="3810000" cy="2362200"/>
          </a:xfrm>
          <a:prstGeom prst="rect">
            <a:avLst/>
          </a:prstGeom>
        </p:spPr>
        <p:txBody>
          <a:bodyPr vert="horz" lIns="91440" tIns="45720" rIns="91440" bIns="45720" rtlCol="0">
            <a:normAutofit/>
          </a:bodyPr>
          <a:lstStyle/>
          <a:p>
            <a:pPr marL="0" marR="0" lvl="0" indent="0" algn="l" defTabSz="914400" rtl="0" eaLnBrk="1" fontAlgn="auto" latinLnBrk="0" hangingPunct="1">
              <a:lnSpc>
                <a:spcPct val="100000"/>
              </a:lnSpc>
              <a:spcBef>
                <a:spcPts val="2000"/>
              </a:spcBef>
              <a:spcAft>
                <a:spcPts val="0"/>
              </a:spcAft>
              <a:buClr>
                <a:schemeClr val="accent1">
                  <a:lumMod val="60000"/>
                  <a:lumOff val="40000"/>
                </a:schemeClr>
              </a:buClr>
              <a:buSzPct val="110000"/>
              <a:tabLst/>
              <a:defRPr/>
            </a:pPr>
            <a:r>
              <a:rPr kumimoji="0" lang="en-US" sz="1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Mobile ATM Protocol Extensions</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16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handover signaling</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16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location management</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16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mobile routing</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16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traffic and </a:t>
            </a:r>
            <a:r>
              <a:rPr kumimoji="0" lang="en-US" sz="1600" b="0" i="0" u="none" strike="noStrike" kern="1200" cap="none" spc="0" normalizeH="0" baseline="0" noProof="0" dirty="0" err="1" smtClean="0">
                <a:ln>
                  <a:noFill/>
                </a:ln>
                <a:solidFill>
                  <a:schemeClr val="tx1">
                    <a:lumMod val="65000"/>
                    <a:lumOff val="35000"/>
                  </a:schemeClr>
                </a:solidFill>
                <a:effectLst/>
                <a:uLnTx/>
                <a:uFillTx/>
                <a:latin typeface="+mn-lt"/>
                <a:ea typeface="+mn-ea"/>
                <a:cs typeface="+mn-cs"/>
              </a:rPr>
              <a:t>QoS</a:t>
            </a:r>
            <a:r>
              <a:rPr kumimoji="0" lang="en-US" sz="16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Control</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r>
              <a:rPr kumimoji="0" lang="en-US" sz="16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network management</a:t>
            </a:r>
            <a:endParaRPr kumimoji="0" lang="de-DE" sz="16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endParaRPr kumimoji="0" lang="de-DE" sz="16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linds(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4" presetClass="entr" presetSubtype="16"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box(in)">
                                      <p:cBhvr>
                                        <p:cTn id="25" dur="500"/>
                                        <p:tgtEl>
                                          <p:spTgt spid="4"/>
                                        </p:tgtEl>
                                      </p:cBhvr>
                                    </p:animEffect>
                                  </p:childTnLst>
                                </p:cTn>
                              </p:par>
                            </p:childTnLst>
                          </p:cTn>
                        </p:par>
                      </p:childTnLst>
                    </p:cTn>
                  </p:par>
                  <p:par>
                    <p:cTn id="26" fill="hold">
                      <p:stCondLst>
                        <p:cond delay="indefinite"/>
                      </p:stCondLst>
                      <p:childTnLst>
                        <p:par>
                          <p:cTn id="27" fill="hold">
                            <p:stCondLst>
                              <p:cond delay="0"/>
                            </p:stCondLst>
                            <p:childTnLst>
                              <p:par>
                                <p:cTn id="28" presetID="4" presetClass="entr" presetSubtype="16" fill="hold" grpId="0" nodeType="click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box(in)">
                                      <p:cBhvr>
                                        <p:cTn id="3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5686425" cy="641724"/>
          </a:xfrm>
        </p:spPr>
        <p:txBody>
          <a:bodyPr/>
          <a:lstStyle/>
          <a:p>
            <a:r>
              <a:rPr lang="en-GB" dirty="0" smtClean="0"/>
              <a:t>W-ATM Network</a:t>
            </a:r>
            <a:endParaRPr lang="en-GB" dirty="0"/>
          </a:p>
        </p:txBody>
      </p:sp>
      <p:pic>
        <p:nvPicPr>
          <p:cNvPr id="4" name="Picture 5" descr="C:\Documents and Settings\All Users\Desktop\page1.jpg"/>
          <p:cNvPicPr>
            <a:picLocks noChangeAspect="1" noChangeArrowheads="1"/>
          </p:cNvPicPr>
          <p:nvPr/>
        </p:nvPicPr>
        <p:blipFill>
          <a:blip r:embed="rId3" cstate="print"/>
          <a:srcRect/>
          <a:stretch>
            <a:fillRect/>
          </a:stretch>
        </p:blipFill>
        <p:spPr bwMode="auto">
          <a:xfrm>
            <a:off x="914400" y="850901"/>
            <a:ext cx="7677150" cy="4582649"/>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19524"/>
          </a:xfrm>
        </p:spPr>
        <p:txBody>
          <a:bodyPr/>
          <a:lstStyle/>
          <a:p>
            <a:r>
              <a:rPr lang="en-US" dirty="0" smtClean="0"/>
              <a:t>Transition Issues</a:t>
            </a:r>
            <a:endParaRPr lang="en-GB" dirty="0"/>
          </a:p>
        </p:txBody>
      </p:sp>
      <p:sp>
        <p:nvSpPr>
          <p:cNvPr id="4" name="Rectangle 3"/>
          <p:cNvSpPr>
            <a:spLocks noGrp="1" noChangeArrowheads="1"/>
          </p:cNvSpPr>
          <p:nvPr>
            <p:ph idx="1"/>
          </p:nvPr>
        </p:nvSpPr>
        <p:spPr>
          <a:xfrm>
            <a:off x="892175" y="1054101"/>
            <a:ext cx="8042276" cy="4343400"/>
          </a:xfrm>
        </p:spPr>
        <p:txBody>
          <a:bodyPr/>
          <a:lstStyle/>
          <a:p>
            <a:pPr algn="just"/>
            <a:r>
              <a:rPr lang="en-US" dirty="0"/>
              <a:t>Physical Layer</a:t>
            </a:r>
          </a:p>
          <a:p>
            <a:pPr lvl="1" algn="just">
              <a:buFont typeface="Wingdings" pitchFamily="2" charset="2"/>
              <a:buChar char="§"/>
            </a:pPr>
            <a:r>
              <a:rPr lang="en-US" dirty="0"/>
              <a:t>Infrared vs. Radio</a:t>
            </a:r>
          </a:p>
          <a:p>
            <a:pPr lvl="1" algn="just">
              <a:buFont typeface="Wingdings" pitchFamily="2" charset="2"/>
              <a:buChar char="§"/>
            </a:pPr>
            <a:r>
              <a:rPr lang="en-US" dirty="0"/>
              <a:t>Circuit-switched vs. Packet-switched</a:t>
            </a:r>
          </a:p>
          <a:p>
            <a:pPr lvl="1" algn="just">
              <a:buFont typeface="Wingdings" pitchFamily="2" charset="2"/>
              <a:buChar char="§"/>
            </a:pPr>
            <a:r>
              <a:rPr lang="en-US" dirty="0"/>
              <a:t>Channel Coding</a:t>
            </a:r>
          </a:p>
          <a:p>
            <a:pPr lvl="1" algn="just">
              <a:buFont typeface="Wingdings" pitchFamily="2" charset="2"/>
              <a:buChar char="§"/>
            </a:pPr>
            <a:r>
              <a:rPr lang="en-US" dirty="0"/>
              <a:t>Multiple Antennas</a:t>
            </a:r>
          </a:p>
          <a:p>
            <a:pPr lvl="1" algn="just">
              <a:buFont typeface="Wingdings" pitchFamily="2" charset="2"/>
              <a:buChar char="§"/>
            </a:pPr>
            <a:r>
              <a:rPr lang="en-US" dirty="0"/>
              <a:t>Operating Frequency</a:t>
            </a:r>
          </a:p>
          <a:p>
            <a:pPr lvl="2" algn="just">
              <a:buFont typeface="Courier New" pitchFamily="49" charset="0"/>
              <a:buChar char="o"/>
            </a:pPr>
            <a:r>
              <a:rPr lang="en-US" dirty="0"/>
              <a:t>Licensed vs. Unlicensed Frequency</a:t>
            </a:r>
          </a:p>
          <a:p>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linds(horizontal)">
                                      <p:cBhvr>
                                        <p:cTn id="12" dur="500"/>
                                        <p:tgtEl>
                                          <p:spTgt spid="4">
                                            <p:txEl>
                                              <p:pRg st="1" end="1"/>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blinds(horizontal)">
                                      <p:cBhvr>
                                        <p:cTn id="15" dur="500"/>
                                        <p:tgtEl>
                                          <p:spTgt spid="4">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blinds(horizontal)">
                                      <p:cBhvr>
                                        <p:cTn id="18" dur="500"/>
                                        <p:tgtEl>
                                          <p:spTgt spid="4">
                                            <p:txEl>
                                              <p:pRg st="3" end="3"/>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blinds(horizontal)">
                                      <p:cBhvr>
                                        <p:cTn id="21" dur="500"/>
                                        <p:tgtEl>
                                          <p:spTgt spid="4">
                                            <p:txEl>
                                              <p:pRg st="4" end="4"/>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4">
                                            <p:txEl>
                                              <p:pRg st="5" end="5"/>
                                            </p:txEl>
                                          </p:spTgt>
                                        </p:tgtEl>
                                        <p:attrNameLst>
                                          <p:attrName>style.visibility</p:attrName>
                                        </p:attrNameLst>
                                      </p:cBhvr>
                                      <p:to>
                                        <p:strVal val="visible"/>
                                      </p:to>
                                    </p:set>
                                    <p:animEffect transition="in" filter="blinds(horizontal)">
                                      <p:cBhvr>
                                        <p:cTn id="24" dur="500"/>
                                        <p:tgtEl>
                                          <p:spTgt spid="4">
                                            <p:txEl>
                                              <p:pRg st="5" end="5"/>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blinds(horizontal)">
                                      <p:cBhvr>
                                        <p:cTn id="27"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32224"/>
          </a:xfrm>
        </p:spPr>
        <p:txBody>
          <a:bodyPr/>
          <a:lstStyle/>
          <a:p>
            <a:r>
              <a:rPr lang="en-US" sz="4400" dirty="0" smtClean="0"/>
              <a:t>Operating Frequency</a:t>
            </a:r>
            <a:endParaRPr lang="en-GB" sz="4400" dirty="0"/>
          </a:p>
        </p:txBody>
      </p:sp>
      <p:pic>
        <p:nvPicPr>
          <p:cNvPr id="4" name="Picture 4" descr="C:\WINDOWS\Desktop\7884.gif"/>
          <p:cNvPicPr>
            <a:picLocks noGrp="1" noChangeAspect="1" noChangeArrowheads="1"/>
          </p:cNvPicPr>
          <p:nvPr>
            <p:ph idx="1"/>
          </p:nvPr>
        </p:nvPicPr>
        <p:blipFill>
          <a:blip r:embed="rId2" cstate="print"/>
          <a:srcRect/>
          <a:stretch>
            <a:fillRect/>
          </a:stretch>
        </p:blipFill>
        <p:spPr bwMode="auto">
          <a:xfrm>
            <a:off x="1054100" y="990534"/>
            <a:ext cx="6946900" cy="4402613"/>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100" y="131622"/>
            <a:ext cx="6596591" cy="676556"/>
          </a:xfrm>
        </p:spPr>
        <p:txBody>
          <a:bodyPr/>
          <a:lstStyle/>
          <a:p>
            <a:r>
              <a:rPr lang="en-US" dirty="0" smtClean="0"/>
              <a:t>Advantages of W-ATM</a:t>
            </a:r>
            <a:endParaRPr lang="en-US" dirty="0"/>
          </a:p>
        </p:txBody>
      </p:sp>
      <p:sp>
        <p:nvSpPr>
          <p:cNvPr id="5" name="Rectangle 3"/>
          <p:cNvSpPr txBox="1">
            <a:spLocks noChangeArrowheads="1"/>
          </p:cNvSpPr>
          <p:nvPr/>
        </p:nvSpPr>
        <p:spPr>
          <a:xfrm>
            <a:off x="787400" y="1028700"/>
            <a:ext cx="7772400" cy="4114800"/>
          </a:xfrm>
          <a:prstGeom prst="rect">
            <a:avLst/>
          </a:prstGeom>
        </p:spPr>
        <p:txBody>
          <a:bodyPr vert="horz" lIns="91440" tIns="45720" rIns="91440" bIns="45720" rtlCol="0">
            <a:normAutofit lnSpcReduction="10000"/>
          </a:bodyPr>
          <a:lstStyle/>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Benefits of ATM made mobile</a:t>
            </a:r>
          </a:p>
          <a:p>
            <a:pPr marL="685800" marR="0" lvl="1" indent="-336550" algn="just"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Free to roam</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Flexible bandwidth allocation</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Efficient multiplexing of traffic</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Availability of existent ATM switching</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Flexibility of reusing same frequency </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Soft handoff without any data loss</a:t>
            </a:r>
            <a:endParaRPr kumimoji="0" lang="en-US" sz="28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extLst>
      <p:ext uri="{BB962C8B-B14F-4D97-AF65-F5344CB8AC3E}">
        <p14:creationId xmlns:p14="http://schemas.microsoft.com/office/powerpoint/2010/main" val="360757000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5">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5">
                                            <p:txEl>
                                              <p:pRg st="0" end="0"/>
                                            </p:txEl>
                                          </p:spTgt>
                                        </p:tgtEl>
                                        <p:attrNameLst>
                                          <p:attrName>ppt_y</p:attrName>
                                        </p:attrNameLst>
                                      </p:cBhvr>
                                      <p:tavLst>
                                        <p:tav tm="0" fmla="#ppt_y+(sin(-2*pi*(1-$))*-#ppt_x+cos(-2*pi*(1-$))*(1-#ppt_y))*(1-$)">
                                          <p:val>
                                            <p:fltVal val="0"/>
                                          </p:val>
                                        </p:tav>
                                        <p:tav tm="100000">
                                          <p:val>
                                            <p:fltVal val="1"/>
                                          </p:val>
                                        </p:tav>
                                      </p:tavLst>
                                    </p:anim>
                                  </p:childTnLst>
                                </p:cTn>
                              </p:par>
                              <p:par>
                                <p:cTn id="11" presetID="15" presetClass="entr" presetSubtype="0" fill="hold" grpId="0" nodeType="with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p:cTn id="13" dur="1000" fill="hold"/>
                                        <p:tgtEl>
                                          <p:spTgt spid="5">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5">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5">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5">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7" fill="hold">
                      <p:stCondLst>
                        <p:cond delay="indefinite"/>
                      </p:stCondLst>
                      <p:childTnLst>
                        <p:par>
                          <p:cTn id="18" fill="hold">
                            <p:stCondLst>
                              <p:cond delay="0"/>
                            </p:stCondLst>
                            <p:childTnLst>
                              <p:par>
                                <p:cTn id="19" presetID="15"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p:cTn id="21" dur="1000" fill="hold"/>
                                        <p:tgtEl>
                                          <p:spTgt spid="5">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5">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5">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4" dur="1000" fill="hold"/>
                                        <p:tgtEl>
                                          <p:spTgt spid="5">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5" fill="hold">
                      <p:stCondLst>
                        <p:cond delay="indefinite"/>
                      </p:stCondLst>
                      <p:childTnLst>
                        <p:par>
                          <p:cTn id="26" fill="hold">
                            <p:stCondLst>
                              <p:cond delay="0"/>
                            </p:stCondLst>
                            <p:childTnLst>
                              <p:par>
                                <p:cTn id="27" presetID="15" presetClass="entr" presetSubtype="0" fill="hold" grpId="0" nodeType="clickEffect">
                                  <p:stCondLst>
                                    <p:cond delay="0"/>
                                  </p:stCondLst>
                                  <p:childTnLst>
                                    <p:set>
                                      <p:cBhvr>
                                        <p:cTn id="28" dur="1" fill="hold">
                                          <p:stCondLst>
                                            <p:cond delay="0"/>
                                          </p:stCondLst>
                                        </p:cTn>
                                        <p:tgtEl>
                                          <p:spTgt spid="5">
                                            <p:txEl>
                                              <p:pRg st="3" end="3"/>
                                            </p:txEl>
                                          </p:spTgt>
                                        </p:tgtEl>
                                        <p:attrNameLst>
                                          <p:attrName>style.visibility</p:attrName>
                                        </p:attrNameLst>
                                      </p:cBhvr>
                                      <p:to>
                                        <p:strVal val="visible"/>
                                      </p:to>
                                    </p:set>
                                    <p:anim calcmode="lin" valueType="num">
                                      <p:cBhvr>
                                        <p:cTn id="29" dur="1000" fill="hold"/>
                                        <p:tgtEl>
                                          <p:spTgt spid="5">
                                            <p:txEl>
                                              <p:pRg st="3" end="3"/>
                                            </p:txEl>
                                          </p:spTgt>
                                        </p:tgtEl>
                                        <p:attrNameLst>
                                          <p:attrName>ppt_w</p:attrName>
                                        </p:attrNameLst>
                                      </p:cBhvr>
                                      <p:tavLst>
                                        <p:tav tm="0">
                                          <p:val>
                                            <p:fltVal val="0"/>
                                          </p:val>
                                        </p:tav>
                                        <p:tav tm="100000">
                                          <p:val>
                                            <p:strVal val="#ppt_w"/>
                                          </p:val>
                                        </p:tav>
                                      </p:tavLst>
                                    </p:anim>
                                    <p:anim calcmode="lin" valueType="num">
                                      <p:cBhvr>
                                        <p:cTn id="30" dur="1000" fill="hold"/>
                                        <p:tgtEl>
                                          <p:spTgt spid="5">
                                            <p:txEl>
                                              <p:pRg st="3" end="3"/>
                                            </p:txEl>
                                          </p:spTgt>
                                        </p:tgtEl>
                                        <p:attrNameLst>
                                          <p:attrName>ppt_h</p:attrName>
                                        </p:attrNameLst>
                                      </p:cBhvr>
                                      <p:tavLst>
                                        <p:tav tm="0">
                                          <p:val>
                                            <p:fltVal val="0"/>
                                          </p:val>
                                        </p:tav>
                                        <p:tav tm="100000">
                                          <p:val>
                                            <p:strVal val="#ppt_h"/>
                                          </p:val>
                                        </p:tav>
                                      </p:tavLst>
                                    </p:anim>
                                    <p:anim calcmode="lin" valueType="num">
                                      <p:cBhvr>
                                        <p:cTn id="31" dur="1000" fill="hold"/>
                                        <p:tgtEl>
                                          <p:spTgt spid="5">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2" dur="1000" fill="hold"/>
                                        <p:tgtEl>
                                          <p:spTgt spid="5">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3" fill="hold">
                      <p:stCondLst>
                        <p:cond delay="indefinite"/>
                      </p:stCondLst>
                      <p:childTnLst>
                        <p:par>
                          <p:cTn id="34" fill="hold">
                            <p:stCondLst>
                              <p:cond delay="0"/>
                            </p:stCondLst>
                            <p:childTnLst>
                              <p:par>
                                <p:cTn id="35" presetID="15" presetClass="entr" presetSubtype="0" fill="hold" grpId="0" nodeType="click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 calcmode="lin" valueType="num">
                                      <p:cBhvr>
                                        <p:cTn id="37" dur="1000" fill="hold"/>
                                        <p:tgtEl>
                                          <p:spTgt spid="5">
                                            <p:txEl>
                                              <p:pRg st="4" end="4"/>
                                            </p:txEl>
                                          </p:spTgt>
                                        </p:tgtEl>
                                        <p:attrNameLst>
                                          <p:attrName>ppt_w</p:attrName>
                                        </p:attrNameLst>
                                      </p:cBhvr>
                                      <p:tavLst>
                                        <p:tav tm="0">
                                          <p:val>
                                            <p:fltVal val="0"/>
                                          </p:val>
                                        </p:tav>
                                        <p:tav tm="100000">
                                          <p:val>
                                            <p:strVal val="#ppt_w"/>
                                          </p:val>
                                        </p:tav>
                                      </p:tavLst>
                                    </p:anim>
                                    <p:anim calcmode="lin" valueType="num">
                                      <p:cBhvr>
                                        <p:cTn id="38" dur="1000" fill="hold"/>
                                        <p:tgtEl>
                                          <p:spTgt spid="5">
                                            <p:txEl>
                                              <p:pRg st="4" end="4"/>
                                            </p:txEl>
                                          </p:spTgt>
                                        </p:tgtEl>
                                        <p:attrNameLst>
                                          <p:attrName>ppt_h</p:attrName>
                                        </p:attrNameLst>
                                      </p:cBhvr>
                                      <p:tavLst>
                                        <p:tav tm="0">
                                          <p:val>
                                            <p:fltVal val="0"/>
                                          </p:val>
                                        </p:tav>
                                        <p:tav tm="100000">
                                          <p:val>
                                            <p:strVal val="#ppt_h"/>
                                          </p:val>
                                        </p:tav>
                                      </p:tavLst>
                                    </p:anim>
                                    <p:anim calcmode="lin" valueType="num">
                                      <p:cBhvr>
                                        <p:cTn id="39" dur="1000" fill="hold"/>
                                        <p:tgtEl>
                                          <p:spTgt spid="5">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40" dur="1000" fill="hold"/>
                                        <p:tgtEl>
                                          <p:spTgt spid="5">
                                            <p:txEl>
                                              <p:pRg st="4" end="4"/>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1" fill="hold">
                      <p:stCondLst>
                        <p:cond delay="indefinite"/>
                      </p:stCondLst>
                      <p:childTnLst>
                        <p:par>
                          <p:cTn id="42" fill="hold">
                            <p:stCondLst>
                              <p:cond delay="0"/>
                            </p:stCondLst>
                            <p:childTnLst>
                              <p:par>
                                <p:cTn id="43" presetID="15" presetClass="entr" presetSubtype="0" fill="hold" grpId="0" nodeType="clickEffect">
                                  <p:stCondLst>
                                    <p:cond delay="0"/>
                                  </p:stCondLst>
                                  <p:childTnLst>
                                    <p:set>
                                      <p:cBhvr>
                                        <p:cTn id="44" dur="1" fill="hold">
                                          <p:stCondLst>
                                            <p:cond delay="0"/>
                                          </p:stCondLst>
                                        </p:cTn>
                                        <p:tgtEl>
                                          <p:spTgt spid="5">
                                            <p:txEl>
                                              <p:pRg st="5" end="5"/>
                                            </p:txEl>
                                          </p:spTgt>
                                        </p:tgtEl>
                                        <p:attrNameLst>
                                          <p:attrName>style.visibility</p:attrName>
                                        </p:attrNameLst>
                                      </p:cBhvr>
                                      <p:to>
                                        <p:strVal val="visible"/>
                                      </p:to>
                                    </p:set>
                                    <p:anim calcmode="lin" valueType="num">
                                      <p:cBhvr>
                                        <p:cTn id="45" dur="1000" fill="hold"/>
                                        <p:tgtEl>
                                          <p:spTgt spid="5">
                                            <p:txEl>
                                              <p:pRg st="5" end="5"/>
                                            </p:txEl>
                                          </p:spTgt>
                                        </p:tgtEl>
                                        <p:attrNameLst>
                                          <p:attrName>ppt_w</p:attrName>
                                        </p:attrNameLst>
                                      </p:cBhvr>
                                      <p:tavLst>
                                        <p:tav tm="0">
                                          <p:val>
                                            <p:fltVal val="0"/>
                                          </p:val>
                                        </p:tav>
                                        <p:tav tm="100000">
                                          <p:val>
                                            <p:strVal val="#ppt_w"/>
                                          </p:val>
                                        </p:tav>
                                      </p:tavLst>
                                    </p:anim>
                                    <p:anim calcmode="lin" valueType="num">
                                      <p:cBhvr>
                                        <p:cTn id="46" dur="1000" fill="hold"/>
                                        <p:tgtEl>
                                          <p:spTgt spid="5">
                                            <p:txEl>
                                              <p:pRg st="5" end="5"/>
                                            </p:txEl>
                                          </p:spTgt>
                                        </p:tgtEl>
                                        <p:attrNameLst>
                                          <p:attrName>ppt_h</p:attrName>
                                        </p:attrNameLst>
                                      </p:cBhvr>
                                      <p:tavLst>
                                        <p:tav tm="0">
                                          <p:val>
                                            <p:fltVal val="0"/>
                                          </p:val>
                                        </p:tav>
                                        <p:tav tm="100000">
                                          <p:val>
                                            <p:strVal val="#ppt_h"/>
                                          </p:val>
                                        </p:tav>
                                      </p:tavLst>
                                    </p:anim>
                                    <p:anim calcmode="lin" valueType="num">
                                      <p:cBhvr>
                                        <p:cTn id="47" dur="1000" fill="hold"/>
                                        <p:tgtEl>
                                          <p:spTgt spid="5">
                                            <p:txEl>
                                              <p:pRg st="5" end="5"/>
                                            </p:txEl>
                                          </p:spTgt>
                                        </p:tgtEl>
                                        <p:attrNameLst>
                                          <p:attrName>ppt_x</p:attrName>
                                        </p:attrNameLst>
                                      </p:cBhvr>
                                      <p:tavLst>
                                        <p:tav tm="0" fmla="#ppt_x+(cos(-2*pi*(1-$))*-#ppt_x-sin(-2*pi*(1-$))*(1-#ppt_y))*(1-$)">
                                          <p:val>
                                            <p:fltVal val="0"/>
                                          </p:val>
                                        </p:tav>
                                        <p:tav tm="100000">
                                          <p:val>
                                            <p:fltVal val="1"/>
                                          </p:val>
                                        </p:tav>
                                      </p:tavLst>
                                    </p:anim>
                                    <p:anim calcmode="lin" valueType="num">
                                      <p:cBhvr>
                                        <p:cTn id="48" dur="1000" fill="hold"/>
                                        <p:tgtEl>
                                          <p:spTgt spid="5">
                                            <p:txEl>
                                              <p:pRg st="5" end="5"/>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9" fill="hold">
                      <p:stCondLst>
                        <p:cond delay="indefinite"/>
                      </p:stCondLst>
                      <p:childTnLst>
                        <p:par>
                          <p:cTn id="50" fill="hold">
                            <p:stCondLst>
                              <p:cond delay="0"/>
                            </p:stCondLst>
                            <p:childTnLst>
                              <p:par>
                                <p:cTn id="51" presetID="15" presetClass="entr" presetSubtype="0" fill="hold" grpId="0" nodeType="clickEffect">
                                  <p:stCondLst>
                                    <p:cond delay="0"/>
                                  </p:stCondLst>
                                  <p:childTnLst>
                                    <p:set>
                                      <p:cBhvr>
                                        <p:cTn id="52" dur="1" fill="hold">
                                          <p:stCondLst>
                                            <p:cond delay="0"/>
                                          </p:stCondLst>
                                        </p:cTn>
                                        <p:tgtEl>
                                          <p:spTgt spid="5">
                                            <p:txEl>
                                              <p:pRg st="6" end="6"/>
                                            </p:txEl>
                                          </p:spTgt>
                                        </p:tgtEl>
                                        <p:attrNameLst>
                                          <p:attrName>style.visibility</p:attrName>
                                        </p:attrNameLst>
                                      </p:cBhvr>
                                      <p:to>
                                        <p:strVal val="visible"/>
                                      </p:to>
                                    </p:set>
                                    <p:anim calcmode="lin" valueType="num">
                                      <p:cBhvr>
                                        <p:cTn id="53" dur="1000" fill="hold"/>
                                        <p:tgtEl>
                                          <p:spTgt spid="5">
                                            <p:txEl>
                                              <p:pRg st="6" end="6"/>
                                            </p:txEl>
                                          </p:spTgt>
                                        </p:tgtEl>
                                        <p:attrNameLst>
                                          <p:attrName>ppt_w</p:attrName>
                                        </p:attrNameLst>
                                      </p:cBhvr>
                                      <p:tavLst>
                                        <p:tav tm="0">
                                          <p:val>
                                            <p:fltVal val="0"/>
                                          </p:val>
                                        </p:tav>
                                        <p:tav tm="100000">
                                          <p:val>
                                            <p:strVal val="#ppt_w"/>
                                          </p:val>
                                        </p:tav>
                                      </p:tavLst>
                                    </p:anim>
                                    <p:anim calcmode="lin" valueType="num">
                                      <p:cBhvr>
                                        <p:cTn id="54" dur="1000" fill="hold"/>
                                        <p:tgtEl>
                                          <p:spTgt spid="5">
                                            <p:txEl>
                                              <p:pRg st="6" end="6"/>
                                            </p:txEl>
                                          </p:spTgt>
                                        </p:tgtEl>
                                        <p:attrNameLst>
                                          <p:attrName>ppt_h</p:attrName>
                                        </p:attrNameLst>
                                      </p:cBhvr>
                                      <p:tavLst>
                                        <p:tav tm="0">
                                          <p:val>
                                            <p:fltVal val="0"/>
                                          </p:val>
                                        </p:tav>
                                        <p:tav tm="100000">
                                          <p:val>
                                            <p:strVal val="#ppt_h"/>
                                          </p:val>
                                        </p:tav>
                                      </p:tavLst>
                                    </p:anim>
                                    <p:anim calcmode="lin" valueType="num">
                                      <p:cBhvr>
                                        <p:cTn id="55" dur="1000" fill="hold"/>
                                        <p:tgtEl>
                                          <p:spTgt spid="5">
                                            <p:txEl>
                                              <p:pRg st="6" end="6"/>
                                            </p:txEl>
                                          </p:spTgt>
                                        </p:tgtEl>
                                        <p:attrNameLst>
                                          <p:attrName>ppt_x</p:attrName>
                                        </p:attrNameLst>
                                      </p:cBhvr>
                                      <p:tavLst>
                                        <p:tav tm="0" fmla="#ppt_x+(cos(-2*pi*(1-$))*-#ppt_x-sin(-2*pi*(1-$))*(1-#ppt_y))*(1-$)">
                                          <p:val>
                                            <p:fltVal val="0"/>
                                          </p:val>
                                        </p:tav>
                                        <p:tav tm="100000">
                                          <p:val>
                                            <p:fltVal val="1"/>
                                          </p:val>
                                        </p:tav>
                                      </p:tavLst>
                                    </p:anim>
                                    <p:anim calcmode="lin" valueType="num">
                                      <p:cBhvr>
                                        <p:cTn id="56" dur="1000" fill="hold"/>
                                        <p:tgtEl>
                                          <p:spTgt spid="5">
                                            <p:txEl>
                                              <p:pRg st="6" end="6"/>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4575" y="76200"/>
            <a:ext cx="6664325" cy="762000"/>
          </a:xfrm>
        </p:spPr>
        <p:txBody>
          <a:bodyPr/>
          <a:lstStyle/>
          <a:p>
            <a:r>
              <a:rPr lang="en-US" dirty="0" smtClean="0"/>
              <a:t>Disadvantage of W-ATM</a:t>
            </a:r>
            <a:endParaRPr lang="en-US" dirty="0"/>
          </a:p>
        </p:txBody>
      </p:sp>
      <p:sp>
        <p:nvSpPr>
          <p:cNvPr id="4" name="Rectangle 3"/>
          <p:cNvSpPr txBox="1">
            <a:spLocks noChangeArrowheads="1"/>
          </p:cNvSpPr>
          <p:nvPr/>
        </p:nvSpPr>
        <p:spPr>
          <a:xfrm>
            <a:off x="1041400" y="1003300"/>
            <a:ext cx="7772400" cy="4114800"/>
          </a:xfrm>
          <a:prstGeom prst="rect">
            <a:avLst/>
          </a:prstGeom>
        </p:spPr>
        <p:txBody>
          <a:bodyPr vert="horz" lIns="91440" tIns="45720" rIns="91440" bIns="45720" rtlCol="0">
            <a:normAutofit/>
          </a:bodyPr>
          <a:lstStyle/>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Delay to multi-path interference</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Hop-by-hop routing method not adequate</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Virtual connection takes longer</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Poor physical level characteristics</a:t>
            </a:r>
          </a:p>
          <a:p>
            <a:pPr marL="685800" marR="0" lvl="1" indent="-336550" algn="just"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High noise interference</a:t>
            </a:r>
          </a:p>
          <a:p>
            <a:pPr marL="349250" marR="0" lvl="0" indent="-349250" algn="just"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Finding a suitable wireless channel</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extLst>
      <p:ext uri="{BB962C8B-B14F-4D97-AF65-F5344CB8AC3E}">
        <p14:creationId xmlns:p14="http://schemas.microsoft.com/office/powerpoint/2010/main" val="132316433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heckerboard(across)">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checkerboard(across)">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checkerboard(across)">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checkerboard(across)">
                                      <p:cBhvr>
                                        <p:cTn id="22" dur="500"/>
                                        <p:tgtEl>
                                          <p:spTgt spid="4">
                                            <p:txEl>
                                              <p:pRg st="3" end="3"/>
                                            </p:txEl>
                                          </p:spTgt>
                                        </p:tgtEl>
                                      </p:cBhvr>
                                    </p:animEffect>
                                  </p:childTnLst>
                                </p:cTn>
                              </p:par>
                              <p:par>
                                <p:cTn id="23" presetID="5" presetClass="entr" presetSubtype="10" fill="hold" nodeType="with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Effect transition="in" filter="checkerboard(across)">
                                      <p:cBhvr>
                                        <p:cTn id="25" dur="500"/>
                                        <p:tgtEl>
                                          <p:spTgt spid="4">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 presetClass="entr" presetSubtype="10" fill="hold" nodeType="clickEffect">
                                  <p:stCondLst>
                                    <p:cond delay="0"/>
                                  </p:stCondLst>
                                  <p:childTnLst>
                                    <p:set>
                                      <p:cBhvr>
                                        <p:cTn id="29" dur="1" fill="hold">
                                          <p:stCondLst>
                                            <p:cond delay="0"/>
                                          </p:stCondLst>
                                        </p:cTn>
                                        <p:tgtEl>
                                          <p:spTgt spid="4">
                                            <p:txEl>
                                              <p:pRg st="5" end="5"/>
                                            </p:txEl>
                                          </p:spTgt>
                                        </p:tgtEl>
                                        <p:attrNameLst>
                                          <p:attrName>style.visibility</p:attrName>
                                        </p:attrNameLst>
                                      </p:cBhvr>
                                      <p:to>
                                        <p:strVal val="visible"/>
                                      </p:to>
                                    </p:set>
                                    <p:animEffect transition="in" filter="blinds(horizontal)">
                                      <p:cBhvr>
                                        <p:cTn id="30"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49275" y="107576"/>
            <a:ext cx="8042276" cy="667124"/>
          </a:xfrm>
        </p:spPr>
        <p:txBody>
          <a:bodyPr/>
          <a:lstStyle/>
          <a:p>
            <a:r>
              <a:rPr lang="en-GB" sz="4000" dirty="0" smtClean="0"/>
              <a:t>Multi-hop Wireless Networks</a:t>
            </a:r>
            <a:endParaRPr lang="en-GB" sz="4000" dirty="0"/>
          </a:p>
        </p:txBody>
      </p:sp>
      <p:sp>
        <p:nvSpPr>
          <p:cNvPr id="11267" name="Rectangle 3"/>
          <p:cNvSpPr>
            <a:spLocks noGrp="1" noChangeArrowheads="1"/>
          </p:cNvSpPr>
          <p:nvPr>
            <p:ph type="body" idx="1"/>
          </p:nvPr>
        </p:nvSpPr>
        <p:spPr>
          <a:xfrm>
            <a:off x="777875" y="1142999"/>
            <a:ext cx="8042276" cy="4178301"/>
          </a:xfrm>
        </p:spPr>
        <p:txBody>
          <a:bodyPr>
            <a:normAutofit/>
          </a:bodyPr>
          <a:lstStyle/>
          <a:p>
            <a:pPr algn="just">
              <a:lnSpc>
                <a:spcPct val="90000"/>
              </a:lnSpc>
              <a:defRPr/>
            </a:pPr>
            <a:r>
              <a:rPr lang="en-GB" sz="4000" dirty="0" smtClean="0">
                <a:ea typeface="+mn-ea"/>
              </a:rPr>
              <a:t>Types:  </a:t>
            </a:r>
          </a:p>
          <a:p>
            <a:pPr lvl="1" algn="just">
              <a:lnSpc>
                <a:spcPct val="90000"/>
              </a:lnSpc>
              <a:buFont typeface="Wingdings" panose="05000000000000000000" pitchFamily="2" charset="2"/>
              <a:buChar char="§"/>
              <a:defRPr/>
            </a:pPr>
            <a:r>
              <a:rPr lang="en-GB" sz="3600" dirty="0" smtClean="0">
                <a:ea typeface="+mn-ea"/>
              </a:rPr>
              <a:t>Wireless Mesh Networks (WMN)</a:t>
            </a:r>
          </a:p>
          <a:p>
            <a:pPr lvl="1" algn="just">
              <a:lnSpc>
                <a:spcPct val="90000"/>
              </a:lnSpc>
              <a:buFont typeface="Wingdings" panose="05000000000000000000" pitchFamily="2" charset="2"/>
              <a:buChar char="§"/>
              <a:defRPr/>
            </a:pPr>
            <a:r>
              <a:rPr lang="en-GB" sz="3600" dirty="0" smtClean="0"/>
              <a:t>Wireless Sensor Networks (WSN)</a:t>
            </a:r>
          </a:p>
          <a:p>
            <a:pPr lvl="1" algn="just">
              <a:lnSpc>
                <a:spcPct val="90000"/>
              </a:lnSpc>
              <a:buFont typeface="Wingdings" panose="05000000000000000000" pitchFamily="2" charset="2"/>
              <a:buChar char="§"/>
              <a:defRPr/>
            </a:pPr>
            <a:r>
              <a:rPr lang="en-GB" sz="3600" dirty="0" smtClean="0">
                <a:ea typeface="+mn-ea"/>
              </a:rPr>
              <a:t>Wireless Ad </a:t>
            </a:r>
            <a:r>
              <a:rPr lang="en-GB" sz="3600" dirty="0" smtClean="0"/>
              <a:t>h</a:t>
            </a:r>
            <a:r>
              <a:rPr lang="en-GB" sz="3600" dirty="0" smtClean="0">
                <a:ea typeface="+mn-ea"/>
              </a:rPr>
              <a:t>oc Networks</a:t>
            </a:r>
          </a:p>
          <a:p>
            <a:pPr lvl="2" algn="just">
              <a:lnSpc>
                <a:spcPct val="90000"/>
              </a:lnSpc>
              <a:buFont typeface="Courier New" panose="02070309020205020404" pitchFamily="49" charset="0"/>
              <a:buChar char="o"/>
              <a:defRPr/>
            </a:pPr>
            <a:r>
              <a:rPr lang="en-GB" sz="3600" dirty="0" smtClean="0"/>
              <a:t>MANET (Mobile Ad hoc Network)</a:t>
            </a:r>
            <a:endParaRPr lang="en-GB" sz="3600" dirty="0" smtClean="0">
              <a:ea typeface="+mn-ea"/>
            </a:endParaRPr>
          </a:p>
          <a:p>
            <a:pPr algn="just">
              <a:lnSpc>
                <a:spcPct val="90000"/>
              </a:lnSpc>
              <a:defRPr/>
            </a:pPr>
            <a:endParaRPr lang="en-GB" sz="4000" dirty="0" smtClean="0">
              <a:ea typeface="+mn-ea"/>
            </a:endParaRPr>
          </a:p>
        </p:txBody>
      </p:sp>
    </p:spTree>
    <p:extLst>
      <p:ext uri="{BB962C8B-B14F-4D97-AF65-F5344CB8AC3E}">
        <p14:creationId xmlns:p14="http://schemas.microsoft.com/office/powerpoint/2010/main" val="350034031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blinds(horizontal)">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blinds(horizontal)">
                                      <p:cBhvr>
                                        <p:cTn id="12" dur="500"/>
                                        <p:tgtEl>
                                          <p:spTgt spid="112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blinds(horizontal)">
                                      <p:cBhvr>
                                        <p:cTn id="17" dur="500"/>
                                        <p:tgtEl>
                                          <p:spTgt spid="1126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blinds(horizontal)">
                                      <p:cBhvr>
                                        <p:cTn id="22" dur="500"/>
                                        <p:tgtEl>
                                          <p:spTgt spid="11267">
                                            <p:txEl>
                                              <p:pRg st="3" end="3"/>
                                            </p:txEl>
                                          </p:spTgt>
                                        </p:tgtEl>
                                      </p:cBhvr>
                                    </p:animEffect>
                                  </p:childTnLst>
                                </p:cTn>
                              </p:par>
                              <p:par>
                                <p:cTn id="23" presetID="3" presetClass="entr" presetSubtype="10" fill="hold" nodeType="withEffect">
                                  <p:stCondLst>
                                    <p:cond delay="0"/>
                                  </p:stCondLst>
                                  <p:childTnLst>
                                    <p:set>
                                      <p:cBhvr>
                                        <p:cTn id="24" dur="1" fill="hold">
                                          <p:stCondLst>
                                            <p:cond delay="0"/>
                                          </p:stCondLst>
                                        </p:cTn>
                                        <p:tgtEl>
                                          <p:spTgt spid="11267">
                                            <p:txEl>
                                              <p:pRg st="4" end="4"/>
                                            </p:txEl>
                                          </p:spTgt>
                                        </p:tgtEl>
                                        <p:attrNameLst>
                                          <p:attrName>style.visibility</p:attrName>
                                        </p:attrNameLst>
                                      </p:cBhvr>
                                      <p:to>
                                        <p:strVal val="visible"/>
                                      </p:to>
                                    </p:set>
                                    <p:animEffect transition="in" filter="blinds(horizontal)">
                                      <p:cBhvr>
                                        <p:cTn id="25" dur="500"/>
                                        <p:tgtEl>
                                          <p:spTgt spid="112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7124"/>
          </a:xfrm>
        </p:spPr>
        <p:txBody>
          <a:bodyPr/>
          <a:lstStyle/>
          <a:p>
            <a:r>
              <a:rPr lang="en-GB" sz="4000" dirty="0" smtClean="0"/>
              <a:t>Categories of Wireless Networks</a:t>
            </a:r>
            <a:endParaRPr lang="en-GB" sz="4000" dirty="0"/>
          </a:p>
        </p:txBody>
      </p:sp>
      <p:grpSp>
        <p:nvGrpSpPr>
          <p:cNvPr id="34" name="Group 33"/>
          <p:cNvGrpSpPr/>
          <p:nvPr/>
        </p:nvGrpSpPr>
        <p:grpSpPr>
          <a:xfrm>
            <a:off x="12700" y="952500"/>
            <a:ext cx="9131300" cy="4343400"/>
            <a:chOff x="152400" y="1524000"/>
            <a:chExt cx="8991600" cy="4591050"/>
          </a:xfrm>
        </p:grpSpPr>
        <p:cxnSp>
          <p:nvCxnSpPr>
            <p:cNvPr id="5" name="AutoShape 3"/>
            <p:cNvCxnSpPr>
              <a:cxnSpLocks noChangeShapeType="1"/>
              <a:stCxn id="6" idx="5"/>
              <a:endCxn id="7" idx="0"/>
            </p:cNvCxnSpPr>
            <p:nvPr/>
          </p:nvCxnSpPr>
          <p:spPr bwMode="auto">
            <a:xfrm>
              <a:off x="5056188" y="2011363"/>
              <a:ext cx="1382712" cy="655637"/>
            </a:xfrm>
            <a:prstGeom prst="straightConnector1">
              <a:avLst/>
            </a:prstGeom>
            <a:noFill/>
            <a:ln w="9525">
              <a:solidFill>
                <a:schemeClr val="tx1"/>
              </a:solidFill>
              <a:round/>
              <a:headEnd/>
              <a:tailEnd type="triangle" w="med" len="med"/>
            </a:ln>
            <a:effectLst/>
          </p:spPr>
        </p:cxnSp>
        <p:sp>
          <p:nvSpPr>
            <p:cNvPr id="6" name="Oval 4"/>
            <p:cNvSpPr>
              <a:spLocks noChangeArrowheads="1"/>
            </p:cNvSpPr>
            <p:nvPr/>
          </p:nvSpPr>
          <p:spPr bwMode="auto">
            <a:xfrm>
              <a:off x="3886200" y="1524000"/>
              <a:ext cx="1371600" cy="571500"/>
            </a:xfrm>
            <a:prstGeom prst="ellipse">
              <a:avLst/>
            </a:prstGeom>
            <a:solidFill>
              <a:schemeClr val="accent1"/>
            </a:solidFill>
            <a:ln w="9525">
              <a:solidFill>
                <a:schemeClr val="tx1"/>
              </a:solidFill>
              <a:round/>
              <a:headEnd/>
              <a:tailEnd/>
            </a:ln>
            <a:effectLst/>
          </p:spPr>
          <p:txBody>
            <a:bodyPr wrap="none" anchor="ctr"/>
            <a:lstStyle/>
            <a:p>
              <a:r>
                <a:rPr lang="en-US" sz="1400" dirty="0"/>
                <a:t>Wireless</a:t>
              </a:r>
            </a:p>
            <a:p>
              <a:r>
                <a:rPr lang="en-US" sz="1400" dirty="0"/>
                <a:t>Networking</a:t>
              </a:r>
            </a:p>
          </p:txBody>
        </p:sp>
        <p:sp>
          <p:nvSpPr>
            <p:cNvPr id="7" name="Oval 5"/>
            <p:cNvSpPr>
              <a:spLocks noChangeArrowheads="1"/>
            </p:cNvSpPr>
            <p:nvPr/>
          </p:nvSpPr>
          <p:spPr bwMode="auto">
            <a:xfrm>
              <a:off x="5791200" y="2667000"/>
              <a:ext cx="1295400" cy="539750"/>
            </a:xfrm>
            <a:prstGeom prst="ellipse">
              <a:avLst/>
            </a:prstGeom>
            <a:solidFill>
              <a:srgbClr val="00FFFF"/>
            </a:solidFill>
            <a:ln w="9525">
              <a:solidFill>
                <a:schemeClr val="tx1"/>
              </a:solidFill>
              <a:round/>
              <a:headEnd/>
              <a:tailEnd/>
            </a:ln>
            <a:effectLst/>
          </p:spPr>
          <p:txBody>
            <a:bodyPr wrap="none" anchor="ctr"/>
            <a:lstStyle/>
            <a:p>
              <a:r>
                <a:rPr lang="en-US" sz="1400"/>
                <a:t>Multi-hop</a:t>
              </a:r>
            </a:p>
          </p:txBody>
        </p:sp>
        <p:sp>
          <p:nvSpPr>
            <p:cNvPr id="8" name="Oval 6"/>
            <p:cNvSpPr>
              <a:spLocks noChangeArrowheads="1"/>
            </p:cNvSpPr>
            <p:nvPr/>
          </p:nvSpPr>
          <p:spPr bwMode="auto">
            <a:xfrm>
              <a:off x="2438400" y="3886200"/>
              <a:ext cx="1676400" cy="719138"/>
            </a:xfrm>
            <a:prstGeom prst="ellipse">
              <a:avLst/>
            </a:prstGeom>
            <a:solidFill>
              <a:srgbClr val="FFFF00"/>
            </a:solidFill>
            <a:ln w="9525">
              <a:solidFill>
                <a:schemeClr val="tx1"/>
              </a:solidFill>
              <a:round/>
              <a:headEnd/>
              <a:tailEnd/>
            </a:ln>
            <a:effectLst/>
          </p:spPr>
          <p:txBody>
            <a:bodyPr wrap="none" anchor="ctr"/>
            <a:lstStyle/>
            <a:p>
              <a:r>
                <a:rPr lang="en-US" sz="1400"/>
                <a:t>Infrastructure-less</a:t>
              </a:r>
            </a:p>
            <a:p>
              <a:r>
                <a:rPr lang="en-US" sz="1400"/>
                <a:t>(ad-hoc)</a:t>
              </a:r>
            </a:p>
          </p:txBody>
        </p:sp>
        <p:cxnSp>
          <p:nvCxnSpPr>
            <p:cNvPr id="9" name="AutoShape 7"/>
            <p:cNvCxnSpPr>
              <a:cxnSpLocks noChangeShapeType="1"/>
              <a:stCxn id="6" idx="3"/>
              <a:endCxn id="14" idx="0"/>
            </p:cNvCxnSpPr>
            <p:nvPr/>
          </p:nvCxnSpPr>
          <p:spPr bwMode="auto">
            <a:xfrm flipH="1">
              <a:off x="2362200" y="2011363"/>
              <a:ext cx="1725613" cy="655637"/>
            </a:xfrm>
            <a:prstGeom prst="straightConnector1">
              <a:avLst/>
            </a:prstGeom>
            <a:noFill/>
            <a:ln w="9525">
              <a:solidFill>
                <a:schemeClr val="tx1"/>
              </a:solidFill>
              <a:round/>
              <a:headEnd/>
              <a:tailEnd type="triangle" w="med" len="med"/>
            </a:ln>
            <a:effectLst/>
          </p:spPr>
        </p:cxnSp>
        <p:sp>
          <p:nvSpPr>
            <p:cNvPr id="10" name="Oval 8"/>
            <p:cNvSpPr>
              <a:spLocks noChangeArrowheads="1"/>
            </p:cNvSpPr>
            <p:nvPr/>
          </p:nvSpPr>
          <p:spPr bwMode="auto">
            <a:xfrm>
              <a:off x="4495800" y="3886200"/>
              <a:ext cx="1905000" cy="676275"/>
            </a:xfrm>
            <a:prstGeom prst="ellipse">
              <a:avLst/>
            </a:prstGeom>
            <a:solidFill>
              <a:srgbClr val="FFFF00"/>
            </a:solidFill>
            <a:ln w="9525">
              <a:solidFill>
                <a:schemeClr val="tx1"/>
              </a:solidFill>
              <a:round/>
              <a:headEnd/>
              <a:tailEnd/>
            </a:ln>
            <a:effectLst/>
          </p:spPr>
          <p:txBody>
            <a:bodyPr wrap="none" anchor="ctr"/>
            <a:lstStyle/>
            <a:p>
              <a:r>
                <a:rPr lang="en-US" sz="1400"/>
                <a:t>Infrastructure-based</a:t>
              </a:r>
            </a:p>
            <a:p>
              <a:r>
                <a:rPr lang="en-US" sz="1400"/>
                <a:t>(Hybrid)</a:t>
              </a:r>
            </a:p>
          </p:txBody>
        </p:sp>
        <p:sp>
          <p:nvSpPr>
            <p:cNvPr id="11" name="Oval 9"/>
            <p:cNvSpPr>
              <a:spLocks noChangeArrowheads="1"/>
            </p:cNvSpPr>
            <p:nvPr/>
          </p:nvSpPr>
          <p:spPr bwMode="auto">
            <a:xfrm>
              <a:off x="7315200" y="3886200"/>
              <a:ext cx="1828800" cy="730250"/>
            </a:xfrm>
            <a:prstGeom prst="ellipse">
              <a:avLst/>
            </a:prstGeom>
            <a:solidFill>
              <a:srgbClr val="FFFF00"/>
            </a:solidFill>
            <a:ln w="9525">
              <a:solidFill>
                <a:schemeClr val="tx1"/>
              </a:solidFill>
              <a:round/>
              <a:headEnd/>
              <a:tailEnd/>
            </a:ln>
            <a:effectLst/>
          </p:spPr>
          <p:txBody>
            <a:bodyPr wrap="none" anchor="ctr"/>
            <a:lstStyle/>
            <a:p>
              <a:r>
                <a:rPr lang="en-US" sz="1400"/>
                <a:t>Infrastructure-less</a:t>
              </a:r>
            </a:p>
            <a:p>
              <a:r>
                <a:rPr lang="en-US" sz="1400"/>
                <a:t>(MANET)</a:t>
              </a:r>
            </a:p>
          </p:txBody>
        </p:sp>
        <p:cxnSp>
          <p:nvCxnSpPr>
            <p:cNvPr id="12" name="AutoShape 10"/>
            <p:cNvCxnSpPr>
              <a:cxnSpLocks noChangeShapeType="1"/>
              <a:stCxn id="10" idx="4"/>
              <a:endCxn id="18" idx="0"/>
            </p:cNvCxnSpPr>
            <p:nvPr/>
          </p:nvCxnSpPr>
          <p:spPr bwMode="auto">
            <a:xfrm flipH="1">
              <a:off x="4533900" y="4562475"/>
              <a:ext cx="914400" cy="847725"/>
            </a:xfrm>
            <a:prstGeom prst="straightConnector1">
              <a:avLst/>
            </a:prstGeom>
            <a:noFill/>
            <a:ln w="9525">
              <a:solidFill>
                <a:schemeClr val="tx1"/>
              </a:solidFill>
              <a:round/>
              <a:headEnd/>
              <a:tailEnd type="triangle" w="med" len="med"/>
            </a:ln>
            <a:effectLst/>
          </p:spPr>
        </p:cxnSp>
        <p:cxnSp>
          <p:nvCxnSpPr>
            <p:cNvPr id="13" name="AutoShape 11"/>
            <p:cNvCxnSpPr>
              <a:cxnSpLocks noChangeShapeType="1"/>
              <a:stCxn id="7" idx="5"/>
              <a:endCxn id="11" idx="0"/>
            </p:cNvCxnSpPr>
            <p:nvPr/>
          </p:nvCxnSpPr>
          <p:spPr bwMode="auto">
            <a:xfrm>
              <a:off x="6897688" y="3127375"/>
              <a:ext cx="1331912" cy="758825"/>
            </a:xfrm>
            <a:prstGeom prst="straightConnector1">
              <a:avLst/>
            </a:prstGeom>
            <a:noFill/>
            <a:ln w="9525">
              <a:solidFill>
                <a:schemeClr val="tx1"/>
              </a:solidFill>
              <a:round/>
              <a:headEnd/>
              <a:tailEnd type="triangle" w="med" len="med"/>
            </a:ln>
            <a:effectLst/>
          </p:spPr>
        </p:cxnSp>
        <p:sp>
          <p:nvSpPr>
            <p:cNvPr id="14" name="Oval 12"/>
            <p:cNvSpPr>
              <a:spLocks noChangeArrowheads="1"/>
            </p:cNvSpPr>
            <p:nvPr/>
          </p:nvSpPr>
          <p:spPr bwMode="auto">
            <a:xfrm>
              <a:off x="1676400" y="2667000"/>
              <a:ext cx="1371600" cy="571500"/>
            </a:xfrm>
            <a:prstGeom prst="ellipse">
              <a:avLst/>
            </a:prstGeom>
            <a:solidFill>
              <a:srgbClr val="00FFFF"/>
            </a:solidFill>
            <a:ln w="9525">
              <a:solidFill>
                <a:schemeClr val="tx1"/>
              </a:solidFill>
              <a:round/>
              <a:headEnd/>
              <a:tailEnd/>
            </a:ln>
            <a:effectLst/>
          </p:spPr>
          <p:txBody>
            <a:bodyPr wrap="none" anchor="ctr"/>
            <a:lstStyle/>
            <a:p>
              <a:r>
                <a:rPr lang="en-US" sz="1400"/>
                <a:t>Single</a:t>
              </a:r>
            </a:p>
            <a:p>
              <a:r>
                <a:rPr lang="en-US" sz="1400"/>
                <a:t>Hop</a:t>
              </a:r>
            </a:p>
          </p:txBody>
        </p:sp>
        <p:cxnSp>
          <p:nvCxnSpPr>
            <p:cNvPr id="15" name="AutoShape 13"/>
            <p:cNvCxnSpPr>
              <a:cxnSpLocks noChangeShapeType="1"/>
              <a:stCxn id="14" idx="3"/>
              <a:endCxn id="21" idx="0"/>
            </p:cNvCxnSpPr>
            <p:nvPr/>
          </p:nvCxnSpPr>
          <p:spPr bwMode="auto">
            <a:xfrm flipH="1">
              <a:off x="1333500" y="3154363"/>
              <a:ext cx="544513" cy="731837"/>
            </a:xfrm>
            <a:prstGeom prst="straightConnector1">
              <a:avLst/>
            </a:prstGeom>
            <a:noFill/>
            <a:ln w="9525">
              <a:solidFill>
                <a:schemeClr val="tx1"/>
              </a:solidFill>
              <a:round/>
              <a:headEnd/>
              <a:tailEnd type="triangle" w="med" len="med"/>
            </a:ln>
            <a:effectLst/>
          </p:spPr>
        </p:cxnSp>
        <p:cxnSp>
          <p:nvCxnSpPr>
            <p:cNvPr id="16" name="AutoShape 14"/>
            <p:cNvCxnSpPr>
              <a:cxnSpLocks noChangeShapeType="1"/>
              <a:stCxn id="14" idx="5"/>
              <a:endCxn id="8" idx="0"/>
            </p:cNvCxnSpPr>
            <p:nvPr/>
          </p:nvCxnSpPr>
          <p:spPr bwMode="auto">
            <a:xfrm>
              <a:off x="2846388" y="3154363"/>
              <a:ext cx="430212" cy="731837"/>
            </a:xfrm>
            <a:prstGeom prst="straightConnector1">
              <a:avLst/>
            </a:prstGeom>
            <a:noFill/>
            <a:ln w="9525">
              <a:solidFill>
                <a:schemeClr val="tx1"/>
              </a:solidFill>
              <a:round/>
              <a:headEnd/>
              <a:tailEnd type="triangle" w="med" len="med"/>
            </a:ln>
            <a:effectLst/>
          </p:spPr>
        </p:cxnSp>
        <p:sp>
          <p:nvSpPr>
            <p:cNvPr id="17" name="Oval 15"/>
            <p:cNvSpPr>
              <a:spLocks noChangeArrowheads="1"/>
            </p:cNvSpPr>
            <p:nvPr/>
          </p:nvSpPr>
          <p:spPr bwMode="auto">
            <a:xfrm>
              <a:off x="685800" y="5334000"/>
              <a:ext cx="1295400" cy="533400"/>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Cellular</a:t>
              </a:r>
            </a:p>
            <a:p>
              <a:r>
                <a:rPr lang="en-US" sz="1400">
                  <a:solidFill>
                    <a:schemeClr val="bg1"/>
                  </a:solidFill>
                </a:rPr>
                <a:t>Networks</a:t>
              </a:r>
            </a:p>
          </p:txBody>
        </p:sp>
        <p:sp>
          <p:nvSpPr>
            <p:cNvPr id="18" name="Oval 16"/>
            <p:cNvSpPr>
              <a:spLocks noChangeArrowheads="1"/>
            </p:cNvSpPr>
            <p:nvPr/>
          </p:nvSpPr>
          <p:spPr bwMode="auto">
            <a:xfrm>
              <a:off x="3581400" y="5410200"/>
              <a:ext cx="1905000" cy="676275"/>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Wireless Sensor </a:t>
              </a:r>
            </a:p>
            <a:p>
              <a:r>
                <a:rPr lang="en-US" sz="1400">
                  <a:solidFill>
                    <a:schemeClr val="bg1"/>
                  </a:solidFill>
                </a:rPr>
                <a:t>Networks</a:t>
              </a:r>
            </a:p>
          </p:txBody>
        </p:sp>
        <p:sp>
          <p:nvSpPr>
            <p:cNvPr id="19" name="Oval 17"/>
            <p:cNvSpPr>
              <a:spLocks noChangeArrowheads="1"/>
            </p:cNvSpPr>
            <p:nvPr/>
          </p:nvSpPr>
          <p:spPr bwMode="auto">
            <a:xfrm>
              <a:off x="5562600" y="5410200"/>
              <a:ext cx="1524000" cy="704850"/>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Wireless Mesh</a:t>
              </a:r>
            </a:p>
            <a:p>
              <a:r>
                <a:rPr lang="en-US" sz="1400">
                  <a:solidFill>
                    <a:schemeClr val="bg1"/>
                  </a:solidFill>
                </a:rPr>
                <a:t>Networks</a:t>
              </a:r>
            </a:p>
          </p:txBody>
        </p:sp>
        <p:sp>
          <p:nvSpPr>
            <p:cNvPr id="20" name="Oval 18"/>
            <p:cNvSpPr>
              <a:spLocks noChangeArrowheads="1"/>
            </p:cNvSpPr>
            <p:nvPr/>
          </p:nvSpPr>
          <p:spPr bwMode="auto">
            <a:xfrm>
              <a:off x="7315200" y="5334000"/>
              <a:ext cx="1828800" cy="730250"/>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Car-to-car </a:t>
              </a:r>
            </a:p>
            <a:p>
              <a:r>
                <a:rPr lang="en-US" sz="1400">
                  <a:solidFill>
                    <a:schemeClr val="bg1"/>
                  </a:solidFill>
                </a:rPr>
                <a:t>Networks</a:t>
              </a:r>
            </a:p>
            <a:p>
              <a:r>
                <a:rPr lang="en-US" sz="1400">
                  <a:solidFill>
                    <a:schemeClr val="bg1"/>
                  </a:solidFill>
                </a:rPr>
                <a:t>(VANETs)</a:t>
              </a:r>
            </a:p>
          </p:txBody>
        </p:sp>
        <p:sp>
          <p:nvSpPr>
            <p:cNvPr id="21" name="Oval 19"/>
            <p:cNvSpPr>
              <a:spLocks noChangeArrowheads="1"/>
            </p:cNvSpPr>
            <p:nvPr/>
          </p:nvSpPr>
          <p:spPr bwMode="auto">
            <a:xfrm>
              <a:off x="381000" y="3886200"/>
              <a:ext cx="1905000" cy="676275"/>
            </a:xfrm>
            <a:prstGeom prst="ellipse">
              <a:avLst/>
            </a:prstGeom>
            <a:solidFill>
              <a:srgbClr val="FFFF00"/>
            </a:solidFill>
            <a:ln w="9525">
              <a:solidFill>
                <a:schemeClr val="tx1"/>
              </a:solidFill>
              <a:round/>
              <a:headEnd/>
              <a:tailEnd/>
            </a:ln>
            <a:effectLst/>
          </p:spPr>
          <p:txBody>
            <a:bodyPr wrap="none" anchor="ctr"/>
            <a:lstStyle/>
            <a:p>
              <a:r>
                <a:rPr lang="en-US" sz="1400"/>
                <a:t>Infrastructure-based</a:t>
              </a:r>
            </a:p>
            <a:p>
              <a:r>
                <a:rPr lang="en-US" sz="1400"/>
                <a:t>(hub&amp;spoke)</a:t>
              </a:r>
            </a:p>
          </p:txBody>
        </p:sp>
        <p:sp>
          <p:nvSpPr>
            <p:cNvPr id="22" name="Oval 20"/>
            <p:cNvSpPr>
              <a:spLocks noChangeArrowheads="1"/>
            </p:cNvSpPr>
            <p:nvPr/>
          </p:nvSpPr>
          <p:spPr bwMode="auto">
            <a:xfrm>
              <a:off x="152400" y="4876800"/>
              <a:ext cx="762000" cy="304800"/>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802.11</a:t>
              </a:r>
            </a:p>
          </p:txBody>
        </p:sp>
        <p:sp>
          <p:nvSpPr>
            <p:cNvPr id="23" name="Oval 21"/>
            <p:cNvSpPr>
              <a:spLocks noChangeArrowheads="1"/>
            </p:cNvSpPr>
            <p:nvPr/>
          </p:nvSpPr>
          <p:spPr bwMode="auto">
            <a:xfrm>
              <a:off x="1600200" y="4876800"/>
              <a:ext cx="762000" cy="304800"/>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802.16</a:t>
              </a:r>
            </a:p>
          </p:txBody>
        </p:sp>
        <p:cxnSp>
          <p:nvCxnSpPr>
            <p:cNvPr id="24" name="AutoShape 22"/>
            <p:cNvCxnSpPr>
              <a:cxnSpLocks noChangeShapeType="1"/>
              <a:stCxn id="7" idx="4"/>
              <a:endCxn id="10" idx="0"/>
            </p:cNvCxnSpPr>
            <p:nvPr/>
          </p:nvCxnSpPr>
          <p:spPr bwMode="auto">
            <a:xfrm flipH="1">
              <a:off x="5448300" y="3206750"/>
              <a:ext cx="990600" cy="679450"/>
            </a:xfrm>
            <a:prstGeom prst="straightConnector1">
              <a:avLst/>
            </a:prstGeom>
            <a:noFill/>
            <a:ln w="9525">
              <a:solidFill>
                <a:schemeClr val="tx1"/>
              </a:solidFill>
              <a:round/>
              <a:headEnd/>
              <a:tailEnd type="triangle" w="med" len="med"/>
            </a:ln>
            <a:effectLst/>
          </p:spPr>
        </p:cxnSp>
        <p:cxnSp>
          <p:nvCxnSpPr>
            <p:cNvPr id="25" name="AutoShape 23"/>
            <p:cNvCxnSpPr>
              <a:cxnSpLocks noChangeShapeType="1"/>
              <a:stCxn id="10" idx="4"/>
              <a:endCxn id="19" idx="0"/>
            </p:cNvCxnSpPr>
            <p:nvPr/>
          </p:nvCxnSpPr>
          <p:spPr bwMode="auto">
            <a:xfrm>
              <a:off x="5448300" y="4562475"/>
              <a:ext cx="876300" cy="847725"/>
            </a:xfrm>
            <a:prstGeom prst="straightConnector1">
              <a:avLst/>
            </a:prstGeom>
            <a:noFill/>
            <a:ln w="9525">
              <a:solidFill>
                <a:schemeClr val="tx1"/>
              </a:solidFill>
              <a:round/>
              <a:headEnd/>
              <a:tailEnd type="triangle" w="med" len="med"/>
            </a:ln>
            <a:effectLst/>
          </p:spPr>
        </p:cxnSp>
        <p:sp>
          <p:nvSpPr>
            <p:cNvPr id="26" name="Oval 24"/>
            <p:cNvSpPr>
              <a:spLocks noChangeArrowheads="1"/>
            </p:cNvSpPr>
            <p:nvPr/>
          </p:nvSpPr>
          <p:spPr bwMode="auto">
            <a:xfrm>
              <a:off x="3352800" y="4876800"/>
              <a:ext cx="1066800" cy="304800"/>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Bluetooth</a:t>
              </a:r>
            </a:p>
          </p:txBody>
        </p:sp>
        <p:cxnSp>
          <p:nvCxnSpPr>
            <p:cNvPr id="27" name="AutoShape 25"/>
            <p:cNvCxnSpPr>
              <a:cxnSpLocks noChangeShapeType="1"/>
              <a:stCxn id="21" idx="4"/>
              <a:endCxn id="22" idx="0"/>
            </p:cNvCxnSpPr>
            <p:nvPr/>
          </p:nvCxnSpPr>
          <p:spPr bwMode="auto">
            <a:xfrm flipH="1">
              <a:off x="533400" y="4562475"/>
              <a:ext cx="800100" cy="314325"/>
            </a:xfrm>
            <a:prstGeom prst="straightConnector1">
              <a:avLst/>
            </a:prstGeom>
            <a:noFill/>
            <a:ln w="9525">
              <a:solidFill>
                <a:schemeClr val="tx1"/>
              </a:solidFill>
              <a:round/>
              <a:headEnd/>
              <a:tailEnd type="triangle" w="med" len="med"/>
            </a:ln>
            <a:effectLst/>
          </p:spPr>
        </p:cxnSp>
        <p:cxnSp>
          <p:nvCxnSpPr>
            <p:cNvPr id="28" name="AutoShape 26"/>
            <p:cNvCxnSpPr>
              <a:cxnSpLocks noChangeShapeType="1"/>
              <a:stCxn id="21" idx="4"/>
              <a:endCxn id="17" idx="0"/>
            </p:cNvCxnSpPr>
            <p:nvPr/>
          </p:nvCxnSpPr>
          <p:spPr bwMode="auto">
            <a:xfrm>
              <a:off x="1333500" y="4562475"/>
              <a:ext cx="0" cy="771525"/>
            </a:xfrm>
            <a:prstGeom prst="straightConnector1">
              <a:avLst/>
            </a:prstGeom>
            <a:noFill/>
            <a:ln w="9525">
              <a:solidFill>
                <a:schemeClr val="tx1"/>
              </a:solidFill>
              <a:round/>
              <a:headEnd/>
              <a:tailEnd type="triangle" w="med" len="med"/>
            </a:ln>
            <a:effectLst/>
          </p:spPr>
        </p:cxnSp>
        <p:cxnSp>
          <p:nvCxnSpPr>
            <p:cNvPr id="29" name="AutoShape 27"/>
            <p:cNvCxnSpPr>
              <a:cxnSpLocks noChangeShapeType="1"/>
              <a:stCxn id="21" idx="4"/>
              <a:endCxn id="23" idx="0"/>
            </p:cNvCxnSpPr>
            <p:nvPr/>
          </p:nvCxnSpPr>
          <p:spPr bwMode="auto">
            <a:xfrm>
              <a:off x="1333500" y="4562475"/>
              <a:ext cx="647700" cy="314325"/>
            </a:xfrm>
            <a:prstGeom prst="straightConnector1">
              <a:avLst/>
            </a:prstGeom>
            <a:noFill/>
            <a:ln w="9525">
              <a:solidFill>
                <a:schemeClr val="tx1"/>
              </a:solidFill>
              <a:round/>
              <a:headEnd/>
              <a:tailEnd type="triangle" w="med" len="med"/>
            </a:ln>
            <a:effectLst/>
          </p:spPr>
        </p:cxnSp>
        <p:sp>
          <p:nvSpPr>
            <p:cNvPr id="30" name="Oval 28"/>
            <p:cNvSpPr>
              <a:spLocks noChangeArrowheads="1"/>
            </p:cNvSpPr>
            <p:nvPr/>
          </p:nvSpPr>
          <p:spPr bwMode="auto">
            <a:xfrm>
              <a:off x="2438400" y="4876800"/>
              <a:ext cx="762000" cy="304800"/>
            </a:xfrm>
            <a:prstGeom prst="ellipse">
              <a:avLst/>
            </a:prstGeom>
            <a:solidFill>
              <a:schemeClr val="hlink"/>
            </a:solidFill>
            <a:ln w="9525">
              <a:solidFill>
                <a:schemeClr val="tx1"/>
              </a:solidFill>
              <a:round/>
              <a:headEnd/>
              <a:tailEnd/>
            </a:ln>
            <a:effectLst/>
          </p:spPr>
          <p:txBody>
            <a:bodyPr wrap="none" anchor="ctr"/>
            <a:lstStyle/>
            <a:p>
              <a:r>
                <a:rPr lang="en-US" sz="1400">
                  <a:solidFill>
                    <a:schemeClr val="bg1"/>
                  </a:solidFill>
                </a:rPr>
                <a:t>802.11</a:t>
              </a:r>
            </a:p>
          </p:txBody>
        </p:sp>
        <p:cxnSp>
          <p:nvCxnSpPr>
            <p:cNvPr id="31" name="AutoShape 29"/>
            <p:cNvCxnSpPr>
              <a:cxnSpLocks noChangeShapeType="1"/>
              <a:stCxn id="8" idx="4"/>
              <a:endCxn id="30" idx="0"/>
            </p:cNvCxnSpPr>
            <p:nvPr/>
          </p:nvCxnSpPr>
          <p:spPr bwMode="auto">
            <a:xfrm flipH="1">
              <a:off x="2819400" y="4605338"/>
              <a:ext cx="457200" cy="271462"/>
            </a:xfrm>
            <a:prstGeom prst="straightConnector1">
              <a:avLst/>
            </a:prstGeom>
            <a:noFill/>
            <a:ln w="9525">
              <a:solidFill>
                <a:schemeClr val="tx1"/>
              </a:solidFill>
              <a:round/>
              <a:headEnd/>
              <a:tailEnd type="triangle" w="med" len="med"/>
            </a:ln>
            <a:effectLst/>
          </p:spPr>
        </p:cxnSp>
        <p:cxnSp>
          <p:nvCxnSpPr>
            <p:cNvPr id="32" name="AutoShape 30"/>
            <p:cNvCxnSpPr>
              <a:cxnSpLocks noChangeShapeType="1"/>
              <a:stCxn id="8" idx="4"/>
              <a:endCxn id="26" idx="0"/>
            </p:cNvCxnSpPr>
            <p:nvPr/>
          </p:nvCxnSpPr>
          <p:spPr bwMode="auto">
            <a:xfrm>
              <a:off x="3276600" y="4605338"/>
              <a:ext cx="609600" cy="271462"/>
            </a:xfrm>
            <a:prstGeom prst="straightConnector1">
              <a:avLst/>
            </a:prstGeom>
            <a:noFill/>
            <a:ln w="9525">
              <a:solidFill>
                <a:schemeClr val="tx1"/>
              </a:solidFill>
              <a:round/>
              <a:headEnd/>
              <a:tailEnd type="triangle" w="med" len="med"/>
            </a:ln>
            <a:effectLst/>
          </p:spPr>
        </p:cxnSp>
        <p:cxnSp>
          <p:nvCxnSpPr>
            <p:cNvPr id="33" name="AutoShape 31"/>
            <p:cNvCxnSpPr>
              <a:cxnSpLocks noChangeShapeType="1"/>
              <a:stCxn id="11" idx="4"/>
              <a:endCxn id="20" idx="0"/>
            </p:cNvCxnSpPr>
            <p:nvPr/>
          </p:nvCxnSpPr>
          <p:spPr bwMode="auto">
            <a:xfrm>
              <a:off x="8229600" y="4616450"/>
              <a:ext cx="0" cy="717550"/>
            </a:xfrm>
            <a:prstGeom prst="straightConnector1">
              <a:avLst/>
            </a:prstGeom>
            <a:noFill/>
            <a:ln w="9525">
              <a:solidFill>
                <a:schemeClr val="tx1"/>
              </a:solidFill>
              <a:round/>
              <a:headEnd/>
              <a:tailEnd type="triangle" w="med" len="med"/>
            </a:ln>
            <a:effectLst/>
          </p:spPr>
        </p:cxnSp>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diamond(in)">
                                      <p:cBhvr>
                                        <p:cTn id="7" dur="20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76555"/>
            <a:ext cx="5178425" cy="509245"/>
          </a:xfrm>
        </p:spPr>
        <p:txBody>
          <a:bodyPr/>
          <a:lstStyle/>
          <a:p>
            <a:r>
              <a:rPr lang="en-US" sz="3600" dirty="0" smtClean="0">
                <a:latin typeface="Times New Roman"/>
                <a:cs typeface="Times New Roman"/>
              </a:rPr>
              <a:t>WMN</a:t>
            </a:r>
            <a:endParaRPr lang="en-US" sz="3600" dirty="0">
              <a:latin typeface="Times New Roman"/>
              <a:cs typeface="Times New Roman"/>
            </a:endParaRPr>
          </a:p>
        </p:txBody>
      </p:sp>
      <p:sp>
        <p:nvSpPr>
          <p:cNvPr id="3" name="Rectangle 3"/>
          <p:cNvSpPr txBox="1">
            <a:spLocks noChangeArrowheads="1"/>
          </p:cNvSpPr>
          <p:nvPr/>
        </p:nvSpPr>
        <p:spPr>
          <a:xfrm>
            <a:off x="841375" y="809811"/>
            <a:ext cx="8042276" cy="4752790"/>
          </a:xfrm>
          <a:prstGeom prst="rect">
            <a:avLst/>
          </a:prstGeom>
        </p:spPr>
        <p:txBody>
          <a:bodyPr vert="horz" lIns="91440" tIns="45720" rIns="91440" bIns="45720" rtlCol="0">
            <a:normAutofit/>
          </a:bodyPr>
          <a:lstStyle/>
          <a:p>
            <a:pPr marL="342900" marR="0" lvl="0" indent="-342900" algn="just" defTabSz="914400" rtl="0" eaLnBrk="1" fontAlgn="auto" latinLnBrk="0" hangingPunct="1">
              <a:lnSpc>
                <a:spcPct val="90000"/>
              </a:lnSpc>
              <a:spcBef>
                <a:spcPts val="2000"/>
              </a:spcBef>
              <a:spcAft>
                <a:spcPts val="0"/>
              </a:spcAft>
              <a:buClr>
                <a:schemeClr val="accent1">
                  <a:lumMod val="60000"/>
                  <a:lumOff val="40000"/>
                </a:schemeClr>
              </a:buClr>
              <a:buSzPct val="122000"/>
              <a:buFont typeface="Arial" panose="020B0604020202020204"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Provide high fault tolerance</a:t>
            </a:r>
          </a:p>
          <a:p>
            <a:pPr marL="342900" marR="0" lvl="0" indent="-342900" algn="just" defTabSz="914400" rtl="0" eaLnBrk="1" fontAlgn="auto" latinLnBrk="0" hangingPunct="1">
              <a:lnSpc>
                <a:spcPct val="90000"/>
              </a:lnSpc>
              <a:spcBef>
                <a:spcPts val="2000"/>
              </a:spcBef>
              <a:spcAft>
                <a:spcPts val="0"/>
              </a:spcAft>
              <a:buClr>
                <a:schemeClr val="accent1">
                  <a:lumMod val="60000"/>
                  <a:lumOff val="40000"/>
                </a:schemeClr>
              </a:buClr>
              <a:buSzPct val="122000"/>
              <a:buFont typeface="Arial" panose="020B0604020202020204" pitchFamily="34" charset="0"/>
              <a:buChar char="•"/>
              <a:tabLst/>
              <a:defRPr/>
            </a:pPr>
            <a:r>
              <a:rPr lang="en-GB" sz="2400" dirty="0" smtClean="0">
                <a:solidFill>
                  <a:schemeClr val="tx1">
                    <a:lumMod val="65000"/>
                    <a:lumOff val="35000"/>
                  </a:schemeClr>
                </a:solidFill>
              </a:rPr>
              <a:t>Utilised multi-hop relaying similar to ad hoc wireless networks</a:t>
            </a:r>
          </a:p>
          <a:p>
            <a:pPr marL="342900" marR="0" lvl="0" indent="-342900" algn="just" defTabSz="914400" rtl="0" eaLnBrk="1" fontAlgn="auto" latinLnBrk="0" hangingPunct="1">
              <a:lnSpc>
                <a:spcPct val="90000"/>
              </a:lnSpc>
              <a:spcBef>
                <a:spcPts val="2000"/>
              </a:spcBef>
              <a:spcAft>
                <a:spcPts val="0"/>
              </a:spcAft>
              <a:buClr>
                <a:schemeClr val="accent1">
                  <a:lumMod val="60000"/>
                  <a:lumOff val="40000"/>
                </a:schemeClr>
              </a:buClr>
              <a:buSzPct val="122000"/>
              <a:buFont typeface="Arial" panose="020B0604020202020204" pitchFamily="34" charset="0"/>
              <a:buChar char="•"/>
              <a:tabLst/>
              <a:defRPr/>
            </a:pPr>
            <a:r>
              <a:rPr lang="en-GB" sz="2400" dirty="0" smtClean="0">
                <a:solidFill>
                  <a:schemeClr val="tx1">
                    <a:lumMod val="65000"/>
                    <a:lumOff val="35000"/>
                  </a:schemeClr>
                </a:solidFill>
              </a:rPr>
              <a:t>Dynamically self-organised and self-configured</a:t>
            </a:r>
          </a:p>
          <a:p>
            <a:pPr marL="342900" marR="0" lvl="0" indent="-342900" algn="just" defTabSz="914400" rtl="0" eaLnBrk="1" fontAlgn="auto" latinLnBrk="0" hangingPunct="1">
              <a:lnSpc>
                <a:spcPct val="90000"/>
              </a:lnSpc>
              <a:spcBef>
                <a:spcPts val="2000"/>
              </a:spcBef>
              <a:spcAft>
                <a:spcPts val="0"/>
              </a:spcAft>
              <a:buClr>
                <a:schemeClr val="accent1">
                  <a:lumMod val="60000"/>
                  <a:lumOff val="40000"/>
                </a:schemeClr>
              </a:buClr>
              <a:buSzPct val="122000"/>
              <a:buFont typeface="Arial" panose="020B0604020202020204"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Designed</a:t>
            </a:r>
            <a:r>
              <a:rPr kumimoji="0" lang="en-GB" sz="2400" b="0" i="0" u="none" strike="noStrike" kern="1200" cap="none" spc="0" normalizeH="0" noProof="0" dirty="0" smtClean="0">
                <a:ln>
                  <a:noFill/>
                </a:ln>
                <a:solidFill>
                  <a:schemeClr val="tx1">
                    <a:lumMod val="65000"/>
                    <a:lumOff val="35000"/>
                  </a:schemeClr>
                </a:solidFill>
                <a:effectLst/>
                <a:uLnTx/>
                <a:uFillTx/>
                <a:latin typeface="+mn-lt"/>
                <a:ea typeface="+mn-ea"/>
                <a:cs typeface="+mn-cs"/>
              </a:rPr>
              <a:t> for static or limited mobility environment</a:t>
            </a:r>
          </a:p>
          <a:p>
            <a:pPr marL="342900" marR="0" lvl="0" indent="-342900" algn="just" defTabSz="914400" rtl="0" eaLnBrk="1" fontAlgn="auto" latinLnBrk="0" hangingPunct="1">
              <a:lnSpc>
                <a:spcPct val="90000"/>
              </a:lnSpc>
              <a:spcBef>
                <a:spcPts val="2000"/>
              </a:spcBef>
              <a:spcAft>
                <a:spcPts val="0"/>
              </a:spcAft>
              <a:buClr>
                <a:schemeClr val="accent1">
                  <a:lumMod val="60000"/>
                  <a:lumOff val="40000"/>
                </a:schemeClr>
              </a:buClr>
              <a:buSzPct val="122000"/>
              <a:buFont typeface="Arial" panose="020B0604020202020204" pitchFamily="34" charset="0"/>
              <a:buChar char="•"/>
              <a:tabLst/>
              <a:defRPr/>
            </a:pPr>
            <a:r>
              <a:rPr lang="en-GB" sz="2400" baseline="0" dirty="0" smtClean="0">
                <a:solidFill>
                  <a:schemeClr val="tx1">
                    <a:lumMod val="65000"/>
                    <a:lumOff val="35000"/>
                  </a:schemeClr>
                </a:solidFill>
              </a:rPr>
              <a:t>Comprised</a:t>
            </a:r>
            <a:r>
              <a:rPr lang="en-GB" sz="2400" dirty="0" smtClean="0">
                <a:solidFill>
                  <a:schemeClr val="tx1">
                    <a:lumMod val="65000"/>
                    <a:lumOff val="35000"/>
                  </a:schemeClr>
                </a:solidFill>
              </a:rPr>
              <a:t> of mesh routers and mesh clients</a:t>
            </a:r>
          </a:p>
          <a:p>
            <a:pPr marL="342900" marR="0" lvl="0" indent="-342900" algn="just" defTabSz="914400" rtl="0" eaLnBrk="1" fontAlgn="auto" latinLnBrk="0" hangingPunct="1">
              <a:lnSpc>
                <a:spcPct val="90000"/>
              </a:lnSpc>
              <a:spcBef>
                <a:spcPts val="2000"/>
              </a:spcBef>
              <a:spcAft>
                <a:spcPts val="0"/>
              </a:spcAft>
              <a:buClr>
                <a:schemeClr val="accent1">
                  <a:lumMod val="60000"/>
                  <a:lumOff val="40000"/>
                </a:schemeClr>
              </a:buClr>
              <a:buSzPct val="122000"/>
              <a:buFont typeface="Arial" panose="020B0604020202020204" pitchFamily="34" charset="0"/>
              <a:buChar char="•"/>
              <a:tabLst/>
              <a:defRPr/>
            </a:pPr>
            <a:r>
              <a:rPr lang="en-GB" sz="2400" dirty="0" smtClean="0">
                <a:solidFill>
                  <a:schemeClr val="tx1">
                    <a:lumMod val="65000"/>
                    <a:lumOff val="35000"/>
                  </a:schemeClr>
                </a:solidFill>
              </a:rPr>
              <a:t>Nodes automatically established and maintained mesh connectivity among themselves</a:t>
            </a:r>
          </a:p>
          <a:p>
            <a:pPr marL="342900" marR="0" lvl="0" indent="-342900" algn="just" defTabSz="914400" rtl="0" eaLnBrk="1" fontAlgn="auto" latinLnBrk="0" hangingPunct="1">
              <a:lnSpc>
                <a:spcPct val="90000"/>
              </a:lnSpc>
              <a:spcBef>
                <a:spcPts val="2000"/>
              </a:spcBef>
              <a:spcAft>
                <a:spcPts val="0"/>
              </a:spcAft>
              <a:buClr>
                <a:schemeClr val="accent1">
                  <a:lumMod val="60000"/>
                  <a:lumOff val="40000"/>
                </a:schemeClr>
              </a:buClr>
              <a:buSzPct val="122000"/>
              <a:buFont typeface="Arial" panose="020B0604020202020204" pitchFamily="34" charset="0"/>
              <a:buChar char="•"/>
              <a:tabLst/>
              <a:defRPr/>
            </a:pPr>
            <a:r>
              <a:rPr lang="en-GB" sz="2400" dirty="0" smtClean="0">
                <a:solidFill>
                  <a:schemeClr val="tx1">
                    <a:lumMod val="65000"/>
                    <a:lumOff val="35000"/>
                  </a:schemeClr>
                </a:solidFill>
              </a:rPr>
              <a:t>Every node becomes a relay point or router for traffic</a:t>
            </a:r>
          </a:p>
          <a:p>
            <a:pPr marL="342900" marR="0" lvl="0" indent="-34290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spTree>
    <p:extLst>
      <p:ext uri="{BB962C8B-B14F-4D97-AF65-F5344CB8AC3E}">
        <p14:creationId xmlns:p14="http://schemas.microsoft.com/office/powerpoint/2010/main" val="300568634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heckerboard(across)">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heckerboard(across)">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heckerboard(across)">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heckerboard(across)">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heckerboard(across)">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heckerboard(across)">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3387725" cy="654424"/>
          </a:xfrm>
        </p:spPr>
        <p:txBody>
          <a:bodyPr/>
          <a:lstStyle/>
          <a:p>
            <a:r>
              <a:rPr lang="en-GB" dirty="0" smtClean="0"/>
              <a:t>WMN</a:t>
            </a:r>
            <a:endParaRPr lang="en-GB" dirty="0"/>
          </a:p>
        </p:txBody>
      </p:sp>
      <p:pic>
        <p:nvPicPr>
          <p:cNvPr id="4" name="Picture 3"/>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04800" y="466726"/>
            <a:ext cx="8704263" cy="4981575"/>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6324"/>
          </a:xfrm>
        </p:spPr>
        <p:txBody>
          <a:bodyPr/>
          <a:lstStyle/>
          <a:p>
            <a:r>
              <a:rPr lang="en-US" sz="4000" dirty="0" smtClean="0"/>
              <a:t>WSN</a:t>
            </a:r>
            <a:endParaRPr lang="en-US" sz="4000" dirty="0"/>
          </a:p>
        </p:txBody>
      </p:sp>
      <p:sp>
        <p:nvSpPr>
          <p:cNvPr id="4" name="Rectangle 3"/>
          <p:cNvSpPr txBox="1">
            <a:spLocks noChangeArrowheads="1"/>
          </p:cNvSpPr>
          <p:nvPr/>
        </p:nvSpPr>
        <p:spPr>
          <a:xfrm>
            <a:off x="942975" y="822511"/>
            <a:ext cx="8042276" cy="4752790"/>
          </a:xfrm>
          <a:prstGeom prst="rect">
            <a:avLst/>
          </a:prstGeom>
        </p:spPr>
        <p:txBody>
          <a:bodyPr vert="horz" lIns="91440" tIns="45720" rIns="91440" bIns="45720" rtlCol="0">
            <a:normAutofit lnSpcReduction="10000"/>
          </a:bodyPr>
          <a:lstStyle/>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Made up of sensor nodes, which</a:t>
            </a:r>
            <a:r>
              <a:rPr kumimoji="0" lang="en-GB" sz="2400" b="0" i="0" u="none" strike="noStrike" kern="1200" cap="none" spc="0" normalizeH="0" noProof="0" dirty="0" smtClean="0">
                <a:ln>
                  <a:noFill/>
                </a:ln>
                <a:solidFill>
                  <a:schemeClr val="tx1">
                    <a:lumMod val="65000"/>
                    <a:lumOff val="35000"/>
                  </a:schemeClr>
                </a:solidFill>
                <a:effectLst/>
                <a:uLnTx/>
                <a:uFillTx/>
                <a:latin typeface="+mn-lt"/>
                <a:ea typeface="+mn-ea"/>
                <a:cs typeface="+mn-cs"/>
              </a:rPr>
              <a:t> are usually static</a:t>
            </a: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Relatively economic efficiency</a:t>
            </a:r>
          </a:p>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Ease of deployment</a:t>
            </a:r>
          </a:p>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Relatively superior monitoring capabilities</a:t>
            </a:r>
          </a:p>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baseline="0" dirty="0" smtClean="0">
                <a:solidFill>
                  <a:schemeClr val="tx1">
                    <a:lumMod val="65000"/>
                    <a:lumOff val="35000"/>
                  </a:schemeClr>
                </a:solidFill>
              </a:rPr>
              <a:t>Use low power consumption</a:t>
            </a:r>
            <a:endParaRPr lang="en-GB" sz="2400" dirty="0" smtClean="0">
              <a:solidFill>
                <a:schemeClr val="tx1">
                  <a:lumMod val="65000"/>
                  <a:lumOff val="35000"/>
                </a:schemeClr>
              </a:solidFill>
            </a:endParaRPr>
          </a:p>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Nodes automatically established and maintained mesh connectivity among themselves</a:t>
            </a:r>
          </a:p>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Have relaxed bandwidth</a:t>
            </a:r>
          </a:p>
          <a:p>
            <a:pPr marL="349250" marR="0" lvl="0" indent="-349250" algn="just"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Communicate over short distance</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spTree>
    <p:extLst>
      <p:ext uri="{BB962C8B-B14F-4D97-AF65-F5344CB8AC3E}">
        <p14:creationId xmlns:p14="http://schemas.microsoft.com/office/powerpoint/2010/main" val="375245459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477125" cy="603624"/>
          </a:xfrm>
        </p:spPr>
        <p:txBody>
          <a:bodyPr/>
          <a:lstStyle/>
          <a:p>
            <a:r>
              <a:rPr lang="en-GB" sz="3600" dirty="0" smtClean="0"/>
              <a:t>WSN</a:t>
            </a:r>
            <a:endParaRPr lang="en-GB" sz="3600" dirty="0"/>
          </a:p>
        </p:txBody>
      </p:sp>
      <p:sp>
        <p:nvSpPr>
          <p:cNvPr id="3" name="Content Placeholder 2"/>
          <p:cNvSpPr>
            <a:spLocks noGrp="1"/>
          </p:cNvSpPr>
          <p:nvPr>
            <p:ph idx="1"/>
          </p:nvPr>
        </p:nvSpPr>
        <p:spPr>
          <a:xfrm>
            <a:off x="549275" y="1384300"/>
            <a:ext cx="8042276" cy="4343400"/>
          </a:xfrm>
        </p:spPr>
        <p:txBody>
          <a:bodyPr/>
          <a:lstStyle/>
          <a:p>
            <a:endParaRPr lang="en-GB" dirty="0"/>
          </a:p>
        </p:txBody>
      </p:sp>
      <p:pic>
        <p:nvPicPr>
          <p:cNvPr id="4" name="Picture 3" descr="cluster"/>
          <p:cNvPicPr/>
          <p:nvPr/>
        </p:nvPicPr>
        <p:blipFill>
          <a:blip r:embed="rId2" cstate="print"/>
          <a:srcRect/>
          <a:stretch>
            <a:fillRect/>
          </a:stretch>
        </p:blipFill>
        <p:spPr bwMode="auto">
          <a:xfrm>
            <a:off x="701674" y="749300"/>
            <a:ext cx="8042277" cy="43434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8675" y="69476"/>
            <a:ext cx="6308725" cy="641724"/>
          </a:xfrm>
        </p:spPr>
        <p:txBody>
          <a:bodyPr/>
          <a:lstStyle/>
          <a:p>
            <a:r>
              <a:rPr lang="en-GB" sz="3600" dirty="0" smtClean="0"/>
              <a:t>Wireless Ad hoc networks</a:t>
            </a:r>
            <a:endParaRPr lang="en-GB" sz="3600" dirty="0"/>
          </a:p>
        </p:txBody>
      </p:sp>
      <p:sp>
        <p:nvSpPr>
          <p:cNvPr id="5" name="Rectangle 3"/>
          <p:cNvSpPr txBox="1">
            <a:spLocks noChangeArrowheads="1"/>
          </p:cNvSpPr>
          <p:nvPr/>
        </p:nvSpPr>
        <p:spPr>
          <a:xfrm>
            <a:off x="955675" y="698500"/>
            <a:ext cx="8048624" cy="5028922"/>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No infrastructure</a:t>
            </a:r>
          </a:p>
          <a:p>
            <a:pPr marL="800100" lvl="1" indent="-342900">
              <a:lnSpc>
                <a:spcPct val="90000"/>
              </a:lnSpc>
              <a:spcBef>
                <a:spcPts val="2000"/>
              </a:spcBef>
              <a:buClr>
                <a:schemeClr val="accent1">
                  <a:lumMod val="60000"/>
                  <a:lumOff val="40000"/>
                </a:schemeClr>
              </a:buClr>
              <a:buSzPct val="110000"/>
              <a:buFont typeface="Wingdings" panose="05000000000000000000" pitchFamily="2" charset="2"/>
              <a:buChar char="§"/>
              <a:defRPr/>
            </a:pPr>
            <a:r>
              <a:rPr lang="en-GB" sz="2400" dirty="0" smtClean="0">
                <a:solidFill>
                  <a:schemeClr val="tx1">
                    <a:lumMod val="65000"/>
                    <a:lumOff val="35000"/>
                  </a:schemeClr>
                </a:solidFill>
              </a:rPr>
              <a:t>No base station</a:t>
            </a:r>
          </a:p>
          <a:p>
            <a:pPr marL="800100" lvl="1" indent="-342900">
              <a:lnSpc>
                <a:spcPct val="90000"/>
              </a:lnSpc>
              <a:spcBef>
                <a:spcPts val="2000"/>
              </a:spcBef>
              <a:buClr>
                <a:schemeClr val="accent1">
                  <a:lumMod val="60000"/>
                  <a:lumOff val="40000"/>
                </a:schemeClr>
              </a:buClr>
              <a:buSzPct val="110000"/>
              <a:buFont typeface="Wingdings" panose="05000000000000000000" pitchFamily="2" charset="2"/>
              <a:buChar char="§"/>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No fixed network</a:t>
            </a:r>
          </a:p>
          <a:p>
            <a:pPr marL="342900" marR="0" lvl="0" indent="-34290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Self-organising; no central control</a:t>
            </a:r>
          </a:p>
          <a:p>
            <a:pPr marL="342900" marR="0" lvl="0" indent="-34290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Multi-hop communication</a:t>
            </a:r>
          </a:p>
          <a:p>
            <a:pPr marL="342900" marR="0" lvl="0" indent="-34290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dirty="0" smtClean="0">
                <a:solidFill>
                  <a:schemeClr val="tx1">
                    <a:lumMod val="65000"/>
                    <a:lumOff val="35000"/>
                  </a:schemeClr>
                </a:solidFill>
              </a:rPr>
              <a:t>Node participate by forwarding data from one node to another</a:t>
            </a:r>
          </a:p>
          <a:p>
            <a:pPr marL="342900" marR="0" lvl="0" indent="-34290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Need support of Dynamic routing protocols</a:t>
            </a:r>
            <a:endParaRPr kumimoji="0" lang="en-GB" sz="2400" b="0" i="0" u="none" strike="noStrike" kern="1200" cap="none" spc="0" normalizeH="0" noProof="0" dirty="0" smtClean="0">
              <a:ln>
                <a:noFill/>
              </a:ln>
              <a:solidFill>
                <a:schemeClr val="tx1">
                  <a:lumMod val="65000"/>
                  <a:lumOff val="35000"/>
                </a:schemeClr>
              </a:solidFill>
              <a:effectLst/>
              <a:uLnTx/>
              <a:uFillTx/>
              <a:latin typeface="+mn-lt"/>
              <a:ea typeface="+mn-ea"/>
              <a:cs typeface="+mn-cs"/>
            </a:endParaRPr>
          </a:p>
          <a:p>
            <a:pPr marL="342900" marR="0" lvl="0" indent="-34290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anose="020B0604020202020204" pitchFamily="34" charset="0"/>
              <a:buChar char="•"/>
              <a:tabLst/>
              <a:defRPr/>
            </a:pPr>
            <a:r>
              <a:rPr lang="en-GB" sz="2400" baseline="0" dirty="0" smtClean="0">
                <a:solidFill>
                  <a:schemeClr val="tx1">
                    <a:lumMod val="65000"/>
                    <a:lumOff val="35000"/>
                  </a:schemeClr>
                </a:solidFill>
              </a:rPr>
              <a:t>Dynamic network topology</a:t>
            </a:r>
            <a:endParaRPr lang="en-GB" sz="2400" dirty="0" smtClean="0">
              <a:solidFill>
                <a:schemeClr val="tx1">
                  <a:lumMod val="65000"/>
                  <a:lumOff val="35000"/>
                </a:schemeClr>
              </a:solidFill>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linds(horizontal)">
                                      <p:cBhvr>
                                        <p:cTn id="7" dur="500"/>
                                        <p:tgtEl>
                                          <p:spTgt spid="5">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blinds(horizontal)">
                                      <p:cBhvr>
                                        <p:cTn id="10" dur="500"/>
                                        <p:tgtEl>
                                          <p:spTgt spid="5">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blinds(horizontal)">
                                      <p:cBhvr>
                                        <p:cTn id="13" dur="500"/>
                                        <p:tgtEl>
                                          <p:spTgt spid="5">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3" presetClass="entr" presetSubtype="10" fill="hold" nodeType="clickEffect">
                                  <p:stCondLst>
                                    <p:cond delay="0"/>
                                  </p:stCondLst>
                                  <p:childTnLst>
                                    <p:set>
                                      <p:cBhvr>
                                        <p:cTn id="33" dur="1" fill="hold">
                                          <p:stCondLst>
                                            <p:cond delay="0"/>
                                          </p:stCondLst>
                                        </p:cTn>
                                        <p:tgtEl>
                                          <p:spTgt spid="5">
                                            <p:txEl>
                                              <p:pRg st="7" end="7"/>
                                            </p:txEl>
                                          </p:spTgt>
                                        </p:tgtEl>
                                        <p:attrNameLst>
                                          <p:attrName>style.visibility</p:attrName>
                                        </p:attrNameLst>
                                      </p:cBhvr>
                                      <p:to>
                                        <p:strVal val="visible"/>
                                      </p:to>
                                    </p:set>
                                    <p:animEffect transition="in" filter="blinds(horizontal)">
                                      <p:cBhvr>
                                        <p:cTn id="34"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563563" y="84667"/>
            <a:ext cx="6167437" cy="677333"/>
          </a:xfrm>
        </p:spPr>
        <p:txBody>
          <a:bodyPr/>
          <a:lstStyle/>
          <a:p>
            <a:pPr eaLnBrk="1" hangingPunct="1"/>
            <a:r>
              <a:rPr lang="en-GB" altLang="ja-JP" sz="3600" dirty="0" smtClean="0">
                <a:latin typeface="Times New Roman"/>
                <a:cs typeface="Times New Roman"/>
              </a:rPr>
              <a:t>Wireless Ad hoc Network</a:t>
            </a:r>
            <a:endParaRPr lang="en-US" sz="3600" dirty="0">
              <a:latin typeface="Times New Roman"/>
              <a:cs typeface="Times New Roman"/>
            </a:endParaRPr>
          </a:p>
        </p:txBody>
      </p:sp>
      <p:sp>
        <p:nvSpPr>
          <p:cNvPr id="7171" name="Rectangle 3"/>
          <p:cNvSpPr>
            <a:spLocks noGrp="1" noChangeArrowheads="1"/>
          </p:cNvSpPr>
          <p:nvPr>
            <p:ph type="body" idx="1"/>
          </p:nvPr>
        </p:nvSpPr>
        <p:spPr>
          <a:xfrm>
            <a:off x="655638" y="1536700"/>
            <a:ext cx="7940675" cy="5076825"/>
          </a:xfrm>
        </p:spPr>
        <p:txBody>
          <a:bodyPr/>
          <a:lstStyle/>
          <a:p>
            <a:endParaRPr lang="en-US">
              <a:latin typeface="Arial" charset="0"/>
            </a:endParaRPr>
          </a:p>
          <a:p>
            <a:pPr>
              <a:buFont typeface="Symbol" charset="0"/>
              <a:buChar char=""/>
            </a:pPr>
            <a:endParaRPr lang="en-US">
              <a:latin typeface="Arial" charset="0"/>
            </a:endParaRPr>
          </a:p>
        </p:txBody>
      </p:sp>
      <p:sp>
        <p:nvSpPr>
          <p:cNvPr id="34818" name="AutoShape 2" descr="data:image/jpeg;base64,/9j/4AAQSkZJRgABAQAAAQABAAD/2wCEAAkGBhQSERUUEBQVFRQRGBkYGBcYGBcbHRgVFRQXGRUcGhsXHCYfFxojHRcXHy8hIygpLS0sGB49NTArNSctLCoBCQoKDgwOGg8PGiojHSUtKioqLy8sNS8sKTIsLCwsKTQqKiwpMiwvLSwqLCktLy0sLCwsLCwsLCwsNDAsLSwuKv/AABEIAL0BCgMBIgACEQEDEQH/xAAcAAEAAwEBAQEBAAAAAAAAAAAABQYHBAMCAQj/xABBEAACAQIEAwYEAwYFAgcBAAABAgMAEQQSITEFBkEHEyJRYXEyQoGRFFKhIzNicsHwgpKx0eEVokNTY3OTwvEk/8QAGgEBAAMBAQEAAAAAAAAAAAAAAAEDBAIFBv/EAC8RAAICAQMDAgUDBAMAAAAAAAABAgMRBCExEkFRYXEigZGhsTLB8AUT0fEUQuH/2gAMAwEAAhEDEQA/ANvpSlQQKUpQClKUAqrQ9o+FZ2QlgUNibXHodNhbWprj+O7nDTSdURiP5rWX9SKyTD4BTlzoCUAIbZgTr8Q1qm61VLIZsGB4nFMLxOrj0P8ATeuqsflXu7yRuysLEf6WuN/retT4KXOHiMpzOUBY+pF7fS9vpU1Wq2OUDtpSlWgUpSgFKUoBSlKAUpSgFKUoBSlKAUpSgFKUoBSlKAUpSgFKUoBSlKAUpSgFKUoCo9pWNC4ZIv8Az5ADa58CeNtBvsv3qmrKATc7m+otpbSprtHUtOpuGWJLW1srO12JtrsF29KgF4sjCzjTXfyHU9Bf386xaquUsNLKIZ48bxFkAHW5+2g/U158E5yxULAI5cHTK2t64MarFGbYIyqQfXMQNPb9KmOReGhMTG2IU5XJyE7HqP6/pWiiHRBIk1zhmIeSJWkXKzC5FdVKVaBSlKAUpSgFKUoBSlKA/HcAEkgAaknYAb1DYrnHCo6IJVkaR1jtEQ+VmOUZyptGCdBmIudBc1B9oXHTkOFh1ZlzTWvpGdk06v1/hv8AnBrO1xQlOSUEFrBWUkEG+n62rVTpnZFvJDeDeqVUuQ+ZJcR3sM9mbDiP9qNC4fPbOu2fwbjQ32FtbbWeUXF4ZIpSlcgUpSgFKUoBSlKAUpSgFKUoBSlKAUpSgKtzRyaZ8zwPkdt1PwsbfoazPi/BZsOQJI2QjdtSra3BB2+mlbrVT43zrGmNhwSxd80rKslvkz6jSxvZbu21lH2ZwW11TsyorhNv2Rm3BcF3zqrsqpmBYkhRptcnT5jWmc3cJC4RWjFjhSGFvLZvpsfpXZxDkrCzRPGYlUSa3UAEMNmHqKqKcVxHCz+G4jefByeBJhuAQNLEk2Av4Trp4SQLVDlhl9OmV8MQfx+PK9PX0L1wDii4iBJFO4F/epGq9yTwzuYCVlWVJGZ1ZfhKs7EW9hp7g1YakyNNPDFKUoQKUpQClKUAqM5i42uFgMhGZiQqJ+eRvhHtoST0VWPSpJmsLnYVmnEeK/i5jiQf2MBy4fyJ0LSHqpewIYiwUDzYV3CPUzmUulZO7lricaZxM2aWVi7yFTYsRsbiwUWO2iiwOXQVX+aI4klX8OgZ5NAia5pWYBAvkTreunFPlBY3BYMua9mYHMNbEHbL4kIK2PUCpPs94MZ5Gx0o8ILLhxsDfSSWw8zdF9Ax2INSqFXb/wAhSa5WO0vf0RRXmTyWblDlwYPDhSQ0shzyuPmkI6fwqLKPQepqcpSuG23lmkUpSoApSlAKUpQClKUApSlAKUpQClKUAr8dwASSABqSdgBvev2s77VeaGVVwWHu0uIsGCnWzkLHGOl3JtvsNdDUN4NGnod1igtly34S5ZMce7QsPHhGmw8iSsWMaDX94PzA2OUDxX6i1t6hOyfl4sG4hiLtJiM3dFt+7Y3eQ32aQ6/yhfzEVwL2KsWw4eZTHYHFCxuxBuUisB4G+G7agC+pOmqRxhQAoACiwAFgANgB0FQk+War7aYV/wBrTttPdt8+i+XPqz6qv89xTNgZVw8ayMwsykXOT5iq/M46D7a2FWCldMw1T/tzU8Zw8mY9i4fLOTiFKEjLhxclddZSSB8WgstxpqSdtOqm808il3/E4Bu4xSm9wcqvoQb2FgxHXY9fMevK3PImzw4tTBiYVJdGBGZVUFmUHbTUr5EEEjbmO2xv1UVqOrU1vPeSfMf8r1+pbaViz9rkuHxTByXjclirahAxNgOq2HlcelaNy5z5hcYBkcK5+ViNT/C2x9tD6Vrs0s4b8njQvjL0LHSlKzFwpULx3nDDYR0SeSzSdAL5V2zNb4V9ffyNVznntKSBe6wbCSd7DMozhS1soUC4kka4AUX9fIw2kaqtJbY1iOz3y+MLl58InOaMTHOkmCSeJMRKotGz2LLcFkNtfGgYaXNjexFUv8W0cgimQwyIAAT8q6lmFifiPzDMhN9BYmpLkTs9dJPxnEfFiCSyRk5u7LDV3Ozym5Glwo2udavHEeFRTqFmjVwDcXGoPoRqPpVtdnSsNFOprr6umttrz5849DKsNgGx+JXCoSI1GaZhpkhvsADZXksFGugBOuU31zD4dURURQqIAqqBYKqiwAA2AAtXhw7hMMC5YI0jB3yqBc+ZI1Y+p1rrqbLOt+hTGKisIUpSqjoUpSgFK58fjlhjaSQ2VBc/8evSvPhvF4sQuaF1cdbbj3B1H1rrpeOrGxHUs47nZSlK5JFKUoBSlKAUpSgFKVx8X4omHhaWTZRoBuzHRVHqTYD3oDqlkABJIAAJJOwAG59KzvkXkyZsXJjuIAGS57oZla7No0vgJFsvhQX0UnQaWrGO482JLLiJXOcnMjM3c73ClM2Ww0sSL+EG971eOSebbiPB4kETKuVHGqyiNepHwPYEkHQ9Cb2q+zTTguplsL5RhKEeHjPyLrSlKoKhSlKAVTe0XiqYVFcRoZZQULlRm7lfEy5t7EldL21q4O4AJYgAaknQAVl3PPFUxGIjIBeGIW8rnNdiPTRf8ta9JX1WZxsjPqJqMMZxkyDHwSySs5Q3kY2Cgn1AHsK8uHCXPaC+c3Nh1AFzcHQjStZwQUeODUqr5OhSSRcucj0F7EVVeNYExh+7Fssawp/JvI3qSb6+tXS1Fq6srD2UfVtvt4Sw/qWU0Kckn+ndtrwuPm+Ca5F7S8UFKyDvESwsSdb9FO6n01Gu1XvnrtAXBR5Et+JdQcp1EQPVrbnoF6+2+b8BMHD48LJOS5L5nQDUN8XXcL4B62rSeDcI4bjMSMdDaSUeLKWJCyfnyHZwNAdhuADrVet6cpRW/c7/AKfKEZOdibS/Suzfq/H+ip8D7NcRjlfFY+R4pJVYxxsPFnI8LzDoB0iFrC17Wyi0cidm6YL9tiMkuJ1CsB4Yl2tHmF8xG72BO2g3u1KwqKRst1t1qcZS2e+O3+vQUpSpMgpSlAKUpQClKUBSu1HiojwpUEaWdxfXKPhFvVrfasI4VzPiMO+eORgbk7nqb6Eaj229KvvO+HfG4ufKbxq1vTwAKo+4Y1XMRyCQuZZPilSJQRvdM0zXv8KfrXqxshQo1t7v8vG33+nsYGutub43+iL7yp20rJZMWLN+YWB+2zfSx9K0zAcSjnXPC6uvp09CNwfQ1/LGK4cqQgm7SSSEJbYouhNjrqbWrXeyrgzCUElrYdLMbnxOwIAPmPiNvQVVOuuyMpx2xn2eP/di+XXTKMJb5Sfqk9/xuanSlK880ClKUApSlAKpeJxKY7FWcn8NCSsf5ZZ75XN9ja5VR18R6ipHm/jTIqwQE99Pp4T4kj+Zh5MbELtrcj4SKpi4Q5VFwFFwovYWAUONb5GuLHpcKBcHW1V9UXl4yVWT6dj55n5RSM95Gxy5gCDuCT0PUa2/WpPs84KZZfxTX7uAGOL+N7ZJHNugAKDzObyFREne42aPCoxBa5Y3LCONdHcE3N7EKoJOrDW2taFjeLYThsMaSMIkAyxoAzEhbbAAk7i5PU6m5pCV1VP9u6XU8v5Lsn6/zfk7ornN4im328k1Ss4x3bCrN3eCw7yuds173sdo48zHb061xcN7TsTFiivElCJkuY1jIZWKqyWF76g3IY6X6bVR1I9Rf0zUNPZZW+M/F9Fv9TVKjOOcwR4VQZLlmvlUbm1r+gGo1PnVIxHa+0rZMDhXkb1zMdwNUiBIGttSNxXRwrh3EMeT/wBSjWKLKWjayrIkhItZQSctr3D6/D61ZVKHUurODPforaq3KTin4b3+i/chOL85vi3yMcig6RjQehN/iPv9hXpLhQfpsf73/vWvPjvAJMOcuIUMmyyW09LHeNvS9qh8NxZ4GySXZOh6gV9Eq1OCdHCPlbutS+Pk65sEVOZTlPRhtf8AoaYjG5kKyp4raMNifUf7V7f9ZBW6rvcDUG46XH9/SuKSfUIFzyNsg/vQUccx6rUlj+fzyd02WJ4h3Kfx3F55AvSMW/xE3b+g+lc/DuIywuHhdkYbFSf7NX6Hs6gjkjHEZ+6kxJJVADbcaFrWXUgamtD4P2cYPD6rHmbzbWvAts65uR7sapVwjlbY29SF5C56xWItHiYHP/qgW+4rQq+Y4gosoAHkBavqqgKUpQClKUApSlAfjOACSbAbk9BVR43zsL93hTcneToPPKOvvt71C8+YnEGVo5GZImP7MqPCR/8AZx5H6VWMLiGhN5fEp0zL0/mU6j/SvX0+ji4dbeX2X8/B5up1MlmMVg9nR0cshILakHUN/Q/3tXumLSQZX/ZvYgX28QsbflJ/s12pldbghgft/wAH9feuLG4IAXO3ruPY9a0LpseJbSMlWolDbt47ENjeCd3PE7C4iIyA9Suq6e+tch5+xEGLeSBgFuAU+VsuhNvXXX1rs4w7JCTe4QeG52JNtPXrVTwnBppf3cTt7A1g1MFTCNSPVrteosldI2zlXtYw+Jsk/wCxlPn8JPoelXpHBFwbg9RWE8D7IcVNYy2iX13rWeVOWDgo8nfPIPJth7VgNJPUpSoIFfjmwNhc+Xn96/aUBlUHEe+Z5JWyyzXzKwtkUAEJZtyNFsLMCt7Ek38eMY9YYiX0IG2vhSxAAI+K92Fmuwuak8Y0eN4jNhMREIZ1v3UybuiBWVZVv+0uvjG1gpGnWZ4b2ehZkmxMxmaJg6KFyrmUWUvmZ2cqbEaixUaG1a42wxn7EXaWVc11ej+u6OjkPls4aEyTC2IxFmk80HyRey3N/wCItUtxjl3D4rJ+JiWTuzdb30vuNCLg2FwdDbapGlZZNyeWdRk4vKeDmwHDYoFyQRpGv5UUKPso1rgx/KGEnmE00CSSAAXYEg2BAzLfK1gdyDsPIVMUqCVKS4Z5YfCpGoWNVRRsqgAD6DSvWlKHJ5z4dXUq6hlbQgi4NUPmLkVkVjhgXjOpiOpX1S+/tvWgUq6q6dTzE4nXGaxIwjD4KR5e4wsbZm3Yg2X79a1PlPkuPCLmbxzN8Tnz9KsC4dQcwUAnrYXr0qzUamdz348HFVMalsRnMPLsWMhMU403VhbMjeakg/7GqNg+P4nhEq4fHXlwpuIpRqQo2A9huh1Hykga6ZVG7U+AYnEQq2HZmWK+aFQTmJ2cAfGV/L7213xyXdHsaG1SkqLWuh+e3qn2f28l0wuKWRFeNgyOLqw1BBr1qodmXEMOcGkMDsXiBMiyHxh2Ylj5ZSxNsug0Ghq31KeTHdU6rHBprHnkjOP8wxYNFea9mbLpbyvfXp/vXjgObsNMQFlAJ6N4T+ulVbtExOfERxWBEUbOwOou5yi4/wAN6r0HDUCZVGS+umoB6+E6D6WrPbqFXLDRQbGDSqFyRiZfxJiEhMSKWIOtr2CjXUG5B+lX2tEZKSTRIpUDzdzdFgIsz+KRr5I72LEbk/lUdT/WqZxHtkBwo7qPLiXuv5lQk2UqLXkZr6Lbfe/WHJI206G+2KnFfD5fHv7epaedubMJho8mKHel94lykhfzG5GUeXU9Otq1xzkxlTvIA8kLqDlYESICL2IOpt5bivfkfs/k738bxPxTMQ6RMb5GOueToZR0UaJbqbZdGrRRfZS8r6GfWU6eSUIb45l59l4/JgbYd4/3bZkbcC4+h8q9p8XYgtcsfhTck1p/MPJCT3eEiKU76eFvcefrXHyl2dphmMs572U7E7D2r1p/1GLhlL4jx46JqW72IblvkwO6ScQZVL6xwFgCbW6HVrXFaNh8GiCyIqj0AFZ/2zcMJhhnS4aJitx8uezIfSzoPvV44HxVcThop02mRXte9iwuQfUG4PqK8WdkrJNye57UtPGqmE48PPyaf+MM7qUpXJQKUpQClKUBm3aXEcLi8LxBAfAwVwOuS5t7shkX6CtGhmDqGU3VgCCOoIuD9qyntJXES8Qjwxlywz933YYkIGN1ucoJzZ9L2+YdK0blrhr4fCQwysHeJApIFhpsBfoBYXO9q5XLPU1kUqKW3mWPtnb6bok6UpXR5YpSlAKUpQClKUApSlAKUpQFO5o5F7yQYrAsIcUhzaWCyG9yW00Y3Nzsb633qS5P47NiYmGJheKaFsj3Uqrt5oTvtra4FxY61P1z8RmKRSMCAVRiCdgbG362qMbmmWplOtVz3xw+69PYy3jWNEuLxL30zhRofgisht9QTX4koOxqOw0vcHKw1NgST7ksdbAC+/3r54hi1KgoLE7nTY3tfrqevpXnX0zlZnGzMpxPxmSOUvE5QnXTyvp+lqsmF7V5YoWMyB2sQjHQZgN2PkL3P9NxUZuHO0xRQWZW1A/Lsf0rW+SeGQNhI/2aMVYMcyhrSLezC40I1sd69LGFhFtUoxmnNZXjjJWeV+QJcZJ+L4tdg9mSFr3bW4Mq/Km1ovL4vy1a8F2eYSLGHFqh7zdFJHdxsfiaNbeFj53Nrm1qstKhJIst1Ntrbk+dsLjHZY8IUpSpM4pSlAV3n2aD8FLHiJFTvVIjzHeRfElgLk2YLfSoPsd4v3mEeFt8NJp/7cvjX10bvB7KPYffa/wvvMGso3gcXPkknhb/ALsn2rq7L+EYaPBpPh1ZXxKIJi0jv+0hLowGYmwDmTa29c/9j1JdEdDFbtuT9k1/lNFxpSldHlilKUApSlAUPtd4QXwqToSHwzDxDQhXIFx6hwhH1qdwPM4k4aMWLA90WI8pVurLv0cEVLcSwCzwyRP8MqlTbezC1xfqN6z3HcBfh/D2wzTd7+KxN1spXLHlUkWJPWPMfVzXPDybJ2xnp4wf6ot49nv9n+T94f2k4kNlmhB8jYqCOlmHhB9DarZwrnKCbQnu3/K/9G2NZ/htLkdT+g0rzxQjDRhrIrP4mGllJ8ZsOuv93rHVqpTmotGI2KlcuA4lFKoMLqw9D/SuqtxIpSlAKUpQClK58fxCOBC8zqiCwzMbC5NgPUnyFAdFK/FN9R1r5mmVFLOQqqCSSbAAakknYUJ5PuoXmvieHhgIxb5UkIUWuWJuDdQNTbevCXn3BjDPiElDKhy5QCGLkHKoVgDc2NjtYE9DVB4Fy/PxrEHFY64wqmwUEjvQD+7j6iIHRn3Y3A6kct+DdVpelOy/MYrbHdvwv3fY9+McpS2WaE/iYHUMrRnUoy3U6bixB03qp+IHKfPUEa6aV/QMMKooVAFVQAFAAAAFgABoAB0rix/L8ExvLEjHzsL/AHrswFW7O+AWDYiTVpCSL+pryXiL4HEYmGFO8ZryRRk2zXIJAPXQmw6kWq9QQKihUFgNhUFzDy0088EsbBTE3j82XK1gPqaHUXiSbWT55R52ixy2/dzrfNETc2BAzKbDMuo6XB38zY6qPN/JiS3xMMn4fExDN3obKGyr856aaZvLe40rn5B7QRjD3E9hiVUt4RpIikAt/CQSLjY306gcJ9mbrdPCdbvo/SuU+Y59e6+/ku1KUro885OK8SXDwvK9yEF7Dcm9gB6kkCuXgvM8GKH7Jxm6odGHnp19xeqv2rcbWPDlM4BS0jL1O4QfU6/QVguC4rLE2aNyDe58r339D6jWt9WmjOvL5ZmlbLraXCP6r4xw8TwSwn/xUZfYspAP0Nj9Ko3Y7jWCYrCyXDYaRWKndO+DAqfLxRO3+P2qt8qdtbrZMYMw2zE6/wCbr7N961XgnHMPiQWw7KWaxYWAbQWBYbnTS+orPZp5w37GyvVp1Olrlp+2M8eSUpSlUHApSlAKUpQCs67QOIZsZDEtj3K3I1+KU26A2sq3+taLWSc1zKcRLKlwS+qm9/CMovfXpe1czj1RaB5ksm66DqNfvUJx3FXOmw/oLn/UV0JxYlSpbcWvp1Graj9LGuN8J3ndBNXcsCPIXW2n3+1ZaNPKEsyISO7kzAzS4hRAzKAblhtb/mtujWwAJuQN/OqDydgTgMQMPJb9qgKn+n02+lOL9omLw8rrJw98kbWzjvSpW/hIcRlNQR13P0rY3g0U0TueI4+bS/LNApWZwduEOYq8DAjSyyoTfyIYKRV45b5ijxsAmhuBcqym11cWuDbTYg+xFQmmd3aO6mPVOO3Gcp/hkpSlfMsoVSzEBVBJJ0AAFyT5CpMpE808e/CwFhYyP4Y1PVyCbn+FQCx9BYakCsdOISUkSls7CxkezE5hYliRoTfceelhWg4LEpisQZ8SLLIuTDK2wiDeK4OquxCk3t8q6lReA5p5chiYOtwrEjKTtYE3vv01q6nU1VWqm1by4f7fz5lTnvgsnKHOTN//AD4uweKIv317K6RkBi+Y+BwCCdSDqbjaq7xjjE/GsR+FwV0wsZBkkINrX0dxpfY5I9yRc2sSvbwHkf8AF4SSWVmjbFqoiIFysIZXUkHfOVViPIJ61eOA8BiwcKwwLZRqSdWdj8TOfmY2H2AFgABxco9bUeD0dPdCiHWt7O3iPr7+PHJSB2OR/iVPeE4VVBZCT3juAAQWFgFb4iRY6kAAajRYYVRQqAKqgAKAAAALAADQADpX3Sq0kuCq7UWXNOyWcLCFKUqSgUpSgOfH4BJo3ilXMkgysPMH22PrWa4fAycCxDP3Ymwk5GeUIO8QA2UMw6i66Hwt0ymtSr4mhV1KuAysLEEAgg9CDoRUNZNen1LqThJdUHyv3Xh+p4cN4nHiI1lhYOj7EfqCNwR1B1FdVUaLlKTAYsT4OaOPCOScRHKx0XW3d2Gp1sLkEfxA2r84zzqZT3eGuq/M/wAxHp+Ueu/tV1NM7OF7sy6uyml5hLK7efZ+3ngpfNeBbG4udwbor2H+EZF+llJ+tQuK5DjyZg7AvKqLtbIqZp3Om3QVPTYVlbMhKm+4Oh/2PpXqmOVvDMMrEEZhsb77be4r1LaZtwlCT6VjZd0sbfb8nmVWwkmm8S337Zfn2M4xfD1SJVALSzSHJ55Acq6fxGx+la52Wcv5ZMxGmGTKP53BBP2zf5hVYxvCRHNHKNcpHdnfUfDb23qCxHN864t54ZSpvYW2KroNNtbX+tZ3KcKMy5ln5enyWxuvUJ3qMP0xS+fr8+T+lKVmXKvbJHJZMaO7bbOPhPuOlaRhsUkiho2DKdiDcV5xYetKUoBSlKAVCce5SgxYu4yv+ddD9fP61N0oDJOOdnmJQlltMvmNGsNrg/0qU7PuV2EnezIy5BYBh1ufOtHpUgqnP0DLHHPGLtA3/adT/pb61P8ACMeJoUkHzgH9K9sbg1ljaOQXSQFSNtCLHUbV84DArDGscYsqiwHoNqAjubuAnGYSSFSodrFC2wZSCLmxIBtYka2J32rO8HybxrCLkw0kYQksRHNpmO+kkS6m3tWu0rlpM106y2mPRHGM5w0n+UZT/wBY4/H8cDvf+DDPb/4nsPrUxxvj0uIijgZO6kKK+JUsoytlzCPMSQCfiIJ2yg3uau3EHdYpDCoaQIxRTszhTlB9CbCsuwmKXxIzMJmJMgceJpGbRWB0uSdVa3WxINqvphl58FOp1Lsj+mK9lg9GwwFmLL1O1hlLEhWFrodjYg3y3Nz8XnwXhp4hihG+sMIDTWvYj5IhcnKHNyRtlVhpcW8eN4xhaKNc8ztkVRc5nY+FVJ8QQbkNtludia0nlfl9cHh1iBzMfFI/55WtnPtpYeQAq6b6I57vj0MVMdsslgKUpWM0ClKUApSlAKUpQClKUBmvPuDn70mZnMDHwMuyg/L5K3qd6q8MrQHMT3ibHcMt+ttj7gmtvlhDKVYAqdCDqCKovMXIJUF8KMy9YjuP5Cf9DXr6bWRcVVZsjztRpW8yiQkGISRcykEddv1B/v2rlx2HUDcfy7/by+v3qGn4cUJ7snyZGFiD5Ef/AJX22I8QVQXlbZBrY1vVUavjUvhPOjCTeFyefGVKRMVPTwjrdjbQedQXDuTMXP8Au4Xt5kWrX+VOQMpE2M8cm6p8q/Tzq8ogAsBYeleLq71bP4eEe1p6v7Ud+TG+B9isrWOKcIPyjetL5a5UiwSFYSxvvc3/AEqapWM0ClKUApSlAKUpQClKUApSlAKUpQCofjvK0OKsZBlkUWWRbZgAbgG4IYb6EG1zax1qYpUptPKBXuC8kQYeUTXeWVQwV3I8Ia18qqAoNhbNYnU62NqsNKUcnJ5YFKUqAKUpQClKUApSlAKUpQClKUBB8f5SixPi+CT869f5h81cnKvIkWDu37yQ/O29WelduyTj0t7EdKznG4pSlcEilKUApSlAf//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4820" name="AutoShape 4" descr="data:image/jpeg;base64,/9j/4AAQSkZJRgABAQAAAQABAAD/2wCEAAkGBhQSERUUEBQVFRQRGBkYGBcYGBcbHRgVFRQXGRUcGhsXHCYfFxojHRcXHy8hIygpLS0sGB49NTArNSctLCoBCQoKDgwOGg8PGiojHSUtKioqLy8sNS8sKTIsLCwsKTQqKiwpMiwvLSwqLCktLy0sLCwsLCwsLCwsNDAsLSwuKv/AABEIAL0BCgMBIgACEQEDEQH/xAAcAAEAAwEBAQEBAAAAAAAAAAAABQYHBAMCAQj/xABBEAACAQIEAwYEAwYFAgcBAAABAgMAEQQSITEFBkEHEyJRYXEyQoGRFFKhIzNicsHwgpKx0eEVokNTY3OTwvEk/8QAGgEBAAMBAQEAAAAAAAAAAAAAAAEDBAIFBv/EAC8RAAICAQMDAgUDBAMAAAAAAAABAgMRBCExEkFRYXEigZGhsTLB8AUT0fEUQuH/2gAMAwEAAhEDEQA/ANvpSlQQKUpQClKUAqrQ9o+FZ2QlgUNibXHodNhbWprj+O7nDTSdURiP5rWX9SKyTD4BTlzoCUAIbZgTr8Q1qm61VLIZsGB4nFMLxOrj0P8ATeuqsflXu7yRuysLEf6WuN/retT4KXOHiMpzOUBY+pF7fS9vpU1Wq2OUDtpSlWgUpSgFKUoBSlKAUpSgFKUoBSlKAUpSgFKUoBSlKAUpSgFKUoBSlKAUpSgFKUoCo9pWNC4ZIv8Az5ADa58CeNtBvsv3qmrKATc7m+otpbSprtHUtOpuGWJLW1srO12JtrsF29KgF4sjCzjTXfyHU9Bf386xaquUsNLKIZ48bxFkAHW5+2g/U158E5yxULAI5cHTK2t64MarFGbYIyqQfXMQNPb9KmOReGhMTG2IU5XJyE7HqP6/pWiiHRBIk1zhmIeSJWkXKzC5FdVKVaBSlKAUpSgFKUoBSlKA/HcAEkgAaknYAb1DYrnHCo6IJVkaR1jtEQ+VmOUZyptGCdBmIudBc1B9oXHTkOFh1ZlzTWvpGdk06v1/hv8AnBrO1xQlOSUEFrBWUkEG+n62rVTpnZFvJDeDeqVUuQ+ZJcR3sM9mbDiP9qNC4fPbOu2fwbjQ32FtbbWeUXF4ZIpSlcgUpSgFKUoBSlKAUpSgFKUoBSlKAUpSgKtzRyaZ8zwPkdt1PwsbfoazPi/BZsOQJI2QjdtSra3BB2+mlbrVT43zrGmNhwSxd80rKslvkz6jSxvZbu21lH2ZwW11TsyorhNv2Rm3BcF3zqrsqpmBYkhRptcnT5jWmc3cJC4RWjFjhSGFvLZvpsfpXZxDkrCzRPGYlUSa3UAEMNmHqKqKcVxHCz+G4jefByeBJhuAQNLEk2Av4Trp4SQLVDlhl9OmV8MQfx+PK9PX0L1wDii4iBJFO4F/epGq9yTwzuYCVlWVJGZ1ZfhKs7EW9hp7g1YakyNNPDFKUoQKUpQClKUAqM5i42uFgMhGZiQqJ+eRvhHtoST0VWPSpJmsLnYVmnEeK/i5jiQf2MBy4fyJ0LSHqpewIYiwUDzYV3CPUzmUulZO7lricaZxM2aWVi7yFTYsRsbiwUWO2iiwOXQVX+aI4klX8OgZ5NAia5pWYBAvkTreunFPlBY3BYMua9mYHMNbEHbL4kIK2PUCpPs94MZ5Gx0o8ILLhxsDfSSWw8zdF9Ax2INSqFXb/wAhSa5WO0vf0RRXmTyWblDlwYPDhSQ0shzyuPmkI6fwqLKPQepqcpSuG23lmkUpSoApSlAKUpQClKUApSlAKUpQClKUAr8dwASSABqSdgBvev2s77VeaGVVwWHu0uIsGCnWzkLHGOl3JtvsNdDUN4NGnod1igtly34S5ZMce7QsPHhGmw8iSsWMaDX94PzA2OUDxX6i1t6hOyfl4sG4hiLtJiM3dFt+7Y3eQ32aQ6/yhfzEVwL2KsWw4eZTHYHFCxuxBuUisB4G+G7agC+pOmqRxhQAoACiwAFgANgB0FQk+War7aYV/wBrTttPdt8+i+XPqz6qv89xTNgZVw8ayMwsykXOT5iq/M46D7a2FWCldMw1T/tzU8Zw8mY9i4fLOTiFKEjLhxclddZSSB8WgstxpqSdtOqm808il3/E4Bu4xSm9wcqvoQb2FgxHXY9fMevK3PImzw4tTBiYVJdGBGZVUFmUHbTUr5EEEjbmO2xv1UVqOrU1vPeSfMf8r1+pbaViz9rkuHxTByXjclirahAxNgOq2HlcelaNy5z5hcYBkcK5+ViNT/C2x9tD6Vrs0s4b8njQvjL0LHSlKzFwpULx3nDDYR0SeSzSdAL5V2zNb4V9ffyNVznntKSBe6wbCSd7DMozhS1soUC4kka4AUX9fIw2kaqtJbY1iOz3y+MLl58InOaMTHOkmCSeJMRKotGz2LLcFkNtfGgYaXNjexFUv8W0cgimQwyIAAT8q6lmFifiPzDMhN9BYmpLkTs9dJPxnEfFiCSyRk5u7LDV3Ozym5Glwo2udavHEeFRTqFmjVwDcXGoPoRqPpVtdnSsNFOprr6umttrz5849DKsNgGx+JXCoSI1GaZhpkhvsADZXksFGugBOuU31zD4dURURQqIAqqBYKqiwAA2AAtXhw7hMMC5YI0jB3yqBc+ZI1Y+p1rrqbLOt+hTGKisIUpSqjoUpSgFK58fjlhjaSQ2VBc/8evSvPhvF4sQuaF1cdbbj3B1H1rrpeOrGxHUs47nZSlK5JFKUoBSlKAUpSgFKVx8X4omHhaWTZRoBuzHRVHqTYD3oDqlkABJIAAJJOwAG59KzvkXkyZsXJjuIAGS57oZla7No0vgJFsvhQX0UnQaWrGO482JLLiJXOcnMjM3c73ClM2Ww0sSL+EG971eOSebbiPB4kETKuVHGqyiNepHwPYEkHQ9Cb2q+zTTguplsL5RhKEeHjPyLrSlKoKhSlKAVTe0XiqYVFcRoZZQULlRm7lfEy5t7EldL21q4O4AJYgAaknQAVl3PPFUxGIjIBeGIW8rnNdiPTRf8ta9JX1WZxsjPqJqMMZxkyDHwSySs5Q3kY2Cgn1AHsK8uHCXPaC+c3Nh1AFzcHQjStZwQUeODUqr5OhSSRcucj0F7EVVeNYExh+7Fssawp/JvI3qSb6+tXS1Fq6srD2UfVtvt4Sw/qWU0Kckn+ndtrwuPm+Ca5F7S8UFKyDvESwsSdb9FO6n01Gu1XvnrtAXBR5Et+JdQcp1EQPVrbnoF6+2+b8BMHD48LJOS5L5nQDUN8XXcL4B62rSeDcI4bjMSMdDaSUeLKWJCyfnyHZwNAdhuADrVet6cpRW/c7/AKfKEZOdibS/Suzfq/H+ip8D7NcRjlfFY+R4pJVYxxsPFnI8LzDoB0iFrC17Wyi0cidm6YL9tiMkuJ1CsB4Yl2tHmF8xG72BO2g3u1KwqKRst1t1qcZS2e+O3+vQUpSpMgpSlAKUpQClKUBSu1HiojwpUEaWdxfXKPhFvVrfasI4VzPiMO+eORgbk7nqb6Eaj229KvvO+HfG4ufKbxq1vTwAKo+4Y1XMRyCQuZZPilSJQRvdM0zXv8KfrXqxshQo1t7v8vG33+nsYGutub43+iL7yp20rJZMWLN+YWB+2zfSx9K0zAcSjnXPC6uvp09CNwfQ1/LGK4cqQgm7SSSEJbYouhNjrqbWrXeyrgzCUElrYdLMbnxOwIAPmPiNvQVVOuuyMpx2xn2eP/di+XXTKMJb5Sfqk9/xuanSlK880ClKUApSlAKpeJxKY7FWcn8NCSsf5ZZ75XN9ja5VR18R6ipHm/jTIqwQE99Pp4T4kj+Zh5MbELtrcj4SKpi4Q5VFwFFwovYWAUONb5GuLHpcKBcHW1V9UXl4yVWT6dj55n5RSM95Gxy5gCDuCT0PUa2/WpPs84KZZfxTX7uAGOL+N7ZJHNugAKDzObyFREne42aPCoxBa5Y3LCONdHcE3N7EKoJOrDW2taFjeLYThsMaSMIkAyxoAzEhbbAAk7i5PU6m5pCV1VP9u6XU8v5Lsn6/zfk7ornN4im328k1Ss4x3bCrN3eCw7yuds173sdo48zHb061xcN7TsTFiivElCJkuY1jIZWKqyWF76g3IY6X6bVR1I9Rf0zUNPZZW+M/F9Fv9TVKjOOcwR4VQZLlmvlUbm1r+gGo1PnVIxHa+0rZMDhXkb1zMdwNUiBIGttSNxXRwrh3EMeT/wBSjWKLKWjayrIkhItZQSctr3D6/D61ZVKHUurODPforaq3KTin4b3+i/chOL85vi3yMcig6RjQehN/iPv9hXpLhQfpsf73/vWvPjvAJMOcuIUMmyyW09LHeNvS9qh8NxZ4GySXZOh6gV9Eq1OCdHCPlbutS+Pk65sEVOZTlPRhtf8AoaYjG5kKyp4raMNifUf7V7f9ZBW6rvcDUG46XH9/SuKSfUIFzyNsg/vQUccx6rUlj+fzyd02WJ4h3Kfx3F55AvSMW/xE3b+g+lc/DuIywuHhdkYbFSf7NX6Hs6gjkjHEZ+6kxJJVADbcaFrWXUgamtD4P2cYPD6rHmbzbWvAts65uR7sapVwjlbY29SF5C56xWItHiYHP/qgW+4rQq+Y4gosoAHkBavqqgKUpQClKUApSlAfjOACSbAbk9BVR43zsL93hTcneToPPKOvvt71C8+YnEGVo5GZImP7MqPCR/8AZx5H6VWMLiGhN5fEp0zL0/mU6j/SvX0+ji4dbeX2X8/B5up1MlmMVg9nR0cshILakHUN/Q/3tXumLSQZX/ZvYgX28QsbflJ/s12pldbghgft/wAH9feuLG4IAXO3ruPY9a0LpseJbSMlWolDbt47ENjeCd3PE7C4iIyA9Suq6e+tch5+xEGLeSBgFuAU+VsuhNvXXX1rs4w7JCTe4QeG52JNtPXrVTwnBppf3cTt7A1g1MFTCNSPVrteosldI2zlXtYw+Jsk/wCxlPn8JPoelXpHBFwbg9RWE8D7IcVNYy2iX13rWeVOWDgo8nfPIPJth7VgNJPUpSoIFfjmwNhc+Xn96/aUBlUHEe+Z5JWyyzXzKwtkUAEJZtyNFsLMCt7Ek38eMY9YYiX0IG2vhSxAAI+K92Fmuwuak8Y0eN4jNhMREIZ1v3UybuiBWVZVv+0uvjG1gpGnWZ4b2ehZkmxMxmaJg6KFyrmUWUvmZ2cqbEaixUaG1a42wxn7EXaWVc11ej+u6OjkPls4aEyTC2IxFmk80HyRey3N/wCItUtxjl3D4rJ+JiWTuzdb30vuNCLg2FwdDbapGlZZNyeWdRk4vKeDmwHDYoFyQRpGv5UUKPso1rgx/KGEnmE00CSSAAXYEg2BAzLfK1gdyDsPIVMUqCVKS4Z5YfCpGoWNVRRsqgAD6DSvWlKHJ5z4dXUq6hlbQgi4NUPmLkVkVjhgXjOpiOpX1S+/tvWgUq6q6dTzE4nXGaxIwjD4KR5e4wsbZm3Yg2X79a1PlPkuPCLmbxzN8Tnz9KsC4dQcwUAnrYXr0qzUamdz348HFVMalsRnMPLsWMhMU403VhbMjeakg/7GqNg+P4nhEq4fHXlwpuIpRqQo2A9huh1Hykga6ZVG7U+AYnEQq2HZmWK+aFQTmJ2cAfGV/L7213xyXdHsaG1SkqLWuh+e3qn2f28l0wuKWRFeNgyOLqw1BBr1qodmXEMOcGkMDsXiBMiyHxh2Ylj5ZSxNsug0Ghq31KeTHdU6rHBprHnkjOP8wxYNFea9mbLpbyvfXp/vXjgObsNMQFlAJ6N4T+ulVbtExOfERxWBEUbOwOou5yi4/wAN6r0HDUCZVGS+umoB6+E6D6WrPbqFXLDRQbGDSqFyRiZfxJiEhMSKWIOtr2CjXUG5B+lX2tEZKSTRIpUDzdzdFgIsz+KRr5I72LEbk/lUdT/WqZxHtkBwo7qPLiXuv5lQk2UqLXkZr6Lbfe/WHJI206G+2KnFfD5fHv7epaedubMJho8mKHel94lykhfzG5GUeXU9Otq1xzkxlTvIA8kLqDlYESICL2IOpt5bivfkfs/k738bxPxTMQ6RMb5GOueToZR0UaJbqbZdGrRRfZS8r6GfWU6eSUIb45l59l4/JgbYd4/3bZkbcC4+h8q9p8XYgtcsfhTck1p/MPJCT3eEiKU76eFvcefrXHyl2dphmMs572U7E7D2r1p/1GLhlL4jx46JqW72IblvkwO6ScQZVL6xwFgCbW6HVrXFaNh8GiCyIqj0AFZ/2zcMJhhnS4aJitx8uezIfSzoPvV44HxVcThop02mRXte9iwuQfUG4PqK8WdkrJNye57UtPGqmE48PPyaf+MM7qUpXJQKUpQClKUBm3aXEcLi8LxBAfAwVwOuS5t7shkX6CtGhmDqGU3VgCCOoIuD9qyntJXES8Qjwxlywz933YYkIGN1ucoJzZ9L2+YdK0blrhr4fCQwysHeJApIFhpsBfoBYXO9q5XLPU1kUqKW3mWPtnb6bok6UpXR5YpSlAKUpQClKUApSlAKUpQFO5o5F7yQYrAsIcUhzaWCyG9yW00Y3Nzsb633qS5P47NiYmGJheKaFsj3Uqrt5oTvtra4FxY61P1z8RmKRSMCAVRiCdgbG362qMbmmWplOtVz3xw+69PYy3jWNEuLxL30zhRofgisht9QTX4koOxqOw0vcHKw1NgST7ksdbAC+/3r54hi1KgoLE7nTY3tfrqevpXnX0zlZnGzMpxPxmSOUvE5QnXTyvp+lqsmF7V5YoWMyB2sQjHQZgN2PkL3P9NxUZuHO0xRQWZW1A/Lsf0rW+SeGQNhI/2aMVYMcyhrSLezC40I1sd69LGFhFtUoxmnNZXjjJWeV+QJcZJ+L4tdg9mSFr3bW4Mq/Km1ovL4vy1a8F2eYSLGHFqh7zdFJHdxsfiaNbeFj53Nrm1qstKhJIst1Ntrbk+dsLjHZY8IUpSpM4pSlAV3n2aD8FLHiJFTvVIjzHeRfElgLk2YLfSoPsd4v3mEeFt8NJp/7cvjX10bvB7KPYffa/wvvMGso3gcXPkknhb/ALsn2rq7L+EYaPBpPh1ZXxKIJi0jv+0hLowGYmwDmTa29c/9j1JdEdDFbtuT9k1/lNFxpSldHlilKUApSlAUPtd4QXwqToSHwzDxDQhXIFx6hwhH1qdwPM4k4aMWLA90WI8pVurLv0cEVLcSwCzwyRP8MqlTbezC1xfqN6z3HcBfh/D2wzTd7+KxN1spXLHlUkWJPWPMfVzXPDybJ2xnp4wf6ot49nv9n+T94f2k4kNlmhB8jYqCOlmHhB9DarZwrnKCbQnu3/K/9G2NZ/htLkdT+g0rzxQjDRhrIrP4mGllJ8ZsOuv93rHVqpTmotGI2KlcuA4lFKoMLqw9D/SuqtxIpSlAKUpQClK58fxCOBC8zqiCwzMbC5NgPUnyFAdFK/FN9R1r5mmVFLOQqqCSSbAAakknYUJ5PuoXmvieHhgIxb5UkIUWuWJuDdQNTbevCXn3BjDPiElDKhy5QCGLkHKoVgDc2NjtYE9DVB4Fy/PxrEHFY64wqmwUEjvQD+7j6iIHRn3Y3A6kct+DdVpelOy/MYrbHdvwv3fY9+McpS2WaE/iYHUMrRnUoy3U6bixB03qp+IHKfPUEa6aV/QMMKooVAFVQAFAAAAFgABoAB0rix/L8ExvLEjHzsL/AHrswFW7O+AWDYiTVpCSL+pryXiL4HEYmGFO8ZryRRk2zXIJAPXQmw6kWq9QQKihUFgNhUFzDy0088EsbBTE3j82XK1gPqaHUXiSbWT55R52ixy2/dzrfNETc2BAzKbDMuo6XB38zY6qPN/JiS3xMMn4fExDN3obKGyr856aaZvLe40rn5B7QRjD3E9hiVUt4RpIikAt/CQSLjY306gcJ9mbrdPCdbvo/SuU+Y59e6+/ku1KUro885OK8SXDwvK9yEF7Dcm9gB6kkCuXgvM8GKH7Jxm6odGHnp19xeqv2rcbWPDlM4BS0jL1O4QfU6/QVguC4rLE2aNyDe58r339D6jWt9WmjOvL5ZmlbLraXCP6r4xw8TwSwn/xUZfYspAP0Nj9Ko3Y7jWCYrCyXDYaRWKndO+DAqfLxRO3+P2qt8qdtbrZMYMw2zE6/wCbr7N961XgnHMPiQWw7KWaxYWAbQWBYbnTS+orPZp5w37GyvVp1Olrlp+2M8eSUpSlUHApSlAKUpQCs67QOIZsZDEtj3K3I1+KU26A2sq3+taLWSc1zKcRLKlwS+qm9/CMovfXpe1czj1RaB5ksm66DqNfvUJx3FXOmw/oLn/UV0JxYlSpbcWvp1Graj9LGuN8J3ndBNXcsCPIXW2n3+1ZaNPKEsyISO7kzAzS4hRAzKAblhtb/mtujWwAJuQN/OqDydgTgMQMPJb9qgKn+n02+lOL9omLw8rrJw98kbWzjvSpW/hIcRlNQR13P0rY3g0U0TueI4+bS/LNApWZwduEOYq8DAjSyyoTfyIYKRV45b5ijxsAmhuBcqym11cWuDbTYg+xFQmmd3aO6mPVOO3Gcp/hkpSlfMsoVSzEBVBJJ0AAFyT5CpMpE808e/CwFhYyP4Y1PVyCbn+FQCx9BYakCsdOISUkSls7CxkezE5hYliRoTfceelhWg4LEpisQZ8SLLIuTDK2wiDeK4OquxCk3t8q6lReA5p5chiYOtwrEjKTtYE3vv01q6nU1VWqm1by4f7fz5lTnvgsnKHOTN//AD4uweKIv317K6RkBi+Y+BwCCdSDqbjaq7xjjE/GsR+FwV0wsZBkkINrX0dxpfY5I9yRc2sSvbwHkf8AF4SSWVmjbFqoiIFysIZXUkHfOVViPIJ61eOA8BiwcKwwLZRqSdWdj8TOfmY2H2AFgABxco9bUeD0dPdCiHWt7O3iPr7+PHJSB2OR/iVPeE4VVBZCT3juAAQWFgFb4iRY6kAAajRYYVRQqAKqgAKAAAALAADQADpX3Sq0kuCq7UWXNOyWcLCFKUqSgUpSgOfH4BJo3ilXMkgysPMH22PrWa4fAycCxDP3Ymwk5GeUIO8QA2UMw6i66Hwt0ymtSr4mhV1KuAysLEEAgg9CDoRUNZNen1LqThJdUHyv3Xh+p4cN4nHiI1lhYOj7EfqCNwR1B1FdVUaLlKTAYsT4OaOPCOScRHKx0XW3d2Gp1sLkEfxA2r84zzqZT3eGuq/M/wAxHp+Ueu/tV1NM7OF7sy6uyml5hLK7efZ+3ngpfNeBbG4udwbor2H+EZF+llJ+tQuK5DjyZg7AvKqLtbIqZp3Om3QVPTYVlbMhKm+4Oh/2PpXqmOVvDMMrEEZhsb77be4r1LaZtwlCT6VjZd0sbfb8nmVWwkmm8S337Zfn2M4xfD1SJVALSzSHJ55Acq6fxGx+la52Wcv5ZMxGmGTKP53BBP2zf5hVYxvCRHNHKNcpHdnfUfDb23qCxHN864t54ZSpvYW2KroNNtbX+tZ3KcKMy5ln5enyWxuvUJ3qMP0xS+fr8+T+lKVmXKvbJHJZMaO7bbOPhPuOlaRhsUkiho2DKdiDcV5xYetKUoBSlKAVCce5SgxYu4yv+ddD9fP61N0oDJOOdnmJQlltMvmNGsNrg/0qU7PuV2EnezIy5BYBh1ufOtHpUgqnP0DLHHPGLtA3/adT/pb61P8ACMeJoUkHzgH9K9sbg1ljaOQXSQFSNtCLHUbV84DArDGscYsqiwHoNqAjubuAnGYSSFSodrFC2wZSCLmxIBtYka2J32rO8HybxrCLkw0kYQksRHNpmO+kkS6m3tWu0rlpM106y2mPRHGM5w0n+UZT/wBY4/H8cDvf+DDPb/4nsPrUxxvj0uIijgZO6kKK+JUsoytlzCPMSQCfiIJ2yg3uau3EHdYpDCoaQIxRTszhTlB9CbCsuwmKXxIzMJmJMgceJpGbRWB0uSdVa3WxINqvphl58FOp1Lsj+mK9lg9GwwFmLL1O1hlLEhWFrodjYg3y3Nz8XnwXhp4hihG+sMIDTWvYj5IhcnKHNyRtlVhpcW8eN4xhaKNc8ztkVRc5nY+FVJ8QQbkNtludia0nlfl9cHh1iBzMfFI/55WtnPtpYeQAq6b6I57vj0MVMdsslgKUpWM0ClKUApSlAKUpQClKUBmvPuDn70mZnMDHwMuyg/L5K3qd6q8MrQHMT3ibHcMt+ttj7gmtvlhDKVYAqdCDqCKovMXIJUF8KMy9YjuP5Cf9DXr6bWRcVVZsjztRpW8yiQkGISRcykEddv1B/v2rlx2HUDcfy7/by+v3qGn4cUJ7snyZGFiD5Ef/AJX22I8QVQXlbZBrY1vVUavjUvhPOjCTeFyefGVKRMVPTwjrdjbQedQXDuTMXP8Au4Xt5kWrX+VOQMpE2M8cm6p8q/Tzq8ogAsBYeleLq71bP4eEe1p6v7Ud+TG+B9isrWOKcIPyjetL5a5UiwSFYSxvvc3/AEqapWM0ClKUApSlAKUpQClKUApSlAKUpQCofjvK0OKsZBlkUWWRbZgAbgG4IYb6EG1zax1qYpUptPKBXuC8kQYeUTXeWVQwV3I8Ia18qqAoNhbNYnU62NqsNKUcnJ5YFKUqAKUpQClKUApSlAKUpQClKUBB8f5SixPi+CT869f5h81cnKvIkWDu37yQ/O29WelduyTj0t7EdKznG4pSlcEilKUApSlAf//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4822" name="Picture 6" descr="http://www.ece.iupui.edu/~dskim/manet/images/adhocnet.gif"/>
          <p:cNvPicPr>
            <a:picLocks noChangeAspect="1" noChangeArrowheads="1"/>
          </p:cNvPicPr>
          <p:nvPr/>
        </p:nvPicPr>
        <p:blipFill>
          <a:blip r:embed="rId3" cstate="print"/>
          <a:srcRect/>
          <a:stretch>
            <a:fillRect/>
          </a:stretch>
        </p:blipFill>
        <p:spPr bwMode="auto">
          <a:xfrm>
            <a:off x="1158875" y="850900"/>
            <a:ext cx="6092825" cy="4335930"/>
          </a:xfrm>
          <a:prstGeom prst="rect">
            <a:avLst/>
          </a:prstGeom>
          <a:noFill/>
        </p:spPr>
      </p:pic>
    </p:spTree>
    <p:extLst>
      <p:ext uri="{BB962C8B-B14F-4D97-AF65-F5344CB8AC3E}">
        <p14:creationId xmlns:p14="http://schemas.microsoft.com/office/powerpoint/2010/main" val="255873181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3"/>
          <p:cNvSpPr>
            <a:spLocks noGrp="1"/>
          </p:cNvSpPr>
          <p:nvPr>
            <p:ph type="sldNum" sz="quarter" idx="10"/>
          </p:nvPr>
        </p:nvSpPr>
        <p:spPr>
          <a:xfrm>
            <a:off x="8534400" y="6324600"/>
            <a:ext cx="609600" cy="244475"/>
          </a:xfrm>
          <a:noFill/>
        </p:spPr>
        <p:txBody>
          <a:bodyPr/>
          <a:lstStyle/>
          <a:p>
            <a:fld id="{366AC476-2BB9-45B1-8EB7-5819F200283B}" type="slidenum">
              <a:rPr lang="en-US">
                <a:ea typeface="ＭＳ Ｐゴシック" pitchFamily="34" charset="-128"/>
              </a:rPr>
              <a:pPr/>
              <a:t>23</a:t>
            </a:fld>
            <a:endParaRPr lang="en-US">
              <a:ea typeface="ＭＳ Ｐゴシック" pitchFamily="34" charset="-128"/>
            </a:endParaRPr>
          </a:p>
        </p:txBody>
      </p:sp>
      <p:sp>
        <p:nvSpPr>
          <p:cNvPr id="6" name="Rectangle 2"/>
          <p:cNvSpPr txBox="1">
            <a:spLocks noChangeArrowheads="1"/>
          </p:cNvSpPr>
          <p:nvPr/>
        </p:nvSpPr>
        <p:spPr>
          <a:xfrm>
            <a:off x="1187450" y="203200"/>
            <a:ext cx="6743700" cy="685800"/>
          </a:xfrm>
          <a:prstGeom prst="rect">
            <a:avLst/>
          </a:prstGeom>
        </p:spPr>
        <p:txBody>
          <a:bodyPr vert="horz" lIns="91440" tIns="45720" rIns="91440" bIns="45720" rtlCol="0" anchor="b"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000" b="0" i="0" u="none" strike="noStrike" kern="1200" cap="none" spc="0" normalizeH="0" baseline="0" noProof="0" dirty="0" smtClean="0">
                <a:ln>
                  <a:noFill/>
                </a:ln>
                <a:solidFill>
                  <a:schemeClr val="accent1"/>
                </a:solidFill>
                <a:effectLst/>
                <a:uLnTx/>
                <a:uFillTx/>
                <a:latin typeface="+mj-lt"/>
                <a:ea typeface="+mj-ea"/>
                <a:cs typeface="+mj-cs"/>
              </a:rPr>
              <a:t>Mesh vs. Ad-Hoc Networks</a:t>
            </a:r>
          </a:p>
        </p:txBody>
      </p:sp>
      <p:sp>
        <p:nvSpPr>
          <p:cNvPr id="7" name="Rectangle 3"/>
          <p:cNvSpPr txBox="1">
            <a:spLocks noChangeArrowheads="1"/>
          </p:cNvSpPr>
          <p:nvPr/>
        </p:nvSpPr>
        <p:spPr>
          <a:xfrm>
            <a:off x="5016500" y="1905000"/>
            <a:ext cx="3898900" cy="3581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Ø"/>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Multi-hop</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Ø"/>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Nodes are wireless, possibly mobile</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Ø"/>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May rely on infrastructure</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Ø"/>
              <a:tabLst/>
              <a:defRPr/>
            </a:pPr>
            <a:r>
              <a:rPr kumimoji="0" lang="en-US" sz="28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Most traffic is user-to-user</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p:txBody>
      </p:sp>
      <p:sp>
        <p:nvSpPr>
          <p:cNvPr id="8" name="Text Box 4"/>
          <p:cNvSpPr txBox="1">
            <a:spLocks noChangeArrowheads="1"/>
          </p:cNvSpPr>
          <p:nvPr/>
        </p:nvSpPr>
        <p:spPr bwMode="auto">
          <a:xfrm>
            <a:off x="5594350" y="1168400"/>
            <a:ext cx="2951163" cy="519113"/>
          </a:xfrm>
          <a:prstGeom prst="rect">
            <a:avLst/>
          </a:prstGeom>
          <a:noFill/>
          <a:ln w="9525">
            <a:noFill/>
            <a:miter lim="800000"/>
            <a:headEnd/>
            <a:tailEnd/>
          </a:ln>
        </p:spPr>
        <p:txBody>
          <a:bodyPr wrap="none">
            <a:spAutoFit/>
          </a:bodyPr>
          <a:lstStyle/>
          <a:p>
            <a:r>
              <a:rPr lang="en-US" sz="2800" dirty="0">
                <a:solidFill>
                  <a:schemeClr val="hlink"/>
                </a:solidFill>
              </a:rPr>
              <a:t>Ad-Hoc Networks</a:t>
            </a:r>
          </a:p>
        </p:txBody>
      </p:sp>
      <p:sp>
        <p:nvSpPr>
          <p:cNvPr id="9" name="Text Box 5"/>
          <p:cNvSpPr txBox="1">
            <a:spLocks noChangeArrowheads="1"/>
          </p:cNvSpPr>
          <p:nvPr/>
        </p:nvSpPr>
        <p:spPr bwMode="auto">
          <a:xfrm>
            <a:off x="752475" y="1143000"/>
            <a:ext cx="4095750" cy="519113"/>
          </a:xfrm>
          <a:prstGeom prst="rect">
            <a:avLst/>
          </a:prstGeom>
          <a:noFill/>
          <a:ln w="9525">
            <a:noFill/>
            <a:miter lim="800000"/>
            <a:headEnd/>
            <a:tailEnd/>
          </a:ln>
        </p:spPr>
        <p:txBody>
          <a:bodyPr wrap="none">
            <a:spAutoFit/>
          </a:bodyPr>
          <a:lstStyle/>
          <a:p>
            <a:r>
              <a:rPr lang="en-US" sz="2800" dirty="0">
                <a:solidFill>
                  <a:schemeClr val="hlink"/>
                </a:solidFill>
              </a:rPr>
              <a:t>Wireless Mesh Networks</a:t>
            </a:r>
          </a:p>
        </p:txBody>
      </p:sp>
      <p:sp>
        <p:nvSpPr>
          <p:cNvPr id="10" name="Rectangle 6"/>
          <p:cNvSpPr>
            <a:spLocks noChangeArrowheads="1"/>
          </p:cNvSpPr>
          <p:nvPr/>
        </p:nvSpPr>
        <p:spPr bwMode="auto">
          <a:xfrm>
            <a:off x="749300" y="1687513"/>
            <a:ext cx="4267200" cy="4038600"/>
          </a:xfrm>
          <a:prstGeom prst="rect">
            <a:avLst/>
          </a:prstGeom>
          <a:noFill/>
          <a:ln w="9525">
            <a:noFill/>
            <a:miter lim="800000"/>
            <a:headEnd/>
            <a:tailEnd/>
          </a:ln>
        </p:spPr>
        <p:txBody>
          <a:bodyPr/>
          <a:lstStyle/>
          <a:p>
            <a:pPr marL="469900" indent="-469900" algn="l" eaLnBrk="1" hangingPunct="1">
              <a:spcBef>
                <a:spcPct val="20000"/>
              </a:spcBef>
              <a:buClr>
                <a:schemeClr val="folHlink"/>
              </a:buClr>
              <a:buFont typeface="Wingdings" pitchFamily="2" charset="2"/>
              <a:buChar char=""/>
            </a:pPr>
            <a:r>
              <a:rPr lang="en-US" sz="2800" dirty="0" smtClean="0"/>
              <a:t>Multi-hop</a:t>
            </a:r>
            <a:endParaRPr lang="en-US" sz="2800" dirty="0"/>
          </a:p>
          <a:p>
            <a:pPr marL="469900" indent="-469900" algn="l" eaLnBrk="1" hangingPunct="1">
              <a:spcBef>
                <a:spcPct val="20000"/>
              </a:spcBef>
              <a:buClr>
                <a:schemeClr val="folHlink"/>
              </a:buClr>
              <a:buFont typeface="Wingdings" pitchFamily="2" charset="2"/>
              <a:buChar char=""/>
            </a:pPr>
            <a:r>
              <a:rPr lang="en-US" sz="2800" dirty="0"/>
              <a:t>Nodes are wireless, some mobile, some fixed</a:t>
            </a:r>
          </a:p>
          <a:p>
            <a:pPr marL="469900" indent="-469900" algn="l" eaLnBrk="1" hangingPunct="1">
              <a:spcBef>
                <a:spcPct val="20000"/>
              </a:spcBef>
              <a:buClr>
                <a:schemeClr val="folHlink"/>
              </a:buClr>
              <a:buFont typeface="Wingdings" pitchFamily="2" charset="2"/>
              <a:buChar char=""/>
            </a:pPr>
            <a:r>
              <a:rPr lang="en-US" sz="2800" dirty="0"/>
              <a:t>It relies on infrastructure</a:t>
            </a:r>
          </a:p>
          <a:p>
            <a:pPr marL="469900" indent="-469900" algn="l" eaLnBrk="1" hangingPunct="1">
              <a:spcBef>
                <a:spcPct val="20000"/>
              </a:spcBef>
              <a:buClr>
                <a:schemeClr val="folHlink"/>
              </a:buClr>
              <a:buFont typeface="Wingdings" pitchFamily="2" charset="2"/>
              <a:buChar char=""/>
            </a:pPr>
            <a:r>
              <a:rPr lang="en-US" sz="2800" dirty="0"/>
              <a:t>Most traffic is user-to-gateway</a:t>
            </a:r>
          </a:p>
          <a:p>
            <a:pPr marL="469900" indent="-469900" algn="l" eaLnBrk="1" hangingPunct="1">
              <a:spcBef>
                <a:spcPct val="20000"/>
              </a:spcBef>
              <a:buClr>
                <a:schemeClr val="folHlink"/>
              </a:buClr>
              <a:buFont typeface="Wingdings" pitchFamily="2" charset="2"/>
              <a:buChar char=""/>
            </a:pPr>
            <a:endParaRPr lang="en-US" sz="3000" dirty="0"/>
          </a:p>
        </p:txBody>
      </p:sp>
    </p:spTree>
    <p:extLst>
      <p:ext uri="{BB962C8B-B14F-4D97-AF65-F5344CB8AC3E}">
        <p14:creationId xmlns:p14="http://schemas.microsoft.com/office/powerpoint/2010/main" val="110890367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0" end="0"/>
                                            </p:txEl>
                                          </p:spTgt>
                                        </p:tgtEl>
                                        <p:attrNameLst>
                                          <p:attrName>ppt_c</p:attrName>
                                        </p:attrNameLst>
                                      </p:cBhvr>
                                      <p:to>
                                        <a:schemeClr val="bg2"/>
                                      </p:to>
                                    </p:animClr>
                                  </p:subTnLst>
                                </p:cTn>
                              </p:par>
                              <p:par>
                                <p:cTn id="7" presetID="1" presetClass="entr" presetSubtype="0" fill="hold" nodeType="withEffect">
                                  <p:stCondLst>
                                    <p:cond delay="0"/>
                                  </p:stCondLst>
                                  <p:childTnLst>
                                    <p:set>
                                      <p:cBhvr>
                                        <p:cTn id="8" dur="1" fill="hold">
                                          <p:stCondLst>
                                            <p:cond delay="0"/>
                                          </p:stCondLst>
                                        </p:cTn>
                                        <p:tgtEl>
                                          <p:spTgt spid="10">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
                                            <p:txEl>
                                              <p:pRg st="0" end="0"/>
                                            </p:txEl>
                                          </p:spTgt>
                                        </p:tgtEl>
                                        <p:attrNameLst>
                                          <p:attrName>ppt_c</p:attrName>
                                        </p:attrNameLst>
                                      </p:cBhvr>
                                      <p:to>
                                        <a:schemeClr val="bg2"/>
                                      </p:to>
                                    </p:animClr>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1" end="1"/>
                                            </p:txEl>
                                          </p:spTgt>
                                        </p:tgtEl>
                                        <p:attrNameLst>
                                          <p:attrName>ppt_c</p:attrName>
                                        </p:attrNameLst>
                                      </p:cBhvr>
                                      <p:to>
                                        <a:schemeClr val="bg2"/>
                                      </p:to>
                                    </p:animClr>
                                  </p:subTnLst>
                                </p:cTn>
                              </p:par>
                              <p:par>
                                <p:cTn id="13" presetID="1" presetClass="entr" presetSubtype="0" fill="hold" nodeType="withEffect">
                                  <p:stCondLst>
                                    <p:cond delay="0"/>
                                  </p:stCondLst>
                                  <p:childTnLst>
                                    <p:set>
                                      <p:cBhvr>
                                        <p:cTn id="14" dur="1" fill="hold">
                                          <p:stCondLst>
                                            <p:cond delay="0"/>
                                          </p:stCondLst>
                                        </p:cTn>
                                        <p:tgtEl>
                                          <p:spTgt spid="10">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
                                            <p:txEl>
                                              <p:pRg st="1" end="1"/>
                                            </p:txEl>
                                          </p:spTgt>
                                        </p:tgtEl>
                                        <p:attrNameLst>
                                          <p:attrName>ppt_c</p:attrName>
                                        </p:attrNameLst>
                                      </p:cBhvr>
                                      <p:to>
                                        <a:schemeClr val="bg2"/>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bg2"/>
                                      </p:to>
                                    </p:animClr>
                                  </p:subTnLst>
                                </p:cTn>
                              </p:par>
                              <p:par>
                                <p:cTn id="19" presetID="1" presetClass="entr" presetSubtype="0" fill="hold" nodeType="withEffect">
                                  <p:stCondLst>
                                    <p:cond delay="0"/>
                                  </p:stCondLst>
                                  <p:childTnLst>
                                    <p:set>
                                      <p:cBhvr>
                                        <p:cTn id="20" dur="1" fill="hold">
                                          <p:stCondLst>
                                            <p:cond delay="0"/>
                                          </p:stCondLst>
                                        </p:cTn>
                                        <p:tgtEl>
                                          <p:spTgt spid="10">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
                                            <p:txEl>
                                              <p:pRg st="2" end="2"/>
                                            </p:txEl>
                                          </p:spTgt>
                                        </p:tgtEl>
                                        <p:attrNameLst>
                                          <p:attrName>ppt_c</p:attrName>
                                        </p:attrNameLst>
                                      </p:cBhvr>
                                      <p:to>
                                        <a:schemeClr val="bg2"/>
                                      </p:to>
                                    </p:animClr>
                                  </p:sub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bg2"/>
                                      </p:to>
                                    </p:animClr>
                                  </p:subTnLst>
                                </p:cTn>
                              </p:par>
                              <p:par>
                                <p:cTn id="25" presetID="1" presetClass="entr" presetSubtype="0" fill="hold" nodeType="withEffect">
                                  <p:stCondLst>
                                    <p:cond delay="0"/>
                                  </p:stCondLst>
                                  <p:childTnLst>
                                    <p:set>
                                      <p:cBhvr>
                                        <p:cTn id="26" dur="1" fill="hold">
                                          <p:stCondLst>
                                            <p:cond delay="0"/>
                                          </p:stCondLst>
                                        </p:cTn>
                                        <p:tgtEl>
                                          <p:spTgt spid="10">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0">
                                            <p:txEl>
                                              <p:pRg st="3" end="3"/>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0"/>
          </p:nvPr>
        </p:nvSpPr>
        <p:spPr>
          <a:xfrm>
            <a:off x="8534400" y="6324600"/>
            <a:ext cx="609600" cy="244475"/>
          </a:xfrm>
          <a:noFill/>
        </p:spPr>
        <p:txBody>
          <a:bodyPr/>
          <a:lstStyle/>
          <a:p>
            <a:fld id="{2854D72D-7453-4BD7-8D78-3B0602959A93}" type="slidenum">
              <a:rPr lang="en-US">
                <a:ea typeface="ＭＳ Ｐゴシック" pitchFamily="34" charset="-128"/>
              </a:rPr>
              <a:pPr/>
              <a:t>24</a:t>
            </a:fld>
            <a:endParaRPr lang="en-US">
              <a:ea typeface="ＭＳ Ｐゴシック" pitchFamily="34" charset="-128"/>
            </a:endParaRPr>
          </a:p>
        </p:txBody>
      </p:sp>
      <p:sp>
        <p:nvSpPr>
          <p:cNvPr id="5" name="Rectangle 2"/>
          <p:cNvSpPr txBox="1">
            <a:spLocks noChangeArrowheads="1"/>
          </p:cNvSpPr>
          <p:nvPr/>
        </p:nvSpPr>
        <p:spPr>
          <a:xfrm>
            <a:off x="762000" y="63500"/>
            <a:ext cx="6426200" cy="673100"/>
          </a:xfrm>
          <a:prstGeom prst="rect">
            <a:avLst/>
          </a:prstGeom>
        </p:spPr>
        <p:txBody>
          <a:bodyPr vert="horz" lIns="91440" tIns="45720" rIns="91440" bIns="45720" rtlCol="0" anchor="b"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000" b="0" i="0" u="none" strike="noStrike" kern="1200" cap="none" spc="0" normalizeH="0" baseline="0" noProof="0" dirty="0" smtClean="0">
                <a:ln>
                  <a:noFill/>
                </a:ln>
                <a:solidFill>
                  <a:schemeClr val="accent1"/>
                </a:solidFill>
                <a:effectLst/>
                <a:uLnTx/>
                <a:uFillTx/>
                <a:latin typeface="+mj-lt"/>
                <a:ea typeface="+mj-ea"/>
                <a:cs typeface="+mj-cs"/>
              </a:rPr>
              <a:t>Mesh vs. Sensor Networks</a:t>
            </a:r>
          </a:p>
        </p:txBody>
      </p:sp>
      <p:sp>
        <p:nvSpPr>
          <p:cNvPr id="6" name="Rectangle 4"/>
          <p:cNvSpPr>
            <a:spLocks noChangeArrowheads="1"/>
          </p:cNvSpPr>
          <p:nvPr/>
        </p:nvSpPr>
        <p:spPr bwMode="auto">
          <a:xfrm>
            <a:off x="4613274" y="1433513"/>
            <a:ext cx="4492625" cy="4038600"/>
          </a:xfrm>
          <a:prstGeom prst="rect">
            <a:avLst/>
          </a:prstGeom>
          <a:noFill/>
          <a:ln w="9525">
            <a:noFill/>
            <a:miter lim="800000"/>
            <a:headEnd/>
            <a:tailEnd/>
          </a:ln>
        </p:spPr>
        <p:txBody>
          <a:bodyPr/>
          <a:lstStyle/>
          <a:p>
            <a:pPr marL="342900" indent="-342900" algn="l" eaLnBrk="1" hangingPunct="1">
              <a:spcBef>
                <a:spcPct val="20000"/>
              </a:spcBef>
              <a:buClr>
                <a:schemeClr val="folHlink"/>
              </a:buClr>
              <a:buFont typeface="Wingdings" pitchFamily="2" charset="2"/>
              <a:buChar char=""/>
            </a:pPr>
            <a:r>
              <a:rPr lang="en-US" sz="2400" dirty="0"/>
              <a:t>Bandwidth is limited (tens of kbps)</a:t>
            </a:r>
          </a:p>
          <a:p>
            <a:pPr marL="342900" indent="-342900" algn="l" eaLnBrk="1" hangingPunct="1">
              <a:spcBef>
                <a:spcPct val="20000"/>
              </a:spcBef>
              <a:buClr>
                <a:schemeClr val="folHlink"/>
              </a:buClr>
              <a:buFont typeface="Wingdings" pitchFamily="2" charset="2"/>
              <a:buChar char=""/>
            </a:pPr>
            <a:r>
              <a:rPr lang="en-US" sz="2400" dirty="0"/>
              <a:t>In most applications, fixed nodes</a:t>
            </a:r>
          </a:p>
          <a:p>
            <a:pPr marL="342900" indent="-342900" algn="l" eaLnBrk="1" hangingPunct="1">
              <a:spcBef>
                <a:spcPct val="20000"/>
              </a:spcBef>
              <a:buClr>
                <a:schemeClr val="folHlink"/>
              </a:buClr>
              <a:buFont typeface="Wingdings" pitchFamily="2" charset="2"/>
              <a:buChar char=""/>
            </a:pPr>
            <a:r>
              <a:rPr lang="en-US" sz="2400" dirty="0"/>
              <a:t>Energy efficiency is an </a:t>
            </a:r>
            <a:r>
              <a:rPr lang="en-US" sz="2400" dirty="0" smtClean="0"/>
              <a:t>issue</a:t>
            </a:r>
          </a:p>
          <a:p>
            <a:pPr marL="342900" indent="-342900" algn="l" eaLnBrk="1" hangingPunct="1">
              <a:spcBef>
                <a:spcPct val="20000"/>
              </a:spcBef>
              <a:buClr>
                <a:schemeClr val="folHlink"/>
              </a:buClr>
              <a:buFont typeface="Wingdings" pitchFamily="2" charset="2"/>
              <a:buChar char=""/>
            </a:pPr>
            <a:endParaRPr lang="en-US" sz="2400" dirty="0"/>
          </a:p>
          <a:p>
            <a:pPr marL="342900" indent="-342900" algn="l" eaLnBrk="1" hangingPunct="1">
              <a:spcBef>
                <a:spcPct val="20000"/>
              </a:spcBef>
              <a:buClr>
                <a:schemeClr val="folHlink"/>
              </a:buClr>
              <a:buFont typeface="Wingdings" pitchFamily="2" charset="2"/>
              <a:buChar char=""/>
            </a:pPr>
            <a:r>
              <a:rPr lang="en-US" sz="2400" dirty="0"/>
              <a:t>Resource </a:t>
            </a:r>
            <a:r>
              <a:rPr lang="en-US" sz="2400" dirty="0" smtClean="0"/>
              <a:t>constrained</a:t>
            </a:r>
          </a:p>
          <a:p>
            <a:pPr marL="342900" indent="-342900" algn="l" eaLnBrk="1" hangingPunct="1">
              <a:spcBef>
                <a:spcPct val="20000"/>
              </a:spcBef>
              <a:buClr>
                <a:schemeClr val="folHlink"/>
              </a:buClr>
              <a:buFont typeface="Wingdings" pitchFamily="2" charset="2"/>
              <a:buChar char=""/>
            </a:pPr>
            <a:r>
              <a:rPr lang="en-US" sz="2400" dirty="0" smtClean="0"/>
              <a:t>Most </a:t>
            </a:r>
            <a:r>
              <a:rPr lang="en-US" sz="2400" dirty="0"/>
              <a:t>traffic is user-to-gateway</a:t>
            </a:r>
          </a:p>
        </p:txBody>
      </p:sp>
      <p:sp>
        <p:nvSpPr>
          <p:cNvPr id="7" name="Text Box 5"/>
          <p:cNvSpPr txBox="1">
            <a:spLocks noChangeArrowheads="1"/>
          </p:cNvSpPr>
          <p:nvPr/>
        </p:nvSpPr>
        <p:spPr bwMode="auto">
          <a:xfrm>
            <a:off x="4613275" y="914400"/>
            <a:ext cx="4352925" cy="519113"/>
          </a:xfrm>
          <a:prstGeom prst="rect">
            <a:avLst/>
          </a:prstGeom>
          <a:noFill/>
          <a:ln w="9525">
            <a:noFill/>
            <a:miter lim="800000"/>
            <a:headEnd/>
            <a:tailEnd/>
          </a:ln>
        </p:spPr>
        <p:txBody>
          <a:bodyPr wrap="none">
            <a:spAutoFit/>
          </a:bodyPr>
          <a:lstStyle/>
          <a:p>
            <a:r>
              <a:rPr lang="en-US" sz="2800" dirty="0">
                <a:solidFill>
                  <a:schemeClr val="hlink"/>
                </a:solidFill>
              </a:rPr>
              <a:t>Wireless Sensor Networks</a:t>
            </a:r>
          </a:p>
        </p:txBody>
      </p:sp>
      <p:sp>
        <p:nvSpPr>
          <p:cNvPr id="8" name="Text Box 6"/>
          <p:cNvSpPr txBox="1">
            <a:spLocks noChangeArrowheads="1"/>
          </p:cNvSpPr>
          <p:nvPr/>
        </p:nvSpPr>
        <p:spPr bwMode="auto">
          <a:xfrm>
            <a:off x="193675" y="914400"/>
            <a:ext cx="4095750" cy="519113"/>
          </a:xfrm>
          <a:prstGeom prst="rect">
            <a:avLst/>
          </a:prstGeom>
          <a:noFill/>
          <a:ln w="9525">
            <a:noFill/>
            <a:miter lim="800000"/>
            <a:headEnd/>
            <a:tailEnd/>
          </a:ln>
        </p:spPr>
        <p:txBody>
          <a:bodyPr wrap="none">
            <a:spAutoFit/>
          </a:bodyPr>
          <a:lstStyle/>
          <a:p>
            <a:r>
              <a:rPr lang="en-US" sz="2800" dirty="0">
                <a:solidFill>
                  <a:schemeClr val="hlink"/>
                </a:solidFill>
              </a:rPr>
              <a:t>Wireless Mesh Networks</a:t>
            </a:r>
          </a:p>
        </p:txBody>
      </p:sp>
      <p:sp>
        <p:nvSpPr>
          <p:cNvPr id="9" name="Rectangle 7"/>
          <p:cNvSpPr>
            <a:spLocks noChangeArrowheads="1"/>
          </p:cNvSpPr>
          <p:nvPr/>
        </p:nvSpPr>
        <p:spPr bwMode="auto">
          <a:xfrm>
            <a:off x="193675" y="1433513"/>
            <a:ext cx="4267200" cy="4038600"/>
          </a:xfrm>
          <a:prstGeom prst="rect">
            <a:avLst/>
          </a:prstGeom>
          <a:noFill/>
          <a:ln w="9525">
            <a:noFill/>
            <a:miter lim="800000"/>
            <a:headEnd/>
            <a:tailEnd/>
          </a:ln>
        </p:spPr>
        <p:txBody>
          <a:bodyPr/>
          <a:lstStyle/>
          <a:p>
            <a:pPr marL="469900" indent="-469900" algn="l" eaLnBrk="1" hangingPunct="1">
              <a:spcBef>
                <a:spcPct val="20000"/>
              </a:spcBef>
              <a:buClr>
                <a:schemeClr val="folHlink"/>
              </a:buClr>
              <a:buFont typeface="Wingdings" pitchFamily="2" charset="2"/>
              <a:buChar char=""/>
            </a:pPr>
            <a:r>
              <a:rPr lang="en-US" sz="2400" dirty="0"/>
              <a:t>Bandwidth is generous (&gt;1Mbps)</a:t>
            </a:r>
          </a:p>
          <a:p>
            <a:pPr marL="469900" indent="-469900" algn="l" eaLnBrk="1" hangingPunct="1">
              <a:spcBef>
                <a:spcPct val="20000"/>
              </a:spcBef>
              <a:buClr>
                <a:schemeClr val="folHlink"/>
              </a:buClr>
              <a:buFont typeface="Wingdings" pitchFamily="2" charset="2"/>
              <a:buChar char=""/>
            </a:pPr>
            <a:r>
              <a:rPr lang="en-US" sz="2400" dirty="0"/>
              <a:t>Some nodes mobile, some fixed</a:t>
            </a:r>
          </a:p>
          <a:p>
            <a:pPr marL="469900" indent="-469900" algn="l" eaLnBrk="1" hangingPunct="1">
              <a:spcBef>
                <a:spcPct val="20000"/>
              </a:spcBef>
              <a:buClr>
                <a:schemeClr val="folHlink"/>
              </a:buClr>
              <a:buFont typeface="Wingdings" pitchFamily="2" charset="2"/>
              <a:buChar char=""/>
            </a:pPr>
            <a:r>
              <a:rPr lang="en-US" sz="2400" dirty="0"/>
              <a:t>Normally not energy limited</a:t>
            </a:r>
          </a:p>
          <a:p>
            <a:pPr marL="469900" indent="-469900" algn="l" eaLnBrk="1" hangingPunct="1">
              <a:spcBef>
                <a:spcPct val="20000"/>
              </a:spcBef>
              <a:buClr>
                <a:schemeClr val="folHlink"/>
              </a:buClr>
              <a:buFont typeface="Wingdings" pitchFamily="2" charset="2"/>
              <a:buChar char=""/>
            </a:pPr>
            <a:r>
              <a:rPr lang="en-US" sz="2400" dirty="0"/>
              <a:t>Resources are not an issue</a:t>
            </a:r>
          </a:p>
          <a:p>
            <a:pPr marL="469900" indent="-469900" algn="l" eaLnBrk="1" hangingPunct="1">
              <a:spcBef>
                <a:spcPct val="20000"/>
              </a:spcBef>
              <a:buClr>
                <a:schemeClr val="folHlink"/>
              </a:buClr>
              <a:buFont typeface="Wingdings" pitchFamily="2" charset="2"/>
              <a:buChar char=""/>
            </a:pPr>
            <a:r>
              <a:rPr lang="en-US" sz="2400" dirty="0"/>
              <a:t>Most traffic is user-to-gateway</a:t>
            </a: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bg2"/>
                                      </p:to>
                                    </p:animClr>
                                  </p:subTnLst>
                                </p:cTn>
                              </p:par>
                              <p:par>
                                <p:cTn id="7" presetID="1" presetClass="entr" presetSubtype="0" fill="hold" nodeType="withEffect">
                                  <p:stCondLst>
                                    <p:cond delay="0"/>
                                  </p:stCondLst>
                                  <p:childTnLst>
                                    <p:set>
                                      <p:cBhvr>
                                        <p:cTn id="8" dur="1" fill="hold">
                                          <p:stCondLst>
                                            <p:cond delay="0"/>
                                          </p:stCondLst>
                                        </p:cTn>
                                        <p:tgtEl>
                                          <p:spTgt spid="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0" end="0"/>
                                            </p:txEl>
                                          </p:spTgt>
                                        </p:tgtEl>
                                        <p:attrNameLst>
                                          <p:attrName>ppt_c</p:attrName>
                                        </p:attrNameLst>
                                      </p:cBhvr>
                                      <p:to>
                                        <a:schemeClr val="bg2"/>
                                      </p:to>
                                    </p:animClr>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bg2"/>
                                      </p:to>
                                    </p:animClr>
                                  </p:subTnLst>
                                </p:cTn>
                              </p:par>
                              <p:par>
                                <p:cTn id="13" presetID="1" presetClass="entr" presetSubtype="0" fill="hold" nodeType="withEffect">
                                  <p:stCondLst>
                                    <p:cond delay="0"/>
                                  </p:stCondLst>
                                  <p:childTnLst>
                                    <p:set>
                                      <p:cBhvr>
                                        <p:cTn id="14" dur="1" fill="hold">
                                          <p:stCondLst>
                                            <p:cond delay="0"/>
                                          </p:stCondLst>
                                        </p:cTn>
                                        <p:tgtEl>
                                          <p:spTgt spid="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1" end="1"/>
                                            </p:txEl>
                                          </p:spTgt>
                                        </p:tgtEl>
                                        <p:attrNameLst>
                                          <p:attrName>ppt_c</p:attrName>
                                        </p:attrNameLst>
                                      </p:cBhvr>
                                      <p:to>
                                        <a:schemeClr val="bg2"/>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bg2"/>
                                      </p:to>
                                    </p:animClr>
                                  </p:subTnLst>
                                </p:cTn>
                              </p:par>
                              <p:par>
                                <p:cTn id="19" presetID="1" presetClass="entr" presetSubtype="0" fill="hold" nodeType="withEffect">
                                  <p:stCondLst>
                                    <p:cond delay="0"/>
                                  </p:stCondLst>
                                  <p:childTnLst>
                                    <p:set>
                                      <p:cBhvr>
                                        <p:cTn id="20" dur="1" fill="hold">
                                          <p:stCondLst>
                                            <p:cond delay="0"/>
                                          </p:stCondLst>
                                        </p:cTn>
                                        <p:tgtEl>
                                          <p:spTgt spid="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2" end="2"/>
                                            </p:txEl>
                                          </p:spTgt>
                                        </p:tgtEl>
                                        <p:attrNameLst>
                                          <p:attrName>ppt_c</p:attrName>
                                        </p:attrNameLst>
                                      </p:cBhvr>
                                      <p:to>
                                        <a:schemeClr val="bg2"/>
                                      </p:to>
                                    </p:animClr>
                                  </p:sub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bg2"/>
                                      </p:to>
                                    </p:animClr>
                                  </p:subTnLst>
                                </p:cTn>
                              </p:par>
                              <p:par>
                                <p:cTn id="25" presetID="1" presetClass="entr" presetSubtype="0" fill="hold" nodeType="with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3" end="3"/>
                                            </p:txEl>
                                          </p:spTgt>
                                        </p:tgtEl>
                                        <p:attrNameLst>
                                          <p:attrName>ppt_c</p:attrName>
                                        </p:attrNameLst>
                                      </p:cBhvr>
                                      <p:to>
                                        <a:schemeClr val="bg2"/>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5" end="5"/>
                                            </p:txEl>
                                          </p:spTgt>
                                        </p:tgtEl>
                                        <p:attrNameLst>
                                          <p:attrName>ppt_c</p:attrName>
                                        </p:attrNameLst>
                                      </p:cBhvr>
                                      <p:to>
                                        <a:schemeClr val="bg2"/>
                                      </p:to>
                                    </p:animClr>
                                  </p:subTnLst>
                                </p:cTn>
                              </p:par>
                              <p:par>
                                <p:cTn id="31" presetID="1" presetClass="entr" presetSubtype="0" fill="hold" nodeType="withEffect">
                                  <p:stCondLst>
                                    <p:cond delay="0"/>
                                  </p:stCondLst>
                                  <p:childTnLst>
                                    <p:set>
                                      <p:cBhvr>
                                        <p:cTn id="32" dur="1" fill="hold">
                                          <p:stCondLst>
                                            <p:cond delay="0"/>
                                          </p:stCondLst>
                                        </p:cTn>
                                        <p:tgtEl>
                                          <p:spTgt spid="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4" end="4"/>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0100" y="107576"/>
            <a:ext cx="8312151" cy="679824"/>
          </a:xfrm>
        </p:spPr>
        <p:txBody>
          <a:bodyPr/>
          <a:lstStyle/>
          <a:p>
            <a:r>
              <a:rPr lang="en-GB" sz="4000" dirty="0" smtClean="0"/>
              <a:t>Multi-hop wireless networks issues</a:t>
            </a:r>
            <a:endParaRPr lang="en-GB" sz="4000" dirty="0"/>
          </a:p>
        </p:txBody>
      </p:sp>
      <p:sp>
        <p:nvSpPr>
          <p:cNvPr id="3" name="Content Placeholder 2"/>
          <p:cNvSpPr>
            <a:spLocks noGrp="1"/>
          </p:cNvSpPr>
          <p:nvPr>
            <p:ph idx="1"/>
          </p:nvPr>
        </p:nvSpPr>
        <p:spPr>
          <a:xfrm>
            <a:off x="854075" y="1028701"/>
            <a:ext cx="8042276" cy="4343400"/>
          </a:xfrm>
        </p:spPr>
        <p:txBody>
          <a:bodyPr>
            <a:normAutofit fontScale="92500" lnSpcReduction="20000"/>
          </a:bodyPr>
          <a:lstStyle/>
          <a:p>
            <a:pPr algn="just"/>
            <a:r>
              <a:rPr lang="en-US" dirty="0" smtClean="0"/>
              <a:t>Mobility management</a:t>
            </a:r>
            <a:r>
              <a:rPr lang="en-US" sz="2000" dirty="0" smtClean="0"/>
              <a:t> </a:t>
            </a:r>
          </a:p>
          <a:p>
            <a:pPr lvl="1" algn="just">
              <a:buFont typeface="Wingdings" panose="05000000000000000000" pitchFamily="2" charset="2"/>
              <a:buChar char="§"/>
            </a:pPr>
            <a:r>
              <a:rPr lang="en-US" dirty="0" smtClean="0"/>
              <a:t>addressing and routing</a:t>
            </a:r>
          </a:p>
          <a:p>
            <a:pPr lvl="1" algn="just">
              <a:buFont typeface="Wingdings" panose="05000000000000000000" pitchFamily="2" charset="2"/>
              <a:buChar char="§"/>
            </a:pPr>
            <a:r>
              <a:rPr lang="en-US" dirty="0" smtClean="0"/>
              <a:t>location tracking: GPS, E-911</a:t>
            </a:r>
          </a:p>
          <a:p>
            <a:pPr algn="just"/>
            <a:r>
              <a:rPr lang="en-US" dirty="0" smtClean="0"/>
              <a:t>Network management</a:t>
            </a:r>
          </a:p>
          <a:p>
            <a:pPr lvl="1" algn="just">
              <a:buFont typeface="Wingdings" panose="05000000000000000000" pitchFamily="2" charset="2"/>
              <a:buChar char="§"/>
            </a:pPr>
            <a:r>
              <a:rPr lang="en-US" dirty="0" smtClean="0"/>
              <a:t>virtual infrastructure</a:t>
            </a:r>
          </a:p>
          <a:p>
            <a:pPr algn="just"/>
            <a:r>
              <a:rPr lang="en-US" dirty="0" smtClean="0"/>
              <a:t>Resource management</a:t>
            </a:r>
          </a:p>
          <a:p>
            <a:pPr lvl="1" algn="just">
              <a:buFont typeface="Wingdings" panose="05000000000000000000" pitchFamily="2" charset="2"/>
              <a:buChar char="§"/>
            </a:pPr>
            <a:r>
              <a:rPr lang="en-US" dirty="0" smtClean="0"/>
              <a:t>network resource allocation </a:t>
            </a:r>
          </a:p>
          <a:p>
            <a:pPr lvl="1" algn="just">
              <a:buFont typeface="Wingdings" panose="05000000000000000000" pitchFamily="2" charset="2"/>
              <a:buChar char="§"/>
            </a:pPr>
            <a:r>
              <a:rPr lang="en-US" dirty="0" smtClean="0"/>
              <a:t>energy management</a:t>
            </a:r>
          </a:p>
          <a:p>
            <a:pPr algn="just"/>
            <a:r>
              <a:rPr lang="en-US" dirty="0" err="1" smtClean="0"/>
              <a:t>QoS</a:t>
            </a:r>
            <a:r>
              <a:rPr lang="en-US" dirty="0" smtClean="0"/>
              <a:t> management</a:t>
            </a:r>
          </a:p>
          <a:p>
            <a:pPr lvl="1" algn="just">
              <a:buFont typeface="Wingdings" panose="05000000000000000000" pitchFamily="2" charset="2"/>
              <a:buChar char="§"/>
            </a:pPr>
            <a:r>
              <a:rPr lang="en-US" dirty="0" smtClean="0"/>
              <a:t>dynamic resource reservation and adaptive error control techniques</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00" y="107576"/>
            <a:ext cx="8750300" cy="641724"/>
          </a:xfrm>
        </p:spPr>
        <p:txBody>
          <a:bodyPr/>
          <a:lstStyle/>
          <a:p>
            <a:r>
              <a:rPr lang="en-GB" sz="3600" dirty="0" smtClean="0"/>
              <a:t>Multi-hop wireless networks issues</a:t>
            </a:r>
            <a:endParaRPr lang="en-GB" sz="3600" dirty="0"/>
          </a:p>
        </p:txBody>
      </p:sp>
      <p:sp>
        <p:nvSpPr>
          <p:cNvPr id="4" name="Rectangle 2"/>
          <p:cNvSpPr>
            <a:spLocks noGrp="1" noChangeArrowheads="1"/>
          </p:cNvSpPr>
          <p:nvPr>
            <p:ph idx="1"/>
          </p:nvPr>
        </p:nvSpPr>
        <p:spPr>
          <a:xfrm>
            <a:off x="841375" y="787400"/>
            <a:ext cx="8042276" cy="4660901"/>
          </a:xfrm>
        </p:spPr>
        <p:txBody>
          <a:bodyPr>
            <a:normAutofit fontScale="92500" lnSpcReduction="10000"/>
          </a:bodyPr>
          <a:lstStyle/>
          <a:p>
            <a:pPr eaLnBrk="1" hangingPunct="1"/>
            <a:r>
              <a:rPr lang="en-US" dirty="0" smtClean="0"/>
              <a:t>MAC protocols</a:t>
            </a:r>
          </a:p>
          <a:p>
            <a:pPr lvl="1" eaLnBrk="1" hangingPunct="1">
              <a:buFont typeface="Wingdings" panose="05000000000000000000" pitchFamily="2" charset="2"/>
              <a:buChar char="§"/>
            </a:pPr>
            <a:r>
              <a:rPr lang="en-US" dirty="0" smtClean="0"/>
              <a:t>contention control and resolution</a:t>
            </a:r>
          </a:p>
          <a:p>
            <a:pPr lvl="1">
              <a:buFont typeface="Wingdings" panose="05000000000000000000" pitchFamily="2" charset="2"/>
              <a:buChar char="§"/>
            </a:pPr>
            <a:r>
              <a:rPr lang="en-GB" dirty="0" smtClean="0"/>
              <a:t>Multi-channel</a:t>
            </a:r>
          </a:p>
          <a:p>
            <a:pPr lvl="1">
              <a:buFont typeface="Wingdings" panose="05000000000000000000" pitchFamily="2" charset="2"/>
              <a:buChar char="§"/>
            </a:pPr>
            <a:r>
              <a:rPr lang="en-GB" dirty="0" smtClean="0"/>
              <a:t>hidden and exposed node problems</a:t>
            </a:r>
            <a:endParaRPr lang="en-US" dirty="0" smtClean="0"/>
          </a:p>
          <a:p>
            <a:pPr eaLnBrk="1" hangingPunct="1"/>
            <a:r>
              <a:rPr lang="en-US" dirty="0" smtClean="0"/>
              <a:t>Middleware</a:t>
            </a:r>
          </a:p>
          <a:p>
            <a:pPr lvl="1" eaLnBrk="1" hangingPunct="1">
              <a:buFont typeface="Wingdings" panose="05000000000000000000" pitchFamily="2" charset="2"/>
              <a:buChar char="§"/>
            </a:pPr>
            <a:r>
              <a:rPr lang="en-US" dirty="0" smtClean="0"/>
              <a:t>measurement and experimentation</a:t>
            </a:r>
          </a:p>
          <a:p>
            <a:pPr eaLnBrk="1" hangingPunct="1"/>
            <a:r>
              <a:rPr lang="en-US" dirty="0" smtClean="0"/>
              <a:t>Security</a:t>
            </a:r>
          </a:p>
          <a:p>
            <a:pPr lvl="1" eaLnBrk="1" hangingPunct="1">
              <a:buFont typeface="Wingdings" panose="05000000000000000000" pitchFamily="2" charset="2"/>
              <a:buChar char="§"/>
            </a:pPr>
            <a:r>
              <a:rPr lang="en-US" dirty="0" smtClean="0"/>
              <a:t>authentication, encryption, anonymity, and intrusion detection</a:t>
            </a:r>
          </a:p>
          <a:p>
            <a:pPr eaLnBrk="1" hangingPunct="1"/>
            <a:r>
              <a:rPr lang="en-US" dirty="0" smtClean="0"/>
              <a:t>Error control and fault tolerance</a:t>
            </a:r>
          </a:p>
          <a:p>
            <a:pPr lvl="1" eaLnBrk="1" hangingPunct="1">
              <a:buFont typeface="Wingdings" panose="05000000000000000000" pitchFamily="2" charset="2"/>
              <a:buChar char="§"/>
            </a:pPr>
            <a:r>
              <a:rPr lang="en-US" dirty="0" smtClean="0"/>
              <a:t>error correction and retransmission management</a:t>
            </a:r>
          </a:p>
          <a:p>
            <a:pPr lvl="1" eaLnBrk="1" hangingPunct="1">
              <a:buFont typeface="Wingdings" panose="05000000000000000000" pitchFamily="2" charset="2"/>
              <a:buChar char="§"/>
            </a:pPr>
            <a:r>
              <a:rPr lang="en-US" dirty="0" smtClean="0"/>
              <a:t>deployment of back-up systems</a:t>
            </a: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1875" y="12701"/>
            <a:ext cx="4158192" cy="506754"/>
          </a:xfrm>
        </p:spPr>
        <p:txBody>
          <a:bodyPr/>
          <a:lstStyle/>
          <a:p>
            <a:r>
              <a:rPr lang="en-US" sz="4000" dirty="0" smtClean="0"/>
              <a:t>Project Ideas</a:t>
            </a:r>
            <a:endParaRPr lang="en-US" sz="4000" dirty="0"/>
          </a:p>
        </p:txBody>
      </p:sp>
      <p:sp>
        <p:nvSpPr>
          <p:cNvPr id="3" name="Content Placeholder 2"/>
          <p:cNvSpPr>
            <a:spLocks noGrp="1"/>
          </p:cNvSpPr>
          <p:nvPr>
            <p:ph idx="1"/>
          </p:nvPr>
        </p:nvSpPr>
        <p:spPr>
          <a:xfrm>
            <a:off x="676275" y="443254"/>
            <a:ext cx="8042276" cy="5249334"/>
          </a:xfrm>
        </p:spPr>
        <p:txBody>
          <a:bodyPr>
            <a:normAutofit fontScale="92500" lnSpcReduction="10000"/>
          </a:bodyPr>
          <a:lstStyle/>
          <a:p>
            <a:pPr algn="just"/>
            <a:r>
              <a:rPr lang="en-US" dirty="0" smtClean="0"/>
              <a:t>W-ATM</a:t>
            </a:r>
          </a:p>
          <a:p>
            <a:pPr lvl="1" algn="just">
              <a:buFont typeface="Wingdings" pitchFamily="2" charset="2"/>
              <a:buChar char="§"/>
            </a:pPr>
            <a:r>
              <a:rPr lang="en-US" dirty="0" smtClean="0"/>
              <a:t>Simulate the effects of noise on choosing a channel </a:t>
            </a:r>
          </a:p>
          <a:p>
            <a:pPr lvl="1" algn="just">
              <a:buFont typeface="Wingdings" pitchFamily="2" charset="2"/>
              <a:buChar char="§"/>
            </a:pPr>
            <a:r>
              <a:rPr lang="en-US" dirty="0" smtClean="0"/>
              <a:t>Analyze the effects of mobility on a wireless ATM network</a:t>
            </a:r>
          </a:p>
          <a:p>
            <a:pPr algn="just"/>
            <a:r>
              <a:rPr lang="en-US" dirty="0" smtClean="0"/>
              <a:t>Multi-hop wireless networks</a:t>
            </a:r>
          </a:p>
          <a:p>
            <a:pPr lvl="1" algn="just">
              <a:buFont typeface="Wingdings" panose="05000000000000000000" pitchFamily="2" charset="2"/>
              <a:buChar char="§"/>
            </a:pPr>
            <a:r>
              <a:rPr lang="en-US" dirty="0" smtClean="0">
                <a:solidFill>
                  <a:schemeClr val="accent2"/>
                </a:solidFill>
              </a:rPr>
              <a:t>Cross-layer Design</a:t>
            </a:r>
          </a:p>
          <a:p>
            <a:pPr lvl="1" algn="just"/>
            <a:r>
              <a:rPr lang="en-US" dirty="0" smtClean="0">
                <a:solidFill>
                  <a:schemeClr val="accent2"/>
                </a:solidFill>
              </a:rPr>
              <a:t>Physical Layer</a:t>
            </a:r>
          </a:p>
          <a:p>
            <a:pPr lvl="2" algn="just">
              <a:buFont typeface="Courier New" panose="02070309020205020404" pitchFamily="49" charset="0"/>
              <a:buChar char="o"/>
            </a:pPr>
            <a:r>
              <a:rPr lang="en-US" dirty="0" smtClean="0">
                <a:solidFill>
                  <a:schemeClr val="accent2"/>
                </a:solidFill>
              </a:rPr>
              <a:t>Smart Antennas</a:t>
            </a:r>
          </a:p>
          <a:p>
            <a:pPr lvl="2" algn="just">
              <a:buFont typeface="Courier New" panose="02070309020205020404" pitchFamily="49" charset="0"/>
              <a:buChar char="o"/>
            </a:pPr>
            <a:r>
              <a:rPr lang="en-US" dirty="0" smtClean="0">
                <a:solidFill>
                  <a:schemeClr val="accent2"/>
                </a:solidFill>
              </a:rPr>
              <a:t>Transmission Power Control</a:t>
            </a:r>
          </a:p>
          <a:p>
            <a:pPr lvl="1" algn="just"/>
            <a:r>
              <a:rPr lang="en-US" dirty="0" smtClean="0"/>
              <a:t>MAC Layer</a:t>
            </a:r>
          </a:p>
          <a:p>
            <a:pPr lvl="2" algn="just">
              <a:buFont typeface="Courier New" panose="02070309020205020404" pitchFamily="49" charset="0"/>
              <a:buChar char="o"/>
            </a:pPr>
            <a:r>
              <a:rPr lang="en-US" dirty="0" smtClean="0"/>
              <a:t>Multiple Channels</a:t>
            </a:r>
          </a:p>
          <a:p>
            <a:pPr lvl="1" algn="just"/>
            <a:r>
              <a:rPr lang="en-US" dirty="0" smtClean="0"/>
              <a:t>Network Layer</a:t>
            </a:r>
          </a:p>
          <a:p>
            <a:pPr lvl="2" algn="just">
              <a:buFont typeface="Courier New" panose="02070309020205020404" pitchFamily="49" charset="0"/>
              <a:buChar char="o"/>
            </a:pPr>
            <a:r>
              <a:rPr lang="en-US" dirty="0" smtClean="0"/>
              <a:t>Routing</a:t>
            </a:r>
          </a:p>
          <a:p>
            <a:pPr lvl="2" algn="just">
              <a:buFont typeface="Courier New" panose="02070309020205020404" pitchFamily="49" charset="0"/>
              <a:buChar char="o"/>
            </a:pPr>
            <a:r>
              <a:rPr lang="en-US" dirty="0" smtClean="0"/>
              <a:t>Fairness and </a:t>
            </a:r>
            <a:r>
              <a:rPr lang="en-US" dirty="0" err="1" smtClean="0"/>
              <a:t>QoS</a:t>
            </a:r>
            <a:endParaRPr lang="en-US" dirty="0" smtClean="0"/>
          </a:p>
          <a:p>
            <a:pPr lvl="1" algn="just"/>
            <a:r>
              <a:rPr lang="en-US" dirty="0" smtClean="0"/>
              <a:t>Transport Layer</a:t>
            </a:r>
          </a:p>
          <a:p>
            <a:endParaRPr lang="en-US" dirty="0" smtClean="0"/>
          </a:p>
          <a:p>
            <a:endParaRPr lang="en-US" dirty="0"/>
          </a:p>
        </p:txBody>
      </p:sp>
      <p:sp>
        <p:nvSpPr>
          <p:cNvPr id="4" name="Rectangle 11"/>
          <p:cNvSpPr>
            <a:spLocks noChangeArrowheads="1"/>
          </p:cNvSpPr>
          <p:nvPr/>
        </p:nvSpPr>
        <p:spPr bwMode="auto">
          <a:xfrm>
            <a:off x="5080000" y="2070100"/>
            <a:ext cx="3911600" cy="3517900"/>
          </a:xfrm>
          <a:prstGeom prst="rect">
            <a:avLst/>
          </a:prstGeom>
          <a:noFill/>
          <a:ln w="9525">
            <a:solidFill>
              <a:schemeClr val="accent1"/>
            </a:solidFill>
            <a:miter lim="800000"/>
            <a:headEnd/>
            <a:tailEnd/>
          </a:ln>
          <a:effectLst/>
        </p:spPr>
        <p:txBody>
          <a:bodyPr/>
          <a:lstStyle/>
          <a:p>
            <a:pPr marL="469900" indent="-469900" algn="l" eaLnBrk="1" hangingPunct="1">
              <a:lnSpc>
                <a:spcPct val="90000"/>
              </a:lnSpc>
              <a:spcBef>
                <a:spcPct val="20000"/>
              </a:spcBef>
              <a:buClr>
                <a:schemeClr val="folHlink"/>
              </a:buClr>
              <a:buFont typeface="Wingdings" pitchFamily="-124" charset="2"/>
              <a:buChar char=""/>
            </a:pPr>
            <a:endParaRPr lang="en-US" sz="2600" dirty="0"/>
          </a:p>
          <a:p>
            <a:pPr marL="469900" indent="-469900" algn="l" eaLnBrk="1" hangingPunct="1">
              <a:lnSpc>
                <a:spcPct val="90000"/>
              </a:lnSpc>
              <a:spcBef>
                <a:spcPct val="20000"/>
              </a:spcBef>
              <a:buClr>
                <a:schemeClr val="folHlink"/>
              </a:buClr>
            </a:pPr>
            <a:r>
              <a:rPr lang="en-US" sz="2600" dirty="0" smtClean="0"/>
              <a:t>Other Areas</a:t>
            </a:r>
          </a:p>
          <a:p>
            <a:pPr marL="927100" lvl="1" indent="-469900">
              <a:lnSpc>
                <a:spcPct val="90000"/>
              </a:lnSpc>
              <a:spcBef>
                <a:spcPct val="20000"/>
              </a:spcBef>
              <a:buClr>
                <a:schemeClr val="folHlink"/>
              </a:buClr>
              <a:buFont typeface="Wingdings" pitchFamily="-124" charset="2"/>
              <a:buChar char=""/>
            </a:pPr>
            <a:r>
              <a:rPr lang="en-US" sz="2600" dirty="0" smtClean="0"/>
              <a:t>Network Security</a:t>
            </a:r>
            <a:endParaRPr lang="en-US" sz="2600" dirty="0"/>
          </a:p>
          <a:p>
            <a:pPr marL="469900" indent="-469900" algn="l" eaLnBrk="1" hangingPunct="1">
              <a:lnSpc>
                <a:spcPct val="90000"/>
              </a:lnSpc>
              <a:spcBef>
                <a:spcPct val="20000"/>
              </a:spcBef>
              <a:buClr>
                <a:schemeClr val="folHlink"/>
              </a:buClr>
              <a:buFont typeface="Wingdings" pitchFamily="-124" charset="2"/>
              <a:buChar char=""/>
            </a:pPr>
            <a:endParaRPr lang="en-US" sz="2600" dirty="0"/>
          </a:p>
          <a:p>
            <a:pPr marL="927100" lvl="1" indent="-469900">
              <a:lnSpc>
                <a:spcPct val="90000"/>
              </a:lnSpc>
              <a:spcBef>
                <a:spcPct val="20000"/>
              </a:spcBef>
              <a:buClr>
                <a:schemeClr val="folHlink"/>
              </a:buClr>
              <a:buFont typeface="Wingdings" pitchFamily="-124" charset="2"/>
              <a:buChar char=""/>
            </a:pPr>
            <a:r>
              <a:rPr lang="en-US" sz="2600" dirty="0"/>
              <a:t>Network Management</a:t>
            </a:r>
          </a:p>
          <a:p>
            <a:pPr marL="469900" indent="-469900" algn="l" eaLnBrk="1" hangingPunct="1">
              <a:lnSpc>
                <a:spcPct val="90000"/>
              </a:lnSpc>
              <a:spcBef>
                <a:spcPct val="20000"/>
              </a:spcBef>
              <a:buClr>
                <a:schemeClr val="folHlink"/>
              </a:buClr>
              <a:buFont typeface="Wingdings" pitchFamily="-124" charset="2"/>
              <a:buChar char=""/>
            </a:pPr>
            <a:endParaRPr lang="en-US" sz="2600" dirty="0"/>
          </a:p>
        </p:txBody>
      </p:sp>
    </p:spTree>
    <p:extLst>
      <p:ext uri="{BB962C8B-B14F-4D97-AF65-F5344CB8AC3E}">
        <p14:creationId xmlns:p14="http://schemas.microsoft.com/office/powerpoint/2010/main" val="68071545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6530" name="Rectangle 2"/>
          <p:cNvSpPr>
            <a:spLocks noGrp="1" noChangeArrowheads="1"/>
          </p:cNvSpPr>
          <p:nvPr>
            <p:ph type="title"/>
          </p:nvPr>
        </p:nvSpPr>
        <p:spPr>
          <a:xfrm>
            <a:off x="701675" y="1976967"/>
            <a:ext cx="8042276" cy="2336800"/>
          </a:xfrm>
        </p:spPr>
        <p:txBody>
          <a:bodyPr/>
          <a:lstStyle/>
          <a:p>
            <a:pPr eaLnBrk="1" hangingPunct="1">
              <a:defRPr/>
            </a:pPr>
            <a:r>
              <a:rPr lang="en-US" sz="5400" dirty="0" smtClean="0">
                <a:latin typeface="Times New Roman"/>
                <a:cs typeface="Times New Roman"/>
              </a:rPr>
              <a:t>Summary</a:t>
            </a:r>
            <a:br>
              <a:rPr lang="en-US" sz="5400" dirty="0" smtClean="0">
                <a:latin typeface="Times New Roman"/>
                <a:cs typeface="Times New Roman"/>
              </a:rPr>
            </a:br>
            <a:r>
              <a:rPr lang="en-US" sz="5400" dirty="0" smtClean="0">
                <a:latin typeface="Times New Roman"/>
                <a:cs typeface="Times New Roman"/>
              </a:rPr>
              <a:t>&amp;</a:t>
            </a:r>
            <a:br>
              <a:rPr lang="en-US" sz="5400" dirty="0" smtClean="0">
                <a:latin typeface="Times New Roman"/>
                <a:cs typeface="Times New Roman"/>
              </a:rPr>
            </a:br>
            <a:r>
              <a:rPr lang="en-US" sz="5400" dirty="0" smtClean="0">
                <a:latin typeface="Times New Roman"/>
                <a:cs typeface="Times New Roman"/>
              </a:rPr>
              <a:t>Questions</a:t>
            </a: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6275" y="711200"/>
            <a:ext cx="8042276" cy="3816912"/>
          </a:xfrm>
        </p:spPr>
        <p:txBody>
          <a:bodyPr/>
          <a:lstStyle/>
          <a:p>
            <a:r>
              <a:rPr lang="en-GB" sz="5400" b="1" dirty="0" smtClean="0"/>
              <a:t>Worldwide Interoperability for Microwave Access (</a:t>
            </a:r>
            <a:r>
              <a:rPr lang="en-GB" sz="5400" b="1" dirty="0" err="1" smtClean="0"/>
              <a:t>WiMAX</a:t>
            </a:r>
            <a:r>
              <a:rPr lang="en-GB" sz="5400" b="1" dirty="0" smtClean="0"/>
              <a:t>) - 802.16</a:t>
            </a:r>
            <a:endParaRPr lang="en-GB" sz="5400" b="1"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7924"/>
          </a:xfrm>
        </p:spPr>
        <p:txBody>
          <a:bodyPr/>
          <a:lstStyle/>
          <a:p>
            <a:r>
              <a:rPr lang="en-GB" dirty="0" err="1" smtClean="0"/>
              <a:t>WiMAX</a:t>
            </a:r>
            <a:r>
              <a:rPr lang="en-GB" dirty="0" smtClean="0"/>
              <a:t> (802.16)</a:t>
            </a:r>
            <a:endParaRPr lang="en-GB" dirty="0"/>
          </a:p>
        </p:txBody>
      </p:sp>
      <p:sp>
        <p:nvSpPr>
          <p:cNvPr id="3" name="Content Placeholder 2"/>
          <p:cNvSpPr>
            <a:spLocks noGrp="1"/>
          </p:cNvSpPr>
          <p:nvPr>
            <p:ph idx="1"/>
          </p:nvPr>
        </p:nvSpPr>
        <p:spPr>
          <a:xfrm>
            <a:off x="777875" y="1041401"/>
            <a:ext cx="8042276" cy="4343400"/>
          </a:xfrm>
        </p:spPr>
        <p:txBody>
          <a:bodyPr/>
          <a:lstStyle/>
          <a:p>
            <a:pPr marL="342900" indent="-342900">
              <a:lnSpc>
                <a:spcPct val="90000"/>
              </a:lnSpc>
              <a:spcBef>
                <a:spcPct val="20000"/>
              </a:spcBef>
              <a:buClr>
                <a:srgbClr val="FF0000"/>
              </a:buClr>
              <a:buFont typeface="Wingdings" pitchFamily="2" charset="2"/>
              <a:buChar char="§"/>
            </a:pPr>
            <a:r>
              <a:rPr lang="en-US" sz="2000" dirty="0" smtClean="0">
                <a:latin typeface="Arial" pitchFamily="34" charset="0"/>
              </a:rPr>
              <a:t>Wireless MANs (WiMAX-802.16)</a:t>
            </a:r>
          </a:p>
          <a:p>
            <a:pPr marL="742950" lvl="1" indent="-285750">
              <a:lnSpc>
                <a:spcPct val="90000"/>
              </a:lnSpc>
              <a:spcBef>
                <a:spcPct val="20000"/>
              </a:spcBef>
              <a:buFontTx/>
              <a:buChar char="–"/>
            </a:pPr>
            <a:r>
              <a:rPr lang="en-US" sz="1800" dirty="0" smtClean="0">
                <a:latin typeface="Arial" pitchFamily="34" charset="0"/>
              </a:rPr>
              <a:t>Similar to cellular networks</a:t>
            </a:r>
          </a:p>
          <a:p>
            <a:pPr marL="742950" lvl="1" indent="-285750">
              <a:lnSpc>
                <a:spcPct val="90000"/>
              </a:lnSpc>
              <a:spcBef>
                <a:spcPct val="20000"/>
              </a:spcBef>
              <a:buFontTx/>
              <a:buChar char="–"/>
            </a:pPr>
            <a:r>
              <a:rPr lang="en-US" sz="1800" dirty="0" smtClean="0">
                <a:latin typeface="Arial" pitchFamily="34" charset="0"/>
              </a:rPr>
              <a:t>Infrastructure-based network</a:t>
            </a:r>
          </a:p>
          <a:p>
            <a:pPr marL="742950" lvl="1" indent="-285750">
              <a:lnSpc>
                <a:spcPct val="90000"/>
              </a:lnSpc>
              <a:spcBef>
                <a:spcPct val="20000"/>
              </a:spcBef>
              <a:buFontTx/>
              <a:buChar char="–"/>
            </a:pPr>
            <a:r>
              <a:rPr lang="en-US" sz="1800" dirty="0" smtClean="0">
                <a:latin typeface="Arial" pitchFamily="34" charset="0"/>
              </a:rPr>
              <a:t>traditional base station infrastructure systems</a:t>
            </a:r>
          </a:p>
          <a:p>
            <a:endParaRPr lang="en-GB" dirty="0"/>
          </a:p>
        </p:txBody>
      </p:sp>
      <p:pic>
        <p:nvPicPr>
          <p:cNvPr id="4" name="Picture 4"/>
          <p:cNvPicPr>
            <a:picLocks noChangeAspect="1" noChangeArrowheads="1"/>
          </p:cNvPicPr>
          <p:nvPr/>
        </p:nvPicPr>
        <p:blipFill>
          <a:blip r:embed="rId2" cstate="print"/>
          <a:srcRect/>
          <a:stretch>
            <a:fillRect/>
          </a:stretch>
        </p:blipFill>
        <p:spPr>
          <a:xfrm>
            <a:off x="1625600" y="2495550"/>
            <a:ext cx="4762500" cy="2683220"/>
          </a:xfrm>
          <a:prstGeom prst="rect">
            <a:avLst/>
          </a:prstGeom>
          <a:noFill/>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9024"/>
          </a:xfrm>
        </p:spPr>
        <p:txBody>
          <a:bodyPr/>
          <a:lstStyle/>
          <a:p>
            <a:r>
              <a:rPr lang="en-GB" dirty="0" err="1" smtClean="0"/>
              <a:t>WiMAX</a:t>
            </a:r>
            <a:r>
              <a:rPr lang="en-GB" dirty="0" smtClean="0"/>
              <a:t> Standard</a:t>
            </a:r>
            <a:endParaRPr lang="en-GB" dirty="0"/>
          </a:p>
        </p:txBody>
      </p:sp>
      <p:sp>
        <p:nvSpPr>
          <p:cNvPr id="3" name="Content Placeholder 2"/>
          <p:cNvSpPr>
            <a:spLocks noGrp="1"/>
          </p:cNvSpPr>
          <p:nvPr>
            <p:ph idx="1"/>
          </p:nvPr>
        </p:nvSpPr>
        <p:spPr>
          <a:xfrm>
            <a:off x="722313" y="4187730"/>
            <a:ext cx="8251825" cy="1044669"/>
          </a:xfrm>
        </p:spPr>
        <p:txBody>
          <a:bodyPr>
            <a:normAutofit fontScale="55000" lnSpcReduction="20000"/>
          </a:bodyPr>
          <a:lstStyle/>
          <a:p>
            <a:pPr>
              <a:lnSpc>
                <a:spcPct val="90000"/>
              </a:lnSpc>
            </a:pPr>
            <a:r>
              <a:rPr lang="nb-NO" altLang="ja-JP" sz="3300" dirty="0" smtClean="0"/>
              <a:t>802. 16-2009-</a:t>
            </a:r>
            <a:r>
              <a:rPr lang="en-GB" sz="3300" dirty="0" smtClean="0"/>
              <a:t>Current. Air Interface for Fixed and Mobile Broadband Wireless Access System..</a:t>
            </a:r>
          </a:p>
          <a:p>
            <a:pPr>
              <a:lnSpc>
                <a:spcPct val="90000"/>
              </a:lnSpc>
            </a:pPr>
            <a:r>
              <a:rPr lang="en-GB" altLang="ja-JP" sz="3300" dirty="0" smtClean="0"/>
              <a:t>802.16m-in progress, </a:t>
            </a:r>
            <a:r>
              <a:rPr lang="en-GB" sz="3300" dirty="0" smtClean="0"/>
              <a:t>data rates of 100 </a:t>
            </a:r>
            <a:r>
              <a:rPr lang="en-GB" sz="3300" dirty="0" err="1" smtClean="0"/>
              <a:t>Mbit</a:t>
            </a:r>
            <a:r>
              <a:rPr lang="en-GB" sz="3300" dirty="0" smtClean="0"/>
              <a:t>/s mobile &amp; 1 </a:t>
            </a:r>
            <a:r>
              <a:rPr lang="en-GB" sz="3300" dirty="0" err="1" smtClean="0"/>
              <a:t>Gbit</a:t>
            </a:r>
            <a:r>
              <a:rPr lang="en-GB" sz="3300" dirty="0" smtClean="0"/>
              <a:t>/s fixed (4G)</a:t>
            </a:r>
            <a:endParaRPr lang="en-US" altLang="ja-JP" sz="3300" dirty="0" smtClean="0"/>
          </a:p>
          <a:p>
            <a:endParaRPr lang="en-GB" dirty="0"/>
          </a:p>
        </p:txBody>
      </p:sp>
      <p:pic>
        <p:nvPicPr>
          <p:cNvPr id="26626" name="Picture 2"/>
          <p:cNvPicPr>
            <a:picLocks noChangeAspect="1" noChangeArrowheads="1"/>
          </p:cNvPicPr>
          <p:nvPr/>
        </p:nvPicPr>
        <p:blipFill>
          <a:blip r:embed="rId3" cstate="print"/>
          <a:srcRect/>
          <a:stretch>
            <a:fillRect/>
          </a:stretch>
        </p:blipFill>
        <p:spPr bwMode="auto">
          <a:xfrm>
            <a:off x="722313" y="736600"/>
            <a:ext cx="7869238" cy="3454399"/>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43324"/>
          </a:xfrm>
        </p:spPr>
        <p:txBody>
          <a:bodyPr/>
          <a:lstStyle/>
          <a:p>
            <a:r>
              <a:rPr lang="en-GB" sz="4000" dirty="0" smtClean="0"/>
              <a:t>Features of </a:t>
            </a:r>
            <a:r>
              <a:rPr lang="en-GB" sz="4000" dirty="0" err="1" smtClean="0"/>
              <a:t>WiMAX</a:t>
            </a:r>
            <a:r>
              <a:rPr lang="en-GB" sz="4000" dirty="0" smtClean="0"/>
              <a:t> standard</a:t>
            </a:r>
            <a:endParaRPr lang="en-GB" sz="4000" dirty="0"/>
          </a:p>
        </p:txBody>
      </p:sp>
      <p:sp>
        <p:nvSpPr>
          <p:cNvPr id="3" name="Content Placeholder 2"/>
          <p:cNvSpPr>
            <a:spLocks noGrp="1"/>
          </p:cNvSpPr>
          <p:nvPr>
            <p:ph idx="1"/>
          </p:nvPr>
        </p:nvSpPr>
        <p:spPr>
          <a:xfrm>
            <a:off x="727075" y="927101"/>
            <a:ext cx="8042276" cy="4343400"/>
          </a:xfrm>
        </p:spPr>
        <p:txBody>
          <a:bodyPr/>
          <a:lstStyle/>
          <a:p>
            <a:pPr algn="just">
              <a:spcBef>
                <a:spcPts val="600"/>
              </a:spcBef>
            </a:pPr>
            <a:r>
              <a:rPr lang="en-GB" dirty="0" smtClean="0"/>
              <a:t>Utilises OFDMA as a radio access method</a:t>
            </a:r>
          </a:p>
          <a:p>
            <a:pPr algn="just">
              <a:spcBef>
                <a:spcPts val="600"/>
              </a:spcBef>
            </a:pPr>
            <a:r>
              <a:rPr lang="en-GB" dirty="0" smtClean="0"/>
              <a:t>High quality of service (</a:t>
            </a:r>
            <a:r>
              <a:rPr lang="en-GB" dirty="0" err="1" smtClean="0"/>
              <a:t>QoS</a:t>
            </a:r>
            <a:r>
              <a:rPr lang="en-GB" dirty="0" smtClean="0"/>
              <a:t>)</a:t>
            </a:r>
          </a:p>
          <a:p>
            <a:pPr algn="just">
              <a:spcBef>
                <a:spcPts val="600"/>
              </a:spcBef>
            </a:pPr>
            <a:r>
              <a:rPr lang="en-GB" dirty="0" smtClean="0"/>
              <a:t>Provide scalability through the us of scalable OFDMA (SOFDMA)</a:t>
            </a:r>
          </a:p>
          <a:p>
            <a:pPr algn="just">
              <a:spcBef>
                <a:spcPts val="600"/>
              </a:spcBef>
            </a:pPr>
            <a:r>
              <a:rPr lang="en-GB" dirty="0" smtClean="0"/>
              <a:t>Enables operation over several bandwidths ranging from 1.5 MHz to 20MHz.</a:t>
            </a:r>
          </a:p>
          <a:p>
            <a:pPr algn="just">
              <a:spcBef>
                <a:spcPts val="600"/>
              </a:spcBef>
            </a:pPr>
            <a:r>
              <a:rPr lang="en-GB" dirty="0" smtClean="0"/>
              <a:t>It incorporates the most advanced security protocols</a:t>
            </a:r>
          </a:p>
          <a:p>
            <a:pPr algn="just">
              <a:spcBef>
                <a:spcPts val="600"/>
              </a:spcBef>
            </a:pPr>
            <a:r>
              <a:rPr lang="en-GB" dirty="0" smtClean="0"/>
              <a:t>Use of modern antenna such as MIMO</a:t>
            </a:r>
          </a:p>
          <a:p>
            <a:pPr algn="just">
              <a:spcBef>
                <a:spcPts val="600"/>
              </a:spcBef>
            </a:pPr>
            <a:r>
              <a:rPr lang="en-GB" dirty="0" smtClean="0"/>
              <a:t>Support data exchange at very high rates</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7924"/>
          </a:xfrm>
        </p:spPr>
        <p:txBody>
          <a:bodyPr/>
          <a:lstStyle/>
          <a:p>
            <a:r>
              <a:rPr lang="en-GB" dirty="0" err="1" smtClean="0"/>
              <a:t>WiMAX</a:t>
            </a:r>
            <a:r>
              <a:rPr lang="en-GB" dirty="0" smtClean="0"/>
              <a:t> Architecture</a:t>
            </a:r>
            <a:endParaRPr lang="en-GB" dirty="0"/>
          </a:p>
        </p:txBody>
      </p:sp>
      <p:sp>
        <p:nvSpPr>
          <p:cNvPr id="3" name="Content Placeholder 2"/>
          <p:cNvSpPr>
            <a:spLocks noGrp="1"/>
          </p:cNvSpPr>
          <p:nvPr>
            <p:ph idx="1"/>
          </p:nvPr>
        </p:nvSpPr>
        <p:spPr>
          <a:xfrm>
            <a:off x="638175" y="4381498"/>
            <a:ext cx="8042276" cy="1041401"/>
          </a:xfrm>
        </p:spPr>
        <p:txBody>
          <a:bodyPr/>
          <a:lstStyle/>
          <a:p>
            <a:r>
              <a:rPr lang="en-GB" dirty="0" smtClean="0"/>
              <a:t>General architecture of </a:t>
            </a:r>
            <a:r>
              <a:rPr lang="en-GB" dirty="0" err="1" smtClean="0"/>
              <a:t>WiMAX</a:t>
            </a:r>
            <a:endParaRPr lang="en-GB" dirty="0"/>
          </a:p>
        </p:txBody>
      </p:sp>
      <p:pic>
        <p:nvPicPr>
          <p:cNvPr id="29698" name="Picture 2"/>
          <p:cNvPicPr>
            <a:picLocks noChangeAspect="1" noChangeArrowheads="1"/>
          </p:cNvPicPr>
          <p:nvPr/>
        </p:nvPicPr>
        <p:blipFill>
          <a:blip r:embed="rId2" cstate="print"/>
          <a:srcRect/>
          <a:stretch>
            <a:fillRect/>
          </a:stretch>
        </p:blipFill>
        <p:spPr bwMode="auto">
          <a:xfrm>
            <a:off x="549275" y="1003301"/>
            <a:ext cx="8042276" cy="3301999"/>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6324"/>
          </a:xfrm>
        </p:spPr>
        <p:txBody>
          <a:bodyPr/>
          <a:lstStyle/>
          <a:p>
            <a:r>
              <a:rPr lang="en-GB" dirty="0" smtClean="0"/>
              <a:t>General Architecture</a:t>
            </a:r>
            <a:endParaRPr lang="en-GB" dirty="0"/>
          </a:p>
        </p:txBody>
      </p:sp>
      <p:sp>
        <p:nvSpPr>
          <p:cNvPr id="3" name="Content Placeholder 2"/>
          <p:cNvSpPr>
            <a:spLocks noGrp="1"/>
          </p:cNvSpPr>
          <p:nvPr>
            <p:ph idx="1"/>
          </p:nvPr>
        </p:nvSpPr>
        <p:spPr>
          <a:xfrm>
            <a:off x="711200" y="834932"/>
            <a:ext cx="8432800" cy="4499069"/>
          </a:xfrm>
        </p:spPr>
        <p:txBody>
          <a:bodyPr>
            <a:normAutofit fontScale="92500" lnSpcReduction="10000"/>
          </a:bodyPr>
          <a:lstStyle/>
          <a:p>
            <a:r>
              <a:rPr lang="en-GB" dirty="0" smtClean="0"/>
              <a:t>Consist of three subsystems:</a:t>
            </a:r>
          </a:p>
          <a:p>
            <a:pPr lvl="1">
              <a:buFont typeface="Wingdings" pitchFamily="2" charset="2"/>
              <a:buChar char="§"/>
            </a:pPr>
            <a:r>
              <a:rPr lang="en-GB" dirty="0" smtClean="0"/>
              <a:t>Mobile subscriber station (MSS)</a:t>
            </a:r>
          </a:p>
          <a:p>
            <a:pPr lvl="1">
              <a:buFont typeface="Wingdings" pitchFamily="2" charset="2"/>
              <a:buChar char="§"/>
            </a:pPr>
            <a:r>
              <a:rPr lang="en-GB" dirty="0" smtClean="0"/>
              <a:t>Access service network (ASN)</a:t>
            </a:r>
          </a:p>
          <a:p>
            <a:pPr lvl="1">
              <a:buFont typeface="Wingdings" pitchFamily="2" charset="2"/>
              <a:buChar char="§"/>
            </a:pPr>
            <a:r>
              <a:rPr lang="en-GB" dirty="0" smtClean="0"/>
              <a:t>Connectivity service network (CSN)</a:t>
            </a:r>
          </a:p>
          <a:p>
            <a:r>
              <a:rPr lang="en-GB" dirty="0" smtClean="0"/>
              <a:t>ASN connect BS to each other and a gateway to the CSN</a:t>
            </a:r>
          </a:p>
          <a:p>
            <a:r>
              <a:rPr lang="en-GB" dirty="0" smtClean="0"/>
              <a:t>CSN connects to access service providers or the Internet as the backbone of the network</a:t>
            </a:r>
          </a:p>
          <a:p>
            <a:r>
              <a:rPr lang="en-GB" dirty="0" smtClean="0"/>
              <a:t>NAP consist of a number of ASNs and a NAP </a:t>
            </a:r>
          </a:p>
          <a:p>
            <a:r>
              <a:rPr lang="en-GB" dirty="0" smtClean="0"/>
              <a:t>The architecture is flexible and can adapt to different hardware and configurations.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377" y="107576"/>
            <a:ext cx="6169024" cy="756024"/>
          </a:xfrm>
        </p:spPr>
        <p:txBody>
          <a:bodyPr/>
          <a:lstStyle/>
          <a:p>
            <a:r>
              <a:rPr lang="en-GB" dirty="0" err="1" smtClean="0"/>
              <a:t>WiMAX</a:t>
            </a:r>
            <a:r>
              <a:rPr lang="en-GB" dirty="0" smtClean="0"/>
              <a:t> Protocol stack</a:t>
            </a:r>
            <a:endParaRPr lang="en-GB" dirty="0"/>
          </a:p>
        </p:txBody>
      </p:sp>
      <p:pic>
        <p:nvPicPr>
          <p:cNvPr id="30722" name="Picture 2"/>
          <p:cNvPicPr>
            <a:picLocks noChangeAspect="1" noChangeArrowheads="1"/>
          </p:cNvPicPr>
          <p:nvPr/>
        </p:nvPicPr>
        <p:blipFill>
          <a:blip r:embed="rId2" cstate="print"/>
          <a:srcRect/>
          <a:stretch>
            <a:fillRect/>
          </a:stretch>
        </p:blipFill>
        <p:spPr bwMode="auto">
          <a:xfrm>
            <a:off x="549275" y="1333501"/>
            <a:ext cx="7591426" cy="3289300"/>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775" y="107576"/>
            <a:ext cx="6169025" cy="883024"/>
          </a:xfrm>
        </p:spPr>
        <p:txBody>
          <a:bodyPr/>
          <a:lstStyle/>
          <a:p>
            <a:r>
              <a:rPr lang="en-GB" sz="4000" dirty="0" smtClean="0"/>
              <a:t>Protocol stack of 802.16</a:t>
            </a:r>
            <a:endParaRPr lang="en-GB" sz="4000" dirty="0"/>
          </a:p>
        </p:txBody>
      </p:sp>
      <p:sp>
        <p:nvSpPr>
          <p:cNvPr id="3" name="Content Placeholder 2"/>
          <p:cNvSpPr>
            <a:spLocks noGrp="1"/>
          </p:cNvSpPr>
          <p:nvPr>
            <p:ph idx="1"/>
          </p:nvPr>
        </p:nvSpPr>
        <p:spPr>
          <a:xfrm>
            <a:off x="688975" y="990600"/>
            <a:ext cx="8042276" cy="4343400"/>
          </a:xfrm>
        </p:spPr>
        <p:txBody>
          <a:bodyPr/>
          <a:lstStyle/>
          <a:p>
            <a:r>
              <a:rPr lang="en-GB" dirty="0" smtClean="0"/>
              <a:t>The protocol stack define two layers:</a:t>
            </a:r>
          </a:p>
          <a:p>
            <a:r>
              <a:rPr lang="en-GB" dirty="0" smtClean="0"/>
              <a:t>MAC layer with convergence and security sub-layers. It also specifies power saving mechanisms</a:t>
            </a:r>
          </a:p>
          <a:p>
            <a:r>
              <a:rPr lang="en-GB" dirty="0" smtClean="0"/>
              <a:t>Physical layer using three single carrier modulation options:</a:t>
            </a:r>
          </a:p>
          <a:p>
            <a:pPr lvl="1">
              <a:buFont typeface="Wingdings" pitchFamily="2" charset="2"/>
              <a:buChar char="§"/>
            </a:pPr>
            <a:r>
              <a:rPr lang="en-GB" dirty="0" smtClean="0"/>
              <a:t> QPSK with bandwidth of 20 MHz</a:t>
            </a:r>
          </a:p>
          <a:p>
            <a:pPr lvl="1">
              <a:buFont typeface="Wingdings" pitchFamily="2" charset="2"/>
              <a:buChar char="§"/>
            </a:pPr>
            <a:r>
              <a:rPr lang="en-GB" dirty="0" smtClean="0"/>
              <a:t>19-QAM with </a:t>
            </a:r>
            <a:r>
              <a:rPr lang="en-GB" dirty="0" err="1" smtClean="0"/>
              <a:t>bandwdith</a:t>
            </a:r>
            <a:r>
              <a:rPr lang="en-GB" dirty="0" smtClean="0"/>
              <a:t> of 25MHz</a:t>
            </a:r>
          </a:p>
          <a:p>
            <a:pPr lvl="1">
              <a:buFont typeface="Wingdings" pitchFamily="2" charset="2"/>
              <a:buChar char="§"/>
            </a:pPr>
            <a:r>
              <a:rPr lang="en-GB" dirty="0" smtClean="0"/>
              <a:t>64-QAM with bandwidth of 28MHz</a:t>
            </a:r>
          </a:p>
          <a:p>
            <a:endParaRPr lang="en-GB" dirty="0" smtClean="0"/>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096125" cy="552824"/>
          </a:xfrm>
        </p:spPr>
        <p:txBody>
          <a:bodyPr/>
          <a:lstStyle/>
          <a:p>
            <a:r>
              <a:rPr lang="en-GB" sz="3600" dirty="0" smtClean="0"/>
              <a:t>Protocol stack revised versions</a:t>
            </a:r>
            <a:endParaRPr lang="en-GB" sz="3600" dirty="0"/>
          </a:p>
        </p:txBody>
      </p:sp>
      <p:pic>
        <p:nvPicPr>
          <p:cNvPr id="6" name="Picture 3" descr="802"/>
          <p:cNvPicPr>
            <a:picLocks noChangeAspect="1" noChangeArrowheads="1"/>
          </p:cNvPicPr>
          <p:nvPr/>
        </p:nvPicPr>
        <p:blipFill>
          <a:blip r:embed="rId2" cstate="print"/>
          <a:srcRect/>
          <a:stretch>
            <a:fillRect/>
          </a:stretch>
        </p:blipFill>
        <p:spPr>
          <a:xfrm>
            <a:off x="866775" y="977901"/>
            <a:ext cx="8042275" cy="43434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689725" cy="844924"/>
          </a:xfrm>
        </p:spPr>
        <p:txBody>
          <a:bodyPr/>
          <a:lstStyle/>
          <a:p>
            <a:r>
              <a:rPr lang="en-GB" dirty="0" smtClean="0"/>
              <a:t>Services supported</a:t>
            </a:r>
            <a:endParaRPr lang="en-GB" dirty="0"/>
          </a:p>
        </p:txBody>
      </p:sp>
      <p:sp>
        <p:nvSpPr>
          <p:cNvPr id="3" name="Content Placeholder 2"/>
          <p:cNvSpPr>
            <a:spLocks noGrp="1"/>
          </p:cNvSpPr>
          <p:nvPr>
            <p:ph idx="1"/>
          </p:nvPr>
        </p:nvSpPr>
        <p:spPr>
          <a:xfrm>
            <a:off x="739775" y="1092201"/>
            <a:ext cx="4391025" cy="4343400"/>
          </a:xfrm>
        </p:spPr>
        <p:txBody>
          <a:bodyPr/>
          <a:lstStyle/>
          <a:p>
            <a:r>
              <a:rPr lang="en-US" dirty="0" smtClean="0"/>
              <a:t>Digital audio/video multicast</a:t>
            </a:r>
          </a:p>
          <a:p>
            <a:r>
              <a:rPr lang="en-US" dirty="0" smtClean="0"/>
              <a:t>Digital telephony</a:t>
            </a:r>
          </a:p>
          <a:p>
            <a:r>
              <a:rPr lang="en-US" dirty="0" smtClean="0"/>
              <a:t>ATM</a:t>
            </a:r>
          </a:p>
          <a:p>
            <a:r>
              <a:rPr lang="en-US" dirty="0" smtClean="0"/>
              <a:t>Internet protocol</a:t>
            </a:r>
          </a:p>
          <a:p>
            <a:r>
              <a:rPr lang="en-US" dirty="0" smtClean="0"/>
              <a:t>Bridged LAN</a:t>
            </a:r>
          </a:p>
          <a:p>
            <a:r>
              <a:rPr lang="en-US" dirty="0" smtClean="0"/>
              <a:t>Back-haul</a:t>
            </a:r>
          </a:p>
          <a:p>
            <a:r>
              <a:rPr lang="en-US" dirty="0" smtClean="0"/>
              <a:t>Frame relay</a:t>
            </a:r>
          </a:p>
          <a:p>
            <a:endParaRPr lang="en-GB" dirty="0"/>
          </a:p>
        </p:txBody>
      </p:sp>
      <p:sp>
        <p:nvSpPr>
          <p:cNvPr id="5" name="Content Placeholder 2"/>
          <p:cNvSpPr txBox="1">
            <a:spLocks/>
          </p:cNvSpPr>
          <p:nvPr/>
        </p:nvSpPr>
        <p:spPr>
          <a:xfrm>
            <a:off x="5443537" y="1104902"/>
            <a:ext cx="3590925"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Voice transport</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lang="en-GB" sz="2400" dirty="0" smtClean="0">
                <a:solidFill>
                  <a:schemeClr val="tx1">
                    <a:lumMod val="65000"/>
                    <a:lumOff val="35000"/>
                  </a:schemeClr>
                </a:solidFill>
              </a:rPr>
              <a:t>Data transport</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Bridge LAN</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lang="en-GB" sz="2400" dirty="0" smtClean="0">
              <a:solidFill>
                <a:schemeClr val="tx1">
                  <a:lumMod val="65000"/>
                  <a:lumOff val="35000"/>
                </a:schemeClr>
              </a:solidFill>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359525" cy="730624"/>
          </a:xfrm>
        </p:spPr>
        <p:txBody>
          <a:bodyPr/>
          <a:lstStyle/>
          <a:p>
            <a:r>
              <a:rPr lang="en-GB" sz="3600" dirty="0" err="1" smtClean="0"/>
              <a:t>WiMAX</a:t>
            </a:r>
            <a:r>
              <a:rPr lang="en-GB" sz="3600" dirty="0" smtClean="0"/>
              <a:t> PHY and coverage</a:t>
            </a:r>
            <a:endParaRPr lang="en-GB" sz="3600" dirty="0"/>
          </a:p>
        </p:txBody>
      </p:sp>
      <p:sp>
        <p:nvSpPr>
          <p:cNvPr id="3" name="Content Placeholder 2"/>
          <p:cNvSpPr>
            <a:spLocks noGrp="1"/>
          </p:cNvSpPr>
          <p:nvPr>
            <p:ph idx="1"/>
          </p:nvPr>
        </p:nvSpPr>
        <p:spPr>
          <a:xfrm>
            <a:off x="549275" y="4207931"/>
            <a:ext cx="8042276" cy="1735669"/>
          </a:xfrm>
        </p:spPr>
        <p:txBody>
          <a:bodyPr/>
          <a:lstStyle/>
          <a:p>
            <a:r>
              <a:rPr lang="en-GB" dirty="0" smtClean="0"/>
              <a:t>This shows the relationship between the coverage and modulation technique complexity and the application of point to multipoint networking.</a:t>
            </a:r>
            <a:endParaRPr lang="en-GB" dirty="0"/>
          </a:p>
        </p:txBody>
      </p:sp>
      <p:pic>
        <p:nvPicPr>
          <p:cNvPr id="27650" name="Picture 2"/>
          <p:cNvPicPr>
            <a:picLocks noChangeAspect="1" noChangeArrowheads="1"/>
          </p:cNvPicPr>
          <p:nvPr/>
        </p:nvPicPr>
        <p:blipFill>
          <a:blip r:embed="rId2" cstate="print"/>
          <a:srcRect/>
          <a:stretch>
            <a:fillRect/>
          </a:stretch>
        </p:blipFill>
        <p:spPr bwMode="auto">
          <a:xfrm>
            <a:off x="1041400" y="1071978"/>
            <a:ext cx="6819899" cy="2716853"/>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880225" cy="717924"/>
          </a:xfrm>
        </p:spPr>
        <p:txBody>
          <a:bodyPr/>
          <a:lstStyle/>
          <a:p>
            <a:r>
              <a:rPr lang="en-GB" sz="3600" dirty="0" err="1" smtClean="0"/>
              <a:t>WiMAX</a:t>
            </a:r>
            <a:r>
              <a:rPr lang="en-GB" sz="3600" dirty="0" smtClean="0"/>
              <a:t> for future applications</a:t>
            </a:r>
            <a:endParaRPr lang="en-GB" sz="3600" dirty="0"/>
          </a:p>
        </p:txBody>
      </p:sp>
      <p:pic>
        <p:nvPicPr>
          <p:cNvPr id="28674" name="Picture 2"/>
          <p:cNvPicPr>
            <a:picLocks noChangeAspect="1" noChangeArrowheads="1"/>
          </p:cNvPicPr>
          <p:nvPr/>
        </p:nvPicPr>
        <p:blipFill>
          <a:blip r:embed="rId2" cstate="print"/>
          <a:srcRect/>
          <a:stretch>
            <a:fillRect/>
          </a:stretch>
        </p:blipFill>
        <p:spPr bwMode="auto">
          <a:xfrm>
            <a:off x="688975" y="1041401"/>
            <a:ext cx="6626225" cy="3873500"/>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312025" cy="933824"/>
          </a:xfrm>
        </p:spPr>
        <p:txBody>
          <a:bodyPr/>
          <a:lstStyle/>
          <a:p>
            <a:r>
              <a:rPr lang="en-GB" dirty="0" err="1" smtClean="0"/>
              <a:t>WiMAX</a:t>
            </a:r>
            <a:r>
              <a:rPr lang="en-GB" dirty="0" smtClean="0"/>
              <a:t> Security concern</a:t>
            </a:r>
            <a:endParaRPr lang="en-GB" dirty="0"/>
          </a:p>
        </p:txBody>
      </p:sp>
      <p:sp>
        <p:nvSpPr>
          <p:cNvPr id="3" name="Content Placeholder 2"/>
          <p:cNvSpPr>
            <a:spLocks noGrp="1"/>
          </p:cNvSpPr>
          <p:nvPr>
            <p:ph idx="1"/>
          </p:nvPr>
        </p:nvSpPr>
        <p:spPr/>
        <p:txBody>
          <a:bodyPr/>
          <a:lstStyle/>
          <a:p>
            <a:pPr algn="just"/>
            <a:r>
              <a:rPr lang="en-GB" dirty="0" smtClean="0"/>
              <a:t>Traffic confidentiality &amp; Integrity</a:t>
            </a:r>
          </a:p>
          <a:p>
            <a:pPr algn="just"/>
            <a:r>
              <a:rPr lang="en-GB" dirty="0" smtClean="0"/>
              <a:t>Air as a medium exposes the PHY and MAC layer</a:t>
            </a:r>
          </a:p>
          <a:p>
            <a:pPr algn="just"/>
            <a:r>
              <a:rPr lang="en-GB" dirty="0" smtClean="0"/>
              <a:t>Little constraint on the physical location of attack, this means attacker can move within the large range of </a:t>
            </a:r>
            <a:r>
              <a:rPr lang="en-GB" dirty="0" err="1" smtClean="0"/>
              <a:t>WiMAX</a:t>
            </a:r>
            <a:r>
              <a:rPr lang="en-GB" dirty="0" smtClean="0"/>
              <a:t>. This makes managing the message more difficult.</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43324"/>
          </a:xfrm>
        </p:spPr>
        <p:txBody>
          <a:bodyPr/>
          <a:lstStyle/>
          <a:p>
            <a:r>
              <a:rPr lang="en-GB" dirty="0" err="1" smtClean="0"/>
              <a:t>WiMAX</a:t>
            </a:r>
            <a:r>
              <a:rPr lang="en-GB" dirty="0" smtClean="0"/>
              <a:t> Security concern</a:t>
            </a:r>
            <a:endParaRPr lang="en-GB" dirty="0"/>
          </a:p>
        </p:txBody>
      </p:sp>
      <p:sp>
        <p:nvSpPr>
          <p:cNvPr id="3" name="Content Placeholder 2"/>
          <p:cNvSpPr>
            <a:spLocks noGrp="1"/>
          </p:cNvSpPr>
          <p:nvPr>
            <p:ph idx="1"/>
          </p:nvPr>
        </p:nvSpPr>
        <p:spPr>
          <a:xfrm>
            <a:off x="790575" y="977901"/>
            <a:ext cx="8042276" cy="4343400"/>
          </a:xfrm>
        </p:spPr>
        <p:txBody>
          <a:bodyPr>
            <a:normAutofit fontScale="92500" lnSpcReduction="10000"/>
          </a:bodyPr>
          <a:lstStyle/>
          <a:p>
            <a:r>
              <a:rPr lang="en-GB" dirty="0" smtClean="0"/>
              <a:t>Jamming attack</a:t>
            </a:r>
          </a:p>
          <a:p>
            <a:r>
              <a:rPr lang="en-GB" dirty="0" smtClean="0"/>
              <a:t>Scrambling attack</a:t>
            </a:r>
          </a:p>
          <a:p>
            <a:r>
              <a:rPr lang="en-GB" dirty="0" smtClean="0"/>
              <a:t>Water Torture Attack</a:t>
            </a:r>
          </a:p>
          <a:p>
            <a:r>
              <a:rPr lang="en-GB" dirty="0" smtClean="0"/>
              <a:t>Forgery </a:t>
            </a:r>
          </a:p>
          <a:p>
            <a:r>
              <a:rPr lang="en-GB" dirty="0" smtClean="0"/>
              <a:t>Rogue Base Stations</a:t>
            </a:r>
          </a:p>
          <a:p>
            <a:r>
              <a:rPr lang="en-GB" dirty="0" err="1" smtClean="0"/>
              <a:t>DoS</a:t>
            </a:r>
            <a:r>
              <a:rPr lang="en-GB" dirty="0" smtClean="0"/>
              <a:t> Attacks</a:t>
            </a:r>
          </a:p>
          <a:p>
            <a:r>
              <a:rPr lang="en-GB" dirty="0" smtClean="0"/>
              <a:t>Man-in-the-Middle Attacks</a:t>
            </a:r>
          </a:p>
          <a:p>
            <a:r>
              <a:rPr lang="en-GB" dirty="0" smtClean="0"/>
              <a:t>Network manipulation with spoofed management frames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375" y="107576"/>
            <a:ext cx="6600825" cy="692524"/>
          </a:xfrm>
        </p:spPr>
        <p:txBody>
          <a:bodyPr/>
          <a:lstStyle/>
          <a:p>
            <a:r>
              <a:rPr lang="en-GB" sz="4000" dirty="0" smtClean="0"/>
              <a:t>PHY &amp; MAC critical threats</a:t>
            </a:r>
            <a:endParaRPr lang="en-GB" sz="4000" dirty="0"/>
          </a:p>
        </p:txBody>
      </p:sp>
      <p:sp>
        <p:nvSpPr>
          <p:cNvPr id="3" name="Content Placeholder 2"/>
          <p:cNvSpPr>
            <a:spLocks noGrp="1"/>
          </p:cNvSpPr>
          <p:nvPr>
            <p:ph idx="1"/>
          </p:nvPr>
        </p:nvSpPr>
        <p:spPr>
          <a:xfrm>
            <a:off x="1101724" y="977901"/>
            <a:ext cx="8042276" cy="4343400"/>
          </a:xfrm>
        </p:spPr>
        <p:txBody>
          <a:bodyPr/>
          <a:lstStyle/>
          <a:p>
            <a:r>
              <a:rPr lang="en-GB" dirty="0" smtClean="0"/>
              <a:t>Physical Layer</a:t>
            </a:r>
          </a:p>
          <a:p>
            <a:pPr lvl="1">
              <a:buFont typeface="Wingdings" pitchFamily="2" charset="2"/>
              <a:buChar char="§"/>
            </a:pPr>
            <a:r>
              <a:rPr lang="en-GB" dirty="0" smtClean="0"/>
              <a:t>Jamming</a:t>
            </a:r>
          </a:p>
          <a:p>
            <a:r>
              <a:rPr lang="en-GB" dirty="0" smtClean="0"/>
              <a:t>MAC Layer</a:t>
            </a:r>
          </a:p>
          <a:p>
            <a:pPr lvl="1">
              <a:buFont typeface="Wingdings" pitchFamily="2" charset="2"/>
              <a:buChar char="§"/>
            </a:pPr>
            <a:r>
              <a:rPr lang="en-GB" dirty="0" smtClean="0"/>
              <a:t>Eaves dropping of management messages</a:t>
            </a:r>
          </a:p>
          <a:p>
            <a:pPr lvl="1">
              <a:buFont typeface="Wingdings" pitchFamily="2" charset="2"/>
              <a:buChar char="§"/>
            </a:pPr>
            <a:r>
              <a:rPr lang="en-GB" dirty="0" smtClean="0"/>
              <a:t>Masquerading</a:t>
            </a:r>
          </a:p>
          <a:p>
            <a:pPr lvl="1">
              <a:buFont typeface="Wingdings" pitchFamily="2" charset="2"/>
              <a:buChar char="§"/>
            </a:pPr>
            <a:r>
              <a:rPr lang="en-GB" dirty="0" smtClean="0"/>
              <a:t>Management message modification</a:t>
            </a:r>
          </a:p>
          <a:p>
            <a:pPr lvl="1">
              <a:buFont typeface="Wingdings" pitchFamily="2" charset="2"/>
              <a:buChar char="§"/>
            </a:pPr>
            <a:r>
              <a:rPr lang="en-GB" dirty="0" smtClean="0"/>
              <a:t>DOS attack</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956425" cy="616324"/>
          </a:xfrm>
        </p:spPr>
        <p:txBody>
          <a:bodyPr/>
          <a:lstStyle/>
          <a:p>
            <a:r>
              <a:rPr lang="en-GB" sz="3600" dirty="0" smtClean="0"/>
              <a:t>Comparison-</a:t>
            </a:r>
            <a:r>
              <a:rPr lang="en-GB" sz="3600" dirty="0" err="1" smtClean="0"/>
              <a:t>WiMAX</a:t>
            </a:r>
            <a:r>
              <a:rPr lang="en-GB" sz="3600" dirty="0" smtClean="0"/>
              <a:t> with WLAN</a:t>
            </a:r>
            <a:endParaRPr lang="en-GB" sz="3600" dirty="0"/>
          </a:p>
        </p:txBody>
      </p:sp>
      <p:sp>
        <p:nvSpPr>
          <p:cNvPr id="3" name="Content Placeholder 2"/>
          <p:cNvSpPr>
            <a:spLocks noGrp="1"/>
          </p:cNvSpPr>
          <p:nvPr>
            <p:ph idx="1"/>
          </p:nvPr>
        </p:nvSpPr>
        <p:spPr/>
        <p:txBody>
          <a:bodyPr/>
          <a:lstStyle/>
          <a:p>
            <a:endParaRPr lang="en-GB"/>
          </a:p>
        </p:txBody>
      </p:sp>
      <p:pic>
        <p:nvPicPr>
          <p:cNvPr id="4" name="Picture 4" descr="sigetable"/>
          <p:cNvPicPr>
            <a:picLocks noChangeAspect="1" noChangeArrowheads="1"/>
          </p:cNvPicPr>
          <p:nvPr/>
        </p:nvPicPr>
        <p:blipFill>
          <a:blip r:embed="rId2" cstate="print"/>
          <a:srcRect/>
          <a:stretch>
            <a:fillRect/>
          </a:stretch>
        </p:blipFill>
        <p:spPr>
          <a:xfrm>
            <a:off x="330200" y="990600"/>
            <a:ext cx="8686800" cy="42672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54424"/>
          </a:xfrm>
        </p:spPr>
        <p:txBody>
          <a:bodyPr/>
          <a:lstStyle/>
          <a:p>
            <a:r>
              <a:rPr lang="en-GB" dirty="0" smtClean="0"/>
              <a:t>Coverage comparison</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771424"/>
              </p:ext>
            </p:extLst>
          </p:nvPr>
        </p:nvGraphicFramePr>
        <p:xfrm>
          <a:off x="549275" y="2108200"/>
          <a:ext cx="3641726" cy="2651760"/>
        </p:xfrm>
        <a:graphic>
          <a:graphicData uri="http://schemas.openxmlformats.org/drawingml/2006/table">
            <a:tbl>
              <a:tblPr firstRow="1" bandRow="1">
                <a:tableStyleId>{5C22544A-7EE6-4342-B048-85BDC9FD1C3A}</a:tableStyleId>
              </a:tblPr>
              <a:tblGrid>
                <a:gridCol w="1820863"/>
                <a:gridCol w="1820863"/>
              </a:tblGrid>
              <a:tr h="662940">
                <a:tc>
                  <a:txBody>
                    <a:bodyPr/>
                    <a:lstStyle/>
                    <a:p>
                      <a:r>
                        <a:rPr lang="en-GB" dirty="0" smtClean="0"/>
                        <a:t>Network </a:t>
                      </a:r>
                      <a:endParaRPr lang="en-GB" dirty="0"/>
                    </a:p>
                  </a:txBody>
                  <a:tcPr/>
                </a:tc>
                <a:tc>
                  <a:txBody>
                    <a:bodyPr/>
                    <a:lstStyle/>
                    <a:p>
                      <a:r>
                        <a:rPr lang="en-GB" dirty="0" smtClean="0"/>
                        <a:t>Coverage</a:t>
                      </a:r>
                      <a:endParaRPr lang="en-GB" dirty="0"/>
                    </a:p>
                  </a:txBody>
                  <a:tcPr/>
                </a:tc>
              </a:tr>
              <a:tr h="662940">
                <a:tc>
                  <a:txBody>
                    <a:bodyPr/>
                    <a:lstStyle/>
                    <a:p>
                      <a:r>
                        <a:rPr lang="en-GB" dirty="0" err="1" smtClean="0"/>
                        <a:t>WiMAX</a:t>
                      </a:r>
                      <a:endParaRPr lang="en-GB" dirty="0"/>
                    </a:p>
                  </a:txBody>
                  <a:tcPr/>
                </a:tc>
                <a:tc>
                  <a:txBody>
                    <a:bodyPr/>
                    <a:lstStyle/>
                    <a:p>
                      <a:r>
                        <a:rPr lang="en-GB" dirty="0" smtClean="0"/>
                        <a:t>50KM</a:t>
                      </a:r>
                      <a:endParaRPr lang="en-GB" dirty="0"/>
                    </a:p>
                  </a:txBody>
                  <a:tcPr/>
                </a:tc>
              </a:tr>
              <a:tr h="662940">
                <a:tc>
                  <a:txBody>
                    <a:bodyPr/>
                    <a:lstStyle/>
                    <a:p>
                      <a:r>
                        <a:rPr lang="en-GB" dirty="0" err="1" smtClean="0"/>
                        <a:t>Wifi</a:t>
                      </a:r>
                      <a:endParaRPr lang="en-GB" dirty="0"/>
                    </a:p>
                  </a:txBody>
                  <a:tcPr/>
                </a:tc>
                <a:tc>
                  <a:txBody>
                    <a:bodyPr/>
                    <a:lstStyle/>
                    <a:p>
                      <a:r>
                        <a:rPr lang="en-GB" dirty="0" smtClean="0"/>
                        <a:t>150m</a:t>
                      </a:r>
                      <a:endParaRPr lang="en-GB" dirty="0"/>
                    </a:p>
                  </a:txBody>
                  <a:tcPr/>
                </a:tc>
              </a:tr>
              <a:tr h="662940">
                <a:tc>
                  <a:txBody>
                    <a:bodyPr/>
                    <a:lstStyle/>
                    <a:p>
                      <a:r>
                        <a:rPr lang="en-GB" dirty="0" smtClean="0"/>
                        <a:t>Bluetooth</a:t>
                      </a:r>
                      <a:endParaRPr lang="en-GB" dirty="0"/>
                    </a:p>
                  </a:txBody>
                  <a:tcPr/>
                </a:tc>
                <a:tc>
                  <a:txBody>
                    <a:bodyPr/>
                    <a:lstStyle/>
                    <a:p>
                      <a:r>
                        <a:rPr lang="en-GB" dirty="0" smtClean="0"/>
                        <a:t>10M</a:t>
                      </a:r>
                      <a:endParaRPr lang="en-GB" dirty="0"/>
                    </a:p>
                  </a:txBody>
                  <a:tcPr/>
                </a:tc>
              </a:tr>
            </a:tbl>
          </a:graphicData>
        </a:graphic>
      </p:graphicFrame>
      <p:pic>
        <p:nvPicPr>
          <p:cNvPr id="31746" name="Picture 2"/>
          <p:cNvPicPr>
            <a:picLocks noChangeAspect="1" noChangeArrowheads="1"/>
          </p:cNvPicPr>
          <p:nvPr/>
        </p:nvPicPr>
        <p:blipFill>
          <a:blip r:embed="rId2" cstate="print"/>
          <a:srcRect/>
          <a:stretch>
            <a:fillRect/>
          </a:stretch>
        </p:blipFill>
        <p:spPr bwMode="auto">
          <a:xfrm>
            <a:off x="4191000" y="1206501"/>
            <a:ext cx="4952999" cy="4136571"/>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78224"/>
          </a:xfrm>
        </p:spPr>
        <p:txBody>
          <a:bodyPr/>
          <a:lstStyle/>
          <a:p>
            <a:r>
              <a:rPr lang="en-GB" sz="2800" dirty="0" smtClean="0"/>
              <a:t>Comparison of </a:t>
            </a:r>
            <a:r>
              <a:rPr lang="en-GB" sz="2800" dirty="0" err="1" smtClean="0"/>
              <a:t>WiMAX</a:t>
            </a:r>
            <a:r>
              <a:rPr lang="en-GB" sz="2800" dirty="0" smtClean="0"/>
              <a:t>, </a:t>
            </a:r>
            <a:r>
              <a:rPr lang="en-GB" sz="2800" dirty="0" err="1" smtClean="0"/>
              <a:t>WiFi</a:t>
            </a:r>
            <a:r>
              <a:rPr lang="en-GB" sz="2800" dirty="0" smtClean="0"/>
              <a:t> and 3G technology</a:t>
            </a:r>
            <a:endParaRPr lang="en-GB" sz="2800" dirty="0"/>
          </a:p>
        </p:txBody>
      </p:sp>
      <p:sp>
        <p:nvSpPr>
          <p:cNvPr id="3" name="Content Placeholder 2"/>
          <p:cNvSpPr>
            <a:spLocks noGrp="1"/>
          </p:cNvSpPr>
          <p:nvPr>
            <p:ph idx="1"/>
          </p:nvPr>
        </p:nvSpPr>
        <p:spPr/>
        <p:txBody>
          <a:bodyPr/>
          <a:lstStyle/>
          <a:p>
            <a:endParaRPr lang="en-US" altLang="ja-JP" dirty="0" smtClean="0"/>
          </a:p>
          <a:p>
            <a:endParaRPr lang="en-GB" dirty="0"/>
          </a:p>
        </p:txBody>
      </p:sp>
      <p:pic>
        <p:nvPicPr>
          <p:cNvPr id="4" name="Picture 4" descr="comparison"/>
          <p:cNvPicPr>
            <a:picLocks noChangeAspect="1" noChangeArrowheads="1"/>
          </p:cNvPicPr>
          <p:nvPr/>
        </p:nvPicPr>
        <p:blipFill>
          <a:blip r:embed="rId2" cstate="print"/>
          <a:srcRect/>
          <a:stretch>
            <a:fillRect/>
          </a:stretch>
        </p:blipFill>
        <p:spPr>
          <a:xfrm>
            <a:off x="25400" y="784132"/>
            <a:ext cx="9144000" cy="4651468"/>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algn="ctr">
              <a:buNone/>
            </a:pPr>
            <a:endParaRPr lang="en-GB" dirty="0" smtClean="0"/>
          </a:p>
          <a:p>
            <a:pPr algn="ctr">
              <a:buNone/>
            </a:pPr>
            <a:r>
              <a:rPr lang="en-GB" sz="4000" b="1" dirty="0" smtClean="0"/>
              <a:t>Summary </a:t>
            </a:r>
          </a:p>
          <a:p>
            <a:pPr algn="ctr">
              <a:buNone/>
            </a:pPr>
            <a:r>
              <a:rPr lang="en-GB" sz="4000" b="1" dirty="0" smtClean="0"/>
              <a:t>&amp;</a:t>
            </a:r>
          </a:p>
          <a:p>
            <a:pPr algn="ctr">
              <a:buNone/>
            </a:pPr>
            <a:r>
              <a:rPr lang="en-GB" sz="4000" b="1" dirty="0" smtClean="0"/>
              <a:t>Questions</a:t>
            </a:r>
            <a:endParaRPr lang="en-GB" sz="4000" b="1"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349500"/>
            <a:ext cx="8042276" cy="1336956"/>
          </a:xfrm>
        </p:spPr>
        <p:txBody>
          <a:bodyPr/>
          <a:lstStyle/>
          <a:p>
            <a:r>
              <a:rPr lang="en-GB" sz="4800" b="1" dirty="0" smtClean="0"/>
              <a:t>Long Term Evolution Protocol (LTE)</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575" y="107576"/>
            <a:ext cx="8042276" cy="679824"/>
          </a:xfrm>
        </p:spPr>
        <p:txBody>
          <a:bodyPr/>
          <a:lstStyle/>
          <a:p>
            <a:r>
              <a:rPr lang="en-GB" sz="3600" b="1" dirty="0" smtClean="0"/>
              <a:t>What is LTE</a:t>
            </a:r>
            <a:endParaRPr lang="en-GB" sz="3600" dirty="0"/>
          </a:p>
        </p:txBody>
      </p:sp>
      <p:sp>
        <p:nvSpPr>
          <p:cNvPr id="3" name="Content Placeholder 2"/>
          <p:cNvSpPr>
            <a:spLocks noGrp="1"/>
          </p:cNvSpPr>
          <p:nvPr>
            <p:ph idx="1"/>
          </p:nvPr>
        </p:nvSpPr>
        <p:spPr>
          <a:xfrm>
            <a:off x="803275" y="914401"/>
            <a:ext cx="8042276" cy="4343400"/>
          </a:xfrm>
        </p:spPr>
        <p:txBody>
          <a:bodyPr>
            <a:normAutofit fontScale="85000" lnSpcReduction="10000"/>
          </a:bodyPr>
          <a:lstStyle/>
          <a:p>
            <a:pPr algn="just"/>
            <a:r>
              <a:rPr lang="en-GB" dirty="0" smtClean="0"/>
              <a:t>3GPP’s LTE standard evolved from the High-Speed Packet Access cellular standards</a:t>
            </a:r>
          </a:p>
          <a:p>
            <a:pPr algn="just"/>
            <a:r>
              <a:rPr lang="en-US" dirty="0" smtClean="0"/>
              <a:t>The latest standard in the mobile network    technology tree </a:t>
            </a:r>
          </a:p>
          <a:p>
            <a:pPr algn="just"/>
            <a:r>
              <a:rPr lang="en-US" dirty="0" smtClean="0"/>
              <a:t>A project of 3GPP &amp; m</a:t>
            </a:r>
            <a:r>
              <a:rPr lang="de-DE" dirty="0" smtClean="0"/>
              <a:t>ainly built on 3GPP cellular systems´ family</a:t>
            </a:r>
            <a:endParaRPr lang="en-US" dirty="0" smtClean="0"/>
          </a:p>
          <a:p>
            <a:pPr algn="just"/>
            <a:r>
              <a:rPr lang="en-US" dirty="0" smtClean="0"/>
              <a:t>May be referred as E-UTRA &amp; E-UTRAN </a:t>
            </a:r>
          </a:p>
          <a:p>
            <a:pPr algn="just"/>
            <a:r>
              <a:rPr lang="de-DE" dirty="0" smtClean="0"/>
              <a:t>Has advanced new radio interface</a:t>
            </a:r>
          </a:p>
          <a:p>
            <a:pPr algn="just"/>
            <a:r>
              <a:rPr lang="de-DE" dirty="0" smtClean="0"/>
              <a:t>Circuit switched networks</a:t>
            </a:r>
            <a:r>
              <a:rPr lang="de-DE" dirty="0" smtClean="0">
                <a:sym typeface="Wingdings" pitchFamily="2" charset="2"/>
              </a:rPr>
              <a:t>all-IP networks</a:t>
            </a:r>
          </a:p>
          <a:p>
            <a:pPr algn="just"/>
            <a:r>
              <a:rPr lang="de-DE" dirty="0" smtClean="0">
                <a:sym typeface="Wingdings" pitchFamily="2" charset="2"/>
              </a:rPr>
              <a:t>Broadband connectivity on the move</a:t>
            </a:r>
          </a:p>
          <a:p>
            <a:pPr algn="just"/>
            <a:r>
              <a:rPr lang="en-US" dirty="0" smtClean="0"/>
              <a:t>100Mbps(DL), 50Mbps(UL), ~10 ms Latency</a:t>
            </a:r>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842125" cy="743324"/>
          </a:xfrm>
        </p:spPr>
        <p:txBody>
          <a:bodyPr/>
          <a:lstStyle/>
          <a:p>
            <a:r>
              <a:rPr lang="en-GB" dirty="0" smtClean="0"/>
              <a:t>The Evolution</a:t>
            </a:r>
            <a:endParaRPr lang="en-GB" dirty="0"/>
          </a:p>
        </p:txBody>
      </p:sp>
      <p:sp>
        <p:nvSpPr>
          <p:cNvPr id="3" name="Content Placeholder 2"/>
          <p:cNvSpPr>
            <a:spLocks noGrp="1"/>
          </p:cNvSpPr>
          <p:nvPr>
            <p:ph idx="1"/>
          </p:nvPr>
        </p:nvSpPr>
        <p:spPr>
          <a:xfrm>
            <a:off x="841375" y="901701"/>
            <a:ext cx="8042276" cy="4343400"/>
          </a:xfrm>
        </p:spPr>
        <p:txBody>
          <a:bodyPr/>
          <a:lstStyle/>
          <a:p>
            <a:pPr algn="just"/>
            <a:r>
              <a:rPr lang="de-DE" dirty="0" smtClean="0"/>
              <a:t>Improvements in mobile/wireless communication technology during the last two decades</a:t>
            </a:r>
          </a:p>
          <a:p>
            <a:endParaRPr lang="en-GB" dirty="0"/>
          </a:p>
        </p:txBody>
      </p:sp>
      <p:grpSp>
        <p:nvGrpSpPr>
          <p:cNvPr id="6" name="Group 5"/>
          <p:cNvGrpSpPr/>
          <p:nvPr/>
        </p:nvGrpSpPr>
        <p:grpSpPr>
          <a:xfrm>
            <a:off x="574675" y="2133600"/>
            <a:ext cx="8105775" cy="2978150"/>
            <a:chOff x="574675" y="2946400"/>
            <a:chExt cx="8105775" cy="2978150"/>
          </a:xfrm>
        </p:grpSpPr>
        <p:pic>
          <p:nvPicPr>
            <p:cNvPr id="4" name="Picture 6"/>
            <p:cNvPicPr>
              <a:picLocks noChangeAspect="1" noChangeArrowheads="1"/>
            </p:cNvPicPr>
            <p:nvPr/>
          </p:nvPicPr>
          <p:blipFill>
            <a:blip r:embed="rId3" cstate="print"/>
            <a:srcRect/>
            <a:stretch>
              <a:fillRect/>
            </a:stretch>
          </p:blipFill>
          <p:spPr>
            <a:xfrm>
              <a:off x="611188" y="2946400"/>
              <a:ext cx="8069262" cy="1938338"/>
            </a:xfrm>
            <a:prstGeom prst="rect">
              <a:avLst/>
            </a:prstGeom>
            <a:ln/>
          </p:spPr>
        </p:pic>
        <p:pic>
          <p:nvPicPr>
            <p:cNvPr id="5" name="Picture 7"/>
            <p:cNvPicPr>
              <a:picLocks noChangeAspect="1" noChangeArrowheads="1"/>
            </p:cNvPicPr>
            <p:nvPr/>
          </p:nvPicPr>
          <p:blipFill>
            <a:blip r:embed="rId4" cstate="print"/>
            <a:srcRect/>
            <a:stretch>
              <a:fillRect/>
            </a:stretch>
          </p:blipFill>
          <p:spPr bwMode="auto">
            <a:xfrm>
              <a:off x="574675" y="4686300"/>
              <a:ext cx="8101013" cy="1238250"/>
            </a:xfrm>
            <a:prstGeom prst="rect">
              <a:avLst/>
            </a:prstGeom>
            <a:noFill/>
            <a:ln w="9525">
              <a:noFill/>
              <a:miter lim="800000"/>
              <a:headEnd/>
              <a:tailEnd/>
            </a:ln>
          </p:spPr>
        </p:pic>
      </p:gr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5875" y="82176"/>
            <a:ext cx="7553325" cy="578224"/>
          </a:xfrm>
        </p:spPr>
        <p:txBody>
          <a:bodyPr/>
          <a:lstStyle/>
          <a:p>
            <a:r>
              <a:rPr lang="en-US" altLang="zh-TW" sz="3200" dirty="0" smtClean="0"/>
              <a:t>Evolution of Radio Access Technologies</a:t>
            </a:r>
            <a:endParaRPr lang="en-GB" sz="3200" dirty="0"/>
          </a:p>
        </p:txBody>
      </p:sp>
      <p:sp>
        <p:nvSpPr>
          <p:cNvPr id="3" name="Content Placeholder 2"/>
          <p:cNvSpPr>
            <a:spLocks noGrp="1"/>
          </p:cNvSpPr>
          <p:nvPr>
            <p:ph idx="1"/>
          </p:nvPr>
        </p:nvSpPr>
        <p:spPr>
          <a:xfrm>
            <a:off x="549275" y="4267200"/>
            <a:ext cx="8042276" cy="1092200"/>
          </a:xfrm>
        </p:spPr>
        <p:txBody>
          <a:bodyPr>
            <a:normAutofit lnSpcReduction="10000"/>
          </a:bodyPr>
          <a:lstStyle/>
          <a:p>
            <a:pPr algn="just"/>
            <a:r>
              <a:rPr lang="en-GB" dirty="0" smtClean="0"/>
              <a:t>Each new mobile generation increases the data rate and the mobility in almost an exponential way with respect to the previous standard. </a:t>
            </a:r>
            <a:endParaRPr lang="en-GB" dirty="0"/>
          </a:p>
        </p:txBody>
      </p:sp>
      <p:pic>
        <p:nvPicPr>
          <p:cNvPr id="4" name="Picture 3"/>
          <p:cNvPicPr>
            <a:picLocks noChangeAspect="1" noChangeArrowheads="1"/>
          </p:cNvPicPr>
          <p:nvPr/>
        </p:nvPicPr>
        <p:blipFill>
          <a:blip r:embed="rId2" cstate="print"/>
          <a:srcRect/>
          <a:stretch>
            <a:fillRect/>
          </a:stretch>
        </p:blipFill>
        <p:spPr bwMode="auto">
          <a:xfrm>
            <a:off x="904876" y="707932"/>
            <a:ext cx="8042275" cy="3441701"/>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83024"/>
          </a:xfrm>
        </p:spPr>
        <p:txBody>
          <a:bodyPr/>
          <a:lstStyle/>
          <a:p>
            <a:r>
              <a:rPr lang="en-US" altLang="zh-TW" dirty="0" smtClean="0"/>
              <a:t>LTE Basic Concepts</a:t>
            </a:r>
            <a:endParaRPr lang="en-GB" dirty="0"/>
          </a:p>
        </p:txBody>
      </p:sp>
      <p:sp>
        <p:nvSpPr>
          <p:cNvPr id="3" name="Content Placeholder 2"/>
          <p:cNvSpPr>
            <a:spLocks noGrp="1"/>
          </p:cNvSpPr>
          <p:nvPr>
            <p:ph idx="1"/>
          </p:nvPr>
        </p:nvSpPr>
        <p:spPr>
          <a:xfrm>
            <a:off x="727075" y="1244601"/>
            <a:ext cx="8042276" cy="4343400"/>
          </a:xfrm>
        </p:spPr>
        <p:txBody>
          <a:bodyPr/>
          <a:lstStyle/>
          <a:p>
            <a:pPr algn="just"/>
            <a:r>
              <a:rPr lang="en-US" altLang="zh-TW" dirty="0" smtClean="0"/>
              <a:t>LTE employs </a:t>
            </a:r>
            <a:r>
              <a:rPr lang="en-US" altLang="en-US" dirty="0" smtClean="0"/>
              <a:t>Orthogonal</a:t>
            </a:r>
            <a:r>
              <a:rPr lang="en-US" altLang="zh-TW" dirty="0" smtClean="0"/>
              <a:t> </a:t>
            </a:r>
            <a:r>
              <a:rPr lang="en-US" altLang="en-US" dirty="0" smtClean="0"/>
              <a:t>Frequency Division Multiple</a:t>
            </a:r>
            <a:r>
              <a:rPr lang="en-US" altLang="zh-TW" dirty="0" smtClean="0"/>
              <a:t> Access (</a:t>
            </a:r>
            <a:r>
              <a:rPr lang="en-US" altLang="zh-TW" dirty="0" smtClean="0">
                <a:solidFill>
                  <a:srgbClr val="FF0000"/>
                </a:solidFill>
              </a:rPr>
              <a:t>OFDMA</a:t>
            </a:r>
            <a:r>
              <a:rPr lang="en-US" altLang="zh-TW" dirty="0" smtClean="0"/>
              <a:t>) for downlink data transmission and </a:t>
            </a:r>
            <a:r>
              <a:rPr lang="en-US" altLang="en-US" dirty="0" smtClean="0"/>
              <a:t>Single Carrier FDMA (</a:t>
            </a:r>
            <a:r>
              <a:rPr lang="en-US" altLang="zh-TW" dirty="0" smtClean="0">
                <a:solidFill>
                  <a:srgbClr val="FF0000"/>
                </a:solidFill>
              </a:rPr>
              <a:t>SC-FDMA</a:t>
            </a:r>
            <a:r>
              <a:rPr lang="en-US" altLang="zh-TW" dirty="0" smtClean="0"/>
              <a:t>) for uplink transmission</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324725" cy="756024"/>
          </a:xfrm>
        </p:spPr>
        <p:txBody>
          <a:bodyPr/>
          <a:lstStyle/>
          <a:p>
            <a:r>
              <a:rPr lang="en-US" altLang="zh-TW" sz="4000" dirty="0" smtClean="0"/>
              <a:t>LTE Release 8 Key Features </a:t>
            </a:r>
            <a:endParaRPr lang="en-GB" sz="4000" dirty="0"/>
          </a:p>
        </p:txBody>
      </p:sp>
      <p:sp>
        <p:nvSpPr>
          <p:cNvPr id="3" name="Content Placeholder 2"/>
          <p:cNvSpPr>
            <a:spLocks noGrp="1"/>
          </p:cNvSpPr>
          <p:nvPr>
            <p:ph idx="1"/>
          </p:nvPr>
        </p:nvSpPr>
        <p:spPr>
          <a:xfrm>
            <a:off x="803275" y="1054101"/>
            <a:ext cx="8042276" cy="4343400"/>
          </a:xfrm>
        </p:spPr>
        <p:txBody>
          <a:bodyPr>
            <a:normAutofit fontScale="92500" lnSpcReduction="20000"/>
          </a:bodyPr>
          <a:lstStyle/>
          <a:p>
            <a:pPr algn="just">
              <a:lnSpc>
                <a:spcPct val="90000"/>
              </a:lnSpc>
            </a:pPr>
            <a:r>
              <a:rPr lang="en-US" altLang="zh-TW" dirty="0" smtClean="0"/>
              <a:t>High spectral efficiency</a:t>
            </a:r>
          </a:p>
          <a:p>
            <a:pPr lvl="1" algn="just">
              <a:lnSpc>
                <a:spcPct val="90000"/>
              </a:lnSpc>
              <a:buFont typeface="Wingdings" pitchFamily="2" charset="2"/>
              <a:buChar char="§"/>
            </a:pPr>
            <a:r>
              <a:rPr lang="en-US" altLang="zh-TW" dirty="0" smtClean="0"/>
              <a:t>OFDM in Downlink</a:t>
            </a:r>
          </a:p>
          <a:p>
            <a:pPr lvl="1" algn="just">
              <a:lnSpc>
                <a:spcPct val="90000"/>
              </a:lnSpc>
              <a:buFont typeface="Wingdings" pitchFamily="2" charset="2"/>
              <a:buChar char="§"/>
            </a:pPr>
            <a:r>
              <a:rPr lang="en-US" altLang="zh-TW" dirty="0" smtClean="0"/>
              <a:t>Single‐Carrier FDMA in Uplink</a:t>
            </a:r>
          </a:p>
          <a:p>
            <a:pPr algn="just">
              <a:lnSpc>
                <a:spcPct val="90000"/>
              </a:lnSpc>
            </a:pPr>
            <a:r>
              <a:rPr lang="en-US" altLang="zh-TW" dirty="0" smtClean="0"/>
              <a:t>Very low latency</a:t>
            </a:r>
          </a:p>
          <a:p>
            <a:pPr lvl="1" algn="just">
              <a:lnSpc>
                <a:spcPct val="90000"/>
              </a:lnSpc>
              <a:buFont typeface="Wingdings" pitchFamily="2" charset="2"/>
              <a:buChar char="§"/>
            </a:pPr>
            <a:r>
              <a:rPr lang="en-US" altLang="zh-TW" dirty="0" smtClean="0"/>
              <a:t>Short setup time &amp; Short transfer delay</a:t>
            </a:r>
          </a:p>
          <a:p>
            <a:pPr lvl="1" algn="just">
              <a:lnSpc>
                <a:spcPct val="90000"/>
              </a:lnSpc>
              <a:buFont typeface="Wingdings" pitchFamily="2" charset="2"/>
              <a:buChar char="§"/>
            </a:pPr>
            <a:r>
              <a:rPr lang="en-US" altLang="zh-TW" dirty="0" smtClean="0"/>
              <a:t>Short hand over latency and interruption time</a:t>
            </a:r>
          </a:p>
          <a:p>
            <a:pPr algn="just">
              <a:lnSpc>
                <a:spcPct val="90000"/>
              </a:lnSpc>
            </a:pPr>
            <a:r>
              <a:rPr lang="en-US" altLang="zh-TW" dirty="0" smtClean="0"/>
              <a:t>Support of variable bandwidth</a:t>
            </a:r>
          </a:p>
          <a:p>
            <a:pPr lvl="1" algn="just">
              <a:lnSpc>
                <a:spcPct val="90000"/>
              </a:lnSpc>
              <a:buFont typeface="Wingdings" pitchFamily="2" charset="2"/>
              <a:buChar char="§"/>
            </a:pPr>
            <a:r>
              <a:rPr lang="en-US" altLang="zh-TW" dirty="0" smtClean="0"/>
              <a:t>1.4, 3, 5, 10, 15 and 20 MHz</a:t>
            </a:r>
          </a:p>
          <a:p>
            <a:pPr algn="just"/>
            <a:r>
              <a:rPr lang="en-US" altLang="zh-TW" dirty="0" smtClean="0"/>
              <a:t>Compatibility and interworking with earlier 3GPP Releases</a:t>
            </a:r>
          </a:p>
          <a:p>
            <a:pPr algn="just"/>
            <a:r>
              <a:rPr lang="en-US" altLang="zh-TW" dirty="0" smtClean="0"/>
              <a:t>FDD and TDD within a single radio access  technology</a:t>
            </a:r>
          </a:p>
          <a:p>
            <a:pPr algn="just"/>
            <a:r>
              <a:rPr lang="en-US" altLang="zh-TW" dirty="0" smtClean="0"/>
              <a:t>Efficient Multicast/Broadcast</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575425" cy="654424"/>
          </a:xfrm>
        </p:spPr>
        <p:txBody>
          <a:bodyPr/>
          <a:lstStyle/>
          <a:p>
            <a:r>
              <a:rPr lang="en-GB" dirty="0" smtClean="0"/>
              <a:t>LTE Standard</a:t>
            </a:r>
            <a:endParaRPr lang="en-GB" dirty="0"/>
          </a:p>
        </p:txBody>
      </p:sp>
      <p:pic>
        <p:nvPicPr>
          <p:cNvPr id="38914" name="Picture 2" descr="http://2.bp.blogspot.com/_Yqx009RTewI/TCpmRZLcxaI/AAAAAAAAABc/fbuH93MDYtw/s550/table3.png"/>
          <p:cNvPicPr>
            <a:picLocks noChangeAspect="1" noChangeArrowheads="1"/>
          </p:cNvPicPr>
          <p:nvPr/>
        </p:nvPicPr>
        <p:blipFill>
          <a:blip r:embed="rId3" cstate="print"/>
          <a:srcRect/>
          <a:stretch>
            <a:fillRect/>
          </a:stretch>
        </p:blipFill>
        <p:spPr bwMode="auto">
          <a:xfrm>
            <a:off x="549275" y="1127031"/>
            <a:ext cx="7611400" cy="3686267"/>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083425" cy="679824"/>
          </a:xfrm>
        </p:spPr>
        <p:txBody>
          <a:bodyPr/>
          <a:lstStyle/>
          <a:p>
            <a:r>
              <a:rPr lang="en-US" sz="4000" dirty="0" smtClean="0"/>
              <a:t>LTE Network Architecture</a:t>
            </a:r>
            <a:endParaRPr lang="en-GB" sz="4000" dirty="0"/>
          </a:p>
        </p:txBody>
      </p:sp>
      <p:sp>
        <p:nvSpPr>
          <p:cNvPr id="3" name="Content Placeholder 2"/>
          <p:cNvSpPr>
            <a:spLocks noGrp="1"/>
          </p:cNvSpPr>
          <p:nvPr>
            <p:ph idx="1"/>
          </p:nvPr>
        </p:nvSpPr>
        <p:spPr/>
        <p:txBody>
          <a:bodyPr/>
          <a:lstStyle/>
          <a:p>
            <a:endParaRPr lang="en-GB"/>
          </a:p>
        </p:txBody>
      </p:sp>
      <p:pic>
        <p:nvPicPr>
          <p:cNvPr id="4" name="Content Placeholder 3"/>
          <p:cNvPicPr>
            <a:picLocks noChangeAspect="1" noChangeArrowheads="1"/>
          </p:cNvPicPr>
          <p:nvPr/>
        </p:nvPicPr>
        <p:blipFill>
          <a:blip r:embed="rId3" cstate="print"/>
          <a:srcRect/>
          <a:stretch>
            <a:fillRect/>
          </a:stretch>
        </p:blipFill>
        <p:spPr>
          <a:xfrm>
            <a:off x="457200" y="1041400"/>
            <a:ext cx="8229600" cy="428942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1724"/>
          </a:xfrm>
        </p:spPr>
        <p:txBody>
          <a:bodyPr/>
          <a:lstStyle/>
          <a:p>
            <a:r>
              <a:rPr lang="en-GB" dirty="0" smtClean="0"/>
              <a:t>Protocol Stack</a:t>
            </a:r>
            <a:endParaRPr lang="en-GB" dirty="0"/>
          </a:p>
        </p:txBody>
      </p:sp>
      <p:pic>
        <p:nvPicPr>
          <p:cNvPr id="4" name="Picture 4"/>
          <p:cNvPicPr>
            <a:picLocks noChangeAspect="1" noChangeArrowheads="1"/>
          </p:cNvPicPr>
          <p:nvPr/>
        </p:nvPicPr>
        <p:blipFill>
          <a:blip r:embed="rId3" cstate="print"/>
          <a:srcRect/>
          <a:stretch>
            <a:fillRect/>
          </a:stretch>
        </p:blipFill>
        <p:spPr>
          <a:xfrm>
            <a:off x="1143000" y="1204913"/>
            <a:ext cx="5967413" cy="4103688"/>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1724"/>
          </a:xfrm>
        </p:spPr>
        <p:txBody>
          <a:bodyPr/>
          <a:lstStyle/>
          <a:p>
            <a:r>
              <a:rPr lang="en-GB" dirty="0" smtClean="0"/>
              <a:t>Services</a:t>
            </a:r>
            <a:endParaRPr lang="en-GB" dirty="0"/>
          </a:p>
        </p:txBody>
      </p:sp>
      <p:pic>
        <p:nvPicPr>
          <p:cNvPr id="4" name="Picture 2"/>
          <p:cNvPicPr>
            <a:picLocks noChangeAspect="1" noChangeArrowheads="1"/>
          </p:cNvPicPr>
          <p:nvPr/>
        </p:nvPicPr>
        <p:blipFill>
          <a:blip r:embed="rId2" cstate="print"/>
          <a:srcRect/>
          <a:stretch>
            <a:fillRect/>
          </a:stretch>
        </p:blipFill>
        <p:spPr>
          <a:xfrm>
            <a:off x="777875" y="695542"/>
            <a:ext cx="7870826" cy="468178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007225" cy="603624"/>
          </a:xfrm>
        </p:spPr>
        <p:txBody>
          <a:bodyPr/>
          <a:lstStyle/>
          <a:p>
            <a:r>
              <a:rPr lang="en-GB" sz="4000" dirty="0" smtClean="0"/>
              <a:t>LTE Advance (LTE-A)</a:t>
            </a:r>
            <a:endParaRPr lang="en-GB" sz="4000" dirty="0"/>
          </a:p>
        </p:txBody>
      </p:sp>
      <p:sp>
        <p:nvSpPr>
          <p:cNvPr id="3" name="Content Placeholder 2"/>
          <p:cNvSpPr>
            <a:spLocks noGrp="1"/>
          </p:cNvSpPr>
          <p:nvPr>
            <p:ph idx="1"/>
          </p:nvPr>
        </p:nvSpPr>
        <p:spPr>
          <a:xfrm>
            <a:off x="815975" y="901701"/>
            <a:ext cx="8042276" cy="4343400"/>
          </a:xfrm>
        </p:spPr>
        <p:txBody>
          <a:bodyPr>
            <a:normAutofit fontScale="92500" lnSpcReduction="10000"/>
          </a:bodyPr>
          <a:lstStyle/>
          <a:p>
            <a:pPr algn="just">
              <a:lnSpc>
                <a:spcPct val="90000"/>
              </a:lnSpc>
            </a:pPr>
            <a:r>
              <a:rPr lang="en-US" altLang="zh-TW" dirty="0" smtClean="0"/>
              <a:t>Asymmetric transmission bandwidth</a:t>
            </a:r>
          </a:p>
          <a:p>
            <a:pPr algn="just">
              <a:lnSpc>
                <a:spcPct val="90000"/>
              </a:lnSpc>
            </a:pPr>
            <a:r>
              <a:rPr lang="en-US" altLang="zh-TW" dirty="0" smtClean="0"/>
              <a:t>Layered OFDMA</a:t>
            </a:r>
          </a:p>
          <a:p>
            <a:pPr algn="just">
              <a:lnSpc>
                <a:spcPct val="90000"/>
              </a:lnSpc>
            </a:pPr>
            <a:r>
              <a:rPr lang="en-US" altLang="zh-TW" dirty="0" smtClean="0"/>
              <a:t>Advanced Multi-cell Transmission/Reception Techniques</a:t>
            </a:r>
          </a:p>
          <a:p>
            <a:pPr algn="just">
              <a:lnSpc>
                <a:spcPct val="90000"/>
              </a:lnSpc>
            </a:pPr>
            <a:r>
              <a:rPr lang="en-US" altLang="zh-TW" dirty="0" smtClean="0"/>
              <a:t>Enhanced Multi-antenna Transmission Techniques</a:t>
            </a:r>
          </a:p>
          <a:p>
            <a:pPr algn="just">
              <a:lnSpc>
                <a:spcPct val="90000"/>
              </a:lnSpc>
            </a:pPr>
            <a:r>
              <a:rPr lang="en-US" altLang="zh-TW" dirty="0" smtClean="0"/>
              <a:t>Support of Larger Bandwidth in LTE-Advanced</a:t>
            </a:r>
          </a:p>
          <a:p>
            <a:pPr algn="just"/>
            <a:r>
              <a:rPr lang="en-US" altLang="zh-TW" dirty="0" smtClean="0"/>
              <a:t>The bandwidth of basic frequency block is, 15–20 MHz</a:t>
            </a:r>
          </a:p>
          <a:p>
            <a:pPr algn="just"/>
            <a:r>
              <a:rPr lang="en-US" altLang="zh-TW" dirty="0" smtClean="0"/>
              <a:t>Layered OFDMA radio access scheme in LTE-A will have layered transmission bandwidth, support of layered environments and control signal formats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7700" y="107576"/>
            <a:ext cx="8274051" cy="781424"/>
          </a:xfrm>
        </p:spPr>
        <p:txBody>
          <a:bodyPr/>
          <a:lstStyle/>
          <a:p>
            <a:r>
              <a:rPr lang="en-US" altLang="zh-TW" sz="2800" b="1" dirty="0" smtClean="0"/>
              <a:t>Bandwidth Comparison in LTE &amp; LTE-Advanced</a:t>
            </a:r>
            <a:endParaRPr lang="en-GB" sz="2800" b="1" dirty="0"/>
          </a:p>
        </p:txBody>
      </p:sp>
      <p:sp>
        <p:nvSpPr>
          <p:cNvPr id="3" name="Content Placeholder 2"/>
          <p:cNvSpPr>
            <a:spLocks noGrp="1"/>
          </p:cNvSpPr>
          <p:nvPr>
            <p:ph idx="1"/>
          </p:nvPr>
        </p:nvSpPr>
        <p:spPr>
          <a:xfrm>
            <a:off x="736599" y="901701"/>
            <a:ext cx="8042276" cy="4343400"/>
          </a:xfrm>
        </p:spPr>
        <p:txBody>
          <a:bodyPr/>
          <a:lstStyle/>
          <a:p>
            <a:pPr algn="just"/>
            <a:r>
              <a:rPr lang="en-US" altLang="zh-TW" dirty="0" smtClean="0"/>
              <a:t>Peak data rates up to 1Gbps are expected from bandwidths of 100MHz. OFDM adds additional sub-carrier to increase bandwidth</a:t>
            </a:r>
          </a:p>
          <a:p>
            <a:endParaRPr lang="en-GB" dirty="0"/>
          </a:p>
        </p:txBody>
      </p:sp>
      <p:pic>
        <p:nvPicPr>
          <p:cNvPr id="4" name="Picture 4"/>
          <p:cNvPicPr>
            <a:picLocks noChangeAspect="1" noChangeArrowheads="1"/>
          </p:cNvPicPr>
          <p:nvPr/>
        </p:nvPicPr>
        <p:blipFill>
          <a:blip r:embed="rId2" cstate="print"/>
          <a:srcRect/>
          <a:stretch>
            <a:fillRect/>
          </a:stretch>
        </p:blipFill>
        <p:spPr bwMode="auto">
          <a:xfrm>
            <a:off x="549275" y="2424113"/>
            <a:ext cx="8229600" cy="2732087"/>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375" y="107576"/>
            <a:ext cx="6816725" cy="743324"/>
          </a:xfrm>
        </p:spPr>
        <p:txBody>
          <a:bodyPr/>
          <a:lstStyle/>
          <a:p>
            <a:r>
              <a:rPr lang="en-GB" sz="4000" dirty="0" smtClean="0"/>
              <a:t>Comparison LTE </a:t>
            </a:r>
            <a:r>
              <a:rPr lang="en-GB" sz="4000" dirty="0" err="1" smtClean="0"/>
              <a:t>vs</a:t>
            </a:r>
            <a:r>
              <a:rPr lang="en-GB" sz="4000" dirty="0" smtClean="0"/>
              <a:t> LTE-A</a:t>
            </a:r>
            <a:endParaRPr lang="en-GB" sz="4000" dirty="0"/>
          </a:p>
        </p:txBody>
      </p:sp>
      <p:pic>
        <p:nvPicPr>
          <p:cNvPr id="4" name="Picture 4"/>
          <p:cNvPicPr>
            <a:picLocks noChangeAspect="1" noChangeArrowheads="1"/>
          </p:cNvPicPr>
          <p:nvPr/>
        </p:nvPicPr>
        <p:blipFill>
          <a:blip r:embed="rId2" cstate="print"/>
          <a:srcRect/>
          <a:stretch>
            <a:fillRect/>
          </a:stretch>
        </p:blipFill>
        <p:spPr bwMode="auto">
          <a:xfrm>
            <a:off x="600075" y="906424"/>
            <a:ext cx="8042276" cy="4402177"/>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1" y="107576"/>
            <a:ext cx="7962900" cy="692524"/>
          </a:xfrm>
        </p:spPr>
        <p:txBody>
          <a:bodyPr/>
          <a:lstStyle/>
          <a:p>
            <a:r>
              <a:rPr lang="en-GB" sz="2400" b="1" dirty="0" smtClean="0"/>
              <a:t>LTE AND LTE-ADVANCED CAPACITY COMPARISON</a:t>
            </a:r>
            <a:endParaRPr lang="en-GB" sz="2400" b="1" dirty="0"/>
          </a:p>
        </p:txBody>
      </p:sp>
      <p:pic>
        <p:nvPicPr>
          <p:cNvPr id="98306" name="Picture 2"/>
          <p:cNvPicPr>
            <a:picLocks noChangeAspect="1" noChangeArrowheads="1"/>
          </p:cNvPicPr>
          <p:nvPr/>
        </p:nvPicPr>
        <p:blipFill>
          <a:blip r:embed="rId2" cstate="print"/>
          <a:srcRect/>
          <a:stretch>
            <a:fillRect/>
          </a:stretch>
        </p:blipFill>
        <p:spPr bwMode="auto">
          <a:xfrm>
            <a:off x="661124" y="1333502"/>
            <a:ext cx="7930427" cy="3949698"/>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1" y="1"/>
            <a:ext cx="8851899" cy="901700"/>
          </a:xfrm>
        </p:spPr>
        <p:txBody>
          <a:bodyPr/>
          <a:lstStyle/>
          <a:p>
            <a:r>
              <a:rPr lang="en-GB" sz="2400" b="1" dirty="0" smtClean="0"/>
              <a:t>LTE, LTE-Advanced, and IMT-Advanced performance targets for downlink (DL) and uplink (UL</a:t>
            </a:r>
            <a:endParaRPr lang="en-GB" sz="2400" b="1" dirty="0"/>
          </a:p>
        </p:txBody>
      </p:sp>
      <p:pic>
        <p:nvPicPr>
          <p:cNvPr id="99330" name="Picture 2"/>
          <p:cNvPicPr>
            <a:picLocks noChangeAspect="1" noChangeArrowheads="1"/>
          </p:cNvPicPr>
          <p:nvPr/>
        </p:nvPicPr>
        <p:blipFill>
          <a:blip r:embed="rId2" cstate="print"/>
          <a:srcRect/>
          <a:stretch>
            <a:fillRect/>
          </a:stretch>
        </p:blipFill>
        <p:spPr bwMode="auto">
          <a:xfrm>
            <a:off x="600075" y="1041401"/>
            <a:ext cx="8042276" cy="4343399"/>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2375" y="107576"/>
            <a:ext cx="7261225" cy="717924"/>
          </a:xfrm>
        </p:spPr>
        <p:txBody>
          <a:bodyPr/>
          <a:lstStyle/>
          <a:p>
            <a:r>
              <a:rPr lang="en-GB" sz="1800" b="1" dirty="0" smtClean="0"/>
              <a:t>Advantages and disadvantages of Long-Term Evolution/System Architecture Evolution (LTE/SAE) encryption schemes.</a:t>
            </a:r>
            <a:endParaRPr lang="en-GB" sz="1800" dirty="0"/>
          </a:p>
        </p:txBody>
      </p:sp>
      <p:pic>
        <p:nvPicPr>
          <p:cNvPr id="29697" name="Picture 1"/>
          <p:cNvPicPr>
            <a:picLocks noChangeAspect="1" noChangeArrowheads="1"/>
          </p:cNvPicPr>
          <p:nvPr/>
        </p:nvPicPr>
        <p:blipFill>
          <a:blip r:embed="rId2" cstate="print"/>
          <a:srcRect/>
          <a:stretch>
            <a:fillRect/>
          </a:stretch>
        </p:blipFill>
        <p:spPr bwMode="auto">
          <a:xfrm>
            <a:off x="549275" y="990602"/>
            <a:ext cx="8042276" cy="4343399"/>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32224"/>
          </a:xfrm>
        </p:spPr>
        <p:txBody>
          <a:bodyPr/>
          <a:lstStyle/>
          <a:p>
            <a:r>
              <a:rPr lang="en-GB" dirty="0" smtClean="0"/>
              <a:t>Security </a:t>
            </a:r>
            <a:r>
              <a:rPr lang="en-GB" dirty="0" smtClean="0"/>
              <a:t>Concerns</a:t>
            </a:r>
            <a:endParaRPr lang="en-GB" dirty="0"/>
          </a:p>
        </p:txBody>
      </p:sp>
      <p:sp>
        <p:nvSpPr>
          <p:cNvPr id="3" name="Content Placeholder 2"/>
          <p:cNvSpPr>
            <a:spLocks noGrp="1"/>
          </p:cNvSpPr>
          <p:nvPr>
            <p:ph idx="1"/>
          </p:nvPr>
        </p:nvSpPr>
        <p:spPr>
          <a:xfrm>
            <a:off x="219075" y="1130301"/>
            <a:ext cx="4937125" cy="4343400"/>
          </a:xfrm>
        </p:spPr>
        <p:txBody>
          <a:bodyPr>
            <a:normAutofit/>
          </a:bodyPr>
          <a:lstStyle/>
          <a:p>
            <a:r>
              <a:rPr lang="en-GB" dirty="0" smtClean="0"/>
              <a:t>MTC Security </a:t>
            </a:r>
          </a:p>
          <a:p>
            <a:r>
              <a:rPr lang="en-GB" dirty="0" smtClean="0"/>
              <a:t>–Security Architecture </a:t>
            </a:r>
          </a:p>
          <a:p>
            <a:r>
              <a:rPr lang="en-GB" dirty="0" smtClean="0"/>
              <a:t>–Security in Handover Procedure </a:t>
            </a:r>
          </a:p>
          <a:p>
            <a:r>
              <a:rPr lang="en-GB" dirty="0" smtClean="0"/>
              <a:t>–IMS Security </a:t>
            </a:r>
          </a:p>
          <a:p>
            <a:r>
              <a:rPr lang="en-GB" dirty="0" smtClean="0"/>
              <a:t>–</a:t>
            </a:r>
            <a:r>
              <a:rPr lang="en-GB" dirty="0" err="1" smtClean="0"/>
              <a:t>HeNB</a:t>
            </a:r>
            <a:r>
              <a:rPr lang="en-GB" dirty="0" smtClean="0"/>
              <a:t> Security</a:t>
            </a:r>
          </a:p>
        </p:txBody>
      </p:sp>
      <p:sp>
        <p:nvSpPr>
          <p:cNvPr id="4" name="Content Placeholder 2"/>
          <p:cNvSpPr txBox="1">
            <a:spLocks/>
          </p:cNvSpPr>
          <p:nvPr/>
        </p:nvSpPr>
        <p:spPr>
          <a:xfrm>
            <a:off x="4206875" y="1282701"/>
            <a:ext cx="4632325" cy="4343400"/>
          </a:xfrm>
          <a:prstGeom prst="rect">
            <a:avLst/>
          </a:prstGeom>
        </p:spPr>
        <p:txBody>
          <a:bodyPr vert="horz" lIns="91440" tIns="45720" rIns="91440" bIns="45720" rtlCol="0">
            <a:normAutofit fontScale="92500" lnSpcReduction="20000"/>
          </a:bodyPr>
          <a:lstStyle/>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Physical tampering with H(e)NB</a:t>
            </a: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a:t>
            </a: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Fraudulent software update / configuration changes</a:t>
            </a: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Denial of service attacks against core network</a:t>
            </a: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Eavesdropping of the other user’s UTRAN or E-UTRAN user data</a:t>
            </a: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User cloning the H(e)NB authentication Token</a:t>
            </a: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486525" cy="832224"/>
          </a:xfrm>
        </p:spPr>
        <p:txBody>
          <a:bodyPr/>
          <a:lstStyle/>
          <a:p>
            <a:r>
              <a:rPr lang="en-GB" dirty="0" smtClean="0"/>
              <a:t>LTE vs. </a:t>
            </a:r>
            <a:r>
              <a:rPr lang="en-GB" dirty="0" err="1" smtClean="0"/>
              <a:t>WiMAX</a:t>
            </a:r>
            <a:r>
              <a:rPr lang="en-GB" dirty="0" smtClean="0"/>
              <a:t> </a:t>
            </a:r>
            <a:endParaRPr lang="en-GB" dirty="0"/>
          </a:p>
        </p:txBody>
      </p:sp>
      <p:sp>
        <p:nvSpPr>
          <p:cNvPr id="3" name="Content Placeholder 2"/>
          <p:cNvSpPr>
            <a:spLocks noGrp="1"/>
          </p:cNvSpPr>
          <p:nvPr>
            <p:ph idx="1"/>
          </p:nvPr>
        </p:nvSpPr>
        <p:spPr/>
        <p:txBody>
          <a:bodyPr/>
          <a:lstStyle/>
          <a:p>
            <a:endParaRPr lang="en-GB" dirty="0"/>
          </a:p>
        </p:txBody>
      </p:sp>
      <p:pic>
        <p:nvPicPr>
          <p:cNvPr id="100354" name="Picture 2"/>
          <p:cNvPicPr>
            <a:picLocks noChangeAspect="1" noChangeArrowheads="1"/>
          </p:cNvPicPr>
          <p:nvPr/>
        </p:nvPicPr>
        <p:blipFill>
          <a:blip r:embed="rId2" cstate="print"/>
          <a:srcRect/>
          <a:stretch>
            <a:fillRect/>
          </a:stretch>
        </p:blipFill>
        <p:spPr bwMode="auto">
          <a:xfrm>
            <a:off x="423863" y="987426"/>
            <a:ext cx="8296275" cy="4410075"/>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000" y="107576"/>
            <a:ext cx="7734299" cy="692524"/>
          </a:xfrm>
        </p:spPr>
        <p:txBody>
          <a:bodyPr/>
          <a:lstStyle/>
          <a:p>
            <a:r>
              <a:rPr lang="en-GB" sz="2800" b="1" dirty="0" smtClean="0"/>
              <a:t>Comparison with LTE and other Technology</a:t>
            </a:r>
            <a:endParaRPr lang="en-GB" sz="2800" b="1" dirty="0"/>
          </a:p>
        </p:txBody>
      </p:sp>
      <p:sp>
        <p:nvSpPr>
          <p:cNvPr id="3" name="Content Placeholder 2"/>
          <p:cNvSpPr>
            <a:spLocks noGrp="1"/>
          </p:cNvSpPr>
          <p:nvPr>
            <p:ph idx="1"/>
          </p:nvPr>
        </p:nvSpPr>
        <p:spPr/>
        <p:txBody>
          <a:bodyPr/>
          <a:lstStyle/>
          <a:p>
            <a:endParaRPr lang="en-GB"/>
          </a:p>
        </p:txBody>
      </p:sp>
      <p:pic>
        <p:nvPicPr>
          <p:cNvPr id="101378" name="Picture 2"/>
          <p:cNvPicPr>
            <a:picLocks noChangeAspect="1" noChangeArrowheads="1"/>
          </p:cNvPicPr>
          <p:nvPr/>
        </p:nvPicPr>
        <p:blipFill>
          <a:blip r:embed="rId2" cstate="print"/>
          <a:srcRect/>
          <a:stretch>
            <a:fillRect/>
          </a:stretch>
        </p:blipFill>
        <p:spPr bwMode="auto">
          <a:xfrm>
            <a:off x="457200" y="1104901"/>
            <a:ext cx="8369299" cy="4140199"/>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172325" cy="883024"/>
          </a:xfrm>
        </p:spPr>
        <p:txBody>
          <a:bodyPr/>
          <a:lstStyle/>
          <a:p>
            <a:r>
              <a:rPr lang="en-GB" dirty="0" smtClean="0"/>
              <a:t>User Expectations</a:t>
            </a:r>
            <a:endParaRPr lang="en-GB" dirty="0"/>
          </a:p>
        </p:txBody>
      </p:sp>
      <p:sp>
        <p:nvSpPr>
          <p:cNvPr id="3" name="Content Placeholder 2"/>
          <p:cNvSpPr>
            <a:spLocks noGrp="1"/>
          </p:cNvSpPr>
          <p:nvPr>
            <p:ph idx="1"/>
          </p:nvPr>
        </p:nvSpPr>
        <p:spPr>
          <a:xfrm>
            <a:off x="549275" y="1231901"/>
            <a:ext cx="8042276" cy="4343400"/>
          </a:xfrm>
        </p:spPr>
        <p:txBody>
          <a:bodyPr>
            <a:normAutofit fontScale="92500" lnSpcReduction="10000"/>
          </a:bodyPr>
          <a:lstStyle/>
          <a:p>
            <a:pPr marL="609600" indent="-609600">
              <a:buFont typeface="Arial" pitchFamily="34" charset="0"/>
              <a:buChar char="•"/>
            </a:pPr>
            <a:r>
              <a:rPr lang="de-DE" sz="2800" dirty="0" smtClean="0"/>
              <a:t>Highly desire of broadband acces everywhere</a:t>
            </a:r>
          </a:p>
          <a:p>
            <a:pPr marL="1371600" lvl="2" indent="-457200">
              <a:buFont typeface="Wingdings" pitchFamily="2" charset="2"/>
              <a:buChar char="§"/>
            </a:pPr>
            <a:r>
              <a:rPr lang="de-DE" dirty="0" smtClean="0"/>
              <a:t>1. Home, Office</a:t>
            </a:r>
          </a:p>
          <a:p>
            <a:pPr marL="1371600" lvl="2" indent="-457200">
              <a:buFont typeface="Wingdings" pitchFamily="2" charset="2"/>
              <a:buChar char="§"/>
            </a:pPr>
            <a:r>
              <a:rPr lang="de-DE" dirty="0" smtClean="0"/>
              <a:t>2. Train, Aeroplane, Canteen, during the </a:t>
            </a:r>
            <a:r>
              <a:rPr lang="de-DE" dirty="0" smtClean="0"/>
              <a:t>Break</a:t>
            </a:r>
            <a:endParaRPr lang="de-DE" dirty="0" smtClean="0"/>
          </a:p>
          <a:p>
            <a:pPr marL="609600" indent="-609600">
              <a:buFont typeface="Arial" pitchFamily="34" charset="0"/>
              <a:buChar char="•"/>
            </a:pPr>
            <a:r>
              <a:rPr lang="en-US" sz="2800" dirty="0" smtClean="0"/>
              <a:t>Ubiquity (anywhere, anytime)</a:t>
            </a:r>
          </a:p>
          <a:p>
            <a:pPr marL="609600" indent="-609600">
              <a:buFont typeface="Arial" pitchFamily="34" charset="0"/>
              <a:buChar char="•"/>
            </a:pPr>
            <a:r>
              <a:rPr lang="en-US" sz="2800" dirty="0" smtClean="0"/>
              <a:t>Higher voice quality </a:t>
            </a:r>
          </a:p>
          <a:p>
            <a:pPr marL="609600" indent="-609600">
              <a:buFont typeface="Arial" pitchFamily="34" charset="0"/>
              <a:buChar char="•"/>
            </a:pPr>
            <a:r>
              <a:rPr lang="en-US" sz="2800" dirty="0" smtClean="0"/>
              <a:t>Higher speed</a:t>
            </a:r>
          </a:p>
          <a:p>
            <a:pPr marL="609600" indent="-609600">
              <a:buFont typeface="Arial" pitchFamily="34" charset="0"/>
              <a:buChar char="•"/>
            </a:pPr>
            <a:r>
              <a:rPr lang="en-US" sz="2800" dirty="0" smtClean="0"/>
              <a:t>Lower prices</a:t>
            </a:r>
          </a:p>
          <a:p>
            <a:pPr marL="609600" indent="-609600">
              <a:buFont typeface="Arial" pitchFamily="34" charset="0"/>
              <a:buChar char="•"/>
            </a:pPr>
            <a:r>
              <a:rPr lang="en-US" sz="2800" dirty="0" smtClean="0"/>
              <a:t>Multitude of services</a:t>
            </a:r>
          </a:p>
          <a:p>
            <a:endParaRPr lang="en-GB" dirty="0"/>
          </a:p>
        </p:txBody>
      </p:sp>
      <p:pic>
        <p:nvPicPr>
          <p:cNvPr id="5" name="Picture 4"/>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5530850" y="2438400"/>
            <a:ext cx="3613150" cy="3243263"/>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0-#ppt_w/2"/>
                                          </p:val>
                                        </p:tav>
                                        <p:tav tm="100000">
                                          <p:val>
                                            <p:strVal val="#ppt_x"/>
                                          </p:val>
                                        </p:tav>
                                      </p:tavLst>
                                    </p:anim>
                                    <p:anim calcmode="lin" valueType="num">
                                      <p:cBhvr additive="base">
                                        <p:cTn id="8" dur="1000" fill="hold"/>
                                        <p:tgtEl>
                                          <p:spTgt spid="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2146299"/>
            <a:ext cx="8042276" cy="3797301"/>
          </a:xfrm>
        </p:spPr>
        <p:txBody>
          <a:bodyPr/>
          <a:lstStyle/>
          <a:p>
            <a:pPr algn="ctr">
              <a:buNone/>
            </a:pPr>
            <a:r>
              <a:rPr lang="en-GB" sz="3600" b="1" dirty="0" smtClean="0"/>
              <a:t>Summary </a:t>
            </a:r>
          </a:p>
          <a:p>
            <a:pPr algn="ctr">
              <a:buNone/>
            </a:pPr>
            <a:r>
              <a:rPr lang="en-GB" sz="3600" b="1" dirty="0" smtClean="0"/>
              <a:t>&amp;</a:t>
            </a:r>
          </a:p>
          <a:p>
            <a:pPr algn="ctr">
              <a:buNone/>
            </a:pPr>
            <a:r>
              <a:rPr lang="en-GB" sz="3600" b="1" dirty="0" smtClean="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6422</TotalTime>
  <Words>2666</Words>
  <Application>Microsoft Office PowerPoint</Application>
  <PresentationFormat>On-screen Show (4:3)</PresentationFormat>
  <Paragraphs>517</Paragraphs>
  <Slides>68</Slides>
  <Notes>24</Notes>
  <HiddenSlides>0</HiddenSlides>
  <MMClips>0</MMClips>
  <ScaleCrop>false</ScaleCrop>
  <HeadingPairs>
    <vt:vector size="6" baseType="variant">
      <vt:variant>
        <vt:lpstr>Theme</vt:lpstr>
      </vt:variant>
      <vt:variant>
        <vt:i4>1</vt:i4>
      </vt:variant>
      <vt:variant>
        <vt:lpstr>Embedded OLE Servers</vt:lpstr>
      </vt:variant>
      <vt:variant>
        <vt:i4>3</vt:i4>
      </vt:variant>
      <vt:variant>
        <vt:lpstr>Slide Titles</vt:lpstr>
      </vt:variant>
      <vt:variant>
        <vt:i4>68</vt:i4>
      </vt:variant>
    </vt:vector>
  </HeadingPairs>
  <TitlesOfParts>
    <vt:vector size="72" baseType="lpstr">
      <vt:lpstr>Breeze</vt:lpstr>
      <vt:lpstr>Visio</vt:lpstr>
      <vt:lpstr>Bitmap Image</vt:lpstr>
      <vt:lpstr>Photo Editor Photo</vt:lpstr>
      <vt:lpstr> Emerging Wireless Networks</vt:lpstr>
      <vt:lpstr>Wireless Networks</vt:lpstr>
      <vt:lpstr>Network Switching Technology</vt:lpstr>
      <vt:lpstr>ATM</vt:lpstr>
      <vt:lpstr>ATM</vt:lpstr>
      <vt:lpstr>Emerging Wireless ATM (W-ATM) Network</vt:lpstr>
      <vt:lpstr>Future of Wireless ATM</vt:lpstr>
      <vt:lpstr>W-ATM Architecture</vt:lpstr>
      <vt:lpstr>W-ATM</vt:lpstr>
      <vt:lpstr>W-ATM Network</vt:lpstr>
      <vt:lpstr>Transition Issues</vt:lpstr>
      <vt:lpstr>Operating Frequency</vt:lpstr>
      <vt:lpstr>Advantages of W-ATM</vt:lpstr>
      <vt:lpstr>Disadvantage of W-ATM</vt:lpstr>
      <vt:lpstr>Multi-hop Wireless Networks</vt:lpstr>
      <vt:lpstr>Categories of Wireless Networks</vt:lpstr>
      <vt:lpstr>WMN</vt:lpstr>
      <vt:lpstr>WMN</vt:lpstr>
      <vt:lpstr>WSN</vt:lpstr>
      <vt:lpstr>WSN</vt:lpstr>
      <vt:lpstr>Wireless Ad hoc networks</vt:lpstr>
      <vt:lpstr>Wireless Ad hoc Network</vt:lpstr>
      <vt:lpstr>PowerPoint Presentation</vt:lpstr>
      <vt:lpstr>PowerPoint Presentation</vt:lpstr>
      <vt:lpstr>Multi-hop wireless networks issues</vt:lpstr>
      <vt:lpstr>Multi-hop wireless networks issues</vt:lpstr>
      <vt:lpstr>Project Ideas</vt:lpstr>
      <vt:lpstr>Summary &amp; Questions</vt:lpstr>
      <vt:lpstr>Worldwide Interoperability for Microwave Access (WiMAX) - 802.16</vt:lpstr>
      <vt:lpstr>WiMAX (802.16)</vt:lpstr>
      <vt:lpstr>WiMAX Standard</vt:lpstr>
      <vt:lpstr>Features of WiMAX standard</vt:lpstr>
      <vt:lpstr>WiMAX Architecture</vt:lpstr>
      <vt:lpstr>General Architecture</vt:lpstr>
      <vt:lpstr>WiMAX Protocol stack</vt:lpstr>
      <vt:lpstr>Protocol stack of 802.16</vt:lpstr>
      <vt:lpstr>Protocol stack revised versions</vt:lpstr>
      <vt:lpstr>Services supported</vt:lpstr>
      <vt:lpstr>WiMAX PHY and coverage</vt:lpstr>
      <vt:lpstr>WiMAX for future applications</vt:lpstr>
      <vt:lpstr>WiMAX Security concern</vt:lpstr>
      <vt:lpstr>WiMAX Security concern</vt:lpstr>
      <vt:lpstr>PHY &amp; MAC critical threats</vt:lpstr>
      <vt:lpstr>Comparison-WiMAX with WLAN</vt:lpstr>
      <vt:lpstr>Coverage comparison</vt:lpstr>
      <vt:lpstr>Comparison of WiMAX, WiFi and 3G technology</vt:lpstr>
      <vt:lpstr>PowerPoint Presentation</vt:lpstr>
      <vt:lpstr>Long Term Evolution Protocol (LTE)</vt:lpstr>
      <vt:lpstr>What is LTE</vt:lpstr>
      <vt:lpstr>The Evolution</vt:lpstr>
      <vt:lpstr>Evolution of Radio Access Technologies</vt:lpstr>
      <vt:lpstr>LTE Basic Concepts</vt:lpstr>
      <vt:lpstr>LTE Release 8 Key Features </vt:lpstr>
      <vt:lpstr>LTE Standard</vt:lpstr>
      <vt:lpstr>LTE Network Architecture</vt:lpstr>
      <vt:lpstr>Protocol Stack</vt:lpstr>
      <vt:lpstr>Services</vt:lpstr>
      <vt:lpstr>LTE Advance (LTE-A)</vt:lpstr>
      <vt:lpstr>Bandwidth Comparison in LTE &amp; LTE-Advanced</vt:lpstr>
      <vt:lpstr>Comparison LTE vs LTE-A</vt:lpstr>
      <vt:lpstr>LTE AND LTE-ADVANCED CAPACITY COMPARISON</vt:lpstr>
      <vt:lpstr>LTE, LTE-Advanced, and IMT-Advanced performance targets for downlink (DL) and uplink (UL</vt:lpstr>
      <vt:lpstr>Advantages and disadvantages of Long-Term Evolution/System Architecture Evolution (LTE/SAE) encryption schemes.</vt:lpstr>
      <vt:lpstr>Security Concerns</vt:lpstr>
      <vt:lpstr>LTE vs. WiMAX </vt:lpstr>
      <vt:lpstr>Comparison with LTE and other Technology</vt:lpstr>
      <vt:lpstr>User Expectations</vt:lpstr>
      <vt:lpstr>PowerPoint Presentation</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sc-cc</cp:lastModifiedBy>
  <cp:revision>476</cp:revision>
  <dcterms:created xsi:type="dcterms:W3CDTF">2011-10-03T10:20:59Z</dcterms:created>
  <dcterms:modified xsi:type="dcterms:W3CDTF">2014-12-02T11:30:25Z</dcterms:modified>
</cp:coreProperties>
</file>