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9"/>
  </p:notesMasterIdLst>
  <p:handoutMasterIdLst>
    <p:handoutMasterId r:id="rId30"/>
  </p:handoutMasterIdLst>
  <p:sldIdLst>
    <p:sldId id="277" r:id="rId2"/>
    <p:sldId id="257" r:id="rId3"/>
    <p:sldId id="278" r:id="rId4"/>
    <p:sldId id="279" r:id="rId5"/>
    <p:sldId id="280" r:id="rId6"/>
    <p:sldId id="282" r:id="rId7"/>
    <p:sldId id="259" r:id="rId8"/>
    <p:sldId id="261" r:id="rId9"/>
    <p:sldId id="284" r:id="rId10"/>
    <p:sldId id="281" r:id="rId11"/>
    <p:sldId id="283" r:id="rId12"/>
    <p:sldId id="258" r:id="rId13"/>
    <p:sldId id="262" r:id="rId14"/>
    <p:sldId id="263" r:id="rId15"/>
    <p:sldId id="264" r:id="rId16"/>
    <p:sldId id="269" r:id="rId17"/>
    <p:sldId id="270" r:id="rId18"/>
    <p:sldId id="271" r:id="rId19"/>
    <p:sldId id="285" r:id="rId20"/>
    <p:sldId id="265" r:id="rId21"/>
    <p:sldId id="266" r:id="rId22"/>
    <p:sldId id="267" r:id="rId23"/>
    <p:sldId id="268" r:id="rId24"/>
    <p:sldId id="286" r:id="rId25"/>
    <p:sldId id="260" r:id="rId26"/>
    <p:sldId id="287" r:id="rId27"/>
    <p:sldId id="288" r:id="rId28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A184FB-E4D4-457B-9241-F6634BF52146}" v="14" dt="2023-06-02T12:59:19.3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3372" autoAdjust="0"/>
  </p:normalViewPr>
  <p:slideViewPr>
    <p:cSldViewPr>
      <p:cViewPr varScale="1">
        <p:scale>
          <a:sx n="103" d="100"/>
          <a:sy n="103" d="100"/>
        </p:scale>
        <p:origin x="534" y="5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fua Adams" userId="03cc8a34b628f8aa" providerId="LiveId" clId="{9FA184FB-E4D4-457B-9241-F6634BF52146}"/>
    <pc:docChg chg="custSel addSld delSld modSld sldOrd">
      <pc:chgData name="Efua Adams" userId="03cc8a34b628f8aa" providerId="LiveId" clId="{9FA184FB-E4D4-457B-9241-F6634BF52146}" dt="2023-06-02T12:59:19.350" v="46"/>
      <pc:docMkLst>
        <pc:docMk/>
      </pc:docMkLst>
      <pc:sldChg chg="add">
        <pc:chgData name="Efua Adams" userId="03cc8a34b628f8aa" providerId="LiveId" clId="{9FA184FB-E4D4-457B-9241-F6634BF52146}" dt="2023-06-02T12:56:27.668" v="27"/>
        <pc:sldMkLst>
          <pc:docMk/>
          <pc:sldMk cId="0" sldId="259"/>
        </pc:sldMkLst>
      </pc:sldChg>
      <pc:sldChg chg="add">
        <pc:chgData name="Efua Adams" userId="03cc8a34b628f8aa" providerId="LiveId" clId="{9FA184FB-E4D4-457B-9241-F6634BF52146}" dt="2023-06-02T12:59:05.680" v="44"/>
        <pc:sldMkLst>
          <pc:docMk/>
          <pc:sldMk cId="0" sldId="260"/>
        </pc:sldMkLst>
      </pc:sldChg>
      <pc:sldChg chg="add">
        <pc:chgData name="Efua Adams" userId="03cc8a34b628f8aa" providerId="LiveId" clId="{9FA184FB-E4D4-457B-9241-F6634BF52146}" dt="2023-06-02T12:56:34.659" v="28"/>
        <pc:sldMkLst>
          <pc:docMk/>
          <pc:sldMk cId="0" sldId="261"/>
        </pc:sldMkLst>
      </pc:sldChg>
      <pc:sldChg chg="add">
        <pc:chgData name="Efua Adams" userId="03cc8a34b628f8aa" providerId="LiveId" clId="{9FA184FB-E4D4-457B-9241-F6634BF52146}" dt="2023-06-02T12:58:32.002" v="39"/>
        <pc:sldMkLst>
          <pc:docMk/>
          <pc:sldMk cId="0" sldId="265"/>
        </pc:sldMkLst>
      </pc:sldChg>
      <pc:sldChg chg="del">
        <pc:chgData name="Efua Adams" userId="03cc8a34b628f8aa" providerId="LiveId" clId="{9FA184FB-E4D4-457B-9241-F6634BF52146}" dt="2023-06-02T12:57:38.384" v="33" actId="47"/>
        <pc:sldMkLst>
          <pc:docMk/>
          <pc:sldMk cId="2056885059" sldId="265"/>
        </pc:sldMkLst>
      </pc:sldChg>
      <pc:sldChg chg="add">
        <pc:chgData name="Efua Adams" userId="03cc8a34b628f8aa" providerId="LiveId" clId="{9FA184FB-E4D4-457B-9241-F6634BF52146}" dt="2023-06-02T12:58:38.572" v="40"/>
        <pc:sldMkLst>
          <pc:docMk/>
          <pc:sldMk cId="0" sldId="266"/>
        </pc:sldMkLst>
      </pc:sldChg>
      <pc:sldChg chg="del">
        <pc:chgData name="Efua Adams" userId="03cc8a34b628f8aa" providerId="LiveId" clId="{9FA184FB-E4D4-457B-9241-F6634BF52146}" dt="2023-06-02T12:57:41.476" v="34" actId="47"/>
        <pc:sldMkLst>
          <pc:docMk/>
          <pc:sldMk cId="2543240623" sldId="266"/>
        </pc:sldMkLst>
      </pc:sldChg>
      <pc:sldChg chg="add">
        <pc:chgData name="Efua Adams" userId="03cc8a34b628f8aa" providerId="LiveId" clId="{9FA184FB-E4D4-457B-9241-F6634BF52146}" dt="2023-06-02T12:58:43.845" v="41"/>
        <pc:sldMkLst>
          <pc:docMk/>
          <pc:sldMk cId="0" sldId="267"/>
        </pc:sldMkLst>
      </pc:sldChg>
      <pc:sldChg chg="del">
        <pc:chgData name="Efua Adams" userId="03cc8a34b628f8aa" providerId="LiveId" clId="{9FA184FB-E4D4-457B-9241-F6634BF52146}" dt="2023-06-02T12:57:42.745" v="35" actId="47"/>
        <pc:sldMkLst>
          <pc:docMk/>
          <pc:sldMk cId="698947231" sldId="267"/>
        </pc:sldMkLst>
      </pc:sldChg>
      <pc:sldChg chg="add">
        <pc:chgData name="Efua Adams" userId="03cc8a34b628f8aa" providerId="LiveId" clId="{9FA184FB-E4D4-457B-9241-F6634BF52146}" dt="2023-06-02T12:58:50.080" v="42"/>
        <pc:sldMkLst>
          <pc:docMk/>
          <pc:sldMk cId="0" sldId="268"/>
        </pc:sldMkLst>
      </pc:sldChg>
      <pc:sldChg chg="del">
        <pc:chgData name="Efua Adams" userId="03cc8a34b628f8aa" providerId="LiveId" clId="{9FA184FB-E4D4-457B-9241-F6634BF52146}" dt="2023-06-02T12:57:46.139" v="36" actId="47"/>
        <pc:sldMkLst>
          <pc:docMk/>
          <pc:sldMk cId="2497879165" sldId="268"/>
        </pc:sldMkLst>
      </pc:sldChg>
      <pc:sldChg chg="del">
        <pc:chgData name="Efua Adams" userId="03cc8a34b628f8aa" providerId="LiveId" clId="{9FA184FB-E4D4-457B-9241-F6634BF52146}" dt="2023-06-02T12:58:13.492" v="37" actId="47"/>
        <pc:sldMkLst>
          <pc:docMk/>
          <pc:sldMk cId="4151509387" sldId="272"/>
        </pc:sldMkLst>
      </pc:sldChg>
      <pc:sldChg chg="modSp mod">
        <pc:chgData name="Efua Adams" userId="03cc8a34b628f8aa" providerId="LiveId" clId="{9FA184FB-E4D4-457B-9241-F6634BF52146}" dt="2023-06-02T12:55:42.341" v="25" actId="20577"/>
        <pc:sldMkLst>
          <pc:docMk/>
          <pc:sldMk cId="0" sldId="277"/>
        </pc:sldMkLst>
        <pc:spChg chg="mod">
          <ac:chgData name="Efua Adams" userId="03cc8a34b628f8aa" providerId="LiveId" clId="{9FA184FB-E4D4-457B-9241-F6634BF52146}" dt="2023-06-02T12:55:42.341" v="25" actId="20577"/>
          <ac:spMkLst>
            <pc:docMk/>
            <pc:sldMk cId="0" sldId="277"/>
            <ac:spMk id="6147" creationId="{00000000-0000-0000-0000-000000000000}"/>
          </ac:spMkLst>
        </pc:spChg>
      </pc:sldChg>
      <pc:sldChg chg="add">
        <pc:chgData name="Efua Adams" userId="03cc8a34b628f8aa" providerId="LiveId" clId="{9FA184FB-E4D4-457B-9241-F6634BF52146}" dt="2023-06-02T12:56:18.762" v="26"/>
        <pc:sldMkLst>
          <pc:docMk/>
          <pc:sldMk cId="0" sldId="282"/>
        </pc:sldMkLst>
      </pc:sldChg>
      <pc:sldChg chg="add ord">
        <pc:chgData name="Efua Adams" userId="03cc8a34b628f8aa" providerId="LiveId" clId="{9FA184FB-E4D4-457B-9241-F6634BF52146}" dt="2023-06-02T12:57:26.382" v="32"/>
        <pc:sldMkLst>
          <pc:docMk/>
          <pc:sldMk cId="0" sldId="283"/>
        </pc:sldMkLst>
      </pc:sldChg>
      <pc:sldChg chg="add">
        <pc:chgData name="Efua Adams" userId="03cc8a34b628f8aa" providerId="LiveId" clId="{9FA184FB-E4D4-457B-9241-F6634BF52146}" dt="2023-06-02T12:57:03.068" v="30"/>
        <pc:sldMkLst>
          <pc:docMk/>
          <pc:sldMk cId="0" sldId="284"/>
        </pc:sldMkLst>
      </pc:sldChg>
      <pc:sldChg chg="add">
        <pc:chgData name="Efua Adams" userId="03cc8a34b628f8aa" providerId="LiveId" clId="{9FA184FB-E4D4-457B-9241-F6634BF52146}" dt="2023-06-02T12:58:25.328" v="38"/>
        <pc:sldMkLst>
          <pc:docMk/>
          <pc:sldMk cId="0" sldId="285"/>
        </pc:sldMkLst>
      </pc:sldChg>
      <pc:sldChg chg="add">
        <pc:chgData name="Efua Adams" userId="03cc8a34b628f8aa" providerId="LiveId" clId="{9FA184FB-E4D4-457B-9241-F6634BF52146}" dt="2023-06-02T12:58:58.900" v="43"/>
        <pc:sldMkLst>
          <pc:docMk/>
          <pc:sldMk cId="0" sldId="286"/>
        </pc:sldMkLst>
      </pc:sldChg>
      <pc:sldChg chg="add">
        <pc:chgData name="Efua Adams" userId="03cc8a34b628f8aa" providerId="LiveId" clId="{9FA184FB-E4D4-457B-9241-F6634BF52146}" dt="2023-06-02T12:59:12.019" v="45"/>
        <pc:sldMkLst>
          <pc:docMk/>
          <pc:sldMk cId="0" sldId="287"/>
        </pc:sldMkLst>
      </pc:sldChg>
      <pc:sldChg chg="add">
        <pc:chgData name="Efua Adams" userId="03cc8a34b628f8aa" providerId="LiveId" clId="{9FA184FB-E4D4-457B-9241-F6634BF52146}" dt="2023-06-02T12:59:19.350" v="46"/>
        <pc:sldMkLst>
          <pc:docMk/>
          <pc:sldMk cId="0" sldId="28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2T11:45:12.4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9 109 6448 0 0,'0'0'288'0'0,"0"-9"56"0"0,0 9-280 0 0,0-8-64 0 0,0-4 0 0 0,0-1 0 0 0,0 5 288 0 0,0-4 48 0 0,0 3 8 0 0,0 9 0 0 0,0-9-688 0 0,-5 3-136 0 0,2-8-24 0 0,3 5-8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2T11:41:19.92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39 5064 0 0,'0'0'448'0'0,"0"0"-352"0"0,0 0-96 0 0,0 0 0 0 0,0 0 704 0 0,0 0 120 0 0,0 0 24 0 0,0 0 8 0 0,5-9-944 0 0,-1 0-184 0 0,1 1-40 0 0,0-4-2984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2T11:41:46.2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15200 0 0,'0'0'1351'0'0,"0"0"-1079"0"0,0 0-272 0 0,0 0-6703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0-10-12T11:41:12.9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 22 3224 0 0,'0'0'288'0'0,"0"0"-288"0"0,0 0 0 0 0,0 0 0 0 0,0 0 520 0 0,0 0 56 0 0,0 0 0 0 0,-6-7-1880 0 0,1-7-376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76" Type="http://schemas.openxmlformats.org/officeDocument/2006/relationships/customXml" Target="../ink/ink4.xml"/><Relationship Id="rId12" Type="http://schemas.openxmlformats.org/officeDocument/2006/relationships/customXml" Target="../ink/ink2.xml"/><Relationship Id="rId2" Type="http://schemas.openxmlformats.org/officeDocument/2006/relationships/customXml" Target="../ink/ink1.xml"/><Relationship Id="rId54" Type="http://schemas.openxmlformats.org/officeDocument/2006/relationships/customXml" Target="../ink/ink3.xml"/><Relationship Id="rId75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7.png"/><Relationship Id="rId53" Type="http://schemas.openxmlformats.org/officeDocument/2006/relationships/image" Target="../media/image28.png"/><Relationship Id="rId99" Type="http://schemas.openxmlformats.org/officeDocument/2006/relationships/image" Target="../media/image51.png"/><Relationship Id="rId100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LCBB4004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Marketing Fundamentals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3 – Session 2</a:t>
            </a:r>
          </a:p>
          <a:p>
            <a:pPr eaLnBrk="1" hangingPunct="1"/>
            <a:r>
              <a:rPr lang="en-GB" altLang="en-US" sz="3200" dirty="0">
                <a:solidFill>
                  <a:schemeClr val="accent2"/>
                </a:solidFill>
              </a:rPr>
              <a:t>Marketing Strategies and Planning </a:t>
            </a:r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>
            <a:extLst>
              <a:ext uri="{FF2B5EF4-FFF2-40B4-BE49-F238E27FC236}">
                <a16:creationId xmlns:a16="http://schemas.microsoft.com/office/drawing/2014/main" id="{347FC67D-FE56-4490-5D27-1F37F20AC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F9F35F33-2D3D-4D3D-AA3E-0ADE08C19F82}" type="slidenum">
              <a:rPr lang="en-GB" altLang="en-US" sz="1400"/>
              <a:pPr/>
              <a:t>2</a:t>
            </a:fld>
            <a:endParaRPr lang="en-GB" altLang="en-US" sz="1400"/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31CC4F68-29C9-3AA4-A39A-08B6027D1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Strategic Hierarchy</a:t>
            </a:r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6E982C10-DCC5-9089-A075-44FC797029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/>
              <a:t>Corporate Strategy – what businesses to be in?</a:t>
            </a:r>
          </a:p>
          <a:p>
            <a:pPr eaLnBrk="1" hangingPunct="1"/>
            <a:r>
              <a:rPr lang="en-GB" altLang="en-US" sz="2800"/>
              <a:t>Competitive Strategy – How are we going to be profitable?</a:t>
            </a:r>
            <a:br>
              <a:rPr lang="en-GB" altLang="en-US" sz="2800"/>
            </a:br>
            <a:r>
              <a:rPr lang="en-GB" altLang="en-US" sz="2800"/>
              <a:t>Generic Strategy</a:t>
            </a:r>
            <a:br>
              <a:rPr lang="en-GB" altLang="en-US" sz="2800"/>
            </a:br>
            <a:r>
              <a:rPr lang="en-GB" altLang="en-US" sz="2800"/>
              <a:t>Product Market Strategy</a:t>
            </a:r>
            <a:br>
              <a:rPr lang="en-GB" altLang="en-US" sz="2800"/>
            </a:br>
            <a:r>
              <a:rPr lang="en-GB" altLang="en-US" sz="2800"/>
              <a:t>Directional Strategy</a:t>
            </a:r>
          </a:p>
          <a:p>
            <a:pPr eaLnBrk="1" hangingPunct="1"/>
            <a:r>
              <a:rPr lang="en-GB" altLang="en-US" sz="2800"/>
              <a:t>Functional Strategies – Marketing and Operations</a:t>
            </a:r>
            <a:br>
              <a:rPr lang="en-GB" altLang="en-US" sz="2800"/>
            </a:br>
            <a:r>
              <a:rPr lang="en-GB" altLang="en-US" sz="2800"/>
              <a:t>Marketing Strategy – STP + 4/7P’s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15BC9-2580-4787-BEAD-BB2CC59E5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Corporate Strategy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51EF66-AFB0-4AF2-B6BD-F6ADD4FBA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What business(es) is the company in? </a:t>
            </a:r>
          </a:p>
          <a:p>
            <a:pPr lvl="0"/>
            <a:r>
              <a:rPr lang="en-GB" dirty="0"/>
              <a:t>What business(es) should the company be in? </a:t>
            </a:r>
          </a:p>
          <a:p>
            <a:r>
              <a:rPr lang="en-GB" dirty="0"/>
              <a:t>What amount of total resources should the company devote to each business to achieve its overall goals and objectives?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9813B-B6E1-4BCE-A3A9-746641513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FCF86D-C67B-4DC0-AA48-A482DB80F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5032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15E21-CB6F-47DC-9605-51B0C687F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Business-Level Strategy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61887-1434-4C1F-9790-DBC27C9DB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What distinctive competencies can give the business unit a competitive advantage? </a:t>
            </a:r>
          </a:p>
          <a:p>
            <a:r>
              <a:rPr lang="en-GB" dirty="0"/>
              <a:t>Which of these competencies best matches the needs and wants of the customers in the business target segment(s)?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66674-73CE-4D9A-B601-EDDE81B7B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8154C9-AB91-4F93-A4E5-1F49BAAA5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8950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F3976-5570-4CEC-852E-D56198310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Marketing Strategy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3A829-3807-41DE-BC55-D89C91218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What target market(s) exist for each product? </a:t>
            </a:r>
          </a:p>
          <a:p>
            <a:r>
              <a:rPr lang="en-GB" dirty="0"/>
              <a:t>How can the marketing mix elements best be tailored to the needs and wants of potential customers in each target market?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917A7-0353-4F58-BC50-245D0937E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E4FC35-B0D4-49E2-ADC9-E5D1C5856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5209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>
            <a:extLst>
              <a:ext uri="{FF2B5EF4-FFF2-40B4-BE49-F238E27FC236}">
                <a16:creationId xmlns:a16="http://schemas.microsoft.com/office/drawing/2014/main" id="{E26302C4-7223-4ED1-92F9-2680D7805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AE6A7764-6E93-48FE-9125-BC51B46503F3}" type="slidenum">
              <a:rPr lang="en-GB" altLang="en-US" sz="1400"/>
              <a:pPr/>
              <a:t>6</a:t>
            </a:fld>
            <a:endParaRPr lang="en-GB" altLang="en-US" sz="140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F54C9A96-77E3-7FBB-C044-176850F745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Influences on Marketing Strategy</a:t>
            </a:r>
          </a:p>
        </p:txBody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73CA9DAF-B590-CCFF-9FCB-A18F4D4CB4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4 Influences</a:t>
            </a:r>
          </a:p>
          <a:p>
            <a:pPr eaLnBrk="1" hangingPunct="1">
              <a:buFontTx/>
              <a:buNone/>
            </a:pPr>
            <a:endParaRPr lang="en-GB" altLang="en-US"/>
          </a:p>
        </p:txBody>
      </p:sp>
      <p:pic>
        <p:nvPicPr>
          <p:cNvPr id="6149" name="Picture 4">
            <a:extLst>
              <a:ext uri="{FF2B5EF4-FFF2-40B4-BE49-F238E27FC236}">
                <a16:creationId xmlns:a16="http://schemas.microsoft.com/office/drawing/2014/main" id="{9EA58C58-71E0-3455-04A9-35D6122BC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667000"/>
            <a:ext cx="83058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>
            <a:extLst>
              <a:ext uri="{FF2B5EF4-FFF2-40B4-BE49-F238E27FC236}">
                <a16:creationId xmlns:a16="http://schemas.microsoft.com/office/drawing/2014/main" id="{7E06FEA6-7C20-6B9F-73C3-D615D402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58EB883F-BD4A-481A-BCCB-E1685FE705C8}" type="slidenum">
              <a:rPr lang="en-GB" altLang="en-US" sz="1400"/>
              <a:pPr/>
              <a:t>7</a:t>
            </a:fld>
            <a:endParaRPr lang="en-GB" altLang="en-US" sz="1400"/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49CC36C6-FD90-419E-5CB8-658DE87C38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838200"/>
          </a:xfrm>
        </p:spPr>
        <p:txBody>
          <a:bodyPr/>
          <a:lstStyle/>
          <a:p>
            <a:pPr eaLnBrk="1" hangingPunct="1"/>
            <a:r>
              <a:rPr lang="en-GB" altLang="en-US"/>
              <a:t>Product Portfolio’s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F4B927A8-9B4A-D8A1-700E-ECAA0020C1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800600"/>
          </a:xfrm>
        </p:spPr>
        <p:txBody>
          <a:bodyPr/>
          <a:lstStyle/>
          <a:p>
            <a:pPr eaLnBrk="1" hangingPunct="1"/>
            <a:r>
              <a:rPr lang="en-GB" altLang="en-US" sz="2800"/>
              <a:t>GE 9 Cell Matrix Strengths vs. Attractiveness</a:t>
            </a:r>
          </a:p>
          <a:p>
            <a:pPr eaLnBrk="1" hangingPunct="1"/>
            <a:r>
              <a:rPr lang="en-GB" altLang="en-US" sz="2800"/>
              <a:t>Boston Consulting Group Matrix</a:t>
            </a:r>
          </a:p>
        </p:txBody>
      </p:sp>
      <p:pic>
        <p:nvPicPr>
          <p:cNvPr id="7173" name="Picture 5">
            <a:extLst>
              <a:ext uri="{FF2B5EF4-FFF2-40B4-BE49-F238E27FC236}">
                <a16:creationId xmlns:a16="http://schemas.microsoft.com/office/drawing/2014/main" id="{AEB9D310-5F39-94A1-A0E8-504A192EB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67000"/>
            <a:ext cx="78486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>
            <a:extLst>
              <a:ext uri="{FF2B5EF4-FFF2-40B4-BE49-F238E27FC236}">
                <a16:creationId xmlns:a16="http://schemas.microsoft.com/office/drawing/2014/main" id="{1B410687-A80E-3424-B1E8-E0D38AE14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9519BFBA-5A06-4A81-AB1A-719F83C6A077}" type="slidenum">
              <a:rPr lang="en-GB" altLang="en-US" sz="1400"/>
              <a:pPr/>
              <a:t>8</a:t>
            </a:fld>
            <a:endParaRPr lang="en-GB" altLang="en-US" sz="1400"/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338711DC-1345-AA3C-C908-77953261BA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Ansoff Matrix</a:t>
            </a:r>
          </a:p>
        </p:txBody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813AEF45-E1B1-A9D5-5FBC-81724FD109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GB" altLang="en-US"/>
              <a:t>Directional Matrix</a:t>
            </a:r>
          </a:p>
        </p:txBody>
      </p:sp>
      <p:sp>
        <p:nvSpPr>
          <p:cNvPr id="8197" name="Rectangle 4">
            <a:extLst>
              <a:ext uri="{FF2B5EF4-FFF2-40B4-BE49-F238E27FC236}">
                <a16:creationId xmlns:a16="http://schemas.microsoft.com/office/drawing/2014/main" id="{A65DFDE8-C973-D1C4-1A3D-9E90CB149A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2895600"/>
            <a:ext cx="5486400" cy="2743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8" name="Line 5">
            <a:extLst>
              <a:ext uri="{FF2B5EF4-FFF2-40B4-BE49-F238E27FC236}">
                <a16:creationId xmlns:a16="http://schemas.microsoft.com/office/drawing/2014/main" id="{884105E7-6597-D22F-050B-ADF7E34020A6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0" y="29718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199" name="Line 6">
            <a:extLst>
              <a:ext uri="{FF2B5EF4-FFF2-40B4-BE49-F238E27FC236}">
                <a16:creationId xmlns:a16="http://schemas.microsoft.com/office/drawing/2014/main" id="{A698DD48-B8B2-DF8F-579C-73BAD8BE4211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4191000"/>
            <a:ext cx="548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200" name="Text Box 7">
            <a:extLst>
              <a:ext uri="{FF2B5EF4-FFF2-40B4-BE49-F238E27FC236}">
                <a16:creationId xmlns:a16="http://schemas.microsoft.com/office/drawing/2014/main" id="{2EA1A47C-0B38-87D2-8E84-D23CD7079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2479675"/>
            <a:ext cx="2209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GB" altLang="en-US" sz="1400"/>
              <a:t>Current Product</a:t>
            </a:r>
          </a:p>
        </p:txBody>
      </p:sp>
      <p:sp>
        <p:nvSpPr>
          <p:cNvPr id="8201" name="Text Box 8">
            <a:extLst>
              <a:ext uri="{FF2B5EF4-FFF2-40B4-BE49-F238E27FC236}">
                <a16:creationId xmlns:a16="http://schemas.microsoft.com/office/drawing/2014/main" id="{34F38C6D-2F1C-4150-72EC-DFAD870C1F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7125" y="2525713"/>
            <a:ext cx="111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en-GB" altLang="en-US" sz="1400"/>
              <a:t>New Product</a:t>
            </a:r>
          </a:p>
        </p:txBody>
      </p:sp>
      <p:sp>
        <p:nvSpPr>
          <p:cNvPr id="8202" name="Text Box 9">
            <a:extLst>
              <a:ext uri="{FF2B5EF4-FFF2-40B4-BE49-F238E27FC236}">
                <a16:creationId xmlns:a16="http://schemas.microsoft.com/office/drawing/2014/main" id="{038BDCCC-D6E6-61C7-E67C-6D3D2771D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3497263"/>
            <a:ext cx="9906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/>
              <a:t>Current Market</a:t>
            </a:r>
          </a:p>
        </p:txBody>
      </p:sp>
      <p:sp>
        <p:nvSpPr>
          <p:cNvPr id="8203" name="Text Box 10">
            <a:extLst>
              <a:ext uri="{FF2B5EF4-FFF2-40B4-BE49-F238E27FC236}">
                <a16:creationId xmlns:a16="http://schemas.microsoft.com/office/drawing/2014/main" id="{79030907-427F-5635-D57A-CC8C93FA7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4495800"/>
            <a:ext cx="7620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400"/>
              <a:t>New Market</a:t>
            </a:r>
          </a:p>
        </p:txBody>
      </p:sp>
      <p:sp>
        <p:nvSpPr>
          <p:cNvPr id="8204" name="Text Box 11">
            <a:extLst>
              <a:ext uri="{FF2B5EF4-FFF2-40B4-BE49-F238E27FC236}">
                <a16:creationId xmlns:a16="http://schemas.microsoft.com/office/drawing/2014/main" id="{FFB21DDF-29A6-43D5-2AE8-7448D12151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3276600"/>
            <a:ext cx="1905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Market Penetration</a:t>
            </a:r>
          </a:p>
        </p:txBody>
      </p:sp>
      <p:sp>
        <p:nvSpPr>
          <p:cNvPr id="8205" name="Text Box 12">
            <a:extLst>
              <a:ext uri="{FF2B5EF4-FFF2-40B4-BE49-F238E27FC236}">
                <a16:creationId xmlns:a16="http://schemas.microsoft.com/office/drawing/2014/main" id="{E21EEA63-16A9-1D35-DF2B-DA46F4EBEA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3352800"/>
            <a:ext cx="228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Product Development</a:t>
            </a:r>
          </a:p>
        </p:txBody>
      </p:sp>
      <p:sp>
        <p:nvSpPr>
          <p:cNvPr id="8206" name="Text Box 13">
            <a:extLst>
              <a:ext uri="{FF2B5EF4-FFF2-40B4-BE49-F238E27FC236}">
                <a16:creationId xmlns:a16="http://schemas.microsoft.com/office/drawing/2014/main" id="{37C2CA55-575D-7F32-AE4B-131A66068D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648200"/>
            <a:ext cx="2362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Market Development</a:t>
            </a:r>
          </a:p>
        </p:txBody>
      </p:sp>
      <p:sp>
        <p:nvSpPr>
          <p:cNvPr id="8207" name="Text Box 14">
            <a:extLst>
              <a:ext uri="{FF2B5EF4-FFF2-40B4-BE49-F238E27FC236}">
                <a16:creationId xmlns:a16="http://schemas.microsoft.com/office/drawing/2014/main" id="{BB700D8E-BCB1-BF77-C55A-8BC3BFB34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4800600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Diversification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>
            <a:extLst>
              <a:ext uri="{FF2B5EF4-FFF2-40B4-BE49-F238E27FC236}">
                <a16:creationId xmlns:a16="http://schemas.microsoft.com/office/drawing/2014/main" id="{7E6E6486-973C-3CD2-E822-3E7F1F740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B83938A4-5D3F-41D2-970A-1C54C3A54190}" type="slidenum">
              <a:rPr lang="en-GB" altLang="en-US" sz="1400"/>
              <a:pPr/>
              <a:t>9</a:t>
            </a:fld>
            <a:endParaRPr lang="en-GB" altLang="en-US" sz="1400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928F8DB7-E047-E565-8280-8588DB1E60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Postures and Positions</a:t>
            </a:r>
          </a:p>
        </p:txBody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4F3FA87C-3174-3BDD-BA32-689DEA9E05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/>
              <a:t>Market Leader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Market Challenger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Market Follower – close vs. distant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Market Nicher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Military Analogies:</a:t>
            </a:r>
            <a:br>
              <a:rPr lang="en-GB" altLang="en-US" sz="2400"/>
            </a:br>
            <a:r>
              <a:rPr lang="en-GB" altLang="en-US" sz="2400"/>
              <a:t>Frontal Attack, Flank Attack, Encirclement  Attack, Bypass attack, Guerrilla Attack</a:t>
            </a:r>
            <a:br>
              <a:rPr lang="en-GB" altLang="en-US" sz="2400"/>
            </a:br>
            <a:r>
              <a:rPr lang="en-GB" altLang="en-US" sz="2400"/>
              <a:t>Fixed Position defence,  Fixed Position defence, Mobile defence, Flanking defence, contraction defence, pre-emptive defence, counter-offensive defence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Cooperative – Alliances and Collusion</a:t>
            </a:r>
            <a:br>
              <a:rPr lang="en-GB" altLang="en-US" sz="2400"/>
            </a:br>
            <a:endParaRPr lang="en-GB" altLang="en-US"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A2A0B-E761-4956-8F28-7164AD0DF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02/06/2023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A6BA82-B358-4E07-89C2-8D1AFE8F6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FC7EA6D3-85AC-40AA-BD9E-8854FE6C328A}"/>
                  </a:ext>
                </a:extLst>
              </p14:cNvPr>
              <p14:cNvContentPartPr/>
              <p14:nvPr/>
            </p14:nvContentPartPr>
            <p14:xfrm>
              <a:off x="5052530" y="4757772"/>
              <a:ext cx="3600" cy="3960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FC7EA6D3-85AC-40AA-BD9E-8854FE6C328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043890" y="4748772"/>
                <a:ext cx="21240" cy="57240"/>
              </a:xfrm>
              <a:prstGeom prst="rect">
                <a:avLst/>
              </a:prstGeom>
            </p:spPr>
          </p:pic>
        </mc:Fallback>
      </mc:AlternateContent>
      <p:grpSp>
        <p:nvGrpSpPr>
          <p:cNvPr id="120" name="Group 119">
            <a:extLst>
              <a:ext uri="{FF2B5EF4-FFF2-40B4-BE49-F238E27FC236}">
                <a16:creationId xmlns:a16="http://schemas.microsoft.com/office/drawing/2014/main" id="{75FAAD93-ED88-4FD1-9A72-BDE596B73996}"/>
              </a:ext>
            </a:extLst>
          </p:cNvPr>
          <p:cNvGrpSpPr/>
          <p:nvPr/>
        </p:nvGrpSpPr>
        <p:grpSpPr>
          <a:xfrm>
            <a:off x="3763010" y="1395372"/>
            <a:ext cx="4305600" cy="3945960"/>
            <a:chOff x="3763010" y="1395372"/>
            <a:chExt cx="4305600" cy="39459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131C9ABE-D59C-4A85-A2E8-7EDAA7903965}"/>
                    </a:ext>
                  </a:extLst>
                </p14:cNvPr>
                <p14:cNvContentPartPr/>
                <p14:nvPr/>
              </p14:nvContentPartPr>
              <p14:xfrm>
                <a:off x="3867410" y="5327292"/>
                <a:ext cx="7200" cy="1404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131C9ABE-D59C-4A85-A2E8-7EDAA7903965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3858410" y="5318652"/>
                  <a:ext cx="24840" cy="3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8687888F-A0EE-4BE6-9CEF-C95CEADB1560}"/>
                    </a:ext>
                  </a:extLst>
                </p14:cNvPr>
                <p14:cNvContentPartPr/>
                <p14:nvPr/>
              </p14:nvContentPartPr>
              <p14:xfrm>
                <a:off x="8068250" y="3278532"/>
                <a:ext cx="360" cy="36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8687888F-A0EE-4BE6-9CEF-C95CEADB1560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8059250" y="326953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3E815601-9E0F-41F4-800F-6F68D4F06D90}"/>
                    </a:ext>
                  </a:extLst>
                </p14:cNvPr>
                <p14:cNvContentPartPr/>
                <p14:nvPr/>
              </p14:nvContentPartPr>
              <p14:xfrm>
                <a:off x="3763010" y="1395372"/>
                <a:ext cx="3960" cy="792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3E815601-9E0F-41F4-800F-6F68D4F06D90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3754010" y="1386732"/>
                  <a:ext cx="21600" cy="25560"/>
                </a:xfrm>
                <a:prstGeom prst="rect">
                  <a:avLst/>
                </a:prstGeom>
              </p:spPr>
            </p:pic>
          </mc:Fallback>
        </mc:AlternateContent>
      </p:grpSp>
      <p:pic>
        <p:nvPicPr>
          <p:cNvPr id="1026" name="Picture 2" descr="Image result for perceptual graph">
            <a:extLst>
              <a:ext uri="{FF2B5EF4-FFF2-40B4-BE49-F238E27FC236}">
                <a16:creationId xmlns:a16="http://schemas.microsoft.com/office/drawing/2014/main" id="{4C584E8A-0B60-4BD8-A7CA-7D9FDFC225B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6525"/>
            <a:ext cx="8393783" cy="542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240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>
            <a:extLst>
              <a:ext uri="{FF2B5EF4-FFF2-40B4-BE49-F238E27FC236}">
                <a16:creationId xmlns:a16="http://schemas.microsoft.com/office/drawing/2014/main" id="{8E9B55C2-A06D-80DD-B13B-3C4DE2050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DF96432E-350C-413D-A732-59747B2C3F09}" type="slidenum">
              <a:rPr lang="en-GB" altLang="en-US" sz="1400"/>
              <a:pPr/>
              <a:t>11</a:t>
            </a:fld>
            <a:endParaRPr lang="en-GB" altLang="en-US" sz="1400"/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9DDB8CA4-C875-49E6-F575-A6F3AA9949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Competitor Analysis</a:t>
            </a:r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9393DC10-C103-4D42-7F0C-56CDA10AC4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Porter 5 force analysis</a:t>
            </a:r>
          </a:p>
          <a:p>
            <a:pPr eaLnBrk="1" hangingPunct="1"/>
            <a:r>
              <a:rPr lang="en-GB" altLang="en-US"/>
              <a:t>Competitive clusters/strategic groups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Porters Generic Strategy Model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7548327" cy="4249254"/>
          </a:xfrm>
        </p:spPr>
      </p:pic>
    </p:spTree>
    <p:extLst>
      <p:ext uri="{BB962C8B-B14F-4D97-AF65-F5344CB8AC3E}">
        <p14:creationId xmlns:p14="http://schemas.microsoft.com/office/powerpoint/2010/main" val="54609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Cost Leadership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Following this strategy means that the company aims to produce in large quantities, at the lowest cost possible and sell at lower prices.  </a:t>
            </a:r>
          </a:p>
          <a:p>
            <a:r>
              <a:rPr lang="en-GB" dirty="0"/>
              <a:t>By doing this they can capitalise on economies of scale and defeat any competitor who has not got equal production capacity, or who can keep prices to a minimum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1962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Differentiation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strategy involves offering some unique selling (service) proposition (USP) that the competition do not have.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689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Focus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company aims at very select market sectors and will be charging higher prices or lower prices.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722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Attack strategies for Followers in the Growth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Frontal Attack Strategy </a:t>
            </a:r>
            <a:r>
              <a:rPr lang="en-GB" sz="1400" dirty="0"/>
              <a:t>(A </a:t>
            </a:r>
            <a:r>
              <a:rPr lang="en-GB" sz="1400" b="1" dirty="0"/>
              <a:t>frontal attack strategy</a:t>
            </a:r>
            <a:r>
              <a:rPr lang="en-GB" sz="1400" dirty="0"/>
              <a:t> in marketing focuses on a challenger taking on the market leader head-on. This means focusing on your competitors' strengths and matching your own pricing, products, marketing, and promotions to the leading brand)</a:t>
            </a:r>
            <a:endParaRPr lang="en-GB" dirty="0"/>
          </a:p>
          <a:p>
            <a:r>
              <a:rPr lang="en-GB" dirty="0"/>
              <a:t>Leapfrog Strategy </a:t>
            </a:r>
            <a:r>
              <a:rPr lang="en-GB" sz="1400" dirty="0"/>
              <a:t>(</a:t>
            </a:r>
            <a:r>
              <a:rPr lang="en-GB" sz="1400" b="1" dirty="0"/>
              <a:t>Leapfrogging</a:t>
            </a:r>
            <a:r>
              <a:rPr lang="en-GB" sz="1400" dirty="0"/>
              <a:t> occurs when a nation bypasses traditional stages of development to either jump directly to the latest technologies (stage-skipping) or explore an alternative path of technological development involving emerging technologies with new benefits and new opportunities (path-creating)</a:t>
            </a:r>
            <a:endParaRPr lang="en-GB" dirty="0"/>
          </a:p>
          <a:p>
            <a:r>
              <a:rPr lang="en-GB" dirty="0"/>
              <a:t>Flank Attack  </a:t>
            </a:r>
            <a:r>
              <a:rPr lang="en-GB" sz="1400" dirty="0"/>
              <a:t>(A competitive marketing </a:t>
            </a:r>
            <a:r>
              <a:rPr lang="en-GB" sz="1400" b="1" dirty="0"/>
              <a:t>strategy</a:t>
            </a:r>
            <a:r>
              <a:rPr lang="en-GB" sz="1400" dirty="0"/>
              <a:t> in which one company </a:t>
            </a:r>
            <a:r>
              <a:rPr lang="en-GB" sz="1400" b="1" dirty="0"/>
              <a:t>attacks</a:t>
            </a:r>
            <a:r>
              <a:rPr lang="en-GB" sz="1400" dirty="0"/>
              <a:t> another in a weak spot, commonly by paying maximum attention to either a geographic region or a market segment in which the rival is under-performing)</a:t>
            </a:r>
          </a:p>
          <a:p>
            <a:endParaRPr lang="en-GB" dirty="0"/>
          </a:p>
          <a:p>
            <a:r>
              <a:rPr lang="en-GB" dirty="0"/>
              <a:t>Encirclement strategy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65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Strategies in the Maturity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099594"/>
          </a:xfrm>
        </p:spPr>
        <p:txBody>
          <a:bodyPr/>
          <a:lstStyle/>
          <a:p>
            <a:r>
              <a:rPr lang="en-GB" dirty="0"/>
              <a:t>Increased penetration strategy </a:t>
            </a:r>
            <a:r>
              <a:rPr lang="en-GB" sz="1400" dirty="0"/>
              <a:t>(</a:t>
            </a:r>
            <a:r>
              <a:rPr lang="en-GB" sz="1400" b="1" dirty="0"/>
              <a:t>Penetration strategy</a:t>
            </a:r>
            <a:r>
              <a:rPr lang="en-GB" sz="1400" dirty="0"/>
              <a:t> is the concept of taking aggressive action to greatly expand one's share of total sales in a market. The resulting </a:t>
            </a:r>
            <a:r>
              <a:rPr lang="en-GB" sz="1400" b="1" dirty="0"/>
              <a:t>increased</a:t>
            </a:r>
            <a:r>
              <a:rPr lang="en-GB" sz="1400" dirty="0"/>
              <a:t> sales volume typically allows a business to produce goods or obtain merchandise at lower cost, thereby allowing it to generate a higher profit percentage)</a:t>
            </a:r>
            <a:endParaRPr lang="en-GB" dirty="0"/>
          </a:p>
          <a:p>
            <a:r>
              <a:rPr lang="en-GB" dirty="0"/>
              <a:t>Extended Use Strategy </a:t>
            </a:r>
            <a:r>
              <a:rPr lang="en-GB" sz="1400" dirty="0"/>
              <a:t>(Extended use or brand stretching is a marketing </a:t>
            </a:r>
            <a:r>
              <a:rPr lang="en-GB" sz="1400" b="1" dirty="0"/>
              <a:t>strategy</a:t>
            </a:r>
            <a:r>
              <a:rPr lang="en-GB" sz="1400" dirty="0"/>
              <a:t> in which a firm marketing a product with a well-developed image </a:t>
            </a:r>
            <a:r>
              <a:rPr lang="en-GB" sz="1400" b="1" dirty="0"/>
              <a:t>uses</a:t>
            </a:r>
            <a:r>
              <a:rPr lang="en-GB" sz="1400" dirty="0"/>
              <a:t> the same brand name in a different product category. The new product is called a spin-off. Organizations </a:t>
            </a:r>
            <a:r>
              <a:rPr lang="en-GB" sz="1400" b="1" dirty="0"/>
              <a:t>use</a:t>
            </a:r>
            <a:r>
              <a:rPr lang="en-GB" sz="1400" dirty="0"/>
              <a:t> this </a:t>
            </a:r>
            <a:r>
              <a:rPr lang="en-GB" sz="1400" b="1" dirty="0"/>
              <a:t>strategy</a:t>
            </a:r>
            <a:r>
              <a:rPr lang="en-GB" sz="1400" dirty="0"/>
              <a:t> to increase and leverage brand equity (definition: the net worth and </a:t>
            </a:r>
            <a:r>
              <a:rPr lang="en-GB" sz="1400" b="1" dirty="0"/>
              <a:t>long-term)</a:t>
            </a:r>
            <a:endParaRPr lang="en-GB" dirty="0"/>
          </a:p>
          <a:p>
            <a:r>
              <a:rPr lang="en-GB" dirty="0"/>
              <a:t>Global market expansion strategy </a:t>
            </a:r>
            <a:r>
              <a:rPr lang="en-GB" sz="1400" dirty="0"/>
              <a:t>(</a:t>
            </a:r>
            <a:r>
              <a:rPr lang="en-GB" sz="1400" b="1" dirty="0"/>
              <a:t>International expansion</a:t>
            </a:r>
            <a:r>
              <a:rPr lang="en-GB" sz="1400" dirty="0"/>
              <a:t> strategies are formal, multi-level </a:t>
            </a:r>
            <a:r>
              <a:rPr lang="en-GB" sz="1400" b="1" dirty="0"/>
              <a:t>strategic</a:t>
            </a:r>
            <a:r>
              <a:rPr lang="en-GB" sz="1400" dirty="0"/>
              <a:t> plans that businesses use to enter an overseas </a:t>
            </a:r>
            <a:r>
              <a:rPr lang="en-GB" sz="1400" b="1" dirty="0"/>
              <a:t>market</a:t>
            </a:r>
            <a:r>
              <a:rPr lang="en-GB" sz="1400" dirty="0"/>
              <a:t>, establish a growing presence, and become quickly profitable. ... A competitive analysis, vetting your </a:t>
            </a:r>
            <a:r>
              <a:rPr lang="en-GB" sz="1400" b="1" dirty="0"/>
              <a:t>business</a:t>
            </a:r>
            <a:r>
              <a:rPr lang="en-GB" sz="1400" dirty="0"/>
              <a:t> offerings and operations against industry competition in the new </a:t>
            </a:r>
            <a:r>
              <a:rPr lang="en-GB" sz="1400" b="1" dirty="0"/>
              <a:t>market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13426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Strategies in the Decline stage of the PLC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Harvesting Strategy (</a:t>
            </a:r>
            <a:r>
              <a:rPr lang="en-GB" sz="1400" dirty="0"/>
              <a:t>A </a:t>
            </a:r>
            <a:r>
              <a:rPr lang="en-GB" sz="1400" b="1" dirty="0"/>
              <a:t>harvest strategy</a:t>
            </a:r>
            <a:r>
              <a:rPr lang="en-GB" sz="1400" dirty="0"/>
              <a:t> is a </a:t>
            </a:r>
            <a:r>
              <a:rPr lang="en-GB" sz="1400" b="1" dirty="0"/>
              <a:t>marketing</a:t>
            </a:r>
            <a:r>
              <a:rPr lang="en-GB" sz="1400" dirty="0"/>
              <a:t> and </a:t>
            </a:r>
            <a:r>
              <a:rPr lang="en-GB" sz="1400" b="1" dirty="0"/>
              <a:t>business strategy</a:t>
            </a:r>
            <a:r>
              <a:rPr lang="en-GB" sz="1400" dirty="0"/>
              <a:t> that involves a reduction or a termination of investments in a product, product line, or line of </a:t>
            </a:r>
            <a:r>
              <a:rPr lang="en-GB" sz="1400" b="1" dirty="0"/>
              <a:t>business</a:t>
            </a:r>
            <a:r>
              <a:rPr lang="en-GB" sz="1400" dirty="0"/>
              <a:t> so that the entities involved can reap—or, </a:t>
            </a:r>
            <a:r>
              <a:rPr lang="en-GB" sz="1400" b="1" dirty="0"/>
              <a:t>harvest</a:t>
            </a:r>
            <a:r>
              <a:rPr lang="en-GB" sz="1400" dirty="0"/>
              <a:t>—the maximum profits)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Niche Strategy – </a:t>
            </a:r>
            <a:r>
              <a:rPr lang="en-GB" sz="1400" dirty="0"/>
              <a:t>(</a:t>
            </a:r>
            <a:r>
              <a:rPr lang="en-GB" sz="1400" b="1" dirty="0"/>
              <a:t>Niche</a:t>
            </a:r>
            <a:r>
              <a:rPr lang="en-GB" sz="1400" dirty="0"/>
              <a:t> marketing is an advertising </a:t>
            </a:r>
            <a:r>
              <a:rPr lang="en-GB" sz="1400" b="1" dirty="0"/>
              <a:t>strategy</a:t>
            </a:r>
            <a:r>
              <a:rPr lang="en-GB" sz="1400" dirty="0"/>
              <a:t> that focuses on a unique target market. Instead of marketing to everyone who could benefit from a product or service, this </a:t>
            </a:r>
            <a:r>
              <a:rPr lang="en-GB" sz="1400" b="1" dirty="0"/>
              <a:t>strategy</a:t>
            </a:r>
            <a:r>
              <a:rPr lang="en-GB" sz="1400" dirty="0"/>
              <a:t> focuses exclusively on one group—a </a:t>
            </a:r>
            <a:r>
              <a:rPr lang="en-GB" sz="1400" b="1" dirty="0"/>
              <a:t>niche</a:t>
            </a:r>
            <a:r>
              <a:rPr lang="en-GB" sz="1400" dirty="0"/>
              <a:t> market—or demographic of potential customers who would most benefit from the offerings)</a:t>
            </a:r>
          </a:p>
          <a:p>
            <a:endParaRPr lang="en-GB" sz="1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97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>
            <a:extLst>
              <a:ext uri="{FF2B5EF4-FFF2-40B4-BE49-F238E27FC236}">
                <a16:creationId xmlns:a16="http://schemas.microsoft.com/office/drawing/2014/main" id="{1745690C-27F4-19B1-AF52-DFC235B13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379485D1-5DD1-4236-91D2-95F225A459BB}" type="slidenum">
              <a:rPr lang="en-GB" altLang="en-US" sz="1400"/>
              <a:pPr/>
              <a:t>19</a:t>
            </a:fld>
            <a:endParaRPr lang="en-GB" altLang="en-US" sz="1400"/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AD24DAA6-8236-4137-692A-729B494C33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Dimensions of a Plan</a:t>
            </a:r>
          </a:p>
        </p:txBody>
      </p:sp>
      <p:sp>
        <p:nvSpPr>
          <p:cNvPr id="11268" name="Rectangle 3">
            <a:extLst>
              <a:ext uri="{FF2B5EF4-FFF2-40B4-BE49-F238E27FC236}">
                <a16:creationId xmlns:a16="http://schemas.microsoft.com/office/drawing/2014/main" id="{AE299326-84C8-A0F6-676E-1983C6E3A8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/>
              <a:t>Organisational Level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Timescale – short, medium, long term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Situationality – campaign, project, contingency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/>
              <a:t>Staying objective – plans are servants not masters, value free, right tool for analysing, interpreting, keeping assessment separate from analysis.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>
            <a:extLst>
              <a:ext uri="{FF2B5EF4-FFF2-40B4-BE49-F238E27FC236}">
                <a16:creationId xmlns:a16="http://schemas.microsoft.com/office/drawing/2014/main" id="{8422F44F-E987-D630-18F8-25C65DAA1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29F24B1A-DB3E-4BA7-AC1C-8480E3529D29}" type="slidenum">
              <a:rPr lang="en-GB" altLang="en-US" sz="1400"/>
              <a:pPr/>
              <a:t>20</a:t>
            </a:fld>
            <a:endParaRPr lang="en-GB" altLang="en-US" sz="1400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0ABF72BB-8480-BE91-6F35-FE72D61684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Planning Process</a:t>
            </a:r>
          </a:p>
        </p:txBody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0E1C6BC2-82CB-FA23-C36B-98DCBA4DCE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/>
              <a:t>Corporate Objectives</a:t>
            </a:r>
          </a:p>
          <a:p>
            <a:pPr eaLnBrk="1" hangingPunct="1"/>
            <a:r>
              <a:rPr lang="en-GB" altLang="en-US" sz="2800"/>
              <a:t>Marketing audit</a:t>
            </a:r>
          </a:p>
          <a:p>
            <a:pPr eaLnBrk="1" hangingPunct="1"/>
            <a:r>
              <a:rPr lang="en-GB" altLang="en-US" sz="2800"/>
              <a:t>SWOT analysis</a:t>
            </a:r>
          </a:p>
          <a:p>
            <a:pPr eaLnBrk="1" hangingPunct="1"/>
            <a:r>
              <a:rPr lang="en-GB" altLang="en-US" sz="2800"/>
              <a:t>Marketing objectives</a:t>
            </a:r>
          </a:p>
          <a:p>
            <a:pPr eaLnBrk="1" hangingPunct="1"/>
            <a:r>
              <a:rPr lang="en-GB" altLang="en-US" sz="2800"/>
              <a:t>Marketing Strategies</a:t>
            </a:r>
          </a:p>
          <a:p>
            <a:pPr eaLnBrk="1" hangingPunct="1"/>
            <a:r>
              <a:rPr lang="en-GB" altLang="en-US" sz="2800"/>
              <a:t>Marketing programmes</a:t>
            </a:r>
          </a:p>
          <a:p>
            <a:pPr eaLnBrk="1" hangingPunct="1"/>
            <a:r>
              <a:rPr lang="en-GB" altLang="en-US" sz="2800"/>
              <a:t>Budgets</a:t>
            </a:r>
          </a:p>
          <a:p>
            <a:pPr eaLnBrk="1" hangingPunct="1"/>
            <a:r>
              <a:rPr lang="en-GB" altLang="en-US" sz="2800"/>
              <a:t>Control and Evaluation</a:t>
            </a:r>
          </a:p>
          <a:p>
            <a:pPr eaLnBrk="1" hangingPunct="1"/>
            <a:endParaRPr lang="en-GB" altLang="en-US" sz="2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>
            <a:extLst>
              <a:ext uri="{FF2B5EF4-FFF2-40B4-BE49-F238E27FC236}">
                <a16:creationId xmlns:a16="http://schemas.microsoft.com/office/drawing/2014/main" id="{2165B0A5-3A05-1836-6487-A44D39C12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C1E4270C-9A74-4592-ACF5-4C93A304B758}" type="slidenum">
              <a:rPr lang="en-GB" altLang="en-US" sz="1400"/>
              <a:pPr/>
              <a:t>21</a:t>
            </a:fld>
            <a:endParaRPr lang="en-GB" altLang="en-US" sz="1400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DAAFC53A-4D8F-285A-58DA-BBC67D9389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Corporate Objectives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798610FD-5DCE-DB8F-6B2A-FE5C5EF9D5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572000"/>
          </a:xfrm>
        </p:spPr>
        <p:txBody>
          <a:bodyPr/>
          <a:lstStyle/>
          <a:p>
            <a:pPr eaLnBrk="1" hangingPunct="1"/>
            <a:r>
              <a:rPr lang="en-GB" altLang="en-US" sz="2400"/>
              <a:t>Quantitative Targets</a:t>
            </a:r>
          </a:p>
          <a:p>
            <a:pPr eaLnBrk="1" hangingPunct="1"/>
            <a:r>
              <a:rPr lang="en-GB" altLang="en-US" sz="2400"/>
              <a:t>Philosophical Targets – vision and values</a:t>
            </a:r>
          </a:p>
          <a:p>
            <a:pPr eaLnBrk="1" hangingPunct="1"/>
            <a:r>
              <a:rPr lang="en-GB" altLang="en-US" sz="2400"/>
              <a:t>Qualitative Targets</a:t>
            </a:r>
          </a:p>
          <a:p>
            <a:pPr eaLnBrk="1" hangingPunct="1">
              <a:buFontTx/>
              <a:buNone/>
            </a:pPr>
            <a:endParaRPr lang="en-GB" altLang="en-US" sz="2400"/>
          </a:p>
        </p:txBody>
      </p:sp>
      <p:pic>
        <p:nvPicPr>
          <p:cNvPr id="13317" name="Picture 4">
            <a:extLst>
              <a:ext uri="{FF2B5EF4-FFF2-40B4-BE49-F238E27FC236}">
                <a16:creationId xmlns:a16="http://schemas.microsoft.com/office/drawing/2014/main" id="{5CAC1BA5-39DD-61A4-FEA5-8A49FF460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971800"/>
            <a:ext cx="6934200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>
            <a:extLst>
              <a:ext uri="{FF2B5EF4-FFF2-40B4-BE49-F238E27FC236}">
                <a16:creationId xmlns:a16="http://schemas.microsoft.com/office/drawing/2014/main" id="{1032EB0B-E489-FE12-4CAB-B8668F88E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534DFFD5-E594-46DF-A93F-24A1CEC30E3A}" type="slidenum">
              <a:rPr lang="en-GB" altLang="en-US" sz="1400"/>
              <a:pPr/>
              <a:t>22</a:t>
            </a:fld>
            <a:endParaRPr lang="en-GB" altLang="en-US" sz="1400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CCBFE6D4-FDF3-FC19-7F0C-738789D0C3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The Marketing Audit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48AB81F4-D970-193B-C4DC-E547219CAC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External – STEP , Competitors, Market</a:t>
            </a:r>
          </a:p>
          <a:p>
            <a:pPr eaLnBrk="1" hangingPunct="1"/>
            <a:r>
              <a:rPr lang="en-GB" altLang="en-US"/>
              <a:t>Internal – Existing Strategy, Resources, Structure etc.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ECCB6DF9-7ABC-BB7D-C402-4793AD246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5B89476E-3001-449E-89AD-C320A6EC6DCC}" type="slidenum">
              <a:rPr lang="en-GB" altLang="en-US" sz="1400"/>
              <a:pPr/>
              <a:t>23</a:t>
            </a:fld>
            <a:endParaRPr lang="en-GB" altLang="en-US" sz="1400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B1795431-B084-B2B0-D677-F961323012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SWOT Analysis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D0905D1A-8669-F47E-52EB-194EB53C8C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Integrated together</a:t>
            </a:r>
          </a:p>
          <a:p>
            <a:pPr eaLnBrk="1" hangingPunct="1"/>
            <a:r>
              <a:rPr lang="en-GB" altLang="en-US"/>
              <a:t>Major or minor</a:t>
            </a:r>
          </a:p>
          <a:p>
            <a:pPr eaLnBrk="1" hangingPunct="1"/>
            <a:r>
              <a:rPr lang="en-GB" altLang="en-US"/>
              <a:t>Contingent, dependent, latent or current</a:t>
            </a:r>
          </a:p>
          <a:p>
            <a:pPr eaLnBrk="1" hangingPunct="1"/>
            <a:r>
              <a:rPr lang="en-GB" altLang="en-US"/>
              <a:t>Critical Success Factors</a:t>
            </a:r>
          </a:p>
          <a:p>
            <a:pPr eaLnBrk="1" hangingPunct="1"/>
            <a:r>
              <a:rPr lang="en-GB" altLang="en-US"/>
              <a:t>Assumptions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>
            <a:extLst>
              <a:ext uri="{FF2B5EF4-FFF2-40B4-BE49-F238E27FC236}">
                <a16:creationId xmlns:a16="http://schemas.microsoft.com/office/drawing/2014/main" id="{95276FF6-D67A-ED49-6390-184F217EE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90C77603-0401-4911-BB04-62A96E8F108A}" type="slidenum">
              <a:rPr lang="en-GB" altLang="en-US" sz="1400"/>
              <a:pPr/>
              <a:t>24</a:t>
            </a:fld>
            <a:endParaRPr lang="en-GB" altLang="en-US" sz="1400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E88F62EF-DB69-6E1D-8614-F16DB4ECEF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Generate marketing options</a:t>
            </a:r>
          </a:p>
        </p:txBody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5B5AD874-F574-12CF-3945-C8E87B4ABE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Set objectives</a:t>
            </a:r>
          </a:p>
          <a:p>
            <a:pPr eaLnBrk="1" hangingPunct="1"/>
            <a:r>
              <a:rPr lang="en-GB" altLang="en-US"/>
              <a:t>Generate options – new marketing strategies</a:t>
            </a:r>
          </a:p>
          <a:p>
            <a:pPr eaLnBrk="1" hangingPunct="1"/>
            <a:r>
              <a:rPr lang="en-GB" altLang="en-US"/>
              <a:t>Criteria for selecting strategies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>
            <a:extLst>
              <a:ext uri="{FF2B5EF4-FFF2-40B4-BE49-F238E27FC236}">
                <a16:creationId xmlns:a16="http://schemas.microsoft.com/office/drawing/2014/main" id="{8DC260E9-92B1-27C8-4A30-07F0B2BCA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609952B8-6DF3-4A88-83A5-BF1453A18218}" type="slidenum">
              <a:rPr lang="en-GB" altLang="en-US" sz="1400"/>
              <a:pPr/>
              <a:t>25</a:t>
            </a:fld>
            <a:endParaRPr lang="en-GB" altLang="en-US" sz="1400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83FA7B1F-CDFA-8FD2-1786-85983E0349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685800"/>
          </a:xfrm>
        </p:spPr>
        <p:txBody>
          <a:bodyPr/>
          <a:lstStyle/>
          <a:p>
            <a:pPr eaLnBrk="1" hangingPunct="1"/>
            <a:r>
              <a:rPr lang="en-GB" altLang="en-US"/>
              <a:t>Marketing programmes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57C0A9D9-CCD8-D288-45D7-03360F2CF1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7772400" cy="5105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/>
              <a:t>Actions, Events and Activities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Budgets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Proposed marketing measurement variables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Market size and Sales Potential</a:t>
            </a:r>
            <a:br>
              <a:rPr lang="en-GB" altLang="en-US" sz="2400"/>
            </a:br>
            <a:r>
              <a:rPr lang="en-GB" altLang="en-US" sz="2400"/>
              <a:t>Total market size</a:t>
            </a:r>
            <a:br>
              <a:rPr lang="en-GB" altLang="en-US" sz="2400"/>
            </a:br>
            <a:r>
              <a:rPr lang="en-GB" altLang="en-US" sz="2400"/>
              <a:t>Maximum level of demand</a:t>
            </a:r>
            <a:br>
              <a:rPr lang="en-GB" altLang="en-US" sz="2400"/>
            </a:br>
            <a:r>
              <a:rPr lang="en-GB" altLang="en-US" sz="2400"/>
              <a:t>Competitor reaction and trends in marketing environment</a:t>
            </a:r>
            <a:br>
              <a:rPr lang="en-GB" altLang="en-US" sz="2400"/>
            </a:br>
            <a:r>
              <a:rPr lang="en-GB" altLang="en-US" sz="2400"/>
              <a:t>Breakdown – Total market and work down</a:t>
            </a:r>
            <a:br>
              <a:rPr lang="en-GB" altLang="en-US" sz="2400"/>
            </a:br>
            <a:r>
              <a:rPr lang="en-GB" altLang="en-US" sz="2400"/>
              <a:t>Build-up – add up all possible sales, survey, secondary data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/>
              <a:t>Sales Forecasting: Management Judgement, Sales Force Surveys, Experts, Scenarios, Delphi technique. Time series analysis, Correlation method, Leading indicators, Test Markets, Primary research, Secondary Data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>
            <a:extLst>
              <a:ext uri="{FF2B5EF4-FFF2-40B4-BE49-F238E27FC236}">
                <a16:creationId xmlns:a16="http://schemas.microsoft.com/office/drawing/2014/main" id="{5B667B91-BB60-6468-4888-50E66D0E4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81579306-A9FC-4CE5-BCAA-DADBB6426023}" type="slidenum">
              <a:rPr lang="en-GB" altLang="en-US" sz="1400"/>
              <a:pPr/>
              <a:t>26</a:t>
            </a:fld>
            <a:endParaRPr lang="en-GB" altLang="en-US" sz="1400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04267D49-1347-40D4-6414-E82A558923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Organising for Marketing</a:t>
            </a:r>
          </a:p>
        </p:txBody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ACDD5EAB-F951-7FFE-DFAF-2D8D1B9A56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Functional Organisation</a:t>
            </a:r>
          </a:p>
          <a:p>
            <a:pPr eaLnBrk="1" hangingPunct="1"/>
            <a:r>
              <a:rPr lang="en-GB" altLang="en-US"/>
              <a:t>Product Organisation</a:t>
            </a:r>
          </a:p>
          <a:p>
            <a:pPr eaLnBrk="1" hangingPunct="1"/>
            <a:r>
              <a:rPr lang="en-GB" altLang="en-US"/>
              <a:t>Regional or Segment Organisation</a:t>
            </a:r>
          </a:p>
          <a:p>
            <a:pPr eaLnBrk="1" hangingPunct="1"/>
            <a:r>
              <a:rPr lang="en-GB" altLang="en-US"/>
              <a:t>Matrix Organisation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>
            <a:extLst>
              <a:ext uri="{FF2B5EF4-FFF2-40B4-BE49-F238E27FC236}">
                <a16:creationId xmlns:a16="http://schemas.microsoft.com/office/drawing/2014/main" id="{10EF5D94-4287-F4FC-FCCB-F1075E6A6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A634CD59-029E-4650-B0D9-86197A434367}" type="slidenum">
              <a:rPr lang="en-GB" altLang="en-US" sz="1400"/>
              <a:pPr/>
              <a:t>27</a:t>
            </a:fld>
            <a:endParaRPr lang="en-GB" altLang="en-US" sz="1400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B6448B2C-C2A8-7648-69D0-40E8C93A98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Measurement and Control</a:t>
            </a: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CC833C12-945E-202E-C0AD-E99BC6938C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Sales</a:t>
            </a:r>
          </a:p>
          <a:p>
            <a:pPr eaLnBrk="1" hangingPunct="1"/>
            <a:r>
              <a:rPr lang="en-GB" altLang="en-US"/>
              <a:t>Costs</a:t>
            </a:r>
          </a:p>
          <a:p>
            <a:pPr eaLnBrk="1" hangingPunct="1"/>
            <a:r>
              <a:rPr lang="en-GB" altLang="en-US"/>
              <a:t>Profitability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2501</TotalTime>
  <Words>1085</Words>
  <Application>Microsoft Office PowerPoint</Application>
  <PresentationFormat>On-screen Show (4:3)</PresentationFormat>
  <Paragraphs>139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Myriad Pro</vt:lpstr>
      <vt:lpstr>Times New Roman</vt:lpstr>
      <vt:lpstr>Verdana</vt:lpstr>
      <vt:lpstr>20140311PresentationUWTSDTemplate</vt:lpstr>
      <vt:lpstr>LCBB4004</vt:lpstr>
      <vt:lpstr>The Strategic Hierarchy</vt:lpstr>
      <vt:lpstr>Corporate Strategy</vt:lpstr>
      <vt:lpstr>Business-Level Strategy</vt:lpstr>
      <vt:lpstr>Marketing Strategy</vt:lpstr>
      <vt:lpstr>Influences on Marketing Strategy</vt:lpstr>
      <vt:lpstr>Product Portfolio’s</vt:lpstr>
      <vt:lpstr>Ansoff Matrix</vt:lpstr>
      <vt:lpstr>Postures and Positions</vt:lpstr>
      <vt:lpstr>PowerPoint Presentation</vt:lpstr>
      <vt:lpstr>Competitor Analysis</vt:lpstr>
      <vt:lpstr>Porters Generic Strategy Model</vt:lpstr>
      <vt:lpstr> Cost Leadership </vt:lpstr>
      <vt:lpstr> Differentiation </vt:lpstr>
      <vt:lpstr> Focus </vt:lpstr>
      <vt:lpstr>Attack strategies for Followers in the Growth stage of the PLC</vt:lpstr>
      <vt:lpstr>Strategies in the Maturity stage of the PLC</vt:lpstr>
      <vt:lpstr>Strategies in the Decline stage of the PLC</vt:lpstr>
      <vt:lpstr>Dimensions of a Plan</vt:lpstr>
      <vt:lpstr>The Planning Process</vt:lpstr>
      <vt:lpstr>Corporate Objectives</vt:lpstr>
      <vt:lpstr>The Marketing Audit</vt:lpstr>
      <vt:lpstr>SWOT Analysis</vt:lpstr>
      <vt:lpstr>Generate marketing options</vt:lpstr>
      <vt:lpstr>Marketing programmes</vt:lpstr>
      <vt:lpstr>Organising for Marketing</vt:lpstr>
      <vt:lpstr>Measurement and Control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Efua Adams</cp:lastModifiedBy>
  <cp:revision>149</cp:revision>
  <cp:lastPrinted>2018-07-09T15:27:01Z</cp:lastPrinted>
  <dcterms:created xsi:type="dcterms:W3CDTF">2002-10-07T19:43:58Z</dcterms:created>
  <dcterms:modified xsi:type="dcterms:W3CDTF">2023-06-02T12:59:26Z</dcterms:modified>
</cp:coreProperties>
</file>