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eb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75" r:id="rId3"/>
    <p:sldId id="279" r:id="rId4"/>
    <p:sldId id="257" r:id="rId5"/>
    <p:sldId id="258" r:id="rId6"/>
    <p:sldId id="259" r:id="rId7"/>
    <p:sldId id="260" r:id="rId8"/>
    <p:sldId id="262" r:id="rId9"/>
    <p:sldId id="261" r:id="rId10"/>
    <p:sldId id="263" r:id="rId11"/>
    <p:sldId id="273" r:id="rId12"/>
    <p:sldId id="264" r:id="rId13"/>
    <p:sldId id="265" r:id="rId14"/>
    <p:sldId id="266" r:id="rId15"/>
    <p:sldId id="267" r:id="rId16"/>
    <p:sldId id="268" r:id="rId17"/>
    <p:sldId id="269" r:id="rId18"/>
    <p:sldId id="270" r:id="rId19"/>
    <p:sldId id="271" r:id="rId20"/>
    <p:sldId id="272" r:id="rId21"/>
    <p:sldId id="277" r:id="rId22"/>
    <p:sldId id="278" r:id="rId23"/>
    <p:sldId id="280"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D21632-AEDD-4192-9F05-B5F3811C5276}" v="311" dt="2021-02-26T13:59:59.4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2" d="100"/>
          <a:sy n="72" d="100"/>
        </p:scale>
        <p:origin x="45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2/26/2021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043652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2198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2/26/2021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514250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21213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2/26/2021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93622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2/26/2021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55119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2/26/2021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00114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2/26/2021</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189166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2/26/2021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38232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81101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35177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2/26/2021</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51526894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80" r:id="rId6"/>
    <p:sldLayoutId id="2147483675" r:id="rId7"/>
    <p:sldLayoutId id="2147483676" r:id="rId8"/>
    <p:sldLayoutId id="2147483677" r:id="rId9"/>
    <p:sldLayoutId id="2147483678" r:id="rId10"/>
    <p:sldLayoutId id="2147483679" r:id="rId11"/>
  </p:sldLayoutIdLst>
  <p:hf sldNum="0" hdr="0" ftr="0" dt="0"/>
  <p:txStyles>
    <p:titleStyle>
      <a:lvl1pPr algn="l" defTabSz="914400" rtl="0" eaLnBrk="1" latinLnBrk="0" hangingPunct="1">
        <a:lnSpc>
          <a:spcPct val="90000"/>
        </a:lnSpc>
        <a:spcBef>
          <a:spcPct val="0"/>
        </a:spcBef>
        <a:buNone/>
        <a:defRPr lang="en-US" sz="4800" b="1" i="1"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webp"/><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istockphoto.com/portfolio/PornpakKhunatorn?mediatype=photography"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hyperlink" Target="https://www.gov.uk/government/speeches/pm-address-to-the-nation-on-coronavirus-23-march-2020" TargetMode="Externa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7A9C548-0579-4864-92A3-093842E89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pic>
        <p:nvPicPr>
          <p:cNvPr id="7" name="Picture 6" descr="A picture containing nature, cloud, ice&#10;&#10;Description automatically generated">
            <a:extLst>
              <a:ext uri="{FF2B5EF4-FFF2-40B4-BE49-F238E27FC236}">
                <a16:creationId xmlns:a16="http://schemas.microsoft.com/office/drawing/2014/main" id="{5EE85048-C802-4ABD-82D8-ED563E4777F4}"/>
              </a:ext>
            </a:extLst>
          </p:cNvPr>
          <p:cNvPicPr>
            <a:picLocks noChangeAspect="1"/>
          </p:cNvPicPr>
          <p:nvPr/>
        </p:nvPicPr>
        <p:blipFill rotWithShape="1">
          <a:blip r:embed="rId2">
            <a:extLst>
              <a:ext uri="{28A0092B-C50C-407E-A947-70E740481C1C}">
                <a14:useLocalDpi xmlns:a14="http://schemas.microsoft.com/office/drawing/2010/main" val="0"/>
              </a:ext>
            </a:extLst>
          </a:blip>
          <a:srcRect t="5065" r="1" b="1"/>
          <a:stretch/>
        </p:blipFill>
        <p:spPr>
          <a:xfrm>
            <a:off x="20" y="10"/>
            <a:ext cx="6756848" cy="6857990"/>
          </a:xfrm>
          <a:prstGeom prst="rect">
            <a:avLst/>
          </a:prstGeom>
        </p:spPr>
      </p:pic>
      <p:sp>
        <p:nvSpPr>
          <p:cNvPr id="31" name="Rectangle 30">
            <a:extLst>
              <a:ext uri="{FF2B5EF4-FFF2-40B4-BE49-F238E27FC236}">
                <a16:creationId xmlns:a16="http://schemas.microsoft.com/office/drawing/2014/main" id="{57525A5F-CDD4-4EB3-9187-2A0E9EA1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33" name="Rectangle 32">
            <a:extLst>
              <a:ext uri="{FF2B5EF4-FFF2-40B4-BE49-F238E27FC236}">
                <a16:creationId xmlns:a16="http://schemas.microsoft.com/office/drawing/2014/main" id="{08F5B423-DA6A-4E80-B3CA-549A442C8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ln w="6350" cap="sq" cmpd="sng" algn="ctr">
            <a:solidFill>
              <a:schemeClr val="tx1">
                <a:lumMod val="75000"/>
                <a:lumOff val="25000"/>
              </a:schemeClr>
            </a:solidFill>
            <a:prstDash val="solid"/>
            <a:miter lim="800000"/>
          </a:ln>
          <a:effectLst/>
        </p:spPr>
      </p:sp>
      <p:sp>
        <p:nvSpPr>
          <p:cNvPr id="2" name="Title 1"/>
          <p:cNvSpPr>
            <a:spLocks noGrp="1"/>
          </p:cNvSpPr>
          <p:nvPr>
            <p:ph type="ctrTitle"/>
          </p:nvPr>
        </p:nvSpPr>
        <p:spPr>
          <a:xfrm>
            <a:off x="7673009" y="980662"/>
            <a:ext cx="3604591" cy="3714486"/>
          </a:xfrm>
        </p:spPr>
        <p:txBody>
          <a:bodyPr>
            <a:normAutofit/>
          </a:bodyPr>
          <a:lstStyle/>
          <a:p>
            <a:r>
              <a:rPr lang="en-GB" sz="2800" dirty="0">
                <a:latin typeface="+mn-lt"/>
              </a:rPr>
              <a:t>Blue Skies Care</a:t>
            </a:r>
            <a:br>
              <a:rPr lang="en-GB" sz="2800" dirty="0">
                <a:latin typeface="+mn-lt"/>
              </a:rPr>
            </a:br>
            <a:br>
              <a:rPr lang="en-GB" sz="2800" dirty="0">
                <a:latin typeface="+mn-lt"/>
              </a:rPr>
            </a:br>
            <a:br>
              <a:rPr lang="en-GB" sz="2800" dirty="0">
                <a:latin typeface="+mn-lt"/>
              </a:rPr>
            </a:br>
            <a:r>
              <a:rPr lang="en-GB" sz="2800" dirty="0">
                <a:latin typeface="+mn-lt"/>
              </a:rPr>
              <a:t>Caring In The Community</a:t>
            </a:r>
            <a:br>
              <a:rPr lang="en-GB" sz="2800" dirty="0">
                <a:latin typeface="+mn-lt"/>
              </a:rPr>
            </a:br>
            <a:r>
              <a:rPr lang="en-GB" sz="2800" dirty="0">
                <a:latin typeface="+mn-lt"/>
              </a:rPr>
              <a:t>With Respect &amp; Dignity.</a:t>
            </a:r>
          </a:p>
        </p:txBody>
      </p:sp>
      <p:sp>
        <p:nvSpPr>
          <p:cNvPr id="3" name="Subtitle 2"/>
          <p:cNvSpPr>
            <a:spLocks noGrp="1"/>
          </p:cNvSpPr>
          <p:nvPr>
            <p:ph type="subTitle" idx="1"/>
          </p:nvPr>
        </p:nvSpPr>
        <p:spPr>
          <a:xfrm>
            <a:off x="7974747" y="3999039"/>
            <a:ext cx="2978282" cy="1052267"/>
          </a:xfrm>
        </p:spPr>
        <p:txBody>
          <a:bodyPr>
            <a:noAutofit/>
          </a:bodyPr>
          <a:lstStyle/>
          <a:p>
            <a:r>
              <a:rPr lang="en-GB" sz="2800" dirty="0"/>
              <a:t>Palliative Care Plan</a:t>
            </a:r>
          </a:p>
          <a:p>
            <a:endParaRPr lang="en-GB" sz="2800" dirty="0"/>
          </a:p>
          <a:p>
            <a:endParaRPr lang="en-GB" sz="2800" dirty="0"/>
          </a:p>
          <a:p>
            <a:endParaRPr lang="en-GB" sz="2800" dirty="0"/>
          </a:p>
        </p:txBody>
      </p:sp>
      <p:sp>
        <p:nvSpPr>
          <p:cNvPr id="35" name="Rectangle 34">
            <a:extLst>
              <a:ext uri="{FF2B5EF4-FFF2-40B4-BE49-F238E27FC236}">
                <a16:creationId xmlns:a16="http://schemas.microsoft.com/office/drawing/2014/main" id="{738170B5-3ECC-493B-85FA-6905971AD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7" name="Straight Connector 36">
            <a:extLst>
              <a:ext uri="{FF2B5EF4-FFF2-40B4-BE49-F238E27FC236}">
                <a16:creationId xmlns:a16="http://schemas.microsoft.com/office/drawing/2014/main" id="{F8DD37B8-B6EA-49DC-90EF-F4E3594540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00F7FF8-41E5-4585-AFDC-54EA8B2757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AE2A71D-F8BA-4E4F-88A8-1F5FD5DF13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A87C0C60-3490-4A5C-8E5D-71C6C085C574}"/>
              </a:ext>
            </a:extLst>
          </p:cNvPr>
          <p:cNvSpPr txBox="1"/>
          <p:nvPr/>
        </p:nvSpPr>
        <p:spPr>
          <a:xfrm>
            <a:off x="132522" y="6586330"/>
            <a:ext cx="3432313" cy="307777"/>
          </a:xfrm>
          <a:prstGeom prst="rect">
            <a:avLst/>
          </a:prstGeom>
          <a:noFill/>
        </p:spPr>
        <p:txBody>
          <a:bodyPr wrap="square" rtlCol="0">
            <a:spAutoFit/>
          </a:bodyPr>
          <a:lstStyle/>
          <a:p>
            <a:r>
              <a:rPr lang="en-US" sz="1400" dirty="0"/>
              <a:t>Praticalpainmanagement.com, 2021</a:t>
            </a:r>
          </a:p>
        </p:txBody>
      </p:sp>
      <p:sp>
        <p:nvSpPr>
          <p:cNvPr id="9" name="TextBox 8">
            <a:extLst>
              <a:ext uri="{FF2B5EF4-FFF2-40B4-BE49-F238E27FC236}">
                <a16:creationId xmlns:a16="http://schemas.microsoft.com/office/drawing/2014/main" id="{09BA654C-9ACB-436A-BD7E-BDA7FA388C2D}"/>
              </a:ext>
            </a:extLst>
          </p:cNvPr>
          <p:cNvSpPr txBox="1"/>
          <p:nvPr/>
        </p:nvSpPr>
        <p:spPr>
          <a:xfrm>
            <a:off x="8759687" y="6569101"/>
            <a:ext cx="3432313" cy="369332"/>
          </a:xfrm>
          <a:prstGeom prst="rect">
            <a:avLst/>
          </a:prstGeom>
          <a:noFill/>
        </p:spPr>
        <p:txBody>
          <a:bodyPr wrap="square" rtlCol="0">
            <a:spAutoFit/>
          </a:bodyPr>
          <a:lstStyle/>
          <a:p>
            <a:r>
              <a:rPr lang="en-US" dirty="0"/>
              <a:t>Kim Latimer 180515 </a:t>
            </a:r>
          </a:p>
        </p:txBody>
      </p:sp>
      <p:sp>
        <p:nvSpPr>
          <p:cNvPr id="11" name="Star: 6 Points 10">
            <a:extLst>
              <a:ext uri="{FF2B5EF4-FFF2-40B4-BE49-F238E27FC236}">
                <a16:creationId xmlns:a16="http://schemas.microsoft.com/office/drawing/2014/main" id="{BD117637-35E2-49FD-A624-A0310D62E8AE}"/>
              </a:ext>
            </a:extLst>
          </p:cNvPr>
          <p:cNvSpPr/>
          <p:nvPr/>
        </p:nvSpPr>
        <p:spPr>
          <a:xfrm>
            <a:off x="7609780" y="5214703"/>
            <a:ext cx="364967" cy="608912"/>
          </a:xfrm>
          <a:prstGeom prst="star6">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3165C857-711E-4746-80A1-CB49B03AFE03}"/>
              </a:ext>
            </a:extLst>
          </p:cNvPr>
          <p:cNvSpPr txBox="1"/>
          <p:nvPr/>
        </p:nvSpPr>
        <p:spPr>
          <a:xfrm>
            <a:off x="7974747" y="5149827"/>
            <a:ext cx="3130575" cy="738664"/>
          </a:xfrm>
          <a:prstGeom prst="rect">
            <a:avLst/>
          </a:prstGeom>
          <a:noFill/>
        </p:spPr>
        <p:txBody>
          <a:bodyPr wrap="square" rtlCol="0">
            <a:spAutoFit/>
          </a:bodyPr>
          <a:lstStyle/>
          <a:p>
            <a:r>
              <a:rPr lang="en-US" sz="1400" dirty="0"/>
              <a:t>Outstanding Performance and we have received the highest grade by the Care Quality Commission (CQC)</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84C7D5F-80FA-4B38-BBC8-445327FFD24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401563" cy="7503459"/>
          </a:xfrm>
        </p:spPr>
      </p:pic>
      <p:sp>
        <p:nvSpPr>
          <p:cNvPr id="2" name="Title 1">
            <a:extLst>
              <a:ext uri="{FF2B5EF4-FFF2-40B4-BE49-F238E27FC236}">
                <a16:creationId xmlns:a16="http://schemas.microsoft.com/office/drawing/2014/main" id="{7A0DED0E-C9B1-496F-B558-C04200325305}"/>
              </a:ext>
            </a:extLst>
          </p:cNvPr>
          <p:cNvSpPr>
            <a:spLocks noGrp="1"/>
          </p:cNvSpPr>
          <p:nvPr>
            <p:ph type="title"/>
          </p:nvPr>
        </p:nvSpPr>
        <p:spPr>
          <a:xfrm>
            <a:off x="714935" y="360206"/>
            <a:ext cx="10009094" cy="984500"/>
          </a:xfrm>
        </p:spPr>
        <p:txBody>
          <a:bodyPr>
            <a:normAutofit fontScale="90000"/>
          </a:bodyPr>
          <a:lstStyle/>
          <a:p>
            <a:br>
              <a:rPr lang="en-US" sz="2200" b="0" dirty="0"/>
            </a:br>
            <a:br>
              <a:rPr lang="en-US" dirty="0"/>
            </a:br>
            <a:endParaRPr lang="en-US" dirty="0"/>
          </a:p>
        </p:txBody>
      </p:sp>
      <p:sp>
        <p:nvSpPr>
          <p:cNvPr id="8" name="TextBox 7">
            <a:extLst>
              <a:ext uri="{FF2B5EF4-FFF2-40B4-BE49-F238E27FC236}">
                <a16:creationId xmlns:a16="http://schemas.microsoft.com/office/drawing/2014/main" id="{09617CC6-5925-4505-8624-B61166C32563}"/>
              </a:ext>
            </a:extLst>
          </p:cNvPr>
          <p:cNvSpPr txBox="1"/>
          <p:nvPr/>
        </p:nvSpPr>
        <p:spPr>
          <a:xfrm>
            <a:off x="6858000" y="1704912"/>
            <a:ext cx="5159188" cy="4801314"/>
          </a:xfrm>
          <a:prstGeom prst="rect">
            <a:avLst/>
          </a:prstGeom>
          <a:noFill/>
        </p:spPr>
        <p:txBody>
          <a:bodyPr wrap="square" rtlCol="0">
            <a:spAutoFit/>
          </a:bodyPr>
          <a:lstStyle/>
          <a:p>
            <a:pPr marL="285750" indent="-285750">
              <a:buFont typeface="Wingdings" panose="05000000000000000000" pitchFamily="2" charset="2"/>
              <a:buChar char="v"/>
            </a:pPr>
            <a:r>
              <a:rPr lang="en-US" dirty="0"/>
              <a:t>You should be seen by a doctor regularly and if they believe you will die very soon, they must explain this to you and the people close to you.</a:t>
            </a:r>
          </a:p>
          <a:p>
            <a:pPr marL="285750" indent="-285750">
              <a:buFont typeface="Wingdings" panose="05000000000000000000" pitchFamily="2" charset="2"/>
              <a:buChar char="v"/>
            </a:pPr>
            <a:endParaRPr lang="en-US" dirty="0"/>
          </a:p>
          <a:p>
            <a:pPr marL="285750" indent="-285750">
              <a:buFont typeface="Wingdings" panose="05000000000000000000" pitchFamily="2" charset="2"/>
              <a:buChar char="v"/>
            </a:pPr>
            <a:r>
              <a:rPr lang="en-US" dirty="0"/>
              <a:t>The staff involved in your care should talk sensitively and honestly to you and the people close to you.</a:t>
            </a:r>
          </a:p>
          <a:p>
            <a:pPr marL="285750" indent="-285750">
              <a:buFont typeface="Wingdings" panose="05000000000000000000" pitchFamily="2" charset="2"/>
              <a:buChar char="v"/>
            </a:pPr>
            <a:endParaRPr lang="en-US" dirty="0"/>
          </a:p>
          <a:p>
            <a:pPr marL="285750" indent="-285750">
              <a:buFont typeface="Wingdings" panose="05000000000000000000" pitchFamily="2" charset="2"/>
              <a:buChar char="v"/>
            </a:pPr>
            <a:r>
              <a:rPr lang="en-US" dirty="0"/>
              <a:t>You and the people close to you should be involved in decisions about how you are treated and cared for, if this is what you want.</a:t>
            </a:r>
          </a:p>
          <a:p>
            <a:pPr marL="285750" indent="-285750">
              <a:buFont typeface="Wingdings" panose="05000000000000000000" pitchFamily="2" charset="2"/>
              <a:buChar char="v"/>
            </a:pPr>
            <a:endParaRPr lang="en-US" dirty="0"/>
          </a:p>
          <a:p>
            <a:pPr marL="285750" indent="-285750">
              <a:buFont typeface="Wingdings" panose="05000000000000000000" pitchFamily="2" charset="2"/>
              <a:buChar char="v"/>
            </a:pPr>
            <a:r>
              <a:rPr lang="en-US" dirty="0"/>
              <a:t>The needs of your family and other people close to you should be met as far as possible.</a:t>
            </a:r>
          </a:p>
          <a:p>
            <a:pPr marL="285750" indent="-285750">
              <a:buFont typeface="Wingdings" panose="05000000000000000000" pitchFamily="2" charset="2"/>
              <a:buChar char="v"/>
            </a:pPr>
            <a:endParaRPr lang="en-US" dirty="0"/>
          </a:p>
          <a:p>
            <a:pPr marL="285750" indent="-285750">
              <a:buFont typeface="Wingdings" panose="05000000000000000000" pitchFamily="2" charset="2"/>
              <a:buChar char="v"/>
            </a:pPr>
            <a:r>
              <a:rPr lang="en-US" dirty="0"/>
              <a:t>An individual plan of care should be agreed with you and delivered with compassion.</a:t>
            </a:r>
          </a:p>
        </p:txBody>
      </p:sp>
      <p:sp>
        <p:nvSpPr>
          <p:cNvPr id="9" name="Rectangle 8">
            <a:extLst>
              <a:ext uri="{FF2B5EF4-FFF2-40B4-BE49-F238E27FC236}">
                <a16:creationId xmlns:a16="http://schemas.microsoft.com/office/drawing/2014/main" id="{6D59BBA8-1396-4600-A2C9-013ED58CAE6F}"/>
              </a:ext>
            </a:extLst>
          </p:cNvPr>
          <p:cNvSpPr/>
          <p:nvPr/>
        </p:nvSpPr>
        <p:spPr>
          <a:xfrm>
            <a:off x="7240249" y="611946"/>
            <a:ext cx="4951751" cy="1292662"/>
          </a:xfrm>
          <a:prstGeom prst="rect">
            <a:avLst/>
          </a:prstGeom>
        </p:spPr>
        <p:txBody>
          <a:bodyPr wrap="square">
            <a:spAutoFit/>
          </a:bodyPr>
          <a:lstStyle/>
          <a:p>
            <a:r>
              <a:rPr lang="en-US" sz="2000" dirty="0"/>
              <a:t>For the care and support that you and your carers can expect to receive in the last few days and hours of life.</a:t>
            </a:r>
            <a:br>
              <a:rPr lang="en-US" sz="1200" dirty="0"/>
            </a:br>
            <a:endParaRPr lang="en-US" dirty="0"/>
          </a:p>
        </p:txBody>
      </p:sp>
      <p:sp>
        <p:nvSpPr>
          <p:cNvPr id="10" name="TextBox 9">
            <a:extLst>
              <a:ext uri="{FF2B5EF4-FFF2-40B4-BE49-F238E27FC236}">
                <a16:creationId xmlns:a16="http://schemas.microsoft.com/office/drawing/2014/main" id="{2CB657D6-A082-4B77-B71E-3385C9049F22}"/>
              </a:ext>
            </a:extLst>
          </p:cNvPr>
          <p:cNvSpPr txBox="1"/>
          <p:nvPr/>
        </p:nvSpPr>
        <p:spPr>
          <a:xfrm>
            <a:off x="147918" y="6506226"/>
            <a:ext cx="3415553" cy="369332"/>
          </a:xfrm>
          <a:prstGeom prst="rect">
            <a:avLst/>
          </a:prstGeom>
          <a:noFill/>
        </p:spPr>
        <p:txBody>
          <a:bodyPr wrap="square" rtlCol="0">
            <a:spAutoFit/>
          </a:bodyPr>
          <a:lstStyle/>
          <a:p>
            <a:r>
              <a:rPr lang="en-US" dirty="0"/>
              <a:t>Lotus-Studio, 2020</a:t>
            </a:r>
          </a:p>
        </p:txBody>
      </p:sp>
    </p:spTree>
    <p:extLst>
      <p:ext uri="{BB962C8B-B14F-4D97-AF65-F5344CB8AC3E}">
        <p14:creationId xmlns:p14="http://schemas.microsoft.com/office/powerpoint/2010/main" val="526255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A8971-B69F-4905-A754-123D3A221DE5}"/>
              </a:ext>
            </a:extLst>
          </p:cNvPr>
          <p:cNvSpPr>
            <a:spLocks noGrp="1"/>
          </p:cNvSpPr>
          <p:nvPr>
            <p:ph type="title"/>
          </p:nvPr>
        </p:nvSpPr>
        <p:spPr/>
        <p:txBody>
          <a:bodyPr/>
          <a:lstStyle/>
          <a:p>
            <a:r>
              <a:rPr lang="en-US" dirty="0"/>
              <a:t>The Care Act 2014</a:t>
            </a:r>
          </a:p>
        </p:txBody>
      </p:sp>
      <p:sp>
        <p:nvSpPr>
          <p:cNvPr id="3" name="Content Placeholder 2">
            <a:extLst>
              <a:ext uri="{FF2B5EF4-FFF2-40B4-BE49-F238E27FC236}">
                <a16:creationId xmlns:a16="http://schemas.microsoft.com/office/drawing/2014/main" id="{C7EEC7EA-20C0-477E-A399-54AE4629578A}"/>
              </a:ext>
            </a:extLst>
          </p:cNvPr>
          <p:cNvSpPr>
            <a:spLocks noGrp="1"/>
          </p:cNvSpPr>
          <p:nvPr>
            <p:ph idx="1"/>
          </p:nvPr>
        </p:nvSpPr>
        <p:spPr/>
        <p:txBody>
          <a:bodyPr/>
          <a:lstStyle/>
          <a:p>
            <a:r>
              <a:rPr lang="en-US" dirty="0"/>
              <a:t>Blue skies believe in Person-</a:t>
            </a:r>
            <a:r>
              <a:rPr lang="en-US" dirty="0" err="1"/>
              <a:t>centred</a:t>
            </a:r>
            <a:r>
              <a:rPr lang="en-US" dirty="0"/>
              <a:t> care and support planning.</a:t>
            </a:r>
          </a:p>
          <a:p>
            <a:r>
              <a:rPr lang="en-US" dirty="0"/>
              <a:t>10.1 Care and support should put people in control of their care, with the support that they need to enhance their wellbeing and improve their connections to family, friends and community. A vital part of this process for people with ongoing needs which the local authority is going to meet is the care and support plan or support plan in the case of </a:t>
            </a:r>
            <a:r>
              <a:rPr lang="en-US" dirty="0" err="1"/>
              <a:t>carers</a:t>
            </a:r>
            <a:r>
              <a:rPr lang="en-US" dirty="0"/>
              <a:t> (henceforth referred to as ‘the plan’).</a:t>
            </a:r>
          </a:p>
          <a:p>
            <a:r>
              <a:rPr lang="en-US" dirty="0"/>
              <a:t>10.2 The person must be genuinely involved and influential throughout the planning process, and should be given every opportunity to take joint ownership of the development of the plan with the local authority if they wish, and the local authority agrees. There should be a default assumption that the person, with support if necessary, will play a strong pro-active role in planning if they choose to. Indeed, it should be made clear that the plan ‘belongs’ to the person it is intended for, with the local authority role being to ensure the production and sign-off of the plan to ensure that it is appropriate to meet the identified needs.</a:t>
            </a:r>
          </a:p>
          <a:p>
            <a:r>
              <a:rPr lang="en-US" dirty="0"/>
              <a:t>Gov.uk, 2020</a:t>
            </a:r>
          </a:p>
        </p:txBody>
      </p:sp>
    </p:spTree>
    <p:extLst>
      <p:ext uri="{BB962C8B-B14F-4D97-AF65-F5344CB8AC3E}">
        <p14:creationId xmlns:p14="http://schemas.microsoft.com/office/powerpoint/2010/main" val="2363546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indoor, person, laying, bed&#10;&#10;Description automatically generated">
            <a:extLst>
              <a:ext uri="{FF2B5EF4-FFF2-40B4-BE49-F238E27FC236}">
                <a16:creationId xmlns:a16="http://schemas.microsoft.com/office/drawing/2014/main" id="{FB37A286-1B31-48AE-9DEC-C0065717D4BB}"/>
              </a:ext>
            </a:extLst>
          </p:cNvPr>
          <p:cNvPicPr>
            <a:picLocks noChangeAspect="1"/>
          </p:cNvPicPr>
          <p:nvPr/>
        </p:nvPicPr>
        <p:blipFill rotWithShape="1">
          <a:blip r:embed="rId2">
            <a:extLst>
              <a:ext uri="{28A0092B-C50C-407E-A947-70E740481C1C}">
                <a14:useLocalDpi xmlns:a14="http://schemas.microsoft.com/office/drawing/2010/main" val="0"/>
              </a:ext>
            </a:extLst>
          </a:blip>
          <a:srcRect l="20293" r="17486" b="-1"/>
          <a:stretch/>
        </p:blipFill>
        <p:spPr>
          <a:xfrm>
            <a:off x="20" y="-56624"/>
            <a:ext cx="6392647" cy="6914624"/>
          </a:xfrm>
          <a:prstGeom prst="rect">
            <a:avLst/>
          </a:prstGeom>
        </p:spPr>
      </p:pic>
      <p:sp>
        <p:nvSpPr>
          <p:cNvPr id="14" name="Rectangle 13">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6CDAC4-23C1-4220-B5D9-FED7CB786598}"/>
              </a:ext>
            </a:extLst>
          </p:cNvPr>
          <p:cNvSpPr>
            <a:spLocks noGrp="1"/>
          </p:cNvSpPr>
          <p:nvPr>
            <p:ph type="title"/>
          </p:nvPr>
        </p:nvSpPr>
        <p:spPr>
          <a:xfrm>
            <a:off x="7064082" y="642594"/>
            <a:ext cx="4472921" cy="1371600"/>
          </a:xfrm>
        </p:spPr>
        <p:txBody>
          <a:bodyPr>
            <a:normAutofit/>
          </a:bodyPr>
          <a:lstStyle/>
          <a:p>
            <a:r>
              <a:rPr lang="en-US" sz="2400" dirty="0"/>
              <a:t>Care Plan</a:t>
            </a:r>
            <a:br>
              <a:rPr lang="en-US" sz="2400" dirty="0"/>
            </a:br>
            <a:r>
              <a:rPr lang="en-US" sz="2400" dirty="0"/>
              <a:t>Patient: Graham Clench</a:t>
            </a:r>
            <a:br>
              <a:rPr lang="en-US" sz="2400" dirty="0"/>
            </a:br>
            <a:r>
              <a:rPr lang="en-US" sz="2400" dirty="0"/>
              <a:t>Reference: 777414</a:t>
            </a:r>
          </a:p>
        </p:txBody>
      </p:sp>
      <p:sp>
        <p:nvSpPr>
          <p:cNvPr id="9" name="Content Placeholder 8">
            <a:extLst>
              <a:ext uri="{FF2B5EF4-FFF2-40B4-BE49-F238E27FC236}">
                <a16:creationId xmlns:a16="http://schemas.microsoft.com/office/drawing/2014/main" id="{24E7731F-99A8-4320-A4C2-A60A65D440A7}"/>
              </a:ext>
            </a:extLst>
          </p:cNvPr>
          <p:cNvSpPr>
            <a:spLocks noGrp="1"/>
          </p:cNvSpPr>
          <p:nvPr>
            <p:ph idx="1"/>
          </p:nvPr>
        </p:nvSpPr>
        <p:spPr>
          <a:xfrm>
            <a:off x="7064082" y="2103120"/>
            <a:ext cx="4472922" cy="3931920"/>
          </a:xfrm>
        </p:spPr>
        <p:txBody>
          <a:bodyPr>
            <a:normAutofit lnSpcReduction="10000"/>
          </a:bodyPr>
          <a:lstStyle/>
          <a:p>
            <a:r>
              <a:rPr lang="en-US" sz="2400" dirty="0"/>
              <a:t>The following pages provides the information that is required for an advanced care plan, for the patient. It is based upon information drawn from the medical records of the patient and  their own personal requirements. Our Care Plans follow the guidelines of The care Act 2014 </a:t>
            </a:r>
          </a:p>
        </p:txBody>
      </p:sp>
      <p:sp>
        <p:nvSpPr>
          <p:cNvPr id="6" name="TextBox 5">
            <a:extLst>
              <a:ext uri="{FF2B5EF4-FFF2-40B4-BE49-F238E27FC236}">
                <a16:creationId xmlns:a16="http://schemas.microsoft.com/office/drawing/2014/main" id="{9DC15FA2-49C7-4754-BEBF-7D50A56761E5}"/>
              </a:ext>
            </a:extLst>
          </p:cNvPr>
          <p:cNvSpPr txBox="1"/>
          <p:nvPr/>
        </p:nvSpPr>
        <p:spPr>
          <a:xfrm>
            <a:off x="0" y="6516780"/>
            <a:ext cx="2053652" cy="307777"/>
          </a:xfrm>
          <a:prstGeom prst="rect">
            <a:avLst/>
          </a:prstGeom>
          <a:noFill/>
        </p:spPr>
        <p:txBody>
          <a:bodyPr wrap="square" rtlCol="0">
            <a:spAutoFit/>
          </a:bodyPr>
          <a:lstStyle/>
          <a:p>
            <a:r>
              <a:rPr lang="en-US" sz="1400" dirty="0"/>
              <a:t>Kieferpix, 2020</a:t>
            </a:r>
          </a:p>
        </p:txBody>
      </p:sp>
    </p:spTree>
    <p:extLst>
      <p:ext uri="{BB962C8B-B14F-4D97-AF65-F5344CB8AC3E}">
        <p14:creationId xmlns:p14="http://schemas.microsoft.com/office/powerpoint/2010/main" val="2632808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1">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person, person, indoor&#10;&#10;Description automatically generated">
            <a:extLst>
              <a:ext uri="{FF2B5EF4-FFF2-40B4-BE49-F238E27FC236}">
                <a16:creationId xmlns:a16="http://schemas.microsoft.com/office/drawing/2014/main" id="{7FDC4202-E414-47A7-B6B2-12774BC9A68B}"/>
              </a:ext>
            </a:extLst>
          </p:cNvPr>
          <p:cNvPicPr>
            <a:picLocks noChangeAspect="1"/>
          </p:cNvPicPr>
          <p:nvPr/>
        </p:nvPicPr>
        <p:blipFill rotWithShape="1">
          <a:blip r:embed="rId2">
            <a:extLst>
              <a:ext uri="{28A0092B-C50C-407E-A947-70E740481C1C}">
                <a14:useLocalDpi xmlns:a14="http://schemas.microsoft.com/office/drawing/2010/main" val="0"/>
              </a:ext>
            </a:extLst>
          </a:blip>
          <a:srcRect l="15916" r="35146"/>
          <a:stretch/>
        </p:blipFill>
        <p:spPr>
          <a:xfrm>
            <a:off x="20" y="10"/>
            <a:ext cx="6392647" cy="6857990"/>
          </a:xfrm>
          <a:prstGeom prst="rect">
            <a:avLst/>
          </a:prstGeom>
        </p:spPr>
      </p:pic>
      <p:sp>
        <p:nvSpPr>
          <p:cNvPr id="21" name="Rectangle 13">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5">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69361-4229-4694-882B-AC1CFDA3BC88}"/>
              </a:ext>
            </a:extLst>
          </p:cNvPr>
          <p:cNvSpPr>
            <a:spLocks noGrp="1"/>
          </p:cNvSpPr>
          <p:nvPr>
            <p:ph type="title"/>
          </p:nvPr>
        </p:nvSpPr>
        <p:spPr>
          <a:xfrm>
            <a:off x="7064082" y="642594"/>
            <a:ext cx="4472921" cy="1371600"/>
          </a:xfrm>
        </p:spPr>
        <p:txBody>
          <a:bodyPr>
            <a:normAutofit/>
          </a:bodyPr>
          <a:lstStyle/>
          <a:p>
            <a:r>
              <a:rPr lang="en-US" sz="4000" b="0" dirty="0"/>
              <a:t>Palliative Care Plan        	  Structure</a:t>
            </a:r>
          </a:p>
        </p:txBody>
      </p:sp>
      <p:sp>
        <p:nvSpPr>
          <p:cNvPr id="23" name="Content Placeholder 8">
            <a:extLst>
              <a:ext uri="{FF2B5EF4-FFF2-40B4-BE49-F238E27FC236}">
                <a16:creationId xmlns:a16="http://schemas.microsoft.com/office/drawing/2014/main" id="{F884B614-0157-4F1F-BE6B-1D0866358F28}"/>
              </a:ext>
            </a:extLst>
          </p:cNvPr>
          <p:cNvSpPr>
            <a:spLocks noGrp="1"/>
          </p:cNvSpPr>
          <p:nvPr>
            <p:ph idx="1"/>
          </p:nvPr>
        </p:nvSpPr>
        <p:spPr>
          <a:xfrm>
            <a:off x="7064082" y="2103120"/>
            <a:ext cx="4472922" cy="3931920"/>
          </a:xfrm>
        </p:spPr>
        <p:txBody>
          <a:bodyPr>
            <a:normAutofit/>
          </a:bodyPr>
          <a:lstStyle/>
          <a:p>
            <a:pPr>
              <a:buFont typeface="Wingdings" panose="05000000000000000000" pitchFamily="2" charset="2"/>
              <a:buChar char="v"/>
            </a:pPr>
            <a:r>
              <a:rPr lang="en-US" dirty="0"/>
              <a:t>Personal Details</a:t>
            </a:r>
          </a:p>
          <a:p>
            <a:pPr>
              <a:buFont typeface="Wingdings" panose="05000000000000000000" pitchFamily="2" charset="2"/>
              <a:buChar char="v"/>
            </a:pPr>
            <a:r>
              <a:rPr lang="en-US" dirty="0"/>
              <a:t>Home Environment</a:t>
            </a:r>
          </a:p>
          <a:p>
            <a:pPr>
              <a:buFont typeface="Wingdings" panose="05000000000000000000" pitchFamily="2" charset="2"/>
              <a:buChar char="v"/>
            </a:pPr>
            <a:r>
              <a:rPr lang="en-US" dirty="0"/>
              <a:t>Health Professionals </a:t>
            </a:r>
          </a:p>
          <a:p>
            <a:pPr>
              <a:buFont typeface="Wingdings" panose="05000000000000000000" pitchFamily="2" charset="2"/>
              <a:buChar char="v"/>
            </a:pPr>
            <a:r>
              <a:rPr lang="en-US" dirty="0"/>
              <a:t>Health</a:t>
            </a:r>
          </a:p>
          <a:p>
            <a:pPr>
              <a:buFont typeface="Wingdings" panose="05000000000000000000" pitchFamily="2" charset="2"/>
              <a:buChar char="v"/>
            </a:pPr>
            <a:r>
              <a:rPr lang="en-US" dirty="0"/>
              <a:t>Medication/Allergies</a:t>
            </a:r>
          </a:p>
          <a:p>
            <a:pPr>
              <a:buFont typeface="Wingdings" panose="05000000000000000000" pitchFamily="2" charset="2"/>
              <a:buChar char="v"/>
            </a:pPr>
            <a:r>
              <a:rPr lang="en-US" dirty="0"/>
              <a:t>Mobility &amp; Dietary Requirements</a:t>
            </a:r>
          </a:p>
          <a:p>
            <a:pPr>
              <a:buFont typeface="Wingdings" panose="05000000000000000000" pitchFamily="2" charset="2"/>
              <a:buChar char="v"/>
            </a:pPr>
            <a:r>
              <a:rPr lang="en-US" dirty="0"/>
              <a:t>Sensory &amp;Cognitive</a:t>
            </a:r>
          </a:p>
          <a:p>
            <a:pPr>
              <a:buFont typeface="Wingdings" panose="05000000000000000000" pitchFamily="2" charset="2"/>
              <a:buChar char="v"/>
            </a:pPr>
            <a:endParaRPr lang="en-US" dirty="0"/>
          </a:p>
        </p:txBody>
      </p:sp>
      <p:sp>
        <p:nvSpPr>
          <p:cNvPr id="7" name="TextBox 6">
            <a:extLst>
              <a:ext uri="{FF2B5EF4-FFF2-40B4-BE49-F238E27FC236}">
                <a16:creationId xmlns:a16="http://schemas.microsoft.com/office/drawing/2014/main" id="{9456EBCC-4FC2-4D0F-87C6-9DEE98C2677D}"/>
              </a:ext>
            </a:extLst>
          </p:cNvPr>
          <p:cNvSpPr txBox="1"/>
          <p:nvPr/>
        </p:nvSpPr>
        <p:spPr>
          <a:xfrm>
            <a:off x="-1" y="6488658"/>
            <a:ext cx="3556737" cy="307777"/>
          </a:xfrm>
          <a:prstGeom prst="rect">
            <a:avLst/>
          </a:prstGeom>
          <a:noFill/>
        </p:spPr>
        <p:txBody>
          <a:bodyPr wrap="square" rtlCol="0">
            <a:spAutoFit/>
          </a:bodyPr>
          <a:lstStyle/>
          <a:p>
            <a:r>
              <a:rPr lang="en-US" sz="1400" dirty="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Pornpak</a:t>
            </a:r>
            <a:r>
              <a:rPr lang="en-US" sz="14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US" sz="1400" dirty="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Khunatorn</a:t>
            </a:r>
            <a:r>
              <a:rPr lang="en-US" sz="1400" dirty="0">
                <a:latin typeface="Arial" panose="020B0604020202020204" pitchFamily="34" charset="0"/>
                <a:cs typeface="Arial" panose="020B0604020202020204" pitchFamily="34" charset="0"/>
              </a:rPr>
              <a:t>, 2019</a:t>
            </a:r>
          </a:p>
        </p:txBody>
      </p:sp>
    </p:spTree>
    <p:extLst>
      <p:ext uri="{BB962C8B-B14F-4D97-AF65-F5344CB8AC3E}">
        <p14:creationId xmlns:p14="http://schemas.microsoft.com/office/powerpoint/2010/main" val="345366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7" name="Picture 6">
            <a:extLst>
              <a:ext uri="{FF2B5EF4-FFF2-40B4-BE49-F238E27FC236}">
                <a16:creationId xmlns:a16="http://schemas.microsoft.com/office/drawing/2014/main" id="{5D8C61D8-1273-4250-9940-70CF22E81158}"/>
              </a:ext>
            </a:extLst>
          </p:cNvPr>
          <p:cNvPicPr>
            <a:picLocks noChangeAspect="1"/>
          </p:cNvPicPr>
          <p:nvPr/>
        </p:nvPicPr>
        <p:blipFill rotWithShape="1">
          <a:blip r:embed="rId2">
            <a:extLst>
              <a:ext uri="{28A0092B-C50C-407E-A947-70E740481C1C}">
                <a14:useLocalDpi xmlns:a14="http://schemas.microsoft.com/office/drawing/2010/main" val="0"/>
              </a:ext>
            </a:extLst>
          </a:blip>
          <a:srcRect l="21488" r="21487" b="-1"/>
          <a:stretch/>
        </p:blipFill>
        <p:spPr>
          <a:xfrm>
            <a:off x="424928" y="419292"/>
            <a:ext cx="5522976" cy="6053328"/>
          </a:xfrm>
          <a:prstGeom prst="rect">
            <a:avLst/>
          </a:prstGeom>
        </p:spPr>
      </p:pic>
      <p:sp>
        <p:nvSpPr>
          <p:cNvPr id="47" name="Rectangle 46">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69361-4229-4694-882B-AC1CFDA3BC88}"/>
              </a:ext>
            </a:extLst>
          </p:cNvPr>
          <p:cNvSpPr>
            <a:spLocks noGrp="1"/>
          </p:cNvSpPr>
          <p:nvPr>
            <p:ph type="title"/>
          </p:nvPr>
        </p:nvSpPr>
        <p:spPr>
          <a:xfrm>
            <a:off x="6846137" y="727626"/>
            <a:ext cx="4602152" cy="1718225"/>
          </a:xfrm>
        </p:spPr>
        <p:txBody>
          <a:bodyPr>
            <a:normAutofit/>
          </a:bodyPr>
          <a:lstStyle/>
          <a:p>
            <a:r>
              <a:rPr lang="en-US" b="0"/>
              <a:t>Palliative Care Plan        	  Structure</a:t>
            </a:r>
          </a:p>
        </p:txBody>
      </p:sp>
      <p:sp>
        <p:nvSpPr>
          <p:cNvPr id="23" name="Content Placeholder 8">
            <a:extLst>
              <a:ext uri="{FF2B5EF4-FFF2-40B4-BE49-F238E27FC236}">
                <a16:creationId xmlns:a16="http://schemas.microsoft.com/office/drawing/2014/main" id="{F884B614-0157-4F1F-BE6B-1D0866358F28}"/>
              </a:ext>
            </a:extLst>
          </p:cNvPr>
          <p:cNvSpPr>
            <a:spLocks noGrp="1"/>
          </p:cNvSpPr>
          <p:nvPr>
            <p:ph idx="1"/>
          </p:nvPr>
        </p:nvSpPr>
        <p:spPr>
          <a:xfrm>
            <a:off x="6846137" y="2538919"/>
            <a:ext cx="4602152" cy="3557805"/>
          </a:xfrm>
        </p:spPr>
        <p:txBody>
          <a:bodyPr>
            <a:normAutofit/>
          </a:bodyPr>
          <a:lstStyle/>
          <a:p>
            <a:pPr>
              <a:buFont typeface="Wingdings" panose="05000000000000000000" pitchFamily="2" charset="2"/>
              <a:buChar char="v"/>
            </a:pPr>
            <a:r>
              <a:rPr lang="en-US" dirty="0"/>
              <a:t>Communication</a:t>
            </a:r>
          </a:p>
          <a:p>
            <a:pPr>
              <a:buFont typeface="Wingdings" panose="05000000000000000000" pitchFamily="2" charset="2"/>
              <a:buChar char="v"/>
            </a:pPr>
            <a:r>
              <a:rPr lang="en-US" dirty="0"/>
              <a:t>Financial</a:t>
            </a:r>
          </a:p>
          <a:p>
            <a:pPr>
              <a:buFont typeface="Wingdings" panose="05000000000000000000" pitchFamily="2" charset="2"/>
              <a:buChar char="v"/>
            </a:pPr>
            <a:r>
              <a:rPr lang="en-US" dirty="0"/>
              <a:t>Personal Care</a:t>
            </a:r>
          </a:p>
          <a:p>
            <a:pPr>
              <a:buFont typeface="Wingdings" panose="05000000000000000000" pitchFamily="2" charset="2"/>
              <a:buChar char="v"/>
            </a:pPr>
            <a:r>
              <a:rPr lang="en-US" dirty="0"/>
              <a:t>Daily Lifestyle</a:t>
            </a:r>
          </a:p>
          <a:p>
            <a:pPr>
              <a:buFont typeface="Wingdings" panose="05000000000000000000" pitchFamily="2" charset="2"/>
              <a:buChar char="v"/>
            </a:pPr>
            <a:r>
              <a:rPr lang="en-US" dirty="0"/>
              <a:t>Risk Assessment</a:t>
            </a:r>
          </a:p>
          <a:p>
            <a:pPr>
              <a:buFont typeface="Wingdings" panose="05000000000000000000" pitchFamily="2" charset="2"/>
              <a:buChar char="v"/>
            </a:pPr>
            <a:r>
              <a:rPr lang="en-US" dirty="0"/>
              <a:t>Patients Wishes</a:t>
            </a:r>
          </a:p>
          <a:p>
            <a:pPr>
              <a:buFont typeface="Wingdings" panose="05000000000000000000" pitchFamily="2" charset="2"/>
              <a:buChar char="v"/>
            </a:pPr>
            <a:r>
              <a:rPr lang="en-US" dirty="0"/>
              <a:t>Important Documents</a:t>
            </a:r>
          </a:p>
          <a:p>
            <a:pPr marL="0" indent="0">
              <a:buNone/>
            </a:pPr>
            <a:endParaRPr lang="en-US" dirty="0"/>
          </a:p>
        </p:txBody>
      </p:sp>
      <p:sp>
        <p:nvSpPr>
          <p:cNvPr id="8" name="TextBox 7">
            <a:extLst>
              <a:ext uri="{FF2B5EF4-FFF2-40B4-BE49-F238E27FC236}">
                <a16:creationId xmlns:a16="http://schemas.microsoft.com/office/drawing/2014/main" id="{0307A531-B55C-4A98-A82F-F1DB1F4FDE58}"/>
              </a:ext>
            </a:extLst>
          </p:cNvPr>
          <p:cNvSpPr txBox="1"/>
          <p:nvPr/>
        </p:nvSpPr>
        <p:spPr>
          <a:xfrm>
            <a:off x="685800" y="6096724"/>
            <a:ext cx="2528047" cy="369332"/>
          </a:xfrm>
          <a:prstGeom prst="rect">
            <a:avLst/>
          </a:prstGeom>
          <a:noFill/>
        </p:spPr>
        <p:txBody>
          <a:bodyPr wrap="square" rtlCol="0">
            <a:spAutoFit/>
          </a:bodyPr>
          <a:lstStyle/>
          <a:p>
            <a:r>
              <a:rPr lang="en-US" dirty="0">
                <a:solidFill>
                  <a:schemeClr val="bg1"/>
                </a:solidFill>
              </a:rPr>
              <a:t>Eol-doula.com, 2020</a:t>
            </a:r>
          </a:p>
        </p:txBody>
      </p:sp>
    </p:spTree>
    <p:extLst>
      <p:ext uri="{BB962C8B-B14F-4D97-AF65-F5344CB8AC3E}">
        <p14:creationId xmlns:p14="http://schemas.microsoft.com/office/powerpoint/2010/main" val="3556559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F03D5E-5B4A-4882-B372-21F3040D89DD}"/>
              </a:ext>
            </a:extLst>
          </p:cNvPr>
          <p:cNvSpPr>
            <a:spLocks noGrp="1"/>
          </p:cNvSpPr>
          <p:nvPr>
            <p:ph type="title"/>
          </p:nvPr>
        </p:nvSpPr>
        <p:spPr/>
        <p:txBody>
          <a:bodyPr/>
          <a:lstStyle/>
          <a:p>
            <a:r>
              <a:rPr lang="en-US" dirty="0"/>
              <a:t>Personal Details</a:t>
            </a:r>
          </a:p>
        </p:txBody>
      </p:sp>
      <p:sp>
        <p:nvSpPr>
          <p:cNvPr id="5" name="Content Placeholder 4">
            <a:extLst>
              <a:ext uri="{FF2B5EF4-FFF2-40B4-BE49-F238E27FC236}">
                <a16:creationId xmlns:a16="http://schemas.microsoft.com/office/drawing/2014/main" id="{398C5417-3737-455B-8DBA-64502F01BE4D}"/>
              </a:ext>
            </a:extLst>
          </p:cNvPr>
          <p:cNvSpPr>
            <a:spLocks noGrp="1"/>
          </p:cNvSpPr>
          <p:nvPr>
            <p:ph sz="half" idx="1"/>
          </p:nvPr>
        </p:nvSpPr>
        <p:spPr>
          <a:xfrm>
            <a:off x="677055" y="2140269"/>
            <a:ext cx="4663440" cy="3749040"/>
          </a:xfrm>
        </p:spPr>
        <p:txBody>
          <a:bodyPr/>
          <a:lstStyle/>
          <a:p>
            <a:pPr marL="0" indent="0">
              <a:buNone/>
            </a:pPr>
            <a:r>
              <a:rPr lang="en-US" dirty="0"/>
              <a:t>Patient		Mr. Graham Clench</a:t>
            </a:r>
          </a:p>
          <a:p>
            <a:pPr marL="0" indent="0">
              <a:buNone/>
            </a:pPr>
            <a:r>
              <a:rPr lang="en-US" dirty="0"/>
              <a:t>Patient Address	21 Cereal Nut Drive</a:t>
            </a:r>
          </a:p>
          <a:p>
            <a:pPr marL="0" indent="0">
              <a:buNone/>
            </a:pPr>
            <a:r>
              <a:rPr lang="en-US" dirty="0"/>
              <a:t>		 Nuffield</a:t>
            </a:r>
          </a:p>
          <a:p>
            <a:pPr marL="0" indent="0">
              <a:buNone/>
            </a:pPr>
            <a:r>
              <a:rPr lang="en-US" dirty="0"/>
              <a:t>		Birmingham </a:t>
            </a:r>
          </a:p>
          <a:p>
            <a:pPr marL="0" indent="0">
              <a:buNone/>
            </a:pPr>
            <a:r>
              <a:rPr lang="en-US" dirty="0"/>
              <a:t>		B25 7PH</a:t>
            </a:r>
          </a:p>
          <a:p>
            <a:pPr marL="0" indent="0">
              <a:buNone/>
            </a:pPr>
            <a:r>
              <a:rPr lang="en-US" dirty="0"/>
              <a:t>Telephone 	01217899877</a:t>
            </a:r>
          </a:p>
        </p:txBody>
      </p:sp>
      <p:sp>
        <p:nvSpPr>
          <p:cNvPr id="6" name="Content Placeholder 5">
            <a:extLst>
              <a:ext uri="{FF2B5EF4-FFF2-40B4-BE49-F238E27FC236}">
                <a16:creationId xmlns:a16="http://schemas.microsoft.com/office/drawing/2014/main" id="{A1B7483B-8046-4BDA-91C2-040214557DDF}"/>
              </a:ext>
            </a:extLst>
          </p:cNvPr>
          <p:cNvSpPr>
            <a:spLocks noGrp="1"/>
          </p:cNvSpPr>
          <p:nvPr>
            <p:ph sz="half" idx="2"/>
          </p:nvPr>
        </p:nvSpPr>
        <p:spPr>
          <a:xfrm>
            <a:off x="6116009" y="2140269"/>
            <a:ext cx="5398936" cy="3051976"/>
          </a:xfrm>
        </p:spPr>
        <p:txBody>
          <a:bodyPr/>
          <a:lstStyle/>
          <a:p>
            <a:pPr marL="0" indent="0">
              <a:buNone/>
            </a:pPr>
            <a:r>
              <a:rPr lang="en-US" dirty="0"/>
              <a:t>Date of Birth	                 29.05.1945</a:t>
            </a:r>
          </a:p>
          <a:p>
            <a:pPr marL="0" indent="0">
              <a:buNone/>
            </a:pPr>
            <a:r>
              <a:rPr lang="en-US" dirty="0"/>
              <a:t>Age		                 75 Years</a:t>
            </a:r>
          </a:p>
          <a:p>
            <a:pPr marL="0" indent="0">
              <a:buNone/>
            </a:pPr>
            <a:r>
              <a:rPr lang="en-US" dirty="0"/>
              <a:t>Religion		                 Church of England	</a:t>
            </a:r>
          </a:p>
          <a:p>
            <a:pPr marL="0" indent="0">
              <a:buNone/>
            </a:pPr>
            <a:r>
              <a:rPr lang="en-US" dirty="0"/>
              <a:t>Ethnicity		                 White British</a:t>
            </a:r>
          </a:p>
          <a:p>
            <a:pPr marL="0" indent="0">
              <a:buNone/>
            </a:pPr>
            <a:r>
              <a:rPr lang="en-US" dirty="0"/>
              <a:t>Next of Kin 	                 Dawn Clench</a:t>
            </a:r>
          </a:p>
          <a:p>
            <a:pPr marL="0" indent="0">
              <a:buNone/>
            </a:pPr>
            <a:r>
              <a:rPr lang="en-US" dirty="0"/>
              <a:t>Emergency Contact                  Michael Clench Son</a:t>
            </a:r>
          </a:p>
          <a:p>
            <a:pPr marL="0" indent="0">
              <a:buNone/>
            </a:pPr>
            <a:r>
              <a:rPr lang="en-US" dirty="0"/>
              <a:t>Emergency Telephone number 07784958154 </a:t>
            </a:r>
          </a:p>
        </p:txBody>
      </p:sp>
    </p:spTree>
    <p:extLst>
      <p:ext uri="{BB962C8B-B14F-4D97-AF65-F5344CB8AC3E}">
        <p14:creationId xmlns:p14="http://schemas.microsoft.com/office/powerpoint/2010/main" val="2452547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Rectangle 1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useBgFill="1">
        <p:nvSpPr>
          <p:cNvPr id="21" name="Rectangle 1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ln w="6350" cap="sq" cmpd="sng" algn="ctr">
            <a:solidFill>
              <a:schemeClr val="tx1">
                <a:lumMod val="75000"/>
                <a:lumOff val="25000"/>
              </a:schemeClr>
            </a:solidFill>
            <a:prstDash val="solid"/>
            <a:miter lim="800000"/>
          </a:ln>
          <a:effectLst/>
        </p:spPr>
      </p:sp>
      <p:sp>
        <p:nvSpPr>
          <p:cNvPr id="5" name="Title 4">
            <a:extLst>
              <a:ext uri="{FF2B5EF4-FFF2-40B4-BE49-F238E27FC236}">
                <a16:creationId xmlns:a16="http://schemas.microsoft.com/office/drawing/2014/main" id="{12DAE102-8434-4CD7-92D7-D7FF947F4F42}"/>
              </a:ext>
            </a:extLst>
          </p:cNvPr>
          <p:cNvSpPr>
            <a:spLocks noGrp="1"/>
          </p:cNvSpPr>
          <p:nvPr>
            <p:ph type="title"/>
          </p:nvPr>
        </p:nvSpPr>
        <p:spPr>
          <a:xfrm>
            <a:off x="1192625" y="1420706"/>
            <a:ext cx="3466540" cy="4016587"/>
          </a:xfrm>
        </p:spPr>
        <p:txBody>
          <a:bodyPr>
            <a:normAutofit/>
          </a:bodyPr>
          <a:lstStyle/>
          <a:p>
            <a:r>
              <a:rPr lang="en-US" sz="3600" dirty="0"/>
              <a:t>Home Environment</a:t>
            </a:r>
          </a:p>
        </p:txBody>
      </p:sp>
      <p:cxnSp>
        <p:nvCxnSpPr>
          <p:cNvPr id="22" name="Straight Connector 1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86269"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47B91E98-D6F2-4954-9759-6D6B7754262D}"/>
              </a:ext>
            </a:extLst>
          </p:cNvPr>
          <p:cNvSpPr>
            <a:spLocks noGrp="1"/>
          </p:cNvSpPr>
          <p:nvPr>
            <p:ph idx="1"/>
          </p:nvPr>
        </p:nvSpPr>
        <p:spPr>
          <a:xfrm>
            <a:off x="5236723" y="1420706"/>
            <a:ext cx="5514758" cy="4016587"/>
          </a:xfrm>
        </p:spPr>
        <p:txBody>
          <a:bodyPr anchor="ctr">
            <a:normAutofit fontScale="92500" lnSpcReduction="10000"/>
          </a:bodyPr>
          <a:lstStyle/>
          <a:p>
            <a:r>
              <a:rPr lang="en-US" dirty="0">
                <a:solidFill>
                  <a:schemeClr val="tx1">
                    <a:lumMod val="75000"/>
                    <a:lumOff val="25000"/>
                  </a:schemeClr>
                </a:solidFill>
              </a:rPr>
              <a:t>Mr Clench was a male nurse in the RAF, once he left, he then sought employment as a fire fighter and then a paramedic. He then went on to working as a financial advisor. Mr Clench lives in a detached how with his wife of 43 years Dawn and their three dogs. Graham and Dawn have Four children, Eight grandchildren and 14 great grandchildren. One son resides at the family home however, all the family lives in close vicinity. The house has been adapted into a disability house, with a lift in the kitchen to access upstairs. Mr Clench sleeps in the front bedroom next to the upper bathroom, which has been adapted into a wet room. The Access to the front of the house is by three steps however, there is a handrail on one side of the front garden. Mr Clench is interested in spitfires and likes to read books on them, he also enjoys watching medical programs on the television. </a:t>
            </a:r>
          </a:p>
          <a:p>
            <a:endParaRPr lang="en-US" dirty="0">
              <a:solidFill>
                <a:schemeClr val="tx1">
                  <a:lumMod val="75000"/>
                  <a:lumOff val="25000"/>
                </a:schemeClr>
              </a:solidFill>
            </a:endParaRPr>
          </a:p>
        </p:txBody>
      </p:sp>
    </p:spTree>
    <p:extLst>
      <p:ext uri="{BB962C8B-B14F-4D97-AF65-F5344CB8AC3E}">
        <p14:creationId xmlns:p14="http://schemas.microsoft.com/office/powerpoint/2010/main" val="2418346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AB5DA-82DE-4330-9308-078D8C7453D4}"/>
              </a:ext>
            </a:extLst>
          </p:cNvPr>
          <p:cNvSpPr>
            <a:spLocks noGrp="1"/>
          </p:cNvSpPr>
          <p:nvPr>
            <p:ph type="title"/>
          </p:nvPr>
        </p:nvSpPr>
        <p:spPr>
          <a:xfrm>
            <a:off x="1066800" y="642594"/>
            <a:ext cx="10058400" cy="669371"/>
          </a:xfrm>
        </p:spPr>
        <p:txBody>
          <a:bodyPr>
            <a:normAutofit fontScale="90000"/>
          </a:bodyPr>
          <a:lstStyle/>
          <a:p>
            <a:r>
              <a:rPr lang="en-US" dirty="0"/>
              <a:t>Health Professionals</a:t>
            </a:r>
          </a:p>
        </p:txBody>
      </p:sp>
      <p:sp>
        <p:nvSpPr>
          <p:cNvPr id="3" name="Content Placeholder 2">
            <a:extLst>
              <a:ext uri="{FF2B5EF4-FFF2-40B4-BE49-F238E27FC236}">
                <a16:creationId xmlns:a16="http://schemas.microsoft.com/office/drawing/2014/main" id="{C43D835C-498E-4B02-9BB9-204F4A0D2D08}"/>
              </a:ext>
            </a:extLst>
          </p:cNvPr>
          <p:cNvSpPr>
            <a:spLocks noGrp="1"/>
          </p:cNvSpPr>
          <p:nvPr>
            <p:ph sz="half" idx="1"/>
          </p:nvPr>
        </p:nvSpPr>
        <p:spPr>
          <a:xfrm>
            <a:off x="1066800" y="1321242"/>
            <a:ext cx="4663440" cy="4894164"/>
          </a:xfrm>
        </p:spPr>
        <p:txBody>
          <a:bodyPr>
            <a:normAutofit fontScale="92500" lnSpcReduction="10000"/>
          </a:bodyPr>
          <a:lstStyle/>
          <a:p>
            <a:r>
              <a:rPr lang="en-US" dirty="0"/>
              <a:t>GP		Dr B </a:t>
            </a:r>
            <a:r>
              <a:rPr lang="en-US" dirty="0" err="1"/>
              <a:t>Honeynut</a:t>
            </a:r>
            <a:endParaRPr lang="en-US" dirty="0"/>
          </a:p>
          <a:p>
            <a:pPr marL="0" indent="0">
              <a:buNone/>
            </a:pPr>
            <a:r>
              <a:rPr lang="en-US" dirty="0"/>
              <a:t>		Mars Primary Care Centre</a:t>
            </a:r>
          </a:p>
          <a:p>
            <a:pPr marL="0" indent="0">
              <a:buNone/>
            </a:pPr>
            <a:r>
              <a:rPr lang="en-US" dirty="0"/>
              <a:t>		The Green</a:t>
            </a:r>
          </a:p>
          <a:p>
            <a:pPr marL="0" indent="0">
              <a:buNone/>
            </a:pPr>
            <a:r>
              <a:rPr lang="en-US" dirty="0"/>
              <a:t>		Birmingham</a:t>
            </a:r>
          </a:p>
          <a:p>
            <a:pPr marL="0" indent="0">
              <a:buNone/>
            </a:pPr>
            <a:r>
              <a:rPr lang="en-US" dirty="0"/>
              <a:t>		B26 9PP</a:t>
            </a:r>
          </a:p>
          <a:p>
            <a:pPr marL="0" indent="0">
              <a:buNone/>
            </a:pPr>
            <a:r>
              <a:rPr lang="en-US" dirty="0"/>
              <a:t>Telephone               01214566548</a:t>
            </a:r>
          </a:p>
          <a:p>
            <a:pPr marL="0" indent="0">
              <a:buNone/>
            </a:pPr>
            <a:endParaRPr lang="en-US" dirty="0"/>
          </a:p>
          <a:p>
            <a:pPr>
              <a:buFont typeface="Courier New" panose="02070309020205020404" pitchFamily="49" charset="0"/>
              <a:buChar char="o"/>
            </a:pPr>
            <a:r>
              <a:rPr lang="en-US" dirty="0"/>
              <a:t>Consultant	Mr A Alpen	                                   </a:t>
            </a:r>
          </a:p>
          <a:p>
            <a:pPr marL="0" indent="0">
              <a:buNone/>
            </a:pPr>
            <a:r>
              <a:rPr lang="en-US" dirty="0"/>
              <a:t>		Ward 19 </a:t>
            </a:r>
          </a:p>
          <a:p>
            <a:pPr marL="0" indent="0">
              <a:buNone/>
            </a:pPr>
            <a:r>
              <a:rPr lang="en-US" dirty="0"/>
              <a:t>		Shakespeare Hospital</a:t>
            </a:r>
          </a:p>
          <a:p>
            <a:pPr marL="0" indent="0">
              <a:buNone/>
            </a:pPr>
            <a:r>
              <a:rPr lang="en-US" dirty="0"/>
              <a:t>		Birmingham</a:t>
            </a:r>
          </a:p>
          <a:p>
            <a:pPr marL="0" indent="0">
              <a:buNone/>
            </a:pPr>
            <a:r>
              <a:rPr lang="en-US" dirty="0"/>
              <a:t>		B9 1UU</a:t>
            </a:r>
          </a:p>
          <a:p>
            <a:pPr marL="0" indent="0">
              <a:buNone/>
            </a:pPr>
            <a:r>
              <a:rPr lang="en-US" dirty="0"/>
              <a:t>Telephone                 01215659988</a:t>
            </a:r>
          </a:p>
        </p:txBody>
      </p:sp>
      <p:sp>
        <p:nvSpPr>
          <p:cNvPr id="4" name="Content Placeholder 3">
            <a:extLst>
              <a:ext uri="{FF2B5EF4-FFF2-40B4-BE49-F238E27FC236}">
                <a16:creationId xmlns:a16="http://schemas.microsoft.com/office/drawing/2014/main" id="{E5D9CAB7-E2D2-4D7C-BC02-D86211584FF6}"/>
              </a:ext>
            </a:extLst>
          </p:cNvPr>
          <p:cNvSpPr>
            <a:spLocks noGrp="1"/>
          </p:cNvSpPr>
          <p:nvPr>
            <p:ph sz="half" idx="2"/>
          </p:nvPr>
        </p:nvSpPr>
        <p:spPr>
          <a:xfrm>
            <a:off x="6461760" y="1321241"/>
            <a:ext cx="4663440" cy="4894145"/>
          </a:xfrm>
        </p:spPr>
        <p:txBody>
          <a:bodyPr>
            <a:normAutofit fontScale="92500" lnSpcReduction="10000"/>
          </a:bodyPr>
          <a:lstStyle/>
          <a:p>
            <a:r>
              <a:rPr lang="en-US" dirty="0"/>
              <a:t>Community Nurse	    Gabriella  </a:t>
            </a:r>
            <a:r>
              <a:rPr lang="en-US" dirty="0" err="1"/>
              <a:t>Demming</a:t>
            </a:r>
            <a:endParaRPr lang="en-US" dirty="0"/>
          </a:p>
          <a:p>
            <a:pPr marL="0" indent="0">
              <a:buNone/>
            </a:pPr>
            <a:r>
              <a:rPr lang="en-US" dirty="0"/>
              <a:t>		    Mars Primary Care Centre</a:t>
            </a:r>
          </a:p>
          <a:p>
            <a:pPr marL="0" indent="0">
              <a:buNone/>
            </a:pPr>
            <a:r>
              <a:rPr lang="en-US" dirty="0"/>
              <a:t>		    The Green</a:t>
            </a:r>
          </a:p>
          <a:p>
            <a:pPr marL="0" indent="0">
              <a:buNone/>
            </a:pPr>
            <a:r>
              <a:rPr lang="en-US" dirty="0"/>
              <a:t>		    Birmingham</a:t>
            </a:r>
          </a:p>
          <a:p>
            <a:pPr marL="0" indent="0">
              <a:buNone/>
            </a:pPr>
            <a:r>
              <a:rPr lang="en-US" dirty="0"/>
              <a:t>		    B26 9PP</a:t>
            </a:r>
          </a:p>
          <a:p>
            <a:pPr marL="0" indent="0">
              <a:buNone/>
            </a:pPr>
            <a:r>
              <a:rPr lang="en-US" dirty="0"/>
              <a:t>Telephone                     01214566548</a:t>
            </a:r>
          </a:p>
          <a:p>
            <a:pPr marL="0" indent="0">
              <a:buNone/>
            </a:pPr>
            <a:endParaRPr lang="en-US" dirty="0"/>
          </a:p>
          <a:p>
            <a:pPr>
              <a:buFont typeface="Courier New" panose="02070309020205020404" pitchFamily="49" charset="0"/>
              <a:buChar char="o"/>
            </a:pPr>
            <a:r>
              <a:rPr lang="en-US" dirty="0"/>
              <a:t> GI Nurse Specialists    Anthea Primrose</a:t>
            </a:r>
          </a:p>
          <a:p>
            <a:pPr marL="1971400" lvl="7" indent="0">
              <a:buNone/>
            </a:pPr>
            <a:r>
              <a:rPr lang="en-US" sz="1800" dirty="0"/>
              <a:t>   </a:t>
            </a:r>
          </a:p>
          <a:p>
            <a:pPr marL="0" lvl="0" indent="0">
              <a:buClr>
                <a:prstClr val="black">
                  <a:lumMod val="85000"/>
                  <a:lumOff val="15000"/>
                </a:prstClr>
              </a:buClr>
              <a:buNone/>
            </a:pPr>
            <a:r>
              <a:rPr lang="en-US" dirty="0">
                <a:solidFill>
                  <a:prstClr val="black"/>
                </a:solidFill>
              </a:rPr>
              <a:t>                                        Shakespeare Hospital</a:t>
            </a:r>
          </a:p>
          <a:p>
            <a:pPr marL="0" lvl="0" indent="0">
              <a:buClr>
                <a:prstClr val="black">
                  <a:lumMod val="85000"/>
                  <a:lumOff val="15000"/>
                </a:prstClr>
              </a:buClr>
              <a:buNone/>
            </a:pPr>
            <a:r>
              <a:rPr lang="en-US" dirty="0">
                <a:solidFill>
                  <a:prstClr val="black"/>
                </a:solidFill>
              </a:rPr>
              <a:t>		      Birmingham</a:t>
            </a:r>
          </a:p>
          <a:p>
            <a:pPr marL="0" lvl="0" indent="0">
              <a:buClr>
                <a:prstClr val="black">
                  <a:lumMod val="85000"/>
                  <a:lumOff val="15000"/>
                </a:prstClr>
              </a:buClr>
              <a:buNone/>
            </a:pPr>
            <a:r>
              <a:rPr lang="en-US" dirty="0">
                <a:solidFill>
                  <a:prstClr val="black"/>
                </a:solidFill>
              </a:rPr>
              <a:t>		     B9 1UU</a:t>
            </a:r>
          </a:p>
          <a:p>
            <a:pPr marL="0" lvl="0" indent="0">
              <a:buClr>
                <a:prstClr val="black">
                  <a:lumMod val="85000"/>
                  <a:lumOff val="15000"/>
                </a:prstClr>
              </a:buClr>
              <a:buNone/>
            </a:pPr>
            <a:r>
              <a:rPr lang="en-US" dirty="0">
                <a:solidFill>
                  <a:prstClr val="black"/>
                </a:solidFill>
              </a:rPr>
              <a:t>Telephone                      01215659997</a:t>
            </a:r>
          </a:p>
          <a:p>
            <a:pPr marL="1971400" lvl="7" indent="0" algn="just">
              <a:buNone/>
            </a:pPr>
            <a:endParaRPr lang="en-US" sz="1800" dirty="0"/>
          </a:p>
          <a:p>
            <a:pPr marL="1971400" lvl="7" indent="0">
              <a:buNone/>
            </a:pPr>
            <a:endParaRPr lang="en-US" sz="1800" dirty="0"/>
          </a:p>
        </p:txBody>
      </p:sp>
      <p:cxnSp>
        <p:nvCxnSpPr>
          <p:cNvPr id="6" name="Straight Connector 5">
            <a:extLst>
              <a:ext uri="{FF2B5EF4-FFF2-40B4-BE49-F238E27FC236}">
                <a16:creationId xmlns:a16="http://schemas.microsoft.com/office/drawing/2014/main" id="{277E33C4-C7CF-4B2A-9505-7F4E310FD899}"/>
              </a:ext>
            </a:extLst>
          </p:cNvPr>
          <p:cNvCxnSpPr>
            <a:cxnSpLocks/>
          </p:cNvCxnSpPr>
          <p:nvPr/>
        </p:nvCxnSpPr>
        <p:spPr>
          <a:xfrm>
            <a:off x="1066800" y="3909391"/>
            <a:ext cx="10309412"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70078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39854-BAD5-4EA0-A287-199E701E86ED}"/>
              </a:ext>
            </a:extLst>
          </p:cNvPr>
          <p:cNvSpPr>
            <a:spLocks noGrp="1"/>
          </p:cNvSpPr>
          <p:nvPr>
            <p:ph type="title"/>
          </p:nvPr>
        </p:nvSpPr>
        <p:spPr/>
        <p:txBody>
          <a:bodyPr/>
          <a:lstStyle/>
          <a:p>
            <a:r>
              <a:rPr lang="en-US" dirty="0"/>
              <a:t>Health </a:t>
            </a:r>
          </a:p>
        </p:txBody>
      </p:sp>
      <p:sp>
        <p:nvSpPr>
          <p:cNvPr id="3" name="Content Placeholder 2">
            <a:extLst>
              <a:ext uri="{FF2B5EF4-FFF2-40B4-BE49-F238E27FC236}">
                <a16:creationId xmlns:a16="http://schemas.microsoft.com/office/drawing/2014/main" id="{3CC52EA9-B5FC-4D8F-93BA-C80C9D38495E}"/>
              </a:ext>
            </a:extLst>
          </p:cNvPr>
          <p:cNvSpPr>
            <a:spLocks noGrp="1"/>
          </p:cNvSpPr>
          <p:nvPr>
            <p:ph idx="1"/>
          </p:nvPr>
        </p:nvSpPr>
        <p:spPr>
          <a:xfrm>
            <a:off x="1066800" y="2014194"/>
            <a:ext cx="10058400" cy="3849624"/>
          </a:xfrm>
        </p:spPr>
        <p:txBody>
          <a:bodyPr>
            <a:normAutofit fontScale="92500" lnSpcReduction="20000"/>
          </a:bodyPr>
          <a:lstStyle/>
          <a:p>
            <a:r>
              <a:rPr lang="en-US" dirty="0"/>
              <a:t>Mr Clench as the following conditions.</a:t>
            </a:r>
          </a:p>
          <a:p>
            <a:pPr marL="342900" indent="-342900">
              <a:buFont typeface="+mj-lt"/>
              <a:buAutoNum type="arabicPeriod"/>
            </a:pPr>
            <a:r>
              <a:rPr lang="en-US" dirty="0"/>
              <a:t>Emphysema </a:t>
            </a:r>
          </a:p>
          <a:p>
            <a:pPr marL="342900" indent="-342900">
              <a:buFont typeface="+mj-lt"/>
              <a:buAutoNum type="arabicPeriod"/>
            </a:pPr>
            <a:r>
              <a:rPr lang="en-US" dirty="0"/>
              <a:t>Esophageal Cancer</a:t>
            </a:r>
          </a:p>
          <a:p>
            <a:pPr marL="342900" indent="-342900">
              <a:buFont typeface="+mj-lt"/>
              <a:buAutoNum type="arabicPeriod"/>
            </a:pPr>
            <a:r>
              <a:rPr lang="en-US" dirty="0"/>
              <a:t>Pericarditis</a:t>
            </a:r>
          </a:p>
          <a:p>
            <a:pPr marL="342900" indent="-342900">
              <a:buFont typeface="+mj-lt"/>
              <a:buAutoNum type="arabicPeriod"/>
            </a:pPr>
            <a:r>
              <a:rPr lang="en-US" dirty="0"/>
              <a:t>Chronis Obstructive Pulmonary Disorder</a:t>
            </a:r>
          </a:p>
          <a:p>
            <a:pPr marL="342900" indent="-342900">
              <a:buFont typeface="+mj-lt"/>
              <a:buAutoNum type="arabicPeriod"/>
            </a:pPr>
            <a:r>
              <a:rPr lang="en-US" dirty="0"/>
              <a:t>Abdominal Aortic Aneurysm</a:t>
            </a:r>
          </a:p>
          <a:p>
            <a:pPr marL="342900" indent="-342900">
              <a:buFont typeface="+mj-lt"/>
              <a:buAutoNum type="arabicPeriod"/>
            </a:pPr>
            <a:r>
              <a:rPr lang="en-US" dirty="0"/>
              <a:t>Moderate to Severe Deafness </a:t>
            </a:r>
          </a:p>
          <a:p>
            <a:pPr marL="342900" indent="-342900">
              <a:buFont typeface="+mj-lt"/>
              <a:buAutoNum type="arabicPeriod"/>
            </a:pPr>
            <a:r>
              <a:rPr lang="en-US" dirty="0"/>
              <a:t>Type 2 Diabetes. </a:t>
            </a:r>
          </a:p>
          <a:p>
            <a:r>
              <a:rPr lang="en-US" dirty="0"/>
              <a:t>Mr Clench is prescribed oral medication and inhalers.</a:t>
            </a:r>
          </a:p>
          <a:p>
            <a:r>
              <a:rPr lang="en-US" dirty="0"/>
              <a:t>Mr Clench wears two hearing aids.</a:t>
            </a:r>
          </a:p>
          <a:p>
            <a:r>
              <a:rPr lang="en-US" dirty="0"/>
              <a:t>January 2019 Mr Clench was informed that he had Esophageal Cancer. </a:t>
            </a:r>
          </a:p>
          <a:p>
            <a:endParaRPr lang="en-US" dirty="0"/>
          </a:p>
        </p:txBody>
      </p:sp>
    </p:spTree>
    <p:extLst>
      <p:ext uri="{BB962C8B-B14F-4D97-AF65-F5344CB8AC3E}">
        <p14:creationId xmlns:p14="http://schemas.microsoft.com/office/powerpoint/2010/main" val="1554957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39854-BAD5-4EA0-A287-199E701E86ED}"/>
              </a:ext>
            </a:extLst>
          </p:cNvPr>
          <p:cNvSpPr>
            <a:spLocks noGrp="1"/>
          </p:cNvSpPr>
          <p:nvPr>
            <p:ph type="title"/>
          </p:nvPr>
        </p:nvSpPr>
        <p:spPr/>
        <p:txBody>
          <a:bodyPr/>
          <a:lstStyle/>
          <a:p>
            <a:r>
              <a:rPr lang="en-US" dirty="0"/>
              <a:t>Health </a:t>
            </a:r>
          </a:p>
        </p:txBody>
      </p:sp>
      <p:sp>
        <p:nvSpPr>
          <p:cNvPr id="3" name="Content Placeholder 2">
            <a:extLst>
              <a:ext uri="{FF2B5EF4-FFF2-40B4-BE49-F238E27FC236}">
                <a16:creationId xmlns:a16="http://schemas.microsoft.com/office/drawing/2014/main" id="{3CC52EA9-B5FC-4D8F-93BA-C80C9D38495E}"/>
              </a:ext>
            </a:extLst>
          </p:cNvPr>
          <p:cNvSpPr>
            <a:spLocks noGrp="1"/>
          </p:cNvSpPr>
          <p:nvPr>
            <p:ph idx="1"/>
          </p:nvPr>
        </p:nvSpPr>
        <p:spPr>
          <a:xfrm>
            <a:off x="1066800" y="2014194"/>
            <a:ext cx="10058400" cy="3849624"/>
          </a:xfrm>
        </p:spPr>
        <p:txBody>
          <a:bodyPr>
            <a:normAutofit/>
          </a:bodyPr>
          <a:lstStyle/>
          <a:p>
            <a:r>
              <a:rPr lang="en-US" dirty="0"/>
              <a:t>Mr Clench was given the first course of chemotherapy. The treatment he received was suspended due to affecting his other health conditions. It was then that Mr Clench was informed that the Cancer was non treatable.</a:t>
            </a:r>
          </a:p>
          <a:p>
            <a:r>
              <a:rPr lang="en-US" dirty="0"/>
              <a:t>Mr Clench was informed by his oncologist consultant of his future outcome. </a:t>
            </a:r>
          </a:p>
          <a:p>
            <a:r>
              <a:rPr lang="en-US" dirty="0"/>
              <a:t>Mr Clench has been given a prognosis of twelve months and has been referred for palliative care.</a:t>
            </a:r>
          </a:p>
          <a:p>
            <a:r>
              <a:rPr lang="en-US" dirty="0"/>
              <a:t>Palliative Care as been arranged </a:t>
            </a:r>
          </a:p>
          <a:p>
            <a:r>
              <a:rPr lang="en-US" dirty="0"/>
              <a:t>Mr Clench does fully understand the long-term outcome.</a:t>
            </a:r>
          </a:p>
          <a:p>
            <a:r>
              <a:rPr lang="en-US" dirty="0"/>
              <a:t>Mr Clench is now a Gold Standard Framework Patient</a:t>
            </a:r>
          </a:p>
          <a:p>
            <a:r>
              <a:rPr lang="en-US" dirty="0"/>
              <a:t>Mr Clench has expressed his wishes to his family who have acknowledged and accepted.</a:t>
            </a:r>
          </a:p>
          <a:p>
            <a:r>
              <a:rPr lang="en-US" dirty="0"/>
              <a:t>MacMillan have been notified and a visit to Mr Clench has been arranged</a:t>
            </a:r>
          </a:p>
          <a:p>
            <a:endParaRPr lang="en-US" dirty="0"/>
          </a:p>
        </p:txBody>
      </p:sp>
    </p:spTree>
    <p:extLst>
      <p:ext uri="{BB962C8B-B14F-4D97-AF65-F5344CB8AC3E}">
        <p14:creationId xmlns:p14="http://schemas.microsoft.com/office/powerpoint/2010/main" val="1393513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DFBC2-23B0-4268-8F6C-0ACD8D053742}"/>
              </a:ext>
            </a:extLst>
          </p:cNvPr>
          <p:cNvSpPr>
            <a:spLocks noGrp="1"/>
          </p:cNvSpPr>
          <p:nvPr>
            <p:ph type="title"/>
          </p:nvPr>
        </p:nvSpPr>
        <p:spPr/>
        <p:txBody>
          <a:bodyPr/>
          <a:lstStyle/>
          <a:p>
            <a:r>
              <a:rPr lang="en-US" dirty="0"/>
              <a:t>Medication and Allergies</a:t>
            </a:r>
          </a:p>
        </p:txBody>
      </p:sp>
      <p:sp>
        <p:nvSpPr>
          <p:cNvPr id="3" name="Content Placeholder 2">
            <a:extLst>
              <a:ext uri="{FF2B5EF4-FFF2-40B4-BE49-F238E27FC236}">
                <a16:creationId xmlns:a16="http://schemas.microsoft.com/office/drawing/2014/main" id="{4F58A7FB-265F-4B5E-8FD6-9E705970976A}"/>
              </a:ext>
            </a:extLst>
          </p:cNvPr>
          <p:cNvSpPr>
            <a:spLocks noGrp="1"/>
          </p:cNvSpPr>
          <p:nvPr>
            <p:ph idx="1"/>
          </p:nvPr>
        </p:nvSpPr>
        <p:spPr/>
        <p:txBody>
          <a:bodyPr>
            <a:normAutofit fontScale="92500" lnSpcReduction="10000"/>
          </a:bodyPr>
          <a:lstStyle/>
          <a:p>
            <a:r>
              <a:rPr lang="en-US" dirty="0"/>
              <a:t>Medication is given to Mr Clench every morning at 8am by his son Kirk and then again in the evening at 6pm by his daughter </a:t>
            </a:r>
            <a:r>
              <a:rPr lang="en-US" dirty="0" err="1"/>
              <a:t>Justiner</a:t>
            </a:r>
            <a:r>
              <a:rPr lang="en-US" dirty="0"/>
              <a:t>.</a:t>
            </a:r>
          </a:p>
          <a:p>
            <a:endParaRPr lang="en-US" dirty="0"/>
          </a:p>
          <a:p>
            <a:r>
              <a:rPr lang="en-US" dirty="0"/>
              <a:t>Mr Clench has a weekly telephone or video conversation with his GP for a medication review.</a:t>
            </a:r>
          </a:p>
          <a:p>
            <a:endParaRPr lang="en-US" dirty="0"/>
          </a:p>
          <a:p>
            <a:r>
              <a:rPr lang="en-US" dirty="0"/>
              <a:t>Every fortnight the community nurses visit the home to examine Mr Clench for bedsores and to assist with any requests from Mr Clench</a:t>
            </a:r>
          </a:p>
          <a:p>
            <a:endParaRPr lang="en-US" dirty="0"/>
          </a:p>
          <a:p>
            <a:r>
              <a:rPr lang="en-US" dirty="0"/>
              <a:t>Medication for Mr Clench is delivered by his registered pharmacy in blister packs.</a:t>
            </a:r>
          </a:p>
          <a:p>
            <a:endParaRPr lang="en-US" dirty="0"/>
          </a:p>
          <a:p>
            <a:r>
              <a:rPr lang="en-US" dirty="0"/>
              <a:t>Mr Clench does not have any ALLERGIES.</a:t>
            </a:r>
          </a:p>
        </p:txBody>
      </p:sp>
    </p:spTree>
    <p:extLst>
      <p:ext uri="{BB962C8B-B14F-4D97-AF65-F5344CB8AC3E}">
        <p14:creationId xmlns:p14="http://schemas.microsoft.com/office/powerpoint/2010/main" val="16695171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2FFB4-C364-4DCA-9A11-BD33E1DBD025}"/>
              </a:ext>
            </a:extLst>
          </p:cNvPr>
          <p:cNvSpPr>
            <a:spLocks noGrp="1"/>
          </p:cNvSpPr>
          <p:nvPr>
            <p:ph type="title"/>
          </p:nvPr>
        </p:nvSpPr>
        <p:spPr/>
        <p:txBody>
          <a:bodyPr>
            <a:normAutofit/>
          </a:bodyPr>
          <a:lstStyle/>
          <a:p>
            <a:r>
              <a:rPr lang="en-US" dirty="0"/>
              <a:t>Mobility &amp;	 Dietary Requirements</a:t>
            </a:r>
          </a:p>
        </p:txBody>
      </p:sp>
      <p:sp>
        <p:nvSpPr>
          <p:cNvPr id="3" name="Content Placeholder 2">
            <a:extLst>
              <a:ext uri="{FF2B5EF4-FFF2-40B4-BE49-F238E27FC236}">
                <a16:creationId xmlns:a16="http://schemas.microsoft.com/office/drawing/2014/main" id="{F4C733B2-3EE4-4BC6-B32A-128D056A36F2}"/>
              </a:ext>
            </a:extLst>
          </p:cNvPr>
          <p:cNvSpPr>
            <a:spLocks noGrp="1"/>
          </p:cNvSpPr>
          <p:nvPr>
            <p:ph idx="1"/>
          </p:nvPr>
        </p:nvSpPr>
        <p:spPr>
          <a:xfrm>
            <a:off x="1066800" y="2103120"/>
            <a:ext cx="4141304" cy="3849624"/>
          </a:xfrm>
        </p:spPr>
        <p:txBody>
          <a:bodyPr>
            <a:normAutofit/>
          </a:bodyPr>
          <a:lstStyle/>
          <a:p>
            <a:pPr marL="0" indent="0">
              <a:buNone/>
            </a:pPr>
            <a:r>
              <a:rPr lang="en-US" sz="2000" dirty="0"/>
              <a:t>Mr Clench is not steady on his feet the family have brought a wheelchair in the hope to take him out. The community nurses has issued a </a:t>
            </a:r>
            <a:r>
              <a:rPr lang="en-US" sz="2000" dirty="0" err="1"/>
              <a:t>zimmer</a:t>
            </a:r>
            <a:r>
              <a:rPr lang="en-US" sz="2000" dirty="0"/>
              <a:t> frame for his use in the home.</a:t>
            </a:r>
          </a:p>
        </p:txBody>
      </p:sp>
      <p:sp>
        <p:nvSpPr>
          <p:cNvPr id="4" name="TextBox 3">
            <a:extLst>
              <a:ext uri="{FF2B5EF4-FFF2-40B4-BE49-F238E27FC236}">
                <a16:creationId xmlns:a16="http://schemas.microsoft.com/office/drawing/2014/main" id="{1C6D0CF8-59C1-4BED-AA33-4BD416145DF4}"/>
              </a:ext>
            </a:extLst>
          </p:cNvPr>
          <p:cNvSpPr txBox="1"/>
          <p:nvPr/>
        </p:nvSpPr>
        <p:spPr>
          <a:xfrm>
            <a:off x="5499652" y="2160104"/>
            <a:ext cx="5440017" cy="3785652"/>
          </a:xfrm>
          <a:prstGeom prst="rect">
            <a:avLst/>
          </a:prstGeom>
          <a:noFill/>
        </p:spPr>
        <p:txBody>
          <a:bodyPr wrap="square" rtlCol="0">
            <a:spAutoFit/>
          </a:bodyPr>
          <a:lstStyle/>
          <a:p>
            <a:r>
              <a:rPr lang="en-US" sz="2000" dirty="0"/>
              <a:t>Mr Clench is unable to eat solid foods, his food is prepared and pureed by family members daily. He his also having </a:t>
            </a:r>
            <a:r>
              <a:rPr lang="en-US" sz="2000" dirty="0" err="1"/>
              <a:t>fortisip</a:t>
            </a:r>
            <a:r>
              <a:rPr lang="en-US" sz="2000" dirty="0"/>
              <a:t> drinks which the doctor prescribes.</a:t>
            </a:r>
          </a:p>
          <a:p>
            <a:endParaRPr lang="en-US" sz="2000" dirty="0"/>
          </a:p>
          <a:p>
            <a:endParaRPr lang="en-US" sz="2000" dirty="0"/>
          </a:p>
          <a:p>
            <a:r>
              <a:rPr lang="en-US" sz="2000" dirty="0"/>
              <a:t>Goals of End of Life intervention </a:t>
            </a:r>
          </a:p>
          <a:p>
            <a:pPr marL="342900" indent="-342900">
              <a:buFont typeface="Arial" panose="020B0604020202020204" pitchFamily="34" charset="0"/>
              <a:buChar char="•"/>
            </a:pPr>
            <a:r>
              <a:rPr lang="en-US" sz="2000" dirty="0"/>
              <a:t>To give support regarding nutrition </a:t>
            </a:r>
          </a:p>
          <a:p>
            <a:pPr marL="342900" indent="-342900">
              <a:buFont typeface="Arial" panose="020B0604020202020204" pitchFamily="34" charset="0"/>
              <a:buChar char="•"/>
            </a:pPr>
            <a:r>
              <a:rPr lang="en-US" sz="2000" dirty="0"/>
              <a:t>To improve quality of life.</a:t>
            </a:r>
          </a:p>
          <a:p>
            <a:pPr marL="342900" indent="-342900">
              <a:buFont typeface="Arial" panose="020B0604020202020204" pitchFamily="34" charset="0"/>
              <a:buChar char="•"/>
            </a:pPr>
            <a:r>
              <a:rPr lang="en-US" sz="2000" dirty="0"/>
              <a:t>To assist in relieving symptoms &amp; enjoyment of food if able to do so and is requesting.</a:t>
            </a:r>
          </a:p>
          <a:p>
            <a:endParaRPr lang="en-US" sz="2000" dirty="0"/>
          </a:p>
        </p:txBody>
      </p:sp>
      <p:sp>
        <p:nvSpPr>
          <p:cNvPr id="5" name="TextBox 4">
            <a:extLst>
              <a:ext uri="{FF2B5EF4-FFF2-40B4-BE49-F238E27FC236}">
                <a16:creationId xmlns:a16="http://schemas.microsoft.com/office/drawing/2014/main" id="{0BC6831A-39BD-446C-BD86-B7A77BFAA8B1}"/>
              </a:ext>
            </a:extLst>
          </p:cNvPr>
          <p:cNvSpPr txBox="1"/>
          <p:nvPr/>
        </p:nvSpPr>
        <p:spPr>
          <a:xfrm>
            <a:off x="584200" y="6034076"/>
            <a:ext cx="5440016" cy="369332"/>
          </a:xfrm>
          <a:prstGeom prst="rect">
            <a:avLst/>
          </a:prstGeom>
          <a:noFill/>
        </p:spPr>
        <p:txBody>
          <a:bodyPr wrap="square" rtlCol="0">
            <a:spAutoFit/>
          </a:bodyPr>
          <a:lstStyle/>
          <a:p>
            <a:r>
              <a:rPr lang="en-US" dirty="0"/>
              <a:t>nottsapc.nhs.uk, (2020). Elderly Fall Prevention. (2021).</a:t>
            </a:r>
          </a:p>
        </p:txBody>
      </p:sp>
    </p:spTree>
    <p:extLst>
      <p:ext uri="{BB962C8B-B14F-4D97-AF65-F5344CB8AC3E}">
        <p14:creationId xmlns:p14="http://schemas.microsoft.com/office/powerpoint/2010/main" val="470517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1F3E6-BF6B-4B2F-BBAB-F73684033F08}"/>
              </a:ext>
            </a:extLst>
          </p:cNvPr>
          <p:cNvSpPr>
            <a:spLocks noGrp="1"/>
          </p:cNvSpPr>
          <p:nvPr>
            <p:ph type="title"/>
          </p:nvPr>
        </p:nvSpPr>
        <p:spPr/>
        <p:txBody>
          <a:bodyPr/>
          <a:lstStyle/>
          <a:p>
            <a:r>
              <a:rPr lang="en-US" dirty="0"/>
              <a:t>Sensory &amp; Cognitive</a:t>
            </a:r>
          </a:p>
        </p:txBody>
      </p:sp>
      <p:sp>
        <p:nvSpPr>
          <p:cNvPr id="3" name="Content Placeholder 2">
            <a:extLst>
              <a:ext uri="{FF2B5EF4-FFF2-40B4-BE49-F238E27FC236}">
                <a16:creationId xmlns:a16="http://schemas.microsoft.com/office/drawing/2014/main" id="{DB16F15F-CD36-47A3-988F-88A98A575FC0}"/>
              </a:ext>
            </a:extLst>
          </p:cNvPr>
          <p:cNvSpPr>
            <a:spLocks noGrp="1"/>
          </p:cNvSpPr>
          <p:nvPr>
            <p:ph sz="half" idx="1"/>
          </p:nvPr>
        </p:nvSpPr>
        <p:spPr>
          <a:xfrm>
            <a:off x="1066799" y="2103120"/>
            <a:ext cx="10250557" cy="3749040"/>
          </a:xfrm>
        </p:spPr>
        <p:txBody>
          <a:bodyPr/>
          <a:lstStyle/>
          <a:p>
            <a:r>
              <a:rPr lang="en-US" dirty="0"/>
              <a:t>Mr Clench does have a sensory condition as he has hearing difficulties, he wears two hearing aids. However, he does not have any cognitive impairments at present. However, as he nears end of life, he may go through several psychological changes. </a:t>
            </a:r>
          </a:p>
          <a:p>
            <a:r>
              <a:rPr lang="en-US" dirty="0"/>
              <a:t>These can be as follows;</a:t>
            </a:r>
          </a:p>
          <a:p>
            <a:pPr marL="0" indent="0">
              <a:buNone/>
            </a:pPr>
            <a:r>
              <a:rPr lang="en-US" dirty="0"/>
              <a:t>Reduced awareness of their surroundings                       Reassure and keep comfortable</a:t>
            </a:r>
          </a:p>
          <a:p>
            <a:pPr marL="0" indent="0">
              <a:buNone/>
            </a:pPr>
            <a:r>
              <a:rPr lang="en-US" dirty="0"/>
              <a:t>Mood Swings				        Talk Therapy			   </a:t>
            </a:r>
          </a:p>
          <a:p>
            <a:pPr marL="0" indent="0">
              <a:buNone/>
            </a:pPr>
            <a:r>
              <a:rPr lang="en-US" dirty="0"/>
              <a:t>Speech Impediments			        Taking time and using visual aids</a:t>
            </a:r>
          </a:p>
          <a:p>
            <a:pPr marL="0" indent="0">
              <a:buNone/>
            </a:pPr>
            <a:r>
              <a:rPr lang="en-US" dirty="0"/>
              <a:t>Visual and auditory hallucinations                                  Do not be critical or judgmental.</a:t>
            </a:r>
          </a:p>
        </p:txBody>
      </p:sp>
      <p:sp>
        <p:nvSpPr>
          <p:cNvPr id="4" name="TextBox 3">
            <a:extLst>
              <a:ext uri="{FF2B5EF4-FFF2-40B4-BE49-F238E27FC236}">
                <a16:creationId xmlns:a16="http://schemas.microsoft.com/office/drawing/2014/main" id="{02962FCF-E9E8-419B-A828-BF2374E53A3A}"/>
              </a:ext>
            </a:extLst>
          </p:cNvPr>
          <p:cNvSpPr txBox="1"/>
          <p:nvPr/>
        </p:nvSpPr>
        <p:spPr>
          <a:xfrm>
            <a:off x="715617" y="5852160"/>
            <a:ext cx="4611757" cy="369332"/>
          </a:xfrm>
          <a:prstGeom prst="rect">
            <a:avLst/>
          </a:prstGeom>
          <a:noFill/>
        </p:spPr>
        <p:txBody>
          <a:bodyPr wrap="square" rtlCol="0">
            <a:spAutoFit/>
          </a:bodyPr>
          <a:lstStyle/>
          <a:p>
            <a:r>
              <a:rPr lang="en-US" dirty="0"/>
              <a:t>(ucsfhealth.org, 2021)</a:t>
            </a:r>
          </a:p>
        </p:txBody>
      </p:sp>
    </p:spTree>
    <p:extLst>
      <p:ext uri="{BB962C8B-B14F-4D97-AF65-F5344CB8AC3E}">
        <p14:creationId xmlns:p14="http://schemas.microsoft.com/office/powerpoint/2010/main" val="20911572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D5D2A-1F94-44EC-9A9A-994C4301B9D1}"/>
              </a:ext>
            </a:extLst>
          </p:cNvPr>
          <p:cNvSpPr>
            <a:spLocks noGrp="1"/>
          </p:cNvSpPr>
          <p:nvPr>
            <p:ph type="title"/>
          </p:nvPr>
        </p:nvSpPr>
        <p:spPr/>
        <p:txBody>
          <a:bodyPr/>
          <a:lstStyle/>
          <a:p>
            <a:r>
              <a:rPr lang="en-US" dirty="0"/>
              <a:t>Communication</a:t>
            </a:r>
          </a:p>
        </p:txBody>
      </p:sp>
      <p:sp>
        <p:nvSpPr>
          <p:cNvPr id="3" name="Content Placeholder 2">
            <a:extLst>
              <a:ext uri="{FF2B5EF4-FFF2-40B4-BE49-F238E27FC236}">
                <a16:creationId xmlns:a16="http://schemas.microsoft.com/office/drawing/2014/main" id="{3ED30CA3-0C1E-410C-A509-267E893FEE91}"/>
              </a:ext>
            </a:extLst>
          </p:cNvPr>
          <p:cNvSpPr>
            <a:spLocks noGrp="1"/>
          </p:cNvSpPr>
          <p:nvPr>
            <p:ph sz="half" idx="1"/>
          </p:nvPr>
        </p:nvSpPr>
        <p:spPr/>
        <p:txBody>
          <a:bodyPr/>
          <a:lstStyle/>
          <a:p>
            <a:r>
              <a:rPr lang="en-US" dirty="0"/>
              <a:t>Mr Clench does not have any communication difficulties at present </a:t>
            </a:r>
          </a:p>
          <a:p>
            <a:endParaRPr lang="en-US" dirty="0"/>
          </a:p>
          <a:p>
            <a:r>
              <a:rPr lang="en-US" dirty="0"/>
              <a:t>His preferred language is English</a:t>
            </a:r>
          </a:p>
          <a:p>
            <a:endParaRPr lang="en-US" dirty="0"/>
          </a:p>
          <a:p>
            <a:r>
              <a:rPr lang="en-US" dirty="0"/>
              <a:t>He has hearing difficulties, he wears two hearing aids</a:t>
            </a:r>
          </a:p>
        </p:txBody>
      </p:sp>
      <p:sp>
        <p:nvSpPr>
          <p:cNvPr id="5" name="TextBox 4">
            <a:extLst>
              <a:ext uri="{FF2B5EF4-FFF2-40B4-BE49-F238E27FC236}">
                <a16:creationId xmlns:a16="http://schemas.microsoft.com/office/drawing/2014/main" id="{F7B43FF5-2647-4331-9DD9-C9E579F84513}"/>
              </a:ext>
            </a:extLst>
          </p:cNvPr>
          <p:cNvSpPr txBox="1"/>
          <p:nvPr/>
        </p:nvSpPr>
        <p:spPr>
          <a:xfrm>
            <a:off x="584200" y="5941086"/>
            <a:ext cx="3060700"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(ucsfhealth.org, 2021)</a:t>
            </a:r>
          </a:p>
        </p:txBody>
      </p:sp>
      <p:sp>
        <p:nvSpPr>
          <p:cNvPr id="7" name="TextBox 6">
            <a:extLst>
              <a:ext uri="{FF2B5EF4-FFF2-40B4-BE49-F238E27FC236}">
                <a16:creationId xmlns:a16="http://schemas.microsoft.com/office/drawing/2014/main" id="{668A097C-D35E-4FA6-8E5F-E508E47BA94D}"/>
              </a:ext>
            </a:extLst>
          </p:cNvPr>
          <p:cNvSpPr txBox="1"/>
          <p:nvPr/>
        </p:nvSpPr>
        <p:spPr>
          <a:xfrm>
            <a:off x="6938682" y="2393576"/>
            <a:ext cx="4663440" cy="1754326"/>
          </a:xfrm>
          <a:prstGeom prst="rect">
            <a:avLst/>
          </a:prstGeom>
          <a:noFill/>
        </p:spPr>
        <p:txBody>
          <a:bodyPr wrap="square" rtlCol="0">
            <a:spAutoFit/>
          </a:bodyPr>
          <a:lstStyle/>
          <a:p>
            <a:r>
              <a:rPr lang="en-US" dirty="0"/>
              <a:t>Due to Mr Clench hearing difficulties checking of hearing aid batteries will be required.</a:t>
            </a:r>
          </a:p>
          <a:p>
            <a:endParaRPr lang="en-US" dirty="0"/>
          </a:p>
          <a:p>
            <a:r>
              <a:rPr lang="en-US" dirty="0"/>
              <a:t>Communicating with Mr Clench will need to be clear, precise and a little louder than what would be classed as normal volume.</a:t>
            </a:r>
          </a:p>
        </p:txBody>
      </p:sp>
    </p:spTree>
    <p:extLst>
      <p:ext uri="{BB962C8B-B14F-4D97-AF65-F5344CB8AC3E}">
        <p14:creationId xmlns:p14="http://schemas.microsoft.com/office/powerpoint/2010/main" val="2047890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70C57-CFC3-4082-B28D-0E2570591EA3}"/>
              </a:ext>
            </a:extLst>
          </p:cNvPr>
          <p:cNvSpPr>
            <a:spLocks noGrp="1"/>
          </p:cNvSpPr>
          <p:nvPr>
            <p:ph type="title"/>
          </p:nvPr>
        </p:nvSpPr>
        <p:spPr/>
        <p:txBody>
          <a:bodyPr/>
          <a:lstStyle/>
          <a:p>
            <a:r>
              <a:rPr lang="en-US" dirty="0"/>
              <a:t>Personal Hygiene</a:t>
            </a:r>
          </a:p>
        </p:txBody>
      </p:sp>
      <p:sp>
        <p:nvSpPr>
          <p:cNvPr id="3" name="Content Placeholder 2">
            <a:extLst>
              <a:ext uri="{FF2B5EF4-FFF2-40B4-BE49-F238E27FC236}">
                <a16:creationId xmlns:a16="http://schemas.microsoft.com/office/drawing/2014/main" id="{F6C953BA-D399-40AE-9D59-6F763719CCE9}"/>
              </a:ext>
            </a:extLst>
          </p:cNvPr>
          <p:cNvSpPr>
            <a:spLocks noGrp="1"/>
          </p:cNvSpPr>
          <p:nvPr>
            <p:ph sz="half" idx="1"/>
          </p:nvPr>
        </p:nvSpPr>
        <p:spPr>
          <a:xfrm>
            <a:off x="1066800" y="2103120"/>
            <a:ext cx="4663440" cy="2119256"/>
          </a:xfrm>
        </p:spPr>
        <p:txBody>
          <a:bodyPr/>
          <a:lstStyle/>
          <a:p>
            <a:r>
              <a:rPr lang="en-US" dirty="0"/>
              <a:t>Mr Clench is unable to dress and undress himself</a:t>
            </a:r>
          </a:p>
          <a:p>
            <a:r>
              <a:rPr lang="en-US" dirty="0"/>
              <a:t>Mr Clench is unable to shower himself and stand in the shower.</a:t>
            </a:r>
          </a:p>
          <a:p>
            <a:r>
              <a:rPr lang="en-US" dirty="0"/>
              <a:t>Mr Clench does not shave himself</a:t>
            </a:r>
          </a:p>
          <a:p>
            <a:endParaRPr lang="en-US" dirty="0"/>
          </a:p>
          <a:p>
            <a:endParaRPr lang="en-US" dirty="0"/>
          </a:p>
        </p:txBody>
      </p:sp>
      <p:sp>
        <p:nvSpPr>
          <p:cNvPr id="4" name="Content Placeholder 3">
            <a:extLst>
              <a:ext uri="{FF2B5EF4-FFF2-40B4-BE49-F238E27FC236}">
                <a16:creationId xmlns:a16="http://schemas.microsoft.com/office/drawing/2014/main" id="{9B9BFE60-CBDF-4DCF-9FD2-8E333C7F30BF}"/>
              </a:ext>
            </a:extLst>
          </p:cNvPr>
          <p:cNvSpPr>
            <a:spLocks noGrp="1"/>
          </p:cNvSpPr>
          <p:nvPr>
            <p:ph sz="half" idx="2"/>
          </p:nvPr>
        </p:nvSpPr>
        <p:spPr>
          <a:xfrm>
            <a:off x="6461760" y="2103120"/>
            <a:ext cx="4663440" cy="2307515"/>
          </a:xfrm>
        </p:spPr>
        <p:txBody>
          <a:bodyPr/>
          <a:lstStyle/>
          <a:p>
            <a:r>
              <a:rPr lang="en-US" dirty="0"/>
              <a:t>Son dresses and undresses </a:t>
            </a:r>
          </a:p>
          <a:p>
            <a:r>
              <a:rPr lang="en-US" dirty="0"/>
              <a:t>Mr Clench is given a bed bath daily by his son.</a:t>
            </a:r>
          </a:p>
          <a:p>
            <a:r>
              <a:rPr lang="en-US" dirty="0"/>
              <a:t>Son shaves Mr Clench once a week</a:t>
            </a:r>
          </a:p>
          <a:p>
            <a:r>
              <a:rPr lang="en-US" dirty="0"/>
              <a:t>Mr Clench uses a commode for toiletry requirements.</a:t>
            </a:r>
          </a:p>
          <a:p>
            <a:endParaRPr lang="en-US" dirty="0"/>
          </a:p>
          <a:p>
            <a:endParaRPr lang="en-US" dirty="0"/>
          </a:p>
        </p:txBody>
      </p:sp>
      <p:sp>
        <p:nvSpPr>
          <p:cNvPr id="5" name="TextBox 4">
            <a:extLst>
              <a:ext uri="{FF2B5EF4-FFF2-40B4-BE49-F238E27FC236}">
                <a16:creationId xmlns:a16="http://schemas.microsoft.com/office/drawing/2014/main" id="{62D8C413-8F63-48BD-A6A0-B394F55AEBBF}"/>
              </a:ext>
            </a:extLst>
          </p:cNvPr>
          <p:cNvSpPr txBox="1"/>
          <p:nvPr/>
        </p:nvSpPr>
        <p:spPr>
          <a:xfrm>
            <a:off x="1066800" y="4843807"/>
            <a:ext cx="10349753" cy="646331"/>
          </a:xfrm>
          <a:prstGeom prst="rect">
            <a:avLst/>
          </a:prstGeom>
          <a:noFill/>
        </p:spPr>
        <p:txBody>
          <a:bodyPr wrap="square" rtlCol="0">
            <a:spAutoFit/>
          </a:bodyPr>
          <a:lstStyle/>
          <a:p>
            <a:r>
              <a:rPr lang="en-US" dirty="0"/>
              <a:t>Mrs Clench and Kirk Clench do a lot of the personal hygiene activities for Mr Clench. Due to the risk of burnout, offering support and respite to them both will be needed.</a:t>
            </a:r>
          </a:p>
        </p:txBody>
      </p:sp>
      <p:sp>
        <p:nvSpPr>
          <p:cNvPr id="6" name="TextBox 5">
            <a:extLst>
              <a:ext uri="{FF2B5EF4-FFF2-40B4-BE49-F238E27FC236}">
                <a16:creationId xmlns:a16="http://schemas.microsoft.com/office/drawing/2014/main" id="{2D0F4BCD-8EAE-4DED-89E4-7EA209336834}"/>
              </a:ext>
            </a:extLst>
          </p:cNvPr>
          <p:cNvSpPr txBox="1"/>
          <p:nvPr/>
        </p:nvSpPr>
        <p:spPr>
          <a:xfrm>
            <a:off x="583096" y="5923310"/>
            <a:ext cx="3710608" cy="369332"/>
          </a:xfrm>
          <a:prstGeom prst="rect">
            <a:avLst/>
          </a:prstGeom>
          <a:noFill/>
        </p:spPr>
        <p:txBody>
          <a:bodyPr wrap="square" rtlCol="0">
            <a:spAutoFit/>
          </a:bodyPr>
          <a:lstStyle/>
          <a:p>
            <a:r>
              <a:rPr lang="en-US" dirty="0"/>
              <a:t>(Clayton, M., 2017)</a:t>
            </a:r>
          </a:p>
        </p:txBody>
      </p:sp>
    </p:spTree>
    <p:extLst>
      <p:ext uri="{BB962C8B-B14F-4D97-AF65-F5344CB8AC3E}">
        <p14:creationId xmlns:p14="http://schemas.microsoft.com/office/powerpoint/2010/main" val="207899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A8F50-2B73-43D8-8357-36B45061E261}"/>
              </a:ext>
            </a:extLst>
          </p:cNvPr>
          <p:cNvSpPr>
            <a:spLocks noGrp="1"/>
          </p:cNvSpPr>
          <p:nvPr>
            <p:ph type="title"/>
          </p:nvPr>
        </p:nvSpPr>
        <p:spPr/>
        <p:txBody>
          <a:bodyPr/>
          <a:lstStyle/>
          <a:p>
            <a:r>
              <a:rPr lang="en-US" dirty="0"/>
              <a:t>Daily Lifestyle</a:t>
            </a:r>
          </a:p>
        </p:txBody>
      </p:sp>
      <p:sp>
        <p:nvSpPr>
          <p:cNvPr id="3" name="Content Placeholder 2">
            <a:extLst>
              <a:ext uri="{FF2B5EF4-FFF2-40B4-BE49-F238E27FC236}">
                <a16:creationId xmlns:a16="http://schemas.microsoft.com/office/drawing/2014/main" id="{F37C5EC6-DF30-419B-BF5F-9AA75D75A5D5}"/>
              </a:ext>
            </a:extLst>
          </p:cNvPr>
          <p:cNvSpPr>
            <a:spLocks noGrp="1"/>
          </p:cNvSpPr>
          <p:nvPr>
            <p:ph sz="half" idx="1"/>
          </p:nvPr>
        </p:nvSpPr>
        <p:spPr/>
        <p:txBody>
          <a:bodyPr/>
          <a:lstStyle/>
          <a:p>
            <a:r>
              <a:rPr lang="en-US" dirty="0"/>
              <a:t>Mr Clench likes to read his books </a:t>
            </a:r>
          </a:p>
          <a:p>
            <a:endParaRPr lang="en-US" dirty="0"/>
          </a:p>
          <a:p>
            <a:r>
              <a:rPr lang="en-US" dirty="0"/>
              <a:t>He likes to see his grandchildren and great grandchildren. However, since March 2020 he has only been able to see them via video calls. This is due to the Covid-19 pandemic and the National Lockdown Rules</a:t>
            </a:r>
          </a:p>
        </p:txBody>
      </p:sp>
      <p:sp>
        <p:nvSpPr>
          <p:cNvPr id="5" name="TextBox 4">
            <a:extLst>
              <a:ext uri="{FF2B5EF4-FFF2-40B4-BE49-F238E27FC236}">
                <a16:creationId xmlns:a16="http://schemas.microsoft.com/office/drawing/2014/main" id="{488F2443-1C10-4AAB-B04B-9A8AB0CC8818}"/>
              </a:ext>
            </a:extLst>
          </p:cNvPr>
          <p:cNvSpPr txBox="1"/>
          <p:nvPr/>
        </p:nvSpPr>
        <p:spPr>
          <a:xfrm>
            <a:off x="444500" y="6048546"/>
            <a:ext cx="4254500"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Gov.UK, 2020</a:t>
            </a:r>
          </a:p>
        </p:txBody>
      </p:sp>
      <p:sp>
        <p:nvSpPr>
          <p:cNvPr id="6" name="TextBox 5">
            <a:extLst>
              <a:ext uri="{FF2B5EF4-FFF2-40B4-BE49-F238E27FC236}">
                <a16:creationId xmlns:a16="http://schemas.microsoft.com/office/drawing/2014/main" id="{CD74761B-EB0A-471E-945F-3A5B9E7F74C5}"/>
              </a:ext>
            </a:extLst>
          </p:cNvPr>
          <p:cNvSpPr txBox="1"/>
          <p:nvPr/>
        </p:nvSpPr>
        <p:spPr>
          <a:xfrm>
            <a:off x="6266329" y="2299447"/>
            <a:ext cx="5284695" cy="1477328"/>
          </a:xfrm>
          <a:prstGeom prst="rect">
            <a:avLst/>
          </a:prstGeom>
          <a:noFill/>
        </p:spPr>
        <p:txBody>
          <a:bodyPr wrap="square" rtlCol="0">
            <a:spAutoFit/>
          </a:bodyPr>
          <a:lstStyle/>
          <a:p>
            <a:pPr marL="285750" indent="-285750">
              <a:buFont typeface="Arial" panose="020B0604020202020204" pitchFamily="34" charset="0"/>
              <a:buChar char="•"/>
            </a:pPr>
            <a:r>
              <a:rPr lang="en-US" dirty="0"/>
              <a:t>If Mr Clench is unable to read for any reason, then reading books to him could be of benefit.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Due to National Lockdown Rules then video calls to be made to family.</a:t>
            </a:r>
          </a:p>
        </p:txBody>
      </p:sp>
    </p:spTree>
    <p:extLst>
      <p:ext uri="{BB962C8B-B14F-4D97-AF65-F5344CB8AC3E}">
        <p14:creationId xmlns:p14="http://schemas.microsoft.com/office/powerpoint/2010/main" val="2111179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E37FC-373B-472E-B3E3-940E526C8AFC}"/>
              </a:ext>
            </a:extLst>
          </p:cNvPr>
          <p:cNvSpPr>
            <a:spLocks noGrp="1"/>
          </p:cNvSpPr>
          <p:nvPr>
            <p:ph type="title"/>
          </p:nvPr>
        </p:nvSpPr>
        <p:spPr/>
        <p:txBody>
          <a:bodyPr/>
          <a:lstStyle/>
          <a:p>
            <a:r>
              <a:rPr lang="en-US" dirty="0"/>
              <a:t>Financial</a:t>
            </a:r>
          </a:p>
        </p:txBody>
      </p:sp>
      <p:sp>
        <p:nvSpPr>
          <p:cNvPr id="3" name="Content Placeholder 2">
            <a:extLst>
              <a:ext uri="{FF2B5EF4-FFF2-40B4-BE49-F238E27FC236}">
                <a16:creationId xmlns:a16="http://schemas.microsoft.com/office/drawing/2014/main" id="{7644B19E-1CF9-47C6-B2C2-EAE853AB884B}"/>
              </a:ext>
            </a:extLst>
          </p:cNvPr>
          <p:cNvSpPr>
            <a:spLocks noGrp="1"/>
          </p:cNvSpPr>
          <p:nvPr>
            <p:ph sz="half" idx="1"/>
          </p:nvPr>
        </p:nvSpPr>
        <p:spPr/>
        <p:txBody>
          <a:bodyPr/>
          <a:lstStyle/>
          <a:p>
            <a:pPr marL="0" lvl="0" indent="0">
              <a:buClr>
                <a:prstClr val="black">
                  <a:lumMod val="85000"/>
                  <a:lumOff val="15000"/>
                </a:prstClr>
              </a:buClr>
              <a:buNone/>
            </a:pPr>
            <a:endParaRPr lang="en-US" sz="1600" dirty="0">
              <a:solidFill>
                <a:prstClr val="black"/>
              </a:solidFill>
            </a:endParaRPr>
          </a:p>
          <a:p>
            <a:endParaRPr lang="en-US" dirty="0"/>
          </a:p>
        </p:txBody>
      </p:sp>
      <p:sp>
        <p:nvSpPr>
          <p:cNvPr id="5" name="TextBox 4">
            <a:extLst>
              <a:ext uri="{FF2B5EF4-FFF2-40B4-BE49-F238E27FC236}">
                <a16:creationId xmlns:a16="http://schemas.microsoft.com/office/drawing/2014/main" id="{EB732100-3775-4407-B929-C3690A2B3FE7}"/>
              </a:ext>
            </a:extLst>
          </p:cNvPr>
          <p:cNvSpPr txBox="1"/>
          <p:nvPr/>
        </p:nvSpPr>
        <p:spPr>
          <a:xfrm>
            <a:off x="1066800" y="2407024"/>
            <a:ext cx="10511118" cy="1477328"/>
          </a:xfrm>
          <a:prstGeom prst="rect">
            <a:avLst/>
          </a:prstGeom>
          <a:noFill/>
        </p:spPr>
        <p:txBody>
          <a:bodyPr wrap="square" rtlCol="0">
            <a:spAutoFit/>
          </a:bodyPr>
          <a:lstStyle/>
          <a:p>
            <a:pPr marL="285750" indent="-285750">
              <a:buFont typeface="Wingdings" panose="05000000000000000000" pitchFamily="2" charset="2"/>
              <a:buChar char="§"/>
            </a:pPr>
            <a:r>
              <a:rPr lang="en-US" dirty="0"/>
              <a:t>Macmillan to arrange visit to discuss benefits for Mr Clench</a:t>
            </a:r>
          </a:p>
          <a:p>
            <a:endParaRPr lang="en-US" dirty="0"/>
          </a:p>
          <a:p>
            <a:pPr marL="285750" indent="-285750">
              <a:buFont typeface="Wingdings" panose="05000000000000000000" pitchFamily="2" charset="2"/>
              <a:buChar char="§"/>
            </a:pPr>
            <a:r>
              <a:rPr lang="en-US" dirty="0"/>
              <a:t>Wife and son deals with finances regarding the home.</a:t>
            </a:r>
          </a:p>
          <a:p>
            <a:pPr marL="285750" indent="-285750">
              <a:buFont typeface="Wingdings" panose="05000000000000000000" pitchFamily="2" charset="2"/>
              <a:buChar char="§"/>
            </a:pPr>
            <a:endParaRPr lang="en-US" dirty="0"/>
          </a:p>
          <a:p>
            <a:pPr marL="285750" indent="-285750">
              <a:buFont typeface="Wingdings" panose="05000000000000000000" pitchFamily="2" charset="2"/>
              <a:buChar char="§"/>
            </a:pPr>
            <a:r>
              <a:rPr lang="en-US" dirty="0"/>
              <a:t>Mr and Mrs Clench are paying for a funeral plan.</a:t>
            </a:r>
          </a:p>
        </p:txBody>
      </p:sp>
    </p:spTree>
    <p:extLst>
      <p:ext uri="{BB962C8B-B14F-4D97-AF65-F5344CB8AC3E}">
        <p14:creationId xmlns:p14="http://schemas.microsoft.com/office/powerpoint/2010/main" val="23771559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7AB18-4624-4BF6-8316-BF1A77654C89}"/>
              </a:ext>
            </a:extLst>
          </p:cNvPr>
          <p:cNvSpPr>
            <a:spLocks noGrp="1"/>
          </p:cNvSpPr>
          <p:nvPr>
            <p:ph type="title"/>
          </p:nvPr>
        </p:nvSpPr>
        <p:spPr/>
        <p:txBody>
          <a:bodyPr/>
          <a:lstStyle/>
          <a:p>
            <a:r>
              <a:rPr lang="en-US" dirty="0"/>
              <a:t>Risk Assessment</a:t>
            </a:r>
          </a:p>
        </p:txBody>
      </p:sp>
      <p:sp>
        <p:nvSpPr>
          <p:cNvPr id="3" name="Content Placeholder 2">
            <a:extLst>
              <a:ext uri="{FF2B5EF4-FFF2-40B4-BE49-F238E27FC236}">
                <a16:creationId xmlns:a16="http://schemas.microsoft.com/office/drawing/2014/main" id="{EE74DCE2-E3D2-48CF-A1E7-81BF8C7EBFAA}"/>
              </a:ext>
            </a:extLst>
          </p:cNvPr>
          <p:cNvSpPr>
            <a:spLocks noGrp="1"/>
          </p:cNvSpPr>
          <p:nvPr>
            <p:ph sz="half" idx="1"/>
          </p:nvPr>
        </p:nvSpPr>
        <p:spPr>
          <a:xfrm>
            <a:off x="1066800" y="1726603"/>
            <a:ext cx="4663440" cy="4606962"/>
          </a:xfrm>
        </p:spPr>
        <p:txBody>
          <a:bodyPr/>
          <a:lstStyle/>
          <a:p>
            <a:r>
              <a:rPr lang="en-US" b="1" dirty="0"/>
              <a:t>5 Physical Signs That Indicate Mr Clench is Close to Death</a:t>
            </a:r>
            <a:endParaRPr lang="en-US" dirty="0"/>
          </a:p>
          <a:p>
            <a:r>
              <a:rPr lang="en-US" dirty="0"/>
              <a:t>Sleeping More. A few months before the end of life, the patient may begin to sleep more and spend less time staying awake. ...</a:t>
            </a:r>
          </a:p>
          <a:p>
            <a:r>
              <a:rPr lang="en-US" dirty="0"/>
              <a:t>Reduced Appetite. As the body activities decrease, energy needs decline. ...</a:t>
            </a:r>
          </a:p>
          <a:p>
            <a:r>
              <a:rPr lang="en-US" dirty="0"/>
              <a:t>Becoming Less Social. ...</a:t>
            </a:r>
          </a:p>
          <a:p>
            <a:r>
              <a:rPr lang="en-US" dirty="0"/>
              <a:t>Increased Physical Pain. ...</a:t>
            </a:r>
          </a:p>
          <a:p>
            <a:r>
              <a:rPr lang="en-US" dirty="0"/>
              <a:t>Labored Breathing.</a:t>
            </a:r>
          </a:p>
          <a:p>
            <a:r>
              <a:rPr lang="en-US" dirty="0"/>
              <a:t>Loss of Bladder and Bowel Control</a:t>
            </a:r>
          </a:p>
          <a:p>
            <a:r>
              <a:rPr lang="en-US" dirty="0"/>
              <a:t>Changes in Colouring</a:t>
            </a:r>
          </a:p>
          <a:p>
            <a:pPr marL="0" indent="0">
              <a:buNone/>
            </a:pPr>
            <a:endParaRPr lang="en-US" dirty="0"/>
          </a:p>
          <a:p>
            <a:endParaRPr lang="en-US" dirty="0"/>
          </a:p>
          <a:p>
            <a:endParaRPr lang="en-US" dirty="0"/>
          </a:p>
        </p:txBody>
      </p:sp>
      <p:sp>
        <p:nvSpPr>
          <p:cNvPr id="4" name="Content Placeholder 3">
            <a:extLst>
              <a:ext uri="{FF2B5EF4-FFF2-40B4-BE49-F238E27FC236}">
                <a16:creationId xmlns:a16="http://schemas.microsoft.com/office/drawing/2014/main" id="{D3866EE6-1641-49F2-8CB1-021D8DA53A25}"/>
              </a:ext>
            </a:extLst>
          </p:cNvPr>
          <p:cNvSpPr>
            <a:spLocks noGrp="1"/>
          </p:cNvSpPr>
          <p:nvPr>
            <p:ph sz="half" idx="2"/>
          </p:nvPr>
        </p:nvSpPr>
        <p:spPr>
          <a:xfrm>
            <a:off x="6461760" y="1745429"/>
            <a:ext cx="4663440" cy="3749040"/>
          </a:xfrm>
        </p:spPr>
        <p:txBody>
          <a:bodyPr/>
          <a:lstStyle/>
          <a:p>
            <a:r>
              <a:rPr lang="en-US" dirty="0"/>
              <a:t>Regular observation of Mr Clench for any changes.</a:t>
            </a:r>
          </a:p>
          <a:p>
            <a:r>
              <a:rPr lang="en-US" dirty="0"/>
              <a:t>Keep family informed of any changes.</a:t>
            </a:r>
          </a:p>
          <a:p>
            <a:r>
              <a:rPr lang="en-US" dirty="0"/>
              <a:t>Health Professionals to be informed regularly.</a:t>
            </a:r>
          </a:p>
          <a:p>
            <a:endParaRPr lang="en-US" dirty="0"/>
          </a:p>
        </p:txBody>
      </p:sp>
    </p:spTree>
    <p:extLst>
      <p:ext uri="{BB962C8B-B14F-4D97-AF65-F5344CB8AC3E}">
        <p14:creationId xmlns:p14="http://schemas.microsoft.com/office/powerpoint/2010/main" val="31741975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5E81C-5E67-4780-A965-5C02237DFF7D}"/>
              </a:ext>
            </a:extLst>
          </p:cNvPr>
          <p:cNvSpPr>
            <a:spLocks noGrp="1"/>
          </p:cNvSpPr>
          <p:nvPr>
            <p:ph type="title"/>
          </p:nvPr>
        </p:nvSpPr>
        <p:spPr/>
        <p:txBody>
          <a:bodyPr/>
          <a:lstStyle/>
          <a:p>
            <a:r>
              <a:rPr lang="en-US" dirty="0"/>
              <a:t>Patients Wishes</a:t>
            </a:r>
          </a:p>
        </p:txBody>
      </p:sp>
      <p:sp>
        <p:nvSpPr>
          <p:cNvPr id="3" name="Content Placeholder 2">
            <a:extLst>
              <a:ext uri="{FF2B5EF4-FFF2-40B4-BE49-F238E27FC236}">
                <a16:creationId xmlns:a16="http://schemas.microsoft.com/office/drawing/2014/main" id="{E9CE35A4-7C4F-4B5D-932B-0A25DF89495C}"/>
              </a:ext>
            </a:extLst>
          </p:cNvPr>
          <p:cNvSpPr>
            <a:spLocks noGrp="1"/>
          </p:cNvSpPr>
          <p:nvPr>
            <p:ph sz="half" idx="1"/>
          </p:nvPr>
        </p:nvSpPr>
        <p:spPr>
          <a:xfrm>
            <a:off x="1066800" y="1766944"/>
            <a:ext cx="4663440" cy="3749040"/>
          </a:xfrm>
        </p:spPr>
        <p:txBody>
          <a:bodyPr>
            <a:normAutofit lnSpcReduction="10000"/>
          </a:bodyPr>
          <a:lstStyle/>
          <a:p>
            <a:r>
              <a:rPr lang="en-US" dirty="0"/>
              <a:t>Mr Clench has expressed that he wants to reside at home.</a:t>
            </a:r>
          </a:p>
          <a:p>
            <a:r>
              <a:rPr lang="en-US" dirty="0"/>
              <a:t>Mr Clench wishes for his family to be by his side in his last hours.</a:t>
            </a:r>
          </a:p>
          <a:p>
            <a:r>
              <a:rPr lang="en-US" dirty="0"/>
              <a:t>Mr Clench as stated that when it is hours before death, he requests the Syringe Driver</a:t>
            </a:r>
          </a:p>
          <a:p>
            <a:r>
              <a:rPr lang="en-US" dirty="0"/>
              <a:t>Mr Clench does not want any medical intervention to resuscitate and has completed a DNR Form</a:t>
            </a:r>
          </a:p>
          <a:p>
            <a:r>
              <a:rPr lang="en-US" dirty="0"/>
              <a:t>Mr Clench requests support for his family after his death.</a:t>
            </a:r>
          </a:p>
          <a:p>
            <a:endParaRPr lang="en-US" dirty="0"/>
          </a:p>
        </p:txBody>
      </p:sp>
      <p:sp>
        <p:nvSpPr>
          <p:cNvPr id="4" name="Content Placeholder 3">
            <a:extLst>
              <a:ext uri="{FF2B5EF4-FFF2-40B4-BE49-F238E27FC236}">
                <a16:creationId xmlns:a16="http://schemas.microsoft.com/office/drawing/2014/main" id="{074BAD2F-53F0-4879-9006-69BD3BEEBC8D}"/>
              </a:ext>
            </a:extLst>
          </p:cNvPr>
          <p:cNvSpPr>
            <a:spLocks noGrp="1"/>
          </p:cNvSpPr>
          <p:nvPr>
            <p:ph sz="half" idx="2"/>
          </p:nvPr>
        </p:nvSpPr>
        <p:spPr>
          <a:xfrm>
            <a:off x="6461760" y="1766944"/>
            <a:ext cx="4663440" cy="3749040"/>
          </a:xfrm>
        </p:spPr>
        <p:txBody>
          <a:bodyPr>
            <a:normAutofit lnSpcReduction="10000"/>
          </a:bodyPr>
          <a:lstStyle/>
          <a:p>
            <a:r>
              <a:rPr lang="en-US" dirty="0"/>
              <a:t>To keep Mr Clench pain free and comfortable.</a:t>
            </a:r>
          </a:p>
          <a:p>
            <a:r>
              <a:rPr lang="en-US" dirty="0"/>
              <a:t>To keep family updated and to contact them when it is nearing the time of death.</a:t>
            </a:r>
          </a:p>
          <a:p>
            <a:r>
              <a:rPr lang="en-US" dirty="0"/>
              <a:t>To give family time with Mr Clench after death. (Depending on Covid-19 lockdown rules)</a:t>
            </a:r>
          </a:p>
          <a:p>
            <a:r>
              <a:rPr lang="en-US" dirty="0"/>
              <a:t>To contact Community Nurse and GP regarding Syringe Driver.</a:t>
            </a:r>
          </a:p>
          <a:p>
            <a:r>
              <a:rPr lang="en-US" dirty="0"/>
              <a:t>To confirm that Mr Clench does not want any medical intervention to resuscitate.</a:t>
            </a:r>
          </a:p>
          <a:p>
            <a:r>
              <a:rPr lang="en-US" dirty="0"/>
              <a:t>Bereavement support to be given  </a:t>
            </a:r>
          </a:p>
        </p:txBody>
      </p:sp>
      <p:sp>
        <p:nvSpPr>
          <p:cNvPr id="5" name="TextBox 4">
            <a:extLst>
              <a:ext uri="{FF2B5EF4-FFF2-40B4-BE49-F238E27FC236}">
                <a16:creationId xmlns:a16="http://schemas.microsoft.com/office/drawing/2014/main" id="{A9F732B3-BAC5-487D-9C06-F0996236E96B}"/>
              </a:ext>
            </a:extLst>
          </p:cNvPr>
          <p:cNvSpPr txBox="1"/>
          <p:nvPr/>
        </p:nvSpPr>
        <p:spPr>
          <a:xfrm>
            <a:off x="622852" y="5764696"/>
            <a:ext cx="4002157" cy="369332"/>
          </a:xfrm>
          <a:prstGeom prst="rect">
            <a:avLst/>
          </a:prstGeom>
          <a:noFill/>
        </p:spPr>
        <p:txBody>
          <a:bodyPr wrap="square" rtlCol="0">
            <a:spAutoFit/>
          </a:bodyPr>
          <a:lstStyle/>
          <a:p>
            <a:r>
              <a:rPr lang="en-US" dirty="0"/>
              <a:t>(</a:t>
            </a:r>
            <a:r>
              <a:rPr lang="en-US" dirty="0" err="1"/>
              <a:t>Bmj</a:t>
            </a:r>
            <a:r>
              <a:rPr lang="en-US" dirty="0"/>
              <a:t>, 2017)</a:t>
            </a:r>
          </a:p>
        </p:txBody>
      </p:sp>
    </p:spTree>
    <p:extLst>
      <p:ext uri="{BB962C8B-B14F-4D97-AF65-F5344CB8AC3E}">
        <p14:creationId xmlns:p14="http://schemas.microsoft.com/office/powerpoint/2010/main" val="15158315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11">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5" name="Rectangle 13">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6" name="Rectangle 15">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7"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78" name="Straight Connector 18">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9" name="Straight Connector 20">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80" name="Rectangle 22">
            <a:extLst>
              <a:ext uri="{FF2B5EF4-FFF2-40B4-BE49-F238E27FC236}">
                <a16:creationId xmlns:a16="http://schemas.microsoft.com/office/drawing/2014/main" id="{08F455B7-514F-4326-8EA9-442D7F26CB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24">
            <a:extLst>
              <a:ext uri="{FF2B5EF4-FFF2-40B4-BE49-F238E27FC236}">
                <a16:creationId xmlns:a16="http://schemas.microsoft.com/office/drawing/2014/main" id="{27A9C548-0579-4864-92A3-093842E89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82" name="Rectangle 26">
            <a:extLst>
              <a:ext uri="{FF2B5EF4-FFF2-40B4-BE49-F238E27FC236}">
                <a16:creationId xmlns:a16="http://schemas.microsoft.com/office/drawing/2014/main" id="{DD4224F0-9A4A-420C-82F8-2B67484DB5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0925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DB730BF-02A9-4AB9-A065-E45BE27337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3819" y="645106"/>
            <a:ext cx="3970293" cy="5564663"/>
          </a:xfrm>
          <a:prstGeom prst="rect">
            <a:avLst/>
          </a:prstGeom>
        </p:spPr>
      </p:pic>
      <p:sp>
        <p:nvSpPr>
          <p:cNvPr id="83" name="Rectangle 28">
            <a:extLst>
              <a:ext uri="{FF2B5EF4-FFF2-40B4-BE49-F238E27FC236}">
                <a16:creationId xmlns:a16="http://schemas.microsoft.com/office/drawing/2014/main" id="{57525A5F-CDD4-4EB3-9187-2A0E9EA1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5560" y="643464"/>
            <a:ext cx="4780243"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84" name="Rectangle 30">
            <a:extLst>
              <a:ext uri="{FF2B5EF4-FFF2-40B4-BE49-F238E27FC236}">
                <a16:creationId xmlns:a16="http://schemas.microsoft.com/office/drawing/2014/main" id="{08F5B423-DA6A-4E80-B3CA-549A442C8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19117" y="806860"/>
            <a:ext cx="4453128" cy="5239512"/>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B188A7DD-A416-417C-A412-505AF3673442}"/>
              </a:ext>
            </a:extLst>
          </p:cNvPr>
          <p:cNvSpPr>
            <a:spLocks noGrp="1"/>
          </p:cNvSpPr>
          <p:nvPr>
            <p:ph type="title"/>
          </p:nvPr>
        </p:nvSpPr>
        <p:spPr>
          <a:xfrm>
            <a:off x="7344988" y="1559768"/>
            <a:ext cx="3601387" cy="3135379"/>
          </a:xfrm>
        </p:spPr>
        <p:txBody>
          <a:bodyPr vert="horz" lIns="91440" tIns="45720" rIns="91440" bIns="45720" rtlCol="0" anchor="ctr">
            <a:normAutofit/>
          </a:bodyPr>
          <a:lstStyle/>
          <a:p>
            <a:pPr algn="ctr">
              <a:lnSpc>
                <a:spcPct val="83000"/>
              </a:lnSpc>
            </a:pPr>
            <a:r>
              <a:rPr lang="en-US" sz="4400" b="0" cap="all" spc="-100"/>
              <a:t>Important Documents</a:t>
            </a:r>
          </a:p>
        </p:txBody>
      </p:sp>
      <p:sp>
        <p:nvSpPr>
          <p:cNvPr id="85" name="Rectangle 32">
            <a:extLst>
              <a:ext uri="{FF2B5EF4-FFF2-40B4-BE49-F238E27FC236}">
                <a16:creationId xmlns:a16="http://schemas.microsoft.com/office/drawing/2014/main" id="{738170B5-3ECC-493B-85FA-6905971AD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1198"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6" name="Straight Connector 34">
            <a:extLst>
              <a:ext uri="{FF2B5EF4-FFF2-40B4-BE49-F238E27FC236}">
                <a16:creationId xmlns:a16="http://schemas.microsoft.com/office/drawing/2014/main" id="{F8DD37B8-B6EA-49DC-90EF-F4E3594540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9549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7" name="Straight Connector 36">
            <a:extLst>
              <a:ext uri="{FF2B5EF4-FFF2-40B4-BE49-F238E27FC236}">
                <a16:creationId xmlns:a16="http://schemas.microsoft.com/office/drawing/2014/main" id="{500F7FF8-41E5-4585-AFDC-54EA8B2757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8713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8" name="Straight Connector 38">
            <a:extLst>
              <a:ext uri="{FF2B5EF4-FFF2-40B4-BE49-F238E27FC236}">
                <a16:creationId xmlns:a16="http://schemas.microsoft.com/office/drawing/2014/main" id="{BAE2A71D-F8BA-4E4F-88A8-1F5FD5DF13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95498"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E69769B-6B3A-4D0A-8CCC-3FF832EE99FE}"/>
              </a:ext>
            </a:extLst>
          </p:cNvPr>
          <p:cNvSpPr txBox="1"/>
          <p:nvPr/>
        </p:nvSpPr>
        <p:spPr>
          <a:xfrm>
            <a:off x="1066800" y="2014194"/>
            <a:ext cx="10457329" cy="4201212"/>
          </a:xfrm>
          <a:prstGeom prst="rect">
            <a:avLst/>
          </a:prstGeom>
          <a:noFill/>
        </p:spPr>
        <p:txBody>
          <a:bodyPr wrap="square" rtlCol="0">
            <a:spAutoFit/>
          </a:bodyPr>
          <a:lstStyle/>
          <a:p>
            <a:endParaRPr lang="en-US" dirty="0"/>
          </a:p>
        </p:txBody>
      </p:sp>
      <p:sp>
        <p:nvSpPr>
          <p:cNvPr id="6" name="TextBox 5">
            <a:extLst>
              <a:ext uri="{FF2B5EF4-FFF2-40B4-BE49-F238E27FC236}">
                <a16:creationId xmlns:a16="http://schemas.microsoft.com/office/drawing/2014/main" id="{42BC3A4F-1E46-4DF7-9CDE-A33014B01678}"/>
              </a:ext>
            </a:extLst>
          </p:cNvPr>
          <p:cNvSpPr txBox="1"/>
          <p:nvPr/>
        </p:nvSpPr>
        <p:spPr>
          <a:xfrm>
            <a:off x="225287" y="6353654"/>
            <a:ext cx="2451652" cy="369332"/>
          </a:xfrm>
          <a:prstGeom prst="rect">
            <a:avLst/>
          </a:prstGeom>
          <a:noFill/>
        </p:spPr>
        <p:txBody>
          <a:bodyPr wrap="square" rtlCol="0">
            <a:spAutoFit/>
          </a:bodyPr>
          <a:lstStyle/>
          <a:p>
            <a:r>
              <a:rPr lang="en-US" dirty="0"/>
              <a:t>(</a:t>
            </a:r>
            <a:r>
              <a:rPr lang="en-US" dirty="0" err="1"/>
              <a:t>Bmj</a:t>
            </a:r>
            <a:r>
              <a:rPr lang="en-US" dirty="0"/>
              <a:t>, 2017)</a:t>
            </a:r>
          </a:p>
        </p:txBody>
      </p:sp>
    </p:spTree>
    <p:extLst>
      <p:ext uri="{BB962C8B-B14F-4D97-AF65-F5344CB8AC3E}">
        <p14:creationId xmlns:p14="http://schemas.microsoft.com/office/powerpoint/2010/main" val="2790831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C4C3B-CD24-478F-90CC-EAF81D2B6C2B}"/>
              </a:ext>
            </a:extLst>
          </p:cNvPr>
          <p:cNvSpPr>
            <a:spLocks noGrp="1"/>
          </p:cNvSpPr>
          <p:nvPr>
            <p:ph type="title"/>
          </p:nvPr>
        </p:nvSpPr>
        <p:spPr>
          <a:xfrm>
            <a:off x="364435" y="390803"/>
            <a:ext cx="2140226" cy="470589"/>
          </a:xfrm>
        </p:spPr>
        <p:txBody>
          <a:bodyPr>
            <a:noAutofit/>
          </a:bodyPr>
          <a:lstStyle/>
          <a:p>
            <a:r>
              <a:rPr lang="en-US" sz="3200" dirty="0"/>
              <a:t>References</a:t>
            </a:r>
          </a:p>
        </p:txBody>
      </p:sp>
      <p:sp>
        <p:nvSpPr>
          <p:cNvPr id="3" name="TextBox 2">
            <a:extLst>
              <a:ext uri="{FF2B5EF4-FFF2-40B4-BE49-F238E27FC236}">
                <a16:creationId xmlns:a16="http://schemas.microsoft.com/office/drawing/2014/main" id="{6F1FF8CE-2F28-4353-AAE9-E4917E64803C}"/>
              </a:ext>
            </a:extLst>
          </p:cNvPr>
          <p:cNvSpPr txBox="1"/>
          <p:nvPr/>
        </p:nvSpPr>
        <p:spPr>
          <a:xfrm>
            <a:off x="364435" y="1285462"/>
            <a:ext cx="11078817" cy="4832092"/>
          </a:xfrm>
          <a:prstGeom prst="rect">
            <a:avLst/>
          </a:prstGeom>
          <a:noFill/>
        </p:spPr>
        <p:txBody>
          <a:bodyPr wrap="square" rtlCol="0">
            <a:spAutoFit/>
          </a:bodyPr>
          <a:lstStyle/>
          <a:p>
            <a:r>
              <a:rPr lang="en-US" sz="1400" dirty="0" err="1">
                <a:latin typeface="Arial" panose="020B0604020202020204" pitchFamily="34" charset="0"/>
                <a:cs typeface="Arial" panose="020B0604020202020204" pitchFamily="34" charset="0"/>
              </a:rPr>
              <a:t>Bml</a:t>
            </a:r>
            <a:r>
              <a:rPr lang="en-US" sz="1400" dirty="0">
                <a:latin typeface="Arial" panose="020B0604020202020204" pitchFamily="34" charset="0"/>
                <a:cs typeface="Arial" panose="020B0604020202020204" pitchFamily="34" charset="0"/>
              </a:rPr>
              <a:t>, (2017) [IMAGE] Available at: BMJ 2017;356:j813</a:t>
            </a:r>
          </a:p>
          <a:p>
            <a:endParaRPr lang="en-US" sz="1400" dirty="0">
              <a:latin typeface="Arial" panose="020B0604020202020204" pitchFamily="34" charset="0"/>
              <a:cs typeface="Arial" panose="020B0604020202020204" pitchFamily="34" charset="0"/>
            </a:endParaRPr>
          </a:p>
          <a:p>
            <a:r>
              <a:rPr lang="en-US" sz="1400" dirty="0" err="1">
                <a:latin typeface="Arial" panose="020B0604020202020204" pitchFamily="34" charset="0"/>
                <a:cs typeface="Arial" panose="020B0604020202020204" pitchFamily="34" charset="0"/>
              </a:rPr>
              <a:t>Bmj</a:t>
            </a:r>
            <a:r>
              <a:rPr lang="en-US" sz="1400" dirty="0">
                <a:latin typeface="Arial" panose="020B0604020202020204" pitchFamily="34" charset="0"/>
                <a:cs typeface="Arial" panose="020B0604020202020204" pitchFamily="34" charset="0"/>
              </a:rPr>
              <a:t>, (2017). Resuscitation policy should focus on the patient, not the decision. [ONLINE]. Available at: BMJ 2017;356:j813 (Accessed 24 February 2021)</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Clayton, M., (2017). Care Tips: Personal Hygiene Care for the Elderly. [online] Countrywide Healthcare. Available at: &lt;https://www.countrywidehealthcare.co.uk/blog/post/personal-hygiene-care-for-the-elderly&gt; [2Acccessed 15 February 2021].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Elderly Fall Prevention. (2021). Walking Aids | Elderly Fall Prevention. [online] Available at: &lt;https://elderlyfallprevention.com/assistive-devices/walking-aids/#:~:text=Walking%20frames&amp;text=They%20are%20suitable%20for%20those,frame%20to%20forward%20each%20step&gt; [Accessed 23 February 2021]. </a:t>
            </a:r>
          </a:p>
          <a:p>
            <a:endParaRPr lang="en-US" sz="1400" dirty="0">
              <a:latin typeface="Arial" panose="020B0604020202020204" pitchFamily="34" charset="0"/>
              <a:cs typeface="Arial" panose="020B0604020202020204" pitchFamily="34" charset="0"/>
            </a:endParaRPr>
          </a:p>
          <a:p>
            <a:r>
              <a:rPr lang="en-US" sz="1400" dirty="0" err="1">
                <a:latin typeface="Arial" panose="020B0604020202020204" pitchFamily="34" charset="0"/>
                <a:cs typeface="Arial" panose="020B0604020202020204" pitchFamily="34" charset="0"/>
              </a:rPr>
              <a:t>Eol</a:t>
            </a:r>
            <a:r>
              <a:rPr lang="en-US" sz="1400" dirty="0">
                <a:latin typeface="Arial" panose="020B0604020202020204" pitchFamily="34" charset="0"/>
                <a:cs typeface="Arial" panose="020B0604020202020204" pitchFamily="34" charset="0"/>
              </a:rPr>
              <a:t> – doula.uk, (2020). [IMAGE]. Available at: </a:t>
            </a:r>
            <a:r>
              <a:rPr lang="en-US" sz="1400" dirty="0" err="1">
                <a:latin typeface="Arial" panose="020B0604020202020204" pitchFamily="34" charset="0"/>
                <a:cs typeface="Arial" panose="020B0604020202020204" pitchFamily="34" charset="0"/>
              </a:rPr>
              <a:t>Eol</a:t>
            </a:r>
            <a:r>
              <a:rPr lang="en-US" sz="1400" dirty="0">
                <a:latin typeface="Arial" panose="020B0604020202020204" pitchFamily="34" charset="0"/>
                <a:cs typeface="Arial" panose="020B0604020202020204" pitchFamily="34" charset="0"/>
              </a:rPr>
              <a:t> – doula.uk/end-of-life-doula-</a:t>
            </a:r>
            <a:r>
              <a:rPr lang="en-US" sz="1400" dirty="0" err="1">
                <a:latin typeface="Arial" panose="020B0604020202020204" pitchFamily="34" charset="0"/>
                <a:cs typeface="Arial" panose="020B0604020202020204" pitchFamily="34" charset="0"/>
              </a:rPr>
              <a:t>uk</a:t>
            </a:r>
            <a:r>
              <a:rPr lang="en-US" sz="1400" dirty="0">
                <a:latin typeface="Arial" panose="020B0604020202020204" pitchFamily="34" charset="0"/>
                <a:cs typeface="Arial" panose="020B0604020202020204" pitchFamily="34" charset="0"/>
              </a:rPr>
              <a:t>-telephone-responders</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Gov.uk, (2020). Prime Minister’s Statement on Coronavirus (COVID-19): 23 March 2020. [ONLINE] Available at: </a:t>
            </a:r>
            <a:r>
              <a:rPr lang="en-US" sz="1400" dirty="0">
                <a:latin typeface="Arial" panose="020B0604020202020204" pitchFamily="34" charset="0"/>
                <a:cs typeface="Arial" panose="020B0604020202020204" pitchFamily="34" charset="0"/>
                <a:hlinkClick r:id="rId2"/>
              </a:rPr>
              <a:t>https://www.gov.uk/government/speeches/pm-address-to-the-nation-on-coronavirus-23-march-2020</a:t>
            </a:r>
            <a:r>
              <a:rPr lang="en-US" sz="1400" dirty="0">
                <a:latin typeface="Arial" panose="020B0604020202020204" pitchFamily="34" charset="0"/>
                <a:cs typeface="Arial" panose="020B0604020202020204" pitchFamily="34" charset="0"/>
              </a:rPr>
              <a:t>. (Accessed 18 February 2021).</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baseline="30000" dirty="0">
              <a:latin typeface="Arial" panose="020B0604020202020204" pitchFamily="34" charset="0"/>
              <a:cs typeface="Arial" panose="020B0604020202020204" pitchFamily="34" charset="0"/>
            </a:endParaRPr>
          </a:p>
          <a:p>
            <a:endParaRPr lang="en-US" sz="1200" baseline="30000" dirty="0">
              <a:latin typeface="Arial" panose="020B0604020202020204" pitchFamily="34" charset="0"/>
              <a:cs typeface="Arial" panose="020B0604020202020204" pitchFamily="34" charset="0"/>
            </a:endParaRPr>
          </a:p>
          <a:p>
            <a:endParaRPr lang="en-US" i="1" dirty="0"/>
          </a:p>
        </p:txBody>
      </p:sp>
    </p:spTree>
    <p:extLst>
      <p:ext uri="{BB962C8B-B14F-4D97-AF65-F5344CB8AC3E}">
        <p14:creationId xmlns:p14="http://schemas.microsoft.com/office/powerpoint/2010/main" val="28070576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83348-3B85-40B4-A594-D1D2D900ED42}"/>
              </a:ext>
            </a:extLst>
          </p:cNvPr>
          <p:cNvSpPr>
            <a:spLocks noGrp="1"/>
          </p:cNvSpPr>
          <p:nvPr>
            <p:ph type="title"/>
          </p:nvPr>
        </p:nvSpPr>
        <p:spPr>
          <a:xfrm>
            <a:off x="377687" y="430560"/>
            <a:ext cx="3425687" cy="669371"/>
          </a:xfrm>
        </p:spPr>
        <p:txBody>
          <a:bodyPr>
            <a:normAutofit/>
          </a:bodyPr>
          <a:lstStyle/>
          <a:p>
            <a:r>
              <a:rPr lang="en-US" sz="3200" dirty="0"/>
              <a:t>References </a:t>
            </a:r>
          </a:p>
        </p:txBody>
      </p:sp>
      <p:sp>
        <p:nvSpPr>
          <p:cNvPr id="3" name="TextBox 2">
            <a:extLst>
              <a:ext uri="{FF2B5EF4-FFF2-40B4-BE49-F238E27FC236}">
                <a16:creationId xmlns:a16="http://schemas.microsoft.com/office/drawing/2014/main" id="{F414ADB5-AD06-4A45-AD24-4C27F40637A3}"/>
              </a:ext>
            </a:extLst>
          </p:cNvPr>
          <p:cNvSpPr txBox="1"/>
          <p:nvPr/>
        </p:nvSpPr>
        <p:spPr>
          <a:xfrm>
            <a:off x="636104" y="1258957"/>
            <a:ext cx="10853531" cy="4401205"/>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Gov.uk, (2020). Care and support statutory guidance. Using the Care Act guidance. [ONLINE] Available at: https://www.gov.uk/government/publications/care-act-statutory-guidance/care-and-support-statutory-guidance#person-centred-care-and-support-planning (Accessed 18 February 2021)</a:t>
            </a:r>
          </a:p>
          <a:p>
            <a:endParaRPr lang="en-US" sz="1400" dirty="0">
              <a:latin typeface="Arial" panose="020B0604020202020204" pitchFamily="34" charset="0"/>
              <a:cs typeface="Arial" panose="020B0604020202020204" pitchFamily="34" charset="0"/>
            </a:endParaRPr>
          </a:p>
          <a:p>
            <a:r>
              <a:rPr lang="en-US" sz="1400" dirty="0" err="1">
                <a:latin typeface="Arial" panose="020B0604020202020204" pitchFamily="34" charset="0"/>
                <a:cs typeface="Arial" panose="020B0604020202020204" pitchFamily="34" charset="0"/>
              </a:rPr>
              <a:t>Kieferpix</a:t>
            </a:r>
            <a:r>
              <a:rPr lang="en-US" sz="1400" dirty="0">
                <a:latin typeface="Arial" panose="020B0604020202020204" pitchFamily="34" charset="0"/>
                <a:cs typeface="Arial" panose="020B0604020202020204" pitchFamily="34" charset="0"/>
              </a:rPr>
              <a:t>,(2020). [IMAGE]. Available at: https://www.istockphoto.com/photo/man-holding-woman-hand-in-hospital-bed-holding-hands-in-hospital-bed-gm1206723083-348136929</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Lotus-studio, (2020). [IMAGE] Available at: https://www.shutterstock.com/image-photo/dove-air-wings-wide-open-front-192943088</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nottsapc.nhs.uk, (2020). End of life guidance. [PDF]. Available at: https://www.nottsapc.nhs.uk/media/1078/end_of_life_care_guidance.pdf (Accessed 19 February 2021)</a:t>
            </a:r>
          </a:p>
          <a:p>
            <a:endParaRPr lang="en-US" sz="1400" dirty="0">
              <a:latin typeface="Arial" panose="020B0604020202020204" pitchFamily="34" charset="0"/>
              <a:cs typeface="Arial" panose="020B0604020202020204" pitchFamily="34" charset="0"/>
            </a:endParaRPr>
          </a:p>
          <a:p>
            <a:r>
              <a:rPr lang="en-US" sz="1400" dirty="0" err="1">
                <a:latin typeface="Arial" panose="020B0604020202020204" pitchFamily="34" charset="0"/>
                <a:cs typeface="Arial" panose="020B0604020202020204" pitchFamily="34" charset="0"/>
              </a:rPr>
              <a:t>Pornpak</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khunatorn</a:t>
            </a:r>
            <a:r>
              <a:rPr lang="en-US" sz="1400" dirty="0">
                <a:latin typeface="Arial" panose="020B0604020202020204" pitchFamily="34" charset="0"/>
                <a:cs typeface="Arial" panose="020B0604020202020204" pitchFamily="34" charset="0"/>
              </a:rPr>
              <a:t> (2019). [IMAGE] Available at: https://www.istockphoto.com/photo/geriatric-doctor-or-geriatrician-concept-doctor-physician-hand-on-happy-elderly-gm1183657318-332883771</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Praticalpainmanagement.com, (2021), [IMAGE] Available at: Praticalpainmanagement.com/resources/hospice/</a:t>
            </a:r>
            <a:r>
              <a:rPr lang="en-US" sz="1400" dirty="0" err="1">
                <a:latin typeface="Arial" panose="020B0604020202020204" pitchFamily="34" charset="0"/>
                <a:cs typeface="Arial" panose="020B0604020202020204" pitchFamily="34" charset="0"/>
              </a:rPr>
              <a:t>palliative-care-dying-dignity?page</a:t>
            </a:r>
            <a:r>
              <a:rPr lang="en-US" sz="1400" dirty="0">
                <a:latin typeface="Arial" panose="020B0604020202020204" pitchFamily="34" charset="0"/>
                <a:cs typeface="Arial" panose="020B0604020202020204" pitchFamily="34" charset="0"/>
              </a:rPr>
              <a:t>=0,1</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ucsfhealth.org. (2021). Communicating with People with Hearing Loss. [online] Available at: &lt;https://www.ucsfhealth.org/education/communicating-with-people-with-hearing-loss&gt; [Accessed 20 February 2021]. </a:t>
            </a:r>
          </a:p>
        </p:txBody>
      </p:sp>
    </p:spTree>
    <p:extLst>
      <p:ext uri="{BB962C8B-B14F-4D97-AF65-F5344CB8AC3E}">
        <p14:creationId xmlns:p14="http://schemas.microsoft.com/office/powerpoint/2010/main" val="33979443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191</TotalTime>
  <Words>2386</Words>
  <Application>Microsoft Office PowerPoint</Application>
  <PresentationFormat>Widescreen</PresentationFormat>
  <Paragraphs>228</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Courier New</vt:lpstr>
      <vt:lpstr>Garamond</vt:lpstr>
      <vt:lpstr>Goudy Old Style</vt:lpstr>
      <vt:lpstr>Wingdings</vt:lpstr>
      <vt:lpstr>SavonVTI</vt:lpstr>
      <vt:lpstr>Blue Skies Care   Caring In The Community With Respect &amp; Dignity.</vt:lpstr>
      <vt:lpstr>  </vt:lpstr>
      <vt:lpstr>The Care Act 2014</vt:lpstr>
      <vt:lpstr>Care Plan Patient: Graham Clench Reference: 777414</vt:lpstr>
      <vt:lpstr>Palliative Care Plan           Structure</vt:lpstr>
      <vt:lpstr>Palliative Care Plan           Structure</vt:lpstr>
      <vt:lpstr>Personal Details</vt:lpstr>
      <vt:lpstr>Home Environment</vt:lpstr>
      <vt:lpstr>Health Professionals</vt:lpstr>
      <vt:lpstr>Health </vt:lpstr>
      <vt:lpstr>Health </vt:lpstr>
      <vt:lpstr>Medication and Allergies</vt:lpstr>
      <vt:lpstr>Mobility &amp;  Dietary Requirements</vt:lpstr>
      <vt:lpstr>Sensory &amp; Cognitive</vt:lpstr>
      <vt:lpstr>Communication</vt:lpstr>
      <vt:lpstr>Personal Hygiene</vt:lpstr>
      <vt:lpstr>Daily Lifestyle</vt:lpstr>
      <vt:lpstr>Financial</vt:lpstr>
      <vt:lpstr>Risk Assessment</vt:lpstr>
      <vt:lpstr>Patients Wishes</vt:lpstr>
      <vt:lpstr>Important Documents</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Skies Care   Caring In The Community With Respect &amp; Dignity.</dc:title>
  <dc:creator>Kim Latimer (1808515)</dc:creator>
  <cp:lastModifiedBy>Kim Latimer (1808515)</cp:lastModifiedBy>
  <cp:revision>2</cp:revision>
  <dcterms:created xsi:type="dcterms:W3CDTF">2021-02-26T10:54:40Z</dcterms:created>
  <dcterms:modified xsi:type="dcterms:W3CDTF">2021-02-26T14:25:05Z</dcterms:modified>
</cp:coreProperties>
</file>