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29"/>
  </p:notesMasterIdLst>
  <p:sldIdLst>
    <p:sldId id="256" r:id="rId2"/>
    <p:sldId id="257" r:id="rId3"/>
    <p:sldId id="263" r:id="rId4"/>
    <p:sldId id="267" r:id="rId5"/>
    <p:sldId id="259" r:id="rId6"/>
    <p:sldId id="258" r:id="rId7"/>
    <p:sldId id="260" r:id="rId8"/>
    <p:sldId id="264" r:id="rId9"/>
    <p:sldId id="265" r:id="rId10"/>
    <p:sldId id="276" r:id="rId11"/>
    <p:sldId id="268" r:id="rId12"/>
    <p:sldId id="269" r:id="rId13"/>
    <p:sldId id="270" r:id="rId14"/>
    <p:sldId id="271" r:id="rId15"/>
    <p:sldId id="272" r:id="rId16"/>
    <p:sldId id="274" r:id="rId17"/>
    <p:sldId id="273" r:id="rId18"/>
    <p:sldId id="261" r:id="rId19"/>
    <p:sldId id="266" r:id="rId20"/>
    <p:sldId id="281" r:id="rId21"/>
    <p:sldId id="277" r:id="rId22"/>
    <p:sldId id="282" r:id="rId23"/>
    <p:sldId id="262" r:id="rId24"/>
    <p:sldId id="275" r:id="rId25"/>
    <p:sldId id="278" r:id="rId26"/>
    <p:sldId id="279" r:id="rId27"/>
    <p:sldId id="28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3" autoAdjust="0"/>
    <p:restoredTop sz="94660"/>
  </p:normalViewPr>
  <p:slideViewPr>
    <p:cSldViewPr snapToGrid="0">
      <p:cViewPr>
        <p:scale>
          <a:sx n="74" d="100"/>
          <a:sy n="74" d="100"/>
        </p:scale>
        <p:origin x="18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11EE5-8B7C-42B2-AE66-143899FC860B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B14F6-9664-4D55-80FB-D7CC1200E9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95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https://www.nhs.uk/conditions/autism/autism-and-everyday-life/fake-and-harmful-treatments/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DB14F6-9664-4D55-80FB-D7CC1200E95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944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3/15/2021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99833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924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40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023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164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485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130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779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325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52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3/15/2021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04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3/15/2021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16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8DDC302-DBEC-4742-B54B-5E9AAFE96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430001" cy="6858000"/>
          </a:xfrm>
          <a:custGeom>
            <a:avLst/>
            <a:gdLst>
              <a:gd name="connsiteX0" fmla="*/ 0 w 11430001"/>
              <a:gd name="connsiteY0" fmla="*/ 0 h 6858000"/>
              <a:gd name="connsiteX1" fmla="*/ 5330522 w 11430001"/>
              <a:gd name="connsiteY1" fmla="*/ 0 h 6858000"/>
              <a:gd name="connsiteX2" fmla="*/ 5334002 w 11430001"/>
              <a:gd name="connsiteY2" fmla="*/ 0 h 6858000"/>
              <a:gd name="connsiteX3" fmla="*/ 5334002 w 11430001"/>
              <a:gd name="connsiteY3" fmla="*/ 762270 h 6858000"/>
              <a:gd name="connsiteX4" fmla="*/ 11430001 w 11430001"/>
              <a:gd name="connsiteY4" fmla="*/ 762270 h 6858000"/>
              <a:gd name="connsiteX5" fmla="*/ 11430001 w 11430001"/>
              <a:gd name="connsiteY5" fmla="*/ 6094807 h 6858000"/>
              <a:gd name="connsiteX6" fmla="*/ 5330522 w 11430001"/>
              <a:gd name="connsiteY6" fmla="*/ 6094807 h 6858000"/>
              <a:gd name="connsiteX7" fmla="*/ 5330522 w 11430001"/>
              <a:gd name="connsiteY7" fmla="*/ 6858000 h 6858000"/>
              <a:gd name="connsiteX8" fmla="*/ 0 w 11430001"/>
              <a:gd name="connsiteY8" fmla="*/ 6858000 h 6858000"/>
              <a:gd name="connsiteX9" fmla="*/ 0 w 11430001"/>
              <a:gd name="connsiteY9" fmla="*/ 609480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30001" h="6858000">
                <a:moveTo>
                  <a:pt x="0" y="0"/>
                </a:moveTo>
                <a:lnTo>
                  <a:pt x="5330522" y="0"/>
                </a:lnTo>
                <a:lnTo>
                  <a:pt x="5334002" y="0"/>
                </a:lnTo>
                <a:lnTo>
                  <a:pt x="5334002" y="762270"/>
                </a:lnTo>
                <a:lnTo>
                  <a:pt x="11430001" y="762270"/>
                </a:lnTo>
                <a:lnTo>
                  <a:pt x="11430001" y="6094807"/>
                </a:lnTo>
                <a:lnTo>
                  <a:pt x="5330522" y="6094807"/>
                </a:lnTo>
                <a:lnTo>
                  <a:pt x="5330522" y="6858000"/>
                </a:lnTo>
                <a:lnTo>
                  <a:pt x="0" y="6858000"/>
                </a:lnTo>
                <a:lnTo>
                  <a:pt x="0" y="6094807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82616" y="1517904"/>
            <a:ext cx="4579288" cy="2796945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Autism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8DCCC2-6030-4440-A9EC-7E8348B3D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2616" y="4570807"/>
            <a:ext cx="4579288" cy="942889"/>
          </a:xfrm>
        </p:spPr>
        <p:txBody>
          <a:bodyPr>
            <a:normAutofit/>
          </a:bodyPr>
          <a:lstStyle/>
          <a:p>
            <a:pPr algn="l">
              <a:lnSpc>
                <a:spcPct val="95000"/>
              </a:lnSpc>
            </a:pPr>
            <a:r>
              <a:rPr lang="en-US" sz="1300" err="1"/>
              <a:t>Dushika.S</a:t>
            </a:r>
            <a:endParaRPr lang="en-US" sz="1300"/>
          </a:p>
          <a:p>
            <a:pPr algn="l">
              <a:lnSpc>
                <a:spcPct val="95000"/>
              </a:lnSpc>
            </a:pPr>
            <a:r>
              <a:rPr lang="en-US" sz="1300"/>
              <a:t>BSc Psychology </a:t>
            </a:r>
          </a:p>
          <a:p>
            <a:pPr algn="l">
              <a:lnSpc>
                <a:spcPct val="95000"/>
              </a:lnSpc>
            </a:pPr>
            <a:r>
              <a:rPr lang="en-US" sz="1300"/>
              <a:t>MSc Clinical and Health Psychology 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D85D545A-C277-4EA4-BF03-18A151E3A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63" r="22839"/>
          <a:stretch/>
        </p:blipFill>
        <p:spPr>
          <a:xfrm>
            <a:off x="20" y="758953"/>
            <a:ext cx="5327883" cy="5335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6253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77BD28-D7B1-4CEB-84F9-D459BF1D4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/>
              <a:t>Who do you think has Autism?</a:t>
            </a:r>
          </a:p>
        </p:txBody>
      </p:sp>
    </p:spTree>
    <p:extLst>
      <p:ext uri="{BB962C8B-B14F-4D97-AF65-F5344CB8AC3E}">
        <p14:creationId xmlns:p14="http://schemas.microsoft.com/office/powerpoint/2010/main" val="3164340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F0FF1-818E-4E81-B10A-14393523F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/>
              <a:t>Is Intellectual disability and Autism the same?</a:t>
            </a:r>
          </a:p>
        </p:txBody>
      </p:sp>
    </p:spTree>
    <p:extLst>
      <p:ext uri="{BB962C8B-B14F-4D97-AF65-F5344CB8AC3E}">
        <p14:creationId xmlns:p14="http://schemas.microsoft.com/office/powerpoint/2010/main" val="79885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F0FF1-818E-4E81-B10A-14393523F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/>
              <a:t>Is Present among adults or children?</a:t>
            </a:r>
          </a:p>
        </p:txBody>
      </p:sp>
    </p:spTree>
    <p:extLst>
      <p:ext uri="{BB962C8B-B14F-4D97-AF65-F5344CB8AC3E}">
        <p14:creationId xmlns:p14="http://schemas.microsoft.com/office/powerpoint/2010/main" val="157943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2859" y="2512665"/>
            <a:ext cx="5370237" cy="2796945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Classification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D85D545A-C277-4EA4-BF03-18A151E3A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78" r="32054" b="-1"/>
          <a:stretch/>
        </p:blipFill>
        <p:spPr>
          <a:xfrm>
            <a:off x="762000" y="762000"/>
            <a:ext cx="3890923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44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B42BB-84B4-468E-9BEA-684E49405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ICD-10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E35AC-7CAF-40C3-80E6-89680092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199736"/>
            <a:ext cx="9144000" cy="397677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F84 Pervasive developmental disorders </a:t>
            </a:r>
          </a:p>
          <a:p>
            <a:pPr lvl="1"/>
            <a:r>
              <a:rPr lang="en-US" dirty="0"/>
              <a:t>F84.0 Childhood autism</a:t>
            </a:r>
          </a:p>
          <a:p>
            <a:pPr lvl="1"/>
            <a:r>
              <a:rPr lang="en-US" dirty="0"/>
              <a:t>F84.1 Atypical autism </a:t>
            </a:r>
          </a:p>
          <a:p>
            <a:pPr lvl="1"/>
            <a:r>
              <a:rPr lang="en-US" dirty="0"/>
              <a:t>F84.2 Rett's syndrome </a:t>
            </a:r>
          </a:p>
          <a:p>
            <a:pPr lvl="1"/>
            <a:r>
              <a:rPr lang="en-US" dirty="0"/>
              <a:t>F84.3 Other childhood disintegrative disorder </a:t>
            </a:r>
          </a:p>
          <a:p>
            <a:pPr lvl="1"/>
            <a:r>
              <a:rPr lang="en-US" dirty="0"/>
              <a:t>F84.4Overactive disorder associated with mental retardation and stereotyped movements </a:t>
            </a:r>
          </a:p>
          <a:p>
            <a:pPr lvl="1"/>
            <a:r>
              <a:rPr lang="en-US" dirty="0"/>
              <a:t>F84.5 Asperger's syndrome</a:t>
            </a:r>
          </a:p>
          <a:p>
            <a:pPr lvl="1"/>
            <a:r>
              <a:rPr lang="en-US" dirty="0"/>
              <a:t> F84.8 Other pervasive developmental disorders </a:t>
            </a:r>
          </a:p>
          <a:p>
            <a:pPr lvl="1"/>
            <a:r>
              <a:rPr lang="en-US" dirty="0"/>
              <a:t>F84.9 Pervasive developmental disorder, unspecified</a:t>
            </a:r>
          </a:p>
        </p:txBody>
      </p:sp>
    </p:spTree>
    <p:extLst>
      <p:ext uri="{BB962C8B-B14F-4D97-AF65-F5344CB8AC3E}">
        <p14:creationId xmlns:p14="http://schemas.microsoft.com/office/powerpoint/2010/main" val="3799892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2859" y="2512665"/>
            <a:ext cx="5370237" cy="2796945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Diagnostic Criteria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D85D545A-C277-4EA4-BF03-18A151E3A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78" r="32054" b="-1"/>
          <a:stretch/>
        </p:blipFill>
        <p:spPr>
          <a:xfrm>
            <a:off x="762000" y="762000"/>
            <a:ext cx="3890923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421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E4AA5-7003-4C8C-85C8-B15506A5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Features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5C73C-C48E-4D16-96B1-E24B6FFC0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4387" y="2583611"/>
            <a:ext cx="9403138" cy="312724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(a)an onset that is invariably during infancy or childhood;</a:t>
            </a:r>
          </a:p>
          <a:p>
            <a:r>
              <a:rPr lang="en-US" dirty="0"/>
              <a:t> (b)an impairment or delay in the development of functions that are strongly related to biological maturation of the central nervous system; and </a:t>
            </a:r>
          </a:p>
          <a:p>
            <a:r>
              <a:rPr lang="en-US" dirty="0"/>
              <a:t>(c)a steady course that does not involve the remissions and relapses that tend to be characteristic of many mental disorders. </a:t>
            </a:r>
          </a:p>
        </p:txBody>
      </p:sp>
    </p:spTree>
    <p:extLst>
      <p:ext uri="{BB962C8B-B14F-4D97-AF65-F5344CB8AC3E}">
        <p14:creationId xmlns:p14="http://schemas.microsoft.com/office/powerpoint/2010/main" val="4167257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9FEDE-1382-4443-967F-F1E7AB401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experienced - Autism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9FC5F-A3FD-409A-953B-A6705B57E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648309"/>
            <a:ext cx="9144000" cy="3450739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Communication impairment/limitation</a:t>
            </a:r>
          </a:p>
          <a:p>
            <a:r>
              <a:rPr lang="en-US" dirty="0"/>
              <a:t>Limited theory of mind</a:t>
            </a:r>
          </a:p>
          <a:p>
            <a:r>
              <a:rPr lang="en-US" dirty="0"/>
              <a:t>Hypersensitivity/hyposensitivity – sensory stimulus (sounds, touch)</a:t>
            </a:r>
          </a:p>
          <a:p>
            <a:r>
              <a:rPr lang="en-US" dirty="0"/>
              <a:t>Changes in terms of social interaction</a:t>
            </a:r>
          </a:p>
          <a:p>
            <a:r>
              <a:rPr lang="en-US" dirty="0"/>
              <a:t>Limited eye contact</a:t>
            </a:r>
          </a:p>
          <a:p>
            <a:r>
              <a:rPr lang="en-US" dirty="0"/>
              <a:t>Routine and rigidity in daily functioning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246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4A0336-662C-41C3-8DC8-3104A1694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linedrawing&#10;&#10;Description automatically generated">
            <a:extLst>
              <a:ext uri="{FF2B5EF4-FFF2-40B4-BE49-F238E27FC236}">
                <a16:creationId xmlns:a16="http://schemas.microsoft.com/office/drawing/2014/main" id="{38BEE127-92C7-4E37-B06A-DC6089B6BD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45" b="4708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25605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724938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/>
              <a:t>Autism is a spectrum</a:t>
            </a:r>
          </a:p>
        </p:txBody>
      </p:sp>
    </p:spTree>
    <p:extLst>
      <p:ext uri="{BB962C8B-B14F-4D97-AF65-F5344CB8AC3E}">
        <p14:creationId xmlns:p14="http://schemas.microsoft.com/office/powerpoint/2010/main" val="3501078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724938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/>
              <a:t>Will someone with Autism be able to function?</a:t>
            </a:r>
          </a:p>
        </p:txBody>
      </p:sp>
    </p:spTree>
    <p:extLst>
      <p:ext uri="{BB962C8B-B14F-4D97-AF65-F5344CB8AC3E}">
        <p14:creationId xmlns:p14="http://schemas.microsoft.com/office/powerpoint/2010/main" val="193526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724938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/>
              <a:t>How intelligent is someone with Autism?</a:t>
            </a:r>
          </a:p>
        </p:txBody>
      </p:sp>
    </p:spTree>
    <p:extLst>
      <p:ext uri="{BB962C8B-B14F-4D97-AF65-F5344CB8AC3E}">
        <p14:creationId xmlns:p14="http://schemas.microsoft.com/office/powerpoint/2010/main" val="3045681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43041-C985-4534-8F70-6BBDC134F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Signs of Autism -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24249A-AC9E-4AB2-BCCD-13A800AA8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Lack of eye contact</a:t>
            </a:r>
          </a:p>
          <a:p>
            <a:r>
              <a:rPr lang="en-US" dirty="0"/>
              <a:t>Limited response to sensory cues</a:t>
            </a:r>
          </a:p>
          <a:p>
            <a:r>
              <a:rPr lang="en-US" dirty="0"/>
              <a:t>May not respond to name</a:t>
            </a:r>
          </a:p>
          <a:p>
            <a:r>
              <a:rPr lang="en-US" dirty="0"/>
              <a:t>Repetitive behaviors or actions: Flapping, repeating same terms </a:t>
            </a:r>
          </a:p>
          <a:p>
            <a:r>
              <a:rPr lang="en-US" dirty="0"/>
              <a:t>Limited interactions with other children</a:t>
            </a:r>
          </a:p>
          <a:p>
            <a:r>
              <a:rPr lang="en-US" dirty="0"/>
              <a:t>Limited emotional responses such as smiling</a:t>
            </a:r>
          </a:p>
        </p:txBody>
      </p:sp>
    </p:spTree>
    <p:extLst>
      <p:ext uri="{BB962C8B-B14F-4D97-AF65-F5344CB8AC3E}">
        <p14:creationId xmlns:p14="http://schemas.microsoft.com/office/powerpoint/2010/main" val="3931337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596B6-DB1B-4DF5-B26E-9A864167C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Signs of Autism -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362CA-8A8D-4D8D-946E-052DB6B07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687732"/>
            <a:ext cx="9144000" cy="3256472"/>
          </a:xfrm>
        </p:spPr>
        <p:txBody>
          <a:bodyPr>
            <a:normAutofit fontScale="92500"/>
          </a:bodyPr>
          <a:lstStyle/>
          <a:p>
            <a:r>
              <a:rPr lang="en-US" dirty="0"/>
              <a:t>Difficulties in understanding and interpreting social cues</a:t>
            </a:r>
          </a:p>
          <a:p>
            <a:r>
              <a:rPr lang="en-US" dirty="0"/>
              <a:t>Difficulties in understanding emotions of other individuals </a:t>
            </a:r>
          </a:p>
          <a:p>
            <a:r>
              <a:rPr lang="en-US" dirty="0"/>
              <a:t>Prefers primarily solitary </a:t>
            </a:r>
          </a:p>
          <a:p>
            <a:r>
              <a:rPr lang="en-US" dirty="0"/>
              <a:t>Challenges in terms of expressing emotions</a:t>
            </a:r>
          </a:p>
          <a:p>
            <a:r>
              <a:rPr lang="en-US" dirty="0"/>
              <a:t>Information may be perceived literally</a:t>
            </a:r>
          </a:p>
          <a:p>
            <a:r>
              <a:rPr lang="en-US" dirty="0"/>
              <a:t>Rigidity in terms of routine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83751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F4B260-5FF0-49C5-A599-04D1A8B69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724938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/>
              <a:t>Does Autistic symptoms appear similarly among males and females?</a:t>
            </a:r>
          </a:p>
        </p:txBody>
      </p:sp>
    </p:spTree>
    <p:extLst>
      <p:ext uri="{BB962C8B-B14F-4D97-AF65-F5344CB8AC3E}">
        <p14:creationId xmlns:p14="http://schemas.microsoft.com/office/powerpoint/2010/main" val="410363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D1E1-CFE4-492F-8034-7A57953F5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get Diagnosed?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1BAA2-B858-4CFE-BBF8-C57A49AE5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0096" y="2678502"/>
            <a:ext cx="9144000" cy="3127248"/>
          </a:xfrm>
        </p:spPr>
        <p:txBody>
          <a:bodyPr>
            <a:normAutofit/>
          </a:bodyPr>
          <a:lstStyle/>
          <a:p>
            <a:r>
              <a:rPr lang="en-US" dirty="0"/>
              <a:t>Speaking to a professional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 dirty="0"/>
              <a:t>Referral through a GP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 dirty="0"/>
              <a:t>Children below the age of 5 maybe assessed by a health visitor 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 dirty="0"/>
              <a:t>Other health professionals</a:t>
            </a:r>
          </a:p>
          <a:p>
            <a:pPr marL="708660" lvl="1" indent="-342900">
              <a:buFont typeface="Arial" panose="020B0604020202020204" pitchFamily="34" charset="0"/>
              <a:buChar char="•"/>
            </a:pPr>
            <a:r>
              <a:rPr lang="en-US" dirty="0"/>
              <a:t>Special Educational Needs (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SENCO) staff</a:t>
            </a:r>
            <a:endParaRPr lang="en-US" dirty="0"/>
          </a:p>
          <a:p>
            <a:r>
              <a:rPr lang="en-US" dirty="0"/>
              <a:t>Autism Assessment </a:t>
            </a:r>
          </a:p>
        </p:txBody>
      </p:sp>
    </p:spTree>
    <p:extLst>
      <p:ext uri="{BB962C8B-B14F-4D97-AF65-F5344CB8AC3E}">
        <p14:creationId xmlns:p14="http://schemas.microsoft.com/office/powerpoint/2010/main" val="27176151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2859" y="2512665"/>
            <a:ext cx="5370237" cy="2796945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Treatments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D85D545A-C277-4EA4-BF03-18A151E3A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78" r="32054" b="-1"/>
          <a:stretch/>
        </p:blipFill>
        <p:spPr>
          <a:xfrm>
            <a:off x="762000" y="762000"/>
            <a:ext cx="3890923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23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F0FF1-818E-4E81-B10A-14393523F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7980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dirty="0"/>
              <a:t>Is Autism curable?</a:t>
            </a:r>
          </a:p>
        </p:txBody>
      </p:sp>
    </p:spTree>
    <p:extLst>
      <p:ext uri="{BB962C8B-B14F-4D97-AF65-F5344CB8AC3E}">
        <p14:creationId xmlns:p14="http://schemas.microsoft.com/office/powerpoint/2010/main" val="241979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B76D1-5377-4B13-BC43-C01D1CCBF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Harmful/ineffective Treatments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08539-DC86-4699-8018-0CDCC1FD9F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Special Diets </a:t>
            </a:r>
            <a:r>
              <a:rPr lang="en-US" dirty="0" err="1"/>
              <a:t>Eg</a:t>
            </a:r>
            <a:r>
              <a:rPr lang="en-US" dirty="0"/>
              <a:t>: Keto</a:t>
            </a:r>
          </a:p>
          <a:p>
            <a:r>
              <a:rPr lang="en-US" dirty="0"/>
              <a:t>Vitamins or other supplements</a:t>
            </a:r>
          </a:p>
          <a:p>
            <a:r>
              <a:rPr lang="en-US" b="0" i="0" dirty="0" err="1">
                <a:solidFill>
                  <a:srgbClr val="212B32"/>
                </a:solidFill>
                <a:effectLst/>
                <a:latin typeface="Frutiger W01"/>
              </a:rPr>
              <a:t>GcMAF</a:t>
            </a:r>
            <a:r>
              <a:rPr lang="en-US" b="0" i="0" dirty="0">
                <a:solidFill>
                  <a:srgbClr val="212B32"/>
                </a:solidFill>
                <a:effectLst/>
                <a:latin typeface="Frutiger W01"/>
              </a:rPr>
              <a:t> – an injection made from blood cells</a:t>
            </a:r>
          </a:p>
          <a:p>
            <a:r>
              <a:rPr lang="en-US" dirty="0"/>
              <a:t>Specific medications (targeted towards memory and/hormones</a:t>
            </a:r>
          </a:p>
          <a:p>
            <a:r>
              <a:rPr lang="en-US" dirty="0"/>
              <a:t>Neurofeedback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16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02769-6F89-48C3-894C-14A6C17883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Autism Team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AD90C-B33B-4C16-9E8B-0FDFB7C92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>
                <a:solidFill>
                  <a:srgbClr val="0E0E0E"/>
                </a:solidFill>
                <a:latin typeface="Lato"/>
              </a:rPr>
              <a:t>P</a:t>
            </a:r>
            <a:r>
              <a:rPr lang="en-US" b="0" i="0" dirty="0" err="1">
                <a:solidFill>
                  <a:srgbClr val="0E0E0E"/>
                </a:solidFill>
                <a:effectLst/>
                <a:latin typeface="Lato"/>
              </a:rPr>
              <a:t>aediatrician</a:t>
            </a:r>
            <a:endParaRPr lang="en-US" b="0" i="0" dirty="0">
              <a:solidFill>
                <a:srgbClr val="0E0E0E"/>
              </a:solidFill>
              <a:effectLst/>
              <a:latin typeface="Lato"/>
            </a:endParaRPr>
          </a:p>
          <a:p>
            <a:r>
              <a:rPr lang="en-US" dirty="0">
                <a:solidFill>
                  <a:srgbClr val="0E0E0E"/>
                </a:solidFill>
                <a:latin typeface="Lato"/>
              </a:rPr>
              <a:t>Psychologist (appropriate based on age)</a:t>
            </a:r>
          </a:p>
          <a:p>
            <a:r>
              <a:rPr lang="en-US" dirty="0">
                <a:solidFill>
                  <a:srgbClr val="0E0E0E"/>
                </a:solidFill>
                <a:latin typeface="Lato"/>
              </a:rPr>
              <a:t>Educational Psychologist </a:t>
            </a:r>
          </a:p>
          <a:p>
            <a:r>
              <a:rPr lang="en-US" dirty="0">
                <a:solidFill>
                  <a:srgbClr val="0E0E0E"/>
                </a:solidFill>
                <a:latin typeface="Lato"/>
              </a:rPr>
              <a:t>Clinical Psychologist</a:t>
            </a:r>
          </a:p>
          <a:p>
            <a:r>
              <a:rPr lang="en-US" dirty="0">
                <a:solidFill>
                  <a:srgbClr val="0E0E0E"/>
                </a:solidFill>
                <a:latin typeface="Lato"/>
              </a:rPr>
              <a:t>Occupational Therapist </a:t>
            </a:r>
          </a:p>
        </p:txBody>
      </p:sp>
    </p:spTree>
    <p:extLst>
      <p:ext uri="{BB962C8B-B14F-4D97-AF65-F5344CB8AC3E}">
        <p14:creationId xmlns:p14="http://schemas.microsoft.com/office/powerpoint/2010/main" val="14913726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0CE9-3512-4E35-A204-4344E0BE6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7E29EE-CEA5-46D8-B10E-F0752B97C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Interventions maybe helpful in managing symptoms/distress experienced</a:t>
            </a:r>
          </a:p>
          <a:p>
            <a:pPr lvl="1"/>
            <a:r>
              <a:rPr lang="en-US" dirty="0"/>
              <a:t>CBT </a:t>
            </a:r>
          </a:p>
          <a:p>
            <a:pPr lvl="1"/>
            <a:r>
              <a:rPr lang="en-US" dirty="0"/>
              <a:t>Behavioral Interventions</a:t>
            </a:r>
          </a:p>
          <a:p>
            <a:pPr lvl="1"/>
            <a:r>
              <a:rPr lang="en-US" dirty="0"/>
              <a:t>Early interventions</a:t>
            </a:r>
          </a:p>
        </p:txBody>
      </p:sp>
    </p:spTree>
    <p:extLst>
      <p:ext uri="{BB962C8B-B14F-4D97-AF65-F5344CB8AC3E}">
        <p14:creationId xmlns:p14="http://schemas.microsoft.com/office/powerpoint/2010/main" val="1865254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E1BB9D-FAFF-4C3E-9E44-13F8FBABC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7C897C6-901F-410E-B2AC-162ED94B0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62000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A433D-2EF7-49DC-BAB2-F0E6D7039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2859" y="2512665"/>
            <a:ext cx="5474701" cy="2796945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Measurements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D85D545A-C277-4EA4-BF03-18A151E3AF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78" r="32054" b="-1"/>
          <a:stretch/>
        </p:blipFill>
        <p:spPr>
          <a:xfrm>
            <a:off x="762000" y="762000"/>
            <a:ext cx="3890923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32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BB95F-99F6-4F28-ACC9-235A428D2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Autism Assessment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8C9DB-CC18-4AF9-BAC6-612D4DDDA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Team of autism related professionals would be assessing the child in terms of</a:t>
            </a:r>
          </a:p>
          <a:p>
            <a:pPr lvl="1"/>
            <a:r>
              <a:rPr lang="en-US" dirty="0"/>
              <a:t>	Challenges experienced by the child</a:t>
            </a:r>
          </a:p>
          <a:p>
            <a:pPr lvl="1"/>
            <a:r>
              <a:rPr lang="en-US" dirty="0"/>
              <a:t>	Social interaction of the child</a:t>
            </a:r>
          </a:p>
          <a:p>
            <a:pPr lvl="1"/>
            <a:r>
              <a:rPr lang="en-US" dirty="0"/>
              <a:t>	Assessing information based on the other individuals (parents, 	teachers and GP)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435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1E059-0111-427F-A86B-A943400C9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Factors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74B2F-DB75-4DF6-AFDA-B763C273FE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3 months of Referral </a:t>
            </a:r>
          </a:p>
          <a:p>
            <a:r>
              <a:rPr lang="en-US" dirty="0"/>
              <a:t>Presence of case coordinated for each client </a:t>
            </a:r>
          </a:p>
          <a:p>
            <a:r>
              <a:rPr lang="en-US" dirty="0"/>
              <a:t>Assess how information will be shared with the client </a:t>
            </a:r>
          </a:p>
          <a:p>
            <a:r>
              <a:rPr lang="en-US" dirty="0"/>
              <a:t>Assess client’s ability to consent </a:t>
            </a:r>
          </a:p>
          <a:p>
            <a:r>
              <a:rPr lang="en-US" dirty="0"/>
              <a:t>Physical Diagnosis </a:t>
            </a:r>
          </a:p>
          <a:p>
            <a:r>
              <a:rPr lang="en-US" dirty="0"/>
              <a:t>Differential Diagnosis</a:t>
            </a:r>
          </a:p>
        </p:txBody>
      </p:sp>
    </p:spTree>
    <p:extLst>
      <p:ext uri="{BB962C8B-B14F-4D97-AF65-F5344CB8AC3E}">
        <p14:creationId xmlns:p14="http://schemas.microsoft.com/office/powerpoint/2010/main" val="4176343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C078E-8EEF-43C8-AFB8-2AAA48E08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ADOS – Autisms Diagnostic Observation Schedule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7750E-CF43-4134-9CC6-857E4CC010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Response to names</a:t>
            </a:r>
          </a:p>
          <a:p>
            <a:r>
              <a:rPr lang="en-US" dirty="0"/>
              <a:t>Playing (free play vs social, pretend play)</a:t>
            </a:r>
          </a:p>
          <a:p>
            <a:r>
              <a:rPr lang="en-US" dirty="0"/>
              <a:t>Social interactions</a:t>
            </a:r>
          </a:p>
          <a:p>
            <a:r>
              <a:rPr lang="en-US" dirty="0"/>
              <a:t>Conversations about emotions</a:t>
            </a:r>
          </a:p>
          <a:p>
            <a:r>
              <a:rPr lang="en-US" dirty="0"/>
              <a:t>Smile</a:t>
            </a:r>
          </a:p>
        </p:txBody>
      </p:sp>
    </p:spTree>
    <p:extLst>
      <p:ext uri="{BB962C8B-B14F-4D97-AF65-F5344CB8AC3E}">
        <p14:creationId xmlns:p14="http://schemas.microsoft.com/office/powerpoint/2010/main" val="13007453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0277A-919E-4AB9-A6D2-34C010A2D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ADOS – Components Assessed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D055B-9F09-45D9-9C14-88897F0E3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Communication</a:t>
            </a:r>
          </a:p>
          <a:p>
            <a:r>
              <a:rPr lang="en-US" dirty="0"/>
              <a:t>Social Interactions</a:t>
            </a:r>
          </a:p>
          <a:p>
            <a:r>
              <a:rPr lang="en-US" dirty="0"/>
              <a:t>Behaviors </a:t>
            </a:r>
          </a:p>
          <a:p>
            <a:r>
              <a:rPr lang="en-US" dirty="0"/>
              <a:t>Emotion (Positives and Negatives)</a:t>
            </a:r>
          </a:p>
        </p:txBody>
      </p:sp>
    </p:spTree>
    <p:extLst>
      <p:ext uri="{BB962C8B-B14F-4D97-AF65-F5344CB8AC3E}">
        <p14:creationId xmlns:p14="http://schemas.microsoft.com/office/powerpoint/2010/main" val="140661094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AnalogousFromDarkSeedLeftStep">
      <a:dk1>
        <a:srgbClr val="000000"/>
      </a:dk1>
      <a:lt1>
        <a:srgbClr val="FFFFFF"/>
      </a:lt1>
      <a:dk2>
        <a:srgbClr val="1F1833"/>
      </a:dk2>
      <a:lt2>
        <a:srgbClr val="F0F3F2"/>
      </a:lt2>
      <a:accent1>
        <a:srgbClr val="C34D8E"/>
      </a:accent1>
      <a:accent2>
        <a:srgbClr val="B13BAD"/>
      </a:accent2>
      <a:accent3>
        <a:srgbClr val="964DC3"/>
      </a:accent3>
      <a:accent4>
        <a:srgbClr val="533BB1"/>
      </a:accent4>
      <a:accent5>
        <a:srgbClr val="4D66C3"/>
      </a:accent5>
      <a:accent6>
        <a:srgbClr val="3B86B1"/>
      </a:accent6>
      <a:hlink>
        <a:srgbClr val="575CC7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528</Words>
  <Application>Microsoft Office PowerPoint</Application>
  <PresentationFormat>Widescreen</PresentationFormat>
  <Paragraphs>100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Aharoni</vt:lpstr>
      <vt:lpstr>Arial</vt:lpstr>
      <vt:lpstr>Avenir Next LT Pro</vt:lpstr>
      <vt:lpstr>Calibri</vt:lpstr>
      <vt:lpstr>Frutiger W01</vt:lpstr>
      <vt:lpstr>Lato</vt:lpstr>
      <vt:lpstr>PrismaticVTI</vt:lpstr>
      <vt:lpstr>Autism</vt:lpstr>
      <vt:lpstr>Who do you think has Autism?</vt:lpstr>
      <vt:lpstr>Is Intellectual disability and Autism the same?</vt:lpstr>
      <vt:lpstr>Is Present among adults or children?</vt:lpstr>
      <vt:lpstr>Classification</vt:lpstr>
      <vt:lpstr>ICD-10</vt:lpstr>
      <vt:lpstr>Diagnostic Criteria</vt:lpstr>
      <vt:lpstr>Common Features </vt:lpstr>
      <vt:lpstr>Challenges experienced - Autism</vt:lpstr>
      <vt:lpstr>PowerPoint Presentation</vt:lpstr>
      <vt:lpstr>Autism is a spectrum</vt:lpstr>
      <vt:lpstr>Will someone with Autism be able to function?</vt:lpstr>
      <vt:lpstr>How intelligent is someone with Autism?</vt:lpstr>
      <vt:lpstr>Signs of Autism - Children</vt:lpstr>
      <vt:lpstr>Signs of Autism - Adults</vt:lpstr>
      <vt:lpstr>Does Autistic symptoms appear similarly among males and females?</vt:lpstr>
      <vt:lpstr>How to get Diagnosed?</vt:lpstr>
      <vt:lpstr>Treatments</vt:lpstr>
      <vt:lpstr>Is Autism curable?</vt:lpstr>
      <vt:lpstr>Harmful/ineffective Treatments</vt:lpstr>
      <vt:lpstr>Autism Team </vt:lpstr>
      <vt:lpstr>Interventions</vt:lpstr>
      <vt:lpstr>Measurements</vt:lpstr>
      <vt:lpstr>Autism Assessment  </vt:lpstr>
      <vt:lpstr>Factors to consider </vt:lpstr>
      <vt:lpstr>ADOS – Autisms Diagnostic Observation Schedule</vt:lpstr>
      <vt:lpstr>ADOS – Components Assessed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Autism</dc:title>
  <dc:creator>Dushika Rajan</dc:creator>
  <cp:lastModifiedBy>Dushika Rajan</cp:lastModifiedBy>
  <cp:revision>8</cp:revision>
  <dcterms:created xsi:type="dcterms:W3CDTF">2021-03-15T01:30:54Z</dcterms:created>
  <dcterms:modified xsi:type="dcterms:W3CDTF">2021-03-15T02:33:36Z</dcterms:modified>
</cp:coreProperties>
</file>