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media/image24.jpg" ContentType="image/jpg"/>
  <Override PartName="/ppt/media/image27.jpg" ContentType="image/jpg"/>
  <Override PartName="/ppt/media/image28.jpg" ContentType="image/jpg"/>
  <Override PartName="/ppt/notesSlides/notesSlide13.xml" ContentType="application/vnd.openxmlformats-officedocument.presentationml.notesSlide+xml"/>
  <Override PartName="/ppt/media/image31.jpg" ContentType="image/jpg"/>
  <Override PartName="/ppt/media/image32.jpg" ContentType="image/jpg"/>
  <Override PartName="/ppt/media/image33.jpg" ContentType="image/jpg"/>
  <Override PartName="/ppt/media/image34.jpg" ContentType="image/jpg"/>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65" r:id="rId3"/>
    <p:sldId id="450" r:id="rId4"/>
    <p:sldId id="258" r:id="rId5"/>
    <p:sldId id="259" r:id="rId6"/>
    <p:sldId id="451" r:id="rId7"/>
    <p:sldId id="351" r:id="rId8"/>
    <p:sldId id="426" r:id="rId9"/>
    <p:sldId id="422" r:id="rId10"/>
    <p:sldId id="345" r:id="rId11"/>
    <p:sldId id="355" r:id="rId12"/>
    <p:sldId id="417" r:id="rId13"/>
    <p:sldId id="263" r:id="rId14"/>
    <p:sldId id="264" r:id="rId15"/>
    <p:sldId id="280" r:id="rId16"/>
    <p:sldId id="452" r:id="rId17"/>
    <p:sldId id="454" r:id="rId18"/>
    <p:sldId id="455" r:id="rId19"/>
    <p:sldId id="456" r:id="rId20"/>
    <p:sldId id="457" r:id="rId21"/>
    <p:sldId id="266" r:id="rId22"/>
    <p:sldId id="343" r:id="rId23"/>
    <p:sldId id="453" r:id="rId24"/>
    <p:sldId id="278" r:id="rId25"/>
    <p:sldId id="296" r:id="rId26"/>
    <p:sldId id="298" r:id="rId27"/>
    <p:sldId id="294" r:id="rId28"/>
    <p:sldId id="300" r:id="rId29"/>
    <p:sldId id="45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56" autoAdjust="0"/>
    <p:restoredTop sz="67347" autoAdjust="0"/>
  </p:normalViewPr>
  <p:slideViewPr>
    <p:cSldViewPr snapToGrid="0">
      <p:cViewPr varScale="1">
        <p:scale>
          <a:sx n="84" d="100"/>
          <a:sy n="84" d="100"/>
        </p:scale>
        <p:origin x="2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0AE38D-EDA4-4D14-BE38-3CBCD0BDF41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BB6201-2195-46B8-AC45-95525FD29D74}">
      <dgm:prSet/>
      <dgm:spPr/>
      <dgm:t>
        <a:bodyPr/>
        <a:lstStyle/>
        <a:p>
          <a:pPr>
            <a:lnSpc>
              <a:spcPct val="100000"/>
            </a:lnSpc>
          </a:pPr>
          <a:r>
            <a:rPr lang="en-US"/>
            <a:t>In groups of 4, take 10 minutes to make notes of the things that you should consider when planning</a:t>
          </a:r>
        </a:p>
      </dgm:t>
    </dgm:pt>
    <dgm:pt modelId="{A4E37CA3-9D5C-4BC0-92B0-6C6328A5715C}" type="parTrans" cxnId="{2CE1BAF6-14DF-4B2A-8600-75EDB9342415}">
      <dgm:prSet/>
      <dgm:spPr/>
      <dgm:t>
        <a:bodyPr/>
        <a:lstStyle/>
        <a:p>
          <a:endParaRPr lang="en-US"/>
        </a:p>
      </dgm:t>
    </dgm:pt>
    <dgm:pt modelId="{AD429A12-3ABE-4AC4-A56A-8F0F626D06F7}" type="sibTrans" cxnId="{2CE1BAF6-14DF-4B2A-8600-75EDB9342415}">
      <dgm:prSet/>
      <dgm:spPr/>
      <dgm:t>
        <a:bodyPr/>
        <a:lstStyle/>
        <a:p>
          <a:endParaRPr lang="en-US"/>
        </a:p>
      </dgm:t>
    </dgm:pt>
    <dgm:pt modelId="{FDC5BF49-6E9F-454F-BA65-E243BD6A5A62}" type="pres">
      <dgm:prSet presAssocID="{FF0AE38D-EDA4-4D14-BE38-3CBCD0BDF411}" presName="root" presStyleCnt="0">
        <dgm:presLayoutVars>
          <dgm:dir/>
          <dgm:resizeHandles val="exact"/>
        </dgm:presLayoutVars>
      </dgm:prSet>
      <dgm:spPr/>
    </dgm:pt>
    <dgm:pt modelId="{25F302CB-35BC-4D97-B855-0BA289A9BEE8}" type="pres">
      <dgm:prSet presAssocID="{A3BB6201-2195-46B8-AC45-95525FD29D74}" presName="compNode" presStyleCnt="0"/>
      <dgm:spPr/>
    </dgm:pt>
    <dgm:pt modelId="{963E4B1C-48D1-4CA2-B989-46552C508B95}" type="pres">
      <dgm:prSet presAssocID="{A3BB6201-2195-46B8-AC45-95525FD29D74}"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B574C808-448B-485D-959F-F4CAF68DD045}" type="pres">
      <dgm:prSet presAssocID="{A3BB6201-2195-46B8-AC45-95525FD29D74}" presName="spaceRect" presStyleCnt="0"/>
      <dgm:spPr/>
    </dgm:pt>
    <dgm:pt modelId="{B5E3D034-7BEB-4491-A834-728B297F5902}" type="pres">
      <dgm:prSet presAssocID="{A3BB6201-2195-46B8-AC45-95525FD29D74}" presName="textRect" presStyleLbl="revTx" presStyleIdx="0" presStyleCnt="1">
        <dgm:presLayoutVars>
          <dgm:chMax val="1"/>
          <dgm:chPref val="1"/>
        </dgm:presLayoutVars>
      </dgm:prSet>
      <dgm:spPr/>
    </dgm:pt>
  </dgm:ptLst>
  <dgm:cxnLst>
    <dgm:cxn modelId="{9F959D88-0164-4A99-A84A-278ED429A7C1}" type="presOf" srcId="{FF0AE38D-EDA4-4D14-BE38-3CBCD0BDF411}" destId="{FDC5BF49-6E9F-454F-BA65-E243BD6A5A62}" srcOrd="0" destOrd="0" presId="urn:microsoft.com/office/officeart/2018/2/layout/IconLabelList"/>
    <dgm:cxn modelId="{0967BDD8-704B-4D9D-B98E-0A1D3CFF1DDC}" type="presOf" srcId="{A3BB6201-2195-46B8-AC45-95525FD29D74}" destId="{B5E3D034-7BEB-4491-A834-728B297F5902}" srcOrd="0" destOrd="0" presId="urn:microsoft.com/office/officeart/2018/2/layout/IconLabelList"/>
    <dgm:cxn modelId="{2CE1BAF6-14DF-4B2A-8600-75EDB9342415}" srcId="{FF0AE38D-EDA4-4D14-BE38-3CBCD0BDF411}" destId="{A3BB6201-2195-46B8-AC45-95525FD29D74}" srcOrd="0" destOrd="0" parTransId="{A4E37CA3-9D5C-4BC0-92B0-6C6328A5715C}" sibTransId="{AD429A12-3ABE-4AC4-A56A-8F0F626D06F7}"/>
    <dgm:cxn modelId="{D896C883-0487-4FDF-BDC0-1FB12778CFF4}" type="presParOf" srcId="{FDC5BF49-6E9F-454F-BA65-E243BD6A5A62}" destId="{25F302CB-35BC-4D97-B855-0BA289A9BEE8}" srcOrd="0" destOrd="0" presId="urn:microsoft.com/office/officeart/2018/2/layout/IconLabelList"/>
    <dgm:cxn modelId="{C9B9BF25-E88A-4E4E-B8E8-B9C14B87448D}" type="presParOf" srcId="{25F302CB-35BC-4D97-B855-0BA289A9BEE8}" destId="{963E4B1C-48D1-4CA2-B989-46552C508B95}" srcOrd="0" destOrd="0" presId="urn:microsoft.com/office/officeart/2018/2/layout/IconLabelList"/>
    <dgm:cxn modelId="{933560FC-862A-4883-9278-12E95257CEFA}" type="presParOf" srcId="{25F302CB-35BC-4D97-B855-0BA289A9BEE8}" destId="{B574C808-448B-485D-959F-F4CAF68DD045}" srcOrd="1" destOrd="0" presId="urn:microsoft.com/office/officeart/2018/2/layout/IconLabelList"/>
    <dgm:cxn modelId="{D3C71C08-9F4C-448D-8E97-79A34BA76AD4}" type="presParOf" srcId="{25F302CB-35BC-4D97-B855-0BA289A9BEE8}" destId="{B5E3D034-7BEB-4491-A834-728B297F590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CEB7F5-241D-7647-9D17-7EA0BEE874C0}" type="doc">
      <dgm:prSet loTypeId="urn:microsoft.com/office/officeart/2005/8/layout/hChevron3" loCatId="" qsTypeId="urn:microsoft.com/office/officeart/2005/8/quickstyle/simple1" qsCatId="simple" csTypeId="urn:microsoft.com/office/officeart/2005/8/colors/accent1_2" csCatId="accent1" phldr="1"/>
      <dgm:spPr/>
    </dgm:pt>
    <dgm:pt modelId="{13F67277-B778-D74A-9760-863D0C3626E3}">
      <dgm:prSet phldrT="[Text]"/>
      <dgm:spPr/>
      <dgm:t>
        <a:bodyPr/>
        <a:lstStyle/>
        <a:p>
          <a:r>
            <a:rPr lang="en-GB"/>
            <a:t>What is the objective?</a:t>
          </a:r>
        </a:p>
      </dgm:t>
    </dgm:pt>
    <dgm:pt modelId="{C9F96A5A-A750-034F-8929-F0DC8CD55F5F}" type="parTrans" cxnId="{CFC2CE9F-CC62-0745-80B4-DCFE1D8E0E51}">
      <dgm:prSet/>
      <dgm:spPr/>
      <dgm:t>
        <a:bodyPr/>
        <a:lstStyle/>
        <a:p>
          <a:endParaRPr lang="en-GB"/>
        </a:p>
      </dgm:t>
    </dgm:pt>
    <dgm:pt modelId="{A44FCB51-9FD3-D549-9D16-E803F759451D}" type="sibTrans" cxnId="{CFC2CE9F-CC62-0745-80B4-DCFE1D8E0E51}">
      <dgm:prSet/>
      <dgm:spPr/>
      <dgm:t>
        <a:bodyPr/>
        <a:lstStyle/>
        <a:p>
          <a:endParaRPr lang="en-GB"/>
        </a:p>
      </dgm:t>
    </dgm:pt>
    <dgm:pt modelId="{5A39123A-7345-944E-AF20-498F3B0CE1A8}">
      <dgm:prSet phldrT="[Text]"/>
      <dgm:spPr/>
      <dgm:t>
        <a:bodyPr/>
        <a:lstStyle/>
        <a:p>
          <a:r>
            <a:rPr lang="en-GB"/>
            <a:t>How will I assess it?</a:t>
          </a:r>
        </a:p>
      </dgm:t>
    </dgm:pt>
    <dgm:pt modelId="{FE2B0924-3C86-9B45-80EE-8E9AB44D1F8B}" type="parTrans" cxnId="{EB3B6577-815C-FB43-B80A-CEA4F0165D60}">
      <dgm:prSet/>
      <dgm:spPr/>
      <dgm:t>
        <a:bodyPr/>
        <a:lstStyle/>
        <a:p>
          <a:endParaRPr lang="en-GB"/>
        </a:p>
      </dgm:t>
    </dgm:pt>
    <dgm:pt modelId="{6B9C0264-8EF8-4647-BE5B-02776F56B229}" type="sibTrans" cxnId="{EB3B6577-815C-FB43-B80A-CEA4F0165D60}">
      <dgm:prSet/>
      <dgm:spPr/>
      <dgm:t>
        <a:bodyPr/>
        <a:lstStyle/>
        <a:p>
          <a:endParaRPr lang="en-GB"/>
        </a:p>
      </dgm:t>
    </dgm:pt>
    <dgm:pt modelId="{21F8FAA9-BBC7-0D44-B0AE-EA3CC4F7B9C4}">
      <dgm:prSet phldrT="[Text]"/>
      <dgm:spPr/>
      <dgm:t>
        <a:bodyPr/>
        <a:lstStyle/>
        <a:p>
          <a:r>
            <a:rPr lang="en-GB"/>
            <a:t>What activities will lead to mastery? </a:t>
          </a:r>
        </a:p>
      </dgm:t>
    </dgm:pt>
    <dgm:pt modelId="{DC15257B-7531-E54E-8E18-A96113AE2DAA}" type="parTrans" cxnId="{CBD2310E-48FA-1C44-A738-18D053E03CA2}">
      <dgm:prSet/>
      <dgm:spPr/>
      <dgm:t>
        <a:bodyPr/>
        <a:lstStyle/>
        <a:p>
          <a:endParaRPr lang="en-GB"/>
        </a:p>
      </dgm:t>
    </dgm:pt>
    <dgm:pt modelId="{8D241630-FCE2-1741-ADAA-55C0D8673340}" type="sibTrans" cxnId="{CBD2310E-48FA-1C44-A738-18D053E03CA2}">
      <dgm:prSet/>
      <dgm:spPr/>
      <dgm:t>
        <a:bodyPr/>
        <a:lstStyle/>
        <a:p>
          <a:endParaRPr lang="en-GB"/>
        </a:p>
      </dgm:t>
    </dgm:pt>
    <dgm:pt modelId="{12972E0D-D2ED-EE4D-8229-09633621ADE0}" type="pres">
      <dgm:prSet presAssocID="{C9CEB7F5-241D-7647-9D17-7EA0BEE874C0}" presName="Name0" presStyleCnt="0">
        <dgm:presLayoutVars>
          <dgm:dir/>
          <dgm:resizeHandles val="exact"/>
        </dgm:presLayoutVars>
      </dgm:prSet>
      <dgm:spPr/>
    </dgm:pt>
    <dgm:pt modelId="{54DA0A54-823B-2547-8FEF-74D9A140AD80}" type="pres">
      <dgm:prSet presAssocID="{13F67277-B778-D74A-9760-863D0C3626E3}" presName="parTxOnly" presStyleLbl="node1" presStyleIdx="0" presStyleCnt="3">
        <dgm:presLayoutVars>
          <dgm:bulletEnabled val="1"/>
        </dgm:presLayoutVars>
      </dgm:prSet>
      <dgm:spPr/>
    </dgm:pt>
    <dgm:pt modelId="{3B84FB5F-7BA3-9B49-8EDE-A845FD32F2C8}" type="pres">
      <dgm:prSet presAssocID="{A44FCB51-9FD3-D549-9D16-E803F759451D}" presName="parSpace" presStyleCnt="0"/>
      <dgm:spPr/>
    </dgm:pt>
    <dgm:pt modelId="{8C264519-A799-4D4A-A742-54A0A582FEE3}" type="pres">
      <dgm:prSet presAssocID="{5A39123A-7345-944E-AF20-498F3B0CE1A8}" presName="parTxOnly" presStyleLbl="node1" presStyleIdx="1" presStyleCnt="3">
        <dgm:presLayoutVars>
          <dgm:bulletEnabled val="1"/>
        </dgm:presLayoutVars>
      </dgm:prSet>
      <dgm:spPr/>
    </dgm:pt>
    <dgm:pt modelId="{A99D7798-A330-5D4D-A594-AC5F6C3F57DD}" type="pres">
      <dgm:prSet presAssocID="{6B9C0264-8EF8-4647-BE5B-02776F56B229}" presName="parSpace" presStyleCnt="0"/>
      <dgm:spPr/>
    </dgm:pt>
    <dgm:pt modelId="{6EB4F459-F3EF-B541-BE34-9FF51D84C1F8}" type="pres">
      <dgm:prSet presAssocID="{21F8FAA9-BBC7-0D44-B0AE-EA3CC4F7B9C4}" presName="parTxOnly" presStyleLbl="node1" presStyleIdx="2" presStyleCnt="3">
        <dgm:presLayoutVars>
          <dgm:bulletEnabled val="1"/>
        </dgm:presLayoutVars>
      </dgm:prSet>
      <dgm:spPr/>
    </dgm:pt>
  </dgm:ptLst>
  <dgm:cxnLst>
    <dgm:cxn modelId="{CBD2310E-48FA-1C44-A738-18D053E03CA2}" srcId="{C9CEB7F5-241D-7647-9D17-7EA0BEE874C0}" destId="{21F8FAA9-BBC7-0D44-B0AE-EA3CC4F7B9C4}" srcOrd="2" destOrd="0" parTransId="{DC15257B-7531-E54E-8E18-A96113AE2DAA}" sibTransId="{8D241630-FCE2-1741-ADAA-55C0D8673340}"/>
    <dgm:cxn modelId="{25BEDE0F-8504-0942-977B-3B6937347A98}" type="presOf" srcId="{C9CEB7F5-241D-7647-9D17-7EA0BEE874C0}" destId="{12972E0D-D2ED-EE4D-8229-09633621ADE0}" srcOrd="0" destOrd="0" presId="urn:microsoft.com/office/officeart/2005/8/layout/hChevron3"/>
    <dgm:cxn modelId="{83A4AE16-3511-A448-A1EB-BFE5652EBD7D}" type="presOf" srcId="{13F67277-B778-D74A-9760-863D0C3626E3}" destId="{54DA0A54-823B-2547-8FEF-74D9A140AD80}" srcOrd="0" destOrd="0" presId="urn:microsoft.com/office/officeart/2005/8/layout/hChevron3"/>
    <dgm:cxn modelId="{B04EC040-CEA2-C945-AD1E-285572884411}" type="presOf" srcId="{21F8FAA9-BBC7-0D44-B0AE-EA3CC4F7B9C4}" destId="{6EB4F459-F3EF-B541-BE34-9FF51D84C1F8}" srcOrd="0" destOrd="0" presId="urn:microsoft.com/office/officeart/2005/8/layout/hChevron3"/>
    <dgm:cxn modelId="{EB3B6577-815C-FB43-B80A-CEA4F0165D60}" srcId="{C9CEB7F5-241D-7647-9D17-7EA0BEE874C0}" destId="{5A39123A-7345-944E-AF20-498F3B0CE1A8}" srcOrd="1" destOrd="0" parTransId="{FE2B0924-3C86-9B45-80EE-8E9AB44D1F8B}" sibTransId="{6B9C0264-8EF8-4647-BE5B-02776F56B229}"/>
    <dgm:cxn modelId="{CFC2CE9F-CC62-0745-80B4-DCFE1D8E0E51}" srcId="{C9CEB7F5-241D-7647-9D17-7EA0BEE874C0}" destId="{13F67277-B778-D74A-9760-863D0C3626E3}" srcOrd="0" destOrd="0" parTransId="{C9F96A5A-A750-034F-8929-F0DC8CD55F5F}" sibTransId="{A44FCB51-9FD3-D549-9D16-E803F759451D}"/>
    <dgm:cxn modelId="{ECD9B8EE-F371-A14A-A2C2-712D4567E374}" type="presOf" srcId="{5A39123A-7345-944E-AF20-498F3B0CE1A8}" destId="{8C264519-A799-4D4A-A742-54A0A582FEE3}" srcOrd="0" destOrd="0" presId="urn:microsoft.com/office/officeart/2005/8/layout/hChevron3"/>
    <dgm:cxn modelId="{6A8A8D9A-D989-FF48-B49F-190003D59238}" type="presParOf" srcId="{12972E0D-D2ED-EE4D-8229-09633621ADE0}" destId="{54DA0A54-823B-2547-8FEF-74D9A140AD80}" srcOrd="0" destOrd="0" presId="urn:microsoft.com/office/officeart/2005/8/layout/hChevron3"/>
    <dgm:cxn modelId="{7C8F8464-B810-7449-9B3B-684CA8A937DE}" type="presParOf" srcId="{12972E0D-D2ED-EE4D-8229-09633621ADE0}" destId="{3B84FB5F-7BA3-9B49-8EDE-A845FD32F2C8}" srcOrd="1" destOrd="0" presId="urn:microsoft.com/office/officeart/2005/8/layout/hChevron3"/>
    <dgm:cxn modelId="{C04D5D30-DFCE-4246-9B7F-C66CEAC3740A}" type="presParOf" srcId="{12972E0D-D2ED-EE4D-8229-09633621ADE0}" destId="{8C264519-A799-4D4A-A742-54A0A582FEE3}" srcOrd="2" destOrd="0" presId="urn:microsoft.com/office/officeart/2005/8/layout/hChevron3"/>
    <dgm:cxn modelId="{BE822010-19F5-C346-A08C-B0163A96C802}" type="presParOf" srcId="{12972E0D-D2ED-EE4D-8229-09633621ADE0}" destId="{A99D7798-A330-5D4D-A594-AC5F6C3F57DD}" srcOrd="3" destOrd="0" presId="urn:microsoft.com/office/officeart/2005/8/layout/hChevron3"/>
    <dgm:cxn modelId="{ACC2B341-6123-DA48-B82C-6317347F1CCF}" type="presParOf" srcId="{12972E0D-D2ED-EE4D-8229-09633621ADE0}" destId="{6EB4F459-F3EF-B541-BE34-9FF51D84C1F8}"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68B065-9400-410A-9E68-40BB49AC9F2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CD6412E-F33C-43E4-B335-7EDB9001439F}">
      <dgm:prSet/>
      <dgm:spPr/>
      <dgm:t>
        <a:bodyPr/>
        <a:lstStyle/>
        <a:p>
          <a:pPr>
            <a:defRPr cap="all"/>
          </a:pPr>
          <a:r>
            <a:rPr lang="en-GB"/>
            <a:t>Pick ONE of the lessons in your plan</a:t>
          </a:r>
          <a:endParaRPr lang="en-US"/>
        </a:p>
      </dgm:t>
    </dgm:pt>
    <dgm:pt modelId="{6851EE26-4538-48B2-B829-BD20FE7AE13E}" type="parTrans" cxnId="{7B274AAA-5670-4EEB-907A-E04D6902129B}">
      <dgm:prSet/>
      <dgm:spPr/>
      <dgm:t>
        <a:bodyPr/>
        <a:lstStyle/>
        <a:p>
          <a:endParaRPr lang="en-US"/>
        </a:p>
      </dgm:t>
    </dgm:pt>
    <dgm:pt modelId="{90CEE35B-7A98-40CF-A102-74E205A4ACBE}" type="sibTrans" cxnId="{7B274AAA-5670-4EEB-907A-E04D6902129B}">
      <dgm:prSet/>
      <dgm:spPr/>
      <dgm:t>
        <a:bodyPr/>
        <a:lstStyle/>
        <a:p>
          <a:endParaRPr lang="en-US"/>
        </a:p>
      </dgm:t>
    </dgm:pt>
    <dgm:pt modelId="{E53E5AE8-B910-4D5B-9865-18A7CD269228}">
      <dgm:prSet/>
      <dgm:spPr/>
      <dgm:t>
        <a:bodyPr/>
        <a:lstStyle/>
        <a:p>
          <a:pPr>
            <a:defRPr cap="all"/>
          </a:pPr>
          <a:r>
            <a:rPr lang="en-GB"/>
            <a:t>Develop a lesson plan together around that lesson</a:t>
          </a:r>
          <a:endParaRPr lang="en-US"/>
        </a:p>
      </dgm:t>
    </dgm:pt>
    <dgm:pt modelId="{C6C754D1-0E7E-4B01-95F4-FD04E09B2F68}" type="parTrans" cxnId="{9E02308B-8BD6-400E-B26D-3A49BC3E7A7D}">
      <dgm:prSet/>
      <dgm:spPr/>
      <dgm:t>
        <a:bodyPr/>
        <a:lstStyle/>
        <a:p>
          <a:endParaRPr lang="en-US"/>
        </a:p>
      </dgm:t>
    </dgm:pt>
    <dgm:pt modelId="{C703BB6D-E727-43C2-988F-CD72CAD0EEC0}" type="sibTrans" cxnId="{9E02308B-8BD6-400E-B26D-3A49BC3E7A7D}">
      <dgm:prSet/>
      <dgm:spPr/>
      <dgm:t>
        <a:bodyPr/>
        <a:lstStyle/>
        <a:p>
          <a:endParaRPr lang="en-US"/>
        </a:p>
      </dgm:t>
    </dgm:pt>
    <dgm:pt modelId="{8A95607F-C286-4AE2-B42C-F36A0E906069}" type="pres">
      <dgm:prSet presAssocID="{8068B065-9400-410A-9E68-40BB49AC9F28}" presName="root" presStyleCnt="0">
        <dgm:presLayoutVars>
          <dgm:dir/>
          <dgm:resizeHandles val="exact"/>
        </dgm:presLayoutVars>
      </dgm:prSet>
      <dgm:spPr/>
    </dgm:pt>
    <dgm:pt modelId="{4794750C-DB93-4FCB-8A56-F51F017BA9E5}" type="pres">
      <dgm:prSet presAssocID="{8CD6412E-F33C-43E4-B335-7EDB9001439F}" presName="compNode" presStyleCnt="0"/>
      <dgm:spPr/>
    </dgm:pt>
    <dgm:pt modelId="{6C6E5F74-F046-43E2-96C3-CB6F66EA3995}" type="pres">
      <dgm:prSet presAssocID="{8CD6412E-F33C-43E4-B335-7EDB9001439F}" presName="iconBgRect" presStyleLbl="bgShp" presStyleIdx="0" presStyleCnt="2"/>
      <dgm:spPr/>
    </dgm:pt>
    <dgm:pt modelId="{04858DDA-0942-4967-BC0B-A7DE8A14DCEF}" type="pres">
      <dgm:prSet presAssocID="{8CD6412E-F33C-43E4-B335-7EDB9001439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03E81976-2909-4AE0-B58D-D12D3E5B2925}" type="pres">
      <dgm:prSet presAssocID="{8CD6412E-F33C-43E4-B335-7EDB9001439F}" presName="spaceRect" presStyleCnt="0"/>
      <dgm:spPr/>
    </dgm:pt>
    <dgm:pt modelId="{76757B67-A391-4CAC-8EF6-8E3A1D74665F}" type="pres">
      <dgm:prSet presAssocID="{8CD6412E-F33C-43E4-B335-7EDB9001439F}" presName="textRect" presStyleLbl="revTx" presStyleIdx="0" presStyleCnt="2">
        <dgm:presLayoutVars>
          <dgm:chMax val="1"/>
          <dgm:chPref val="1"/>
        </dgm:presLayoutVars>
      </dgm:prSet>
      <dgm:spPr/>
    </dgm:pt>
    <dgm:pt modelId="{BDB1F52C-9C8A-4FCE-81D1-D182EF3AB6FD}" type="pres">
      <dgm:prSet presAssocID="{90CEE35B-7A98-40CF-A102-74E205A4ACBE}" presName="sibTrans" presStyleCnt="0"/>
      <dgm:spPr/>
    </dgm:pt>
    <dgm:pt modelId="{D76764D9-00CE-4B94-A3E7-DEEB3A810601}" type="pres">
      <dgm:prSet presAssocID="{E53E5AE8-B910-4D5B-9865-18A7CD269228}" presName="compNode" presStyleCnt="0"/>
      <dgm:spPr/>
    </dgm:pt>
    <dgm:pt modelId="{0076BEA8-011B-4F81-BA47-26A0F83B1682}" type="pres">
      <dgm:prSet presAssocID="{E53E5AE8-B910-4D5B-9865-18A7CD269228}" presName="iconBgRect" presStyleLbl="bgShp" presStyleIdx="1" presStyleCnt="2"/>
      <dgm:spPr/>
    </dgm:pt>
    <dgm:pt modelId="{759D50B1-B88D-4C8C-80A6-A37C13852A2B}" type="pres">
      <dgm:prSet presAssocID="{E53E5AE8-B910-4D5B-9865-18A7CD2692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149862D-E728-4CCC-A697-96FE5E5805B9}" type="pres">
      <dgm:prSet presAssocID="{E53E5AE8-B910-4D5B-9865-18A7CD269228}" presName="spaceRect" presStyleCnt="0"/>
      <dgm:spPr/>
    </dgm:pt>
    <dgm:pt modelId="{7F43CAA2-8214-48DC-8339-5ED7FC8F455D}" type="pres">
      <dgm:prSet presAssocID="{E53E5AE8-B910-4D5B-9865-18A7CD269228}" presName="textRect" presStyleLbl="revTx" presStyleIdx="1" presStyleCnt="2">
        <dgm:presLayoutVars>
          <dgm:chMax val="1"/>
          <dgm:chPref val="1"/>
        </dgm:presLayoutVars>
      </dgm:prSet>
      <dgm:spPr/>
    </dgm:pt>
  </dgm:ptLst>
  <dgm:cxnLst>
    <dgm:cxn modelId="{168C1B58-FFC9-42D6-87E5-4762F21DF96E}" type="presOf" srcId="{8CD6412E-F33C-43E4-B335-7EDB9001439F}" destId="{76757B67-A391-4CAC-8EF6-8E3A1D74665F}" srcOrd="0" destOrd="0" presId="urn:microsoft.com/office/officeart/2018/5/layout/IconCircleLabelList"/>
    <dgm:cxn modelId="{72029068-E1D5-480E-A37E-8C8CCF653C47}" type="presOf" srcId="{E53E5AE8-B910-4D5B-9865-18A7CD269228}" destId="{7F43CAA2-8214-48DC-8339-5ED7FC8F455D}" srcOrd="0" destOrd="0" presId="urn:microsoft.com/office/officeart/2018/5/layout/IconCircleLabelList"/>
    <dgm:cxn modelId="{9E02308B-8BD6-400E-B26D-3A49BC3E7A7D}" srcId="{8068B065-9400-410A-9E68-40BB49AC9F28}" destId="{E53E5AE8-B910-4D5B-9865-18A7CD269228}" srcOrd="1" destOrd="0" parTransId="{C6C754D1-0E7E-4B01-95F4-FD04E09B2F68}" sibTransId="{C703BB6D-E727-43C2-988F-CD72CAD0EEC0}"/>
    <dgm:cxn modelId="{7B274AAA-5670-4EEB-907A-E04D6902129B}" srcId="{8068B065-9400-410A-9E68-40BB49AC9F28}" destId="{8CD6412E-F33C-43E4-B335-7EDB9001439F}" srcOrd="0" destOrd="0" parTransId="{6851EE26-4538-48B2-B829-BD20FE7AE13E}" sibTransId="{90CEE35B-7A98-40CF-A102-74E205A4ACBE}"/>
    <dgm:cxn modelId="{A9EB72FD-CAA5-4614-857A-9460BC3744D2}" type="presOf" srcId="{8068B065-9400-410A-9E68-40BB49AC9F28}" destId="{8A95607F-C286-4AE2-B42C-F36A0E906069}" srcOrd="0" destOrd="0" presId="urn:microsoft.com/office/officeart/2018/5/layout/IconCircleLabelList"/>
    <dgm:cxn modelId="{A30A317B-BECA-42D3-B652-009A8130C055}" type="presParOf" srcId="{8A95607F-C286-4AE2-B42C-F36A0E906069}" destId="{4794750C-DB93-4FCB-8A56-F51F017BA9E5}" srcOrd="0" destOrd="0" presId="urn:microsoft.com/office/officeart/2018/5/layout/IconCircleLabelList"/>
    <dgm:cxn modelId="{502E38D3-E146-4DC9-A58C-03513D75E7DC}" type="presParOf" srcId="{4794750C-DB93-4FCB-8A56-F51F017BA9E5}" destId="{6C6E5F74-F046-43E2-96C3-CB6F66EA3995}" srcOrd="0" destOrd="0" presId="urn:microsoft.com/office/officeart/2018/5/layout/IconCircleLabelList"/>
    <dgm:cxn modelId="{C94FD380-D57A-4C97-B1DD-C8D19D4CBBBA}" type="presParOf" srcId="{4794750C-DB93-4FCB-8A56-F51F017BA9E5}" destId="{04858DDA-0942-4967-BC0B-A7DE8A14DCEF}" srcOrd="1" destOrd="0" presId="urn:microsoft.com/office/officeart/2018/5/layout/IconCircleLabelList"/>
    <dgm:cxn modelId="{68F5ACBF-5613-47C2-B00C-4EA435630F93}" type="presParOf" srcId="{4794750C-DB93-4FCB-8A56-F51F017BA9E5}" destId="{03E81976-2909-4AE0-B58D-D12D3E5B2925}" srcOrd="2" destOrd="0" presId="urn:microsoft.com/office/officeart/2018/5/layout/IconCircleLabelList"/>
    <dgm:cxn modelId="{562AC8F3-E436-4633-9CAD-78F9240F21AC}" type="presParOf" srcId="{4794750C-DB93-4FCB-8A56-F51F017BA9E5}" destId="{76757B67-A391-4CAC-8EF6-8E3A1D74665F}" srcOrd="3" destOrd="0" presId="urn:microsoft.com/office/officeart/2018/5/layout/IconCircleLabelList"/>
    <dgm:cxn modelId="{5607E6AC-E15E-44DA-B25B-17216F523752}" type="presParOf" srcId="{8A95607F-C286-4AE2-B42C-F36A0E906069}" destId="{BDB1F52C-9C8A-4FCE-81D1-D182EF3AB6FD}" srcOrd="1" destOrd="0" presId="urn:microsoft.com/office/officeart/2018/5/layout/IconCircleLabelList"/>
    <dgm:cxn modelId="{8E9F3BE9-9851-4F8A-AC3E-949329A3BEA8}" type="presParOf" srcId="{8A95607F-C286-4AE2-B42C-F36A0E906069}" destId="{D76764D9-00CE-4B94-A3E7-DEEB3A810601}" srcOrd="2" destOrd="0" presId="urn:microsoft.com/office/officeart/2018/5/layout/IconCircleLabelList"/>
    <dgm:cxn modelId="{66A6B435-4704-43C1-A370-DC0ADFFDFD2D}" type="presParOf" srcId="{D76764D9-00CE-4B94-A3E7-DEEB3A810601}" destId="{0076BEA8-011B-4F81-BA47-26A0F83B1682}" srcOrd="0" destOrd="0" presId="urn:microsoft.com/office/officeart/2018/5/layout/IconCircleLabelList"/>
    <dgm:cxn modelId="{C19D5512-0AF7-4236-9C60-8E1D1FDC65FC}" type="presParOf" srcId="{D76764D9-00CE-4B94-A3E7-DEEB3A810601}" destId="{759D50B1-B88D-4C8C-80A6-A37C13852A2B}" srcOrd="1" destOrd="0" presId="urn:microsoft.com/office/officeart/2018/5/layout/IconCircleLabelList"/>
    <dgm:cxn modelId="{17A0A74B-0364-44FD-BEFC-5C167B148F26}" type="presParOf" srcId="{D76764D9-00CE-4B94-A3E7-DEEB3A810601}" destId="{6149862D-E728-4CCC-A697-96FE5E5805B9}" srcOrd="2" destOrd="0" presId="urn:microsoft.com/office/officeart/2018/5/layout/IconCircleLabelList"/>
    <dgm:cxn modelId="{E8F8910A-822C-4ACA-8233-2D15253A96CA}" type="presParOf" srcId="{D76764D9-00CE-4B94-A3E7-DEEB3A810601}" destId="{7F43CAA2-8214-48DC-8339-5ED7FC8F455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07818-854E-44A7-9D58-4D4EEE494DC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13F5DB-9C47-4FED-A25C-4B15080C05E9}">
      <dgm:prSet/>
      <dgm:spPr/>
      <dgm:t>
        <a:bodyPr/>
        <a:lstStyle/>
        <a:p>
          <a:pPr>
            <a:defRPr cap="all"/>
          </a:pPr>
          <a:r>
            <a:rPr lang="en-US"/>
            <a:t>Revisit the lesson plan – outline what questions you might ask at certain points, considering:</a:t>
          </a:r>
          <a:br>
            <a:rPr lang="en-US"/>
          </a:br>
          <a:br>
            <a:rPr lang="en-US"/>
          </a:br>
          <a:r>
            <a:rPr lang="en-US"/>
            <a:t>The language you are using</a:t>
          </a:r>
        </a:p>
      </dgm:t>
    </dgm:pt>
    <dgm:pt modelId="{FA2FA374-3562-4774-B988-FA7CAB668354}" type="parTrans" cxnId="{F91527AD-2836-40CF-A676-493C64F527CA}">
      <dgm:prSet/>
      <dgm:spPr/>
      <dgm:t>
        <a:bodyPr/>
        <a:lstStyle/>
        <a:p>
          <a:endParaRPr lang="en-US"/>
        </a:p>
      </dgm:t>
    </dgm:pt>
    <dgm:pt modelId="{D73C588F-513E-4C25-B304-B69978E5A59C}" type="sibTrans" cxnId="{F91527AD-2836-40CF-A676-493C64F527CA}">
      <dgm:prSet/>
      <dgm:spPr/>
      <dgm:t>
        <a:bodyPr/>
        <a:lstStyle/>
        <a:p>
          <a:endParaRPr lang="en-US"/>
        </a:p>
      </dgm:t>
    </dgm:pt>
    <dgm:pt modelId="{3225B61D-B9A2-421D-85FC-5E4EF45659C3}">
      <dgm:prSet/>
      <dgm:spPr/>
      <dgm:t>
        <a:bodyPr/>
        <a:lstStyle/>
        <a:p>
          <a:pPr>
            <a:defRPr cap="all"/>
          </a:pPr>
          <a:r>
            <a:rPr lang="en-US"/>
            <a:t>The evidence you hope to elicit form the questioning </a:t>
          </a:r>
        </a:p>
      </dgm:t>
    </dgm:pt>
    <dgm:pt modelId="{84F3C6FE-A28F-497C-8BDE-FAE6A96A336D}" type="parTrans" cxnId="{0716B032-424C-4853-A5F0-18F0347F2C54}">
      <dgm:prSet/>
      <dgm:spPr/>
      <dgm:t>
        <a:bodyPr/>
        <a:lstStyle/>
        <a:p>
          <a:endParaRPr lang="en-US"/>
        </a:p>
      </dgm:t>
    </dgm:pt>
    <dgm:pt modelId="{1BC2B29A-A684-4670-9539-278C34859BD0}" type="sibTrans" cxnId="{0716B032-424C-4853-A5F0-18F0347F2C54}">
      <dgm:prSet/>
      <dgm:spPr/>
      <dgm:t>
        <a:bodyPr/>
        <a:lstStyle/>
        <a:p>
          <a:endParaRPr lang="en-US"/>
        </a:p>
      </dgm:t>
    </dgm:pt>
    <dgm:pt modelId="{32334A15-2357-480E-86D3-5D566E05884D}" type="pres">
      <dgm:prSet presAssocID="{B9E07818-854E-44A7-9D58-4D4EEE494DCA}" presName="root" presStyleCnt="0">
        <dgm:presLayoutVars>
          <dgm:dir/>
          <dgm:resizeHandles val="exact"/>
        </dgm:presLayoutVars>
      </dgm:prSet>
      <dgm:spPr/>
    </dgm:pt>
    <dgm:pt modelId="{3D9E51DC-9F68-4CA1-8BA0-DE370A7A74DE}" type="pres">
      <dgm:prSet presAssocID="{5713F5DB-9C47-4FED-A25C-4B15080C05E9}" presName="compNode" presStyleCnt="0"/>
      <dgm:spPr/>
    </dgm:pt>
    <dgm:pt modelId="{79F43B79-CE7A-4735-89A0-16DFFB04AFBC}" type="pres">
      <dgm:prSet presAssocID="{5713F5DB-9C47-4FED-A25C-4B15080C05E9}" presName="iconBgRect" presStyleLbl="bgShp" presStyleIdx="0" presStyleCnt="2"/>
      <dgm:spPr>
        <a:prstGeom prst="round2DiagRect">
          <a:avLst>
            <a:gd name="adj1" fmla="val 29727"/>
            <a:gd name="adj2" fmla="val 0"/>
          </a:avLst>
        </a:prstGeom>
      </dgm:spPr>
    </dgm:pt>
    <dgm:pt modelId="{918AFF5F-434D-4951-B207-10ADF0F5097D}" type="pres">
      <dgm:prSet presAssocID="{5713F5DB-9C47-4FED-A25C-4B15080C05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41727FE-8755-44B2-AE48-9B33E034EF40}" type="pres">
      <dgm:prSet presAssocID="{5713F5DB-9C47-4FED-A25C-4B15080C05E9}" presName="spaceRect" presStyleCnt="0"/>
      <dgm:spPr/>
    </dgm:pt>
    <dgm:pt modelId="{ECEEE48A-2885-4B07-A4C4-3125BB831768}" type="pres">
      <dgm:prSet presAssocID="{5713F5DB-9C47-4FED-A25C-4B15080C05E9}" presName="textRect" presStyleLbl="revTx" presStyleIdx="0" presStyleCnt="2">
        <dgm:presLayoutVars>
          <dgm:chMax val="1"/>
          <dgm:chPref val="1"/>
        </dgm:presLayoutVars>
      </dgm:prSet>
      <dgm:spPr/>
    </dgm:pt>
    <dgm:pt modelId="{E1118241-2F11-4D1A-94DD-97797A0AFC30}" type="pres">
      <dgm:prSet presAssocID="{D73C588F-513E-4C25-B304-B69978E5A59C}" presName="sibTrans" presStyleCnt="0"/>
      <dgm:spPr/>
    </dgm:pt>
    <dgm:pt modelId="{D9F0A8D7-C31B-4E33-9CCB-2257F084C09E}" type="pres">
      <dgm:prSet presAssocID="{3225B61D-B9A2-421D-85FC-5E4EF45659C3}" presName="compNode" presStyleCnt="0"/>
      <dgm:spPr/>
    </dgm:pt>
    <dgm:pt modelId="{74F5CB5F-23EE-4B3F-B2A6-FFE61A87FAFC}" type="pres">
      <dgm:prSet presAssocID="{3225B61D-B9A2-421D-85FC-5E4EF45659C3}" presName="iconBgRect" presStyleLbl="bgShp" presStyleIdx="1" presStyleCnt="2"/>
      <dgm:spPr>
        <a:prstGeom prst="round2DiagRect">
          <a:avLst>
            <a:gd name="adj1" fmla="val 29727"/>
            <a:gd name="adj2" fmla="val 0"/>
          </a:avLst>
        </a:prstGeom>
      </dgm:spPr>
    </dgm:pt>
    <dgm:pt modelId="{E5F7F1D5-9263-4C83-BFDF-7A2F76C9DAB7}" type="pres">
      <dgm:prSet presAssocID="{3225B61D-B9A2-421D-85FC-5E4EF45659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2336CFA0-C598-4663-9DDB-09E85A06A351}" type="pres">
      <dgm:prSet presAssocID="{3225B61D-B9A2-421D-85FC-5E4EF45659C3}" presName="spaceRect" presStyleCnt="0"/>
      <dgm:spPr/>
    </dgm:pt>
    <dgm:pt modelId="{2B8A20DB-A15A-4EB2-B627-AD502AEBCF2E}" type="pres">
      <dgm:prSet presAssocID="{3225B61D-B9A2-421D-85FC-5E4EF45659C3}" presName="textRect" presStyleLbl="revTx" presStyleIdx="1" presStyleCnt="2">
        <dgm:presLayoutVars>
          <dgm:chMax val="1"/>
          <dgm:chPref val="1"/>
        </dgm:presLayoutVars>
      </dgm:prSet>
      <dgm:spPr/>
    </dgm:pt>
  </dgm:ptLst>
  <dgm:cxnLst>
    <dgm:cxn modelId="{0716B032-424C-4853-A5F0-18F0347F2C54}" srcId="{B9E07818-854E-44A7-9D58-4D4EEE494DCA}" destId="{3225B61D-B9A2-421D-85FC-5E4EF45659C3}" srcOrd="1" destOrd="0" parTransId="{84F3C6FE-A28F-497C-8BDE-FAE6A96A336D}" sibTransId="{1BC2B29A-A684-4670-9539-278C34859BD0}"/>
    <dgm:cxn modelId="{C9BC8B33-B085-48E8-BD25-C09C042183C6}" type="presOf" srcId="{3225B61D-B9A2-421D-85FC-5E4EF45659C3}" destId="{2B8A20DB-A15A-4EB2-B627-AD502AEBCF2E}" srcOrd="0" destOrd="0" presId="urn:microsoft.com/office/officeart/2018/5/layout/IconLeafLabelList"/>
    <dgm:cxn modelId="{F91527AD-2836-40CF-A676-493C64F527CA}" srcId="{B9E07818-854E-44A7-9D58-4D4EEE494DCA}" destId="{5713F5DB-9C47-4FED-A25C-4B15080C05E9}" srcOrd="0" destOrd="0" parTransId="{FA2FA374-3562-4774-B988-FA7CAB668354}" sibTransId="{D73C588F-513E-4C25-B304-B69978E5A59C}"/>
    <dgm:cxn modelId="{764077B2-7C52-48A4-B01B-8C0286FC20D0}" type="presOf" srcId="{5713F5DB-9C47-4FED-A25C-4B15080C05E9}" destId="{ECEEE48A-2885-4B07-A4C4-3125BB831768}" srcOrd="0" destOrd="0" presId="urn:microsoft.com/office/officeart/2018/5/layout/IconLeafLabelList"/>
    <dgm:cxn modelId="{0571D4D6-AEB0-4488-85F4-C82D83294E3C}" type="presOf" srcId="{B9E07818-854E-44A7-9D58-4D4EEE494DCA}" destId="{32334A15-2357-480E-86D3-5D566E05884D}" srcOrd="0" destOrd="0" presId="urn:microsoft.com/office/officeart/2018/5/layout/IconLeafLabelList"/>
    <dgm:cxn modelId="{E254ED45-959A-4FD4-9592-54A492AB43EA}" type="presParOf" srcId="{32334A15-2357-480E-86D3-5D566E05884D}" destId="{3D9E51DC-9F68-4CA1-8BA0-DE370A7A74DE}" srcOrd="0" destOrd="0" presId="urn:microsoft.com/office/officeart/2018/5/layout/IconLeafLabelList"/>
    <dgm:cxn modelId="{FE707264-6BE4-46E0-8827-673F13422F2F}" type="presParOf" srcId="{3D9E51DC-9F68-4CA1-8BA0-DE370A7A74DE}" destId="{79F43B79-CE7A-4735-89A0-16DFFB04AFBC}" srcOrd="0" destOrd="0" presId="urn:microsoft.com/office/officeart/2018/5/layout/IconLeafLabelList"/>
    <dgm:cxn modelId="{215F7174-8A62-4536-B380-500DBEA02986}" type="presParOf" srcId="{3D9E51DC-9F68-4CA1-8BA0-DE370A7A74DE}" destId="{918AFF5F-434D-4951-B207-10ADF0F5097D}" srcOrd="1" destOrd="0" presId="urn:microsoft.com/office/officeart/2018/5/layout/IconLeafLabelList"/>
    <dgm:cxn modelId="{0FB7E94F-ECFF-45A4-B256-5FC976DF0163}" type="presParOf" srcId="{3D9E51DC-9F68-4CA1-8BA0-DE370A7A74DE}" destId="{E41727FE-8755-44B2-AE48-9B33E034EF40}" srcOrd="2" destOrd="0" presId="urn:microsoft.com/office/officeart/2018/5/layout/IconLeafLabelList"/>
    <dgm:cxn modelId="{7A52DBBD-82F8-43D7-8DD3-16BD71D4CC5E}" type="presParOf" srcId="{3D9E51DC-9F68-4CA1-8BA0-DE370A7A74DE}" destId="{ECEEE48A-2885-4B07-A4C4-3125BB831768}" srcOrd="3" destOrd="0" presId="urn:microsoft.com/office/officeart/2018/5/layout/IconLeafLabelList"/>
    <dgm:cxn modelId="{0AF9A032-A203-4635-AE86-D2047717855E}" type="presParOf" srcId="{32334A15-2357-480E-86D3-5D566E05884D}" destId="{E1118241-2F11-4D1A-94DD-97797A0AFC30}" srcOrd="1" destOrd="0" presId="urn:microsoft.com/office/officeart/2018/5/layout/IconLeafLabelList"/>
    <dgm:cxn modelId="{AC06D045-054A-426D-BE5E-62FCF267F748}" type="presParOf" srcId="{32334A15-2357-480E-86D3-5D566E05884D}" destId="{D9F0A8D7-C31B-4E33-9CCB-2257F084C09E}" srcOrd="2" destOrd="0" presId="urn:microsoft.com/office/officeart/2018/5/layout/IconLeafLabelList"/>
    <dgm:cxn modelId="{4354E443-B087-4179-B4E7-33DF6B770CF3}" type="presParOf" srcId="{D9F0A8D7-C31B-4E33-9CCB-2257F084C09E}" destId="{74F5CB5F-23EE-4B3F-B2A6-FFE61A87FAFC}" srcOrd="0" destOrd="0" presId="urn:microsoft.com/office/officeart/2018/5/layout/IconLeafLabelList"/>
    <dgm:cxn modelId="{C53D5CE6-C784-4F5D-98AB-82EFD50FD92E}" type="presParOf" srcId="{D9F0A8D7-C31B-4E33-9CCB-2257F084C09E}" destId="{E5F7F1D5-9263-4C83-BFDF-7A2F76C9DAB7}" srcOrd="1" destOrd="0" presId="urn:microsoft.com/office/officeart/2018/5/layout/IconLeafLabelList"/>
    <dgm:cxn modelId="{2FBEEA9C-6AD7-4DDE-ADDB-9036D062F5CC}" type="presParOf" srcId="{D9F0A8D7-C31B-4E33-9CCB-2257F084C09E}" destId="{2336CFA0-C598-4663-9DDB-09E85A06A351}" srcOrd="2" destOrd="0" presId="urn:microsoft.com/office/officeart/2018/5/layout/IconLeafLabelList"/>
    <dgm:cxn modelId="{99A3F0DE-7303-47E1-8221-69CE60CC88C1}" type="presParOf" srcId="{D9F0A8D7-C31B-4E33-9CCB-2257F084C09E}" destId="{2B8A20DB-A15A-4EB2-B627-AD502AEBCF2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E4B1C-48D1-4CA2-B989-46552C508B95}">
      <dsp:nvSpPr>
        <dsp:cNvPr id="0" name=""/>
        <dsp:cNvSpPr/>
      </dsp:nvSpPr>
      <dsp:spPr>
        <a:xfrm>
          <a:off x="2029055" y="29741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E3D034-7BEB-4491-A834-728B297F5902}">
      <dsp:nvSpPr>
        <dsp:cNvPr id="0" name=""/>
        <dsp:cNvSpPr/>
      </dsp:nvSpPr>
      <dsp:spPr>
        <a:xfrm>
          <a:off x="841055" y="271162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In groups of 4, take 10 minutes to make notes of the things that you should consider when planning</a:t>
          </a:r>
        </a:p>
      </dsp:txBody>
      <dsp:txXfrm>
        <a:off x="841055" y="271162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A0A54-823B-2547-8FEF-74D9A140AD80}">
      <dsp:nvSpPr>
        <dsp:cNvPr id="0" name=""/>
        <dsp:cNvSpPr/>
      </dsp:nvSpPr>
      <dsp:spPr>
        <a:xfrm>
          <a:off x="3571" y="2084652"/>
          <a:ext cx="3123406" cy="12493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a:t>What is the objective?</a:t>
          </a:r>
        </a:p>
      </dsp:txBody>
      <dsp:txXfrm>
        <a:off x="3571" y="2084652"/>
        <a:ext cx="2811066" cy="1249362"/>
      </dsp:txXfrm>
    </dsp:sp>
    <dsp:sp modelId="{8C264519-A799-4D4A-A742-54A0A582FEE3}">
      <dsp:nvSpPr>
        <dsp:cNvPr id="0" name=""/>
        <dsp:cNvSpPr/>
      </dsp:nvSpPr>
      <dsp:spPr>
        <a:xfrm>
          <a:off x="2502296" y="2084652"/>
          <a:ext cx="3123406" cy="12493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a:t>How will I assess it?</a:t>
          </a:r>
        </a:p>
      </dsp:txBody>
      <dsp:txXfrm>
        <a:off x="3126977" y="2084652"/>
        <a:ext cx="1874044" cy="1249362"/>
      </dsp:txXfrm>
    </dsp:sp>
    <dsp:sp modelId="{6EB4F459-F3EF-B541-BE34-9FF51D84C1F8}">
      <dsp:nvSpPr>
        <dsp:cNvPr id="0" name=""/>
        <dsp:cNvSpPr/>
      </dsp:nvSpPr>
      <dsp:spPr>
        <a:xfrm>
          <a:off x="5001021" y="2084652"/>
          <a:ext cx="3123406" cy="12493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a:t>What activities will lead to mastery? </a:t>
          </a:r>
        </a:p>
      </dsp:txBody>
      <dsp:txXfrm>
        <a:off x="5625702" y="2084652"/>
        <a:ext cx="1874044" cy="12493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E5F74-F046-43E2-96C3-CB6F66EA3995}">
      <dsp:nvSpPr>
        <dsp:cNvPr id="0" name=""/>
        <dsp:cNvSpPr/>
      </dsp:nvSpPr>
      <dsp:spPr>
        <a:xfrm>
          <a:off x="2250914" y="447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58DDA-0942-4967-BC0B-A7DE8A14DCEF}">
      <dsp:nvSpPr>
        <dsp:cNvPr id="0" name=""/>
        <dsp:cNvSpPr/>
      </dsp:nvSpPr>
      <dsp:spPr>
        <a:xfrm>
          <a:off x="2718914" y="5127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57B67-A391-4CAC-8EF6-8E3A1D74665F}">
      <dsp:nvSpPr>
        <dsp:cNvPr id="0" name=""/>
        <dsp:cNvSpPr/>
      </dsp:nvSpPr>
      <dsp:spPr>
        <a:xfrm>
          <a:off x="1548914" y="29247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Pick ONE of the lessons in your plan</a:t>
          </a:r>
          <a:endParaRPr lang="en-US" sz="2000" kern="1200"/>
        </a:p>
      </dsp:txBody>
      <dsp:txXfrm>
        <a:off x="1548914" y="2924702"/>
        <a:ext cx="3600000" cy="720000"/>
      </dsp:txXfrm>
    </dsp:sp>
    <dsp:sp modelId="{0076BEA8-011B-4F81-BA47-26A0F83B1682}">
      <dsp:nvSpPr>
        <dsp:cNvPr id="0" name=""/>
        <dsp:cNvSpPr/>
      </dsp:nvSpPr>
      <dsp:spPr>
        <a:xfrm>
          <a:off x="6480914" y="447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D50B1-B88D-4C8C-80A6-A37C13852A2B}">
      <dsp:nvSpPr>
        <dsp:cNvPr id="0" name=""/>
        <dsp:cNvSpPr/>
      </dsp:nvSpPr>
      <dsp:spPr>
        <a:xfrm>
          <a:off x="6948914" y="5127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43CAA2-8214-48DC-8339-5ED7FC8F455D}">
      <dsp:nvSpPr>
        <dsp:cNvPr id="0" name=""/>
        <dsp:cNvSpPr/>
      </dsp:nvSpPr>
      <dsp:spPr>
        <a:xfrm>
          <a:off x="5778914" y="29247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Develop a lesson plan together around that lesson</a:t>
          </a:r>
          <a:endParaRPr lang="en-US" sz="2000" kern="1200"/>
        </a:p>
      </dsp:txBody>
      <dsp:txXfrm>
        <a:off x="5778914" y="292470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43B79-CE7A-4735-89A0-16DFFB04AFBC}">
      <dsp:nvSpPr>
        <dsp:cNvPr id="0" name=""/>
        <dsp:cNvSpPr/>
      </dsp:nvSpPr>
      <dsp:spPr>
        <a:xfrm>
          <a:off x="2250914" y="44702"/>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AFF5F-434D-4951-B207-10ADF0F5097D}">
      <dsp:nvSpPr>
        <dsp:cNvPr id="0" name=""/>
        <dsp:cNvSpPr/>
      </dsp:nvSpPr>
      <dsp:spPr>
        <a:xfrm>
          <a:off x="2718914" y="5127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EEE48A-2885-4B07-A4C4-3125BB831768}">
      <dsp:nvSpPr>
        <dsp:cNvPr id="0" name=""/>
        <dsp:cNvSpPr/>
      </dsp:nvSpPr>
      <dsp:spPr>
        <a:xfrm>
          <a:off x="1548914" y="29247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Revisit the lesson plan – outline what questions you might ask at certain points, considering:</a:t>
          </a:r>
          <a:br>
            <a:rPr lang="en-US" sz="1200" kern="1200"/>
          </a:br>
          <a:br>
            <a:rPr lang="en-US" sz="1200" kern="1200"/>
          </a:br>
          <a:r>
            <a:rPr lang="en-US" sz="1200" kern="1200"/>
            <a:t>The language you are using</a:t>
          </a:r>
        </a:p>
      </dsp:txBody>
      <dsp:txXfrm>
        <a:off x="1548914" y="2924702"/>
        <a:ext cx="3600000" cy="720000"/>
      </dsp:txXfrm>
    </dsp:sp>
    <dsp:sp modelId="{74F5CB5F-23EE-4B3F-B2A6-FFE61A87FAFC}">
      <dsp:nvSpPr>
        <dsp:cNvPr id="0" name=""/>
        <dsp:cNvSpPr/>
      </dsp:nvSpPr>
      <dsp:spPr>
        <a:xfrm>
          <a:off x="6480914" y="44702"/>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F7F1D5-9263-4C83-BFDF-7A2F76C9DAB7}">
      <dsp:nvSpPr>
        <dsp:cNvPr id="0" name=""/>
        <dsp:cNvSpPr/>
      </dsp:nvSpPr>
      <dsp:spPr>
        <a:xfrm>
          <a:off x="6948914" y="5127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A20DB-A15A-4EB2-B627-AD502AEBCF2E}">
      <dsp:nvSpPr>
        <dsp:cNvPr id="0" name=""/>
        <dsp:cNvSpPr/>
      </dsp:nvSpPr>
      <dsp:spPr>
        <a:xfrm>
          <a:off x="5778914" y="29247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 evidence you hope to elicit form the questioning </a:t>
          </a:r>
        </a:p>
      </dsp:txBody>
      <dsp:txXfrm>
        <a:off x="5778914" y="292470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3A8A4-46E3-4819-B11E-77CB354C1BBF}" type="datetimeFigureOut">
              <a:rPr lang="en-GB" smtClean="0"/>
              <a:t>04/10/2022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33FAFF-6798-41A8-AA91-EC821E4F9C72}" type="slidenum">
              <a:rPr lang="en-GB" smtClean="0"/>
              <a:t>‹#›</a:t>
            </a:fld>
            <a:endParaRPr lang="en-GB"/>
          </a:p>
        </p:txBody>
      </p:sp>
    </p:spTree>
    <p:extLst>
      <p:ext uri="{BB962C8B-B14F-4D97-AF65-F5344CB8AC3E}">
        <p14:creationId xmlns:p14="http://schemas.microsoft.com/office/powerpoint/2010/main" val="1605003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mins and feedback</a:t>
            </a:r>
          </a:p>
        </p:txBody>
      </p:sp>
      <p:sp>
        <p:nvSpPr>
          <p:cNvPr id="4" name="Slide Number Placeholder 3"/>
          <p:cNvSpPr>
            <a:spLocks noGrp="1"/>
          </p:cNvSpPr>
          <p:nvPr>
            <p:ph type="sldNum" sz="quarter" idx="5"/>
          </p:nvPr>
        </p:nvSpPr>
        <p:spPr/>
        <p:txBody>
          <a:bodyPr/>
          <a:lstStyle/>
          <a:p>
            <a:fld id="{ADA3F0E9-AB64-4053-8CE1-C87DD250BB4D}" type="slidenum">
              <a:rPr lang="en-GB" smtClean="0"/>
              <a:t>3</a:t>
            </a:fld>
            <a:endParaRPr lang="en-GB"/>
          </a:p>
        </p:txBody>
      </p:sp>
    </p:spTree>
    <p:extLst>
      <p:ext uri="{BB962C8B-B14F-4D97-AF65-F5344CB8AC3E}">
        <p14:creationId xmlns:p14="http://schemas.microsoft.com/office/powerpoint/2010/main" val="934888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Just a few of the things that they may have come back with – no doubt they will come up with more! Discuss and move to next slide</a:t>
            </a:r>
          </a:p>
          <a:p>
            <a:endParaRPr lang="en-US"/>
          </a:p>
          <a:p>
            <a:endParaRPr lang="en-US"/>
          </a:p>
        </p:txBody>
      </p:sp>
      <p:sp>
        <p:nvSpPr>
          <p:cNvPr id="4" name="Slide Number Placeholder 3"/>
          <p:cNvSpPr>
            <a:spLocks noGrp="1"/>
          </p:cNvSpPr>
          <p:nvPr>
            <p:ph type="sldNum" sz="quarter" idx="5"/>
          </p:nvPr>
        </p:nvSpPr>
        <p:spPr/>
        <p:txBody>
          <a:bodyPr/>
          <a:lstStyle/>
          <a:p>
            <a:fld id="{5EA56AA0-2ECA-8C4A-B7A6-4016C4EAC0B0}" type="slidenum">
              <a:rPr lang="en-US" smtClean="0"/>
              <a:t>5</a:t>
            </a:fld>
            <a:endParaRPr lang="en-US"/>
          </a:p>
        </p:txBody>
      </p:sp>
    </p:spTree>
    <p:extLst>
      <p:ext uri="{BB962C8B-B14F-4D97-AF65-F5344CB8AC3E}">
        <p14:creationId xmlns:p14="http://schemas.microsoft.com/office/powerpoint/2010/main" val="4152237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Reminder of the pedagogical principles discussed last week.</a:t>
            </a:r>
          </a:p>
          <a:p>
            <a:pPr rtl="0"/>
            <a:r>
              <a:rPr lang="en-GB" dirty="0"/>
              <a:t>How can these support us in our planning?</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1264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277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66666"/>
                </a:solidFill>
                <a:effectLst/>
                <a:latin typeface="Roboto"/>
              </a:rPr>
              <a:t>teachers </a:t>
            </a:r>
            <a:r>
              <a:rPr lang="en-US" b="1" i="0" dirty="0">
                <a:solidFill>
                  <a:srgbClr val="767676"/>
                </a:solidFill>
                <a:effectLst/>
                <a:latin typeface="Roboto"/>
              </a:rPr>
              <a:t>plan</a:t>
            </a:r>
            <a:r>
              <a:rPr lang="en-US" b="0" i="0" dirty="0">
                <a:solidFill>
                  <a:srgbClr val="666666"/>
                </a:solidFill>
                <a:effectLst/>
                <a:latin typeface="Roboto"/>
              </a:rPr>
              <a:t> effectively, using clear objectives that children understand’.</a:t>
            </a:r>
            <a:endParaRPr lang="en-GB" dirty="0"/>
          </a:p>
          <a:p>
            <a:endParaRPr lang="en-GB" dirty="0"/>
          </a:p>
          <a:p>
            <a:r>
              <a:rPr lang="en-US" b="0" i="0" dirty="0">
                <a:effectLst/>
                <a:latin typeface="Lato"/>
              </a:rPr>
              <a:t>Lesson planning is a significant element of teaching-learning system. A lesson plan is a step-by-step guide that provides a structure for an essential learning. Before planning a lesson, it is essential to classify the learning outcomes for the class. It is important because it helps the teacher in maintaining a standard teaching pattern and does not let the class deviate from the topic. Pre-planning helps the teacher to be better equipped in answering questions asked by the students during the lecture. An effective lesson plan has three basic components; aims and objectives of the course, teaching and learning activities and, assessments to check student understanding of the topic.</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9E4493-9293-4EE9-A79B-B58989BDEA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0764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10</a:t>
            </a:fld>
            <a:endParaRPr lang="en-GB"/>
          </a:p>
        </p:txBody>
      </p:sp>
    </p:spTree>
    <p:extLst>
      <p:ext uri="{BB962C8B-B14F-4D97-AF65-F5344CB8AC3E}">
        <p14:creationId xmlns:p14="http://schemas.microsoft.com/office/powerpoint/2010/main" val="864280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Recap prof tutor session – short/medium/long term planning.</a:t>
            </a:r>
          </a:p>
          <a:p>
            <a:pPr rtl="0"/>
            <a:r>
              <a:rPr lang="en-GB" dirty="0"/>
              <a:t>We will start with medium term planning and move on to single lesson</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2126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12</a:t>
            </a:fld>
            <a:endParaRPr lang="en-GB"/>
          </a:p>
        </p:txBody>
      </p:sp>
    </p:spTree>
    <p:extLst>
      <p:ext uri="{BB962C8B-B14F-4D97-AF65-F5344CB8AC3E}">
        <p14:creationId xmlns:p14="http://schemas.microsoft.com/office/powerpoint/2010/main" val="4127129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lesson planning doesn’t start at the beginning – effective planning starts at the end – we need to be able to understand where our students need to be at the end of years, topics, lessons and activities</a:t>
            </a:r>
          </a:p>
          <a:p>
            <a:endParaRPr lang="en-US" dirty="0"/>
          </a:p>
          <a:p>
            <a:r>
              <a:rPr lang="en-US" dirty="0"/>
              <a:t>The way we approach each of these can be different bit the one key factor is that we are able to clearly identify the objective of each element </a:t>
            </a:r>
          </a:p>
          <a:p>
            <a:endParaRPr lang="en-US" dirty="0"/>
          </a:p>
          <a:p>
            <a:r>
              <a:rPr lang="en-US" dirty="0"/>
              <a:t>First we outline what the objective is we are hoping to achieve in a particular session (we will talk about refinement of objectives later), we need to consider what sort of assessment will help us to determine whether the </a:t>
            </a:r>
            <a:r>
              <a:rPr lang="en-US" dirty="0" err="1"/>
              <a:t>the</a:t>
            </a:r>
            <a:r>
              <a:rPr lang="en-US" dirty="0"/>
              <a:t> objective has been met, and then we can plan the sequence of activities that we think will allow the students to achieve mastery of these aspects</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6A860A-9E80-5A48-AD78-3ED1F32758B5}" type="slidenum">
              <a:rPr lang="en-US" smtClean="0"/>
              <a:t>13</a:t>
            </a:fld>
            <a:endParaRPr lang="en-US"/>
          </a:p>
        </p:txBody>
      </p:sp>
    </p:spTree>
    <p:extLst>
      <p:ext uri="{BB962C8B-B14F-4D97-AF65-F5344CB8AC3E}">
        <p14:creationId xmlns:p14="http://schemas.microsoft.com/office/powerpoint/2010/main" val="949058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we have our plans in place (wide thinking) we can start focusing in on those “objectives” – no activities yet!!!</a:t>
            </a:r>
          </a:p>
          <a:p>
            <a:endParaRPr lang="en-US" dirty="0"/>
          </a:p>
          <a:p>
            <a:r>
              <a:rPr lang="en-US" dirty="0"/>
              <a:t>This is all about TOPIC: What do they need to be able to do – what should the culmination of all my time with them be?</a:t>
            </a:r>
          </a:p>
          <a:p>
            <a:endParaRPr lang="en-US" dirty="0"/>
          </a:p>
          <a:p>
            <a:r>
              <a:rPr lang="en-US" dirty="0"/>
              <a:t>Lessons: so now I know the end of the journey, what are the big knowledge steps – how to I break this down into sessions</a:t>
            </a:r>
          </a:p>
          <a:p>
            <a:endParaRPr lang="en-US" dirty="0"/>
          </a:p>
          <a:p>
            <a:r>
              <a:rPr lang="en-US" dirty="0"/>
              <a:t>Objectives: how do I know they have met these milestones – how can I step back and see progress is being made</a:t>
            </a:r>
          </a:p>
          <a:p>
            <a:endParaRPr lang="en-US" dirty="0"/>
          </a:p>
          <a:p>
            <a:r>
              <a:rPr lang="en-US" dirty="0"/>
              <a:t>THEN…….THEN you start planning the lesson</a:t>
            </a:r>
          </a:p>
        </p:txBody>
      </p:sp>
      <p:sp>
        <p:nvSpPr>
          <p:cNvPr id="4" name="Slide Number Placeholder 3"/>
          <p:cNvSpPr>
            <a:spLocks noGrp="1"/>
          </p:cNvSpPr>
          <p:nvPr>
            <p:ph type="sldNum" sz="quarter" idx="5"/>
          </p:nvPr>
        </p:nvSpPr>
        <p:spPr/>
        <p:txBody>
          <a:bodyPr/>
          <a:lstStyle/>
          <a:p>
            <a:fld id="{676A860A-9E80-5A48-AD78-3ED1F32758B5}" type="slidenum">
              <a:rPr lang="en-US" smtClean="0"/>
              <a:t>14</a:t>
            </a:fld>
            <a:endParaRPr lang="en-US"/>
          </a:p>
        </p:txBody>
      </p:sp>
    </p:spTree>
    <p:extLst>
      <p:ext uri="{BB962C8B-B14F-4D97-AF65-F5344CB8AC3E}">
        <p14:creationId xmlns:p14="http://schemas.microsoft.com/office/powerpoint/2010/main" val="2965691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activities we plan are not the aims of our lessons </a:t>
            </a:r>
          </a:p>
          <a:p>
            <a:endParaRPr lang="en-US"/>
          </a:p>
          <a:p>
            <a:r>
              <a:rPr lang="en-US"/>
              <a:t>We must plan for learning, the activities are the tools and steps we use to develop that learning and understanding while working towards the wider goals</a:t>
            </a:r>
          </a:p>
        </p:txBody>
      </p:sp>
      <p:sp>
        <p:nvSpPr>
          <p:cNvPr id="4" name="Slide Number Placeholder 3"/>
          <p:cNvSpPr>
            <a:spLocks noGrp="1"/>
          </p:cNvSpPr>
          <p:nvPr>
            <p:ph type="sldNum" sz="quarter" idx="5"/>
          </p:nvPr>
        </p:nvSpPr>
        <p:spPr/>
        <p:txBody>
          <a:bodyPr/>
          <a:lstStyle/>
          <a:p>
            <a:fld id="{5EA56AA0-2ECA-8C4A-B7A6-4016C4EAC0B0}" type="slidenum">
              <a:rPr lang="en-US" smtClean="0"/>
              <a:t>15</a:t>
            </a:fld>
            <a:endParaRPr lang="en-US"/>
          </a:p>
        </p:txBody>
      </p:sp>
    </p:spTree>
    <p:extLst>
      <p:ext uri="{BB962C8B-B14F-4D97-AF65-F5344CB8AC3E}">
        <p14:creationId xmlns:p14="http://schemas.microsoft.com/office/powerpoint/2010/main" val="452949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done as an individual or group </a:t>
            </a:r>
            <a:r>
              <a:rPr lang="en-GB"/>
              <a:t>task – NEED TO SUPPLY EXEMPLARS </a:t>
            </a:r>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22</a:t>
            </a:fld>
            <a:endParaRPr lang="en-GB"/>
          </a:p>
        </p:txBody>
      </p:sp>
    </p:spTree>
    <p:extLst>
      <p:ext uri="{BB962C8B-B14F-4D97-AF65-F5344CB8AC3E}">
        <p14:creationId xmlns:p14="http://schemas.microsoft.com/office/powerpoint/2010/main" val="2152136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33FAFF-6798-41A8-AA91-EC821E4F9C72}" type="slidenum">
              <a:rPr lang="en-GB" smtClean="0"/>
              <a:t>26</a:t>
            </a:fld>
            <a:endParaRPr lang="en-GB"/>
          </a:p>
        </p:txBody>
      </p:sp>
    </p:spTree>
    <p:extLst>
      <p:ext uri="{BB962C8B-B14F-4D97-AF65-F5344CB8AC3E}">
        <p14:creationId xmlns:p14="http://schemas.microsoft.com/office/powerpoint/2010/main" val="455717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7F5B-9DB7-670D-24D7-7CCEC1D4EA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E5C527-1875-DF8D-E800-88FEFB0039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6D1557-2F1A-9259-DC24-830530EE950D}"/>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4F3E8BAF-E8CB-8690-AAB1-48096652B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7AC000-6C47-02E4-85EC-16BFA50D0E3F}"/>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1816903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2455-209E-A408-227E-3C0022B8BF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55F4EB-DA78-BE05-0995-9FEADF31B4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FDD08-6414-8F1B-05F1-E20661E629A5}"/>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5EA3DF6C-96AB-1CEC-A884-AE5AE5E8C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C71EF-9EB1-8656-F796-A2853C3E1133}"/>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1026189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57B9-97E5-D5EB-1165-245148CF93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398EA8-DC3A-AC49-8348-EF61730261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A71978-D867-E89D-2A81-C5AB37A6DE4F}"/>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BCAB1038-A48B-24FC-D10D-BABA56D926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B73F7B-1158-0200-2AA5-36F494F161C1}"/>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806492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864F1-8E32-D388-8B70-65ADC1979B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C7BEB2-615B-D7D2-7DA2-3DD7CB13E0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B39430-42E6-C58A-A98B-B2D3449246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365644-6AE9-6346-F169-0B0720570E70}"/>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6" name="Footer Placeholder 5">
            <a:extLst>
              <a:ext uri="{FF2B5EF4-FFF2-40B4-BE49-F238E27FC236}">
                <a16:creationId xmlns:a16="http://schemas.microsoft.com/office/drawing/2014/main" id="{C8D89BC2-AF63-1464-1510-294B4670FB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680DA9-9AE7-8AA6-B650-29D2F45B158F}"/>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3803646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11148-8CC3-F25F-4966-8810A3C0A9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BDC923-1FCE-B6C8-46B2-97C3C95A6C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CA8208-74F1-A68C-566C-412D425F80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F184D2-E215-6560-8F9F-1AC6DAF6D1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642E18-B241-3627-4FB9-98DBA942EC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F21770-96DD-6017-21F9-1A82BABEE702}"/>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8" name="Footer Placeholder 7">
            <a:extLst>
              <a:ext uri="{FF2B5EF4-FFF2-40B4-BE49-F238E27FC236}">
                <a16:creationId xmlns:a16="http://schemas.microsoft.com/office/drawing/2014/main" id="{7B48B7FA-3AFA-57F5-F234-303313583B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B70165-69FA-76D8-63EB-12A544AEA6B0}"/>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3384489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20C61-DA5F-4DCC-AFB5-7C48B8EE74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EA91AE-04F1-6957-4C29-773F1B3E714B}"/>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4" name="Footer Placeholder 3">
            <a:extLst>
              <a:ext uri="{FF2B5EF4-FFF2-40B4-BE49-F238E27FC236}">
                <a16:creationId xmlns:a16="http://schemas.microsoft.com/office/drawing/2014/main" id="{8CE76B9E-10D2-3709-4D4F-4ED0E09C96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3B0547-7C58-EF30-5F7C-51A6F28B60E9}"/>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302450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DFE559-F5A9-A0E1-C861-33BCDE74258E}"/>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3" name="Footer Placeholder 2">
            <a:extLst>
              <a:ext uri="{FF2B5EF4-FFF2-40B4-BE49-F238E27FC236}">
                <a16:creationId xmlns:a16="http://schemas.microsoft.com/office/drawing/2014/main" id="{5174931E-8E4E-475E-9549-A41BC59E77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5ABD25-C056-C8A7-C1EC-7800F82313B0}"/>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3201948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D8F5D-2458-F504-3AF2-90A5034742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79B00F-879E-0B35-C7FD-DE84B69E20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79F867-896C-D16B-6F36-03807FCAD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2F4115-7E8A-3C65-1AEA-83A03FBD06C6}"/>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6" name="Footer Placeholder 5">
            <a:extLst>
              <a:ext uri="{FF2B5EF4-FFF2-40B4-BE49-F238E27FC236}">
                <a16:creationId xmlns:a16="http://schemas.microsoft.com/office/drawing/2014/main" id="{2E24D79B-89BA-9C0D-CF0E-AC71CB994C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C7BA05-571A-37B7-1E09-676B12670B71}"/>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3710832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C07BE-500F-3651-C5C8-F2327F3146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458315-AB45-59FB-16D5-33DBC4FA6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A15B2C-B859-3D18-95AC-1E025BE94E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F3FDF-A4BA-C81F-97E4-C10ECA6DA373}"/>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6" name="Footer Placeholder 5">
            <a:extLst>
              <a:ext uri="{FF2B5EF4-FFF2-40B4-BE49-F238E27FC236}">
                <a16:creationId xmlns:a16="http://schemas.microsoft.com/office/drawing/2014/main" id="{DA963052-6618-AE42-B274-CF08A474AF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63AA8E-515B-34A8-AB81-E432CF377926}"/>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2531284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4317-62AD-C5CE-E23E-14AE2149FE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D4753-30BB-FE06-E1AC-5C3847050F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75937F-E554-AD2D-DF6A-391C28203A06}"/>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ADC9B015-6F11-94EB-D90E-2B1F938663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146FB-8AFB-2AEA-405E-9701A0107E05}"/>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154710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ED5FF4-F1D4-8C6D-0879-28F75F970A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CDF447-A90B-1126-EE00-8DA6EE4F6B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55421-C17C-49BE-42CD-EFDFC761D9F5}"/>
              </a:ext>
            </a:extLst>
          </p:cNvPr>
          <p:cNvSpPr>
            <a:spLocks noGrp="1"/>
          </p:cNvSpPr>
          <p:nvPr>
            <p:ph type="dt" sz="half" idx="10"/>
          </p:nvPr>
        </p:nvSpPr>
        <p:spPr/>
        <p:txBody>
          <a:body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A501A44F-E5A7-9CF9-CB37-6274D9A75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1C496-9A9C-0890-3DF3-37D9A44D6E62}"/>
              </a:ext>
            </a:extLst>
          </p:cNvPr>
          <p:cNvSpPr>
            <a:spLocks noGrp="1"/>
          </p:cNvSpPr>
          <p:nvPr>
            <p:ph type="sldNum" sz="quarter" idx="12"/>
          </p:nvPr>
        </p:nvSpPr>
        <p:spPr/>
        <p:txBody>
          <a:bodyPr/>
          <a:lstStyle/>
          <a:p>
            <a:fld id="{201B0E9C-39AB-4A9E-BAB5-35E53C28B499}" type="slidenum">
              <a:rPr lang="en-GB" smtClean="0"/>
              <a:t>‹#›</a:t>
            </a:fld>
            <a:endParaRPr lang="en-GB"/>
          </a:p>
        </p:txBody>
      </p:sp>
    </p:spTree>
    <p:extLst>
      <p:ext uri="{BB962C8B-B14F-4D97-AF65-F5344CB8AC3E}">
        <p14:creationId xmlns:p14="http://schemas.microsoft.com/office/powerpoint/2010/main" val="49252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6B309D-102A-1E73-A932-6635B4D28C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96CED8-A3DC-A4BB-DF82-9847D2C294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D12A0-22A5-8C12-5194-06150C7975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42006-AC0A-4AA9-B37B-1B449D67DE37}" type="datetimeFigureOut">
              <a:rPr lang="en-GB" smtClean="0"/>
              <a:t>04/10/2022</a:t>
            </a:fld>
            <a:endParaRPr lang="en-GB"/>
          </a:p>
        </p:txBody>
      </p:sp>
      <p:sp>
        <p:nvSpPr>
          <p:cNvPr id="5" name="Footer Placeholder 4">
            <a:extLst>
              <a:ext uri="{FF2B5EF4-FFF2-40B4-BE49-F238E27FC236}">
                <a16:creationId xmlns:a16="http://schemas.microsoft.com/office/drawing/2014/main" id="{ADAC59A2-3E69-F807-F1AD-8A0E43AB8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C192EF-A569-A461-D32D-601E74E1F8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1B0E9C-39AB-4A9E-BAB5-35E53C28B499}" type="slidenum">
              <a:rPr lang="en-GB" smtClean="0"/>
              <a:t>‹#›</a:t>
            </a:fld>
            <a:endParaRPr lang="en-GB"/>
          </a:p>
        </p:txBody>
      </p:sp>
    </p:spTree>
    <p:extLst>
      <p:ext uri="{BB962C8B-B14F-4D97-AF65-F5344CB8AC3E}">
        <p14:creationId xmlns:p14="http://schemas.microsoft.com/office/powerpoint/2010/main" val="1085845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jeramiah.net/2012/12/corporate-communities-large-and-small/"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Henrik_Bothe_plate_spinning.jpg"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hyperlink" Target="https://www.youtube.com/watch?v=dvzeou_u2hM"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uowtsd.sharepoint.com/teams/Arwainydysgu-SLeadingtheLearning-UECAD6008/Shared%20Documents/General/Asynchronous%20Videos/Cynllunio%20-%20Planning%20(06.10.2021)/Planning%2021-22.mp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6.xml"/><Relationship Id="rId5" Type="http://schemas.openxmlformats.org/officeDocument/2006/relationships/image" Target="../media/image27.jp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8.jp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1.jpg"/></Relationships>
</file>

<file path=ppt/slides/_rels/slide2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24.jpg"/><Relationship Id="rId1" Type="http://schemas.openxmlformats.org/officeDocument/2006/relationships/slideLayout" Target="../slideLayouts/slideLayout6.xml"/><Relationship Id="rId4" Type="http://schemas.openxmlformats.org/officeDocument/2006/relationships/image" Target="../media/image34.jp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6178782-380A-D80A-164C-045791C433E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E9100-97D9-ABF1-5411-03A57C3FE3C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Planning</a:t>
            </a:r>
          </a:p>
        </p:txBody>
      </p:sp>
      <p:sp>
        <p:nvSpPr>
          <p:cNvPr id="3" name="Subtitle 2">
            <a:extLst>
              <a:ext uri="{FF2B5EF4-FFF2-40B4-BE49-F238E27FC236}">
                <a16:creationId xmlns:a16="http://schemas.microsoft.com/office/drawing/2014/main" id="{0B9C6735-D0EB-EC62-E939-927A2FBA2BF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249743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7" y="110341"/>
            <a:ext cx="7371184" cy="769441"/>
          </a:xfrm>
          <a:prstGeom prst="rect">
            <a:avLst/>
          </a:prstGeom>
          <a:noFill/>
        </p:spPr>
        <p:txBody>
          <a:bodyPr wrap="square" rtlCol="0">
            <a:spAutoFit/>
          </a:bodyPr>
          <a:lstStyle/>
          <a:p>
            <a:r>
              <a:rPr lang="en-GB" sz="4400" b="1" dirty="0"/>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385894" y="869127"/>
            <a:ext cx="11198018" cy="5878532"/>
          </a:xfrm>
          <a:prstGeom prst="rect">
            <a:avLst/>
          </a:prstGeom>
          <a:noFill/>
        </p:spPr>
        <p:txBody>
          <a:bodyPr wrap="square" rtlCol="0">
            <a:spAutoFit/>
          </a:bodyPr>
          <a:lstStyle/>
          <a:p>
            <a:r>
              <a:rPr lang="en-GB" sz="2200" dirty="0"/>
              <a:t>1. Good teaching and learning maintains a consistent focus on the overall purposes of the curriculum</a:t>
            </a:r>
          </a:p>
          <a:p>
            <a:endParaRPr lang="en-GB" sz="2200" dirty="0"/>
          </a:p>
          <a:p>
            <a:r>
              <a:rPr lang="en-GB" sz="2200" dirty="0"/>
              <a:t>2. Good teaching and learning challenges all learners by encouraging them to recognise the importance of sustained effort in meeting expectations that are high but achievable for them</a:t>
            </a:r>
          </a:p>
          <a:p>
            <a:endParaRPr lang="en-GB" sz="2200" dirty="0"/>
          </a:p>
          <a:p>
            <a:r>
              <a:rPr lang="en-GB" sz="2200" dirty="0"/>
              <a:t>3. Good teaching and learning means employing a blend of approaches including direct teaching</a:t>
            </a:r>
          </a:p>
          <a:p>
            <a:endParaRPr lang="en-GB" sz="2200" dirty="0"/>
          </a:p>
          <a:p>
            <a:r>
              <a:rPr lang="en-GB" sz="2200" dirty="0"/>
              <a:t>4. Good teaching and learning means employing a blend of approaches including those that promote problem solving, creative and critical thinking</a:t>
            </a:r>
          </a:p>
          <a:p>
            <a:endParaRPr lang="en-GB" sz="2200" dirty="0"/>
          </a:p>
          <a:p>
            <a:r>
              <a:rPr lang="en-GB" sz="2200" dirty="0"/>
              <a:t>5. Good teaching and learning sets tasks and selects resources that build on previous knowledge and experience and engage interest </a:t>
            </a:r>
          </a:p>
          <a:p>
            <a:endParaRPr lang="en-GB" sz="2200" dirty="0"/>
          </a:p>
          <a:p>
            <a:r>
              <a:rPr lang="en-GB" sz="2200" dirty="0"/>
              <a:t>11. Good teaching and learning supports social and emotional development and positive relationships</a:t>
            </a:r>
          </a:p>
          <a:p>
            <a:endParaRPr lang="en-GB" sz="2400" dirty="0"/>
          </a:p>
        </p:txBody>
      </p:sp>
    </p:spTree>
    <p:extLst>
      <p:ext uri="{BB962C8B-B14F-4D97-AF65-F5344CB8AC3E}">
        <p14:creationId xmlns:p14="http://schemas.microsoft.com/office/powerpoint/2010/main" val="61300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LEGO, toy&#10;&#10;Description automatically generated">
            <a:extLst>
              <a:ext uri="{FF2B5EF4-FFF2-40B4-BE49-F238E27FC236}">
                <a16:creationId xmlns:a16="http://schemas.microsoft.com/office/drawing/2014/main" id="{0E3002BD-C4D6-984A-FB3D-BCC9626054AE}"/>
              </a:ext>
            </a:extLst>
          </p:cNvPr>
          <p:cNvPicPr>
            <a:picLocks noGrp="1" noChangeAspect="1"/>
          </p:cNvPicPr>
          <p:nvPr>
            <p:ph sz="half" idx="2"/>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912" b="22555"/>
          <a:stretch/>
        </p:blipFill>
        <p:spPr>
          <a:xfrm>
            <a:off x="20" y="1"/>
            <a:ext cx="12191980" cy="6857999"/>
          </a:xfrm>
          <a:prstGeom prst="rect">
            <a:avLst/>
          </a:prstGeom>
          <a:noFill/>
        </p:spPr>
      </p:pic>
      <p:sp>
        <p:nvSpPr>
          <p:cNvPr id="2" name="Title 1">
            <a:extLst>
              <a:ext uri="{FF2B5EF4-FFF2-40B4-BE49-F238E27FC236}">
                <a16:creationId xmlns:a16="http://schemas.microsoft.com/office/drawing/2014/main" id="{713A9BAD-C98D-8D3D-F80F-E1B54994FDB8}"/>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In small groups discuss the following:</a:t>
            </a:r>
          </a:p>
        </p:txBody>
      </p:sp>
      <p:cxnSp>
        <p:nvCxnSpPr>
          <p:cNvPr id="14" name="Straight Connector 1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25339D1-B07D-15E7-7CFF-4AC85763F261}"/>
              </a:ext>
            </a:extLst>
          </p:cNvPr>
          <p:cNvSpPr txBox="1"/>
          <p:nvPr/>
        </p:nvSpPr>
        <p:spPr>
          <a:xfrm>
            <a:off x="5155379" y="1065862"/>
            <a:ext cx="5744685" cy="4726276"/>
          </a:xfrm>
          <a:prstGeom prst="rect">
            <a:avLst/>
          </a:prstGeom>
        </p:spPr>
        <p:txBody>
          <a:bodyPr vert="horz" lIns="91440" tIns="45720" rIns="91440" bIns="45720" rtlCol="0" anchor="ctr">
            <a:normAutofit/>
          </a:bodyPr>
          <a:lstStyle/>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Why must I plan?</a:t>
            </a:r>
          </a:p>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Why does it take so long?</a:t>
            </a:r>
          </a:p>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How do I know what to include?</a:t>
            </a:r>
          </a:p>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What strategies are best to use?</a:t>
            </a:r>
          </a:p>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Why must I use the university’s template?</a:t>
            </a:r>
          </a:p>
          <a:p>
            <a:pPr indent="-228600">
              <a:lnSpc>
                <a:spcPct val="90000"/>
              </a:lnSpc>
              <a:spcAft>
                <a:spcPts val="600"/>
              </a:spcAft>
              <a:buClr>
                <a:schemeClr val="accent1"/>
              </a:buClr>
              <a:buFont typeface="Arial" panose="020B0604020202020204" pitchFamily="34" charset="0"/>
              <a:buChar char="•"/>
            </a:pPr>
            <a:r>
              <a:rPr lang="en-US" sz="2000">
                <a:solidFill>
                  <a:srgbClr val="FFFFFF"/>
                </a:solidFill>
              </a:rPr>
              <a:t> Why must I evaluate every lesson?</a:t>
            </a:r>
          </a:p>
        </p:txBody>
      </p:sp>
      <p:sp>
        <p:nvSpPr>
          <p:cNvPr id="7" name="TextBox 6">
            <a:extLst>
              <a:ext uri="{FF2B5EF4-FFF2-40B4-BE49-F238E27FC236}">
                <a16:creationId xmlns:a16="http://schemas.microsoft.com/office/drawing/2014/main" id="{ECC28961-6258-D2D1-FAD2-7053C063B988}"/>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jeramiah.net/2012/12/corporate-communities-large-and-sma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5436665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ADE71-048B-1E43-8250-28C70C698DC5}"/>
              </a:ext>
            </a:extLst>
          </p:cNvPr>
          <p:cNvSpPr>
            <a:spLocks noGrp="1"/>
          </p:cNvSpPr>
          <p:nvPr>
            <p:ph type="title"/>
          </p:nvPr>
        </p:nvSpPr>
        <p:spPr>
          <a:xfrm>
            <a:off x="836679" y="723898"/>
            <a:ext cx="6002110" cy="1495425"/>
          </a:xfrm>
        </p:spPr>
        <p:txBody>
          <a:bodyPr>
            <a:normAutofit/>
          </a:bodyPr>
          <a:lstStyle/>
          <a:p>
            <a:r>
              <a:rPr lang="en-US" sz="4000"/>
              <a:t>Thinking about thinking about planning</a:t>
            </a:r>
          </a:p>
        </p:txBody>
      </p:sp>
      <p:pic>
        <p:nvPicPr>
          <p:cNvPr id="6" name="Picture 5">
            <a:extLst>
              <a:ext uri="{FF2B5EF4-FFF2-40B4-BE49-F238E27FC236}">
                <a16:creationId xmlns:a16="http://schemas.microsoft.com/office/drawing/2014/main" id="{EFF5DB92-9C65-4387-8624-DA006A51D062}"/>
              </a:ext>
            </a:extLst>
          </p:cNvPr>
          <p:cNvPicPr>
            <a:picLocks noChangeAspect="1"/>
          </p:cNvPicPr>
          <p:nvPr/>
        </p:nvPicPr>
        <p:blipFill rotWithShape="1">
          <a:blip r:embed="rId2"/>
          <a:srcRect r="4540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693614B8-F94D-4B34-AD49-5B28EB6A5477}"/>
              </a:ext>
            </a:extLst>
          </p:cNvPr>
          <p:cNvGraphicFramePr>
            <a:graphicFrameLocks noGrp="1"/>
          </p:cNvGraphicFramePr>
          <p:nvPr>
            <p:ph idx="1"/>
            <p:extLst>
              <p:ext uri="{D42A27DB-BD31-4B8C-83A1-F6EECF244321}">
                <p14:modId xmlns:p14="http://schemas.microsoft.com/office/powerpoint/2010/main" val="397211169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0156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ACC280-56BB-B740-AA47-A926B972A7AA}"/>
              </a:ext>
            </a:extLst>
          </p:cNvPr>
          <p:cNvSpPr/>
          <p:nvPr/>
        </p:nvSpPr>
        <p:spPr>
          <a:xfrm>
            <a:off x="868017" y="596347"/>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Activities</a:t>
            </a:r>
          </a:p>
        </p:txBody>
      </p:sp>
      <p:sp>
        <p:nvSpPr>
          <p:cNvPr id="5" name="Rectangle 4">
            <a:extLst>
              <a:ext uri="{FF2B5EF4-FFF2-40B4-BE49-F238E27FC236}">
                <a16:creationId xmlns:a16="http://schemas.microsoft.com/office/drawing/2014/main" id="{00B326CC-AA38-AF46-B411-D7C98FAF63C4}"/>
              </a:ext>
            </a:extLst>
          </p:cNvPr>
          <p:cNvSpPr/>
          <p:nvPr/>
        </p:nvSpPr>
        <p:spPr>
          <a:xfrm>
            <a:off x="4817165" y="569843"/>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Hinge points</a:t>
            </a:r>
          </a:p>
        </p:txBody>
      </p:sp>
      <p:sp>
        <p:nvSpPr>
          <p:cNvPr id="6" name="Rectangle 5">
            <a:extLst>
              <a:ext uri="{FF2B5EF4-FFF2-40B4-BE49-F238E27FC236}">
                <a16:creationId xmlns:a16="http://schemas.microsoft.com/office/drawing/2014/main" id="{EB153F34-B971-D34B-931C-A679B2E89FF1}"/>
              </a:ext>
            </a:extLst>
          </p:cNvPr>
          <p:cNvSpPr/>
          <p:nvPr/>
        </p:nvSpPr>
        <p:spPr>
          <a:xfrm>
            <a:off x="8580781" y="569843"/>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Questioning</a:t>
            </a:r>
          </a:p>
        </p:txBody>
      </p:sp>
      <p:sp>
        <p:nvSpPr>
          <p:cNvPr id="7" name="Rectangle 6">
            <a:extLst>
              <a:ext uri="{FF2B5EF4-FFF2-40B4-BE49-F238E27FC236}">
                <a16:creationId xmlns:a16="http://schemas.microsoft.com/office/drawing/2014/main" id="{669FF2C2-9B6C-AF45-B766-9C0E16246BC9}"/>
              </a:ext>
            </a:extLst>
          </p:cNvPr>
          <p:cNvSpPr/>
          <p:nvPr/>
        </p:nvSpPr>
        <p:spPr>
          <a:xfrm>
            <a:off x="4817165" y="2173356"/>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CCS’s</a:t>
            </a:r>
          </a:p>
        </p:txBody>
      </p:sp>
      <p:sp>
        <p:nvSpPr>
          <p:cNvPr id="8" name="Rectangle 7">
            <a:extLst>
              <a:ext uri="{FF2B5EF4-FFF2-40B4-BE49-F238E27FC236}">
                <a16:creationId xmlns:a16="http://schemas.microsoft.com/office/drawing/2014/main" id="{70EC97FF-2A2E-5547-9F1A-BC37DBFA34C0}"/>
              </a:ext>
            </a:extLst>
          </p:cNvPr>
          <p:cNvSpPr/>
          <p:nvPr/>
        </p:nvSpPr>
        <p:spPr>
          <a:xfrm>
            <a:off x="8580781" y="2173356"/>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Progression</a:t>
            </a:r>
          </a:p>
        </p:txBody>
      </p:sp>
      <p:sp>
        <p:nvSpPr>
          <p:cNvPr id="9" name="Rectangle 8">
            <a:extLst>
              <a:ext uri="{FF2B5EF4-FFF2-40B4-BE49-F238E27FC236}">
                <a16:creationId xmlns:a16="http://schemas.microsoft.com/office/drawing/2014/main" id="{A3E2F598-0908-7542-B043-94F6616568DB}"/>
              </a:ext>
            </a:extLst>
          </p:cNvPr>
          <p:cNvSpPr/>
          <p:nvPr/>
        </p:nvSpPr>
        <p:spPr>
          <a:xfrm>
            <a:off x="4817165" y="3988906"/>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Prior Learning</a:t>
            </a:r>
          </a:p>
        </p:txBody>
      </p:sp>
      <p:sp>
        <p:nvSpPr>
          <p:cNvPr id="10" name="Rectangle 9">
            <a:extLst>
              <a:ext uri="{FF2B5EF4-FFF2-40B4-BE49-F238E27FC236}">
                <a16:creationId xmlns:a16="http://schemas.microsoft.com/office/drawing/2014/main" id="{DAA166D4-2224-2A4E-8971-B3161053FF70}"/>
              </a:ext>
            </a:extLst>
          </p:cNvPr>
          <p:cNvSpPr/>
          <p:nvPr/>
        </p:nvSpPr>
        <p:spPr>
          <a:xfrm>
            <a:off x="868017" y="3988904"/>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Where the lesson fits in the overall scheme</a:t>
            </a:r>
          </a:p>
        </p:txBody>
      </p:sp>
      <p:sp>
        <p:nvSpPr>
          <p:cNvPr id="11" name="Rectangle 10">
            <a:extLst>
              <a:ext uri="{FF2B5EF4-FFF2-40B4-BE49-F238E27FC236}">
                <a16:creationId xmlns:a16="http://schemas.microsoft.com/office/drawing/2014/main" id="{6495528F-EF82-CC4A-9843-FDF33E70DDF0}"/>
              </a:ext>
            </a:extLst>
          </p:cNvPr>
          <p:cNvSpPr/>
          <p:nvPr/>
        </p:nvSpPr>
        <p:spPr>
          <a:xfrm>
            <a:off x="8580781" y="3988904"/>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Differentiation</a:t>
            </a:r>
          </a:p>
        </p:txBody>
      </p:sp>
      <p:sp>
        <p:nvSpPr>
          <p:cNvPr id="12" name="Rectangle 11">
            <a:extLst>
              <a:ext uri="{FF2B5EF4-FFF2-40B4-BE49-F238E27FC236}">
                <a16:creationId xmlns:a16="http://schemas.microsoft.com/office/drawing/2014/main" id="{7EBD2CF6-FEC7-E240-BCC0-13F7C29C115B}"/>
              </a:ext>
            </a:extLst>
          </p:cNvPr>
          <p:cNvSpPr/>
          <p:nvPr/>
        </p:nvSpPr>
        <p:spPr>
          <a:xfrm>
            <a:off x="868017" y="2179981"/>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Curriculum</a:t>
            </a:r>
          </a:p>
        </p:txBody>
      </p:sp>
      <p:sp>
        <p:nvSpPr>
          <p:cNvPr id="13" name="Rectangle 12">
            <a:extLst>
              <a:ext uri="{FF2B5EF4-FFF2-40B4-BE49-F238E27FC236}">
                <a16:creationId xmlns:a16="http://schemas.microsoft.com/office/drawing/2014/main" id="{744AA099-0908-0546-8DD3-4D6B498E2E80}"/>
              </a:ext>
            </a:extLst>
          </p:cNvPr>
          <p:cNvSpPr/>
          <p:nvPr/>
        </p:nvSpPr>
        <p:spPr>
          <a:xfrm>
            <a:off x="868017" y="5519530"/>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Four Purposes</a:t>
            </a:r>
          </a:p>
        </p:txBody>
      </p:sp>
      <p:sp>
        <p:nvSpPr>
          <p:cNvPr id="14" name="Rectangle 13">
            <a:extLst>
              <a:ext uri="{FF2B5EF4-FFF2-40B4-BE49-F238E27FC236}">
                <a16:creationId xmlns:a16="http://schemas.microsoft.com/office/drawing/2014/main" id="{37AD69D8-0625-334D-A114-D112A82BFA91}"/>
              </a:ext>
            </a:extLst>
          </p:cNvPr>
          <p:cNvSpPr/>
          <p:nvPr/>
        </p:nvSpPr>
        <p:spPr>
          <a:xfrm>
            <a:off x="4817165" y="5519530"/>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12 PP’s</a:t>
            </a:r>
          </a:p>
        </p:txBody>
      </p:sp>
      <p:sp>
        <p:nvSpPr>
          <p:cNvPr id="15" name="Rectangle 14">
            <a:extLst>
              <a:ext uri="{FF2B5EF4-FFF2-40B4-BE49-F238E27FC236}">
                <a16:creationId xmlns:a16="http://schemas.microsoft.com/office/drawing/2014/main" id="{C4C893B3-38D2-CB44-A513-7C9F3E3A54D2}"/>
              </a:ext>
            </a:extLst>
          </p:cNvPr>
          <p:cNvSpPr/>
          <p:nvPr/>
        </p:nvSpPr>
        <p:spPr>
          <a:xfrm>
            <a:off x="8580781" y="5519530"/>
            <a:ext cx="21998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Research and Literature</a:t>
            </a:r>
          </a:p>
        </p:txBody>
      </p:sp>
    </p:spTree>
    <p:extLst>
      <p:ext uri="{BB962C8B-B14F-4D97-AF65-F5344CB8AC3E}">
        <p14:creationId xmlns:p14="http://schemas.microsoft.com/office/powerpoint/2010/main" val="758880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outdoor, person&#10;&#10;Description automatically generated">
            <a:extLst>
              <a:ext uri="{FF2B5EF4-FFF2-40B4-BE49-F238E27FC236}">
                <a16:creationId xmlns:a16="http://schemas.microsoft.com/office/drawing/2014/main" id="{0B920D49-A3C7-A14E-BCED-79213E5238F4}"/>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1666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B51B11D-BBCD-47C7-A599-1EDA2F22F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549726"/>
            <a:ext cx="11438793" cy="1844256"/>
          </a:xfrm>
          <a:prstGeom prst="rect">
            <a:avLst/>
          </a:prstGeom>
          <a:solidFill>
            <a:srgbClr val="404040">
              <a:alpha val="93000"/>
            </a:srgbClr>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5D6D81-E922-DA46-8943-D37B891FBB33}"/>
              </a:ext>
            </a:extLst>
          </p:cNvPr>
          <p:cNvSpPr>
            <a:spLocks noGrp="1"/>
          </p:cNvSpPr>
          <p:nvPr>
            <p:ph type="title"/>
          </p:nvPr>
        </p:nvSpPr>
        <p:spPr>
          <a:xfrm>
            <a:off x="542544" y="4754880"/>
            <a:ext cx="11137392" cy="932688"/>
          </a:xfrm>
        </p:spPr>
        <p:txBody>
          <a:bodyPr vert="horz" lIns="91440" tIns="45720" rIns="91440" bIns="45720" rtlCol="0" anchor="b">
            <a:normAutofit/>
          </a:bodyPr>
          <a:lstStyle/>
          <a:p>
            <a:pPr algn="ctr"/>
            <a:r>
              <a:rPr lang="en-US" sz="6000">
                <a:solidFill>
                  <a:schemeClr val="bg1"/>
                </a:solidFill>
              </a:rPr>
              <a:t>Seem about right?</a:t>
            </a:r>
          </a:p>
        </p:txBody>
      </p:sp>
      <p:cxnSp>
        <p:nvCxnSpPr>
          <p:cNvPr id="13" name="Straight Connector 12">
            <a:extLst>
              <a:ext uri="{FF2B5EF4-FFF2-40B4-BE49-F238E27FC236}">
                <a16:creationId xmlns:a16="http://schemas.microsoft.com/office/drawing/2014/main" id="{6A810F53-4CAC-492E-A2F9-C147AA509B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4243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BA44F0E-0CC2-AF4B-802F-BE882474FD3C}"/>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Henrik_Bothe_plate_spinning.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705171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9" name="Subtitle 8">
            <a:extLst>
              <a:ext uri="{FF2B5EF4-FFF2-40B4-BE49-F238E27FC236}">
                <a16:creationId xmlns:a16="http://schemas.microsoft.com/office/drawing/2014/main" id="{9CF42B84-035F-42AC-9410-F99A13A01E7C}"/>
              </a:ext>
            </a:extLst>
          </p:cNvPr>
          <p:cNvSpPr>
            <a:spLocks noGrp="1"/>
          </p:cNvSpPr>
          <p:nvPr>
            <p:ph type="subTitle" idx="1"/>
          </p:nvPr>
        </p:nvSpPr>
        <p:spPr/>
        <p:txBody>
          <a:bodyPr/>
          <a:lstStyle/>
          <a:p>
            <a:endParaRPr lang="en-GB"/>
          </a:p>
        </p:txBody>
      </p:sp>
      <p:pic>
        <p:nvPicPr>
          <p:cNvPr id="2" name="Picture 1">
            <a:extLst>
              <a:ext uri="{FF2B5EF4-FFF2-40B4-BE49-F238E27FC236}">
                <a16:creationId xmlns:a16="http://schemas.microsoft.com/office/drawing/2014/main" id="{36F2EFB8-F550-BA64-7928-859337B237FB}"/>
              </a:ext>
            </a:extLst>
          </p:cNvPr>
          <p:cNvPicPr>
            <a:picLocks noChangeAspect="1"/>
          </p:cNvPicPr>
          <p:nvPr/>
        </p:nvPicPr>
        <p:blipFill>
          <a:blip r:embed="rId5"/>
          <a:stretch>
            <a:fillRect/>
          </a:stretch>
        </p:blipFill>
        <p:spPr>
          <a:xfrm>
            <a:off x="191504" y="1469164"/>
            <a:ext cx="3498572" cy="3772006"/>
          </a:xfrm>
          <a:prstGeom prst="rect">
            <a:avLst/>
          </a:prstGeom>
        </p:spPr>
      </p:pic>
      <p:pic>
        <p:nvPicPr>
          <p:cNvPr id="3" name="Content Placeholder 3">
            <a:extLst>
              <a:ext uri="{FF2B5EF4-FFF2-40B4-BE49-F238E27FC236}">
                <a16:creationId xmlns:a16="http://schemas.microsoft.com/office/drawing/2014/main" id="{C628C93C-7A82-C49D-A6D7-307E00F1C77A}"/>
              </a:ext>
            </a:extLst>
          </p:cNvPr>
          <p:cNvPicPr>
            <a:picLocks noChangeAspect="1"/>
          </p:cNvPicPr>
          <p:nvPr/>
        </p:nvPicPr>
        <p:blipFill>
          <a:blip r:embed="rId6"/>
          <a:stretch>
            <a:fillRect/>
          </a:stretch>
        </p:blipFill>
        <p:spPr>
          <a:xfrm>
            <a:off x="4039096" y="1469164"/>
            <a:ext cx="3702067" cy="3772006"/>
          </a:xfrm>
          <a:prstGeom prst="rect">
            <a:avLst/>
          </a:prstGeom>
        </p:spPr>
      </p:pic>
      <p:pic>
        <p:nvPicPr>
          <p:cNvPr id="1026" name="Picture 2" descr="Resources">
            <a:extLst>
              <a:ext uri="{FF2B5EF4-FFF2-40B4-BE49-F238E27FC236}">
                <a16:creationId xmlns:a16="http://schemas.microsoft.com/office/drawing/2014/main" id="{3FEEAFEB-7504-D9B0-9AFB-21558164AE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88910" y="1469164"/>
            <a:ext cx="3200393" cy="3772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65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9D552BA4-D849-45A8-9E68-AE8F14737B7F}"/>
              </a:ext>
            </a:extLst>
          </p:cNvPr>
          <p:cNvPicPr>
            <a:picLocks noChangeAspect="1"/>
          </p:cNvPicPr>
          <p:nvPr/>
        </p:nvPicPr>
        <p:blipFill>
          <a:blip r:embed="rId5"/>
          <a:stretch>
            <a:fillRect/>
          </a:stretch>
        </p:blipFill>
        <p:spPr>
          <a:xfrm>
            <a:off x="1578903" y="283975"/>
            <a:ext cx="9101288" cy="5560234"/>
          </a:xfrm>
          <a:prstGeom prst="rect">
            <a:avLst/>
          </a:prstGeom>
        </p:spPr>
      </p:pic>
    </p:spTree>
    <p:extLst>
      <p:ext uri="{BB962C8B-B14F-4D97-AF65-F5344CB8AC3E}">
        <p14:creationId xmlns:p14="http://schemas.microsoft.com/office/powerpoint/2010/main" val="2841359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C2F36558-A1DE-4FD7-8461-61F71BD26BDC}"/>
              </a:ext>
            </a:extLst>
          </p:cNvPr>
          <p:cNvSpPr/>
          <p:nvPr/>
        </p:nvSpPr>
        <p:spPr>
          <a:xfrm>
            <a:off x="4109012" y="173620"/>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484D5DAA-69E4-481F-85EC-BE8A64492EED}"/>
              </a:ext>
            </a:extLst>
          </p:cNvPr>
          <p:cNvSpPr/>
          <p:nvPr/>
        </p:nvSpPr>
        <p:spPr>
          <a:xfrm>
            <a:off x="7245754"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34C72ACF-48EE-4274-AF4B-80E4CED268EA}"/>
              </a:ext>
            </a:extLst>
          </p:cNvPr>
          <p:cNvSpPr/>
          <p:nvPr/>
        </p:nvSpPr>
        <p:spPr>
          <a:xfrm>
            <a:off x="1450693"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Arrow: Right 6">
            <a:extLst>
              <a:ext uri="{FF2B5EF4-FFF2-40B4-BE49-F238E27FC236}">
                <a16:creationId xmlns:a16="http://schemas.microsoft.com/office/drawing/2014/main" id="{DA471900-3959-4147-AB88-030EF4C11976}"/>
              </a:ext>
            </a:extLst>
          </p:cNvPr>
          <p:cNvSpPr/>
          <p:nvPr/>
        </p:nvSpPr>
        <p:spPr>
          <a:xfrm rot="19136763">
            <a:off x="3303181" y="2504617"/>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Right 8">
            <a:extLst>
              <a:ext uri="{FF2B5EF4-FFF2-40B4-BE49-F238E27FC236}">
                <a16:creationId xmlns:a16="http://schemas.microsoft.com/office/drawing/2014/main" id="{9DB5ACDE-3611-40E0-AEB2-00F82E30EFBE}"/>
              </a:ext>
            </a:extLst>
          </p:cNvPr>
          <p:cNvSpPr/>
          <p:nvPr/>
        </p:nvSpPr>
        <p:spPr>
          <a:xfrm rot="10800000">
            <a:off x="5609864" y="4608652"/>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row: Right 10">
            <a:extLst>
              <a:ext uri="{FF2B5EF4-FFF2-40B4-BE49-F238E27FC236}">
                <a16:creationId xmlns:a16="http://schemas.microsoft.com/office/drawing/2014/main" id="{7158E88D-F7EF-4C93-9AB5-F25891493EAB}"/>
              </a:ext>
            </a:extLst>
          </p:cNvPr>
          <p:cNvSpPr/>
          <p:nvPr/>
        </p:nvSpPr>
        <p:spPr>
          <a:xfrm rot="2029760">
            <a:off x="7587207" y="2635836"/>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100F0FE0-16A8-4AB9-8BF1-34E0101C3A08}"/>
              </a:ext>
            </a:extLst>
          </p:cNvPr>
          <p:cNvSpPr txBox="1"/>
          <p:nvPr/>
        </p:nvSpPr>
        <p:spPr>
          <a:xfrm>
            <a:off x="4380165" y="717630"/>
            <a:ext cx="3099251" cy="181588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What do I want pupils to learn?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(Aims and objectives)</a:t>
            </a:r>
          </a:p>
        </p:txBody>
      </p:sp>
      <p:sp>
        <p:nvSpPr>
          <p:cNvPr id="14" name="TextBox 13">
            <a:extLst>
              <a:ext uri="{FF2B5EF4-FFF2-40B4-BE49-F238E27FC236}">
                <a16:creationId xmlns:a16="http://schemas.microsoft.com/office/drawing/2014/main" id="{4D0334A3-460B-4749-9FF7-A957EB4CE76E}"/>
              </a:ext>
            </a:extLst>
          </p:cNvPr>
          <p:cNvSpPr txBox="1"/>
          <p:nvPr/>
        </p:nvSpPr>
        <p:spPr>
          <a:xfrm>
            <a:off x="7443905" y="4042164"/>
            <a:ext cx="3099251"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What learning and teaching strategies will I use?</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C90AAA0D-D8F2-4D90-8FCB-CEF99B00E58E}"/>
              </a:ext>
            </a:extLst>
          </p:cNvPr>
          <p:cNvSpPr txBox="1"/>
          <p:nvPr/>
        </p:nvSpPr>
        <p:spPr>
          <a:xfrm>
            <a:off x="1648844" y="4161889"/>
            <a:ext cx="309925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How will I check for understanding? </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486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E7CE39-61A7-42B6-A075-58713064180D}"/>
              </a:ext>
            </a:extLst>
          </p:cNvPr>
          <p:cNvSpPr txBox="1"/>
          <p:nvPr/>
        </p:nvSpPr>
        <p:spPr>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a:latin typeface="+mj-lt"/>
                <a:ea typeface="+mj-ea"/>
                <a:cs typeface="+mj-cs"/>
              </a:rPr>
              <a:t>Clear learning intentions…</a:t>
            </a:r>
          </a:p>
        </p:txBody>
      </p:sp>
      <p:sp>
        <p:nvSpPr>
          <p:cNvPr id="6" name="Content Placeholder 2">
            <a:extLst>
              <a:ext uri="{FF2B5EF4-FFF2-40B4-BE49-F238E27FC236}">
                <a16:creationId xmlns:a16="http://schemas.microsoft.com/office/drawing/2014/main" id="{379C738C-3E68-46DD-B43A-FA27E41FD2C7}"/>
              </a:ext>
            </a:extLst>
          </p:cNvPr>
          <p:cNvSpPr txBox="1">
            <a:spLocks/>
          </p:cNvSpPr>
          <p:nvPr/>
        </p:nvSpPr>
        <p:spPr>
          <a:xfrm>
            <a:off x="4965431" y="2438400"/>
            <a:ext cx="6586489"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a:t>Ensure challenge – this involves knowing what will be challenging for pupils – link to prior knowledge. Due to the possibility of pupils struggling, you must ensure that making errors is not seen as failure.</a:t>
            </a:r>
          </a:p>
          <a:p>
            <a:r>
              <a:rPr lang="en-US" sz="1700"/>
              <a:t>Commitment – pupils need to commit to a task so should see the worth of a learning experience</a:t>
            </a:r>
          </a:p>
          <a:p>
            <a:r>
              <a:rPr lang="en-US" sz="1700"/>
              <a:t>Confidence – pupils have to believe that they can attain any goal/learning intention. You must instil this confidence.</a:t>
            </a:r>
          </a:p>
          <a:p>
            <a:r>
              <a:rPr lang="en-US" sz="1700"/>
              <a:t>Student expectations – many students may fail if they have low expectations – you need to help students to have realistic expectations so they can achieve potential</a:t>
            </a:r>
          </a:p>
          <a:p>
            <a:r>
              <a:rPr lang="en-US" sz="1700"/>
              <a:t>Conceptual understanding – ensure that there are opportunities for surface and deep understanding in order to develop conceptual understanding</a:t>
            </a:r>
          </a:p>
          <a:p>
            <a:endParaRPr lang="en-US" sz="1700"/>
          </a:p>
        </p:txBody>
      </p:sp>
      <p:pic>
        <p:nvPicPr>
          <p:cNvPr id="2" name="Picture 1">
            <a:extLst>
              <a:ext uri="{FF2B5EF4-FFF2-40B4-BE49-F238E27FC236}">
                <a16:creationId xmlns:a16="http://schemas.microsoft.com/office/drawing/2014/main" id="{3D4C858E-94F7-4BD1-A948-822E05BC8ECB}"/>
              </a:ext>
            </a:extLst>
          </p:cNvPr>
          <p:cNvPicPr>
            <a:picLocks noChangeAspect="1"/>
          </p:cNvPicPr>
          <p:nvPr/>
        </p:nvPicPr>
        <p:blipFill rotWithShape="1">
          <a:blip r:embed="rId3"/>
          <a:srcRect l="27441" r="27440"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6F0C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8947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A1791AE4-A376-419D-9F09-61F74D1FB72F}"/>
              </a:ext>
            </a:extLst>
          </p:cNvPr>
          <p:cNvPicPr>
            <a:picLocks noChangeAspect="1"/>
          </p:cNvPicPr>
          <p:nvPr/>
        </p:nvPicPr>
        <p:blipFill>
          <a:blip r:embed="rId5"/>
          <a:stretch>
            <a:fillRect/>
          </a:stretch>
        </p:blipFill>
        <p:spPr>
          <a:xfrm>
            <a:off x="1405128" y="136071"/>
            <a:ext cx="9525000" cy="5715000"/>
          </a:xfrm>
          <a:prstGeom prst="rect">
            <a:avLst/>
          </a:prstGeom>
          <a:ln w="38100">
            <a:solidFill>
              <a:srgbClr val="FF0000"/>
            </a:solidFill>
          </a:ln>
        </p:spPr>
      </p:pic>
    </p:spTree>
    <p:extLst>
      <p:ext uri="{BB962C8B-B14F-4D97-AF65-F5344CB8AC3E}">
        <p14:creationId xmlns:p14="http://schemas.microsoft.com/office/powerpoint/2010/main" val="3199992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34D081-752C-4D6A-B450-C0B365412A4E}"/>
              </a:ext>
            </a:extLst>
          </p:cNvPr>
          <p:cNvPicPr>
            <a:picLocks noChangeAspect="1"/>
          </p:cNvPicPr>
          <p:nvPr/>
        </p:nvPicPr>
        <p:blipFill>
          <a:blip r:embed="rId3"/>
          <a:stretch>
            <a:fillRect/>
          </a:stretch>
        </p:blipFill>
        <p:spPr>
          <a:xfrm>
            <a:off x="487957" y="688489"/>
            <a:ext cx="3536063" cy="5308899"/>
          </a:xfrm>
          <a:prstGeom prst="rect">
            <a:avLst/>
          </a:prstGeom>
        </p:spPr>
      </p:pic>
      <p:sp>
        <p:nvSpPr>
          <p:cNvPr id="3" name="TextBox 2">
            <a:extLst>
              <a:ext uri="{FF2B5EF4-FFF2-40B4-BE49-F238E27FC236}">
                <a16:creationId xmlns:a16="http://schemas.microsoft.com/office/drawing/2014/main" id="{FD91628A-A770-48D1-A3E2-C6207D3B5E71}"/>
              </a:ext>
            </a:extLst>
          </p:cNvPr>
          <p:cNvSpPr txBox="1"/>
          <p:nvPr/>
        </p:nvSpPr>
        <p:spPr>
          <a:xfrm>
            <a:off x="4303059" y="796066"/>
            <a:ext cx="7530353" cy="2585323"/>
          </a:xfrm>
          <a:prstGeom prst="rect">
            <a:avLst/>
          </a:prstGeom>
          <a:noFill/>
        </p:spPr>
        <p:txBody>
          <a:bodyPr wrap="square" rtlCol="0">
            <a:spAutoFit/>
          </a:bodyPr>
          <a:lstStyle/>
          <a:p>
            <a:r>
              <a:rPr lang="en-GB" sz="5400" dirty="0"/>
              <a:t>John Hattie’s view of learning intentions and success criteria…</a:t>
            </a:r>
          </a:p>
        </p:txBody>
      </p:sp>
      <p:pic>
        <p:nvPicPr>
          <p:cNvPr id="5" name="Picture 4">
            <a:hlinkClick r:id="rId4"/>
            <a:extLst>
              <a:ext uri="{FF2B5EF4-FFF2-40B4-BE49-F238E27FC236}">
                <a16:creationId xmlns:a16="http://schemas.microsoft.com/office/drawing/2014/main" id="{91CAB6DE-599F-4AE2-BB15-28C8732BE2F2}"/>
              </a:ext>
            </a:extLst>
          </p:cNvPr>
          <p:cNvPicPr>
            <a:picLocks noChangeAspect="1"/>
          </p:cNvPicPr>
          <p:nvPr/>
        </p:nvPicPr>
        <p:blipFill>
          <a:blip r:embed="rId5"/>
          <a:stretch>
            <a:fillRect/>
          </a:stretch>
        </p:blipFill>
        <p:spPr>
          <a:xfrm>
            <a:off x="6276639" y="3961148"/>
            <a:ext cx="2048434" cy="2036240"/>
          </a:xfrm>
          <a:prstGeom prst="rect">
            <a:avLst/>
          </a:prstGeom>
        </p:spPr>
      </p:pic>
    </p:spTree>
    <p:extLst>
      <p:ext uri="{BB962C8B-B14F-4D97-AF65-F5344CB8AC3E}">
        <p14:creationId xmlns:p14="http://schemas.microsoft.com/office/powerpoint/2010/main" val="3331566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271A-90D1-FB44-9504-8DCCFC4679F1}"/>
              </a:ext>
            </a:extLst>
          </p:cNvPr>
          <p:cNvSpPr>
            <a:spLocks noGrp="1"/>
          </p:cNvSpPr>
          <p:nvPr>
            <p:ph type="title"/>
          </p:nvPr>
        </p:nvSpPr>
        <p:spPr/>
        <p:txBody>
          <a:bodyPr/>
          <a:lstStyle/>
          <a:p>
            <a:r>
              <a:rPr lang="en-US"/>
              <a:t>Effective planning</a:t>
            </a:r>
          </a:p>
        </p:txBody>
      </p:sp>
      <p:sp>
        <p:nvSpPr>
          <p:cNvPr id="3" name="Content Placeholder 2">
            <a:extLst>
              <a:ext uri="{FF2B5EF4-FFF2-40B4-BE49-F238E27FC236}">
                <a16:creationId xmlns:a16="http://schemas.microsoft.com/office/drawing/2014/main" id="{DBC142BC-CA37-3C4A-8A76-E6AFBA79FF1C}"/>
              </a:ext>
            </a:extLst>
          </p:cNvPr>
          <p:cNvSpPr>
            <a:spLocks noGrp="1"/>
          </p:cNvSpPr>
          <p:nvPr>
            <p:ph idx="1"/>
          </p:nvPr>
        </p:nvSpPr>
        <p:spPr/>
        <p:txBody>
          <a:bodyPr/>
          <a:lstStyle/>
          <a:p>
            <a:r>
              <a:rPr lang="en-US"/>
              <a:t>Start at the end – plan for learning episodes/topics THEN lessons</a:t>
            </a:r>
          </a:p>
        </p:txBody>
      </p:sp>
      <p:sp>
        <p:nvSpPr>
          <p:cNvPr id="4" name="Rectangle 3">
            <a:extLst>
              <a:ext uri="{FF2B5EF4-FFF2-40B4-BE49-F238E27FC236}">
                <a16:creationId xmlns:a16="http://schemas.microsoft.com/office/drawing/2014/main" id="{B08B525D-828D-9A46-95E4-361F70F29BE9}"/>
              </a:ext>
            </a:extLst>
          </p:cNvPr>
          <p:cNvSpPr/>
          <p:nvPr/>
        </p:nvSpPr>
        <p:spPr>
          <a:xfrm>
            <a:off x="959005" y="2475571"/>
            <a:ext cx="10950497"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Year/Key Stage</a:t>
            </a:r>
          </a:p>
        </p:txBody>
      </p:sp>
      <p:sp>
        <p:nvSpPr>
          <p:cNvPr id="5" name="Rectangle 4">
            <a:extLst>
              <a:ext uri="{FF2B5EF4-FFF2-40B4-BE49-F238E27FC236}">
                <a16:creationId xmlns:a16="http://schemas.microsoft.com/office/drawing/2014/main" id="{1910B29B-2D22-0F4C-A245-8CC4C04B9237}"/>
              </a:ext>
            </a:extLst>
          </p:cNvPr>
          <p:cNvSpPr/>
          <p:nvPr/>
        </p:nvSpPr>
        <p:spPr>
          <a:xfrm>
            <a:off x="959005" y="2861160"/>
            <a:ext cx="5575609"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Topics</a:t>
            </a:r>
          </a:p>
        </p:txBody>
      </p:sp>
      <p:sp>
        <p:nvSpPr>
          <p:cNvPr id="6" name="Rectangle 5">
            <a:extLst>
              <a:ext uri="{FF2B5EF4-FFF2-40B4-BE49-F238E27FC236}">
                <a16:creationId xmlns:a16="http://schemas.microsoft.com/office/drawing/2014/main" id="{25D2D2D3-DFD3-A142-A4CB-13A2B26C81AD}"/>
              </a:ext>
            </a:extLst>
          </p:cNvPr>
          <p:cNvSpPr/>
          <p:nvPr/>
        </p:nvSpPr>
        <p:spPr>
          <a:xfrm>
            <a:off x="959004" y="3246749"/>
            <a:ext cx="2642839"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Lessons</a:t>
            </a:r>
          </a:p>
        </p:txBody>
      </p:sp>
      <p:sp>
        <p:nvSpPr>
          <p:cNvPr id="7" name="Rectangle 6">
            <a:extLst>
              <a:ext uri="{FF2B5EF4-FFF2-40B4-BE49-F238E27FC236}">
                <a16:creationId xmlns:a16="http://schemas.microsoft.com/office/drawing/2014/main" id="{063E039D-96D5-4C44-8B6C-8C85A8ED82FF}"/>
              </a:ext>
            </a:extLst>
          </p:cNvPr>
          <p:cNvSpPr/>
          <p:nvPr/>
        </p:nvSpPr>
        <p:spPr>
          <a:xfrm>
            <a:off x="959003" y="3617700"/>
            <a:ext cx="1226635"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Activities</a:t>
            </a:r>
          </a:p>
        </p:txBody>
      </p:sp>
      <p:graphicFrame>
        <p:nvGraphicFramePr>
          <p:cNvPr id="8" name="Diagram 7">
            <a:extLst>
              <a:ext uri="{FF2B5EF4-FFF2-40B4-BE49-F238E27FC236}">
                <a16:creationId xmlns:a16="http://schemas.microsoft.com/office/drawing/2014/main" id="{59BECE68-88D9-7149-96F6-1A3DC1AF78FB}"/>
              </a:ext>
            </a:extLst>
          </p:cNvPr>
          <p:cNvGraphicFramePr/>
          <p:nvPr/>
        </p:nvGraphicFramePr>
        <p:xfrm>
          <a:off x="1947436" y="285082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0" name="Group 9">
            <a:extLst>
              <a:ext uri="{FF2B5EF4-FFF2-40B4-BE49-F238E27FC236}">
                <a16:creationId xmlns:a16="http://schemas.microsoft.com/office/drawing/2014/main" id="{108DFE8E-F1D0-E94F-A6B1-4CBCB9028189}"/>
              </a:ext>
            </a:extLst>
          </p:cNvPr>
          <p:cNvGrpSpPr/>
          <p:nvPr/>
        </p:nvGrpSpPr>
        <p:grpSpPr>
          <a:xfrm>
            <a:off x="6946542" y="4930825"/>
            <a:ext cx="3123406" cy="1249362"/>
            <a:chOff x="2502296" y="2084652"/>
            <a:chExt cx="3123406" cy="1249362"/>
          </a:xfrm>
          <a:solidFill>
            <a:schemeClr val="bg1"/>
          </a:solidFill>
        </p:grpSpPr>
        <p:sp>
          <p:nvSpPr>
            <p:cNvPr id="11" name="Chevron 10">
              <a:extLst>
                <a:ext uri="{FF2B5EF4-FFF2-40B4-BE49-F238E27FC236}">
                  <a16:creationId xmlns:a16="http://schemas.microsoft.com/office/drawing/2014/main" id="{9D7DAED8-8CC5-7746-9A0E-78D4046A244F}"/>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Chevron 4">
              <a:extLst>
                <a:ext uri="{FF2B5EF4-FFF2-40B4-BE49-F238E27FC236}">
                  <a16:creationId xmlns:a16="http://schemas.microsoft.com/office/drawing/2014/main" id="{41A10AF5-73F7-174A-9098-6E38B1074A9E}"/>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a:p>
          </p:txBody>
        </p:sp>
      </p:grpSp>
      <p:grpSp>
        <p:nvGrpSpPr>
          <p:cNvPr id="13" name="Group 12">
            <a:extLst>
              <a:ext uri="{FF2B5EF4-FFF2-40B4-BE49-F238E27FC236}">
                <a16:creationId xmlns:a16="http://schemas.microsoft.com/office/drawing/2014/main" id="{2803C014-3527-4C47-9A15-7A66E4F7CC38}"/>
              </a:ext>
            </a:extLst>
          </p:cNvPr>
          <p:cNvGrpSpPr/>
          <p:nvPr/>
        </p:nvGrpSpPr>
        <p:grpSpPr>
          <a:xfrm>
            <a:off x="4442329" y="4934049"/>
            <a:ext cx="3123406" cy="1249362"/>
            <a:chOff x="2502296" y="2084652"/>
            <a:chExt cx="3123406" cy="1249362"/>
          </a:xfrm>
          <a:solidFill>
            <a:schemeClr val="bg1"/>
          </a:solidFill>
        </p:grpSpPr>
        <p:sp>
          <p:nvSpPr>
            <p:cNvPr id="14" name="Chevron 13">
              <a:extLst>
                <a:ext uri="{FF2B5EF4-FFF2-40B4-BE49-F238E27FC236}">
                  <a16:creationId xmlns:a16="http://schemas.microsoft.com/office/drawing/2014/main" id="{B21E6AD8-0C04-5B47-BEFD-BE23E0358B74}"/>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Chevron 4">
              <a:extLst>
                <a:ext uri="{FF2B5EF4-FFF2-40B4-BE49-F238E27FC236}">
                  <a16:creationId xmlns:a16="http://schemas.microsoft.com/office/drawing/2014/main" id="{9C5E787C-4130-4640-B490-77549F337E43}"/>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a:p>
          </p:txBody>
        </p:sp>
      </p:grpSp>
      <p:grpSp>
        <p:nvGrpSpPr>
          <p:cNvPr id="16" name="Group 15">
            <a:extLst>
              <a:ext uri="{FF2B5EF4-FFF2-40B4-BE49-F238E27FC236}">
                <a16:creationId xmlns:a16="http://schemas.microsoft.com/office/drawing/2014/main" id="{F1335905-1D92-4F4B-8CD5-CB7B3B3E1E95}"/>
              </a:ext>
            </a:extLst>
          </p:cNvPr>
          <p:cNvGrpSpPr/>
          <p:nvPr/>
        </p:nvGrpSpPr>
        <p:grpSpPr>
          <a:xfrm>
            <a:off x="702525" y="4938752"/>
            <a:ext cx="4386962" cy="1249362"/>
            <a:chOff x="2502296" y="2084652"/>
            <a:chExt cx="3123406" cy="1249362"/>
          </a:xfrm>
          <a:solidFill>
            <a:schemeClr val="bg1"/>
          </a:solidFill>
        </p:grpSpPr>
        <p:sp>
          <p:nvSpPr>
            <p:cNvPr id="17" name="Chevron 16">
              <a:extLst>
                <a:ext uri="{FF2B5EF4-FFF2-40B4-BE49-F238E27FC236}">
                  <a16:creationId xmlns:a16="http://schemas.microsoft.com/office/drawing/2014/main" id="{A2DE122F-7D57-C84B-925C-077C71AAEB87}"/>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Chevron 4">
              <a:extLst>
                <a:ext uri="{FF2B5EF4-FFF2-40B4-BE49-F238E27FC236}">
                  <a16:creationId xmlns:a16="http://schemas.microsoft.com/office/drawing/2014/main" id="{8918ED6A-DB3C-0D4E-95D8-EFE9BD46A03B}"/>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a:p>
          </p:txBody>
        </p:sp>
      </p:grpSp>
    </p:spTree>
    <p:extLst>
      <p:ext uri="{BB962C8B-B14F-4D97-AF65-F5344CB8AC3E}">
        <p14:creationId xmlns:p14="http://schemas.microsoft.com/office/powerpoint/2010/main" val="405413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429C-9C1D-FD40-B221-753A18067CF4}"/>
              </a:ext>
            </a:extLst>
          </p:cNvPr>
          <p:cNvSpPr>
            <a:spLocks noGrp="1"/>
          </p:cNvSpPr>
          <p:nvPr>
            <p:ph type="title"/>
          </p:nvPr>
        </p:nvSpPr>
        <p:spPr/>
        <p:txBody>
          <a:bodyPr/>
          <a:lstStyle/>
          <a:p>
            <a:r>
              <a:rPr lang="en-US"/>
              <a:t>Planning ongoing</a:t>
            </a:r>
          </a:p>
        </p:txBody>
      </p:sp>
      <p:sp>
        <p:nvSpPr>
          <p:cNvPr id="3" name="Content Placeholder 2">
            <a:extLst>
              <a:ext uri="{FF2B5EF4-FFF2-40B4-BE49-F238E27FC236}">
                <a16:creationId xmlns:a16="http://schemas.microsoft.com/office/drawing/2014/main" id="{A5AF21D0-6989-5C44-92C9-04E2778732DF}"/>
              </a:ext>
            </a:extLst>
          </p:cNvPr>
          <p:cNvSpPr>
            <a:spLocks noGrp="1"/>
          </p:cNvSpPr>
          <p:nvPr>
            <p:ph idx="1"/>
          </p:nvPr>
        </p:nvSpPr>
        <p:spPr/>
        <p:txBody>
          <a:bodyPr/>
          <a:lstStyle/>
          <a:p>
            <a:endParaRPr lang="en-US"/>
          </a:p>
        </p:txBody>
      </p:sp>
      <p:sp>
        <p:nvSpPr>
          <p:cNvPr id="4" name="Rectangle 3">
            <a:extLst>
              <a:ext uri="{FF2B5EF4-FFF2-40B4-BE49-F238E27FC236}">
                <a16:creationId xmlns:a16="http://schemas.microsoft.com/office/drawing/2014/main" id="{0D5F947C-A7B6-B046-A2B5-9C61BA78231A}"/>
              </a:ext>
            </a:extLst>
          </p:cNvPr>
          <p:cNvSpPr/>
          <p:nvPr/>
        </p:nvSpPr>
        <p:spPr>
          <a:xfrm>
            <a:off x="724829" y="1957911"/>
            <a:ext cx="10760927"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Topic</a:t>
            </a:r>
          </a:p>
        </p:txBody>
      </p:sp>
      <p:sp>
        <p:nvSpPr>
          <p:cNvPr id="5" name="Rectangle 4">
            <a:extLst>
              <a:ext uri="{FF2B5EF4-FFF2-40B4-BE49-F238E27FC236}">
                <a16:creationId xmlns:a16="http://schemas.microsoft.com/office/drawing/2014/main" id="{1D7751A8-5B5A-CA4E-9A9B-FE630B3F9516}"/>
              </a:ext>
            </a:extLst>
          </p:cNvPr>
          <p:cNvSpPr/>
          <p:nvPr/>
        </p:nvSpPr>
        <p:spPr>
          <a:xfrm>
            <a:off x="724828" y="2343500"/>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lessons</a:t>
            </a:r>
          </a:p>
        </p:txBody>
      </p:sp>
      <p:sp>
        <p:nvSpPr>
          <p:cNvPr id="6" name="Rectangle 5">
            <a:extLst>
              <a:ext uri="{FF2B5EF4-FFF2-40B4-BE49-F238E27FC236}">
                <a16:creationId xmlns:a16="http://schemas.microsoft.com/office/drawing/2014/main" id="{2D791951-771C-3643-8533-189D6EBCD645}"/>
              </a:ext>
            </a:extLst>
          </p:cNvPr>
          <p:cNvSpPr/>
          <p:nvPr/>
        </p:nvSpPr>
        <p:spPr>
          <a:xfrm>
            <a:off x="4014439" y="3585787"/>
            <a:ext cx="3824869" cy="851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objectives</a:t>
            </a:r>
            <a:endParaRPr lang="en-US" dirty="0"/>
          </a:p>
        </p:txBody>
      </p:sp>
      <p:sp>
        <p:nvSpPr>
          <p:cNvPr id="7" name="Rectangle 6">
            <a:extLst>
              <a:ext uri="{FF2B5EF4-FFF2-40B4-BE49-F238E27FC236}">
                <a16:creationId xmlns:a16="http://schemas.microsoft.com/office/drawing/2014/main" id="{88A5149A-4220-1647-8A1C-89A655C9C9FF}"/>
              </a:ext>
            </a:extLst>
          </p:cNvPr>
          <p:cNvSpPr/>
          <p:nvPr/>
        </p:nvSpPr>
        <p:spPr>
          <a:xfrm>
            <a:off x="4394508" y="2317926"/>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lessons</a:t>
            </a:r>
          </a:p>
        </p:txBody>
      </p:sp>
      <p:sp>
        <p:nvSpPr>
          <p:cNvPr id="8" name="Rectangle 7">
            <a:extLst>
              <a:ext uri="{FF2B5EF4-FFF2-40B4-BE49-F238E27FC236}">
                <a16:creationId xmlns:a16="http://schemas.microsoft.com/office/drawing/2014/main" id="{222353BE-F27D-2941-A611-D1A9DBF4E108}"/>
              </a:ext>
            </a:extLst>
          </p:cNvPr>
          <p:cNvSpPr/>
          <p:nvPr/>
        </p:nvSpPr>
        <p:spPr>
          <a:xfrm>
            <a:off x="8196145" y="2343499"/>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lessons</a:t>
            </a:r>
          </a:p>
        </p:txBody>
      </p:sp>
      <p:cxnSp>
        <p:nvCxnSpPr>
          <p:cNvPr id="10" name="Elbow Connector 9">
            <a:extLst>
              <a:ext uri="{FF2B5EF4-FFF2-40B4-BE49-F238E27FC236}">
                <a16:creationId xmlns:a16="http://schemas.microsoft.com/office/drawing/2014/main" id="{8D8BEA25-7504-6A4F-A55B-E44C98A163B7}"/>
              </a:ext>
            </a:extLst>
          </p:cNvPr>
          <p:cNvCxnSpPr>
            <a:stCxn id="6" idx="3"/>
            <a:endCxn id="7" idx="3"/>
          </p:cNvCxnSpPr>
          <p:nvPr/>
        </p:nvCxnSpPr>
        <p:spPr>
          <a:xfrm flipH="1" flipV="1">
            <a:off x="7684119" y="2507497"/>
            <a:ext cx="155189" cy="1503904"/>
          </a:xfrm>
          <a:prstGeom prst="bentConnector3">
            <a:avLst>
              <a:gd name="adj1" fmla="val -147304"/>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198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300A1-6AD7-E441-8501-10C9785B7ED5}"/>
              </a:ext>
            </a:extLst>
          </p:cNvPr>
          <p:cNvSpPr>
            <a:spLocks noGrp="1"/>
          </p:cNvSpPr>
          <p:nvPr>
            <p:ph type="title"/>
          </p:nvPr>
        </p:nvSpPr>
        <p:spPr/>
        <p:txBody>
          <a:bodyPr/>
          <a:lstStyle/>
          <a:p>
            <a:r>
              <a:rPr lang="en-US" dirty="0"/>
              <a:t>Planning for learning – </a:t>
            </a:r>
            <a:r>
              <a:rPr lang="en-US" b="1" u="sng" dirty="0"/>
              <a:t>not</a:t>
            </a:r>
            <a:r>
              <a:rPr lang="en-US" dirty="0"/>
              <a:t> a collection of activities</a:t>
            </a:r>
          </a:p>
        </p:txBody>
      </p:sp>
      <p:sp>
        <p:nvSpPr>
          <p:cNvPr id="4" name="Rectangle 3">
            <a:extLst>
              <a:ext uri="{FF2B5EF4-FFF2-40B4-BE49-F238E27FC236}">
                <a16:creationId xmlns:a16="http://schemas.microsoft.com/office/drawing/2014/main" id="{EA89D83B-856C-474A-8E0E-53B897BC6B6B}"/>
              </a:ext>
            </a:extLst>
          </p:cNvPr>
          <p:cNvSpPr/>
          <p:nvPr/>
        </p:nvSpPr>
        <p:spPr>
          <a:xfrm>
            <a:off x="724829" y="2343500"/>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5" name="Rectangle 4">
            <a:extLst>
              <a:ext uri="{FF2B5EF4-FFF2-40B4-BE49-F238E27FC236}">
                <a16:creationId xmlns:a16="http://schemas.microsoft.com/office/drawing/2014/main" id="{B781F08E-D24D-E14B-A695-203A7F140BE2}"/>
              </a:ext>
            </a:extLst>
          </p:cNvPr>
          <p:cNvSpPr/>
          <p:nvPr/>
        </p:nvSpPr>
        <p:spPr>
          <a:xfrm>
            <a:off x="2118733"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6" name="Rectangle 5">
            <a:extLst>
              <a:ext uri="{FF2B5EF4-FFF2-40B4-BE49-F238E27FC236}">
                <a16:creationId xmlns:a16="http://schemas.microsoft.com/office/drawing/2014/main" id="{FFD18EF3-B690-F442-A448-58E2BB06FCDD}"/>
              </a:ext>
            </a:extLst>
          </p:cNvPr>
          <p:cNvSpPr/>
          <p:nvPr/>
        </p:nvSpPr>
        <p:spPr>
          <a:xfrm>
            <a:off x="4906541"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7" name="Rectangle 6">
            <a:extLst>
              <a:ext uri="{FF2B5EF4-FFF2-40B4-BE49-F238E27FC236}">
                <a16:creationId xmlns:a16="http://schemas.microsoft.com/office/drawing/2014/main" id="{82FE5B5A-8EE6-BF4C-9639-22CB1C064969}"/>
              </a:ext>
            </a:extLst>
          </p:cNvPr>
          <p:cNvSpPr/>
          <p:nvPr/>
        </p:nvSpPr>
        <p:spPr>
          <a:xfrm>
            <a:off x="3512637"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8" name="Rectangle 7">
            <a:extLst>
              <a:ext uri="{FF2B5EF4-FFF2-40B4-BE49-F238E27FC236}">
                <a16:creationId xmlns:a16="http://schemas.microsoft.com/office/drawing/2014/main" id="{CE611A10-24C6-2B4C-B5E2-018BB79077B4}"/>
              </a:ext>
            </a:extLst>
          </p:cNvPr>
          <p:cNvSpPr/>
          <p:nvPr/>
        </p:nvSpPr>
        <p:spPr>
          <a:xfrm>
            <a:off x="6300444" y="2343499"/>
            <a:ext cx="1505409"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9" name="Rectangle 8">
            <a:extLst>
              <a:ext uri="{FF2B5EF4-FFF2-40B4-BE49-F238E27FC236}">
                <a16:creationId xmlns:a16="http://schemas.microsoft.com/office/drawing/2014/main" id="{F17E93A2-4F43-834A-96FE-5419B5EECE83}"/>
              </a:ext>
            </a:extLst>
          </p:cNvPr>
          <p:cNvSpPr/>
          <p:nvPr/>
        </p:nvSpPr>
        <p:spPr>
          <a:xfrm>
            <a:off x="7805853" y="2345242"/>
            <a:ext cx="1505409"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Lesson</a:t>
            </a:r>
          </a:p>
        </p:txBody>
      </p:sp>
      <p:sp>
        <p:nvSpPr>
          <p:cNvPr id="10" name="Rectangle 9">
            <a:extLst>
              <a:ext uri="{FF2B5EF4-FFF2-40B4-BE49-F238E27FC236}">
                <a16:creationId xmlns:a16="http://schemas.microsoft.com/office/drawing/2014/main" id="{6F440873-CB96-CD46-9E3E-4D7E3AB4E222}"/>
              </a:ext>
            </a:extLst>
          </p:cNvPr>
          <p:cNvSpPr/>
          <p:nvPr/>
        </p:nvSpPr>
        <p:spPr>
          <a:xfrm>
            <a:off x="724829" y="3200399"/>
            <a:ext cx="8586434" cy="6690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Activities</a:t>
            </a:r>
          </a:p>
        </p:txBody>
      </p:sp>
      <p:sp>
        <p:nvSpPr>
          <p:cNvPr id="11" name="Rectangle 10">
            <a:extLst>
              <a:ext uri="{FF2B5EF4-FFF2-40B4-BE49-F238E27FC236}">
                <a16:creationId xmlns:a16="http://schemas.microsoft.com/office/drawing/2014/main" id="{919459AE-F91B-5E45-B26F-67CD4757554C}"/>
              </a:ext>
            </a:extLst>
          </p:cNvPr>
          <p:cNvSpPr/>
          <p:nvPr/>
        </p:nvSpPr>
        <p:spPr>
          <a:xfrm>
            <a:off x="9320562" y="2343499"/>
            <a:ext cx="1505409" cy="15259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Topic Objective</a:t>
            </a:r>
          </a:p>
        </p:txBody>
      </p:sp>
      <p:sp>
        <p:nvSpPr>
          <p:cNvPr id="14" name="Right Brace 13">
            <a:extLst>
              <a:ext uri="{FF2B5EF4-FFF2-40B4-BE49-F238E27FC236}">
                <a16:creationId xmlns:a16="http://schemas.microsoft.com/office/drawing/2014/main" id="{C1D9C93B-B971-9641-AB78-19C507A7883D}"/>
              </a:ext>
            </a:extLst>
          </p:cNvPr>
          <p:cNvSpPr/>
          <p:nvPr/>
        </p:nvSpPr>
        <p:spPr>
          <a:xfrm rot="16200000">
            <a:off x="5516136" y="-3034349"/>
            <a:ext cx="518530" cy="1010114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5" name="TextBox 14">
            <a:extLst>
              <a:ext uri="{FF2B5EF4-FFF2-40B4-BE49-F238E27FC236}">
                <a16:creationId xmlns:a16="http://schemas.microsoft.com/office/drawing/2014/main" id="{1D6B1A58-3333-D341-86A8-3788688C74EE}"/>
              </a:ext>
            </a:extLst>
          </p:cNvPr>
          <p:cNvSpPr txBox="1"/>
          <p:nvPr/>
        </p:nvSpPr>
        <p:spPr>
          <a:xfrm>
            <a:off x="5440053" y="1387625"/>
            <a:ext cx="670696" cy="369332"/>
          </a:xfrm>
          <a:prstGeom prst="rect">
            <a:avLst/>
          </a:prstGeom>
          <a:noFill/>
        </p:spPr>
        <p:txBody>
          <a:bodyPr wrap="none" rtlCol="0">
            <a:spAutoFit/>
          </a:bodyPr>
          <a:lstStyle/>
          <a:p>
            <a:r>
              <a:rPr lang="en-US"/>
              <a:t>Topic</a:t>
            </a:r>
          </a:p>
        </p:txBody>
      </p:sp>
      <p:cxnSp>
        <p:nvCxnSpPr>
          <p:cNvPr id="17" name="Straight Arrow Connector 16">
            <a:extLst>
              <a:ext uri="{FF2B5EF4-FFF2-40B4-BE49-F238E27FC236}">
                <a16:creationId xmlns:a16="http://schemas.microsoft.com/office/drawing/2014/main" id="{02D18052-63B7-754C-A5A7-3E5BFBFA835A}"/>
              </a:ext>
            </a:extLst>
          </p:cNvPr>
          <p:cNvCxnSpPr>
            <a:cxnSpLocks/>
          </p:cNvCxnSpPr>
          <p:nvPr/>
        </p:nvCxnSpPr>
        <p:spPr>
          <a:xfrm flipV="1">
            <a:off x="10173627" y="3992136"/>
            <a:ext cx="0" cy="5464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235F3D8-F002-DB4B-B6EB-E87AE4CF54B1}"/>
              </a:ext>
            </a:extLst>
          </p:cNvPr>
          <p:cNvSpPr txBox="1"/>
          <p:nvPr/>
        </p:nvSpPr>
        <p:spPr>
          <a:xfrm>
            <a:off x="8767440" y="4661209"/>
            <a:ext cx="2812373" cy="369332"/>
          </a:xfrm>
          <a:prstGeom prst="rect">
            <a:avLst/>
          </a:prstGeom>
          <a:noFill/>
        </p:spPr>
        <p:txBody>
          <a:bodyPr wrap="none" rtlCol="0">
            <a:spAutoFit/>
          </a:bodyPr>
          <a:lstStyle/>
          <a:p>
            <a:r>
              <a:rPr lang="en-US"/>
              <a:t>Where I need learners to be</a:t>
            </a:r>
          </a:p>
        </p:txBody>
      </p:sp>
      <p:sp>
        <p:nvSpPr>
          <p:cNvPr id="20" name="Right Brace 19">
            <a:extLst>
              <a:ext uri="{FF2B5EF4-FFF2-40B4-BE49-F238E27FC236}">
                <a16:creationId xmlns:a16="http://schemas.microsoft.com/office/drawing/2014/main" id="{5EABF30B-CDE9-C44D-B899-A2E4311A9E85}"/>
              </a:ext>
            </a:extLst>
          </p:cNvPr>
          <p:cNvSpPr/>
          <p:nvPr/>
        </p:nvSpPr>
        <p:spPr>
          <a:xfrm rot="5400000">
            <a:off x="4758780" y="-41816"/>
            <a:ext cx="518530" cy="858643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TextBox 20">
            <a:extLst>
              <a:ext uri="{FF2B5EF4-FFF2-40B4-BE49-F238E27FC236}">
                <a16:creationId xmlns:a16="http://schemas.microsoft.com/office/drawing/2014/main" id="{FF440A3C-4C44-E248-844A-06F7B218162B}"/>
              </a:ext>
            </a:extLst>
          </p:cNvPr>
          <p:cNvSpPr txBox="1"/>
          <p:nvPr/>
        </p:nvSpPr>
        <p:spPr>
          <a:xfrm>
            <a:off x="3863490" y="4547714"/>
            <a:ext cx="2572051" cy="369332"/>
          </a:xfrm>
          <a:prstGeom prst="rect">
            <a:avLst/>
          </a:prstGeom>
          <a:noFill/>
        </p:spPr>
        <p:txBody>
          <a:bodyPr wrap="none" rtlCol="0">
            <a:spAutoFit/>
          </a:bodyPr>
          <a:lstStyle/>
          <a:p>
            <a:r>
              <a:rPr lang="en-US"/>
              <a:t>How we’ll get them there</a:t>
            </a:r>
          </a:p>
        </p:txBody>
      </p:sp>
    </p:spTree>
    <p:extLst>
      <p:ext uri="{BB962C8B-B14F-4D97-AF65-F5344CB8AC3E}">
        <p14:creationId xmlns:p14="http://schemas.microsoft.com/office/powerpoint/2010/main" val="2160389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E6102-8BBD-F8EB-53B1-916FB6CA6BF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C1486C7-A492-5440-663B-BD76C86FB576}"/>
              </a:ext>
            </a:extLst>
          </p:cNvPr>
          <p:cNvSpPr>
            <a:spLocks noGrp="1"/>
          </p:cNvSpPr>
          <p:nvPr>
            <p:ph idx="1"/>
          </p:nvPr>
        </p:nvSpPr>
        <p:spPr/>
        <p:txBody>
          <a:bodyPr/>
          <a:lstStyle/>
          <a:p>
            <a:r>
              <a:rPr lang="en-GB" dirty="0"/>
              <a:t>In groups of 4:</a:t>
            </a:r>
          </a:p>
          <a:p>
            <a:pPr lvl="1"/>
            <a:r>
              <a:rPr lang="en-GB" dirty="0"/>
              <a:t>Pick a topic you might cover in your subject area or as part of the curriculum</a:t>
            </a:r>
          </a:p>
          <a:p>
            <a:pPr lvl="2"/>
            <a:r>
              <a:rPr lang="en-GB" dirty="0"/>
              <a:t>How will you know students have learned what you need?</a:t>
            </a:r>
          </a:p>
          <a:p>
            <a:pPr lvl="2"/>
            <a:r>
              <a:rPr lang="en-GB" dirty="0"/>
              <a:t>Specify an overall objective for the topic</a:t>
            </a:r>
          </a:p>
          <a:p>
            <a:pPr lvl="1"/>
            <a:r>
              <a:rPr lang="en-GB" dirty="0"/>
              <a:t>Once you have your topic, consider what that might look like as a series (6 or so) lessons</a:t>
            </a:r>
          </a:p>
          <a:p>
            <a:pPr lvl="2"/>
            <a:r>
              <a:rPr lang="en-GB" dirty="0"/>
              <a:t>How will you know students have learned what you need?</a:t>
            </a:r>
          </a:p>
          <a:p>
            <a:pPr lvl="2"/>
            <a:r>
              <a:rPr lang="en-GB" dirty="0"/>
              <a:t>What would the individual lesson objectives be?</a:t>
            </a:r>
          </a:p>
          <a:p>
            <a:pPr lvl="2"/>
            <a:r>
              <a:rPr lang="en-GB" dirty="0"/>
              <a:t>What activities could you use in each lesson?</a:t>
            </a:r>
          </a:p>
          <a:p>
            <a:pPr lvl="2"/>
            <a:r>
              <a:rPr lang="en-GB" i="1" u="sng" dirty="0"/>
              <a:t>Why?</a:t>
            </a:r>
          </a:p>
          <a:p>
            <a:pPr lvl="2"/>
            <a:endParaRPr lang="en-GB" dirty="0"/>
          </a:p>
          <a:p>
            <a:pPr lvl="2"/>
            <a:endParaRPr lang="en-GB" dirty="0"/>
          </a:p>
        </p:txBody>
      </p:sp>
    </p:spTree>
    <p:extLst>
      <p:ext uri="{BB962C8B-B14F-4D97-AF65-F5344CB8AC3E}">
        <p14:creationId xmlns:p14="http://schemas.microsoft.com/office/powerpoint/2010/main" val="346275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6FBF6-9493-8A90-9587-D03987068905}"/>
              </a:ext>
            </a:extLst>
          </p:cNvPr>
          <p:cNvSpPr>
            <a:spLocks noGrp="1"/>
          </p:cNvSpPr>
          <p:nvPr>
            <p:ph type="title"/>
          </p:nvPr>
        </p:nvSpPr>
        <p:spPr/>
        <p:txBody>
          <a:bodyPr/>
          <a:lstStyle/>
          <a:p>
            <a:r>
              <a:rPr lang="en-GB" dirty="0"/>
              <a:t>Take a look</a:t>
            </a:r>
          </a:p>
        </p:txBody>
      </p:sp>
      <p:sp>
        <p:nvSpPr>
          <p:cNvPr id="3" name="Content Placeholder 2">
            <a:extLst>
              <a:ext uri="{FF2B5EF4-FFF2-40B4-BE49-F238E27FC236}">
                <a16:creationId xmlns:a16="http://schemas.microsoft.com/office/drawing/2014/main" id="{FF125395-DB9C-CB01-3D5F-3F0B64726AC3}"/>
              </a:ext>
            </a:extLst>
          </p:cNvPr>
          <p:cNvSpPr>
            <a:spLocks noGrp="1"/>
          </p:cNvSpPr>
          <p:nvPr>
            <p:ph idx="1"/>
          </p:nvPr>
        </p:nvSpPr>
        <p:spPr/>
        <p:txBody>
          <a:bodyPr>
            <a:normAutofit lnSpcReduction="10000"/>
          </a:bodyPr>
          <a:lstStyle/>
          <a:p>
            <a:r>
              <a:rPr lang="en-GB" dirty="0"/>
              <a:t>Take a look at the lesson plan template on </a:t>
            </a:r>
            <a:r>
              <a:rPr lang="en-GB" dirty="0" err="1"/>
              <a:t>moodle</a:t>
            </a:r>
            <a:r>
              <a:rPr lang="en-GB" dirty="0"/>
              <a:t> </a:t>
            </a:r>
          </a:p>
          <a:p>
            <a:endParaRPr lang="en-GB" dirty="0"/>
          </a:p>
          <a:p>
            <a:r>
              <a:rPr lang="en-GB" dirty="0"/>
              <a:t>What do you think?</a:t>
            </a:r>
          </a:p>
          <a:p>
            <a:endParaRPr lang="en-GB" dirty="0"/>
          </a:p>
          <a:p>
            <a:endParaRPr lang="en-GB" dirty="0"/>
          </a:p>
          <a:p>
            <a:r>
              <a:rPr lang="en-GB" dirty="0">
                <a:hlinkClick r:id="rId2"/>
              </a:rPr>
              <a:t>https://uowtsd.sharepoint.com/teams/Arwainydysgu-SLeadingtheLearning-UECAD6008/Shared%20Documents/General/Asynchronous%20Videos/Cynllunio%20-%20Planning%20(06.10.2021)/Planning%2021-22.mp4</a:t>
            </a:r>
            <a:endParaRPr lang="en-GB" dirty="0"/>
          </a:p>
          <a:p>
            <a:endParaRPr lang="en-GB" dirty="0"/>
          </a:p>
        </p:txBody>
      </p:sp>
    </p:spTree>
    <p:extLst>
      <p:ext uri="{BB962C8B-B14F-4D97-AF65-F5344CB8AC3E}">
        <p14:creationId xmlns:p14="http://schemas.microsoft.com/office/powerpoint/2010/main" val="3524789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4" name="Table"/>
          <p:cNvGraphicFramePr/>
          <p:nvPr>
            <p:extLst>
              <p:ext uri="{D42A27DB-BD31-4B8C-83A1-F6EECF244321}">
                <p14:modId xmlns:p14="http://schemas.microsoft.com/office/powerpoint/2010/main" val="1685908991"/>
              </p:ext>
            </p:extLst>
          </p:nvPr>
        </p:nvGraphicFramePr>
        <p:xfrm>
          <a:off x="1673006" y="1386978"/>
          <a:ext cx="8845987" cy="4952862"/>
        </p:xfrm>
        <a:graphic>
          <a:graphicData uri="http://schemas.openxmlformats.org/drawingml/2006/table">
            <a:tbl>
              <a:tblPr bandRow="1"/>
              <a:tblGrid>
                <a:gridCol w="2210588">
                  <a:extLst>
                    <a:ext uri="{9D8B030D-6E8A-4147-A177-3AD203B41FA5}">
                      <a16:colId xmlns:a16="http://schemas.microsoft.com/office/drawing/2014/main" val="20000"/>
                    </a:ext>
                  </a:extLst>
                </a:gridCol>
                <a:gridCol w="3489889">
                  <a:extLst>
                    <a:ext uri="{9D8B030D-6E8A-4147-A177-3AD203B41FA5}">
                      <a16:colId xmlns:a16="http://schemas.microsoft.com/office/drawing/2014/main" val="20001"/>
                    </a:ext>
                  </a:extLst>
                </a:gridCol>
                <a:gridCol w="932497">
                  <a:extLst>
                    <a:ext uri="{9D8B030D-6E8A-4147-A177-3AD203B41FA5}">
                      <a16:colId xmlns:a16="http://schemas.microsoft.com/office/drawing/2014/main" val="20002"/>
                    </a:ext>
                  </a:extLst>
                </a:gridCol>
                <a:gridCol w="2213013">
                  <a:extLst>
                    <a:ext uri="{9D8B030D-6E8A-4147-A177-3AD203B41FA5}">
                      <a16:colId xmlns:a16="http://schemas.microsoft.com/office/drawing/2014/main" val="20003"/>
                    </a:ext>
                  </a:extLst>
                </a:gridCol>
              </a:tblGrid>
              <a:tr h="1154731">
                <a:tc gridSpan="4">
                  <a:txBody>
                    <a:bodyPr/>
                    <a:lstStyle/>
                    <a:p>
                      <a:pPr algn="l">
                        <a:defRPr b="1">
                          <a:uFill>
                            <a:solidFill>
                              <a:srgbClr val="000000"/>
                            </a:solidFill>
                          </a:uFill>
                        </a:defRPr>
                      </a:pPr>
                      <a:r>
                        <a:t>Learning Objectives  </a:t>
                      </a:r>
                      <a:r>
                        <a:rPr sz="1000"/>
                        <a:t>(4:15 on video)</a:t>
                      </a:r>
                    </a:p>
                    <a:p>
                      <a:pPr algn="l">
                        <a:defRPr sz="1000" i="1">
                          <a:uFill>
                            <a:solidFill>
                              <a:srgbClr val="000000"/>
                            </a:solidFill>
                          </a:uFill>
                        </a:defRPr>
                      </a:pPr>
                      <a:r>
                        <a:t>What do you want the pupils to have learnt by the end of the lesson? Is this a lesson about building tools or learning to use them better? ‘You are learning X to develop an understanding of Y so that you can apply to Z in the future’.</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689568">
                <a:tc gridSpan="4">
                  <a:txBody>
                    <a:bodyPr/>
                    <a:lstStyle/>
                    <a:p>
                      <a:pPr algn="l">
                        <a:defRPr>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816761">
                <a:tc gridSpan="4">
                  <a:txBody>
                    <a:bodyPr/>
                    <a:lstStyle/>
                    <a:p>
                      <a:pPr algn="l">
                        <a:defRPr sz="1000" b="1">
                          <a:uFill>
                            <a:solidFill>
                              <a:srgbClr val="000000"/>
                            </a:solidFill>
                          </a:uFill>
                        </a:defRPr>
                      </a:pPr>
                      <a:r>
                        <a:rPr sz="1200" dirty="0"/>
                        <a:t>Success Criteria </a:t>
                      </a:r>
                      <a:r>
                        <a:rPr dirty="0"/>
                        <a:t>(6:42 on video)</a:t>
                      </a:r>
                    </a:p>
                    <a:p>
                      <a:pPr algn="l">
                        <a:defRPr sz="1000" i="1">
                          <a:uFill>
                            <a:solidFill>
                              <a:srgbClr val="000000"/>
                            </a:solidFill>
                          </a:uFill>
                        </a:defRPr>
                      </a:pPr>
                      <a:r>
                        <a:rPr dirty="0"/>
                        <a:t>Help pupils develop a deep understanding of what they are supposed to learn, help them understand what success will look like, how the lesson’s tasks relate to the objective.</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672227">
                <a:tc gridSpan="4">
                  <a:txBody>
                    <a:bodyPr/>
                    <a:lstStyle/>
                    <a:p>
                      <a:pPr algn="l">
                        <a:defRPr>
                          <a:uFill>
                            <a:solidFill>
                              <a:srgbClr val="000000"/>
                            </a:solidFill>
                          </a:uFill>
                        </a:defRPr>
                      </a:pPr>
                      <a:endParaRPr dirty="0"/>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943500">
                <a:tc gridSpan="4">
                  <a:txBody>
                    <a:bodyPr/>
                    <a:lstStyle/>
                    <a:p>
                      <a:pPr algn="l">
                        <a:defRPr b="1">
                          <a:uFill>
                            <a:solidFill>
                              <a:srgbClr val="000000"/>
                            </a:solidFill>
                          </a:uFill>
                        </a:defRPr>
                      </a:pPr>
                      <a:r>
                        <a:rPr dirty="0"/>
                        <a:t>Planning for misconceptions:</a:t>
                      </a:r>
                    </a:p>
                    <a:p>
                      <a:pPr algn="l">
                        <a:defRPr>
                          <a:uFill>
                            <a:solidFill>
                              <a:srgbClr val="000000"/>
                            </a:solidFill>
                          </a:uFill>
                        </a:defRPr>
                      </a:pPr>
                      <a:r>
                        <a:rPr sz="1000" i="1" dirty="0"/>
                        <a:t>Every lesson holds the promise of both learning and mistakes. Use this section to anticipate pupil errors and your responses to them and seek guidance if required.</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4"/>
                  </a:ext>
                </a:extLst>
              </a:tr>
              <a:tr h="676075">
                <a:tc gridSpan="4">
                  <a:txBody>
                    <a:bodyPr/>
                    <a:lstStyle/>
                    <a:p>
                      <a:pPr algn="l">
                        <a:defRPr>
                          <a:uFill>
                            <a:solidFill>
                              <a:srgbClr val="000000"/>
                            </a:solidFill>
                          </a:uFill>
                        </a:defRPr>
                      </a:pPr>
                      <a:endParaRPr dirty="0"/>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5"/>
                  </a:ext>
                </a:extLst>
              </a:tr>
            </a:tbl>
          </a:graphicData>
        </a:graphic>
      </p:graphicFrame>
      <p:sp>
        <p:nvSpPr>
          <p:cNvPr id="465" name="Learning Objectives and Success Criteria"/>
          <p:cNvSpPr txBox="1"/>
          <p:nvPr/>
        </p:nvSpPr>
        <p:spPr>
          <a:xfrm>
            <a:off x="3172011" y="288022"/>
            <a:ext cx="5706548" cy="9541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defRPr sz="2800"/>
            </a:lvl1pPr>
          </a:lstStyle>
          <a:p>
            <a:r>
              <a:t>Learning Objectives and Success Criteria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78" name="Table"/>
          <p:cNvGraphicFramePr/>
          <p:nvPr/>
        </p:nvGraphicFramePr>
        <p:xfrm>
          <a:off x="1873177" y="468433"/>
          <a:ext cx="8445645" cy="5110295"/>
        </p:xfrm>
        <a:graphic>
          <a:graphicData uri="http://schemas.openxmlformats.org/drawingml/2006/table">
            <a:tbl>
              <a:tblPr bandRow="1"/>
              <a:tblGrid>
                <a:gridCol w="702106">
                  <a:extLst>
                    <a:ext uri="{9D8B030D-6E8A-4147-A177-3AD203B41FA5}">
                      <a16:colId xmlns:a16="http://schemas.microsoft.com/office/drawing/2014/main" val="20000"/>
                    </a:ext>
                  </a:extLst>
                </a:gridCol>
                <a:gridCol w="2154226">
                  <a:extLst>
                    <a:ext uri="{9D8B030D-6E8A-4147-A177-3AD203B41FA5}">
                      <a16:colId xmlns:a16="http://schemas.microsoft.com/office/drawing/2014/main" val="20001"/>
                    </a:ext>
                  </a:extLst>
                </a:gridCol>
                <a:gridCol w="2653685">
                  <a:extLst>
                    <a:ext uri="{9D8B030D-6E8A-4147-A177-3AD203B41FA5}">
                      <a16:colId xmlns:a16="http://schemas.microsoft.com/office/drawing/2014/main" val="20002"/>
                    </a:ext>
                  </a:extLst>
                </a:gridCol>
                <a:gridCol w="1406414">
                  <a:extLst>
                    <a:ext uri="{9D8B030D-6E8A-4147-A177-3AD203B41FA5}">
                      <a16:colId xmlns:a16="http://schemas.microsoft.com/office/drawing/2014/main" val="20003"/>
                    </a:ext>
                  </a:extLst>
                </a:gridCol>
                <a:gridCol w="1529214">
                  <a:extLst>
                    <a:ext uri="{9D8B030D-6E8A-4147-A177-3AD203B41FA5}">
                      <a16:colId xmlns:a16="http://schemas.microsoft.com/office/drawing/2014/main" val="20004"/>
                    </a:ext>
                  </a:extLst>
                </a:gridCol>
              </a:tblGrid>
              <a:tr h="832668">
                <a:tc gridSpan="5">
                  <a:txBody>
                    <a:bodyPr/>
                    <a:lstStyle/>
                    <a:p>
                      <a:pPr algn="ctr">
                        <a:defRPr b="1">
                          <a:uFill>
                            <a:solidFill>
                              <a:srgbClr val="000000"/>
                            </a:solidFill>
                          </a:uFill>
                        </a:defRPr>
                      </a:pPr>
                      <a:endParaRPr/>
                    </a:p>
                    <a:p>
                      <a:pPr algn="ctr">
                        <a:defRPr b="1">
                          <a:uFill>
                            <a:solidFill>
                              <a:srgbClr val="000000"/>
                            </a:solidFill>
                          </a:uFill>
                        </a:defRPr>
                      </a:pPr>
                      <a:r>
                        <a:t>SEQUENCE OF TEACHING &amp; LEARNING</a:t>
                      </a:r>
                      <a:br>
                        <a:rPr b="0">
                          <a:latin typeface="Arial"/>
                          <a:ea typeface="Arial"/>
                          <a:cs typeface="Arial"/>
                          <a:sym typeface="Arial"/>
                        </a:rPr>
                      </a:br>
                      <a:r>
                        <a:rPr sz="1100" b="0" i="1"/>
                        <a:t>(Add or remove rows below as appropriate)</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168823">
                <a:tc>
                  <a:txBody>
                    <a:bodyPr/>
                    <a:lstStyle/>
                    <a:p>
                      <a:pPr algn="ctr">
                        <a:defRPr sz="1100" b="1">
                          <a:uFill>
                            <a:solidFill>
                              <a:srgbClr val="000000"/>
                            </a:solidFill>
                          </a:uFill>
                        </a:defRPr>
                      </a:pPr>
                      <a:endParaRPr/>
                    </a:p>
                    <a:p>
                      <a:pPr algn="ctr">
                        <a:defRPr sz="1100" b="1">
                          <a:uFill>
                            <a:solidFill>
                              <a:srgbClr val="000000"/>
                            </a:solidFill>
                          </a:uFill>
                        </a:defRPr>
                      </a:pPr>
                      <a:r>
                        <a:t>Timing:</a:t>
                      </a:r>
                    </a:p>
                    <a:p>
                      <a:pPr algn="ctr">
                        <a:defRPr sz="800" i="1">
                          <a:uFill>
                            <a:solidFill>
                              <a:srgbClr val="000000"/>
                            </a:solidFill>
                          </a:uFill>
                        </a:defRPr>
                      </a:pPr>
                      <a:r>
                        <a:t>Break down timings into groups if appropriate. Consider pace, engagement levels (ensure pupils are ‘doing’ quickly), managing transitions</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ctr">
                        <a:defRPr sz="1100" b="1">
                          <a:uFill>
                            <a:solidFill>
                              <a:srgbClr val="000000"/>
                            </a:solidFill>
                          </a:uFill>
                        </a:defRPr>
                      </a:pPr>
                      <a:endParaRPr/>
                    </a:p>
                    <a:p>
                      <a:pPr algn="ctr">
                        <a:defRPr sz="1100" b="1">
                          <a:uFill>
                            <a:solidFill>
                              <a:srgbClr val="000000"/>
                            </a:solidFill>
                          </a:uFill>
                        </a:defRPr>
                      </a:pPr>
                      <a:r>
                        <a:t>Role of the teacher &amp; support staff:</a:t>
                      </a:r>
                    </a:p>
                    <a:p>
                      <a:pPr algn="ctr">
                        <a:defRPr i="1">
                          <a:uFill>
                            <a:solidFill>
                              <a:srgbClr val="000000"/>
                            </a:solidFill>
                          </a:uFill>
                        </a:defRPr>
                      </a:pPr>
                      <a:r>
                        <a:rPr sz="900"/>
                        <a:t>e.g., key questions, retrieval of prior learning (What previous learning needs to be revisited in today’s lesson?), modelling and explanations, checking understanding, planned use of additional adults. Choice of pedagogical model or of the 12 pedagogical principles</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ctr">
                        <a:defRPr sz="1100" b="1">
                          <a:uFill>
                            <a:solidFill>
                              <a:srgbClr val="000000"/>
                            </a:solidFill>
                          </a:uFill>
                        </a:defRPr>
                      </a:pPr>
                      <a:endParaRPr/>
                    </a:p>
                    <a:p>
                      <a:pPr algn="ctr">
                        <a:defRPr sz="1100" b="1">
                          <a:uFill>
                            <a:solidFill>
                              <a:srgbClr val="000000"/>
                            </a:solidFill>
                          </a:uFill>
                        </a:defRPr>
                      </a:pPr>
                      <a:r>
                        <a:t>Pupil’s learning:</a:t>
                      </a:r>
                    </a:p>
                    <a:p>
                      <a:pPr algn="ctr">
                        <a:defRPr sz="1000">
                          <a:uFill>
                            <a:solidFill>
                              <a:srgbClr val="000000"/>
                            </a:solidFill>
                          </a:uFill>
                        </a:defRPr>
                      </a:pPr>
                      <a:r>
                        <a:rPr sz="900" i="1"/>
                        <a:t>What will the pupils be doing and what learning will be taking place?</a:t>
                      </a:r>
                    </a:p>
                    <a:p>
                      <a:pPr algn="ctr">
                        <a:defRPr sz="900" i="1">
                          <a:uFill>
                            <a:solidFill>
                              <a:srgbClr val="000000"/>
                            </a:solidFill>
                          </a:uFill>
                        </a:defRPr>
                      </a:pPr>
                      <a:r>
                        <a:t>Consider CHUNKING (too much information can limit learning)</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ctr">
                        <a:defRPr sz="1100" b="1">
                          <a:uFill>
                            <a:solidFill>
                              <a:srgbClr val="000000"/>
                            </a:solidFill>
                          </a:uFill>
                        </a:defRPr>
                      </a:pPr>
                      <a:endParaRPr/>
                    </a:p>
                    <a:p>
                      <a:pPr algn="ctr">
                        <a:defRPr sz="1100" b="1">
                          <a:uFill>
                            <a:solidFill>
                              <a:srgbClr val="000000"/>
                            </a:solidFill>
                          </a:uFill>
                        </a:defRPr>
                      </a:pPr>
                      <a:r>
                        <a:t>Inclusive Strategies (including differentiation):</a:t>
                      </a:r>
                    </a:p>
                    <a:p>
                      <a:pPr algn="ctr">
                        <a:defRPr sz="900" i="1">
                          <a:uFill>
                            <a:solidFill>
                              <a:srgbClr val="000000"/>
                            </a:solidFill>
                          </a:uFill>
                        </a:defRPr>
                      </a:pPr>
                      <a:r>
                        <a:t>‘Focus on the what is to be taught, (and how) rather than who is to learn it’ (Florian, Black-Hawkins, 2011). Make appropriate reference to resources which support this.</a:t>
                      </a:r>
                    </a:p>
                    <a:p>
                      <a:pPr algn="ctr">
                        <a:defRPr sz="900" i="1">
                          <a:uFill>
                            <a:solidFill>
                              <a:srgbClr val="000000"/>
                            </a:solidFill>
                          </a:uFill>
                        </a:defRPr>
                      </a:pPr>
                      <a:r>
                        <a:t>Reasons for, and details of scaffolding.</a:t>
                      </a:r>
                    </a:p>
                    <a:p>
                      <a:pPr algn="ctr">
                        <a:defRPr sz="900" i="1">
                          <a:uFill>
                            <a:solidFill>
                              <a:srgbClr val="000000"/>
                            </a:solidFill>
                          </a:uFill>
                        </a:defRPr>
                      </a:pPr>
                      <a:r>
                        <a:t>Types of representation in tasks? </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ctr">
                        <a:defRPr sz="1100" b="1">
                          <a:uFill>
                            <a:solidFill>
                              <a:srgbClr val="000000"/>
                            </a:solidFill>
                          </a:uFill>
                        </a:defRPr>
                      </a:pPr>
                      <a:endParaRPr/>
                    </a:p>
                    <a:p>
                      <a:pPr algn="ctr">
                        <a:defRPr sz="1100" b="1">
                          <a:uFill>
                            <a:solidFill>
                              <a:srgbClr val="000000"/>
                            </a:solidFill>
                          </a:uFill>
                        </a:defRPr>
                      </a:pPr>
                      <a:r>
                        <a:t>Checking what pupils know, understand, and can do:</a:t>
                      </a:r>
                    </a:p>
                    <a:p>
                      <a:pPr algn="ctr">
                        <a:defRPr sz="900" i="1">
                          <a:uFill>
                            <a:solidFill>
                              <a:srgbClr val="000000"/>
                            </a:solidFill>
                          </a:uFill>
                        </a:defRPr>
                      </a:pPr>
                      <a:r>
                        <a:t>key questions, self, and peer assessment opportunities, effective AfL strategies, live marking opportunities, planned feedback.</a:t>
                      </a:r>
                    </a:p>
                    <a:p>
                      <a:pPr algn="ctr">
                        <a:defRPr sz="900" i="1">
                          <a:uFill>
                            <a:solidFill>
                              <a:srgbClr val="000000"/>
                            </a:solidFill>
                          </a:uFill>
                        </a:defRPr>
                      </a:pPr>
                      <a:r>
                        <a:t>Types of Retrieval Practices?</a:t>
                      </a:r>
                    </a:p>
                    <a:p>
                      <a:pPr algn="ctr">
                        <a:defRPr sz="900" i="1">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1"/>
                  </a:ext>
                </a:extLst>
              </a:tr>
              <a:tr h="458564">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2"/>
                  </a:ext>
                </a:extLst>
              </a:tr>
              <a:tr h="636364">
                <a:tc>
                  <a:txBody>
                    <a:bodyPr/>
                    <a:lstStyle/>
                    <a:p>
                      <a:pPr algn="l">
                        <a:defRPr>
                          <a:uFill>
                            <a:solidFill>
                              <a:srgbClr val="000000"/>
                            </a:solidFill>
                          </a:uFill>
                          <a:latin typeface="Arial"/>
                          <a:ea typeface="Arial"/>
                          <a:cs typeface="Arial"/>
                          <a:sym typeface="Arial"/>
                        </a:defRPr>
                      </a:pPr>
                      <a:endParaRPr/>
                    </a:p>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tc>
                  <a:txBody>
                    <a:bodyPr/>
                    <a:lstStyle/>
                    <a:p>
                      <a:pPr algn="l">
                        <a:defRPr>
                          <a:uFill>
                            <a:solidFill>
                              <a:srgbClr val="000000"/>
                            </a:solidFill>
                          </a:uFill>
                          <a:latin typeface="Arial"/>
                          <a:ea typeface="Arial"/>
                          <a:cs typeface="Arial"/>
                          <a:sym typeface="Aria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80" name="Table"/>
          <p:cNvGraphicFramePr/>
          <p:nvPr/>
        </p:nvGraphicFramePr>
        <p:xfrm>
          <a:off x="2222259" y="263798"/>
          <a:ext cx="8126789" cy="5457155"/>
        </p:xfrm>
        <a:graphic>
          <a:graphicData uri="http://schemas.openxmlformats.org/drawingml/2006/table">
            <a:tbl>
              <a:tblPr bandRow="1"/>
              <a:tblGrid>
                <a:gridCol w="1686977">
                  <a:extLst>
                    <a:ext uri="{9D8B030D-6E8A-4147-A177-3AD203B41FA5}">
                      <a16:colId xmlns:a16="http://schemas.microsoft.com/office/drawing/2014/main" val="20000"/>
                    </a:ext>
                  </a:extLst>
                </a:gridCol>
                <a:gridCol w="143916">
                  <a:extLst>
                    <a:ext uri="{9D8B030D-6E8A-4147-A177-3AD203B41FA5}">
                      <a16:colId xmlns:a16="http://schemas.microsoft.com/office/drawing/2014/main" val="20001"/>
                    </a:ext>
                  </a:extLst>
                </a:gridCol>
                <a:gridCol w="6295896">
                  <a:extLst>
                    <a:ext uri="{9D8B030D-6E8A-4147-A177-3AD203B41FA5}">
                      <a16:colId xmlns:a16="http://schemas.microsoft.com/office/drawing/2014/main" val="20002"/>
                    </a:ext>
                  </a:extLst>
                </a:gridCol>
              </a:tblGrid>
              <a:tr h="1342030">
                <a:tc gridSpan="3">
                  <a:txBody>
                    <a:bodyPr/>
                    <a:lstStyle/>
                    <a:p>
                      <a:pPr algn="ctr">
                        <a:defRPr sz="1400" b="1">
                          <a:uFill>
                            <a:solidFill>
                              <a:srgbClr val="000000"/>
                            </a:solidFill>
                          </a:uFill>
                        </a:defRPr>
                      </a:pPr>
                      <a:r>
                        <a:t>Evaluation of the Learning Experience</a:t>
                      </a:r>
                    </a:p>
                    <a:p>
                      <a:pPr algn="ctr">
                        <a:defRPr sz="1100" i="1">
                          <a:uFill>
                            <a:solidFill>
                              <a:srgbClr val="000000"/>
                            </a:solidFill>
                          </a:uFill>
                        </a:defRPr>
                      </a:pPr>
                      <a:r>
                        <a:t>There should be evidence of reflection and discussion on each lesson in your learning journal. You are welcome to use the questions below to support this. </a:t>
                      </a:r>
                      <a:br>
                        <a:rPr sz="1200" i="0"/>
                      </a:br>
                      <a:r>
                        <a:t>Please complete the evaluation section below for </a:t>
                      </a:r>
                      <a:r>
                        <a:rPr b="1"/>
                        <a:t>two </a:t>
                      </a:r>
                      <a:r>
                        <a:t>of your lessons each week.</a:t>
                      </a:r>
                      <a:br>
                        <a:rPr sz="1200" i="0"/>
                      </a:br>
                      <a:endParaRPr sz="1200" i="0"/>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61363">
                <a:tc gridSpan="2">
                  <a:txBody>
                    <a:bodyPr/>
                    <a:lstStyle/>
                    <a:p>
                      <a:pPr algn="l">
                        <a:defRPr sz="1100" b="1">
                          <a:uFill>
                            <a:solidFill>
                              <a:srgbClr val="000000"/>
                            </a:solidFill>
                          </a:uFill>
                        </a:defRPr>
                      </a:pPr>
                      <a:r>
                        <a:t>What prior learning has taken place? </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a:txBody>
                    <a:bodyPr/>
                    <a:lstStyle/>
                    <a:p>
                      <a:pPr marL="457200" indent="-228600" algn="l">
                        <a:buSzPct val="100000"/>
                        <a:buFont typeface="Symbol"/>
                        <a:buChar char="·"/>
                        <a:defRPr sz="1000">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1"/>
                  </a:ext>
                </a:extLst>
              </a:tr>
              <a:tr h="1022382">
                <a:tc gridSpan="2">
                  <a:txBody>
                    <a:bodyPr/>
                    <a:lstStyle/>
                    <a:p>
                      <a:pPr algn="l">
                        <a:defRPr sz="1100" b="1">
                          <a:uFill>
                            <a:solidFill>
                              <a:srgbClr val="000000"/>
                            </a:solidFill>
                          </a:uFill>
                        </a:defRPr>
                      </a:pPr>
                      <a:r>
                        <a:t>What did the pupils learn in this lesson and how do you know?</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a:txBody>
                    <a:bodyPr/>
                    <a:lstStyle/>
                    <a:p>
                      <a:pPr algn="l">
                        <a:defRPr sz="1000">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2"/>
                  </a:ext>
                </a:extLst>
              </a:tr>
              <a:tr h="1796004">
                <a:tc gridSpan="2">
                  <a:txBody>
                    <a:bodyPr/>
                    <a:lstStyle/>
                    <a:p>
                      <a:pPr algn="l">
                        <a:defRPr sz="1100" b="1">
                          <a:uFill>
                            <a:solidFill>
                              <a:srgbClr val="000000"/>
                            </a:solidFill>
                          </a:uFill>
                        </a:defRPr>
                      </a:pPr>
                      <a:r>
                        <a:t>What will the pupils learn next? </a:t>
                      </a:r>
                    </a:p>
                    <a:p>
                      <a:pPr algn="l">
                        <a:defRPr sz="1100" b="1">
                          <a:uFill>
                            <a:solidFill>
                              <a:srgbClr val="000000"/>
                            </a:solidFill>
                          </a:uFill>
                        </a:defRPr>
                      </a:pPr>
                      <a:endParaRPr/>
                    </a:p>
                    <a:p>
                      <a:pPr algn="l">
                        <a:defRPr sz="1100" b="1">
                          <a:uFill>
                            <a:solidFill>
                              <a:srgbClr val="000000"/>
                            </a:solidFill>
                          </a:uFill>
                        </a:defRPr>
                      </a:pPr>
                      <a:r>
                        <a:t>How will this lesson impact on future learning (will they need to return and consolidate)? </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a:txBody>
                    <a:bodyPr/>
                    <a:lstStyle/>
                    <a:p>
                      <a:pPr marL="457200" indent="-228600" algn="l">
                        <a:buSzPct val="100000"/>
                        <a:buFont typeface="Symbol"/>
                        <a:buChar char="·"/>
                        <a:defRPr sz="1000">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3"/>
                  </a:ext>
                </a:extLst>
              </a:tr>
              <a:tr h="835376">
                <a:tc gridSpan="2">
                  <a:txBody>
                    <a:bodyPr/>
                    <a:lstStyle/>
                    <a:p>
                      <a:pPr algn="l">
                        <a:defRPr b="1">
                          <a:uFill>
                            <a:solidFill>
                              <a:srgbClr val="000000"/>
                            </a:solidFill>
                          </a:uFill>
                        </a:defRPr>
                      </a:pPr>
                      <a:r>
                        <a:rPr sz="1100"/>
                        <a:t>How did this lesson plan promote pupil learning and pupil confidence?</a:t>
                      </a: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94BAD6"/>
                    </a:solidFill>
                  </a:tcPr>
                </a:tc>
                <a:tc hMerge="1">
                  <a:txBody>
                    <a:bodyPr/>
                    <a:lstStyle/>
                    <a:p>
                      <a:endParaRPr lang="en-US"/>
                    </a:p>
                  </a:txBody>
                  <a:tcPr/>
                </a:tc>
                <a:tc>
                  <a:txBody>
                    <a:bodyPr/>
                    <a:lstStyle/>
                    <a:p>
                      <a:pPr marL="457200" indent="-228600" algn="l">
                        <a:buSzPct val="100000"/>
                        <a:buFont typeface="Symbol"/>
                        <a:buChar char="·"/>
                        <a:defRPr sz="1000">
                          <a:uFill>
                            <a:solidFill>
                              <a:srgbClr val="000000"/>
                            </a:solidFill>
                          </a:uFill>
                        </a:defRPr>
                      </a:pPr>
                      <a:endParaRPr/>
                    </a:p>
                  </a:txBody>
                  <a:tcPr marL="50800" marR="50800" marT="50800" marB="5080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2" name="Screenshot 2022-09-30 at 21.17.27.png" descr="Screenshot 2022-09-30 at 21.17.27.png"/>
          <p:cNvPicPr>
            <a:picLocks noChangeAspect="1"/>
          </p:cNvPicPr>
          <p:nvPr/>
        </p:nvPicPr>
        <p:blipFill>
          <a:blip r:embed="rId2"/>
          <a:stretch>
            <a:fillRect/>
          </a:stretch>
        </p:blipFill>
        <p:spPr>
          <a:xfrm>
            <a:off x="1918229" y="463281"/>
            <a:ext cx="3362510" cy="4588425"/>
          </a:xfrm>
          <a:prstGeom prst="rect">
            <a:avLst/>
          </a:prstGeom>
          <a:ln w="12700">
            <a:miter lim="400000"/>
          </a:ln>
        </p:spPr>
      </p:pic>
      <p:sp>
        <p:nvSpPr>
          <p:cNvPr id="483" name="The main purpose of this guide is to set the foundation and starting point for your planning practices. During your programme you will have access to all types of content that is part of your modules and your Professional Teaching Experience (PTE), as we"/>
          <p:cNvSpPr txBox="1"/>
          <p:nvPr/>
        </p:nvSpPr>
        <p:spPr>
          <a:xfrm>
            <a:off x="5555272" y="1321838"/>
            <a:ext cx="4012774" cy="40657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nSpc>
                <a:spcPct val="107916"/>
              </a:lnSpc>
              <a:spcBef>
                <a:spcPts val="800"/>
              </a:spcBef>
              <a:defRPr sz="2000">
                <a:solidFill>
                  <a:schemeClr val="accent1"/>
                </a:solidFill>
                <a:uFill>
                  <a:solidFill>
                    <a:srgbClr val="000000"/>
                  </a:solidFill>
                </a:uFill>
              </a:defRPr>
            </a:lvl1pPr>
          </a:lstStyle>
          <a:p>
            <a:r>
              <a:t>The main purpose of this guide is to set the foundation and starting point for your planning practices. During your programme you will have access to all types of content that is part of your modules and your Professional Teaching Experience (PTE), as well as the vast amount of information available to you in books and on the web. This guide will, therefore, be a valuable reference point as you learn how to plan as a beginning teacher.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453C41-58D1-42D6-A241-46FE313A1BEC}"/>
              </a:ext>
            </a:extLst>
          </p:cNvPr>
          <p:cNvPicPr>
            <a:picLocks noChangeAspect="1"/>
          </p:cNvPicPr>
          <p:nvPr/>
        </p:nvPicPr>
        <p:blipFill>
          <a:blip r:embed="rId3"/>
          <a:stretch>
            <a:fillRect/>
          </a:stretch>
        </p:blipFill>
        <p:spPr>
          <a:xfrm>
            <a:off x="375660" y="410577"/>
            <a:ext cx="3243353" cy="2243522"/>
          </a:xfrm>
          <a:prstGeom prst="rect">
            <a:avLst/>
          </a:prstGeom>
        </p:spPr>
      </p:pic>
      <p:sp>
        <p:nvSpPr>
          <p:cNvPr id="5" name="TextBox 4">
            <a:extLst>
              <a:ext uri="{FF2B5EF4-FFF2-40B4-BE49-F238E27FC236}">
                <a16:creationId xmlns:a16="http://schemas.microsoft.com/office/drawing/2014/main" id="{41F7C09E-28BE-4CEA-B6B1-B8714254D79A}"/>
              </a:ext>
            </a:extLst>
          </p:cNvPr>
          <p:cNvSpPr txBox="1"/>
          <p:nvPr/>
        </p:nvSpPr>
        <p:spPr>
          <a:xfrm>
            <a:off x="3743661" y="410577"/>
            <a:ext cx="7734749" cy="2246769"/>
          </a:xfrm>
          <a:prstGeom prst="rect">
            <a:avLst/>
          </a:prstGeom>
          <a:noFill/>
        </p:spPr>
        <p:txBody>
          <a:bodyPr wrap="square" rtlCol="0">
            <a:spAutoFit/>
          </a:bodyPr>
          <a:lstStyle/>
          <a:p>
            <a:r>
              <a:rPr lang="en-GB" sz="2800" dirty="0"/>
              <a:t>Examine the lesson plans on Moodle that previous students have created.  </a:t>
            </a:r>
          </a:p>
          <a:p>
            <a:endParaRPr lang="en-GB" sz="2800" dirty="0"/>
          </a:p>
          <a:p>
            <a:r>
              <a:rPr lang="en-GB" sz="2800" dirty="0"/>
              <a:t>Re-create the table below and record your observations of each one:</a:t>
            </a:r>
          </a:p>
        </p:txBody>
      </p:sp>
      <p:graphicFrame>
        <p:nvGraphicFramePr>
          <p:cNvPr id="6" name="Table 6">
            <a:extLst>
              <a:ext uri="{FF2B5EF4-FFF2-40B4-BE49-F238E27FC236}">
                <a16:creationId xmlns:a16="http://schemas.microsoft.com/office/drawing/2014/main" id="{EAC24298-4BB2-4174-AC8F-0281EEA82E31}"/>
              </a:ext>
            </a:extLst>
          </p:cNvPr>
          <p:cNvGraphicFramePr>
            <a:graphicFrameLocks noGrp="1"/>
          </p:cNvGraphicFramePr>
          <p:nvPr/>
        </p:nvGraphicFramePr>
        <p:xfrm>
          <a:off x="622748" y="2946499"/>
          <a:ext cx="11092332" cy="2225040"/>
        </p:xfrm>
        <a:graphic>
          <a:graphicData uri="http://schemas.openxmlformats.org/drawingml/2006/table">
            <a:tbl>
              <a:tblPr firstRow="1" bandRow="1">
                <a:tableStyleId>{5C22544A-7EE6-4342-B048-85BDC9FD1C3A}</a:tableStyleId>
              </a:tblPr>
              <a:tblGrid>
                <a:gridCol w="1259840">
                  <a:extLst>
                    <a:ext uri="{9D8B030D-6E8A-4147-A177-3AD203B41FA5}">
                      <a16:colId xmlns:a16="http://schemas.microsoft.com/office/drawing/2014/main" val="3237139483"/>
                    </a:ext>
                  </a:extLst>
                </a:gridCol>
                <a:gridCol w="2915323">
                  <a:extLst>
                    <a:ext uri="{9D8B030D-6E8A-4147-A177-3AD203B41FA5}">
                      <a16:colId xmlns:a16="http://schemas.microsoft.com/office/drawing/2014/main" val="2796068304"/>
                    </a:ext>
                  </a:extLst>
                </a:gridCol>
                <a:gridCol w="3270324">
                  <a:extLst>
                    <a:ext uri="{9D8B030D-6E8A-4147-A177-3AD203B41FA5}">
                      <a16:colId xmlns:a16="http://schemas.microsoft.com/office/drawing/2014/main" val="533879917"/>
                    </a:ext>
                  </a:extLst>
                </a:gridCol>
                <a:gridCol w="3646845">
                  <a:extLst>
                    <a:ext uri="{9D8B030D-6E8A-4147-A177-3AD203B41FA5}">
                      <a16:colId xmlns:a16="http://schemas.microsoft.com/office/drawing/2014/main" val="626183556"/>
                    </a:ext>
                  </a:extLst>
                </a:gridCol>
              </a:tblGrid>
              <a:tr h="370840">
                <a:tc>
                  <a:txBody>
                    <a:bodyPr/>
                    <a:lstStyle/>
                    <a:p>
                      <a:r>
                        <a:rPr lang="en-GB" dirty="0"/>
                        <a:t>Lesson </a:t>
                      </a:r>
                    </a:p>
                  </a:txBody>
                  <a:tcPr/>
                </a:tc>
                <a:tc>
                  <a:txBody>
                    <a:bodyPr/>
                    <a:lstStyle/>
                    <a:p>
                      <a:r>
                        <a:rPr lang="en-GB" dirty="0"/>
                        <a:t>Good features </a:t>
                      </a:r>
                    </a:p>
                  </a:txBody>
                  <a:tcPr/>
                </a:tc>
                <a:tc>
                  <a:txBody>
                    <a:bodyPr/>
                    <a:lstStyle/>
                    <a:p>
                      <a:r>
                        <a:rPr lang="en-GB" dirty="0"/>
                        <a:t>Suggested improvements </a:t>
                      </a:r>
                    </a:p>
                  </a:txBody>
                  <a:tcPr/>
                </a:tc>
                <a:tc>
                  <a:txBody>
                    <a:bodyPr/>
                    <a:lstStyle/>
                    <a:p>
                      <a:r>
                        <a:rPr lang="en-GB" dirty="0"/>
                        <a:t>General observations </a:t>
                      </a:r>
                    </a:p>
                  </a:txBody>
                  <a:tcPr/>
                </a:tc>
                <a:extLst>
                  <a:ext uri="{0D108BD9-81ED-4DB2-BD59-A6C34878D82A}">
                    <a16:rowId xmlns:a16="http://schemas.microsoft.com/office/drawing/2014/main" val="3921028632"/>
                  </a:ext>
                </a:extLst>
              </a:tr>
              <a:tr h="370840">
                <a:tc>
                  <a:txBody>
                    <a:bodyPr/>
                    <a:lstStyle/>
                    <a:p>
                      <a:pPr algn="ctr"/>
                      <a:r>
                        <a:rPr lang="en-GB" dirty="0"/>
                        <a:t>A</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13662798"/>
                  </a:ext>
                </a:extLst>
              </a:tr>
              <a:tr h="370840">
                <a:tc>
                  <a:txBody>
                    <a:bodyPr/>
                    <a:lstStyle/>
                    <a:p>
                      <a:pPr algn="ctr"/>
                      <a:r>
                        <a:rPr lang="en-GB" dirty="0"/>
                        <a:t>B</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08058779"/>
                  </a:ext>
                </a:extLst>
              </a:tr>
              <a:tr h="370840">
                <a:tc>
                  <a:txBody>
                    <a:bodyPr/>
                    <a:lstStyle/>
                    <a:p>
                      <a:pPr algn="ctr"/>
                      <a:r>
                        <a:rPr lang="en-GB" dirty="0"/>
                        <a:t>C</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2940756"/>
                  </a:ext>
                </a:extLst>
              </a:tr>
              <a:tr h="370840">
                <a:tc>
                  <a:txBody>
                    <a:bodyPr/>
                    <a:lstStyle/>
                    <a:p>
                      <a:pPr algn="ctr"/>
                      <a:r>
                        <a:rPr lang="en-GB" dirty="0"/>
                        <a:t>D</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19154241"/>
                  </a:ext>
                </a:extLst>
              </a:tr>
              <a:tr h="370840">
                <a:tc>
                  <a:txBody>
                    <a:bodyPr/>
                    <a:lstStyle/>
                    <a:p>
                      <a:pPr algn="ctr"/>
                      <a:r>
                        <a:rPr lang="en-GB" dirty="0"/>
                        <a:t>E</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258582341"/>
                  </a:ext>
                </a:extLst>
              </a:tr>
            </a:tbl>
          </a:graphicData>
        </a:graphic>
      </p:graphicFrame>
    </p:spTree>
    <p:extLst>
      <p:ext uri="{BB962C8B-B14F-4D97-AF65-F5344CB8AC3E}">
        <p14:creationId xmlns:p14="http://schemas.microsoft.com/office/powerpoint/2010/main" val="859069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2D5901-1C58-B679-4AD3-2DDF06FF3D0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Activity</a:t>
            </a:r>
          </a:p>
        </p:txBody>
      </p:sp>
      <p:graphicFrame>
        <p:nvGraphicFramePr>
          <p:cNvPr id="5" name="Content Placeholder 2">
            <a:extLst>
              <a:ext uri="{FF2B5EF4-FFF2-40B4-BE49-F238E27FC236}">
                <a16:creationId xmlns:a16="http://schemas.microsoft.com/office/drawing/2014/main" id="{77D530C2-7138-F8F8-9FF9-191D838FDF30}"/>
              </a:ext>
            </a:extLst>
          </p:cNvPr>
          <p:cNvGraphicFramePr>
            <a:graphicFrameLocks noGrp="1"/>
          </p:cNvGraphicFramePr>
          <p:nvPr>
            <p:ph idx="1"/>
            <p:extLst>
              <p:ext uri="{D42A27DB-BD31-4B8C-83A1-F6EECF244321}">
                <p14:modId xmlns:p14="http://schemas.microsoft.com/office/powerpoint/2010/main" val="15628127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723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341107" y="5905500"/>
            <a:ext cx="4791456" cy="952500"/>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146057" y="342404"/>
            <a:ext cx="11134725" cy="939800"/>
          </a:xfrm>
          <a:prstGeom prst="rect">
            <a:avLst/>
          </a:prstGeom>
        </p:spPr>
        <p:txBody>
          <a:bodyPr vert="horz" wrap="square" lIns="0" tIns="12700" rIns="0" bIns="0" rtlCol="0">
            <a:spAutoFit/>
          </a:bodyPr>
          <a:lstStyle/>
          <a:p>
            <a:pPr marL="12700">
              <a:lnSpc>
                <a:spcPct val="100000"/>
              </a:lnSpc>
              <a:spcBef>
                <a:spcPts val="100"/>
              </a:spcBef>
            </a:pPr>
            <a:r>
              <a:rPr sz="6000" spc="-45" dirty="0"/>
              <a:t>Three </a:t>
            </a:r>
            <a:r>
              <a:rPr sz="6000" spc="-40" dirty="0"/>
              <a:t>types </a:t>
            </a:r>
            <a:r>
              <a:rPr sz="6000" spc="-25" dirty="0"/>
              <a:t>of </a:t>
            </a:r>
            <a:r>
              <a:rPr sz="6000" spc="-45" dirty="0"/>
              <a:t>Lesson</a:t>
            </a:r>
            <a:r>
              <a:rPr sz="6000" spc="-385" dirty="0"/>
              <a:t> </a:t>
            </a:r>
            <a:r>
              <a:rPr sz="6000" spc="-50" dirty="0"/>
              <a:t>Planning:</a:t>
            </a:r>
            <a:endParaRPr sz="6000"/>
          </a:p>
        </p:txBody>
      </p:sp>
      <p:grpSp>
        <p:nvGrpSpPr>
          <p:cNvPr id="4" name="object 4"/>
          <p:cNvGrpSpPr/>
          <p:nvPr/>
        </p:nvGrpSpPr>
        <p:grpSpPr>
          <a:xfrm>
            <a:off x="147828" y="1549908"/>
            <a:ext cx="3145790" cy="4186554"/>
            <a:chOff x="147828" y="1549908"/>
            <a:chExt cx="3145790" cy="4186554"/>
          </a:xfrm>
        </p:grpSpPr>
        <p:sp>
          <p:nvSpPr>
            <p:cNvPr id="5" name="object 5"/>
            <p:cNvSpPr/>
            <p:nvPr/>
          </p:nvSpPr>
          <p:spPr>
            <a:xfrm>
              <a:off x="185928" y="1588008"/>
              <a:ext cx="3069336" cy="4110215"/>
            </a:xfrm>
            <a:prstGeom prst="rect">
              <a:avLst/>
            </a:prstGeom>
            <a:blipFill>
              <a:blip r:embed="rId3" cstate="print"/>
              <a:stretch>
                <a:fillRect/>
              </a:stretch>
            </a:blipFill>
          </p:spPr>
          <p:txBody>
            <a:bodyPr wrap="square" lIns="0" tIns="0" rIns="0" bIns="0" rtlCol="0"/>
            <a:lstStyle/>
            <a:p>
              <a:endParaRPr/>
            </a:p>
          </p:txBody>
        </p:sp>
        <p:sp>
          <p:nvSpPr>
            <p:cNvPr id="6" name="object 6"/>
            <p:cNvSpPr/>
            <p:nvPr/>
          </p:nvSpPr>
          <p:spPr>
            <a:xfrm>
              <a:off x="166878" y="1568958"/>
              <a:ext cx="3107690" cy="4148454"/>
            </a:xfrm>
            <a:custGeom>
              <a:avLst/>
              <a:gdLst/>
              <a:ahLst/>
              <a:cxnLst/>
              <a:rect l="l" t="t" r="r" b="b"/>
              <a:pathLst>
                <a:path w="3107690" h="4148454">
                  <a:moveTo>
                    <a:pt x="0" y="0"/>
                  </a:moveTo>
                  <a:lnTo>
                    <a:pt x="3107436" y="0"/>
                  </a:lnTo>
                  <a:lnTo>
                    <a:pt x="3107436" y="4148328"/>
                  </a:lnTo>
                  <a:lnTo>
                    <a:pt x="0" y="4148328"/>
                  </a:lnTo>
                  <a:lnTo>
                    <a:pt x="0" y="0"/>
                  </a:lnTo>
                  <a:close/>
                </a:path>
              </a:pathLst>
            </a:custGeom>
            <a:ln w="38100">
              <a:solidFill>
                <a:srgbClr val="006FC0"/>
              </a:solidFill>
            </a:ln>
          </p:spPr>
          <p:txBody>
            <a:bodyPr wrap="square" lIns="0" tIns="0" rIns="0" bIns="0" rtlCol="0"/>
            <a:lstStyle/>
            <a:p>
              <a:endParaRPr/>
            </a:p>
          </p:txBody>
        </p:sp>
      </p:grpSp>
      <p:grpSp>
        <p:nvGrpSpPr>
          <p:cNvPr id="7" name="object 7"/>
          <p:cNvGrpSpPr/>
          <p:nvPr/>
        </p:nvGrpSpPr>
        <p:grpSpPr>
          <a:xfrm>
            <a:off x="3665220" y="1496567"/>
            <a:ext cx="4166870" cy="4239895"/>
            <a:chOff x="3665220" y="1496567"/>
            <a:chExt cx="4166870" cy="4239895"/>
          </a:xfrm>
        </p:grpSpPr>
        <p:sp>
          <p:nvSpPr>
            <p:cNvPr id="8" name="object 8"/>
            <p:cNvSpPr/>
            <p:nvPr/>
          </p:nvSpPr>
          <p:spPr>
            <a:xfrm>
              <a:off x="3703320" y="1534667"/>
              <a:ext cx="4090416" cy="4163567"/>
            </a:xfrm>
            <a:prstGeom prst="rect">
              <a:avLst/>
            </a:prstGeom>
            <a:blipFill>
              <a:blip r:embed="rId4" cstate="print"/>
              <a:stretch>
                <a:fillRect/>
              </a:stretch>
            </a:blipFill>
          </p:spPr>
          <p:txBody>
            <a:bodyPr wrap="square" lIns="0" tIns="0" rIns="0" bIns="0" rtlCol="0"/>
            <a:lstStyle/>
            <a:p>
              <a:endParaRPr/>
            </a:p>
          </p:txBody>
        </p:sp>
        <p:sp>
          <p:nvSpPr>
            <p:cNvPr id="9" name="object 9"/>
            <p:cNvSpPr/>
            <p:nvPr/>
          </p:nvSpPr>
          <p:spPr>
            <a:xfrm>
              <a:off x="3684270" y="1515617"/>
              <a:ext cx="4128770" cy="4201795"/>
            </a:xfrm>
            <a:custGeom>
              <a:avLst/>
              <a:gdLst/>
              <a:ahLst/>
              <a:cxnLst/>
              <a:rect l="l" t="t" r="r" b="b"/>
              <a:pathLst>
                <a:path w="4128770" h="4201795">
                  <a:moveTo>
                    <a:pt x="0" y="0"/>
                  </a:moveTo>
                  <a:lnTo>
                    <a:pt x="4128516" y="0"/>
                  </a:lnTo>
                  <a:lnTo>
                    <a:pt x="4128516" y="4201668"/>
                  </a:lnTo>
                  <a:lnTo>
                    <a:pt x="0" y="4201668"/>
                  </a:lnTo>
                  <a:lnTo>
                    <a:pt x="0" y="0"/>
                  </a:lnTo>
                  <a:close/>
                </a:path>
              </a:pathLst>
            </a:custGeom>
            <a:ln w="38100">
              <a:solidFill>
                <a:srgbClr val="006FC0"/>
              </a:solidFill>
            </a:ln>
          </p:spPr>
          <p:txBody>
            <a:bodyPr wrap="square" lIns="0" tIns="0" rIns="0" bIns="0" rtlCol="0"/>
            <a:lstStyle/>
            <a:p>
              <a:endParaRPr/>
            </a:p>
          </p:txBody>
        </p:sp>
      </p:grpSp>
      <p:grpSp>
        <p:nvGrpSpPr>
          <p:cNvPr id="10" name="object 10"/>
          <p:cNvGrpSpPr/>
          <p:nvPr/>
        </p:nvGrpSpPr>
        <p:grpSpPr>
          <a:xfrm>
            <a:off x="8202168" y="1549908"/>
            <a:ext cx="3679190" cy="4239895"/>
            <a:chOff x="8202168" y="1549908"/>
            <a:chExt cx="3679190" cy="4239895"/>
          </a:xfrm>
        </p:grpSpPr>
        <p:sp>
          <p:nvSpPr>
            <p:cNvPr id="11" name="object 11"/>
            <p:cNvSpPr/>
            <p:nvPr/>
          </p:nvSpPr>
          <p:spPr>
            <a:xfrm>
              <a:off x="8240268" y="1588008"/>
              <a:ext cx="3602735" cy="4163567"/>
            </a:xfrm>
            <a:prstGeom prst="rect">
              <a:avLst/>
            </a:prstGeom>
            <a:blipFill>
              <a:blip r:embed="rId5" cstate="print"/>
              <a:stretch>
                <a:fillRect/>
              </a:stretch>
            </a:blipFill>
          </p:spPr>
          <p:txBody>
            <a:bodyPr wrap="square" lIns="0" tIns="0" rIns="0" bIns="0" rtlCol="0"/>
            <a:lstStyle/>
            <a:p>
              <a:endParaRPr/>
            </a:p>
          </p:txBody>
        </p:sp>
        <p:sp>
          <p:nvSpPr>
            <p:cNvPr id="12" name="object 12"/>
            <p:cNvSpPr/>
            <p:nvPr/>
          </p:nvSpPr>
          <p:spPr>
            <a:xfrm>
              <a:off x="8221218" y="1568958"/>
              <a:ext cx="3641090" cy="4201795"/>
            </a:xfrm>
            <a:custGeom>
              <a:avLst/>
              <a:gdLst/>
              <a:ahLst/>
              <a:cxnLst/>
              <a:rect l="l" t="t" r="r" b="b"/>
              <a:pathLst>
                <a:path w="3641090" h="4201795">
                  <a:moveTo>
                    <a:pt x="0" y="0"/>
                  </a:moveTo>
                  <a:lnTo>
                    <a:pt x="3640835" y="0"/>
                  </a:lnTo>
                  <a:lnTo>
                    <a:pt x="3640835" y="4201668"/>
                  </a:lnTo>
                  <a:lnTo>
                    <a:pt x="0" y="4201668"/>
                  </a:lnTo>
                  <a:lnTo>
                    <a:pt x="0" y="0"/>
                  </a:lnTo>
                  <a:close/>
                </a:path>
              </a:pathLst>
            </a:custGeom>
            <a:ln w="38100">
              <a:solidFill>
                <a:srgbClr val="006FC0"/>
              </a:solidFill>
            </a:ln>
          </p:spPr>
          <p:txBody>
            <a:bodyPr wrap="square" lIns="0" tIns="0" rIns="0" bIns="0" rtlCol="0"/>
            <a:lstStyle/>
            <a:p>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2627" y="0"/>
            <a:ext cx="5643714"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7341107" y="5905500"/>
            <a:ext cx="4791456" cy="952500"/>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1261872" y="470914"/>
            <a:ext cx="9604248" cy="5340096"/>
          </a:xfrm>
          <a:prstGeom prst="rect">
            <a:avLst/>
          </a:prstGeom>
          <a:blipFill>
            <a:blip r:embed="rId4"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70518" y="524173"/>
            <a:ext cx="1163320" cy="452120"/>
          </a:xfrm>
          <a:prstGeom prst="rect">
            <a:avLst/>
          </a:prstGeom>
        </p:spPr>
        <p:txBody>
          <a:bodyPr vert="horz" wrap="square" lIns="0" tIns="12065" rIns="0" bIns="0" rtlCol="0">
            <a:spAutoFit/>
          </a:bodyPr>
          <a:lstStyle/>
          <a:p>
            <a:pPr marL="12700">
              <a:lnSpc>
                <a:spcPct val="100000"/>
              </a:lnSpc>
              <a:spcBef>
                <a:spcPts val="95"/>
              </a:spcBef>
            </a:pPr>
            <a:r>
              <a:rPr sz="2800" b="1" dirty="0">
                <a:latin typeface="Schoolbook Uralic"/>
                <a:cs typeface="Schoolbook Uralic"/>
              </a:rPr>
              <a:t>W</a:t>
            </a:r>
            <a:r>
              <a:rPr sz="2800" b="1" spc="-5" dirty="0">
                <a:latin typeface="Schoolbook Uralic"/>
                <a:cs typeface="Schoolbook Uralic"/>
              </a:rPr>
              <a:t>h</a:t>
            </a:r>
            <a:r>
              <a:rPr sz="2800" b="1" spc="-10" dirty="0">
                <a:latin typeface="Schoolbook Uralic"/>
                <a:cs typeface="Schoolbook Uralic"/>
              </a:rPr>
              <a:t>at?</a:t>
            </a:r>
            <a:endParaRPr sz="2800">
              <a:latin typeface="Schoolbook Uralic"/>
              <a:cs typeface="Schoolbook Uralic"/>
            </a:endParaRPr>
          </a:p>
        </p:txBody>
      </p:sp>
      <p:grpSp>
        <p:nvGrpSpPr>
          <p:cNvPr id="6" name="object 6"/>
          <p:cNvGrpSpPr/>
          <p:nvPr/>
        </p:nvGrpSpPr>
        <p:grpSpPr>
          <a:xfrm>
            <a:off x="1179756" y="638530"/>
            <a:ext cx="9801860" cy="1186180"/>
            <a:chOff x="1179756" y="638530"/>
            <a:chExt cx="9801860" cy="1186180"/>
          </a:xfrm>
        </p:grpSpPr>
        <p:sp>
          <p:nvSpPr>
            <p:cNvPr id="7" name="object 7"/>
            <p:cNvSpPr/>
            <p:nvPr/>
          </p:nvSpPr>
          <p:spPr>
            <a:xfrm>
              <a:off x="1227467" y="773429"/>
              <a:ext cx="828675" cy="466725"/>
            </a:xfrm>
            <a:custGeom>
              <a:avLst/>
              <a:gdLst/>
              <a:ahLst/>
              <a:cxnLst/>
              <a:rect l="l" t="t" r="r" b="b"/>
              <a:pathLst>
                <a:path w="828675" h="466725">
                  <a:moveTo>
                    <a:pt x="0" y="0"/>
                  </a:moveTo>
                  <a:lnTo>
                    <a:pt x="20878" y="4318"/>
                  </a:lnTo>
                  <a:lnTo>
                    <a:pt x="25196" y="5765"/>
                  </a:lnTo>
                  <a:lnTo>
                    <a:pt x="29159" y="7200"/>
                  </a:lnTo>
                  <a:lnTo>
                    <a:pt x="34201" y="9715"/>
                  </a:lnTo>
                  <a:lnTo>
                    <a:pt x="40678" y="12598"/>
                  </a:lnTo>
                  <a:lnTo>
                    <a:pt x="46799" y="15836"/>
                  </a:lnTo>
                  <a:lnTo>
                    <a:pt x="52920" y="19799"/>
                  </a:lnTo>
                  <a:lnTo>
                    <a:pt x="64439" y="27724"/>
                  </a:lnTo>
                  <a:lnTo>
                    <a:pt x="71996" y="33121"/>
                  </a:lnTo>
                  <a:lnTo>
                    <a:pt x="86753" y="42125"/>
                  </a:lnTo>
                  <a:lnTo>
                    <a:pt x="137883" y="66954"/>
                  </a:lnTo>
                  <a:lnTo>
                    <a:pt x="197281" y="92519"/>
                  </a:lnTo>
                  <a:lnTo>
                    <a:pt x="266039" y="122402"/>
                  </a:lnTo>
                  <a:lnTo>
                    <a:pt x="269278" y="123837"/>
                  </a:lnTo>
                  <a:lnTo>
                    <a:pt x="272516" y="125641"/>
                  </a:lnTo>
                  <a:lnTo>
                    <a:pt x="275755" y="127800"/>
                  </a:lnTo>
                  <a:lnTo>
                    <a:pt x="278638" y="129603"/>
                  </a:lnTo>
                  <a:lnTo>
                    <a:pt x="281876" y="131762"/>
                  </a:lnTo>
                  <a:lnTo>
                    <a:pt x="284403" y="134277"/>
                  </a:lnTo>
                  <a:lnTo>
                    <a:pt x="287274" y="136804"/>
                  </a:lnTo>
                  <a:lnTo>
                    <a:pt x="290156" y="139319"/>
                  </a:lnTo>
                  <a:lnTo>
                    <a:pt x="294474" y="144360"/>
                  </a:lnTo>
                  <a:lnTo>
                    <a:pt x="299516" y="149034"/>
                  </a:lnTo>
                  <a:lnTo>
                    <a:pt x="331558" y="171716"/>
                  </a:lnTo>
                  <a:lnTo>
                    <a:pt x="337680" y="176034"/>
                  </a:lnTo>
                  <a:lnTo>
                    <a:pt x="343801" y="180721"/>
                  </a:lnTo>
                  <a:lnTo>
                    <a:pt x="354596" y="189725"/>
                  </a:lnTo>
                  <a:lnTo>
                    <a:pt x="390601" y="226796"/>
                  </a:lnTo>
                  <a:lnTo>
                    <a:pt x="454317" y="290525"/>
                  </a:lnTo>
                  <a:lnTo>
                    <a:pt x="504723" y="330479"/>
                  </a:lnTo>
                  <a:lnTo>
                    <a:pt x="543598" y="355320"/>
                  </a:lnTo>
                  <a:lnTo>
                    <a:pt x="578154" y="373684"/>
                  </a:lnTo>
                  <a:lnTo>
                    <a:pt x="591121" y="380885"/>
                  </a:lnTo>
                  <a:lnTo>
                    <a:pt x="597954" y="385203"/>
                  </a:lnTo>
                  <a:lnTo>
                    <a:pt x="605523" y="388797"/>
                  </a:lnTo>
                  <a:lnTo>
                    <a:pt x="612724" y="392404"/>
                  </a:lnTo>
                  <a:lnTo>
                    <a:pt x="620280" y="395643"/>
                  </a:lnTo>
                  <a:lnTo>
                    <a:pt x="634314" y="400316"/>
                  </a:lnTo>
                  <a:lnTo>
                    <a:pt x="689038" y="412915"/>
                  </a:lnTo>
                  <a:lnTo>
                    <a:pt x="752754" y="424434"/>
                  </a:lnTo>
                  <a:lnTo>
                    <a:pt x="760679" y="425881"/>
                  </a:lnTo>
                  <a:lnTo>
                    <a:pt x="764641" y="426961"/>
                  </a:lnTo>
                  <a:lnTo>
                    <a:pt x="768604" y="428040"/>
                  </a:lnTo>
                  <a:lnTo>
                    <a:pt x="772553" y="429475"/>
                  </a:lnTo>
                  <a:lnTo>
                    <a:pt x="776516" y="430923"/>
                  </a:lnTo>
                  <a:lnTo>
                    <a:pt x="780122" y="432714"/>
                  </a:lnTo>
                  <a:lnTo>
                    <a:pt x="784085" y="434517"/>
                  </a:lnTo>
                  <a:lnTo>
                    <a:pt x="787679" y="436321"/>
                  </a:lnTo>
                  <a:lnTo>
                    <a:pt x="791286" y="438480"/>
                  </a:lnTo>
                  <a:lnTo>
                    <a:pt x="794524" y="440994"/>
                  </a:lnTo>
                  <a:lnTo>
                    <a:pt x="800646" y="445325"/>
                  </a:lnTo>
                  <a:lnTo>
                    <a:pt x="816483" y="456120"/>
                  </a:lnTo>
                  <a:lnTo>
                    <a:pt x="818273" y="457200"/>
                  </a:lnTo>
                  <a:lnTo>
                    <a:pt x="819721" y="457923"/>
                  </a:lnTo>
                  <a:lnTo>
                    <a:pt x="821156" y="459003"/>
                  </a:lnTo>
                  <a:lnTo>
                    <a:pt x="822604" y="460438"/>
                  </a:lnTo>
                  <a:lnTo>
                    <a:pt x="824039" y="461518"/>
                  </a:lnTo>
                  <a:lnTo>
                    <a:pt x="825474" y="462965"/>
                  </a:lnTo>
                  <a:lnTo>
                    <a:pt x="828357" y="466204"/>
                  </a:lnTo>
                </a:path>
              </a:pathLst>
            </a:custGeom>
            <a:ln w="17995">
              <a:solidFill>
                <a:srgbClr val="E71223"/>
              </a:solidFill>
            </a:ln>
          </p:spPr>
          <p:txBody>
            <a:bodyPr wrap="square" lIns="0" tIns="0" rIns="0" bIns="0" rtlCol="0"/>
            <a:lstStyle/>
            <a:p>
              <a:endParaRPr/>
            </a:p>
          </p:txBody>
        </p:sp>
        <p:sp>
          <p:nvSpPr>
            <p:cNvPr id="8" name="object 8"/>
            <p:cNvSpPr/>
            <p:nvPr/>
          </p:nvSpPr>
          <p:spPr>
            <a:xfrm>
              <a:off x="1859000" y="1054100"/>
              <a:ext cx="238125" cy="267970"/>
            </a:xfrm>
            <a:custGeom>
              <a:avLst/>
              <a:gdLst/>
              <a:ahLst/>
              <a:cxnLst/>
              <a:rect l="l" t="t" r="r" b="b"/>
              <a:pathLst>
                <a:path w="238125" h="267969">
                  <a:moveTo>
                    <a:pt x="182880" y="0"/>
                  </a:moveTo>
                  <a:lnTo>
                    <a:pt x="182880" y="5397"/>
                  </a:lnTo>
                  <a:lnTo>
                    <a:pt x="182880" y="10795"/>
                  </a:lnTo>
                  <a:lnTo>
                    <a:pt x="183235" y="16205"/>
                  </a:lnTo>
                  <a:lnTo>
                    <a:pt x="183603" y="21602"/>
                  </a:lnTo>
                  <a:lnTo>
                    <a:pt x="184683" y="26644"/>
                  </a:lnTo>
                  <a:lnTo>
                    <a:pt x="185394" y="32042"/>
                  </a:lnTo>
                  <a:lnTo>
                    <a:pt x="186842" y="37439"/>
                  </a:lnTo>
                  <a:lnTo>
                    <a:pt x="188277" y="42837"/>
                  </a:lnTo>
                  <a:lnTo>
                    <a:pt x="194043" y="59042"/>
                  </a:lnTo>
                  <a:lnTo>
                    <a:pt x="199440" y="73444"/>
                  </a:lnTo>
                  <a:lnTo>
                    <a:pt x="203758" y="88557"/>
                  </a:lnTo>
                  <a:lnTo>
                    <a:pt x="210604" y="115557"/>
                  </a:lnTo>
                  <a:lnTo>
                    <a:pt x="215646" y="135356"/>
                  </a:lnTo>
                  <a:lnTo>
                    <a:pt x="217436" y="142925"/>
                  </a:lnTo>
                  <a:lnTo>
                    <a:pt x="219240" y="150837"/>
                  </a:lnTo>
                  <a:lnTo>
                    <a:pt x="221043" y="159473"/>
                  </a:lnTo>
                  <a:lnTo>
                    <a:pt x="221754" y="163080"/>
                  </a:lnTo>
                  <a:lnTo>
                    <a:pt x="222478" y="166319"/>
                  </a:lnTo>
                  <a:lnTo>
                    <a:pt x="223558" y="169557"/>
                  </a:lnTo>
                  <a:lnTo>
                    <a:pt x="224637" y="172796"/>
                  </a:lnTo>
                  <a:lnTo>
                    <a:pt x="226085" y="175679"/>
                  </a:lnTo>
                  <a:lnTo>
                    <a:pt x="227520" y="178917"/>
                  </a:lnTo>
                  <a:lnTo>
                    <a:pt x="229323" y="182524"/>
                  </a:lnTo>
                  <a:lnTo>
                    <a:pt x="230759" y="185039"/>
                  </a:lnTo>
                  <a:lnTo>
                    <a:pt x="231838" y="187553"/>
                  </a:lnTo>
                  <a:lnTo>
                    <a:pt x="232918" y="190080"/>
                  </a:lnTo>
                  <a:lnTo>
                    <a:pt x="233997" y="192595"/>
                  </a:lnTo>
                  <a:lnTo>
                    <a:pt x="235077" y="195478"/>
                  </a:lnTo>
                  <a:lnTo>
                    <a:pt x="235800" y="198005"/>
                  </a:lnTo>
                  <a:lnTo>
                    <a:pt x="236524" y="200875"/>
                  </a:lnTo>
                  <a:lnTo>
                    <a:pt x="236880" y="203403"/>
                  </a:lnTo>
                  <a:lnTo>
                    <a:pt x="237604" y="206286"/>
                  </a:lnTo>
                  <a:lnTo>
                    <a:pt x="237959" y="210959"/>
                  </a:lnTo>
                  <a:lnTo>
                    <a:pt x="237959" y="211683"/>
                  </a:lnTo>
                  <a:lnTo>
                    <a:pt x="237959" y="212763"/>
                  </a:lnTo>
                  <a:lnTo>
                    <a:pt x="237604" y="213474"/>
                  </a:lnTo>
                  <a:lnTo>
                    <a:pt x="237604" y="214198"/>
                  </a:lnTo>
                  <a:lnTo>
                    <a:pt x="237604" y="214922"/>
                  </a:lnTo>
                  <a:lnTo>
                    <a:pt x="237236" y="215646"/>
                  </a:lnTo>
                  <a:lnTo>
                    <a:pt x="236880" y="216357"/>
                  </a:lnTo>
                  <a:lnTo>
                    <a:pt x="236880" y="217436"/>
                  </a:lnTo>
                  <a:lnTo>
                    <a:pt x="236524" y="218160"/>
                  </a:lnTo>
                  <a:lnTo>
                    <a:pt x="236156" y="218884"/>
                  </a:lnTo>
                  <a:lnTo>
                    <a:pt x="235800" y="219595"/>
                  </a:lnTo>
                  <a:lnTo>
                    <a:pt x="235445" y="219964"/>
                  </a:lnTo>
                  <a:lnTo>
                    <a:pt x="235077" y="220675"/>
                  </a:lnTo>
                  <a:lnTo>
                    <a:pt x="234721" y="221399"/>
                  </a:lnTo>
                  <a:lnTo>
                    <a:pt x="233997" y="222122"/>
                  </a:lnTo>
                  <a:lnTo>
                    <a:pt x="229323" y="226440"/>
                  </a:lnTo>
                  <a:lnTo>
                    <a:pt x="227876" y="227520"/>
                  </a:lnTo>
                  <a:lnTo>
                    <a:pt x="226441" y="228244"/>
                  </a:lnTo>
                  <a:lnTo>
                    <a:pt x="225005" y="228955"/>
                  </a:lnTo>
                  <a:lnTo>
                    <a:pt x="223558" y="229679"/>
                  </a:lnTo>
                  <a:lnTo>
                    <a:pt x="222123" y="230403"/>
                  </a:lnTo>
                  <a:lnTo>
                    <a:pt x="220675" y="231114"/>
                  </a:lnTo>
                  <a:lnTo>
                    <a:pt x="219240" y="231482"/>
                  </a:lnTo>
                  <a:lnTo>
                    <a:pt x="217436" y="232194"/>
                  </a:lnTo>
                  <a:lnTo>
                    <a:pt x="212039" y="233273"/>
                  </a:lnTo>
                  <a:lnTo>
                    <a:pt x="206641" y="234365"/>
                  </a:lnTo>
                  <a:lnTo>
                    <a:pt x="201244" y="235077"/>
                  </a:lnTo>
                  <a:lnTo>
                    <a:pt x="195834" y="235800"/>
                  </a:lnTo>
                  <a:lnTo>
                    <a:pt x="184683" y="236156"/>
                  </a:lnTo>
                  <a:lnTo>
                    <a:pt x="170281" y="236156"/>
                  </a:lnTo>
                  <a:lnTo>
                    <a:pt x="155879" y="237236"/>
                  </a:lnTo>
                  <a:lnTo>
                    <a:pt x="139319" y="239039"/>
                  </a:lnTo>
                  <a:lnTo>
                    <a:pt x="122758" y="241554"/>
                  </a:lnTo>
                  <a:lnTo>
                    <a:pt x="108356" y="244081"/>
                  </a:lnTo>
                  <a:lnTo>
                    <a:pt x="89636" y="246240"/>
                  </a:lnTo>
                  <a:lnTo>
                    <a:pt x="82804" y="247319"/>
                  </a:lnTo>
                  <a:lnTo>
                    <a:pt x="75958" y="248399"/>
                  </a:lnTo>
                  <a:lnTo>
                    <a:pt x="69481" y="249834"/>
                  </a:lnTo>
                  <a:lnTo>
                    <a:pt x="62636" y="251637"/>
                  </a:lnTo>
                  <a:lnTo>
                    <a:pt x="51485" y="255244"/>
                  </a:lnTo>
                  <a:lnTo>
                    <a:pt x="42837" y="258114"/>
                  </a:lnTo>
                  <a:lnTo>
                    <a:pt x="33845" y="260642"/>
                  </a:lnTo>
                  <a:lnTo>
                    <a:pt x="24117" y="263156"/>
                  </a:lnTo>
                  <a:lnTo>
                    <a:pt x="6845" y="266395"/>
                  </a:lnTo>
                  <a:lnTo>
                    <a:pt x="0" y="267843"/>
                  </a:lnTo>
                </a:path>
              </a:pathLst>
            </a:custGeom>
            <a:ln w="17995">
              <a:solidFill>
                <a:srgbClr val="E71223"/>
              </a:solidFill>
            </a:ln>
          </p:spPr>
          <p:txBody>
            <a:bodyPr wrap="square" lIns="0" tIns="0" rIns="0" bIns="0" rtlCol="0"/>
            <a:lstStyle/>
            <a:p>
              <a:endParaRPr/>
            </a:p>
          </p:txBody>
        </p:sp>
        <p:sp>
          <p:nvSpPr>
            <p:cNvPr id="9" name="object 9"/>
            <p:cNvSpPr/>
            <p:nvPr/>
          </p:nvSpPr>
          <p:spPr>
            <a:xfrm>
              <a:off x="9817696" y="913968"/>
              <a:ext cx="1163878" cy="910589"/>
            </a:xfrm>
            <a:prstGeom prst="rect">
              <a:avLst/>
            </a:prstGeom>
            <a:blipFill>
              <a:blip r:embed="rId5" cstate="print"/>
              <a:stretch>
                <a:fillRect/>
              </a:stretch>
            </a:blipFill>
          </p:spPr>
          <p:txBody>
            <a:bodyPr wrap="square" lIns="0" tIns="0" rIns="0" bIns="0" rtlCol="0"/>
            <a:lstStyle/>
            <a:p>
              <a:endParaRPr/>
            </a:p>
          </p:txBody>
        </p:sp>
        <p:sp>
          <p:nvSpPr>
            <p:cNvPr id="10" name="object 10"/>
            <p:cNvSpPr/>
            <p:nvPr/>
          </p:nvSpPr>
          <p:spPr>
            <a:xfrm>
              <a:off x="1179753" y="638530"/>
              <a:ext cx="1196975" cy="923290"/>
            </a:xfrm>
            <a:custGeom>
              <a:avLst/>
              <a:gdLst/>
              <a:ahLst/>
              <a:cxnLst/>
              <a:rect l="l" t="t" r="r" b="b"/>
              <a:pathLst>
                <a:path w="1196975" h="923290">
                  <a:moveTo>
                    <a:pt x="1196860" y="464629"/>
                  </a:moveTo>
                  <a:lnTo>
                    <a:pt x="1196149" y="452386"/>
                  </a:lnTo>
                  <a:lnTo>
                    <a:pt x="1193990" y="440143"/>
                  </a:lnTo>
                  <a:lnTo>
                    <a:pt x="1192187" y="431507"/>
                  </a:lnTo>
                  <a:lnTo>
                    <a:pt x="1184630" y="402704"/>
                  </a:lnTo>
                  <a:lnTo>
                    <a:pt x="1181023" y="387235"/>
                  </a:lnTo>
                  <a:lnTo>
                    <a:pt x="1175626" y="369227"/>
                  </a:lnTo>
                  <a:lnTo>
                    <a:pt x="1170825" y="357924"/>
                  </a:lnTo>
                  <a:lnTo>
                    <a:pt x="1169860" y="345465"/>
                  </a:lnTo>
                  <a:lnTo>
                    <a:pt x="1165542" y="308394"/>
                  </a:lnTo>
                  <a:lnTo>
                    <a:pt x="1159065" y="271665"/>
                  </a:lnTo>
                  <a:lnTo>
                    <a:pt x="1154023" y="230632"/>
                  </a:lnTo>
                  <a:lnTo>
                    <a:pt x="1146467" y="192112"/>
                  </a:lnTo>
                  <a:lnTo>
                    <a:pt x="1137831" y="158267"/>
                  </a:lnTo>
                  <a:lnTo>
                    <a:pt x="1124508" y="102831"/>
                  </a:lnTo>
                  <a:lnTo>
                    <a:pt x="1120546" y="85547"/>
                  </a:lnTo>
                  <a:lnTo>
                    <a:pt x="1118844" y="77457"/>
                  </a:lnTo>
                  <a:lnTo>
                    <a:pt x="1114425" y="43789"/>
                  </a:lnTo>
                  <a:lnTo>
                    <a:pt x="1113345" y="40551"/>
                  </a:lnTo>
                  <a:lnTo>
                    <a:pt x="1088682" y="40551"/>
                  </a:lnTo>
                  <a:lnTo>
                    <a:pt x="1088682" y="473989"/>
                  </a:lnTo>
                  <a:lnTo>
                    <a:pt x="1088669" y="477481"/>
                  </a:lnTo>
                  <a:lnTo>
                    <a:pt x="1088504" y="477418"/>
                  </a:lnTo>
                  <a:lnTo>
                    <a:pt x="1088504" y="477227"/>
                  </a:lnTo>
                  <a:lnTo>
                    <a:pt x="1088682" y="473989"/>
                  </a:lnTo>
                  <a:lnTo>
                    <a:pt x="1088682" y="40551"/>
                  </a:lnTo>
                  <a:lnTo>
                    <a:pt x="1005344" y="40551"/>
                  </a:lnTo>
                  <a:lnTo>
                    <a:pt x="1004989" y="43065"/>
                  </a:lnTo>
                  <a:lnTo>
                    <a:pt x="1005078" y="259791"/>
                  </a:lnTo>
                  <a:lnTo>
                    <a:pt x="1006779" y="272745"/>
                  </a:lnTo>
                  <a:lnTo>
                    <a:pt x="1009307" y="286067"/>
                  </a:lnTo>
                  <a:lnTo>
                    <a:pt x="1010843" y="293458"/>
                  </a:lnTo>
                  <a:lnTo>
                    <a:pt x="1011821" y="300824"/>
                  </a:lnTo>
                  <a:lnTo>
                    <a:pt x="1016508" y="329628"/>
                  </a:lnTo>
                  <a:lnTo>
                    <a:pt x="1022261" y="352666"/>
                  </a:lnTo>
                  <a:lnTo>
                    <a:pt x="1029462" y="375704"/>
                  </a:lnTo>
                  <a:lnTo>
                    <a:pt x="1033780" y="392264"/>
                  </a:lnTo>
                  <a:lnTo>
                    <a:pt x="1037031" y="409194"/>
                  </a:lnTo>
                  <a:lnTo>
                    <a:pt x="1039901" y="426110"/>
                  </a:lnTo>
                  <a:lnTo>
                    <a:pt x="1044117" y="462089"/>
                  </a:lnTo>
                  <a:lnTo>
                    <a:pt x="1035354" y="459003"/>
                  </a:lnTo>
                  <a:lnTo>
                    <a:pt x="978484" y="438480"/>
                  </a:lnTo>
                  <a:lnTo>
                    <a:pt x="937806" y="425881"/>
                  </a:lnTo>
                  <a:lnTo>
                    <a:pt x="929157" y="422275"/>
                  </a:lnTo>
                  <a:lnTo>
                    <a:pt x="909002" y="411835"/>
                  </a:lnTo>
                  <a:lnTo>
                    <a:pt x="899998" y="408597"/>
                  </a:lnTo>
                  <a:lnTo>
                    <a:pt x="869403" y="399961"/>
                  </a:lnTo>
                  <a:lnTo>
                    <a:pt x="812520" y="383400"/>
                  </a:lnTo>
                  <a:lnTo>
                    <a:pt x="787323" y="375475"/>
                  </a:lnTo>
                  <a:lnTo>
                    <a:pt x="760679" y="367563"/>
                  </a:lnTo>
                  <a:lnTo>
                    <a:pt x="717473" y="350634"/>
                  </a:lnTo>
                  <a:lnTo>
                    <a:pt x="608761" y="292684"/>
                  </a:lnTo>
                  <a:lnTo>
                    <a:pt x="567715" y="269278"/>
                  </a:lnTo>
                  <a:lnTo>
                    <a:pt x="532803" y="245884"/>
                  </a:lnTo>
                  <a:lnTo>
                    <a:pt x="491045" y="211683"/>
                  </a:lnTo>
                  <a:lnTo>
                    <a:pt x="477354" y="198005"/>
                  </a:lnTo>
                  <a:lnTo>
                    <a:pt x="471233" y="192239"/>
                  </a:lnTo>
                  <a:lnTo>
                    <a:pt x="465124" y="187198"/>
                  </a:lnTo>
                  <a:lnTo>
                    <a:pt x="438480" y="166319"/>
                  </a:lnTo>
                  <a:lnTo>
                    <a:pt x="428396" y="157314"/>
                  </a:lnTo>
                  <a:lnTo>
                    <a:pt x="410400" y="141846"/>
                  </a:lnTo>
                  <a:lnTo>
                    <a:pt x="403555" y="135356"/>
                  </a:lnTo>
                  <a:lnTo>
                    <a:pt x="400316" y="131762"/>
                  </a:lnTo>
                  <a:lnTo>
                    <a:pt x="388797" y="117360"/>
                  </a:lnTo>
                  <a:lnTo>
                    <a:pt x="385914" y="114122"/>
                  </a:lnTo>
                  <a:lnTo>
                    <a:pt x="339839" y="82804"/>
                  </a:lnTo>
                  <a:lnTo>
                    <a:pt x="126720" y="10083"/>
                  </a:lnTo>
                  <a:lnTo>
                    <a:pt x="119164" y="6477"/>
                  </a:lnTo>
                  <a:lnTo>
                    <a:pt x="108000" y="0"/>
                  </a:lnTo>
                  <a:lnTo>
                    <a:pt x="0" y="0"/>
                  </a:lnTo>
                  <a:lnTo>
                    <a:pt x="0" y="216001"/>
                  </a:lnTo>
                  <a:lnTo>
                    <a:pt x="11163" y="222478"/>
                  </a:lnTo>
                  <a:lnTo>
                    <a:pt x="18719" y="226085"/>
                  </a:lnTo>
                  <a:lnTo>
                    <a:pt x="215277" y="291960"/>
                  </a:lnTo>
                  <a:lnTo>
                    <a:pt x="223558" y="295198"/>
                  </a:lnTo>
                  <a:lnTo>
                    <a:pt x="271805" y="324358"/>
                  </a:lnTo>
                  <a:lnTo>
                    <a:pt x="292315" y="347764"/>
                  </a:lnTo>
                  <a:lnTo>
                    <a:pt x="295554" y="351358"/>
                  </a:lnTo>
                  <a:lnTo>
                    <a:pt x="302399" y="357835"/>
                  </a:lnTo>
                  <a:lnTo>
                    <a:pt x="320395" y="373316"/>
                  </a:lnTo>
                  <a:lnTo>
                    <a:pt x="330479" y="382320"/>
                  </a:lnTo>
                  <a:lnTo>
                    <a:pt x="363245" y="408241"/>
                  </a:lnTo>
                  <a:lnTo>
                    <a:pt x="369354" y="413994"/>
                  </a:lnTo>
                  <a:lnTo>
                    <a:pt x="383044" y="427685"/>
                  </a:lnTo>
                  <a:lnTo>
                    <a:pt x="397802" y="440283"/>
                  </a:lnTo>
                  <a:lnTo>
                    <a:pt x="436321" y="470522"/>
                  </a:lnTo>
                  <a:lnTo>
                    <a:pt x="500761" y="508685"/>
                  </a:lnTo>
                  <a:lnTo>
                    <a:pt x="588238" y="556920"/>
                  </a:lnTo>
                  <a:lnTo>
                    <a:pt x="630720" y="575640"/>
                  </a:lnTo>
                  <a:lnTo>
                    <a:pt x="679323" y="591477"/>
                  </a:lnTo>
                  <a:lnTo>
                    <a:pt x="704342" y="599351"/>
                  </a:lnTo>
                  <a:lnTo>
                    <a:pt x="668388" y="598551"/>
                  </a:lnTo>
                  <a:lnTo>
                    <a:pt x="560387" y="598551"/>
                  </a:lnTo>
                  <a:lnTo>
                    <a:pt x="549579" y="599986"/>
                  </a:lnTo>
                  <a:lnTo>
                    <a:pt x="538784" y="602145"/>
                  </a:lnTo>
                  <a:lnTo>
                    <a:pt x="533387" y="603948"/>
                  </a:lnTo>
                  <a:lnTo>
                    <a:pt x="528345" y="605383"/>
                  </a:lnTo>
                  <a:lnTo>
                    <a:pt x="518629" y="609346"/>
                  </a:lnTo>
                  <a:lnTo>
                    <a:pt x="507466" y="613308"/>
                  </a:lnTo>
                  <a:lnTo>
                    <a:pt x="500621" y="615835"/>
                  </a:lnTo>
                  <a:lnTo>
                    <a:pt x="494144" y="618705"/>
                  </a:lnTo>
                  <a:lnTo>
                    <a:pt x="487299" y="621944"/>
                  </a:lnTo>
                  <a:lnTo>
                    <a:pt x="481190" y="625551"/>
                  </a:lnTo>
                  <a:lnTo>
                    <a:pt x="474700" y="629145"/>
                  </a:lnTo>
                  <a:lnTo>
                    <a:pt x="467144" y="634187"/>
                  </a:lnTo>
                  <a:lnTo>
                    <a:pt x="452031" y="645350"/>
                  </a:lnTo>
                  <a:lnTo>
                    <a:pt x="433311" y="660831"/>
                  </a:lnTo>
                  <a:lnTo>
                    <a:pt x="418909" y="673074"/>
                  </a:lnTo>
                  <a:lnTo>
                    <a:pt x="386867" y="699350"/>
                  </a:lnTo>
                  <a:lnTo>
                    <a:pt x="376428" y="707275"/>
                  </a:lnTo>
                  <a:lnTo>
                    <a:pt x="376428" y="923264"/>
                  </a:lnTo>
                  <a:lnTo>
                    <a:pt x="484428" y="923264"/>
                  </a:lnTo>
                  <a:lnTo>
                    <a:pt x="494868" y="915352"/>
                  </a:lnTo>
                  <a:lnTo>
                    <a:pt x="526910" y="889063"/>
                  </a:lnTo>
                  <a:lnTo>
                    <a:pt x="541299" y="876833"/>
                  </a:lnTo>
                  <a:lnTo>
                    <a:pt x="560019" y="861352"/>
                  </a:lnTo>
                  <a:lnTo>
                    <a:pt x="575144" y="850188"/>
                  </a:lnTo>
                  <a:lnTo>
                    <a:pt x="582701" y="845146"/>
                  </a:lnTo>
                  <a:lnTo>
                    <a:pt x="589191" y="841552"/>
                  </a:lnTo>
                  <a:lnTo>
                    <a:pt x="595299" y="837946"/>
                  </a:lnTo>
                  <a:lnTo>
                    <a:pt x="602145" y="834707"/>
                  </a:lnTo>
                  <a:lnTo>
                    <a:pt x="608622" y="831824"/>
                  </a:lnTo>
                  <a:lnTo>
                    <a:pt x="615467" y="829310"/>
                  </a:lnTo>
                  <a:lnTo>
                    <a:pt x="626630" y="825347"/>
                  </a:lnTo>
                  <a:lnTo>
                    <a:pt x="636346" y="821385"/>
                  </a:lnTo>
                  <a:lnTo>
                    <a:pt x="641388" y="819950"/>
                  </a:lnTo>
                  <a:lnTo>
                    <a:pt x="646709" y="818172"/>
                  </a:lnTo>
                  <a:lnTo>
                    <a:pt x="651827" y="818515"/>
                  </a:lnTo>
                  <a:lnTo>
                    <a:pt x="686028" y="819950"/>
                  </a:lnTo>
                  <a:lnTo>
                    <a:pt x="718070" y="819950"/>
                  </a:lnTo>
                  <a:lnTo>
                    <a:pt x="826058" y="819950"/>
                  </a:lnTo>
                  <a:lnTo>
                    <a:pt x="858100" y="818515"/>
                  </a:lnTo>
                  <a:lnTo>
                    <a:pt x="890143" y="815263"/>
                  </a:lnTo>
                  <a:lnTo>
                    <a:pt x="922185" y="810945"/>
                  </a:lnTo>
                  <a:lnTo>
                    <a:pt x="952423" y="808431"/>
                  </a:lnTo>
                  <a:lnTo>
                    <a:pt x="993825" y="803744"/>
                  </a:lnTo>
                  <a:lnTo>
                    <a:pt x="1122349" y="747953"/>
                  </a:lnTo>
                  <a:lnTo>
                    <a:pt x="1124140" y="746874"/>
                  </a:lnTo>
                  <a:lnTo>
                    <a:pt x="1151140" y="731748"/>
                  </a:lnTo>
                  <a:lnTo>
                    <a:pt x="1175626" y="710145"/>
                  </a:lnTo>
                  <a:lnTo>
                    <a:pt x="1177061" y="707986"/>
                  </a:lnTo>
                  <a:lnTo>
                    <a:pt x="1178509" y="703668"/>
                  </a:lnTo>
                  <a:lnTo>
                    <a:pt x="1178775" y="702589"/>
                  </a:lnTo>
                  <a:lnTo>
                    <a:pt x="1196505" y="702589"/>
                  </a:lnTo>
                  <a:lnTo>
                    <a:pt x="1196505" y="693229"/>
                  </a:lnTo>
                  <a:lnTo>
                    <a:pt x="1196860" y="686752"/>
                  </a:lnTo>
                  <a:lnTo>
                    <a:pt x="1196860" y="477227"/>
                  </a:lnTo>
                  <a:lnTo>
                    <a:pt x="1196860" y="464629"/>
                  </a:lnTo>
                  <a:close/>
                </a:path>
              </a:pathLst>
            </a:custGeom>
            <a:solidFill>
              <a:srgbClr val="FF2400">
                <a:alpha val="50195"/>
              </a:srgbClr>
            </a:solidFill>
          </p:spPr>
          <p:txBody>
            <a:bodyPr wrap="square" lIns="0" tIns="0" rIns="0" bIns="0" rtlCol="0"/>
            <a:lstStyle/>
            <a:p>
              <a:endParaRPr/>
            </a:p>
          </p:txBody>
        </p:sp>
      </p:grpSp>
      <p:sp>
        <p:nvSpPr>
          <p:cNvPr id="11" name="object 11"/>
          <p:cNvSpPr txBox="1"/>
          <p:nvPr/>
        </p:nvSpPr>
        <p:spPr>
          <a:xfrm>
            <a:off x="10977168" y="630306"/>
            <a:ext cx="1012825" cy="2353310"/>
          </a:xfrm>
          <a:prstGeom prst="rect">
            <a:avLst/>
          </a:prstGeom>
        </p:spPr>
        <p:txBody>
          <a:bodyPr vert="horz" wrap="square" lIns="0" tIns="167640" rIns="0" bIns="0" rtlCol="0">
            <a:spAutoFit/>
          </a:bodyPr>
          <a:lstStyle/>
          <a:p>
            <a:pPr marL="12700">
              <a:lnSpc>
                <a:spcPct val="100000"/>
              </a:lnSpc>
              <a:spcBef>
                <a:spcPts val="1320"/>
              </a:spcBef>
            </a:pPr>
            <a:r>
              <a:rPr sz="2800" b="1" dirty="0">
                <a:solidFill>
                  <a:srgbClr val="FF0000"/>
                </a:solidFill>
                <a:latin typeface="Schoolbook Uralic"/>
                <a:cs typeface="Schoolbook Uralic"/>
              </a:rPr>
              <a:t>Wh</a:t>
            </a:r>
            <a:r>
              <a:rPr sz="2800" b="1" spc="-10" dirty="0">
                <a:solidFill>
                  <a:srgbClr val="FF0000"/>
                </a:solidFill>
                <a:latin typeface="Schoolbook Uralic"/>
                <a:cs typeface="Schoolbook Uralic"/>
              </a:rPr>
              <a:t>y</a:t>
            </a:r>
            <a:r>
              <a:rPr sz="2800" b="1" spc="-5" dirty="0">
                <a:solidFill>
                  <a:srgbClr val="FF0000"/>
                </a:solidFill>
                <a:latin typeface="Schoolbook Uralic"/>
                <a:cs typeface="Schoolbook Uralic"/>
              </a:rPr>
              <a:t>?</a:t>
            </a:r>
            <a:endParaRPr sz="2800">
              <a:latin typeface="Schoolbook Uralic"/>
              <a:cs typeface="Schoolbook Uralic"/>
            </a:endParaRPr>
          </a:p>
          <a:p>
            <a:pPr marL="74295" marR="24765">
              <a:lnSpc>
                <a:spcPct val="100000"/>
              </a:lnSpc>
              <a:spcBef>
                <a:spcPts val="785"/>
              </a:spcBef>
            </a:pPr>
            <a:r>
              <a:rPr sz="1800" spc="-5" dirty="0">
                <a:solidFill>
                  <a:srgbClr val="FFFFFF"/>
                </a:solidFill>
                <a:latin typeface="TeXGyreSchola"/>
                <a:cs typeface="TeXGyreSchola"/>
              </a:rPr>
              <a:t>Reduce  to one  word if  you can  </a:t>
            </a:r>
            <a:r>
              <a:rPr sz="1800" dirty="0">
                <a:solidFill>
                  <a:srgbClr val="FFFFFF"/>
                </a:solidFill>
                <a:latin typeface="TeXGyreSchola"/>
                <a:cs typeface="TeXGyreSchola"/>
              </a:rPr>
              <a:t>e.g.  e</a:t>
            </a:r>
            <a:r>
              <a:rPr sz="1800" spc="5" dirty="0">
                <a:solidFill>
                  <a:srgbClr val="FFFFFF"/>
                </a:solidFill>
                <a:latin typeface="TeXGyreSchola"/>
                <a:cs typeface="TeXGyreSchola"/>
              </a:rPr>
              <a:t>v</a:t>
            </a:r>
            <a:r>
              <a:rPr sz="1800" spc="-10" dirty="0">
                <a:solidFill>
                  <a:srgbClr val="FFFFFF"/>
                </a:solidFill>
                <a:latin typeface="TeXGyreSchola"/>
                <a:cs typeface="TeXGyreSchola"/>
              </a:rPr>
              <a:t>a</a:t>
            </a:r>
            <a:r>
              <a:rPr sz="1800" spc="-5" dirty="0">
                <a:solidFill>
                  <a:srgbClr val="FFFFFF"/>
                </a:solidFill>
                <a:latin typeface="TeXGyreSchola"/>
                <a:cs typeface="TeXGyreSchola"/>
              </a:rPr>
              <a:t>lu</a:t>
            </a:r>
            <a:r>
              <a:rPr sz="1800" spc="-10" dirty="0">
                <a:solidFill>
                  <a:srgbClr val="FFFFFF"/>
                </a:solidFill>
                <a:latin typeface="TeXGyreSchola"/>
                <a:cs typeface="TeXGyreSchola"/>
              </a:rPr>
              <a:t>a</a:t>
            </a:r>
            <a:r>
              <a:rPr sz="1800" spc="-5" dirty="0">
                <a:solidFill>
                  <a:srgbClr val="FFFFFF"/>
                </a:solidFill>
                <a:latin typeface="TeXGyreSchola"/>
                <a:cs typeface="TeXGyreSchola"/>
              </a:rPr>
              <a:t>t</a:t>
            </a:r>
            <a:r>
              <a:rPr sz="1800" dirty="0">
                <a:solidFill>
                  <a:srgbClr val="FFFFFF"/>
                </a:solidFill>
                <a:latin typeface="TeXGyreSchola"/>
                <a:cs typeface="TeXGyreSchola"/>
              </a:rPr>
              <a:t>e</a:t>
            </a:r>
            <a:endParaRPr sz="1800">
              <a:latin typeface="TeXGyreSchola"/>
              <a:cs typeface="TeXGyreSchola"/>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100316" y="5623559"/>
            <a:ext cx="4791456" cy="952500"/>
          </a:xfrm>
          <a:prstGeom prst="rect">
            <a:avLst/>
          </a:prstGeom>
          <a:blipFill>
            <a:blip r:embed="rId3"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7179462" y="1251115"/>
            <a:ext cx="4007485" cy="2988310"/>
          </a:xfrm>
          <a:prstGeom prst="rect">
            <a:avLst/>
          </a:prstGeom>
        </p:spPr>
        <p:txBody>
          <a:bodyPr vert="horz" wrap="square" lIns="0" tIns="180975" rIns="0" bIns="0" rtlCol="0">
            <a:spAutoFit/>
          </a:bodyPr>
          <a:lstStyle/>
          <a:p>
            <a:pPr marL="12700" marR="5080">
              <a:lnSpc>
                <a:spcPts val="7340"/>
              </a:lnSpc>
              <a:spcBef>
                <a:spcPts val="1425"/>
              </a:spcBef>
            </a:pPr>
            <a:r>
              <a:rPr sz="7200" spc="-45" dirty="0"/>
              <a:t>Planning  </a:t>
            </a:r>
            <a:r>
              <a:rPr sz="7200" spc="-55" dirty="0"/>
              <a:t>for  </a:t>
            </a:r>
            <a:r>
              <a:rPr sz="7200" spc="-45" dirty="0"/>
              <a:t>q</a:t>
            </a:r>
            <a:r>
              <a:rPr sz="7200" spc="-50" dirty="0"/>
              <a:t>u</a:t>
            </a:r>
            <a:r>
              <a:rPr sz="7200" spc="-60" dirty="0"/>
              <a:t>e</a:t>
            </a:r>
            <a:r>
              <a:rPr sz="7200" spc="-55" dirty="0"/>
              <a:t>s</a:t>
            </a:r>
            <a:r>
              <a:rPr sz="7200" spc="-60" dirty="0"/>
              <a:t>tio</a:t>
            </a:r>
            <a:r>
              <a:rPr sz="7200" spc="-50" dirty="0"/>
              <a:t>n</a:t>
            </a:r>
            <a:r>
              <a:rPr sz="7200" spc="-5" dirty="0"/>
              <a:t>s</a:t>
            </a:r>
            <a:endParaRPr sz="7200"/>
          </a:p>
        </p:txBody>
      </p:sp>
      <p:sp>
        <p:nvSpPr>
          <p:cNvPr id="4" name="object 4"/>
          <p:cNvSpPr/>
          <p:nvPr/>
        </p:nvSpPr>
        <p:spPr>
          <a:xfrm>
            <a:off x="252984" y="1210055"/>
            <a:ext cx="4488167" cy="4274820"/>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767840" y="327660"/>
            <a:ext cx="13380720" cy="6530340"/>
            <a:chOff x="60960" y="327659"/>
            <a:chExt cx="12071985" cy="6530340"/>
          </a:xfrm>
        </p:grpSpPr>
        <p:sp>
          <p:nvSpPr>
            <p:cNvPr id="3" name="object 3"/>
            <p:cNvSpPr/>
            <p:nvPr/>
          </p:nvSpPr>
          <p:spPr>
            <a:xfrm>
              <a:off x="99060" y="365759"/>
              <a:ext cx="7923276" cy="6219444"/>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80010" y="346709"/>
              <a:ext cx="7961630" cy="6257925"/>
            </a:xfrm>
            <a:custGeom>
              <a:avLst/>
              <a:gdLst/>
              <a:ahLst/>
              <a:cxnLst/>
              <a:rect l="l" t="t" r="r" b="b"/>
              <a:pathLst>
                <a:path w="7961630" h="6257925">
                  <a:moveTo>
                    <a:pt x="0" y="0"/>
                  </a:moveTo>
                  <a:lnTo>
                    <a:pt x="7961376" y="0"/>
                  </a:lnTo>
                  <a:lnTo>
                    <a:pt x="7961376" y="6257544"/>
                  </a:lnTo>
                  <a:lnTo>
                    <a:pt x="0" y="6257544"/>
                  </a:lnTo>
                  <a:lnTo>
                    <a:pt x="0" y="0"/>
                  </a:lnTo>
                  <a:close/>
                </a:path>
              </a:pathLst>
            </a:custGeom>
            <a:ln w="38100">
              <a:solidFill>
                <a:srgbClr val="006FC0"/>
              </a:solidFill>
            </a:ln>
          </p:spPr>
          <p:txBody>
            <a:bodyPr wrap="square" lIns="0" tIns="0" rIns="0" bIns="0" rtlCol="0"/>
            <a:lstStyle/>
            <a:p>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100316" y="5623559"/>
            <a:ext cx="4791456" cy="952500"/>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2293340" y="1902307"/>
            <a:ext cx="6269990" cy="1122680"/>
          </a:xfrm>
          <a:prstGeom prst="rect">
            <a:avLst/>
          </a:prstGeom>
        </p:spPr>
        <p:txBody>
          <a:bodyPr vert="horz" wrap="square" lIns="0" tIns="12700" rIns="0" bIns="0" rtlCol="0">
            <a:spAutoFit/>
          </a:bodyPr>
          <a:lstStyle/>
          <a:p>
            <a:pPr marL="12700">
              <a:lnSpc>
                <a:spcPct val="100000"/>
              </a:lnSpc>
              <a:spcBef>
                <a:spcPts val="100"/>
              </a:spcBef>
            </a:pPr>
            <a:r>
              <a:rPr sz="7200" spc="-40" dirty="0"/>
              <a:t>Are you</a:t>
            </a:r>
            <a:r>
              <a:rPr sz="7200" spc="-245" dirty="0"/>
              <a:t> </a:t>
            </a:r>
            <a:r>
              <a:rPr sz="7200" spc="-50" dirty="0"/>
              <a:t>ready?</a:t>
            </a:r>
            <a:endParaRPr sz="7200"/>
          </a:p>
        </p:txBody>
      </p:sp>
      <p:grpSp>
        <p:nvGrpSpPr>
          <p:cNvPr id="4" name="object 4"/>
          <p:cNvGrpSpPr/>
          <p:nvPr/>
        </p:nvGrpSpPr>
        <p:grpSpPr>
          <a:xfrm>
            <a:off x="0" y="0"/>
            <a:ext cx="12192000" cy="6858000"/>
            <a:chOff x="0" y="0"/>
            <a:chExt cx="12192000" cy="6858000"/>
          </a:xfrm>
        </p:grpSpPr>
        <p:sp>
          <p:nvSpPr>
            <p:cNvPr id="5" name="object 5"/>
            <p:cNvSpPr/>
            <p:nvPr/>
          </p:nvSpPr>
          <p:spPr>
            <a:xfrm>
              <a:off x="1248168" y="509017"/>
              <a:ext cx="8816327" cy="5173978"/>
            </a:xfrm>
            <a:prstGeom prst="rect">
              <a:avLst/>
            </a:prstGeom>
            <a:blipFill>
              <a:blip r:embed="rId3" cstate="print"/>
              <a:stretch>
                <a:fillRect/>
              </a:stretch>
            </a:blipFill>
          </p:spPr>
          <p:txBody>
            <a:bodyPr wrap="square" lIns="0" tIns="0" rIns="0" bIns="0" rtlCol="0"/>
            <a:lstStyle/>
            <a:p>
              <a:endParaRPr/>
            </a:p>
          </p:txBody>
        </p:sp>
        <p:sp>
          <p:nvSpPr>
            <p:cNvPr id="6" name="object 6"/>
            <p:cNvSpPr/>
            <p:nvPr/>
          </p:nvSpPr>
          <p:spPr>
            <a:xfrm>
              <a:off x="0" y="0"/>
              <a:ext cx="12192000" cy="6857999"/>
            </a:xfrm>
            <a:prstGeom prst="rect">
              <a:avLst/>
            </a:prstGeom>
            <a:blipFill>
              <a:blip r:embed="rId4" cstate="print"/>
              <a:stretch>
                <a:fillRect/>
              </a:stretch>
            </a:blipFill>
          </p:spPr>
          <p:txBody>
            <a:bodyPr wrap="square" lIns="0" tIns="0" rIns="0" bIns="0" rtlCol="0"/>
            <a:lstStyle/>
            <a:p>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D6617D-C97D-9C2A-263E-4BA32F3BC904}"/>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Activity</a:t>
            </a:r>
          </a:p>
        </p:txBody>
      </p:sp>
      <p:graphicFrame>
        <p:nvGraphicFramePr>
          <p:cNvPr id="5" name="TextBox 2">
            <a:extLst>
              <a:ext uri="{FF2B5EF4-FFF2-40B4-BE49-F238E27FC236}">
                <a16:creationId xmlns:a16="http://schemas.microsoft.com/office/drawing/2014/main" id="{150A81D7-3072-61FC-EDFF-0EB0C35EB587}"/>
              </a:ext>
            </a:extLst>
          </p:cNvPr>
          <p:cNvGraphicFramePr/>
          <p:nvPr>
            <p:extLst>
              <p:ext uri="{D42A27DB-BD31-4B8C-83A1-F6EECF244321}">
                <p14:modId xmlns:p14="http://schemas.microsoft.com/office/powerpoint/2010/main" val="9614854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8138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1826</Words>
  <Application>Microsoft Macintosh PowerPoint</Application>
  <PresentationFormat>Widescreen</PresentationFormat>
  <Paragraphs>196</Paragraphs>
  <Slides>29</Slides>
  <Notes>13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Calibri Light</vt:lpstr>
      <vt:lpstr>Lato</vt:lpstr>
      <vt:lpstr>Roboto</vt:lpstr>
      <vt:lpstr>Schoolbook Uralic</vt:lpstr>
      <vt:lpstr>Symbol</vt:lpstr>
      <vt:lpstr>TeXGyreSchola</vt:lpstr>
      <vt:lpstr>Office Theme</vt:lpstr>
      <vt:lpstr>Planning</vt:lpstr>
      <vt:lpstr>PowerPoint Presentation</vt:lpstr>
      <vt:lpstr>In small groups discuss the following:</vt:lpstr>
      <vt:lpstr>Thinking about thinking about planning</vt:lpstr>
      <vt:lpstr>PowerPoint Presentation</vt:lpstr>
      <vt:lpstr>Seem about right?</vt:lpstr>
      <vt:lpstr>PowerPoint Presentation</vt:lpstr>
      <vt:lpstr>PowerPoint Presentation</vt:lpstr>
      <vt:lpstr>PowerPoint Presentation</vt:lpstr>
      <vt:lpstr>PowerPoint Presentation</vt:lpstr>
      <vt:lpstr>PowerPoint Presentation</vt:lpstr>
      <vt:lpstr>PowerPoint Presentation</vt:lpstr>
      <vt:lpstr>Effective planning</vt:lpstr>
      <vt:lpstr>Planning ongoing</vt:lpstr>
      <vt:lpstr>Planning for learning – not a collection of activities</vt:lpstr>
      <vt:lpstr>Activity</vt:lpstr>
      <vt:lpstr>Take a look</vt:lpstr>
      <vt:lpstr>PowerPoint Presentation</vt:lpstr>
      <vt:lpstr>PowerPoint Presentation</vt:lpstr>
      <vt:lpstr>PowerPoint Presentation</vt:lpstr>
      <vt:lpstr>PowerPoint Presentation</vt:lpstr>
      <vt:lpstr>PowerPoint Presentation</vt:lpstr>
      <vt:lpstr>Activity</vt:lpstr>
      <vt:lpstr>Three types of Lesson Planning:</vt:lpstr>
      <vt:lpstr>What?</vt:lpstr>
      <vt:lpstr>Planning  for  questions</vt:lpstr>
      <vt:lpstr>PowerPoint Presentation</vt:lpstr>
      <vt:lpstr>Are you ready?</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Karl Jones</dc:creator>
  <cp:lastModifiedBy>Karl Jones</cp:lastModifiedBy>
  <cp:revision>4</cp:revision>
  <dcterms:created xsi:type="dcterms:W3CDTF">2022-10-04T11:06:05Z</dcterms:created>
  <dcterms:modified xsi:type="dcterms:W3CDTF">2022-10-04T17:05:34Z</dcterms:modified>
</cp:coreProperties>
</file>