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61" r:id="rId4"/>
    <p:sldId id="258" r:id="rId5"/>
    <p:sldId id="259"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587CDC-53F1-1B4B-879C-0413D02F550B}" type="datetimeFigureOut">
              <a:rPr lang="en-RO" smtClean="0"/>
              <a:t>11.03.2024</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C8DAE0-B0AD-9044-8A32-3BC41863CA8B}" type="slidenum">
              <a:rPr lang="en-RO" smtClean="0"/>
              <a:t>‹#›</a:t>
            </a:fld>
            <a:endParaRPr lang="en-RO"/>
          </a:p>
        </p:txBody>
      </p:sp>
    </p:spTree>
    <p:extLst>
      <p:ext uri="{BB962C8B-B14F-4D97-AF65-F5344CB8AC3E}">
        <p14:creationId xmlns:p14="http://schemas.microsoft.com/office/powerpoint/2010/main" val="4064733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FC8DAE0-B0AD-9044-8A32-3BC41863CA8B}" type="slidenum">
              <a:rPr lang="en-RO" smtClean="0"/>
              <a:t>1</a:t>
            </a:fld>
            <a:endParaRPr lang="en-RO"/>
          </a:p>
        </p:txBody>
      </p:sp>
    </p:spTree>
    <p:extLst>
      <p:ext uri="{BB962C8B-B14F-4D97-AF65-F5344CB8AC3E}">
        <p14:creationId xmlns:p14="http://schemas.microsoft.com/office/powerpoint/2010/main" val="827899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solidFill>
                  <a:srgbClr val="0E101A"/>
                </a:solidFill>
                <a:effectLst/>
                <a:latin typeface="Times New Roman" panose="02020603050405020304" pitchFamily="18" charset="0"/>
                <a:ea typeface="Times New Roman" panose="02020603050405020304" pitchFamily="18" charset="0"/>
              </a:rPr>
              <a:t>The turbulence witnessed in the aviation industry and problems presented to several key players have been immense, forcing the companies, at times, to bend to the dictates of financial pressures. One of the key players in the airline industry is FlyBe, a regional airline used as a point of connection to different destinations. The paper employs the SCAMPER model in critically analyzing the creative service plan for FlyBe, which is necessary for understanding the problems leading up to them. The SCAMPER model is a structured framework to look at ways of being innovative in substitution, combination, adaptation, modification, put to another use, elimination, and reversing.		</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FlyBe's story is illustrative of broader issues within the wider aviation sector. This research, therefore, seeks to demystify the mystery behind FlyBe's product or service offering, the extent to which the power of innovation has been experienced, and the implications attributable to the SCAMPER model. Out of such a look, it looks to identify opportunities where innovative strategies may have played an essential part in the situation. Through comprehensive analysis, this essay will offer insights into the turbulent environment of the aviation industry and shed some light on the strategic moves that could have altered FlyBe's trajectory. </a:t>
            </a:r>
            <a:endParaRPr lang="en-RO" sz="1800">
              <a:solidFill>
                <a:srgbClr val="000000"/>
              </a:solidFill>
              <a:effectLst/>
              <a:latin typeface="Times New Roman" panose="02020603050405020304" pitchFamily="18" charset="0"/>
              <a:ea typeface="Times New Roman" panose="02020603050405020304" pitchFamily="18" charset="0"/>
            </a:endParaRPr>
          </a:p>
          <a:p>
            <a:endParaRPr lang="en-RO"/>
          </a:p>
        </p:txBody>
      </p:sp>
      <p:sp>
        <p:nvSpPr>
          <p:cNvPr id="4" name="Slide Number Placeholder 3"/>
          <p:cNvSpPr>
            <a:spLocks noGrp="1"/>
          </p:cNvSpPr>
          <p:nvPr>
            <p:ph type="sldNum" sz="quarter" idx="5"/>
          </p:nvPr>
        </p:nvSpPr>
        <p:spPr/>
        <p:txBody>
          <a:bodyPr/>
          <a:lstStyle/>
          <a:p>
            <a:fld id="{AFC8DAE0-B0AD-9044-8A32-3BC41863CA8B}" type="slidenum">
              <a:rPr lang="en-RO" smtClean="0"/>
              <a:t>2</a:t>
            </a:fld>
            <a:endParaRPr lang="en-RO"/>
          </a:p>
        </p:txBody>
      </p:sp>
    </p:spTree>
    <p:extLst>
      <p:ext uri="{BB962C8B-B14F-4D97-AF65-F5344CB8AC3E}">
        <p14:creationId xmlns:p14="http://schemas.microsoft.com/office/powerpoint/2010/main" val="30787858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err="1">
                <a:solidFill>
                  <a:srgbClr val="0E101A"/>
                </a:solidFill>
                <a:effectLst/>
                <a:latin typeface="Times New Roman" panose="02020603050405020304" pitchFamily="18" charset="0"/>
                <a:ea typeface="Times New Roman" panose="02020603050405020304" pitchFamily="18" charset="0"/>
              </a:rPr>
              <a:t>FlyBe</a:t>
            </a:r>
            <a:r>
              <a:rPr lang="en-US" sz="1800">
                <a:solidFill>
                  <a:srgbClr val="0E101A"/>
                </a:solidFill>
                <a:effectLst/>
                <a:latin typeface="Times New Roman" panose="02020603050405020304" pitchFamily="18" charset="0"/>
                <a:ea typeface="Times New Roman" panose="02020603050405020304" pitchFamily="18" charset="0"/>
              </a:rPr>
              <a:t> had been one of the stellar successes in the European pantheon. In its case, British regional aviation, at its high point, had loyally and perfectly stitched together a range of destinations across the UK and more broadly. It was only in 2002 that the airline moved from its former name of Jersey European Airways to the one it became identified with before its travails. FlyBe symbolizes the birth of a new style and strategy for the airline to provide cheap and convenient air travel to customers and to tie itself tightly into a component of regional and secondary airports further adding connectivity.</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 </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Most of its aircraft were either turboprop or regional jet aircraft, suitable for short-haul routes. Through this, the company had postured itself as a feeder airline, complementing big airlines by linking in the smaller regions across the country. This strategy was effective and valuable: the company expanded its coverage and provided an option to customers who might want to travel to destinations poorly covered by the big airlines. Its service was spread in most destinations, indicating its importance in serving regional societies. The company flew domestically within the UK, connecting its cities and towns, most of which are not adequately catered for by big carriers</a:t>
            </a:r>
            <a:r>
              <a:rPr lang="en-US" sz="1800">
                <a:solidFill>
                  <a:srgbClr val="000000"/>
                </a:solidFill>
                <a:effectLst/>
                <a:latin typeface="Times New Roman" panose="02020603050405020304" pitchFamily="18" charset="0"/>
                <a:ea typeface="Times New Roman" panose="02020603050405020304" pitchFamily="18" charset="0"/>
              </a:rPr>
              <a:t> </a:t>
            </a:r>
            <a:r>
              <a:rPr lang="en-US" sz="1800">
                <a:solidFill>
                  <a:srgbClr val="0E101A"/>
                </a:solidFill>
                <a:effectLst/>
                <a:latin typeface="Times New Roman" panose="02020603050405020304" pitchFamily="18" charset="0"/>
                <a:ea typeface="Times New Roman" panose="02020603050405020304" pitchFamily="18" charset="0"/>
              </a:rPr>
              <a:t>(Dennis, 2022). Moreover, FlyBe has even flown on European routes, which was just one more way of giving a diversified portfolio for a vast network of travelers.</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 </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Nevertheless, even then, success followed her; with a strategic position, FlyBe met challenges. Of course, here, there was a problem of high operational costs and high growth of competition, not to mention the influence of different kinds of economic downturns and unexpected events, all of which contributed to the company's falling fortunes. FlyBe, however, depended on regional routes lucrative in their profitability; with outside shocks, such as the meteorological perturbations, its weaknesses of over-reliance became apparent. The financial consequence ultimately led the company to enter administration in March 2020, which meant that regional air travel in the UK entered a severe low</a:t>
            </a:r>
            <a:r>
              <a:rPr lang="en-US" sz="1800">
                <a:solidFill>
                  <a:srgbClr val="000000"/>
                </a:solidFill>
                <a:effectLst/>
                <a:latin typeface="Times New Roman" panose="02020603050405020304" pitchFamily="18" charset="0"/>
                <a:ea typeface="Times New Roman" panose="02020603050405020304" pitchFamily="18" charset="0"/>
              </a:rPr>
              <a:t> </a:t>
            </a:r>
            <a:r>
              <a:rPr lang="en-US" sz="1800">
                <a:solidFill>
                  <a:srgbClr val="0E101A"/>
                </a:solidFill>
                <a:effectLst/>
                <a:latin typeface="Times New Roman" panose="02020603050405020304" pitchFamily="18" charset="0"/>
                <a:ea typeface="Times New Roman" panose="02020603050405020304" pitchFamily="18" charset="0"/>
              </a:rPr>
              <a:t>(Edmondson et al., 2024). The FlyBe collapse not only paints a picture of the brittle circumstances the aviation sector was operating in but also of the adaptability and innovativeness one had to maintain to swim through this minefield of an industry possibly. </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 </a:t>
            </a:r>
            <a:endParaRPr lang="en-RO" sz="1800">
              <a:solidFill>
                <a:srgbClr val="000000"/>
              </a:solidFill>
              <a:effectLst/>
              <a:latin typeface="Times New Roman" panose="02020603050405020304" pitchFamily="18" charset="0"/>
              <a:ea typeface="Times New Roman" panose="02020603050405020304" pitchFamily="18" charset="0"/>
            </a:endParaRPr>
          </a:p>
          <a:p>
            <a:endParaRPr lang="en-RO"/>
          </a:p>
        </p:txBody>
      </p:sp>
      <p:sp>
        <p:nvSpPr>
          <p:cNvPr id="4" name="Slide Number Placeholder 3"/>
          <p:cNvSpPr>
            <a:spLocks noGrp="1"/>
          </p:cNvSpPr>
          <p:nvPr>
            <p:ph type="sldNum" sz="quarter" idx="5"/>
          </p:nvPr>
        </p:nvSpPr>
        <p:spPr/>
        <p:txBody>
          <a:bodyPr/>
          <a:lstStyle/>
          <a:p>
            <a:fld id="{AFC8DAE0-B0AD-9044-8A32-3BC41863CA8B}" type="slidenum">
              <a:rPr lang="en-RO" smtClean="0"/>
              <a:t>3</a:t>
            </a:fld>
            <a:endParaRPr lang="en-RO"/>
          </a:p>
        </p:txBody>
      </p:sp>
    </p:spTree>
    <p:extLst>
      <p:ext uri="{BB962C8B-B14F-4D97-AF65-F5344CB8AC3E}">
        <p14:creationId xmlns:p14="http://schemas.microsoft.com/office/powerpoint/2010/main" val="3692614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solidFill>
                  <a:srgbClr val="0E101A"/>
                </a:solidFill>
                <a:effectLst/>
                <a:latin typeface="Times New Roman" panose="02020603050405020304" pitchFamily="18" charset="0"/>
                <a:ea typeface="Times New Roman" panose="02020603050405020304" pitchFamily="18" charset="0"/>
              </a:rPr>
              <a:t>Innovation is even more complicated than the moving landscapes in aviation in which FlyBe operated, and the innovative capacity of the airline itself went on to burrow into the trajectory and challenges of FlyBe. A closer look shows how innovation influences the struggles of FlyBe.   </a:t>
            </a:r>
            <a:endParaRPr lang="en-RO" sz="1800">
              <a:solidFill>
                <a:srgbClr val="000000"/>
              </a:solidFill>
              <a:effectLst/>
              <a:latin typeface="Times New Roman" panose="02020603050405020304" pitchFamily="18" charset="0"/>
              <a:ea typeface="Times New Roman" panose="02020603050405020304" pitchFamily="18" charset="0"/>
            </a:endParaRPr>
          </a:p>
          <a:p>
            <a:endParaRPr lang="en-RO"/>
          </a:p>
        </p:txBody>
      </p:sp>
      <p:sp>
        <p:nvSpPr>
          <p:cNvPr id="4" name="Slide Number Placeholder 3"/>
          <p:cNvSpPr>
            <a:spLocks noGrp="1"/>
          </p:cNvSpPr>
          <p:nvPr>
            <p:ph type="sldNum" sz="quarter" idx="5"/>
          </p:nvPr>
        </p:nvSpPr>
        <p:spPr/>
        <p:txBody>
          <a:bodyPr/>
          <a:lstStyle/>
          <a:p>
            <a:fld id="{AFC8DAE0-B0AD-9044-8A32-3BC41863CA8B}" type="slidenum">
              <a:rPr lang="en-RO" smtClean="0"/>
              <a:t>4</a:t>
            </a:fld>
            <a:endParaRPr lang="en-RO"/>
          </a:p>
        </p:txBody>
      </p:sp>
    </p:spTree>
    <p:extLst>
      <p:ext uri="{BB962C8B-B14F-4D97-AF65-F5344CB8AC3E}">
        <p14:creationId xmlns:p14="http://schemas.microsoft.com/office/powerpoint/2010/main" val="3960222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solidFill>
                  <a:srgbClr val="0E101A"/>
                </a:solidFill>
                <a:effectLst/>
                <a:latin typeface="Times New Roman" panose="02020603050405020304" pitchFamily="18" charset="0"/>
                <a:ea typeface="Times New Roman" panose="02020603050405020304" pitchFamily="18" charset="0"/>
              </a:rPr>
              <a:t>SCAMPER model guides one on how to get great new ideas right within the status quo by challenging the assumptions and systems. Applying this model to the challenges facing FlyBe can thus reveal possible strategies that the airline may exploit to sail through market complexities.</a:t>
            </a:r>
            <a:endParaRPr lang="en-RO" sz="1800">
              <a:solidFill>
                <a:srgbClr val="000000"/>
              </a:solidFill>
              <a:effectLst/>
              <a:latin typeface="Times New Roman" panose="02020603050405020304" pitchFamily="18" charset="0"/>
              <a:ea typeface="Times New Roman" panose="02020603050405020304" pitchFamily="18" charset="0"/>
            </a:endParaRPr>
          </a:p>
          <a:p>
            <a:endParaRPr lang="en-RO"/>
          </a:p>
        </p:txBody>
      </p:sp>
      <p:sp>
        <p:nvSpPr>
          <p:cNvPr id="4" name="Slide Number Placeholder 3"/>
          <p:cNvSpPr>
            <a:spLocks noGrp="1"/>
          </p:cNvSpPr>
          <p:nvPr>
            <p:ph type="sldNum" sz="quarter" idx="5"/>
          </p:nvPr>
        </p:nvSpPr>
        <p:spPr/>
        <p:txBody>
          <a:bodyPr/>
          <a:lstStyle/>
          <a:p>
            <a:fld id="{AFC8DAE0-B0AD-9044-8A32-3BC41863CA8B}" type="slidenum">
              <a:rPr lang="en-RO" smtClean="0"/>
              <a:t>5</a:t>
            </a:fld>
            <a:endParaRPr lang="en-RO"/>
          </a:p>
        </p:txBody>
      </p:sp>
    </p:spTree>
    <p:extLst>
      <p:ext uri="{BB962C8B-B14F-4D97-AF65-F5344CB8AC3E}">
        <p14:creationId xmlns:p14="http://schemas.microsoft.com/office/powerpoint/2010/main" val="38919038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a:solidFill>
                  <a:srgbClr val="0E101A"/>
                </a:solidFill>
                <a:effectLst/>
                <a:latin typeface="Times New Roman" panose="02020603050405020304" pitchFamily="18" charset="0"/>
                <a:ea typeface="Times New Roman" panose="02020603050405020304" pitchFamily="18" charset="0"/>
              </a:rPr>
              <a:t>SCAMPER analysis was made to uncover critical insights/and profile the potential areas for innovation and strategic uplift of challenges faced by FlyBe. The substitution, combinations, adaptations, modifications, putting it to another use, eliminations, and reversals under various dimensions of the airline's operational and market positioning have been meticulously thought of under this analysis. Other possible strategic findings from partnerships and collaborations include diversification. Opportunities for revenue diversification could create room for FlyBe to engage in other less traditional sources of revenue, such as partaking in cargo transport collaborations or partnerships with low-cost carriers. These creative scenarios broaden the revenue base and sum up operational efficiency through sharing and synergies.</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 </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The study stresses adaptation as needed; FlyBe could have used the adaptation to its advantage. It could involve digital transformation, suggesting a notable change in customer needs amidst the technological development that has increased over the recent past to its advantage in remaining competitive. If implemented, if implemented, advanced digital services, seamless online experiences, and personalized offerings would align FlyBe with the hottest industry trends. One of the conceptual innovations demanded of the organization is fleet modification, which must look toward fuel efficiency and versatility. By investing in newer and more sustainable aircraft and optimizing the fleet mix, FlyBe will contribute toward environmental goals and ensure long-term operational efficiency is taken care of in the same case.</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E101A"/>
                </a:solidFill>
                <a:effectLst/>
                <a:latin typeface="Times New Roman" panose="02020603050405020304" pitchFamily="18" charset="0"/>
                <a:ea typeface="Times New Roman" panose="02020603050405020304" pitchFamily="18" charset="0"/>
              </a:rPr>
              <a:t> </a:t>
            </a:r>
            <a:endParaRPr lang="en-RO" sz="1800">
              <a:solidFill>
                <a:srgbClr val="000000"/>
              </a:solidFill>
              <a:effectLst/>
              <a:latin typeface="Times New Roman" panose="02020603050405020304" pitchFamily="18" charset="0"/>
              <a:ea typeface="Times New Roman" panose="02020603050405020304" pitchFamily="18" charset="0"/>
            </a:endParaRPr>
          </a:p>
          <a:p>
            <a:endParaRPr lang="en-RO"/>
          </a:p>
        </p:txBody>
      </p:sp>
      <p:sp>
        <p:nvSpPr>
          <p:cNvPr id="4" name="Slide Number Placeholder 3"/>
          <p:cNvSpPr>
            <a:spLocks noGrp="1"/>
          </p:cNvSpPr>
          <p:nvPr>
            <p:ph type="sldNum" sz="quarter" idx="5"/>
          </p:nvPr>
        </p:nvSpPr>
        <p:spPr/>
        <p:txBody>
          <a:bodyPr/>
          <a:lstStyle/>
          <a:p>
            <a:fld id="{AFC8DAE0-B0AD-9044-8A32-3BC41863CA8B}" type="slidenum">
              <a:rPr lang="en-RO" smtClean="0"/>
              <a:t>6</a:t>
            </a:fld>
            <a:endParaRPr lang="en-RO"/>
          </a:p>
        </p:txBody>
      </p:sp>
    </p:spTree>
    <p:extLst>
      <p:ext uri="{BB962C8B-B14F-4D97-AF65-F5344CB8AC3E}">
        <p14:creationId xmlns:p14="http://schemas.microsoft.com/office/powerpoint/2010/main" val="3711500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a:solidFill>
                  <a:srgbClr val="0E101A"/>
                </a:solidFill>
                <a:effectLst/>
                <a:latin typeface="Times New Roman" panose="02020603050405020304" pitchFamily="18" charset="0"/>
                <a:ea typeface="Times New Roman" panose="02020603050405020304" pitchFamily="18" charset="0"/>
              </a:rPr>
              <a:t>: In the first place, FlyBe should continue seeking strategic partnerships and collusions, including the availability of substitutes and amalgamations that appropriate market demand. The second one is for FlyBe to take proactive steps toward technological adoption and modification in the fleet that will improve the customer experience and the environmental concern of the airline regarding aircraft emissions. In summary, the SCAMPER analysis provides a roadmap for FlyBe to navigate challenges through innovation. Therefore, to consider these recommendations, FlyBe will position itself as dynamic and resilient in the aviation industry, hence with sustained growth because of the increased adaptability in the face of the market dynamics. Constant innovation is not only the answer to the challenges but also the prime key for preparing an airline for the future when considering diversifying passengers and competitiveness in the aviation field.</a:t>
            </a:r>
            <a:endParaRPr lang="en-RO" sz="1800">
              <a:solidFill>
                <a:srgbClr val="000000"/>
              </a:solidFill>
              <a:effectLst/>
              <a:latin typeface="Times New Roman" panose="02020603050405020304" pitchFamily="18" charset="0"/>
              <a:ea typeface="Times New Roman" panose="02020603050405020304" pitchFamily="18" charset="0"/>
            </a:endParaRPr>
          </a:p>
          <a:p>
            <a:endParaRPr lang="en-RO"/>
          </a:p>
        </p:txBody>
      </p:sp>
      <p:sp>
        <p:nvSpPr>
          <p:cNvPr id="4" name="Slide Number Placeholder 3"/>
          <p:cNvSpPr>
            <a:spLocks noGrp="1"/>
          </p:cNvSpPr>
          <p:nvPr>
            <p:ph type="sldNum" sz="quarter" idx="5"/>
          </p:nvPr>
        </p:nvSpPr>
        <p:spPr/>
        <p:txBody>
          <a:bodyPr/>
          <a:lstStyle/>
          <a:p>
            <a:fld id="{AFC8DAE0-B0AD-9044-8A32-3BC41863CA8B}" type="slidenum">
              <a:rPr lang="en-RO" smtClean="0"/>
              <a:t>7</a:t>
            </a:fld>
            <a:endParaRPr lang="en-RO"/>
          </a:p>
        </p:txBody>
      </p:sp>
    </p:spTree>
    <p:extLst>
      <p:ext uri="{BB962C8B-B14F-4D97-AF65-F5344CB8AC3E}">
        <p14:creationId xmlns:p14="http://schemas.microsoft.com/office/powerpoint/2010/main" val="16658231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800" b="1">
                <a:solidFill>
                  <a:srgbClr val="0E101A"/>
                </a:solidFill>
                <a:effectLst/>
                <a:latin typeface="Times New Roman" panose="02020603050405020304" pitchFamily="18" charset="0"/>
                <a:ea typeface="Calibri" panose="020F0502020204030204" pitchFamily="34" charset="0"/>
                <a:cs typeface="Calibri" panose="020F0502020204030204" pitchFamily="34" charset="0"/>
              </a:rPr>
            </a:br>
            <a:r>
              <a:rPr lang="en-US" sz="1800" b="1" kern="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References </a:t>
            </a:r>
            <a:endParaRPr lang="en-RO" sz="1800" b="1" kern="0">
              <a:effectLst/>
              <a:latin typeface="Times New Roman" panose="02020603050405020304" pitchFamily="18" charset="0"/>
              <a:ea typeface="Calibri" panose="020F0502020204030204" pitchFamily="34" charset="0"/>
              <a:cs typeface="Calibri" panose="020F0502020204030204" pitchFamily="34" charset="0"/>
            </a:endParaRPr>
          </a:p>
          <a:p>
            <a:r>
              <a:rPr lang="en-US" sz="1800">
                <a:solidFill>
                  <a:srgbClr val="000000"/>
                </a:solidFill>
                <a:effectLst/>
                <a:latin typeface="Times New Roman" panose="02020603050405020304" pitchFamily="18" charset="0"/>
                <a:ea typeface="Times New Roman" panose="02020603050405020304" pitchFamily="18" charset="0"/>
              </a:rPr>
              <a:t> </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err="1">
                <a:solidFill>
                  <a:srgbClr val="222222"/>
                </a:solidFill>
                <a:effectLst/>
                <a:latin typeface="Times New Roman" panose="02020603050405020304" pitchFamily="18" charset="0"/>
                <a:ea typeface="Times New Roman" panose="02020603050405020304" pitchFamily="18" charset="0"/>
              </a:rPr>
              <a:t>Bilan</a:t>
            </a:r>
            <a:r>
              <a:rPr lang="en-US" sz="1800">
                <a:solidFill>
                  <a:srgbClr val="222222"/>
                </a:solidFill>
                <a:effectLst/>
                <a:latin typeface="Times New Roman" panose="02020603050405020304" pitchFamily="18" charset="0"/>
                <a:ea typeface="Times New Roman" panose="02020603050405020304" pitchFamily="18" charset="0"/>
              </a:rPr>
              <a:t>, Y., </a:t>
            </a:r>
            <a:r>
              <a:rPr lang="en-US" sz="1800" err="1">
                <a:solidFill>
                  <a:srgbClr val="222222"/>
                </a:solidFill>
                <a:effectLst/>
                <a:latin typeface="Times New Roman" panose="02020603050405020304" pitchFamily="18" charset="0"/>
                <a:ea typeface="Times New Roman" panose="02020603050405020304" pitchFamily="18" charset="0"/>
              </a:rPr>
              <a:t>Pimonenko</a:t>
            </a:r>
            <a:r>
              <a:rPr lang="en-US" sz="1800">
                <a:solidFill>
                  <a:srgbClr val="222222"/>
                </a:solidFill>
                <a:effectLst/>
                <a:latin typeface="Times New Roman" panose="02020603050405020304" pitchFamily="18" charset="0"/>
                <a:ea typeface="Times New Roman" panose="02020603050405020304" pitchFamily="18" charset="0"/>
              </a:rPr>
              <a:t>, T. and </a:t>
            </a:r>
            <a:r>
              <a:rPr lang="en-US" sz="1800" err="1">
                <a:solidFill>
                  <a:srgbClr val="222222"/>
                </a:solidFill>
                <a:effectLst/>
                <a:latin typeface="Times New Roman" panose="02020603050405020304" pitchFamily="18" charset="0"/>
                <a:ea typeface="Times New Roman" panose="02020603050405020304" pitchFamily="18" charset="0"/>
              </a:rPr>
              <a:t>Starchenko</a:t>
            </a:r>
            <a:r>
              <a:rPr lang="en-US" sz="1800">
                <a:solidFill>
                  <a:srgbClr val="222222"/>
                </a:solidFill>
                <a:effectLst/>
                <a:latin typeface="Times New Roman" panose="02020603050405020304" pitchFamily="18" charset="0"/>
                <a:ea typeface="Times New Roman" panose="02020603050405020304" pitchFamily="18" charset="0"/>
              </a:rPr>
              <a:t>, L., 2020. Sustainable business models for innovation and success: </a:t>
            </a:r>
            <a:r>
              <a:rPr lang="en-US" sz="1800" err="1">
                <a:solidFill>
                  <a:srgbClr val="222222"/>
                </a:solidFill>
                <a:effectLst/>
                <a:latin typeface="Times New Roman" panose="02020603050405020304" pitchFamily="18" charset="0"/>
                <a:ea typeface="Times New Roman" panose="02020603050405020304" pitchFamily="18" charset="0"/>
              </a:rPr>
              <a:t>Bibliometric</a:t>
            </a:r>
            <a:r>
              <a:rPr lang="en-US" sz="1800">
                <a:solidFill>
                  <a:srgbClr val="222222"/>
                </a:solidFill>
                <a:effectLst/>
                <a:latin typeface="Times New Roman" panose="02020603050405020304" pitchFamily="18" charset="0"/>
                <a:ea typeface="Times New Roman" panose="02020603050405020304" pitchFamily="18" charset="0"/>
              </a:rPr>
              <a:t> analysis. In </a:t>
            </a:r>
            <a:r>
              <a:rPr lang="en-US" sz="1800" i="1">
                <a:solidFill>
                  <a:srgbClr val="222222"/>
                </a:solidFill>
                <a:effectLst/>
                <a:latin typeface="Times New Roman" panose="02020603050405020304" pitchFamily="18" charset="0"/>
                <a:ea typeface="Times New Roman" panose="02020603050405020304" pitchFamily="18" charset="0"/>
              </a:rPr>
              <a:t>E3S Web of Conferences</a:t>
            </a:r>
            <a:r>
              <a:rPr lang="en-US" sz="1800">
                <a:solidFill>
                  <a:srgbClr val="222222"/>
                </a:solidFill>
                <a:effectLst/>
                <a:latin typeface="Times New Roman" panose="02020603050405020304" pitchFamily="18" charset="0"/>
                <a:ea typeface="Times New Roman" panose="02020603050405020304" pitchFamily="18" charset="0"/>
              </a:rPr>
              <a:t> (Vol. 159, p. 04037). EDP Sciences.</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222222"/>
                </a:solidFill>
                <a:effectLst/>
                <a:latin typeface="Times New Roman" panose="02020603050405020304" pitchFamily="18" charset="0"/>
                <a:ea typeface="Times New Roman" panose="02020603050405020304" pitchFamily="18" charset="0"/>
              </a:rPr>
              <a:t>Costa, J., Alves, T., Andrade, A.R. and </a:t>
            </a:r>
            <a:r>
              <a:rPr lang="en-US" sz="1800" err="1">
                <a:solidFill>
                  <a:srgbClr val="222222"/>
                </a:solidFill>
                <a:effectLst/>
                <a:latin typeface="Times New Roman" panose="02020603050405020304" pitchFamily="18" charset="0"/>
                <a:ea typeface="Times New Roman" panose="02020603050405020304" pitchFamily="18" charset="0"/>
              </a:rPr>
              <a:t>Kalakou</a:t>
            </a:r>
            <a:r>
              <a:rPr lang="en-US" sz="1800">
                <a:solidFill>
                  <a:srgbClr val="222222"/>
                </a:solidFill>
                <a:effectLst/>
                <a:latin typeface="Times New Roman" panose="02020603050405020304" pitchFamily="18" charset="0"/>
                <a:ea typeface="Times New Roman" panose="02020603050405020304" pitchFamily="18" charset="0"/>
              </a:rPr>
              <a:t>, S., 2021. Assessing efficiency in public service obligations in European air transport using Data Envelopment Analysis. </a:t>
            </a:r>
            <a:r>
              <a:rPr lang="en-US" sz="1800" i="1">
                <a:solidFill>
                  <a:srgbClr val="222222"/>
                </a:solidFill>
                <a:effectLst/>
                <a:latin typeface="Times New Roman" panose="02020603050405020304" pitchFamily="18" charset="0"/>
                <a:ea typeface="Times New Roman" panose="02020603050405020304" pitchFamily="18" charset="0"/>
              </a:rPr>
              <a:t>Case Studies on Transport Policy</a:t>
            </a:r>
            <a:r>
              <a:rPr lang="en-US" sz="1800">
                <a:solidFill>
                  <a:srgbClr val="222222"/>
                </a:solidFill>
                <a:effectLst/>
                <a:latin typeface="Times New Roman" panose="02020603050405020304" pitchFamily="18" charset="0"/>
                <a:ea typeface="Times New Roman" panose="02020603050405020304" pitchFamily="18" charset="0"/>
              </a:rPr>
              <a:t>, </a:t>
            </a:r>
            <a:r>
              <a:rPr lang="en-US" sz="1800" i="1">
                <a:solidFill>
                  <a:srgbClr val="222222"/>
                </a:solidFill>
                <a:effectLst/>
                <a:latin typeface="Times New Roman" panose="02020603050405020304" pitchFamily="18" charset="0"/>
                <a:ea typeface="Times New Roman" panose="02020603050405020304" pitchFamily="18" charset="0"/>
              </a:rPr>
              <a:t>9</a:t>
            </a:r>
            <a:r>
              <a:rPr lang="en-US" sz="1800">
                <a:solidFill>
                  <a:srgbClr val="222222"/>
                </a:solidFill>
                <a:effectLst/>
                <a:latin typeface="Times New Roman" panose="02020603050405020304" pitchFamily="18" charset="0"/>
                <a:ea typeface="Times New Roman" panose="02020603050405020304" pitchFamily="18" charset="0"/>
              </a:rPr>
              <a:t>(4), pp.1783-1809.</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222222"/>
                </a:solidFill>
                <a:effectLst/>
                <a:latin typeface="Times New Roman" panose="02020603050405020304" pitchFamily="18" charset="0"/>
                <a:ea typeface="Times New Roman" panose="02020603050405020304" pitchFamily="18" charset="0"/>
              </a:rPr>
              <a:t>Dennis, N., 2022, August. Impact of Airport Capacity Constraints on Air Service Provision. In </a:t>
            </a:r>
            <a:r>
              <a:rPr lang="en-US" sz="1800" i="1">
                <a:solidFill>
                  <a:srgbClr val="222222"/>
                </a:solidFill>
                <a:effectLst/>
                <a:latin typeface="Times New Roman" panose="02020603050405020304" pitchFamily="18" charset="0"/>
                <a:ea typeface="Times New Roman" panose="02020603050405020304" pitchFamily="18" charset="0"/>
              </a:rPr>
              <a:t>50th European Transport Conference</a:t>
            </a:r>
            <a:r>
              <a:rPr lang="en-US" sz="1800">
                <a:solidFill>
                  <a:srgbClr val="222222"/>
                </a:solidFill>
                <a:effectLst/>
                <a:latin typeface="Times New Roman" panose="02020603050405020304" pitchFamily="18" charset="0"/>
                <a:ea typeface="Times New Roman" panose="02020603050405020304" pitchFamily="18" charset="0"/>
              </a:rPr>
              <a:t>. Association for European Transport.</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222222"/>
                </a:solidFill>
                <a:effectLst/>
                <a:latin typeface="Times New Roman" panose="02020603050405020304" pitchFamily="18" charset="0"/>
                <a:ea typeface="Times New Roman" panose="02020603050405020304" pitchFamily="18" charset="0"/>
              </a:rPr>
              <a:t>Edmondson, V.C., </a:t>
            </a:r>
            <a:r>
              <a:rPr lang="en-US" sz="1800" err="1">
                <a:solidFill>
                  <a:srgbClr val="222222"/>
                </a:solidFill>
                <a:effectLst/>
                <a:latin typeface="Times New Roman" panose="02020603050405020304" pitchFamily="18" charset="0"/>
                <a:ea typeface="Times New Roman" panose="02020603050405020304" pitchFamily="18" charset="0"/>
              </a:rPr>
              <a:t>Zebal</a:t>
            </a:r>
            <a:r>
              <a:rPr lang="en-US" sz="1800">
                <a:solidFill>
                  <a:srgbClr val="222222"/>
                </a:solidFill>
                <a:effectLst/>
                <a:latin typeface="Times New Roman" panose="02020603050405020304" pitchFamily="18" charset="0"/>
                <a:ea typeface="Times New Roman" panose="02020603050405020304" pitchFamily="18" charset="0"/>
              </a:rPr>
              <a:t>, M.A., Jackson, F.H., </a:t>
            </a:r>
            <a:r>
              <a:rPr lang="en-US" sz="1800" err="1">
                <a:solidFill>
                  <a:srgbClr val="222222"/>
                </a:solidFill>
                <a:effectLst/>
                <a:latin typeface="Times New Roman" panose="02020603050405020304" pitchFamily="18" charset="0"/>
                <a:ea typeface="Times New Roman" panose="02020603050405020304" pitchFamily="18" charset="0"/>
              </a:rPr>
              <a:t>Bhuiyan</a:t>
            </a:r>
            <a:r>
              <a:rPr lang="en-US" sz="1800">
                <a:solidFill>
                  <a:srgbClr val="222222"/>
                </a:solidFill>
                <a:effectLst/>
                <a:latin typeface="Times New Roman" panose="02020603050405020304" pitchFamily="18" charset="0"/>
                <a:ea typeface="Times New Roman" panose="02020603050405020304" pitchFamily="18" charset="0"/>
              </a:rPr>
              <a:t>, M.A. and Crumbly, J., 2024. The promise of entrepreneurship ecosystems: a conceptual model for black American entrepreneurs. </a:t>
            </a:r>
            <a:r>
              <a:rPr lang="en-US" sz="1800" i="1">
                <a:solidFill>
                  <a:srgbClr val="222222"/>
                </a:solidFill>
                <a:effectLst/>
                <a:latin typeface="Times New Roman" panose="02020603050405020304" pitchFamily="18" charset="0"/>
                <a:ea typeface="Times New Roman" panose="02020603050405020304" pitchFamily="18" charset="0"/>
              </a:rPr>
              <a:t>Journal of Research in Marketing and Entrepreneurship</a:t>
            </a:r>
            <a:r>
              <a:rPr lang="en-US" sz="1800">
                <a:solidFill>
                  <a:srgbClr val="222222"/>
                </a:solidFill>
                <a:effectLst/>
                <a:latin typeface="Times New Roman" panose="02020603050405020304" pitchFamily="18" charset="0"/>
                <a:ea typeface="Times New Roman" panose="02020603050405020304" pitchFamily="18" charset="0"/>
              </a:rPr>
              <a:t>, </a:t>
            </a:r>
            <a:r>
              <a:rPr lang="en-US" sz="1800" i="1">
                <a:solidFill>
                  <a:srgbClr val="222222"/>
                </a:solidFill>
                <a:effectLst/>
                <a:latin typeface="Times New Roman" panose="02020603050405020304" pitchFamily="18" charset="0"/>
                <a:ea typeface="Times New Roman" panose="02020603050405020304" pitchFamily="18" charset="0"/>
              </a:rPr>
              <a:t>26</a:t>
            </a:r>
            <a:r>
              <a:rPr lang="en-US" sz="1800">
                <a:solidFill>
                  <a:srgbClr val="222222"/>
                </a:solidFill>
                <a:effectLst/>
                <a:latin typeface="Times New Roman" panose="02020603050405020304" pitchFamily="18" charset="0"/>
                <a:ea typeface="Times New Roman" panose="02020603050405020304" pitchFamily="18" charset="0"/>
              </a:rPr>
              <a:t>(2), pp.388-414.</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err="1">
                <a:solidFill>
                  <a:srgbClr val="222222"/>
                </a:solidFill>
                <a:effectLst/>
                <a:latin typeface="Times New Roman" panose="02020603050405020304" pitchFamily="18" charset="0"/>
                <a:ea typeface="Times New Roman" panose="02020603050405020304" pitchFamily="18" charset="0"/>
              </a:rPr>
              <a:t>Hongyi</a:t>
            </a:r>
            <a:r>
              <a:rPr lang="en-US" sz="1800">
                <a:solidFill>
                  <a:srgbClr val="222222"/>
                </a:solidFill>
                <a:effectLst/>
                <a:latin typeface="Times New Roman" panose="02020603050405020304" pitchFamily="18" charset="0"/>
                <a:ea typeface="Times New Roman" panose="02020603050405020304" pitchFamily="18" charset="0"/>
              </a:rPr>
              <a:t>, C., 2022. </a:t>
            </a:r>
            <a:r>
              <a:rPr lang="en-US" sz="1800" i="1">
                <a:solidFill>
                  <a:srgbClr val="222222"/>
                </a:solidFill>
                <a:effectLst/>
                <a:latin typeface="Times New Roman" panose="02020603050405020304" pitchFamily="18" charset="0"/>
                <a:ea typeface="Times New Roman" panose="02020603050405020304" pitchFamily="18" charset="0"/>
              </a:rPr>
              <a:t>A Design Science Enabled Organizational Capability State Measurement Approach</a:t>
            </a:r>
            <a:r>
              <a:rPr lang="en-US" sz="1800">
                <a:solidFill>
                  <a:srgbClr val="222222"/>
                </a:solidFill>
                <a:effectLst/>
                <a:latin typeface="Times New Roman" panose="02020603050405020304" pitchFamily="18" charset="0"/>
                <a:ea typeface="Times New Roman" panose="02020603050405020304" pitchFamily="18" charset="0"/>
              </a:rPr>
              <a:t> (Doctoral dissertation, Concordia University).</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err="1">
                <a:solidFill>
                  <a:srgbClr val="222222"/>
                </a:solidFill>
                <a:effectLst/>
                <a:latin typeface="Times New Roman" panose="02020603050405020304" pitchFamily="18" charset="0"/>
                <a:ea typeface="Times New Roman" panose="02020603050405020304" pitchFamily="18" charset="0"/>
              </a:rPr>
              <a:t>Indrianti</a:t>
            </a:r>
            <a:r>
              <a:rPr lang="en-US" sz="1800">
                <a:solidFill>
                  <a:srgbClr val="222222"/>
                </a:solidFill>
                <a:effectLst/>
                <a:latin typeface="Times New Roman" panose="02020603050405020304" pitchFamily="18" charset="0"/>
                <a:ea typeface="Times New Roman" panose="02020603050405020304" pitchFamily="18" charset="0"/>
              </a:rPr>
              <a:t>, N., 2022. Service Innovation in the Pandemic Age.</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222222"/>
                </a:solidFill>
                <a:effectLst/>
                <a:latin typeface="Times New Roman" panose="02020603050405020304" pitchFamily="18" charset="0"/>
                <a:ea typeface="Times New Roman" panose="02020603050405020304" pitchFamily="18" charset="0"/>
              </a:rPr>
              <a:t>Kern, J., 2021. The digital transformation of logistics: A review about technologies and their implementation status. </a:t>
            </a:r>
            <a:r>
              <a:rPr lang="en-US" sz="1800" i="1">
                <a:solidFill>
                  <a:srgbClr val="222222"/>
                </a:solidFill>
                <a:effectLst/>
                <a:latin typeface="Times New Roman" panose="02020603050405020304" pitchFamily="18" charset="0"/>
                <a:ea typeface="Times New Roman" panose="02020603050405020304" pitchFamily="18" charset="0"/>
              </a:rPr>
              <a:t>The digital transformation of logistics: Demystifying impacts of the fourth industrial revolution</a:t>
            </a:r>
            <a:r>
              <a:rPr lang="en-US" sz="1800">
                <a:solidFill>
                  <a:srgbClr val="222222"/>
                </a:solidFill>
                <a:effectLst/>
                <a:latin typeface="Times New Roman" panose="02020603050405020304" pitchFamily="18" charset="0"/>
                <a:ea typeface="Times New Roman" panose="02020603050405020304" pitchFamily="18" charset="0"/>
              </a:rPr>
              <a:t>, pp.361-403.</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err="1">
                <a:solidFill>
                  <a:srgbClr val="222222"/>
                </a:solidFill>
                <a:effectLst/>
                <a:latin typeface="Times New Roman" panose="02020603050405020304" pitchFamily="18" charset="0"/>
                <a:ea typeface="Times New Roman" panose="02020603050405020304" pitchFamily="18" charset="0"/>
              </a:rPr>
              <a:t>Kumthonkittikul</a:t>
            </a:r>
            <a:r>
              <a:rPr lang="en-US" sz="1800">
                <a:solidFill>
                  <a:srgbClr val="222222"/>
                </a:solidFill>
                <a:effectLst/>
                <a:latin typeface="Times New Roman" panose="02020603050405020304" pitchFamily="18" charset="0"/>
                <a:ea typeface="Times New Roman" panose="02020603050405020304" pitchFamily="18" charset="0"/>
              </a:rPr>
              <a:t>, W., 2020. An innovative SCAMPER model for Thai Airways to improve its brand proposition and customer’s experience.</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err="1">
                <a:solidFill>
                  <a:srgbClr val="222222"/>
                </a:solidFill>
                <a:effectLst/>
                <a:latin typeface="Times New Roman" panose="02020603050405020304" pitchFamily="18" charset="0"/>
                <a:ea typeface="Times New Roman" panose="02020603050405020304" pitchFamily="18" charset="0"/>
              </a:rPr>
              <a:t>Lüdeke‐Freund</a:t>
            </a:r>
            <a:r>
              <a:rPr lang="en-US" sz="1800">
                <a:solidFill>
                  <a:srgbClr val="222222"/>
                </a:solidFill>
                <a:effectLst/>
                <a:latin typeface="Times New Roman" panose="02020603050405020304" pitchFamily="18" charset="0"/>
                <a:ea typeface="Times New Roman" panose="02020603050405020304" pitchFamily="18" charset="0"/>
              </a:rPr>
              <a:t>, F., 2020. Sustainable entrepreneurship, innovation, and business models: Integrative framework and propositions for future research. </a:t>
            </a:r>
            <a:r>
              <a:rPr lang="en-US" sz="1800" i="1">
                <a:solidFill>
                  <a:srgbClr val="222222"/>
                </a:solidFill>
                <a:effectLst/>
                <a:latin typeface="Times New Roman" panose="02020603050405020304" pitchFamily="18" charset="0"/>
                <a:ea typeface="Times New Roman" panose="02020603050405020304" pitchFamily="18" charset="0"/>
              </a:rPr>
              <a:t>Business Strategy and the Environment</a:t>
            </a:r>
            <a:r>
              <a:rPr lang="en-US" sz="1800">
                <a:solidFill>
                  <a:srgbClr val="222222"/>
                </a:solidFill>
                <a:effectLst/>
                <a:latin typeface="Times New Roman" panose="02020603050405020304" pitchFamily="18" charset="0"/>
                <a:ea typeface="Times New Roman" panose="02020603050405020304" pitchFamily="18" charset="0"/>
              </a:rPr>
              <a:t>, </a:t>
            </a:r>
            <a:r>
              <a:rPr lang="en-US" sz="1800" i="1">
                <a:solidFill>
                  <a:srgbClr val="222222"/>
                </a:solidFill>
                <a:effectLst/>
                <a:latin typeface="Times New Roman" panose="02020603050405020304" pitchFamily="18" charset="0"/>
                <a:ea typeface="Times New Roman" panose="02020603050405020304" pitchFamily="18" charset="0"/>
              </a:rPr>
              <a:t>29</a:t>
            </a:r>
            <a:r>
              <a:rPr lang="en-US" sz="1800">
                <a:solidFill>
                  <a:srgbClr val="222222"/>
                </a:solidFill>
                <a:effectLst/>
                <a:latin typeface="Times New Roman" panose="02020603050405020304" pitchFamily="18" charset="0"/>
                <a:ea typeface="Times New Roman" panose="02020603050405020304" pitchFamily="18" charset="0"/>
              </a:rPr>
              <a:t>(2), pp.665-681.</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222222"/>
                </a:solidFill>
                <a:effectLst/>
                <a:latin typeface="Times New Roman" panose="02020603050405020304" pitchFamily="18" charset="0"/>
                <a:ea typeface="Times New Roman" panose="02020603050405020304" pitchFamily="18" charset="0"/>
              </a:rPr>
              <a:t> Parkinson, S. and Parkinson, M.M., 2022. </a:t>
            </a:r>
            <a:r>
              <a:rPr lang="en-US" sz="1800" i="1" err="1">
                <a:solidFill>
                  <a:srgbClr val="222222"/>
                </a:solidFill>
                <a:effectLst/>
                <a:latin typeface="Times New Roman" panose="02020603050405020304" pitchFamily="18" charset="0"/>
                <a:ea typeface="Times New Roman" panose="02020603050405020304" pitchFamily="18" charset="0"/>
              </a:rPr>
              <a:t>Recognising</a:t>
            </a:r>
            <a:r>
              <a:rPr lang="en-US" sz="1800" i="1">
                <a:solidFill>
                  <a:srgbClr val="222222"/>
                </a:solidFill>
                <a:effectLst/>
                <a:latin typeface="Times New Roman" panose="02020603050405020304" pitchFamily="18" charset="0"/>
                <a:ea typeface="Times New Roman" panose="02020603050405020304" pitchFamily="18" charset="0"/>
              </a:rPr>
              <a:t> and Dealing with Business Distress: Building Resilient Companies</a:t>
            </a:r>
            <a:r>
              <a:rPr lang="en-US" sz="1800">
                <a:solidFill>
                  <a:srgbClr val="222222"/>
                </a:solidFill>
                <a:effectLst/>
                <a:latin typeface="Times New Roman" panose="02020603050405020304" pitchFamily="18" charset="0"/>
                <a:ea typeface="Times New Roman" panose="02020603050405020304" pitchFamily="18" charset="0"/>
              </a:rPr>
              <a:t>. Walter de Gruyter GmbH &amp; Co KG.</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err="1">
                <a:solidFill>
                  <a:srgbClr val="222222"/>
                </a:solidFill>
                <a:effectLst/>
                <a:latin typeface="Times New Roman" panose="02020603050405020304" pitchFamily="18" charset="0"/>
                <a:ea typeface="Times New Roman" panose="02020603050405020304" pitchFamily="18" charset="0"/>
              </a:rPr>
              <a:t>Ryley</a:t>
            </a:r>
            <a:r>
              <a:rPr lang="en-US" sz="1800">
                <a:solidFill>
                  <a:srgbClr val="222222"/>
                </a:solidFill>
                <a:effectLst/>
                <a:latin typeface="Times New Roman" panose="02020603050405020304" pitchFamily="18" charset="0"/>
                <a:ea typeface="Times New Roman" panose="02020603050405020304" pitchFamily="18" charset="0"/>
              </a:rPr>
              <a:t>, T. and </a:t>
            </a:r>
            <a:r>
              <a:rPr lang="en-US" sz="1800" err="1">
                <a:solidFill>
                  <a:srgbClr val="222222"/>
                </a:solidFill>
                <a:effectLst/>
                <a:latin typeface="Times New Roman" panose="02020603050405020304" pitchFamily="18" charset="0"/>
                <a:ea typeface="Times New Roman" panose="02020603050405020304" pitchFamily="18" charset="0"/>
              </a:rPr>
              <a:t>Baumeister</a:t>
            </a:r>
            <a:r>
              <a:rPr lang="en-US" sz="1800">
                <a:solidFill>
                  <a:srgbClr val="222222"/>
                </a:solidFill>
                <a:effectLst/>
                <a:latin typeface="Times New Roman" panose="02020603050405020304" pitchFamily="18" charset="0"/>
                <a:ea typeface="Times New Roman" panose="02020603050405020304" pitchFamily="18" charset="0"/>
              </a:rPr>
              <a:t>, S., 2022. Environmental sustainability challenges to low-cost </a:t>
            </a:r>
            <a:r>
              <a:rPr lang="en-US" sz="1800" err="1">
                <a:solidFill>
                  <a:srgbClr val="222222"/>
                </a:solidFill>
                <a:effectLst/>
                <a:latin typeface="Times New Roman" panose="02020603050405020304" pitchFamily="18" charset="0"/>
                <a:ea typeface="Times New Roman" panose="02020603050405020304" pitchFamily="18" charset="0"/>
              </a:rPr>
              <a:t>aeromobilities</a:t>
            </a:r>
            <a:r>
              <a:rPr lang="en-US" sz="1800">
                <a:solidFill>
                  <a:srgbClr val="222222"/>
                </a:solidFill>
                <a:effectLst/>
                <a:latin typeface="Times New Roman" panose="02020603050405020304" pitchFamily="18" charset="0"/>
                <a:ea typeface="Times New Roman" panose="02020603050405020304" pitchFamily="18" charset="0"/>
              </a:rPr>
              <a:t>. In </a:t>
            </a:r>
            <a:r>
              <a:rPr lang="en-US" sz="1800" i="1">
                <a:solidFill>
                  <a:srgbClr val="222222"/>
                </a:solidFill>
                <a:effectLst/>
                <a:latin typeface="Times New Roman" panose="02020603050405020304" pitchFamily="18" charset="0"/>
                <a:ea typeface="Times New Roman" panose="02020603050405020304" pitchFamily="18" charset="0"/>
              </a:rPr>
              <a:t>Low-Cost Aviation</a:t>
            </a:r>
            <a:r>
              <a:rPr lang="en-US" sz="1800">
                <a:solidFill>
                  <a:srgbClr val="222222"/>
                </a:solidFill>
                <a:effectLst/>
                <a:latin typeface="Times New Roman" panose="02020603050405020304" pitchFamily="18" charset="0"/>
                <a:ea typeface="Times New Roman" panose="02020603050405020304" pitchFamily="18" charset="0"/>
              </a:rPr>
              <a:t> (pp. 181-193). Elsevier.</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err="1">
                <a:solidFill>
                  <a:srgbClr val="222222"/>
                </a:solidFill>
                <a:effectLst/>
                <a:latin typeface="Times New Roman" panose="02020603050405020304" pitchFamily="18" charset="0"/>
                <a:ea typeface="Times New Roman" panose="02020603050405020304" pitchFamily="18" charset="0"/>
              </a:rPr>
              <a:t>Sedláčková</a:t>
            </a:r>
            <a:r>
              <a:rPr lang="en-US" sz="1800">
                <a:solidFill>
                  <a:srgbClr val="222222"/>
                </a:solidFill>
                <a:effectLst/>
                <a:latin typeface="Times New Roman" panose="02020603050405020304" pitchFamily="18" charset="0"/>
                <a:ea typeface="Times New Roman" panose="02020603050405020304" pitchFamily="18" charset="0"/>
              </a:rPr>
              <a:t>, A.N. and </a:t>
            </a:r>
            <a:r>
              <a:rPr lang="en-US" sz="1800" err="1">
                <a:solidFill>
                  <a:srgbClr val="222222"/>
                </a:solidFill>
                <a:effectLst/>
                <a:latin typeface="Times New Roman" panose="02020603050405020304" pitchFamily="18" charset="0"/>
                <a:ea typeface="Times New Roman" panose="02020603050405020304" pitchFamily="18" charset="0"/>
              </a:rPr>
              <a:t>Tomová</a:t>
            </a:r>
            <a:r>
              <a:rPr lang="en-US" sz="1800">
                <a:solidFill>
                  <a:srgbClr val="222222"/>
                </a:solidFill>
                <a:effectLst/>
                <a:latin typeface="Times New Roman" panose="02020603050405020304" pitchFamily="18" charset="0"/>
                <a:ea typeface="Times New Roman" panose="02020603050405020304" pitchFamily="18" charset="0"/>
              </a:rPr>
              <a:t>, A., 2018. Regional carriers in the United Kingdom: Market entries, market exits, fleets, and airports. In </a:t>
            </a:r>
            <a:r>
              <a:rPr lang="en-US" sz="1800" i="1">
                <a:solidFill>
                  <a:srgbClr val="222222"/>
                </a:solidFill>
                <a:effectLst/>
                <a:latin typeface="Times New Roman" panose="02020603050405020304" pitchFamily="18" charset="0"/>
                <a:ea typeface="Times New Roman" panose="02020603050405020304" pitchFamily="18" charset="0"/>
              </a:rPr>
              <a:t>New Trends in Civil Aviation</a:t>
            </a:r>
            <a:r>
              <a:rPr lang="en-US" sz="1800">
                <a:solidFill>
                  <a:srgbClr val="222222"/>
                </a:solidFill>
                <a:effectLst/>
                <a:latin typeface="Times New Roman" panose="02020603050405020304" pitchFamily="18" charset="0"/>
                <a:ea typeface="Times New Roman" panose="02020603050405020304" pitchFamily="18" charset="0"/>
              </a:rPr>
              <a:t> (pp. 305-311). CRC Press.</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222222"/>
                </a:solidFill>
                <a:effectLst/>
                <a:latin typeface="Times New Roman" panose="02020603050405020304" pitchFamily="18" charset="0"/>
                <a:ea typeface="Times New Roman" panose="02020603050405020304" pitchFamily="18" charset="0"/>
              </a:rPr>
              <a:t>Smyth, A., Dennis, N. and O’Reilly, M., 2021. Towards A Short to Medium Term Mitigation Strategy to Address the External Air and Sea Connectivity Challenges posed by the COVID-19 Pandemic for Northern Ireland. In </a:t>
            </a:r>
            <a:r>
              <a:rPr lang="en-US" sz="1800" i="1">
                <a:solidFill>
                  <a:srgbClr val="222222"/>
                </a:solidFill>
                <a:effectLst/>
                <a:latin typeface="Times New Roman" panose="02020603050405020304" pitchFamily="18" charset="0"/>
                <a:ea typeface="Times New Roman" panose="02020603050405020304" pitchFamily="18" charset="0"/>
              </a:rPr>
              <a:t>Annual European Transport Conference 2021</a:t>
            </a:r>
            <a:r>
              <a:rPr lang="en-US" sz="1800">
                <a:solidFill>
                  <a:srgbClr val="222222"/>
                </a:solidFill>
                <a:effectLst/>
                <a:latin typeface="Times New Roman" panose="02020603050405020304" pitchFamily="18" charset="0"/>
                <a:ea typeface="Times New Roman" panose="02020603050405020304" pitchFamily="18" charset="0"/>
              </a:rPr>
              <a:t>. Association for European Transport.</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err="1">
                <a:solidFill>
                  <a:srgbClr val="222222"/>
                </a:solidFill>
                <a:effectLst/>
                <a:latin typeface="Times New Roman" panose="02020603050405020304" pitchFamily="18" charset="0"/>
                <a:ea typeface="Times New Roman" panose="02020603050405020304" pitchFamily="18" charset="0"/>
              </a:rPr>
              <a:t>Tyagi</a:t>
            </a:r>
            <a:r>
              <a:rPr lang="en-US" sz="1800">
                <a:solidFill>
                  <a:srgbClr val="222222"/>
                </a:solidFill>
                <a:effectLst/>
                <a:latin typeface="Times New Roman" panose="02020603050405020304" pitchFamily="18" charset="0"/>
                <a:ea typeface="Times New Roman" panose="02020603050405020304" pitchFamily="18" charset="0"/>
              </a:rPr>
              <a:t>, S., 2023. </a:t>
            </a:r>
            <a:r>
              <a:rPr lang="en-US" sz="1800" i="1">
                <a:solidFill>
                  <a:srgbClr val="222222"/>
                </a:solidFill>
                <a:effectLst/>
                <a:latin typeface="Times New Roman" panose="02020603050405020304" pitchFamily="18" charset="0"/>
                <a:ea typeface="Times New Roman" panose="02020603050405020304" pitchFamily="18" charset="0"/>
              </a:rPr>
              <a:t>The Impact of Technological Innovations on the Passenger Process at Airports</a:t>
            </a:r>
            <a:r>
              <a:rPr lang="en-US" sz="1800">
                <a:solidFill>
                  <a:srgbClr val="222222"/>
                </a:solidFill>
                <a:effectLst/>
                <a:latin typeface="Times New Roman" panose="02020603050405020304" pitchFamily="18" charset="0"/>
                <a:ea typeface="Times New Roman" panose="02020603050405020304" pitchFamily="18" charset="0"/>
              </a:rPr>
              <a:t> (Doctoral dissertation, UNSW Sydney).</a:t>
            </a:r>
            <a:endParaRPr lang="en-RO" sz="1800">
              <a:solidFill>
                <a:srgbClr val="000000"/>
              </a:solidFill>
              <a:effectLst/>
              <a:latin typeface="Times New Roman" panose="02020603050405020304" pitchFamily="18" charset="0"/>
              <a:ea typeface="Times New Roman" panose="02020603050405020304" pitchFamily="18" charset="0"/>
            </a:endParaRPr>
          </a:p>
          <a:p>
            <a:r>
              <a:rPr lang="en-US" sz="1800">
                <a:solidFill>
                  <a:srgbClr val="000000"/>
                </a:solidFill>
                <a:effectLst/>
                <a:latin typeface="Times New Roman" panose="02020603050405020304" pitchFamily="18" charset="0"/>
                <a:ea typeface="Times New Roman" panose="02020603050405020304" pitchFamily="18" charset="0"/>
              </a:rPr>
              <a:t> </a:t>
            </a:r>
            <a:endParaRPr lang="en-RO" sz="1800">
              <a:solidFill>
                <a:srgbClr val="000000"/>
              </a:solidFill>
              <a:effectLst/>
              <a:latin typeface="Times New Roman" panose="02020603050405020304" pitchFamily="18" charset="0"/>
              <a:ea typeface="Times New Roman" panose="02020603050405020304" pitchFamily="18" charset="0"/>
            </a:endParaRPr>
          </a:p>
          <a:p>
            <a:endParaRPr lang="en-RO"/>
          </a:p>
        </p:txBody>
      </p:sp>
      <p:sp>
        <p:nvSpPr>
          <p:cNvPr id="4" name="Slide Number Placeholder 3"/>
          <p:cNvSpPr>
            <a:spLocks noGrp="1"/>
          </p:cNvSpPr>
          <p:nvPr>
            <p:ph type="sldNum" sz="quarter" idx="5"/>
          </p:nvPr>
        </p:nvSpPr>
        <p:spPr/>
        <p:txBody>
          <a:bodyPr/>
          <a:lstStyle/>
          <a:p>
            <a:fld id="{AFC8DAE0-B0AD-9044-8A32-3BC41863CA8B}" type="slidenum">
              <a:rPr lang="en-RO" smtClean="0"/>
              <a:t>8</a:t>
            </a:fld>
            <a:endParaRPr lang="en-RO"/>
          </a:p>
        </p:txBody>
      </p:sp>
    </p:spTree>
    <p:extLst>
      <p:ext uri="{BB962C8B-B14F-4D97-AF65-F5344CB8AC3E}">
        <p14:creationId xmlns:p14="http://schemas.microsoft.com/office/powerpoint/2010/main" val="37597972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E3E51B3-54C8-5644-8C98-2480C1C589B5}" type="datetimeFigureOut">
              <a:rPr lang="en-RO" smtClean="0"/>
              <a:t>11.03.2024</a:t>
            </a:fld>
            <a:endParaRPr lang="en-RO"/>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RO"/>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754301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E3E51B3-54C8-5644-8C98-2480C1C589B5}" type="datetimeFigureOut">
              <a:rPr lang="en-RO" smtClean="0"/>
              <a:t>11.03.2024</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41391651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E51B3-54C8-5644-8C98-2480C1C589B5}" type="datetimeFigureOut">
              <a:rPr lang="en-RO" smtClean="0"/>
              <a:t>11.03.2024</a:t>
            </a:fld>
            <a:endParaRPr lang="en-RO"/>
          </a:p>
        </p:txBody>
      </p:sp>
      <p:sp>
        <p:nvSpPr>
          <p:cNvPr id="5" name="Footer Placeholder 4"/>
          <p:cNvSpPr>
            <a:spLocks noGrp="1"/>
          </p:cNvSpPr>
          <p:nvPr>
            <p:ph type="ftr" sz="quarter" idx="11"/>
          </p:nvPr>
        </p:nvSpPr>
        <p:spPr/>
        <p:txBody>
          <a:bodyPr/>
          <a:lstStyle/>
          <a:p>
            <a:endParaRPr lang="en-RO"/>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19634631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E3E51B3-54C8-5644-8C98-2480C1C589B5}" type="datetimeFigureOut">
              <a:rPr lang="en-RO" smtClean="0"/>
              <a:t>11.03.2024</a:t>
            </a:fld>
            <a:endParaRPr lang="en-RO"/>
          </a:p>
        </p:txBody>
      </p:sp>
      <p:sp>
        <p:nvSpPr>
          <p:cNvPr id="6" name="Footer Placeholder 5"/>
          <p:cNvSpPr>
            <a:spLocks noGrp="1"/>
          </p:cNvSpPr>
          <p:nvPr>
            <p:ph type="ftr" sz="quarter" idx="11"/>
          </p:nvPr>
        </p:nvSpPr>
        <p:spPr/>
        <p:txBody>
          <a:bodyPr/>
          <a:lstStyle/>
          <a:p>
            <a:endParaRPr lang="en-RO"/>
          </a:p>
        </p:txBody>
      </p:sp>
      <p:sp>
        <p:nvSpPr>
          <p:cNvPr id="7" name="Slide Number Placeholder 6"/>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3390278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E3E51B3-54C8-5644-8C98-2480C1C589B5}" type="datetimeFigureOut">
              <a:rPr lang="en-RO" smtClean="0"/>
              <a:t>11.03.2024</a:t>
            </a:fld>
            <a:endParaRPr lang="en-RO"/>
          </a:p>
        </p:txBody>
      </p:sp>
      <p:sp>
        <p:nvSpPr>
          <p:cNvPr id="8" name="Footer Placeholder 7"/>
          <p:cNvSpPr>
            <a:spLocks noGrp="1"/>
          </p:cNvSpPr>
          <p:nvPr>
            <p:ph type="ftr" sz="quarter" idx="11"/>
          </p:nvPr>
        </p:nvSpPr>
        <p:spPr/>
        <p:txBody>
          <a:bodyPr/>
          <a:lstStyle/>
          <a:p>
            <a:endParaRPr lang="en-RO"/>
          </a:p>
        </p:txBody>
      </p:sp>
      <p:sp>
        <p:nvSpPr>
          <p:cNvPr id="9" name="Slide Number Placeholder 8"/>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3008098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4E3E51B3-54C8-5644-8C98-2480C1C589B5}" type="datetimeFigureOut">
              <a:rPr lang="en-RO" smtClean="0"/>
              <a:t>11.03.2024</a:t>
            </a:fld>
            <a:endParaRPr lang="en-RO"/>
          </a:p>
        </p:txBody>
      </p:sp>
      <p:sp>
        <p:nvSpPr>
          <p:cNvPr id="4" name="Footer Placeholder 3"/>
          <p:cNvSpPr>
            <a:spLocks noGrp="1"/>
          </p:cNvSpPr>
          <p:nvPr>
            <p:ph type="ftr" sz="quarter" idx="11"/>
          </p:nvPr>
        </p:nvSpPr>
        <p:spPr/>
        <p:txBody>
          <a:bodyPr/>
          <a:lstStyle/>
          <a:p>
            <a:endParaRPr lang="en-RO"/>
          </a:p>
        </p:txBody>
      </p:sp>
      <p:sp>
        <p:nvSpPr>
          <p:cNvPr id="5" name="Slide Number Placeholder 4"/>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2628896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3E51B3-54C8-5644-8C98-2480C1C589B5}" type="datetimeFigureOut">
              <a:rPr lang="en-RO" smtClean="0"/>
              <a:t>11.03.2024</a:t>
            </a:fld>
            <a:endParaRPr lang="en-RO"/>
          </a:p>
        </p:txBody>
      </p:sp>
      <p:sp>
        <p:nvSpPr>
          <p:cNvPr id="3" name="Footer Placeholder 2"/>
          <p:cNvSpPr>
            <a:spLocks noGrp="1"/>
          </p:cNvSpPr>
          <p:nvPr>
            <p:ph type="ftr" sz="quarter" idx="11"/>
          </p:nvPr>
        </p:nvSpPr>
        <p:spPr/>
        <p:txBody>
          <a:bodyPr/>
          <a:lstStyle/>
          <a:p>
            <a:endParaRPr lang="en-RO"/>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1550352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3E51B3-54C8-5644-8C98-2480C1C589B5}" type="datetimeFigureOut">
              <a:rPr lang="en-RO" smtClean="0"/>
              <a:t>11.03.2024</a:t>
            </a:fld>
            <a:endParaRPr lang="en-RO"/>
          </a:p>
        </p:txBody>
      </p:sp>
      <p:sp>
        <p:nvSpPr>
          <p:cNvPr id="6" name="Footer Placeholder 5"/>
          <p:cNvSpPr>
            <a:spLocks noGrp="1"/>
          </p:cNvSpPr>
          <p:nvPr>
            <p:ph type="ftr" sz="quarter" idx="11"/>
          </p:nvPr>
        </p:nvSpPr>
        <p:spPr/>
        <p:txBody>
          <a:bodyPr/>
          <a:lstStyle/>
          <a:p>
            <a:endParaRPr lang="en-RO"/>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2177900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3E51B3-54C8-5644-8C98-2480C1C589B5}" type="datetimeFigureOut">
              <a:rPr lang="en-RO" smtClean="0"/>
              <a:t>11.03.2024</a:t>
            </a:fld>
            <a:endParaRPr lang="en-RO"/>
          </a:p>
        </p:txBody>
      </p:sp>
      <p:sp>
        <p:nvSpPr>
          <p:cNvPr id="6" name="Footer Placeholder 5"/>
          <p:cNvSpPr>
            <a:spLocks noGrp="1"/>
          </p:cNvSpPr>
          <p:nvPr>
            <p:ph type="ftr" sz="quarter" idx="11"/>
          </p:nvPr>
        </p:nvSpPr>
        <p:spPr/>
        <p:txBody>
          <a:bodyPr/>
          <a:lstStyle/>
          <a:p>
            <a:endParaRPr lang="en-RO"/>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2071649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3E51B3-54C8-5644-8C98-2480C1C589B5}" type="datetimeFigureOut">
              <a:rPr lang="en-RO" smtClean="0"/>
              <a:t>11.03.2024</a:t>
            </a:fld>
            <a:endParaRPr lang="en-RO"/>
          </a:p>
        </p:txBody>
      </p:sp>
      <p:sp>
        <p:nvSpPr>
          <p:cNvPr id="6" name="Footer Placeholder 5"/>
          <p:cNvSpPr>
            <a:spLocks noGrp="1"/>
          </p:cNvSpPr>
          <p:nvPr>
            <p:ph type="ftr" sz="quarter" idx="11"/>
          </p:nvPr>
        </p:nvSpPr>
        <p:spPr/>
        <p:txBody>
          <a:bodyPr/>
          <a:lstStyle/>
          <a:p>
            <a:endParaRPr lang="en-RO"/>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2234275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E3E51B3-54C8-5644-8C98-2480C1C589B5}" type="datetimeFigureOut">
              <a:rPr lang="en-RO" smtClean="0"/>
              <a:t>11.03.2024</a:t>
            </a:fld>
            <a:endParaRPr lang="en-RO"/>
          </a:p>
        </p:txBody>
      </p:sp>
      <p:sp>
        <p:nvSpPr>
          <p:cNvPr id="5" name="Footer Placeholder 4"/>
          <p:cNvSpPr>
            <a:spLocks noGrp="1"/>
          </p:cNvSpPr>
          <p:nvPr>
            <p:ph type="ftr" sz="quarter" idx="11"/>
          </p:nvPr>
        </p:nvSpPr>
        <p:spPr/>
        <p:txBody>
          <a:bodyPr/>
          <a:lstStyle/>
          <a:p>
            <a:endParaRPr lang="en-RO"/>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5415634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E3E51B3-54C8-5644-8C98-2480C1C589B5}" type="datetimeFigureOut">
              <a:rPr lang="en-RO" smtClean="0"/>
              <a:t>11.03.2024</a:t>
            </a:fld>
            <a:endParaRPr lang="en-RO"/>
          </a:p>
        </p:txBody>
      </p:sp>
      <p:sp>
        <p:nvSpPr>
          <p:cNvPr id="5" name="Footer Placeholder 4"/>
          <p:cNvSpPr>
            <a:spLocks noGrp="1"/>
          </p:cNvSpPr>
          <p:nvPr>
            <p:ph type="ftr" sz="quarter" idx="11"/>
          </p:nvPr>
        </p:nvSpPr>
        <p:spPr/>
        <p:txBody>
          <a:bodyPr/>
          <a:lstStyle/>
          <a:p>
            <a:endParaRPr lang="en-RO"/>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27600515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3E51B3-54C8-5644-8C98-2480C1C589B5}" type="datetimeFigureOut">
              <a:rPr lang="en-RO" smtClean="0"/>
              <a:t>11.03.2024</a:t>
            </a:fld>
            <a:endParaRPr lang="en-RO"/>
          </a:p>
        </p:txBody>
      </p:sp>
      <p:sp>
        <p:nvSpPr>
          <p:cNvPr id="5" name="Footer Placeholder 4"/>
          <p:cNvSpPr>
            <a:spLocks noGrp="1"/>
          </p:cNvSpPr>
          <p:nvPr>
            <p:ph type="ftr" sz="quarter" idx="11"/>
          </p:nvPr>
        </p:nvSpPr>
        <p:spPr/>
        <p:txBody>
          <a:bodyPr/>
          <a:lstStyle/>
          <a:p>
            <a:endParaRPr lang="en-RO"/>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3317803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E3E51B3-54C8-5644-8C98-2480C1C589B5}" type="datetimeFigureOut">
              <a:rPr lang="en-RO" smtClean="0"/>
              <a:t>11.03.2024</a:t>
            </a:fld>
            <a:endParaRPr lang="en-RO"/>
          </a:p>
        </p:txBody>
      </p:sp>
      <p:sp>
        <p:nvSpPr>
          <p:cNvPr id="8" name="Footer Placeholder 7"/>
          <p:cNvSpPr>
            <a:spLocks noGrp="1"/>
          </p:cNvSpPr>
          <p:nvPr>
            <p:ph type="ftr" sz="quarter" idx="11"/>
          </p:nvPr>
        </p:nvSpPr>
        <p:spPr/>
        <p:txBody>
          <a:bodyPr/>
          <a:lstStyle/>
          <a:p>
            <a:endParaRPr lang="en-RO"/>
          </a:p>
        </p:txBody>
      </p:sp>
      <p:sp>
        <p:nvSpPr>
          <p:cNvPr id="9" name="Slide Number Placeholder 8"/>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1170348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E3E51B3-54C8-5644-8C98-2480C1C589B5}" type="datetimeFigureOut">
              <a:rPr lang="en-RO" smtClean="0"/>
              <a:t>11.03.2024</a:t>
            </a:fld>
            <a:endParaRPr lang="en-RO"/>
          </a:p>
        </p:txBody>
      </p:sp>
      <p:sp>
        <p:nvSpPr>
          <p:cNvPr id="8" name="Footer Placeholder 7"/>
          <p:cNvSpPr>
            <a:spLocks noGrp="1"/>
          </p:cNvSpPr>
          <p:nvPr>
            <p:ph type="ftr" sz="quarter" idx="11"/>
          </p:nvPr>
        </p:nvSpPr>
        <p:spPr>
          <a:xfrm>
            <a:off x="561111" y="6391838"/>
            <a:ext cx="3644282" cy="304801"/>
          </a:xfrm>
        </p:spPr>
        <p:txBody>
          <a:bodyPr/>
          <a:lstStyle/>
          <a:p>
            <a:endParaRPr lang="en-RO"/>
          </a:p>
        </p:txBody>
      </p:sp>
      <p:sp>
        <p:nvSpPr>
          <p:cNvPr id="9" name="Slide Number Placeholder 8"/>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22015818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4E3E51B3-54C8-5644-8C98-2480C1C589B5}" type="datetimeFigureOut">
              <a:rPr lang="en-RO" smtClean="0"/>
              <a:t>11.03.2024</a:t>
            </a:fld>
            <a:endParaRPr lang="en-RO"/>
          </a:p>
        </p:txBody>
      </p:sp>
      <p:sp>
        <p:nvSpPr>
          <p:cNvPr id="5" name="Footer Placeholder 4"/>
          <p:cNvSpPr>
            <a:spLocks noGrp="1"/>
          </p:cNvSpPr>
          <p:nvPr>
            <p:ph type="ftr" sz="quarter" idx="11"/>
          </p:nvPr>
        </p:nvSpPr>
        <p:spPr/>
        <p:txBody>
          <a:bodyPr/>
          <a:lstStyle/>
          <a:p>
            <a:endParaRPr lang="en-RO"/>
          </a:p>
        </p:txBody>
      </p:sp>
      <p:sp>
        <p:nvSpPr>
          <p:cNvPr id="6" name="Slide Number Placeholder 5"/>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38697486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4E3E51B3-54C8-5644-8C98-2480C1C589B5}" type="datetimeFigureOut">
              <a:rPr lang="en-RO" smtClean="0"/>
              <a:t>11.03.2024</a:t>
            </a:fld>
            <a:endParaRPr lang="en-RO"/>
          </a:p>
        </p:txBody>
      </p:sp>
      <p:sp>
        <p:nvSpPr>
          <p:cNvPr id="5" name="Footer Placeholder 4"/>
          <p:cNvSpPr>
            <a:spLocks noGrp="1"/>
          </p:cNvSpPr>
          <p:nvPr>
            <p:ph type="ftr" sz="quarter" idx="11"/>
          </p:nvPr>
        </p:nvSpPr>
        <p:spPr/>
        <p:txBody>
          <a:bodyPr/>
          <a:lstStyle/>
          <a:p>
            <a:endParaRPr lang="en-RO"/>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4A6D3FD-3054-EE43-97A3-F4FDE07CA261}" type="slidenum">
              <a:rPr lang="en-RO" smtClean="0"/>
              <a:t>‹#›</a:t>
            </a:fld>
            <a:endParaRPr lang="en-RO"/>
          </a:p>
        </p:txBody>
      </p:sp>
    </p:spTree>
    <p:extLst>
      <p:ext uri="{BB962C8B-B14F-4D97-AF65-F5344CB8AC3E}">
        <p14:creationId xmlns:p14="http://schemas.microsoft.com/office/powerpoint/2010/main" val="278283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E3E51B3-54C8-5644-8C98-2480C1C589B5}" type="datetimeFigureOut">
              <a:rPr lang="en-RO" smtClean="0"/>
              <a:t>11.03.2024</a:t>
            </a:fld>
            <a:endParaRPr lang="en-RO"/>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RO"/>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94A6D3FD-3054-EE43-97A3-F4FDE07CA261}" type="slidenum">
              <a:rPr lang="en-RO" smtClean="0"/>
              <a:t>‹#›</a:t>
            </a:fld>
            <a:endParaRPr lang="en-RO"/>
          </a:p>
        </p:txBody>
      </p:sp>
    </p:spTree>
    <p:extLst>
      <p:ext uri="{BB962C8B-B14F-4D97-AF65-F5344CB8AC3E}">
        <p14:creationId xmlns:p14="http://schemas.microsoft.com/office/powerpoint/2010/main" val="16530330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E4B2B-9B3D-F1D6-1ECD-5B1A50A16E1C}"/>
              </a:ext>
            </a:extLst>
          </p:cNvPr>
          <p:cNvSpPr>
            <a:spLocks noGrp="1"/>
          </p:cNvSpPr>
          <p:nvPr>
            <p:ph type="ctrTitle"/>
          </p:nvPr>
        </p:nvSpPr>
        <p:spPr>
          <a:xfrm>
            <a:off x="1181100" y="2847871"/>
            <a:ext cx="10512653" cy="2318919"/>
          </a:xfrm>
        </p:spPr>
        <p:txBody>
          <a:bodyPr>
            <a:noAutofit/>
          </a:bodyPr>
          <a:lstStyle/>
          <a:p>
            <a:r>
              <a:rPr lang="ro-RO" sz="3000" b="1">
                <a:latin typeface="Times New Roman" panose="02020603050405020304" pitchFamily="18" charset="0"/>
                <a:cs typeface="Times New Roman" panose="02020603050405020304" pitchFamily="18" charset="0"/>
              </a:rPr>
              <a:t>Submitted by :</a:t>
            </a:r>
            <a:br>
              <a:rPr lang="en-RO" sz="3000" b="1">
                <a:latin typeface="Times New Roman" panose="02020603050405020304" pitchFamily="18" charset="0"/>
                <a:cs typeface="Times New Roman" panose="02020603050405020304" pitchFamily="18" charset="0"/>
              </a:rPr>
            </a:br>
            <a:r>
              <a:rPr lang="ro-RO" sz="3000" b="1">
                <a:latin typeface="Times New Roman" panose="02020603050405020304" pitchFamily="18" charset="0"/>
                <a:cs typeface="Times New Roman" panose="02020603050405020304" pitchFamily="18" charset="0"/>
              </a:rPr>
              <a:t> Iulia Cosmina Barbu</a:t>
            </a:r>
            <a:br>
              <a:rPr lang="en-RO" sz="3000" b="1">
                <a:latin typeface="Times New Roman" panose="02020603050405020304" pitchFamily="18" charset="0"/>
                <a:cs typeface="Times New Roman" panose="02020603050405020304" pitchFamily="18" charset="0"/>
              </a:rPr>
            </a:br>
            <a:r>
              <a:rPr lang="ro-RO" sz="3000" b="1">
                <a:latin typeface="Times New Roman" panose="02020603050405020304" pitchFamily="18" charset="0"/>
                <a:cs typeface="Times New Roman" panose="02020603050405020304" pitchFamily="18" charset="0"/>
              </a:rPr>
              <a:t>Student ID: 2014826</a:t>
            </a:r>
            <a:br>
              <a:rPr lang="en-RO" sz="3000" b="1">
                <a:latin typeface="Times New Roman" panose="02020603050405020304" pitchFamily="18" charset="0"/>
                <a:cs typeface="Times New Roman" panose="02020603050405020304" pitchFamily="18" charset="0"/>
              </a:rPr>
            </a:br>
            <a:br>
              <a:rPr lang="en-RO" sz="3000" b="1">
                <a:latin typeface="Times New Roman" panose="02020603050405020304" pitchFamily="18" charset="0"/>
                <a:cs typeface="Times New Roman" panose="02020603050405020304" pitchFamily="18" charset="0"/>
              </a:rPr>
            </a:br>
            <a:br>
              <a:rPr lang="en-RO" sz="3000" b="1">
                <a:latin typeface="Times New Roman" panose="02020603050405020304" pitchFamily="18" charset="0"/>
                <a:cs typeface="Times New Roman" panose="02020603050405020304" pitchFamily="18" charset="0"/>
              </a:rPr>
            </a:br>
            <a:r>
              <a:rPr lang="en-US" sz="3000" b="1">
                <a:latin typeface="Times New Roman" panose="02020603050405020304" pitchFamily="18" charset="0"/>
                <a:cs typeface="Times New Roman" panose="02020603050405020304" pitchFamily="18" charset="0"/>
              </a:rPr>
              <a:t>Module: Developing Innovation and Creativity for Business Advantage</a:t>
            </a:r>
            <a:br>
              <a:rPr lang="ro-RO" sz="3000" b="1">
                <a:latin typeface="Times New Roman" panose="02020603050405020304" pitchFamily="18" charset="0"/>
                <a:cs typeface="Times New Roman" panose="02020603050405020304" pitchFamily="18" charset="0"/>
              </a:rPr>
            </a:br>
            <a:r>
              <a:rPr lang="en-US" sz="3000" b="1">
                <a:latin typeface="Times New Roman" panose="02020603050405020304" pitchFamily="18" charset="0"/>
                <a:cs typeface="Times New Roman" panose="02020603050405020304" pitchFamily="18" charset="0"/>
              </a:rPr>
              <a:t>Innovative Service Plan for </a:t>
            </a:r>
            <a:r>
              <a:rPr lang="en-US" sz="3000" b="1" err="1">
                <a:latin typeface="Times New Roman" panose="02020603050405020304" pitchFamily="18" charset="0"/>
                <a:cs typeface="Times New Roman" panose="02020603050405020304" pitchFamily="18" charset="0"/>
              </a:rPr>
              <a:t>FlyBe</a:t>
            </a:r>
            <a:br>
              <a:rPr lang="en-RO" sz="3000" b="1">
                <a:latin typeface="Times New Roman" panose="02020603050405020304" pitchFamily="18" charset="0"/>
                <a:cs typeface="Times New Roman" panose="02020603050405020304" pitchFamily="18" charset="0"/>
              </a:rPr>
            </a:br>
            <a:r>
              <a:rPr lang="en-US" sz="3000" b="1">
                <a:latin typeface="Times New Roman" panose="02020603050405020304" pitchFamily="18" charset="0"/>
                <a:cs typeface="Times New Roman" panose="02020603050405020304" pitchFamily="18" charset="0"/>
              </a:rPr>
              <a:t> </a:t>
            </a:r>
            <a:br>
              <a:rPr lang="en-RO" sz="3000" b="1">
                <a:latin typeface="Times New Roman" panose="02020603050405020304" pitchFamily="18" charset="0"/>
                <a:cs typeface="Times New Roman" panose="02020603050405020304" pitchFamily="18" charset="0"/>
              </a:rPr>
            </a:br>
            <a:endParaRPr lang="en-RO" sz="3000" b="1">
              <a:latin typeface="Times New Roman" panose="02020603050405020304" pitchFamily="18" charset="0"/>
              <a:cs typeface="Times New Roman" panose="02020603050405020304" pitchFamily="18" charset="0"/>
            </a:endParaRPr>
          </a:p>
        </p:txBody>
      </p:sp>
      <p:pic>
        <p:nvPicPr>
          <p:cNvPr id="1026" name="Picture 2" descr="Download Flybe Logo PNG and Vector (PDF, SVG, Ai, EPS) Free">
            <a:extLst>
              <a:ext uri="{FF2B5EF4-FFF2-40B4-BE49-F238E27FC236}">
                <a16:creationId xmlns:a16="http://schemas.microsoft.com/office/drawing/2014/main" id="{AF4FDAFB-E4B9-66B5-DFF3-3749D1C4B9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5685" y="204826"/>
            <a:ext cx="3774068" cy="251604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ADS Advance - Flybe to introduce daily Glasgow-Southampton service in 2023">
            <a:extLst>
              <a:ext uri="{FF2B5EF4-FFF2-40B4-BE49-F238E27FC236}">
                <a16:creationId xmlns:a16="http://schemas.microsoft.com/office/drawing/2014/main" id="{B86551BE-95B0-D7DE-5D4D-9151592583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1247" y="4299344"/>
            <a:ext cx="4245605"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464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12992-89E4-FFE7-5007-B89E47E68977}"/>
              </a:ext>
            </a:extLst>
          </p:cNvPr>
          <p:cNvSpPr>
            <a:spLocks noGrp="1"/>
          </p:cNvSpPr>
          <p:nvPr>
            <p:ph type="title"/>
          </p:nvPr>
        </p:nvSpPr>
        <p:spPr>
          <a:xfrm>
            <a:off x="659245" y="0"/>
            <a:ext cx="8179955" cy="1244600"/>
          </a:xfrm>
        </p:spPr>
        <p:txBody>
          <a:bodyPr>
            <a:noAutofit/>
          </a:bodyPr>
          <a:lstStyle/>
          <a:p>
            <a:r>
              <a:rPr lang="en-US" sz="72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ro-RO" sz="80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r>
              <a:rPr lang="en-RO" sz="72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p:txBody>
      </p:sp>
      <p:pic>
        <p:nvPicPr>
          <p:cNvPr id="5" name="Content Placeholder 4" descr="A row of seats in an airplane&#10;&#10;Description automatically generated">
            <a:extLst>
              <a:ext uri="{FF2B5EF4-FFF2-40B4-BE49-F238E27FC236}">
                <a16:creationId xmlns:a16="http://schemas.microsoft.com/office/drawing/2014/main" id="{1C352276-D7A6-11C4-8CEB-12F2882085D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59245" y="2413000"/>
            <a:ext cx="5583562" cy="4276078"/>
          </a:xfrm>
        </p:spPr>
      </p:pic>
      <p:pic>
        <p:nvPicPr>
          <p:cNvPr id="2050" name="Picture 2" descr="TRIP REPORT | Flybe Dash 8 | London City to Cardiff | Empty Flight ...">
            <a:extLst>
              <a:ext uri="{FF2B5EF4-FFF2-40B4-BE49-F238E27FC236}">
                <a16:creationId xmlns:a16="http://schemas.microsoft.com/office/drawing/2014/main" id="{12751301-3E09-635B-9FDB-D95A5B8876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1927" y="650491"/>
            <a:ext cx="4992914" cy="280851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nside the Cabin - Picture of Flybe - Tripadvisor">
            <a:extLst>
              <a:ext uri="{FF2B5EF4-FFF2-40B4-BE49-F238E27FC236}">
                <a16:creationId xmlns:a16="http://schemas.microsoft.com/office/drawing/2014/main" id="{2E46BFB3-3C54-7FD3-587E-C72636D0EE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51927" y="3579669"/>
            <a:ext cx="5223485" cy="3109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9495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60068-5BB4-CE33-6C28-05E813314952}"/>
              </a:ext>
            </a:extLst>
          </p:cNvPr>
          <p:cNvSpPr>
            <a:spLocks noGrp="1"/>
          </p:cNvSpPr>
          <p:nvPr>
            <p:ph type="title"/>
          </p:nvPr>
        </p:nvSpPr>
        <p:spPr>
          <a:xfrm>
            <a:off x="2311400" y="622300"/>
            <a:ext cx="6614556" cy="1248032"/>
          </a:xfrm>
        </p:spPr>
        <p:txBody>
          <a:bodyPr>
            <a:noAutofit/>
          </a:bodyPr>
          <a:lstStyle/>
          <a:p>
            <a:r>
              <a:rPr lang="en-RO" sz="5400" b="1" i="1">
                <a:effectLst>
                  <a:outerShdw blurRad="38100" dist="38100" dir="2700000" algn="tl">
                    <a:srgbClr val="000000">
                      <a:alpha val="43137"/>
                    </a:srgbClr>
                  </a:outerShdw>
                </a:effectLst>
                <a:cs typeface="Times New Roman" panose="02020603050405020304" pitchFamily="18" charset="0"/>
              </a:rPr>
              <a:t>Company Overview</a:t>
            </a:r>
          </a:p>
        </p:txBody>
      </p:sp>
      <p:pic>
        <p:nvPicPr>
          <p:cNvPr id="5" name="Content Placeholder 4">
            <a:extLst>
              <a:ext uri="{FF2B5EF4-FFF2-40B4-BE49-F238E27FC236}">
                <a16:creationId xmlns:a16="http://schemas.microsoft.com/office/drawing/2014/main" id="{E2252951-A54A-FE78-B653-A8153EA4B5B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853807" y="255536"/>
            <a:ext cx="4845849" cy="2725790"/>
          </a:xfrm>
        </p:spPr>
      </p:pic>
      <p:pic>
        <p:nvPicPr>
          <p:cNvPr id="3074" name="Picture 2" descr="Flybe Corporate office Headquarters - Phone Number &amp; Address">
            <a:extLst>
              <a:ext uri="{FF2B5EF4-FFF2-40B4-BE49-F238E27FC236}">
                <a16:creationId xmlns:a16="http://schemas.microsoft.com/office/drawing/2014/main" id="{31991B18-4767-5725-5902-59FFBF0268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7564" y="3233790"/>
            <a:ext cx="5344436" cy="318649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lybe planes 'are impounded at UK airports' amid fears the ailing ...">
            <a:extLst>
              <a:ext uri="{FF2B5EF4-FFF2-40B4-BE49-F238E27FC236}">
                <a16:creationId xmlns:a16="http://schemas.microsoft.com/office/drawing/2014/main" id="{5EDF6516-EEC8-C4E1-CD5D-EB566F8D38D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2344" y="2413000"/>
            <a:ext cx="6194986" cy="4134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9740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F7C7D-C68E-837F-9E5B-F280B5949542}"/>
              </a:ext>
            </a:extLst>
          </p:cNvPr>
          <p:cNvSpPr>
            <a:spLocks noGrp="1"/>
          </p:cNvSpPr>
          <p:nvPr>
            <p:ph type="title"/>
          </p:nvPr>
        </p:nvSpPr>
        <p:spPr/>
        <p:txBody>
          <a:bodyPr>
            <a:normAutofit fontScale="90000"/>
          </a:bodyPr>
          <a:lstStyle/>
          <a:p>
            <a:r>
              <a:rPr lang="en-RO" sz="6600"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Innovation Influence </a:t>
            </a:r>
          </a:p>
        </p:txBody>
      </p:sp>
      <p:sp>
        <p:nvSpPr>
          <p:cNvPr id="3" name="Content Placeholder 2">
            <a:extLst>
              <a:ext uri="{FF2B5EF4-FFF2-40B4-BE49-F238E27FC236}">
                <a16:creationId xmlns:a16="http://schemas.microsoft.com/office/drawing/2014/main" id="{335A09F3-42E3-7192-D654-3CC7FC9BF8B4}"/>
              </a:ext>
            </a:extLst>
          </p:cNvPr>
          <p:cNvSpPr>
            <a:spLocks noGrp="1"/>
          </p:cNvSpPr>
          <p:nvPr>
            <p:ph idx="1"/>
          </p:nvPr>
        </p:nvSpPr>
        <p:spPr/>
        <p:txBody>
          <a:bodyPr>
            <a:normAutofit/>
          </a:bodyPr>
          <a:lstStyle/>
          <a:p>
            <a:r>
              <a:rPr lang="en-RO" sz="3600" b="1" i="1">
                <a:latin typeface="Times New Roman" panose="02020603050405020304" pitchFamily="18" charset="0"/>
                <a:cs typeface="Times New Roman" panose="02020603050405020304" pitchFamily="18" charset="0"/>
              </a:rPr>
              <a:t>Dynamics Market Conditions </a:t>
            </a:r>
          </a:p>
          <a:p>
            <a:r>
              <a:rPr lang="en-RO" sz="3600" b="1" i="1">
                <a:latin typeface="Times New Roman" panose="02020603050405020304" pitchFamily="18" charset="0"/>
                <a:cs typeface="Times New Roman" panose="02020603050405020304" pitchFamily="18" charset="0"/>
              </a:rPr>
              <a:t>Evolving Customer Expectations </a:t>
            </a:r>
          </a:p>
          <a:p>
            <a:r>
              <a:rPr lang="en-RO" sz="3600" b="1" i="1">
                <a:latin typeface="Times New Roman" panose="02020603050405020304" pitchFamily="18" charset="0"/>
                <a:cs typeface="Times New Roman" panose="02020603050405020304" pitchFamily="18" charset="0"/>
              </a:rPr>
              <a:t>Technological Advancements</a:t>
            </a:r>
          </a:p>
          <a:p>
            <a:r>
              <a:rPr lang="en-RO" sz="3600" b="1" i="1">
                <a:latin typeface="Times New Roman" panose="02020603050405020304" pitchFamily="18" charset="0"/>
                <a:cs typeface="Times New Roman" panose="02020603050405020304" pitchFamily="18" charset="0"/>
              </a:rPr>
              <a:t>Global Events and Resilience </a:t>
            </a:r>
          </a:p>
          <a:p>
            <a:r>
              <a:rPr lang="en-RO" sz="3600" b="1" i="1">
                <a:latin typeface="Times New Roman" panose="02020603050405020304" pitchFamily="18" charset="0"/>
                <a:cs typeface="Times New Roman" panose="02020603050405020304" pitchFamily="18" charset="0"/>
              </a:rPr>
              <a:t>Competitive Pressures</a:t>
            </a:r>
          </a:p>
        </p:txBody>
      </p:sp>
    </p:spTree>
    <p:extLst>
      <p:ext uri="{BB962C8B-B14F-4D97-AF65-F5344CB8AC3E}">
        <p14:creationId xmlns:p14="http://schemas.microsoft.com/office/powerpoint/2010/main" val="2901161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914BB-F15B-03C8-CE0B-9EE3D1EE2A74}"/>
              </a:ext>
            </a:extLst>
          </p:cNvPr>
          <p:cNvSpPr>
            <a:spLocks noGrp="1"/>
          </p:cNvSpPr>
          <p:nvPr>
            <p:ph type="title"/>
          </p:nvPr>
        </p:nvSpPr>
        <p:spPr>
          <a:xfrm>
            <a:off x="838200" y="103868"/>
            <a:ext cx="10515600" cy="1826532"/>
          </a:xfrm>
        </p:spPr>
        <p:txBody>
          <a:bodyPr>
            <a:normAutofit/>
          </a:bodyPr>
          <a:lstStyle/>
          <a:p>
            <a:r>
              <a:rPr lang="en-RO" sz="66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SCAMPER Model</a:t>
            </a:r>
          </a:p>
        </p:txBody>
      </p:sp>
      <p:sp>
        <p:nvSpPr>
          <p:cNvPr id="3" name="Content Placeholder 2">
            <a:extLst>
              <a:ext uri="{FF2B5EF4-FFF2-40B4-BE49-F238E27FC236}">
                <a16:creationId xmlns:a16="http://schemas.microsoft.com/office/drawing/2014/main" id="{85F4DBA9-DC65-AC67-895B-6D33109772FE}"/>
              </a:ext>
            </a:extLst>
          </p:cNvPr>
          <p:cNvSpPr>
            <a:spLocks noGrp="1"/>
          </p:cNvSpPr>
          <p:nvPr>
            <p:ph idx="1"/>
          </p:nvPr>
        </p:nvSpPr>
        <p:spPr>
          <a:xfrm>
            <a:off x="838200" y="2171700"/>
            <a:ext cx="10515600" cy="4927600"/>
          </a:xfrm>
        </p:spPr>
        <p:txBody>
          <a:bodyPr>
            <a:normAutofit fontScale="92500" lnSpcReduction="20000"/>
          </a:bodyPr>
          <a:lstStyle/>
          <a:p>
            <a:r>
              <a:rPr lang="en-RO" sz="3900" b="1" i="1">
                <a:latin typeface="Times New Roman" panose="02020603050405020304" pitchFamily="18" charset="0"/>
                <a:cs typeface="Times New Roman" panose="02020603050405020304" pitchFamily="18" charset="0"/>
              </a:rPr>
              <a:t>Substitute </a:t>
            </a:r>
          </a:p>
          <a:p>
            <a:r>
              <a:rPr lang="en-RO" sz="3900" b="1" i="1">
                <a:latin typeface="Times New Roman" panose="02020603050405020304" pitchFamily="18" charset="0"/>
                <a:cs typeface="Times New Roman" panose="02020603050405020304" pitchFamily="18" charset="0"/>
              </a:rPr>
              <a:t>Combine </a:t>
            </a:r>
          </a:p>
          <a:p>
            <a:r>
              <a:rPr lang="en-RO" sz="3900" b="1" i="1">
                <a:latin typeface="Times New Roman" panose="02020603050405020304" pitchFamily="18" charset="0"/>
                <a:cs typeface="Times New Roman" panose="02020603050405020304" pitchFamily="18" charset="0"/>
              </a:rPr>
              <a:t>Adapt</a:t>
            </a:r>
          </a:p>
          <a:p>
            <a:r>
              <a:rPr lang="en-RO" sz="3900" b="1" i="1">
                <a:latin typeface="Times New Roman" panose="02020603050405020304" pitchFamily="18" charset="0"/>
                <a:cs typeface="Times New Roman" panose="02020603050405020304" pitchFamily="18" charset="0"/>
              </a:rPr>
              <a:t>Modify </a:t>
            </a:r>
          </a:p>
          <a:p>
            <a:r>
              <a:rPr lang="en-RO" sz="3900" b="1" i="1">
                <a:latin typeface="Times New Roman" panose="02020603050405020304" pitchFamily="18" charset="0"/>
                <a:cs typeface="Times New Roman" panose="02020603050405020304" pitchFamily="18" charset="0"/>
              </a:rPr>
              <a:t>Put to Another Use</a:t>
            </a:r>
          </a:p>
          <a:p>
            <a:r>
              <a:rPr lang="en-RO" sz="3900" b="1" i="1">
                <a:latin typeface="Times New Roman" panose="02020603050405020304" pitchFamily="18" charset="0"/>
                <a:cs typeface="Times New Roman" panose="02020603050405020304" pitchFamily="18" charset="0"/>
              </a:rPr>
              <a:t>Eliminate </a:t>
            </a:r>
          </a:p>
          <a:p>
            <a:r>
              <a:rPr lang="en-RO" sz="3900" b="1" i="1">
                <a:latin typeface="Times New Roman" panose="02020603050405020304" pitchFamily="18" charset="0"/>
                <a:cs typeface="Times New Roman" panose="02020603050405020304" pitchFamily="18" charset="0"/>
              </a:rPr>
              <a:t>Non-Profitable Routes</a:t>
            </a:r>
          </a:p>
          <a:p>
            <a:r>
              <a:rPr lang="en-RO" sz="3900" b="1" i="1">
                <a:latin typeface="Times New Roman" panose="02020603050405020304" pitchFamily="18" charset="0"/>
                <a:cs typeface="Times New Roman" panose="02020603050405020304" pitchFamily="18" charset="0"/>
              </a:rPr>
              <a:t>Reverse </a:t>
            </a:r>
          </a:p>
          <a:p>
            <a:endParaRPr lang="en-RO"/>
          </a:p>
        </p:txBody>
      </p:sp>
    </p:spTree>
    <p:extLst>
      <p:ext uri="{BB962C8B-B14F-4D97-AF65-F5344CB8AC3E}">
        <p14:creationId xmlns:p14="http://schemas.microsoft.com/office/powerpoint/2010/main" val="3901912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7259-EEDD-1008-7313-D79E22083AB9}"/>
              </a:ext>
            </a:extLst>
          </p:cNvPr>
          <p:cNvSpPr>
            <a:spLocks noGrp="1"/>
          </p:cNvSpPr>
          <p:nvPr>
            <p:ph type="title"/>
          </p:nvPr>
        </p:nvSpPr>
        <p:spPr>
          <a:xfrm>
            <a:off x="838200" y="365125"/>
            <a:ext cx="10515600" cy="1882775"/>
          </a:xfrm>
        </p:spPr>
        <p:txBody>
          <a:bodyPr>
            <a:normAutofit/>
          </a:bodyPr>
          <a:lstStyle/>
          <a:p>
            <a:r>
              <a:rPr lang="en-RO" sz="66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 </a:t>
            </a:r>
          </a:p>
        </p:txBody>
      </p:sp>
      <p:pic>
        <p:nvPicPr>
          <p:cNvPr id="5" name="Content Placeholder 4" descr="A close-up of a plane&#10;&#10;Description automatically generated">
            <a:extLst>
              <a:ext uri="{FF2B5EF4-FFF2-40B4-BE49-F238E27FC236}">
                <a16:creationId xmlns:a16="http://schemas.microsoft.com/office/drawing/2014/main" id="{2AEFE096-57FE-C36E-C561-0AAAF5CD475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408842" y="271684"/>
            <a:ext cx="4783158" cy="2838007"/>
          </a:xfrm>
        </p:spPr>
      </p:pic>
      <p:pic>
        <p:nvPicPr>
          <p:cNvPr id="7" name="Picture 6" descr="A plane on the runway&#10;&#10;Description automatically generated">
            <a:extLst>
              <a:ext uri="{FF2B5EF4-FFF2-40B4-BE49-F238E27FC236}">
                <a16:creationId xmlns:a16="http://schemas.microsoft.com/office/drawing/2014/main" id="{EF08D6EF-3593-E2A3-51B5-FF9F4A2F96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642" y="2703292"/>
            <a:ext cx="7315200" cy="4114799"/>
          </a:xfrm>
          <a:prstGeom prst="rect">
            <a:avLst/>
          </a:prstGeom>
        </p:spPr>
      </p:pic>
    </p:spTree>
    <p:extLst>
      <p:ext uri="{BB962C8B-B14F-4D97-AF65-F5344CB8AC3E}">
        <p14:creationId xmlns:p14="http://schemas.microsoft.com/office/powerpoint/2010/main" val="4231362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896E4-1383-CAE3-5FE2-3AA1AC5FB4E9}"/>
              </a:ext>
            </a:extLst>
          </p:cNvPr>
          <p:cNvSpPr>
            <a:spLocks noGrp="1"/>
          </p:cNvSpPr>
          <p:nvPr>
            <p:ph type="title"/>
          </p:nvPr>
        </p:nvSpPr>
        <p:spPr>
          <a:xfrm>
            <a:off x="1091454" y="846668"/>
            <a:ext cx="8761413" cy="706964"/>
          </a:xfrm>
        </p:spPr>
        <p:txBody>
          <a:bodyPr>
            <a:normAutofit fontScale="90000"/>
          </a:bodyPr>
          <a:lstStyle/>
          <a:p>
            <a:r>
              <a:rPr lang="en-RO" sz="73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a:t>
            </a:r>
            <a:r>
              <a:rPr lang="en-RO" sz="66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p>
        </p:txBody>
      </p:sp>
      <p:pic>
        <p:nvPicPr>
          <p:cNvPr id="5" name="Content Placeholder 4" descr="A logo of a company&#10;&#10;Description automatically generated">
            <a:extLst>
              <a:ext uri="{FF2B5EF4-FFF2-40B4-BE49-F238E27FC236}">
                <a16:creationId xmlns:a16="http://schemas.microsoft.com/office/drawing/2014/main" id="{2F4DBE69-8503-2A28-00D3-E7921FFE445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34456" y="3106737"/>
            <a:ext cx="5867400" cy="2409825"/>
          </a:xfrm>
        </p:spPr>
      </p:pic>
    </p:spTree>
    <p:extLst>
      <p:ext uri="{BB962C8B-B14F-4D97-AF65-F5344CB8AC3E}">
        <p14:creationId xmlns:p14="http://schemas.microsoft.com/office/powerpoint/2010/main" val="11089159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3448C-3E45-BC2A-19CE-DF607A320E01}"/>
              </a:ext>
            </a:extLst>
          </p:cNvPr>
          <p:cNvSpPr>
            <a:spLocks noGrp="1"/>
          </p:cNvSpPr>
          <p:nvPr>
            <p:ph type="title"/>
          </p:nvPr>
        </p:nvSpPr>
        <p:spPr>
          <a:xfrm>
            <a:off x="838200" y="500062"/>
            <a:ext cx="10515600" cy="1325563"/>
          </a:xfrm>
        </p:spPr>
        <p:txBody>
          <a:bodyPr>
            <a:normAutofit/>
          </a:bodyPr>
          <a:lstStyle/>
          <a:p>
            <a:r>
              <a:rPr lang="en-US" sz="66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endParaRPr lang="en-RO" sz="6600" b="1" i="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17" name="Content Placeholder 16" descr="A stack of books on a table&#10;&#10;Description automatically generated">
            <a:extLst>
              <a:ext uri="{FF2B5EF4-FFF2-40B4-BE49-F238E27FC236}">
                <a16:creationId xmlns:a16="http://schemas.microsoft.com/office/drawing/2014/main" id="{7367E5D5-4DC8-14FB-DEC0-E118A0E68DE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930312" y="2324101"/>
            <a:ext cx="6696288" cy="4434878"/>
          </a:xfrm>
        </p:spPr>
      </p:pic>
    </p:spTree>
    <p:extLst>
      <p:ext uri="{BB962C8B-B14F-4D97-AF65-F5344CB8AC3E}">
        <p14:creationId xmlns:p14="http://schemas.microsoft.com/office/powerpoint/2010/main" val="27654418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Application>Microsoft Office PowerPoint</Application>
  <PresentationFormat>Widescreen</PresentationFormat>
  <Slides>8</Slides>
  <Notes>8</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Ion Boardroom</vt:lpstr>
      <vt:lpstr>Submitted by :  Iulia Cosmina Barbu Student ID: 2014826   Module: Developing Innovation and Creativity for Business Advantage Innovative Service Plan for FlyBe   </vt:lpstr>
      <vt:lpstr>                                                            Introduction </vt:lpstr>
      <vt:lpstr>Company Overview</vt:lpstr>
      <vt:lpstr>Innovation Influence </vt:lpstr>
      <vt:lpstr>SCAMPER Model</vt:lpstr>
      <vt:lpstr>Conclusion </vt:lpstr>
      <vt:lpstr>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Submitted by :  Iulia Cosmina Barbu Student ID: 2014826 Module code: BMSW 6102             Module: Developing Innovation and Creativity for Business Advantage Innovative Service Plan for FlyBe   </dc:title>
  <dc:creator>barbu cosmina</dc:creator>
  <cp:lastModifiedBy>barbu cosmina</cp:lastModifiedBy>
  <cp:revision>1</cp:revision>
  <dcterms:created xsi:type="dcterms:W3CDTF">2024-03-10T18:15:30Z</dcterms:created>
  <dcterms:modified xsi:type="dcterms:W3CDTF">2024-03-11T01:53:32Z</dcterms:modified>
</cp:coreProperties>
</file>