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828" r:id="rId1"/>
  </p:sldMasterIdLst>
  <p:notesMasterIdLst>
    <p:notesMasterId r:id="rId33"/>
  </p:notesMasterIdLst>
  <p:sldIdLst>
    <p:sldId id="256" r:id="rId2"/>
    <p:sldId id="257" r:id="rId3"/>
    <p:sldId id="265" r:id="rId4"/>
    <p:sldId id="275" r:id="rId5"/>
    <p:sldId id="287" r:id="rId6"/>
    <p:sldId id="268" r:id="rId7"/>
    <p:sldId id="270" r:id="rId8"/>
    <p:sldId id="269" r:id="rId9"/>
    <p:sldId id="297" r:id="rId10"/>
    <p:sldId id="260" r:id="rId11"/>
    <p:sldId id="278" r:id="rId12"/>
    <p:sldId id="288" r:id="rId13"/>
    <p:sldId id="295" r:id="rId14"/>
    <p:sldId id="305" r:id="rId15"/>
    <p:sldId id="303" r:id="rId16"/>
    <p:sldId id="302" r:id="rId17"/>
    <p:sldId id="286" r:id="rId18"/>
    <p:sldId id="301" r:id="rId19"/>
    <p:sldId id="300" r:id="rId20"/>
    <p:sldId id="299" r:id="rId21"/>
    <p:sldId id="271" r:id="rId22"/>
    <p:sldId id="272" r:id="rId23"/>
    <p:sldId id="281" r:id="rId24"/>
    <p:sldId id="264" r:id="rId25"/>
    <p:sldId id="282" r:id="rId26"/>
    <p:sldId id="277" r:id="rId27"/>
    <p:sldId id="266" r:id="rId28"/>
    <p:sldId id="292" r:id="rId29"/>
    <p:sldId id="289" r:id="rId30"/>
    <p:sldId id="293" r:id="rId31"/>
    <p:sldId id="294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3F0E15-7CAD-0E4D-B916-346CA73194DB}" v="6" dt="2025-07-31T14:28:51.4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87"/>
    <p:restoredTop sz="80411"/>
  </p:normalViewPr>
  <p:slideViewPr>
    <p:cSldViewPr snapToGrid="0">
      <p:cViewPr varScale="1">
        <p:scale>
          <a:sx n="101" d="100"/>
          <a:sy n="101" d="100"/>
        </p:scale>
        <p:origin x="178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ne Descher" userId="5685dc0af7f608b2" providerId="LiveId" clId="{9D3F0E15-7CAD-0E4D-B916-346CA73194DB}"/>
    <pc:docChg chg="modSld">
      <pc:chgData name="Christine Descher" userId="5685dc0af7f608b2" providerId="LiveId" clId="{9D3F0E15-7CAD-0E4D-B916-346CA73194DB}" dt="2025-08-02T10:38:10.027" v="41" actId="20577"/>
      <pc:docMkLst>
        <pc:docMk/>
      </pc:docMkLst>
      <pc:sldChg chg="modSp mod">
        <pc:chgData name="Christine Descher" userId="5685dc0af7f608b2" providerId="LiveId" clId="{9D3F0E15-7CAD-0E4D-B916-346CA73194DB}" dt="2025-07-31T14:28:45.424" v="12"/>
        <pc:sldMkLst>
          <pc:docMk/>
          <pc:sldMk cId="410564882" sldId="268"/>
        </pc:sldMkLst>
        <pc:graphicFrameChg chg="mod modGraphic">
          <ac:chgData name="Christine Descher" userId="5685dc0af7f608b2" providerId="LiveId" clId="{9D3F0E15-7CAD-0E4D-B916-346CA73194DB}" dt="2025-07-31T14:28:45.424" v="12"/>
          <ac:graphicFrameMkLst>
            <pc:docMk/>
            <pc:sldMk cId="410564882" sldId="268"/>
            <ac:graphicFrameMk id="5" creationId="{276FC1F6-B2DF-DCE8-F131-4006A6A168B2}"/>
          </ac:graphicFrameMkLst>
        </pc:graphicFrameChg>
      </pc:sldChg>
      <pc:sldChg chg="modNotesTx">
        <pc:chgData name="Christine Descher" userId="5685dc0af7f608b2" providerId="LiveId" clId="{9D3F0E15-7CAD-0E4D-B916-346CA73194DB}" dt="2025-08-02T10:37:14.944" v="37" actId="20577"/>
        <pc:sldMkLst>
          <pc:docMk/>
          <pc:sldMk cId="401952195" sldId="270"/>
        </pc:sldMkLst>
      </pc:sldChg>
      <pc:sldChg chg="modNotesTx">
        <pc:chgData name="Christine Descher" userId="5685dc0af7f608b2" providerId="LiveId" clId="{9D3F0E15-7CAD-0E4D-B916-346CA73194DB}" dt="2025-08-02T10:37:59.476" v="39" actId="20577"/>
        <pc:sldMkLst>
          <pc:docMk/>
          <pc:sldMk cId="526000102" sldId="271"/>
        </pc:sldMkLst>
      </pc:sldChg>
      <pc:sldChg chg="modSp mod modNotesTx">
        <pc:chgData name="Christine Descher" userId="5685dc0af7f608b2" providerId="LiveId" clId="{9D3F0E15-7CAD-0E4D-B916-346CA73194DB}" dt="2025-08-02T10:38:10.027" v="41" actId="20577"/>
        <pc:sldMkLst>
          <pc:docMk/>
          <pc:sldMk cId="2532816432" sldId="272"/>
        </pc:sldMkLst>
        <pc:spChg chg="mod">
          <ac:chgData name="Christine Descher" userId="5685dc0af7f608b2" providerId="LiveId" clId="{9D3F0E15-7CAD-0E4D-B916-346CA73194DB}" dt="2025-07-31T13:11:09.660" v="4" actId="20577"/>
          <ac:spMkLst>
            <pc:docMk/>
            <pc:sldMk cId="2532816432" sldId="272"/>
            <ac:spMk id="23" creationId="{3E8FD81A-D8D9-8144-1A4E-E87CE071EF8E}"/>
          </ac:spMkLst>
        </pc:spChg>
      </pc:sldChg>
      <pc:sldChg chg="modNotesTx">
        <pc:chgData name="Christine Descher" userId="5685dc0af7f608b2" providerId="LiveId" clId="{9D3F0E15-7CAD-0E4D-B916-346CA73194DB}" dt="2025-08-02T10:37:27.818" v="38" actId="20577"/>
        <pc:sldMkLst>
          <pc:docMk/>
          <pc:sldMk cId="1199051691" sldId="278"/>
        </pc:sldMkLst>
      </pc:sldChg>
      <pc:sldChg chg="modSp mod">
        <pc:chgData name="Christine Descher" userId="5685dc0af7f608b2" providerId="LiveId" clId="{9D3F0E15-7CAD-0E4D-B916-346CA73194DB}" dt="2025-08-02T10:03:22.895" v="34" actId="20577"/>
        <pc:sldMkLst>
          <pc:docMk/>
          <pc:sldMk cId="2313373091" sldId="295"/>
        </pc:sldMkLst>
        <pc:spChg chg="mod">
          <ac:chgData name="Christine Descher" userId="5685dc0af7f608b2" providerId="LiveId" clId="{9D3F0E15-7CAD-0E4D-B916-346CA73194DB}" dt="2025-08-02T10:03:22.895" v="34" actId="20577"/>
          <ac:spMkLst>
            <pc:docMk/>
            <pc:sldMk cId="2313373091" sldId="295"/>
            <ac:spMk id="23" creationId="{587B6B39-93E6-FF8E-9CC5-4952A55498B3}"/>
          </ac:spMkLst>
        </pc:spChg>
      </pc:sldChg>
      <pc:sldChg chg="modSp mod">
        <pc:chgData name="Christine Descher" userId="5685dc0af7f608b2" providerId="LiveId" clId="{9D3F0E15-7CAD-0E4D-B916-346CA73194DB}" dt="2025-07-31T14:29:19.735" v="16" actId="20577"/>
        <pc:sldMkLst>
          <pc:docMk/>
          <pc:sldMk cId="2180552902" sldId="299"/>
        </pc:sldMkLst>
        <pc:spChg chg="mod">
          <ac:chgData name="Christine Descher" userId="5685dc0af7f608b2" providerId="LiveId" clId="{9D3F0E15-7CAD-0E4D-B916-346CA73194DB}" dt="2025-07-31T14:29:19.735" v="16" actId="20577"/>
          <ac:spMkLst>
            <pc:docMk/>
            <pc:sldMk cId="2180552902" sldId="299"/>
            <ac:spMk id="3" creationId="{0E21574D-649A-5A76-0888-8810405EB259}"/>
          </ac:spMkLst>
        </pc:spChg>
      </pc:sldChg>
      <pc:sldChg chg="modSp mod">
        <pc:chgData name="Christine Descher" userId="5685dc0af7f608b2" providerId="LiveId" clId="{9D3F0E15-7CAD-0E4D-B916-346CA73194DB}" dt="2025-07-31T13:12:13.077" v="5" actId="27107"/>
        <pc:sldMkLst>
          <pc:docMk/>
          <pc:sldMk cId="248944536" sldId="301"/>
        </pc:sldMkLst>
        <pc:spChg chg="mod">
          <ac:chgData name="Christine Descher" userId="5685dc0af7f608b2" providerId="LiveId" clId="{9D3F0E15-7CAD-0E4D-B916-346CA73194DB}" dt="2025-07-31T13:12:13.077" v="5" actId="27107"/>
          <ac:spMkLst>
            <pc:docMk/>
            <pc:sldMk cId="248944536" sldId="301"/>
            <ac:spMk id="3" creationId="{3A1C9B88-85FA-FA3B-44EB-01B1EE543875}"/>
          </ac:spMkLst>
        </pc:spChg>
      </pc:sldChg>
      <pc:sldChg chg="modSp mod">
        <pc:chgData name="Christine Descher" userId="5685dc0af7f608b2" providerId="LiveId" clId="{9D3F0E15-7CAD-0E4D-B916-346CA73194DB}" dt="2025-07-31T13:10:31.446" v="2" actId="27107"/>
        <pc:sldMkLst>
          <pc:docMk/>
          <pc:sldMk cId="2164982189" sldId="302"/>
        </pc:sldMkLst>
        <pc:spChg chg="mod">
          <ac:chgData name="Christine Descher" userId="5685dc0af7f608b2" providerId="LiveId" clId="{9D3F0E15-7CAD-0E4D-B916-346CA73194DB}" dt="2025-07-31T13:10:31.446" v="2" actId="27107"/>
          <ac:spMkLst>
            <pc:docMk/>
            <pc:sldMk cId="2164982189" sldId="302"/>
            <ac:spMk id="3" creationId="{469B673E-EF01-0A3F-D13F-BDD7FD461C8B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9523CB-8311-4D7C-9187-9CE48E0943CB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4D703CB-4ED3-4AAC-9C51-0431082BC1EB}">
      <dgm:prSet/>
      <dgm:spPr/>
      <dgm:t>
        <a:bodyPr/>
        <a:lstStyle/>
        <a:p>
          <a:r>
            <a:rPr lang="en-GB" dirty="0"/>
            <a:t>My practice </a:t>
          </a:r>
          <a:endParaRPr lang="en-US" dirty="0"/>
        </a:p>
      </dgm:t>
    </dgm:pt>
    <dgm:pt modelId="{F3AA22D5-63C3-4F6F-9C10-C0E1E944EB64}" type="parTrans" cxnId="{F5284D89-B90A-45B1-8AB0-AC0D2692CA75}">
      <dgm:prSet/>
      <dgm:spPr/>
      <dgm:t>
        <a:bodyPr/>
        <a:lstStyle/>
        <a:p>
          <a:endParaRPr lang="en-US"/>
        </a:p>
      </dgm:t>
    </dgm:pt>
    <dgm:pt modelId="{775E5793-DF59-45AC-ABBC-B49E973377A8}" type="sibTrans" cxnId="{F5284D89-B90A-45B1-8AB0-AC0D2692CA75}">
      <dgm:prSet/>
      <dgm:spPr/>
      <dgm:t>
        <a:bodyPr/>
        <a:lstStyle/>
        <a:p>
          <a:endParaRPr lang="en-US"/>
        </a:p>
      </dgm:t>
    </dgm:pt>
    <dgm:pt modelId="{DA5187E2-0041-4194-B9C1-945FD84C8ECF}">
      <dgm:prSet/>
      <dgm:spPr/>
      <dgm:t>
        <a:bodyPr/>
        <a:lstStyle/>
        <a:p>
          <a:r>
            <a:rPr lang="en-GB" dirty="0"/>
            <a:t>Industry expectation (Glasheen, 2017) </a:t>
          </a:r>
          <a:endParaRPr lang="en-US" dirty="0"/>
        </a:p>
      </dgm:t>
    </dgm:pt>
    <dgm:pt modelId="{A3251196-6B37-4CB1-8116-8F09A656F0FB}" type="parTrans" cxnId="{D98095E0-5F5F-4053-91AE-0420FFA5D22B}">
      <dgm:prSet/>
      <dgm:spPr/>
      <dgm:t>
        <a:bodyPr/>
        <a:lstStyle/>
        <a:p>
          <a:endParaRPr lang="en-US"/>
        </a:p>
      </dgm:t>
    </dgm:pt>
    <dgm:pt modelId="{94ECC793-AC6A-486A-B34E-8BD5337E298A}" type="sibTrans" cxnId="{D98095E0-5F5F-4053-91AE-0420FFA5D22B}">
      <dgm:prSet/>
      <dgm:spPr/>
      <dgm:t>
        <a:bodyPr/>
        <a:lstStyle/>
        <a:p>
          <a:endParaRPr lang="en-US"/>
        </a:p>
      </dgm:t>
    </dgm:pt>
    <dgm:pt modelId="{B0D9B1A1-629F-4918-BB82-564FE96D3E5A}">
      <dgm:prSet/>
      <dgm:spPr/>
      <dgm:t>
        <a:bodyPr/>
        <a:lstStyle/>
        <a:p>
          <a:r>
            <a:rPr lang="en-GB" dirty="0"/>
            <a:t>Paucity of peer-reviewed literature (Curtis, 2019; Flynn, 2022; Thomas and Alexander, 2025)</a:t>
          </a:r>
          <a:endParaRPr lang="en-US" dirty="0"/>
        </a:p>
      </dgm:t>
    </dgm:pt>
    <dgm:pt modelId="{C8350F19-F2B2-4D46-82F5-FE8F0AE5F06D}" type="parTrans" cxnId="{8BA19045-931A-4869-BC87-6966E06A2505}">
      <dgm:prSet/>
      <dgm:spPr/>
      <dgm:t>
        <a:bodyPr/>
        <a:lstStyle/>
        <a:p>
          <a:endParaRPr lang="en-US"/>
        </a:p>
      </dgm:t>
    </dgm:pt>
    <dgm:pt modelId="{29064D86-A5C7-4BB8-8404-20C10BD93EC1}" type="sibTrans" cxnId="{8BA19045-931A-4869-BC87-6966E06A2505}">
      <dgm:prSet/>
      <dgm:spPr/>
      <dgm:t>
        <a:bodyPr/>
        <a:lstStyle/>
        <a:p>
          <a:endParaRPr lang="en-US"/>
        </a:p>
      </dgm:t>
    </dgm:pt>
    <dgm:pt modelId="{3179C385-97CE-8E46-90CD-DE21E1650A76}" type="pres">
      <dgm:prSet presAssocID="{819523CB-8311-4D7C-9187-9CE48E0943CB}" presName="Name0" presStyleCnt="0">
        <dgm:presLayoutVars>
          <dgm:dir/>
          <dgm:animLvl val="lvl"/>
          <dgm:resizeHandles val="exact"/>
        </dgm:presLayoutVars>
      </dgm:prSet>
      <dgm:spPr/>
    </dgm:pt>
    <dgm:pt modelId="{D620AD9C-4AB2-A049-9A88-0DA88A2F0DEF}" type="pres">
      <dgm:prSet presAssocID="{B0D9B1A1-629F-4918-BB82-564FE96D3E5A}" presName="boxAndChildren" presStyleCnt="0"/>
      <dgm:spPr/>
    </dgm:pt>
    <dgm:pt modelId="{DED17406-8C09-0D43-A9F8-2DA237EF44D5}" type="pres">
      <dgm:prSet presAssocID="{B0D9B1A1-629F-4918-BB82-564FE96D3E5A}" presName="parentTextBox" presStyleLbl="node1" presStyleIdx="0" presStyleCnt="3"/>
      <dgm:spPr/>
    </dgm:pt>
    <dgm:pt modelId="{2B31AC95-1191-A447-80B1-166A513D501E}" type="pres">
      <dgm:prSet presAssocID="{94ECC793-AC6A-486A-B34E-8BD5337E298A}" presName="sp" presStyleCnt="0"/>
      <dgm:spPr/>
    </dgm:pt>
    <dgm:pt modelId="{5F163B9C-4962-E348-B54E-4183497F74EE}" type="pres">
      <dgm:prSet presAssocID="{DA5187E2-0041-4194-B9C1-945FD84C8ECF}" presName="arrowAndChildren" presStyleCnt="0"/>
      <dgm:spPr/>
    </dgm:pt>
    <dgm:pt modelId="{689338AF-44C2-0245-AD5E-2C8FB42162B6}" type="pres">
      <dgm:prSet presAssocID="{DA5187E2-0041-4194-B9C1-945FD84C8ECF}" presName="parentTextArrow" presStyleLbl="node1" presStyleIdx="1" presStyleCnt="3"/>
      <dgm:spPr/>
    </dgm:pt>
    <dgm:pt modelId="{BEE601A7-0885-4149-9DA0-79461F0E59D5}" type="pres">
      <dgm:prSet presAssocID="{775E5793-DF59-45AC-ABBC-B49E973377A8}" presName="sp" presStyleCnt="0"/>
      <dgm:spPr/>
    </dgm:pt>
    <dgm:pt modelId="{ED85A619-3C14-0D44-84AF-1476D2D96B75}" type="pres">
      <dgm:prSet presAssocID="{E4D703CB-4ED3-4AAC-9C51-0431082BC1EB}" presName="arrowAndChildren" presStyleCnt="0"/>
      <dgm:spPr/>
    </dgm:pt>
    <dgm:pt modelId="{D89D14C7-198D-614D-BB40-B1BC9FB34002}" type="pres">
      <dgm:prSet presAssocID="{E4D703CB-4ED3-4AAC-9C51-0431082BC1EB}" presName="parentTextArrow" presStyleLbl="node1" presStyleIdx="2" presStyleCnt="3"/>
      <dgm:spPr/>
    </dgm:pt>
  </dgm:ptLst>
  <dgm:cxnLst>
    <dgm:cxn modelId="{0782D92A-227B-744D-B504-8D64D6172633}" type="presOf" srcId="{B0D9B1A1-629F-4918-BB82-564FE96D3E5A}" destId="{DED17406-8C09-0D43-A9F8-2DA237EF44D5}" srcOrd="0" destOrd="0" presId="urn:microsoft.com/office/officeart/2005/8/layout/process4"/>
    <dgm:cxn modelId="{8BA19045-931A-4869-BC87-6966E06A2505}" srcId="{819523CB-8311-4D7C-9187-9CE48E0943CB}" destId="{B0D9B1A1-629F-4918-BB82-564FE96D3E5A}" srcOrd="2" destOrd="0" parTransId="{C8350F19-F2B2-4D46-82F5-FE8F0AE5F06D}" sibTransId="{29064D86-A5C7-4BB8-8404-20C10BD93EC1}"/>
    <dgm:cxn modelId="{80A02C6A-2702-DB48-A4D2-128CF6D0AF2F}" type="presOf" srcId="{819523CB-8311-4D7C-9187-9CE48E0943CB}" destId="{3179C385-97CE-8E46-90CD-DE21E1650A76}" srcOrd="0" destOrd="0" presId="urn:microsoft.com/office/officeart/2005/8/layout/process4"/>
    <dgm:cxn modelId="{D3801E76-4199-064D-A7A3-E22F93D35096}" type="presOf" srcId="{E4D703CB-4ED3-4AAC-9C51-0431082BC1EB}" destId="{D89D14C7-198D-614D-BB40-B1BC9FB34002}" srcOrd="0" destOrd="0" presId="urn:microsoft.com/office/officeart/2005/8/layout/process4"/>
    <dgm:cxn modelId="{F5284D89-B90A-45B1-8AB0-AC0D2692CA75}" srcId="{819523CB-8311-4D7C-9187-9CE48E0943CB}" destId="{E4D703CB-4ED3-4AAC-9C51-0431082BC1EB}" srcOrd="0" destOrd="0" parTransId="{F3AA22D5-63C3-4F6F-9C10-C0E1E944EB64}" sibTransId="{775E5793-DF59-45AC-ABBC-B49E973377A8}"/>
    <dgm:cxn modelId="{D98095E0-5F5F-4053-91AE-0420FFA5D22B}" srcId="{819523CB-8311-4D7C-9187-9CE48E0943CB}" destId="{DA5187E2-0041-4194-B9C1-945FD84C8ECF}" srcOrd="1" destOrd="0" parTransId="{A3251196-6B37-4CB1-8116-8F09A656F0FB}" sibTransId="{94ECC793-AC6A-486A-B34E-8BD5337E298A}"/>
    <dgm:cxn modelId="{FF0C33F1-F0EE-2144-93C1-BB609028D803}" type="presOf" srcId="{DA5187E2-0041-4194-B9C1-945FD84C8ECF}" destId="{689338AF-44C2-0245-AD5E-2C8FB42162B6}" srcOrd="0" destOrd="0" presId="urn:microsoft.com/office/officeart/2005/8/layout/process4"/>
    <dgm:cxn modelId="{D5AD554A-7081-674E-BC14-1DDC09E18D3D}" type="presParOf" srcId="{3179C385-97CE-8E46-90CD-DE21E1650A76}" destId="{D620AD9C-4AB2-A049-9A88-0DA88A2F0DEF}" srcOrd="0" destOrd="0" presId="urn:microsoft.com/office/officeart/2005/8/layout/process4"/>
    <dgm:cxn modelId="{2DA653BC-4245-CE48-9CDF-8167B217935B}" type="presParOf" srcId="{D620AD9C-4AB2-A049-9A88-0DA88A2F0DEF}" destId="{DED17406-8C09-0D43-A9F8-2DA237EF44D5}" srcOrd="0" destOrd="0" presId="urn:microsoft.com/office/officeart/2005/8/layout/process4"/>
    <dgm:cxn modelId="{EBD86B9A-F60F-504D-8F03-1DE179CBD84E}" type="presParOf" srcId="{3179C385-97CE-8E46-90CD-DE21E1650A76}" destId="{2B31AC95-1191-A447-80B1-166A513D501E}" srcOrd="1" destOrd="0" presId="urn:microsoft.com/office/officeart/2005/8/layout/process4"/>
    <dgm:cxn modelId="{5A98FF3A-699A-4B46-8B3D-837FE0D72DA0}" type="presParOf" srcId="{3179C385-97CE-8E46-90CD-DE21E1650A76}" destId="{5F163B9C-4962-E348-B54E-4183497F74EE}" srcOrd="2" destOrd="0" presId="urn:microsoft.com/office/officeart/2005/8/layout/process4"/>
    <dgm:cxn modelId="{1E4D6CBE-629F-A646-BAAC-40D0E0DD0448}" type="presParOf" srcId="{5F163B9C-4962-E348-B54E-4183497F74EE}" destId="{689338AF-44C2-0245-AD5E-2C8FB42162B6}" srcOrd="0" destOrd="0" presId="urn:microsoft.com/office/officeart/2005/8/layout/process4"/>
    <dgm:cxn modelId="{25B74343-7AE2-884D-8F45-836DFEEF3882}" type="presParOf" srcId="{3179C385-97CE-8E46-90CD-DE21E1650A76}" destId="{BEE601A7-0885-4149-9DA0-79461F0E59D5}" srcOrd="3" destOrd="0" presId="urn:microsoft.com/office/officeart/2005/8/layout/process4"/>
    <dgm:cxn modelId="{D5E7DD1B-29CA-E746-94F4-CB2AAF35390B}" type="presParOf" srcId="{3179C385-97CE-8E46-90CD-DE21E1650A76}" destId="{ED85A619-3C14-0D44-84AF-1476D2D96B75}" srcOrd="4" destOrd="0" presId="urn:microsoft.com/office/officeart/2005/8/layout/process4"/>
    <dgm:cxn modelId="{D95BD7CE-31BC-A744-8C8D-41EE74500FE7}" type="presParOf" srcId="{ED85A619-3C14-0D44-84AF-1476D2D96B75}" destId="{D89D14C7-198D-614D-BB40-B1BC9FB3400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EB2D0A-742C-4F1F-83DA-BC2355360D77}" type="doc">
      <dgm:prSet loTypeId="urn:microsoft.com/office/officeart/2005/8/layout/vList5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B1317E9-1A67-450C-B117-4E26F0421BB9}">
      <dgm:prSet/>
      <dgm:spPr/>
      <dgm:t>
        <a:bodyPr/>
        <a:lstStyle/>
        <a:p>
          <a:pPr>
            <a:defRPr b="1"/>
          </a:pPr>
          <a:r>
            <a:rPr lang="en-US"/>
            <a:t>Aims</a:t>
          </a:r>
        </a:p>
      </dgm:t>
    </dgm:pt>
    <dgm:pt modelId="{A1F12A19-4913-4746-8481-CF8F7003288B}" type="parTrans" cxnId="{F4FFECF9-2106-46DF-B7B2-E87C4663E0E9}">
      <dgm:prSet/>
      <dgm:spPr/>
      <dgm:t>
        <a:bodyPr/>
        <a:lstStyle/>
        <a:p>
          <a:endParaRPr lang="en-US"/>
        </a:p>
      </dgm:t>
    </dgm:pt>
    <dgm:pt modelId="{51887D96-5893-4022-A9C8-18C939E4C4AB}" type="sibTrans" cxnId="{F4FFECF9-2106-46DF-B7B2-E87C4663E0E9}">
      <dgm:prSet/>
      <dgm:spPr/>
      <dgm:t>
        <a:bodyPr/>
        <a:lstStyle/>
        <a:p>
          <a:endParaRPr lang="en-US"/>
        </a:p>
      </dgm:t>
    </dgm:pt>
    <dgm:pt modelId="{924BB1E4-E0CF-44BF-A406-B61EC499C17C}">
      <dgm:prSet custT="1"/>
      <dgm:spPr/>
      <dgm:t>
        <a:bodyPr/>
        <a:lstStyle/>
        <a:p>
          <a:pPr>
            <a:spcBef>
              <a:spcPts val="600"/>
            </a:spcBef>
          </a:pPr>
          <a:r>
            <a:rPr lang="en-GB" sz="1800" dirty="0"/>
            <a:t>To explore singers’ experiences while dancing and acting.</a:t>
          </a:r>
          <a:endParaRPr lang="en-US" sz="1800" dirty="0"/>
        </a:p>
      </dgm:t>
    </dgm:pt>
    <dgm:pt modelId="{7048CAD7-C6EE-4BBE-B284-AF54858EC21F}" type="parTrans" cxnId="{4E98F080-B193-47DD-9201-8B9A427C50AE}">
      <dgm:prSet/>
      <dgm:spPr/>
      <dgm:t>
        <a:bodyPr/>
        <a:lstStyle/>
        <a:p>
          <a:endParaRPr lang="en-US"/>
        </a:p>
      </dgm:t>
    </dgm:pt>
    <dgm:pt modelId="{B197FCC4-82B8-4AB4-BCB5-D81A32DCB2DC}" type="sibTrans" cxnId="{4E98F080-B193-47DD-9201-8B9A427C50AE}">
      <dgm:prSet/>
      <dgm:spPr/>
      <dgm:t>
        <a:bodyPr/>
        <a:lstStyle/>
        <a:p>
          <a:endParaRPr lang="en-US"/>
        </a:p>
      </dgm:t>
    </dgm:pt>
    <dgm:pt modelId="{1F4BD127-83AB-49BA-98F1-6DA01B56D82C}">
      <dgm:prSet custT="1"/>
      <dgm:spPr/>
      <dgm:t>
        <a:bodyPr/>
        <a:lstStyle/>
        <a:p>
          <a:pPr>
            <a:spcBef>
              <a:spcPts val="600"/>
            </a:spcBef>
            <a:buFont typeface="Arial" panose="020B0604020202020204" pitchFamily="34" charset="0"/>
            <a:buChar char="•"/>
          </a:pPr>
          <a:r>
            <a:rPr lang="en-GB" sz="1800" dirty="0"/>
            <a:t>To generate knowledge and recommendations.</a:t>
          </a:r>
          <a:endParaRPr lang="en-US" sz="1800" dirty="0"/>
        </a:p>
      </dgm:t>
    </dgm:pt>
    <dgm:pt modelId="{4AD68023-F488-4F93-87A8-65515DD6BB4C}" type="parTrans" cxnId="{5B2D78BA-91F1-4C0C-B7BE-5D51DF0671E2}">
      <dgm:prSet/>
      <dgm:spPr/>
      <dgm:t>
        <a:bodyPr/>
        <a:lstStyle/>
        <a:p>
          <a:endParaRPr lang="en-US"/>
        </a:p>
      </dgm:t>
    </dgm:pt>
    <dgm:pt modelId="{8D52D17D-3DA4-4005-AA7B-1D495225200F}" type="sibTrans" cxnId="{5B2D78BA-91F1-4C0C-B7BE-5D51DF0671E2}">
      <dgm:prSet/>
      <dgm:spPr/>
      <dgm:t>
        <a:bodyPr/>
        <a:lstStyle/>
        <a:p>
          <a:endParaRPr lang="en-US"/>
        </a:p>
      </dgm:t>
    </dgm:pt>
    <dgm:pt modelId="{91F96D52-B5A7-434F-9682-0FB579C1E9E2}">
      <dgm:prSet/>
      <dgm:spPr/>
      <dgm:t>
        <a:bodyPr/>
        <a:lstStyle/>
        <a:p>
          <a:pPr>
            <a:defRPr b="1"/>
          </a:pPr>
          <a:r>
            <a:rPr lang="en-US"/>
            <a:t>Objectives</a:t>
          </a:r>
        </a:p>
      </dgm:t>
    </dgm:pt>
    <dgm:pt modelId="{7E917AD6-3263-4EC7-A130-32E38CDD1F82}" type="parTrans" cxnId="{BC012EB7-7658-499F-B2C6-388B2412F90A}">
      <dgm:prSet/>
      <dgm:spPr/>
      <dgm:t>
        <a:bodyPr/>
        <a:lstStyle/>
        <a:p>
          <a:endParaRPr lang="en-US"/>
        </a:p>
      </dgm:t>
    </dgm:pt>
    <dgm:pt modelId="{BFF354CD-0A2E-4DA3-953D-3F4B65AAA04B}" type="sibTrans" cxnId="{BC012EB7-7658-499F-B2C6-388B2412F90A}">
      <dgm:prSet/>
      <dgm:spPr/>
      <dgm:t>
        <a:bodyPr/>
        <a:lstStyle/>
        <a:p>
          <a:endParaRPr lang="en-US"/>
        </a:p>
      </dgm:t>
    </dgm:pt>
    <dgm:pt modelId="{A4E1CFCC-CD22-456B-BFF9-BCC45BE5175E}">
      <dgm:prSet custT="1"/>
      <dgm:spPr/>
      <dgm:t>
        <a:bodyPr/>
        <a:lstStyle/>
        <a:p>
          <a:pPr>
            <a:spcBef>
              <a:spcPts val="600"/>
            </a:spcBef>
            <a:buFont typeface="Arial" panose="020B0604020202020204" pitchFamily="34" charset="0"/>
            <a:buChar char="•"/>
          </a:pPr>
          <a:r>
            <a:rPr lang="en-GB" sz="1800" dirty="0"/>
            <a:t>To examine the lived experiences of triple threats (Sundler et al., 2019). </a:t>
          </a:r>
        </a:p>
      </dgm:t>
    </dgm:pt>
    <dgm:pt modelId="{D3576FFF-CBB8-4CD4-BF47-6564CF99699C}" type="parTrans" cxnId="{888576A5-3E30-43C3-9D16-568FEDAC38DD}">
      <dgm:prSet/>
      <dgm:spPr/>
      <dgm:t>
        <a:bodyPr/>
        <a:lstStyle/>
        <a:p>
          <a:endParaRPr lang="en-US"/>
        </a:p>
      </dgm:t>
    </dgm:pt>
    <dgm:pt modelId="{81100BC9-102D-4B9D-A530-997F6472C45B}" type="sibTrans" cxnId="{888576A5-3E30-43C3-9D16-568FEDAC38DD}">
      <dgm:prSet/>
      <dgm:spPr/>
      <dgm:t>
        <a:bodyPr/>
        <a:lstStyle/>
        <a:p>
          <a:endParaRPr lang="en-US"/>
        </a:p>
      </dgm:t>
    </dgm:pt>
    <dgm:pt modelId="{588E6E2D-7D45-124A-AC10-7391633537E7}">
      <dgm:prSet custT="1"/>
      <dgm:spPr/>
      <dgm:t>
        <a:bodyPr/>
        <a:lstStyle/>
        <a:p>
          <a:pPr>
            <a:spcBef>
              <a:spcPts val="600"/>
            </a:spcBef>
            <a:buFont typeface="Arial" panose="020B0604020202020204" pitchFamily="34" charset="0"/>
            <a:buChar char="•"/>
          </a:pPr>
          <a:r>
            <a:rPr lang="en-GB" sz="1800" dirty="0"/>
            <a:t>To provide insights into how the disciplines co-exist.</a:t>
          </a:r>
          <a:endParaRPr lang="en-US" sz="1800" dirty="0"/>
        </a:p>
      </dgm:t>
    </dgm:pt>
    <dgm:pt modelId="{B3242EE8-CD24-1E4E-B3A3-890657966D4B}" type="parTrans" cxnId="{53D9990F-5628-0044-AEF1-0A48D1F2E08C}">
      <dgm:prSet/>
      <dgm:spPr/>
      <dgm:t>
        <a:bodyPr/>
        <a:lstStyle/>
        <a:p>
          <a:endParaRPr lang="en-GB"/>
        </a:p>
      </dgm:t>
    </dgm:pt>
    <dgm:pt modelId="{6F3C2431-0976-014C-B255-6E44E5F15CAA}" type="sibTrans" cxnId="{53D9990F-5628-0044-AEF1-0A48D1F2E08C}">
      <dgm:prSet/>
      <dgm:spPr/>
      <dgm:t>
        <a:bodyPr/>
        <a:lstStyle/>
        <a:p>
          <a:endParaRPr lang="en-GB"/>
        </a:p>
      </dgm:t>
    </dgm:pt>
    <dgm:pt modelId="{7EA234F2-F51E-2C46-BA66-B7EF576CD32B}">
      <dgm:prSet custT="1"/>
      <dgm:spPr/>
      <dgm:t>
        <a:bodyPr/>
        <a:lstStyle/>
        <a:p>
          <a:pPr>
            <a:spcBef>
              <a:spcPts val="600"/>
            </a:spcBef>
            <a:buFont typeface="Arial" panose="020B0604020202020204" pitchFamily="34" charset="0"/>
            <a:buChar char="•"/>
          </a:pPr>
          <a:r>
            <a:rPr lang="en-GB" sz="1800" dirty="0"/>
            <a:t>To explore the significance of the meanings performers attach to their experiences (Chilisa and Kawulich, 2012; Scott, 2024).</a:t>
          </a:r>
        </a:p>
      </dgm:t>
    </dgm:pt>
    <dgm:pt modelId="{B6FF64DE-2E6B-D94A-851D-E04F89721B01}" type="parTrans" cxnId="{E22BD271-DCDF-514E-AC22-088E1466FEA9}">
      <dgm:prSet/>
      <dgm:spPr/>
      <dgm:t>
        <a:bodyPr/>
        <a:lstStyle/>
        <a:p>
          <a:endParaRPr lang="en-GB"/>
        </a:p>
      </dgm:t>
    </dgm:pt>
    <dgm:pt modelId="{DBFA526B-2BA8-2048-B179-0BBE89FABD62}" type="sibTrans" cxnId="{E22BD271-DCDF-514E-AC22-088E1466FEA9}">
      <dgm:prSet/>
      <dgm:spPr/>
      <dgm:t>
        <a:bodyPr/>
        <a:lstStyle/>
        <a:p>
          <a:endParaRPr lang="en-GB"/>
        </a:p>
      </dgm:t>
    </dgm:pt>
    <dgm:pt modelId="{B14212DF-0953-7140-96AC-E37DC7010358}">
      <dgm:prSet custT="1"/>
      <dgm:spPr/>
      <dgm:t>
        <a:bodyPr/>
        <a:lstStyle/>
        <a:p>
          <a:pPr>
            <a:spcBef>
              <a:spcPts val="600"/>
            </a:spcBef>
            <a:buFont typeface="Arial" panose="020B0604020202020204" pitchFamily="34" charset="0"/>
            <a:buChar char="•"/>
          </a:pPr>
          <a:r>
            <a:rPr lang="en-GB" sz="1800" dirty="0"/>
            <a:t>To encourage more holistic training and development.</a:t>
          </a:r>
        </a:p>
      </dgm:t>
    </dgm:pt>
    <dgm:pt modelId="{F81D4998-F6E9-424A-8F8F-522166798951}" type="parTrans" cxnId="{6FB01DD5-CB6C-B848-83FF-7B6EAD35616A}">
      <dgm:prSet/>
      <dgm:spPr/>
      <dgm:t>
        <a:bodyPr/>
        <a:lstStyle/>
        <a:p>
          <a:endParaRPr lang="en-GB"/>
        </a:p>
      </dgm:t>
    </dgm:pt>
    <dgm:pt modelId="{D300F0BC-1AB3-C54E-80BB-BC3C6FB2A4BE}" type="sibTrans" cxnId="{6FB01DD5-CB6C-B848-83FF-7B6EAD35616A}">
      <dgm:prSet/>
      <dgm:spPr/>
      <dgm:t>
        <a:bodyPr/>
        <a:lstStyle/>
        <a:p>
          <a:endParaRPr lang="en-GB"/>
        </a:p>
      </dgm:t>
    </dgm:pt>
    <dgm:pt modelId="{4482A0C7-DD3A-674B-8EFF-5118443CC103}" type="pres">
      <dgm:prSet presAssocID="{33EB2D0A-742C-4F1F-83DA-BC2355360D77}" presName="Name0" presStyleCnt="0">
        <dgm:presLayoutVars>
          <dgm:dir/>
          <dgm:animLvl val="lvl"/>
          <dgm:resizeHandles val="exact"/>
        </dgm:presLayoutVars>
      </dgm:prSet>
      <dgm:spPr/>
    </dgm:pt>
    <dgm:pt modelId="{413F9E11-744F-A04C-98D6-4AF77172E893}" type="pres">
      <dgm:prSet presAssocID="{0B1317E9-1A67-450C-B117-4E26F0421BB9}" presName="linNode" presStyleCnt="0"/>
      <dgm:spPr/>
    </dgm:pt>
    <dgm:pt modelId="{44055650-219F-9641-8969-B6EE2389A81A}" type="pres">
      <dgm:prSet presAssocID="{0B1317E9-1A67-450C-B117-4E26F0421BB9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E6AE9B78-D150-DF4C-8B7E-1339F5D78A1F}" type="pres">
      <dgm:prSet presAssocID="{0B1317E9-1A67-450C-B117-4E26F0421BB9}" presName="descendantText" presStyleLbl="alignAccFollowNode1" presStyleIdx="0" presStyleCnt="2">
        <dgm:presLayoutVars>
          <dgm:bulletEnabled val="1"/>
        </dgm:presLayoutVars>
      </dgm:prSet>
      <dgm:spPr/>
    </dgm:pt>
    <dgm:pt modelId="{8743802C-DA8C-4949-BBC1-C6A9360C80BA}" type="pres">
      <dgm:prSet presAssocID="{51887D96-5893-4022-A9C8-18C939E4C4AB}" presName="sp" presStyleCnt="0"/>
      <dgm:spPr/>
    </dgm:pt>
    <dgm:pt modelId="{4E47920D-9564-1D41-BB84-0192824631FC}" type="pres">
      <dgm:prSet presAssocID="{91F96D52-B5A7-434F-9682-0FB579C1E9E2}" presName="linNode" presStyleCnt="0"/>
      <dgm:spPr/>
    </dgm:pt>
    <dgm:pt modelId="{12CEEE0D-C75E-FE43-ADF8-BD814F4FFE42}" type="pres">
      <dgm:prSet presAssocID="{91F96D52-B5A7-434F-9682-0FB579C1E9E2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375F5B7D-1AB7-8641-84B0-F917E0CBD746}" type="pres">
      <dgm:prSet presAssocID="{91F96D52-B5A7-434F-9682-0FB579C1E9E2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53D9990F-5628-0044-AEF1-0A48D1F2E08C}" srcId="{0B1317E9-1A67-450C-B117-4E26F0421BB9}" destId="{588E6E2D-7D45-124A-AC10-7391633537E7}" srcOrd="2" destOrd="0" parTransId="{B3242EE8-CD24-1E4E-B3A3-890657966D4B}" sibTransId="{6F3C2431-0976-014C-B255-6E44E5F15CAA}"/>
    <dgm:cxn modelId="{CCA20B2C-4F9D-FE47-BD7F-4E3F786440CE}" type="presOf" srcId="{B14212DF-0953-7140-96AC-E37DC7010358}" destId="{375F5B7D-1AB7-8641-84B0-F917E0CBD746}" srcOrd="0" destOrd="2" presId="urn:microsoft.com/office/officeart/2005/8/layout/vList5"/>
    <dgm:cxn modelId="{8FFFCA6A-C6D6-E744-9AA1-DDB7D8029A59}" type="presOf" srcId="{1F4BD127-83AB-49BA-98F1-6DA01B56D82C}" destId="{E6AE9B78-D150-DF4C-8B7E-1339F5D78A1F}" srcOrd="0" destOrd="1" presId="urn:microsoft.com/office/officeart/2005/8/layout/vList5"/>
    <dgm:cxn modelId="{E22BD271-DCDF-514E-AC22-088E1466FEA9}" srcId="{91F96D52-B5A7-434F-9682-0FB579C1E9E2}" destId="{7EA234F2-F51E-2C46-BA66-B7EF576CD32B}" srcOrd="1" destOrd="0" parTransId="{B6FF64DE-2E6B-D94A-851D-E04F89721B01}" sibTransId="{DBFA526B-2BA8-2048-B179-0BBE89FABD62}"/>
    <dgm:cxn modelId="{4E98F080-B193-47DD-9201-8B9A427C50AE}" srcId="{0B1317E9-1A67-450C-B117-4E26F0421BB9}" destId="{924BB1E4-E0CF-44BF-A406-B61EC499C17C}" srcOrd="0" destOrd="0" parTransId="{7048CAD7-C6EE-4BBE-B284-AF54858EC21F}" sibTransId="{B197FCC4-82B8-4AB4-BCB5-D81A32DCB2DC}"/>
    <dgm:cxn modelId="{66ADFE8E-69B0-CD46-B24F-0B796C5EE007}" type="presOf" srcId="{924BB1E4-E0CF-44BF-A406-B61EC499C17C}" destId="{E6AE9B78-D150-DF4C-8B7E-1339F5D78A1F}" srcOrd="0" destOrd="0" presId="urn:microsoft.com/office/officeart/2005/8/layout/vList5"/>
    <dgm:cxn modelId="{FFC41594-4F90-C44E-B4C8-1879EA879A0B}" type="presOf" srcId="{588E6E2D-7D45-124A-AC10-7391633537E7}" destId="{E6AE9B78-D150-DF4C-8B7E-1339F5D78A1F}" srcOrd="0" destOrd="2" presId="urn:microsoft.com/office/officeart/2005/8/layout/vList5"/>
    <dgm:cxn modelId="{888576A5-3E30-43C3-9D16-568FEDAC38DD}" srcId="{91F96D52-B5A7-434F-9682-0FB579C1E9E2}" destId="{A4E1CFCC-CD22-456B-BFF9-BCC45BE5175E}" srcOrd="0" destOrd="0" parTransId="{D3576FFF-CBB8-4CD4-BF47-6564CF99699C}" sibTransId="{81100BC9-102D-4B9D-A530-997F6472C45B}"/>
    <dgm:cxn modelId="{40C4F2AF-2588-1549-9078-8A87BB729624}" type="presOf" srcId="{33EB2D0A-742C-4F1F-83DA-BC2355360D77}" destId="{4482A0C7-DD3A-674B-8EFF-5118443CC103}" srcOrd="0" destOrd="0" presId="urn:microsoft.com/office/officeart/2005/8/layout/vList5"/>
    <dgm:cxn modelId="{BC012EB7-7658-499F-B2C6-388B2412F90A}" srcId="{33EB2D0A-742C-4F1F-83DA-BC2355360D77}" destId="{91F96D52-B5A7-434F-9682-0FB579C1E9E2}" srcOrd="1" destOrd="0" parTransId="{7E917AD6-3263-4EC7-A130-32E38CDD1F82}" sibTransId="{BFF354CD-0A2E-4DA3-953D-3F4B65AAA04B}"/>
    <dgm:cxn modelId="{5B2D78BA-91F1-4C0C-B7BE-5D51DF0671E2}" srcId="{0B1317E9-1A67-450C-B117-4E26F0421BB9}" destId="{1F4BD127-83AB-49BA-98F1-6DA01B56D82C}" srcOrd="1" destOrd="0" parTransId="{4AD68023-F488-4F93-87A8-65515DD6BB4C}" sibTransId="{8D52D17D-3DA4-4005-AA7B-1D495225200F}"/>
    <dgm:cxn modelId="{326112C6-56F5-584B-A80C-AB481C25E18D}" type="presOf" srcId="{91F96D52-B5A7-434F-9682-0FB579C1E9E2}" destId="{12CEEE0D-C75E-FE43-ADF8-BD814F4FFE42}" srcOrd="0" destOrd="0" presId="urn:microsoft.com/office/officeart/2005/8/layout/vList5"/>
    <dgm:cxn modelId="{883EA7C8-BE88-1D4B-803D-1082E234FB19}" type="presOf" srcId="{7EA234F2-F51E-2C46-BA66-B7EF576CD32B}" destId="{375F5B7D-1AB7-8641-84B0-F917E0CBD746}" srcOrd="0" destOrd="1" presId="urn:microsoft.com/office/officeart/2005/8/layout/vList5"/>
    <dgm:cxn modelId="{6FB01DD5-CB6C-B848-83FF-7B6EAD35616A}" srcId="{91F96D52-B5A7-434F-9682-0FB579C1E9E2}" destId="{B14212DF-0953-7140-96AC-E37DC7010358}" srcOrd="2" destOrd="0" parTransId="{F81D4998-F6E9-424A-8F8F-522166798951}" sibTransId="{D300F0BC-1AB3-C54E-80BB-BC3C6FB2A4BE}"/>
    <dgm:cxn modelId="{F0C21BD8-D9B0-AD41-92C4-D44A6403F9B0}" type="presOf" srcId="{0B1317E9-1A67-450C-B117-4E26F0421BB9}" destId="{44055650-219F-9641-8969-B6EE2389A81A}" srcOrd="0" destOrd="0" presId="urn:microsoft.com/office/officeart/2005/8/layout/vList5"/>
    <dgm:cxn modelId="{F4FFECF9-2106-46DF-B7B2-E87C4663E0E9}" srcId="{33EB2D0A-742C-4F1F-83DA-BC2355360D77}" destId="{0B1317E9-1A67-450C-B117-4E26F0421BB9}" srcOrd="0" destOrd="0" parTransId="{A1F12A19-4913-4746-8481-CF8F7003288B}" sibTransId="{51887D96-5893-4022-A9C8-18C939E4C4AB}"/>
    <dgm:cxn modelId="{E98E4BFD-23CB-7D4F-A9B4-C251EC1FCBB9}" type="presOf" srcId="{A4E1CFCC-CD22-456B-BFF9-BCC45BE5175E}" destId="{375F5B7D-1AB7-8641-84B0-F917E0CBD746}" srcOrd="0" destOrd="0" presId="urn:microsoft.com/office/officeart/2005/8/layout/vList5"/>
    <dgm:cxn modelId="{DB6ACDA7-C291-4F4D-992D-2CEB9DA4FBAB}" type="presParOf" srcId="{4482A0C7-DD3A-674B-8EFF-5118443CC103}" destId="{413F9E11-744F-A04C-98D6-4AF77172E893}" srcOrd="0" destOrd="0" presId="urn:microsoft.com/office/officeart/2005/8/layout/vList5"/>
    <dgm:cxn modelId="{323D7BCE-656A-5848-93CE-B89DAC805D80}" type="presParOf" srcId="{413F9E11-744F-A04C-98D6-4AF77172E893}" destId="{44055650-219F-9641-8969-B6EE2389A81A}" srcOrd="0" destOrd="0" presId="urn:microsoft.com/office/officeart/2005/8/layout/vList5"/>
    <dgm:cxn modelId="{162B9DC6-A79E-8143-A465-FD2BA4AD757E}" type="presParOf" srcId="{413F9E11-744F-A04C-98D6-4AF77172E893}" destId="{E6AE9B78-D150-DF4C-8B7E-1339F5D78A1F}" srcOrd="1" destOrd="0" presId="urn:microsoft.com/office/officeart/2005/8/layout/vList5"/>
    <dgm:cxn modelId="{D32E05FA-6366-E746-8AEF-D91F937B2E93}" type="presParOf" srcId="{4482A0C7-DD3A-674B-8EFF-5118443CC103}" destId="{8743802C-DA8C-4949-BBC1-C6A9360C80BA}" srcOrd="1" destOrd="0" presId="urn:microsoft.com/office/officeart/2005/8/layout/vList5"/>
    <dgm:cxn modelId="{9A1D0E96-691E-024C-89B7-A1EDEC31568C}" type="presParOf" srcId="{4482A0C7-DD3A-674B-8EFF-5118443CC103}" destId="{4E47920D-9564-1D41-BB84-0192824631FC}" srcOrd="2" destOrd="0" presId="urn:microsoft.com/office/officeart/2005/8/layout/vList5"/>
    <dgm:cxn modelId="{5F185587-1C85-1744-AFC1-4D76FC333DC4}" type="presParOf" srcId="{4E47920D-9564-1D41-BB84-0192824631FC}" destId="{12CEEE0D-C75E-FE43-ADF8-BD814F4FFE42}" srcOrd="0" destOrd="0" presId="urn:microsoft.com/office/officeart/2005/8/layout/vList5"/>
    <dgm:cxn modelId="{2D7AA27B-A75B-E64F-AFEF-112D838E2A2F}" type="presParOf" srcId="{4E47920D-9564-1D41-BB84-0192824631FC}" destId="{375F5B7D-1AB7-8641-84B0-F917E0CBD74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25436F-C23B-48D4-B3CA-312301975F70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54B065-8C33-4B83-95C4-6F86A5CB5D86}">
      <dgm:prSet/>
      <dgm:spPr/>
      <dgm:t>
        <a:bodyPr/>
        <a:lstStyle/>
        <a:p>
          <a:r>
            <a:rPr lang="en-US" dirty="0"/>
            <a:t>Interpretivist Paradigm</a:t>
          </a:r>
        </a:p>
      </dgm:t>
    </dgm:pt>
    <dgm:pt modelId="{81D773DA-0370-4104-A608-72EE681822C0}" type="parTrans" cxnId="{617AD2BE-09BB-4203-9ED2-B94711291DCF}">
      <dgm:prSet/>
      <dgm:spPr/>
      <dgm:t>
        <a:bodyPr/>
        <a:lstStyle/>
        <a:p>
          <a:endParaRPr lang="en-US"/>
        </a:p>
      </dgm:t>
    </dgm:pt>
    <dgm:pt modelId="{E27D2799-2015-4822-AE94-4719388AE733}" type="sibTrans" cxnId="{617AD2BE-09BB-4203-9ED2-B94711291DCF}">
      <dgm:prSet/>
      <dgm:spPr/>
      <dgm:t>
        <a:bodyPr/>
        <a:lstStyle/>
        <a:p>
          <a:endParaRPr lang="en-US"/>
        </a:p>
      </dgm:t>
    </dgm:pt>
    <dgm:pt modelId="{5F01ACCA-02FE-4043-960E-910D9FE9BEAF}">
      <dgm:prSet/>
      <dgm:spPr/>
      <dgm:t>
        <a:bodyPr/>
        <a:lstStyle/>
        <a:p>
          <a:r>
            <a:rPr lang="en-GB" dirty="0"/>
            <a:t>Emphasises the significance of the meanings people attach to their experiences (Chilisa and Kawulich, 2012; Scott, 2024). </a:t>
          </a:r>
          <a:endParaRPr lang="en-US" dirty="0"/>
        </a:p>
      </dgm:t>
    </dgm:pt>
    <dgm:pt modelId="{4B374BBE-0F0D-499D-B92F-3364CD7AFE27}" type="parTrans" cxnId="{B64D1788-A5C8-4B78-A02D-738771BBC2C5}">
      <dgm:prSet/>
      <dgm:spPr/>
      <dgm:t>
        <a:bodyPr/>
        <a:lstStyle/>
        <a:p>
          <a:endParaRPr lang="en-US"/>
        </a:p>
      </dgm:t>
    </dgm:pt>
    <dgm:pt modelId="{5111531C-0711-4A16-A0E2-6F3CCB3A0EF9}" type="sibTrans" cxnId="{B64D1788-A5C8-4B78-A02D-738771BBC2C5}">
      <dgm:prSet/>
      <dgm:spPr/>
      <dgm:t>
        <a:bodyPr/>
        <a:lstStyle/>
        <a:p>
          <a:endParaRPr lang="en-US"/>
        </a:p>
      </dgm:t>
    </dgm:pt>
    <dgm:pt modelId="{5C776609-64A8-4817-900B-F52522A01F0B}">
      <dgm:prSet/>
      <dgm:spPr/>
      <dgm:t>
        <a:bodyPr/>
        <a:lstStyle/>
        <a:p>
          <a:r>
            <a:rPr lang="en-US" dirty="0"/>
            <a:t>Qualitative Approach </a:t>
          </a:r>
        </a:p>
      </dgm:t>
    </dgm:pt>
    <dgm:pt modelId="{6EA9A2EB-E710-4940-90C6-5D90734822D7}" type="parTrans" cxnId="{735EDDD1-3292-4987-AFEE-93DDF63C3786}">
      <dgm:prSet/>
      <dgm:spPr/>
      <dgm:t>
        <a:bodyPr/>
        <a:lstStyle/>
        <a:p>
          <a:endParaRPr lang="en-US"/>
        </a:p>
      </dgm:t>
    </dgm:pt>
    <dgm:pt modelId="{4AC73580-EF68-4AA5-9392-AE2C60C610F8}" type="sibTrans" cxnId="{735EDDD1-3292-4987-AFEE-93DDF63C3786}">
      <dgm:prSet/>
      <dgm:spPr/>
      <dgm:t>
        <a:bodyPr/>
        <a:lstStyle/>
        <a:p>
          <a:endParaRPr lang="en-US"/>
        </a:p>
      </dgm:t>
    </dgm:pt>
    <dgm:pt modelId="{1B299AE6-86BE-45B9-8C3A-4F43E56E4058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Engages with the qualities of the participants’ lived experiences (Willig, 2013; Braun and Clarke, 2021; Forbes, 2024).</a:t>
          </a:r>
          <a:endParaRPr lang="en-US" dirty="0"/>
        </a:p>
      </dgm:t>
    </dgm:pt>
    <dgm:pt modelId="{D66599B6-623D-419E-9C0B-232E9B70883C}" type="parTrans" cxnId="{EA665974-831C-4C40-952A-E8BAC3E21AE6}">
      <dgm:prSet/>
      <dgm:spPr/>
      <dgm:t>
        <a:bodyPr/>
        <a:lstStyle/>
        <a:p>
          <a:endParaRPr lang="en-US"/>
        </a:p>
      </dgm:t>
    </dgm:pt>
    <dgm:pt modelId="{E68ABB63-BE0F-4ED4-9AD4-926B0340A832}" type="sibTrans" cxnId="{EA665974-831C-4C40-952A-E8BAC3E21AE6}">
      <dgm:prSet/>
      <dgm:spPr/>
      <dgm:t>
        <a:bodyPr/>
        <a:lstStyle/>
        <a:p>
          <a:endParaRPr lang="en-US"/>
        </a:p>
      </dgm:t>
    </dgm:pt>
    <dgm:pt modelId="{4FA3CFD9-6071-4DCC-A332-6902C6940F21}">
      <dgm:prSet/>
      <dgm:spPr/>
      <dgm:t>
        <a:bodyPr/>
        <a:lstStyle/>
        <a:p>
          <a:r>
            <a:rPr lang="en-GB" dirty="0"/>
            <a:t>Descriptive Phenomenological Research Design</a:t>
          </a:r>
          <a:endParaRPr lang="en-US" dirty="0"/>
        </a:p>
      </dgm:t>
    </dgm:pt>
    <dgm:pt modelId="{F11F3307-A3D7-402A-A2E3-5F338713A08D}" type="parTrans" cxnId="{E8D7880D-CD9F-48DB-8E2A-156AD1691783}">
      <dgm:prSet/>
      <dgm:spPr/>
      <dgm:t>
        <a:bodyPr/>
        <a:lstStyle/>
        <a:p>
          <a:endParaRPr lang="en-US"/>
        </a:p>
      </dgm:t>
    </dgm:pt>
    <dgm:pt modelId="{8FA2CDAE-BEC5-4E52-A763-86FC0251DEC8}" type="sibTrans" cxnId="{E8D7880D-CD9F-48DB-8E2A-156AD1691783}">
      <dgm:prSet/>
      <dgm:spPr/>
      <dgm:t>
        <a:bodyPr/>
        <a:lstStyle/>
        <a:p>
          <a:endParaRPr lang="en-US"/>
        </a:p>
      </dgm:t>
    </dgm:pt>
    <dgm:pt modelId="{478B5287-55F9-413D-B6C6-431481F15908}">
      <dgm:prSet/>
      <dgm:spPr/>
      <dgm:t>
        <a:bodyPr/>
        <a:lstStyle/>
        <a:p>
          <a:r>
            <a:rPr lang="en-GB" dirty="0"/>
            <a:t>Gives credence to the lived experience as recounted by the participants and offers a deeper understanding of their phenomena (Jackson, Vaughan and Brown, 2018). </a:t>
          </a:r>
          <a:endParaRPr lang="en-US" dirty="0"/>
        </a:p>
      </dgm:t>
    </dgm:pt>
    <dgm:pt modelId="{80AA1E8B-8BF9-41F8-8183-86AE6AD951AA}" type="parTrans" cxnId="{2FD332EB-7EEC-42FF-AE73-AEAC3BF0AE0E}">
      <dgm:prSet/>
      <dgm:spPr/>
      <dgm:t>
        <a:bodyPr/>
        <a:lstStyle/>
        <a:p>
          <a:endParaRPr lang="en-US"/>
        </a:p>
      </dgm:t>
    </dgm:pt>
    <dgm:pt modelId="{2ABAC856-67B8-4042-8BCD-EA096CB49343}" type="sibTrans" cxnId="{2FD332EB-7EEC-42FF-AE73-AEAC3BF0AE0E}">
      <dgm:prSet/>
      <dgm:spPr/>
      <dgm:t>
        <a:bodyPr/>
        <a:lstStyle/>
        <a:p>
          <a:endParaRPr lang="en-US"/>
        </a:p>
      </dgm:t>
    </dgm:pt>
    <dgm:pt modelId="{881E1D7D-5CE3-F44B-933A-A5B504D840E1}" type="pres">
      <dgm:prSet presAssocID="{F025436F-C23B-48D4-B3CA-312301975F70}" presName="Name0" presStyleCnt="0">
        <dgm:presLayoutVars>
          <dgm:dir/>
          <dgm:animLvl val="lvl"/>
          <dgm:resizeHandles val="exact"/>
        </dgm:presLayoutVars>
      </dgm:prSet>
      <dgm:spPr/>
    </dgm:pt>
    <dgm:pt modelId="{E742B6B7-3FB0-B042-B5D7-9064A992B77E}" type="pres">
      <dgm:prSet presAssocID="{9454B065-8C33-4B83-95C4-6F86A5CB5D86}" presName="linNode" presStyleCnt="0"/>
      <dgm:spPr/>
    </dgm:pt>
    <dgm:pt modelId="{8DFB8EE4-7213-2445-88FF-BD59D171F0F8}" type="pres">
      <dgm:prSet presAssocID="{9454B065-8C33-4B83-95C4-6F86A5CB5D86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6059E316-0C8A-284B-A48C-A25331168163}" type="pres">
      <dgm:prSet presAssocID="{9454B065-8C33-4B83-95C4-6F86A5CB5D86}" presName="descendantText" presStyleLbl="alignAccFollowNode1" presStyleIdx="0" presStyleCnt="3">
        <dgm:presLayoutVars>
          <dgm:bulletEnabled val="1"/>
        </dgm:presLayoutVars>
      </dgm:prSet>
      <dgm:spPr/>
    </dgm:pt>
    <dgm:pt modelId="{76728206-30BE-3D45-BC58-97C5D692B4A8}" type="pres">
      <dgm:prSet presAssocID="{E27D2799-2015-4822-AE94-4719388AE733}" presName="sp" presStyleCnt="0"/>
      <dgm:spPr/>
    </dgm:pt>
    <dgm:pt modelId="{AE71E0CA-5BE1-0C4B-9ED9-011317B55324}" type="pres">
      <dgm:prSet presAssocID="{5C776609-64A8-4817-900B-F52522A01F0B}" presName="linNode" presStyleCnt="0"/>
      <dgm:spPr/>
    </dgm:pt>
    <dgm:pt modelId="{E8E8ED84-4676-4240-B1BF-7FACBF746223}" type="pres">
      <dgm:prSet presAssocID="{5C776609-64A8-4817-900B-F52522A01F0B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C991EF1D-80D4-1040-9617-52E7779F756A}" type="pres">
      <dgm:prSet presAssocID="{5C776609-64A8-4817-900B-F52522A01F0B}" presName="descendantText" presStyleLbl="alignAccFollowNode1" presStyleIdx="1" presStyleCnt="3">
        <dgm:presLayoutVars>
          <dgm:bulletEnabled val="1"/>
        </dgm:presLayoutVars>
      </dgm:prSet>
      <dgm:spPr/>
    </dgm:pt>
    <dgm:pt modelId="{8652AA87-C728-434F-9438-86EECD473E95}" type="pres">
      <dgm:prSet presAssocID="{4AC73580-EF68-4AA5-9392-AE2C60C610F8}" presName="sp" presStyleCnt="0"/>
      <dgm:spPr/>
    </dgm:pt>
    <dgm:pt modelId="{0C9A5F72-0BB1-094E-807F-1C6F508051C4}" type="pres">
      <dgm:prSet presAssocID="{4FA3CFD9-6071-4DCC-A332-6902C6940F21}" presName="linNode" presStyleCnt="0"/>
      <dgm:spPr/>
    </dgm:pt>
    <dgm:pt modelId="{82ECEB8D-EADB-8543-BCA5-6AC64B4A5558}" type="pres">
      <dgm:prSet presAssocID="{4FA3CFD9-6071-4DCC-A332-6902C6940F21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4B2CBB68-CD5B-D847-80AE-8F1A6FB1F055}" type="pres">
      <dgm:prSet presAssocID="{4FA3CFD9-6071-4DCC-A332-6902C6940F21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E8D7880D-CD9F-48DB-8E2A-156AD1691783}" srcId="{F025436F-C23B-48D4-B3CA-312301975F70}" destId="{4FA3CFD9-6071-4DCC-A332-6902C6940F21}" srcOrd="2" destOrd="0" parTransId="{F11F3307-A3D7-402A-A2E3-5F338713A08D}" sibTransId="{8FA2CDAE-BEC5-4E52-A763-86FC0251DEC8}"/>
    <dgm:cxn modelId="{02F4C010-0A00-834F-BFFA-8CD3495AD869}" type="presOf" srcId="{4FA3CFD9-6071-4DCC-A332-6902C6940F21}" destId="{82ECEB8D-EADB-8543-BCA5-6AC64B4A5558}" srcOrd="0" destOrd="0" presId="urn:microsoft.com/office/officeart/2005/8/layout/vList5"/>
    <dgm:cxn modelId="{5DF21F1B-45D2-ED49-BFC1-682E13938CDD}" type="presOf" srcId="{1B299AE6-86BE-45B9-8C3A-4F43E56E4058}" destId="{C991EF1D-80D4-1040-9617-52E7779F756A}" srcOrd="0" destOrd="0" presId="urn:microsoft.com/office/officeart/2005/8/layout/vList5"/>
    <dgm:cxn modelId="{8F3A5B3D-9F7B-2045-BF4B-B89094A3CE6F}" type="presOf" srcId="{5C776609-64A8-4817-900B-F52522A01F0B}" destId="{E8E8ED84-4676-4240-B1BF-7FACBF746223}" srcOrd="0" destOrd="0" presId="urn:microsoft.com/office/officeart/2005/8/layout/vList5"/>
    <dgm:cxn modelId="{77BB2F6C-03E2-7141-ADA3-7E10E5BBBA60}" type="presOf" srcId="{478B5287-55F9-413D-B6C6-431481F15908}" destId="{4B2CBB68-CD5B-D847-80AE-8F1A6FB1F055}" srcOrd="0" destOrd="0" presId="urn:microsoft.com/office/officeart/2005/8/layout/vList5"/>
    <dgm:cxn modelId="{EA665974-831C-4C40-952A-E8BAC3E21AE6}" srcId="{5C776609-64A8-4817-900B-F52522A01F0B}" destId="{1B299AE6-86BE-45B9-8C3A-4F43E56E4058}" srcOrd="0" destOrd="0" parTransId="{D66599B6-623D-419E-9C0B-232E9B70883C}" sibTransId="{E68ABB63-BE0F-4ED4-9AD4-926B0340A832}"/>
    <dgm:cxn modelId="{B64D1788-A5C8-4B78-A02D-738771BBC2C5}" srcId="{9454B065-8C33-4B83-95C4-6F86A5CB5D86}" destId="{5F01ACCA-02FE-4043-960E-910D9FE9BEAF}" srcOrd="0" destOrd="0" parTransId="{4B374BBE-0F0D-499D-B92F-3364CD7AFE27}" sibTransId="{5111531C-0711-4A16-A0E2-6F3CCB3A0EF9}"/>
    <dgm:cxn modelId="{527E28B7-30A1-C643-AB39-B4F788A9D734}" type="presOf" srcId="{F025436F-C23B-48D4-B3CA-312301975F70}" destId="{881E1D7D-5CE3-F44B-933A-A5B504D840E1}" srcOrd="0" destOrd="0" presId="urn:microsoft.com/office/officeart/2005/8/layout/vList5"/>
    <dgm:cxn modelId="{617AD2BE-09BB-4203-9ED2-B94711291DCF}" srcId="{F025436F-C23B-48D4-B3CA-312301975F70}" destId="{9454B065-8C33-4B83-95C4-6F86A5CB5D86}" srcOrd="0" destOrd="0" parTransId="{81D773DA-0370-4104-A608-72EE681822C0}" sibTransId="{E27D2799-2015-4822-AE94-4719388AE733}"/>
    <dgm:cxn modelId="{735EDDD1-3292-4987-AFEE-93DDF63C3786}" srcId="{F025436F-C23B-48D4-B3CA-312301975F70}" destId="{5C776609-64A8-4817-900B-F52522A01F0B}" srcOrd="1" destOrd="0" parTransId="{6EA9A2EB-E710-4940-90C6-5D90734822D7}" sibTransId="{4AC73580-EF68-4AA5-9392-AE2C60C610F8}"/>
    <dgm:cxn modelId="{772ACBD5-4972-6841-BEDD-5851133F8251}" type="presOf" srcId="{5F01ACCA-02FE-4043-960E-910D9FE9BEAF}" destId="{6059E316-0C8A-284B-A48C-A25331168163}" srcOrd="0" destOrd="0" presId="urn:microsoft.com/office/officeart/2005/8/layout/vList5"/>
    <dgm:cxn modelId="{2FD332EB-7EEC-42FF-AE73-AEAC3BF0AE0E}" srcId="{4FA3CFD9-6071-4DCC-A332-6902C6940F21}" destId="{478B5287-55F9-413D-B6C6-431481F15908}" srcOrd="0" destOrd="0" parTransId="{80AA1E8B-8BF9-41F8-8183-86AE6AD951AA}" sibTransId="{2ABAC856-67B8-4042-8BCD-EA096CB49343}"/>
    <dgm:cxn modelId="{47E6F9FB-0B6A-CD41-98D0-39DF4A8B9CF8}" type="presOf" srcId="{9454B065-8C33-4B83-95C4-6F86A5CB5D86}" destId="{8DFB8EE4-7213-2445-88FF-BD59D171F0F8}" srcOrd="0" destOrd="0" presId="urn:microsoft.com/office/officeart/2005/8/layout/vList5"/>
    <dgm:cxn modelId="{114E279A-D098-A146-8D6C-28E8630E1517}" type="presParOf" srcId="{881E1D7D-5CE3-F44B-933A-A5B504D840E1}" destId="{E742B6B7-3FB0-B042-B5D7-9064A992B77E}" srcOrd="0" destOrd="0" presId="urn:microsoft.com/office/officeart/2005/8/layout/vList5"/>
    <dgm:cxn modelId="{929ABEC1-EFDF-4146-A932-1827FC699902}" type="presParOf" srcId="{E742B6B7-3FB0-B042-B5D7-9064A992B77E}" destId="{8DFB8EE4-7213-2445-88FF-BD59D171F0F8}" srcOrd="0" destOrd="0" presId="urn:microsoft.com/office/officeart/2005/8/layout/vList5"/>
    <dgm:cxn modelId="{538FAF98-253C-4748-A8A7-3DF80BA32586}" type="presParOf" srcId="{E742B6B7-3FB0-B042-B5D7-9064A992B77E}" destId="{6059E316-0C8A-284B-A48C-A25331168163}" srcOrd="1" destOrd="0" presId="urn:microsoft.com/office/officeart/2005/8/layout/vList5"/>
    <dgm:cxn modelId="{B8A022B2-18D2-8242-8927-E56C79AEBEE3}" type="presParOf" srcId="{881E1D7D-5CE3-F44B-933A-A5B504D840E1}" destId="{76728206-30BE-3D45-BC58-97C5D692B4A8}" srcOrd="1" destOrd="0" presId="urn:microsoft.com/office/officeart/2005/8/layout/vList5"/>
    <dgm:cxn modelId="{E9204BC1-9091-D14F-A86A-6BF0E07C150F}" type="presParOf" srcId="{881E1D7D-5CE3-F44B-933A-A5B504D840E1}" destId="{AE71E0CA-5BE1-0C4B-9ED9-011317B55324}" srcOrd="2" destOrd="0" presId="urn:microsoft.com/office/officeart/2005/8/layout/vList5"/>
    <dgm:cxn modelId="{54D4EE49-592E-8E47-88EA-0B5F7854F018}" type="presParOf" srcId="{AE71E0CA-5BE1-0C4B-9ED9-011317B55324}" destId="{E8E8ED84-4676-4240-B1BF-7FACBF746223}" srcOrd="0" destOrd="0" presId="urn:microsoft.com/office/officeart/2005/8/layout/vList5"/>
    <dgm:cxn modelId="{E4FFB46E-62EF-084F-86F6-31640251C27E}" type="presParOf" srcId="{AE71E0CA-5BE1-0C4B-9ED9-011317B55324}" destId="{C991EF1D-80D4-1040-9617-52E7779F756A}" srcOrd="1" destOrd="0" presId="urn:microsoft.com/office/officeart/2005/8/layout/vList5"/>
    <dgm:cxn modelId="{DACB41C5-933E-6A47-9CC4-747D2BAD1B02}" type="presParOf" srcId="{881E1D7D-5CE3-F44B-933A-A5B504D840E1}" destId="{8652AA87-C728-434F-9438-86EECD473E95}" srcOrd="3" destOrd="0" presId="urn:microsoft.com/office/officeart/2005/8/layout/vList5"/>
    <dgm:cxn modelId="{7FCC0120-37F0-DD46-83B2-48679E55EEFF}" type="presParOf" srcId="{881E1D7D-5CE3-F44B-933A-A5B504D840E1}" destId="{0C9A5F72-0BB1-094E-807F-1C6F508051C4}" srcOrd="4" destOrd="0" presId="urn:microsoft.com/office/officeart/2005/8/layout/vList5"/>
    <dgm:cxn modelId="{A9CF05F5-1CC6-C246-92A3-D9A4CD777728}" type="presParOf" srcId="{0C9A5F72-0BB1-094E-807F-1C6F508051C4}" destId="{82ECEB8D-EADB-8543-BCA5-6AC64B4A5558}" srcOrd="0" destOrd="0" presId="urn:microsoft.com/office/officeart/2005/8/layout/vList5"/>
    <dgm:cxn modelId="{1AF64304-6525-2541-8C44-C065E8D53AF7}" type="presParOf" srcId="{0C9A5F72-0BB1-094E-807F-1C6F508051C4}" destId="{4B2CBB68-CD5B-D847-80AE-8F1A6FB1F05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A72271E-B039-4960-9B04-E06C82D1497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FB76739-98D9-444E-AFA7-CE0E93AE7860}">
      <dgm:prSet custT="1"/>
      <dgm:spPr/>
      <dgm:t>
        <a:bodyPr/>
        <a:lstStyle/>
        <a:p>
          <a:r>
            <a:rPr lang="en-GB" sz="2000" dirty="0"/>
            <a:t>A literature review to connect interdisciplinary fields and close the gap between practical application and scholarly rigour (Winter, 2023).</a:t>
          </a:r>
          <a:endParaRPr lang="en-US" sz="2000" dirty="0"/>
        </a:p>
      </dgm:t>
    </dgm:pt>
    <dgm:pt modelId="{A4C0F14E-D132-4A2E-95E0-0A2D0779E017}" type="parTrans" cxnId="{AF287956-3317-4EF4-B206-BFE1251A7B14}">
      <dgm:prSet/>
      <dgm:spPr/>
      <dgm:t>
        <a:bodyPr/>
        <a:lstStyle/>
        <a:p>
          <a:endParaRPr lang="en-US"/>
        </a:p>
      </dgm:t>
    </dgm:pt>
    <dgm:pt modelId="{44CFE0AD-B298-4309-BA09-7016BE0F1F6E}" type="sibTrans" cxnId="{AF287956-3317-4EF4-B206-BFE1251A7B14}">
      <dgm:prSet/>
      <dgm:spPr/>
      <dgm:t>
        <a:bodyPr/>
        <a:lstStyle/>
        <a:p>
          <a:endParaRPr lang="en-US"/>
        </a:p>
      </dgm:t>
    </dgm:pt>
    <dgm:pt modelId="{22262D5E-37F4-456C-99A4-D01564D4CAA6}">
      <dgm:prSet custT="1"/>
      <dgm:spPr/>
      <dgm:t>
        <a:bodyPr/>
        <a:lstStyle/>
        <a:p>
          <a:r>
            <a:rPr lang="en-GB" sz="1800" dirty="0"/>
            <a:t>Semi-structured interviews to complement (Creswell and Poth, 2018; Paparo, 2022) descriptive phenomenological research and  reflexive thematic analysis (Braun and Clarke, 2021).</a:t>
          </a:r>
          <a:endParaRPr lang="en-US" sz="1800" dirty="0"/>
        </a:p>
      </dgm:t>
    </dgm:pt>
    <dgm:pt modelId="{18C1920F-20C1-4FF1-8967-715176D616CE}" type="parTrans" cxnId="{C8CFC507-70CB-46E1-B0B4-B6C85D28AF51}">
      <dgm:prSet/>
      <dgm:spPr/>
      <dgm:t>
        <a:bodyPr/>
        <a:lstStyle/>
        <a:p>
          <a:endParaRPr lang="en-US"/>
        </a:p>
      </dgm:t>
    </dgm:pt>
    <dgm:pt modelId="{DE144BB4-CBBA-48F2-9D67-1CB36F8FF17B}" type="sibTrans" cxnId="{C8CFC507-70CB-46E1-B0B4-B6C85D28AF51}">
      <dgm:prSet/>
      <dgm:spPr/>
      <dgm:t>
        <a:bodyPr/>
        <a:lstStyle/>
        <a:p>
          <a:endParaRPr lang="en-US"/>
        </a:p>
      </dgm:t>
    </dgm:pt>
    <dgm:pt modelId="{4A22F78D-DB66-4F7B-8CF8-E2E719415C23}">
      <dgm:prSet custT="1"/>
      <dgm:spPr/>
      <dgm:t>
        <a:bodyPr/>
        <a:lstStyle/>
        <a:p>
          <a:r>
            <a:rPr lang="en-GB" sz="2000" dirty="0"/>
            <a:t>A reflexive journal to record an introspective narrative of the research process (Tobin </a:t>
          </a:r>
          <a:r>
            <a:rPr lang="en-GB" sz="2000" i="1" dirty="0"/>
            <a:t>et al.</a:t>
          </a:r>
          <a:r>
            <a:rPr lang="en-GB" sz="2000" dirty="0"/>
            <a:t>, 2004; Nowell </a:t>
          </a:r>
          <a:r>
            <a:rPr lang="en-GB" sz="2000" i="1" dirty="0"/>
            <a:t>et al.</a:t>
          </a:r>
          <a:r>
            <a:rPr lang="en-GB" sz="2000" dirty="0"/>
            <a:t>, 2017; Braun and Clarke, 2021).   </a:t>
          </a:r>
          <a:endParaRPr lang="en-US" sz="2000" dirty="0"/>
        </a:p>
      </dgm:t>
    </dgm:pt>
    <dgm:pt modelId="{AF2BAA7B-A64B-40D6-B067-0EA5978F7CB8}" type="parTrans" cxnId="{E493DAA7-C59F-4517-B818-F04EAF015D46}">
      <dgm:prSet/>
      <dgm:spPr/>
      <dgm:t>
        <a:bodyPr/>
        <a:lstStyle/>
        <a:p>
          <a:endParaRPr lang="en-US"/>
        </a:p>
      </dgm:t>
    </dgm:pt>
    <dgm:pt modelId="{CBE73021-B570-490D-AC80-25503E675128}" type="sibTrans" cxnId="{E493DAA7-C59F-4517-B818-F04EAF015D46}">
      <dgm:prSet/>
      <dgm:spPr/>
      <dgm:t>
        <a:bodyPr/>
        <a:lstStyle/>
        <a:p>
          <a:endParaRPr lang="en-US"/>
        </a:p>
      </dgm:t>
    </dgm:pt>
    <dgm:pt modelId="{E9776568-13B6-41AD-AF51-BF98F4326188}" type="pres">
      <dgm:prSet presAssocID="{5A72271E-B039-4960-9B04-E06C82D14976}" presName="root" presStyleCnt="0">
        <dgm:presLayoutVars>
          <dgm:dir/>
          <dgm:resizeHandles val="exact"/>
        </dgm:presLayoutVars>
      </dgm:prSet>
      <dgm:spPr/>
    </dgm:pt>
    <dgm:pt modelId="{1B16CF6D-28BF-4D05-9D26-6892FD961F41}" type="pres">
      <dgm:prSet presAssocID="{AFB76739-98D9-444E-AFA7-CE0E93AE7860}" presName="compNode" presStyleCnt="0"/>
      <dgm:spPr/>
    </dgm:pt>
    <dgm:pt modelId="{F99C11C6-69E8-492B-A9F5-604C753D76C5}" type="pres">
      <dgm:prSet presAssocID="{AFB76739-98D9-444E-AFA7-CE0E93AE7860}" presName="bgRect" presStyleLbl="bgShp" presStyleIdx="0" presStyleCnt="3"/>
      <dgm:spPr/>
    </dgm:pt>
    <dgm:pt modelId="{5E66F154-1BD6-409C-9208-73DA450B12EA}" type="pres">
      <dgm:prSet presAssocID="{AFB76739-98D9-444E-AFA7-CE0E93AE786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25D07233-5620-4EBA-9681-5A1855D7E37A}" type="pres">
      <dgm:prSet presAssocID="{AFB76739-98D9-444E-AFA7-CE0E93AE7860}" presName="spaceRect" presStyleCnt="0"/>
      <dgm:spPr/>
    </dgm:pt>
    <dgm:pt modelId="{882B0E94-82B7-44B0-B380-78AA310394E5}" type="pres">
      <dgm:prSet presAssocID="{AFB76739-98D9-444E-AFA7-CE0E93AE7860}" presName="parTx" presStyleLbl="revTx" presStyleIdx="0" presStyleCnt="3">
        <dgm:presLayoutVars>
          <dgm:chMax val="0"/>
          <dgm:chPref val="0"/>
        </dgm:presLayoutVars>
      </dgm:prSet>
      <dgm:spPr/>
    </dgm:pt>
    <dgm:pt modelId="{5C615C17-7466-496C-9B11-A56B75071A13}" type="pres">
      <dgm:prSet presAssocID="{44CFE0AD-B298-4309-BA09-7016BE0F1F6E}" presName="sibTrans" presStyleCnt="0"/>
      <dgm:spPr/>
    </dgm:pt>
    <dgm:pt modelId="{14EEB3DB-D65D-4AAD-8BB3-3C9A3CF64BA4}" type="pres">
      <dgm:prSet presAssocID="{22262D5E-37F4-456C-99A4-D01564D4CAA6}" presName="compNode" presStyleCnt="0"/>
      <dgm:spPr/>
    </dgm:pt>
    <dgm:pt modelId="{0FDFB2BC-B995-4CC6-BB26-D4AD3A9BEACA}" type="pres">
      <dgm:prSet presAssocID="{22262D5E-37F4-456C-99A4-D01564D4CAA6}" presName="bgRect" presStyleLbl="bgShp" presStyleIdx="1" presStyleCnt="3"/>
      <dgm:spPr/>
    </dgm:pt>
    <dgm:pt modelId="{74BC77FA-5A6A-4E7E-B18F-47D6AE86DC40}" type="pres">
      <dgm:prSet presAssocID="{22262D5E-37F4-456C-99A4-D01564D4CAA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71163C51-73BE-4DE1-8E91-923E414E31A8}" type="pres">
      <dgm:prSet presAssocID="{22262D5E-37F4-456C-99A4-D01564D4CAA6}" presName="spaceRect" presStyleCnt="0"/>
      <dgm:spPr/>
    </dgm:pt>
    <dgm:pt modelId="{9B590C5E-E730-472C-932A-8681F2FF09CF}" type="pres">
      <dgm:prSet presAssocID="{22262D5E-37F4-456C-99A4-D01564D4CAA6}" presName="parTx" presStyleLbl="revTx" presStyleIdx="1" presStyleCnt="3">
        <dgm:presLayoutVars>
          <dgm:chMax val="0"/>
          <dgm:chPref val="0"/>
        </dgm:presLayoutVars>
      </dgm:prSet>
      <dgm:spPr/>
    </dgm:pt>
    <dgm:pt modelId="{065D6518-2CF3-42D2-B106-9E90965F18F1}" type="pres">
      <dgm:prSet presAssocID="{DE144BB4-CBBA-48F2-9D67-1CB36F8FF17B}" presName="sibTrans" presStyleCnt="0"/>
      <dgm:spPr/>
    </dgm:pt>
    <dgm:pt modelId="{18E51F3D-98D1-4C14-88A5-ACE5161C440A}" type="pres">
      <dgm:prSet presAssocID="{4A22F78D-DB66-4F7B-8CF8-E2E719415C23}" presName="compNode" presStyleCnt="0"/>
      <dgm:spPr/>
    </dgm:pt>
    <dgm:pt modelId="{8B97C2BA-4E75-4E10-8F0D-135D70AB10BE}" type="pres">
      <dgm:prSet presAssocID="{4A22F78D-DB66-4F7B-8CF8-E2E719415C23}" presName="bgRect" presStyleLbl="bgShp" presStyleIdx="2" presStyleCnt="3"/>
      <dgm:spPr/>
    </dgm:pt>
    <dgm:pt modelId="{E2CA6741-BFFC-491B-A2D1-A9F3F1F4F117}" type="pres">
      <dgm:prSet presAssocID="{4A22F78D-DB66-4F7B-8CF8-E2E719415C2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F36F7E20-8520-4940-8AE1-B8EC84FF592B}" type="pres">
      <dgm:prSet presAssocID="{4A22F78D-DB66-4F7B-8CF8-E2E719415C23}" presName="spaceRect" presStyleCnt="0"/>
      <dgm:spPr/>
    </dgm:pt>
    <dgm:pt modelId="{DFFBFAFF-5EEE-471A-AB73-4EE4FA6D8FB5}" type="pres">
      <dgm:prSet presAssocID="{4A22F78D-DB66-4F7B-8CF8-E2E719415C2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8CFC507-70CB-46E1-B0B4-B6C85D28AF51}" srcId="{5A72271E-B039-4960-9B04-E06C82D14976}" destId="{22262D5E-37F4-456C-99A4-D01564D4CAA6}" srcOrd="1" destOrd="0" parTransId="{18C1920F-20C1-4FF1-8967-715176D616CE}" sibTransId="{DE144BB4-CBBA-48F2-9D67-1CB36F8FF17B}"/>
    <dgm:cxn modelId="{F4C31739-78BF-4EA4-AFF6-A0A9FA6FEE78}" type="presOf" srcId="{5A72271E-B039-4960-9B04-E06C82D14976}" destId="{E9776568-13B6-41AD-AF51-BF98F4326188}" srcOrd="0" destOrd="0" presId="urn:microsoft.com/office/officeart/2018/2/layout/IconVerticalSolidList"/>
    <dgm:cxn modelId="{AF287956-3317-4EF4-B206-BFE1251A7B14}" srcId="{5A72271E-B039-4960-9B04-E06C82D14976}" destId="{AFB76739-98D9-444E-AFA7-CE0E93AE7860}" srcOrd="0" destOrd="0" parTransId="{A4C0F14E-D132-4A2E-95E0-0A2D0779E017}" sibTransId="{44CFE0AD-B298-4309-BA09-7016BE0F1F6E}"/>
    <dgm:cxn modelId="{6403C68F-195F-4CBB-A935-742014601EDD}" type="presOf" srcId="{4A22F78D-DB66-4F7B-8CF8-E2E719415C23}" destId="{DFFBFAFF-5EEE-471A-AB73-4EE4FA6D8FB5}" srcOrd="0" destOrd="0" presId="urn:microsoft.com/office/officeart/2018/2/layout/IconVerticalSolidList"/>
    <dgm:cxn modelId="{41F0D49E-68BE-45A4-B7CC-198E4CD74BEC}" type="presOf" srcId="{AFB76739-98D9-444E-AFA7-CE0E93AE7860}" destId="{882B0E94-82B7-44B0-B380-78AA310394E5}" srcOrd="0" destOrd="0" presId="urn:microsoft.com/office/officeart/2018/2/layout/IconVerticalSolidList"/>
    <dgm:cxn modelId="{3905B7A6-8E62-49FE-9202-0F19FE281C74}" type="presOf" srcId="{22262D5E-37F4-456C-99A4-D01564D4CAA6}" destId="{9B590C5E-E730-472C-932A-8681F2FF09CF}" srcOrd="0" destOrd="0" presId="urn:microsoft.com/office/officeart/2018/2/layout/IconVerticalSolidList"/>
    <dgm:cxn modelId="{E493DAA7-C59F-4517-B818-F04EAF015D46}" srcId="{5A72271E-B039-4960-9B04-E06C82D14976}" destId="{4A22F78D-DB66-4F7B-8CF8-E2E719415C23}" srcOrd="2" destOrd="0" parTransId="{AF2BAA7B-A64B-40D6-B067-0EA5978F7CB8}" sibTransId="{CBE73021-B570-490D-AC80-25503E675128}"/>
    <dgm:cxn modelId="{38A29457-7165-457B-8DD1-08FAD205ED4B}" type="presParOf" srcId="{E9776568-13B6-41AD-AF51-BF98F4326188}" destId="{1B16CF6D-28BF-4D05-9D26-6892FD961F41}" srcOrd="0" destOrd="0" presId="urn:microsoft.com/office/officeart/2018/2/layout/IconVerticalSolidList"/>
    <dgm:cxn modelId="{BE534F55-6799-447D-AB0E-C723FFB6E085}" type="presParOf" srcId="{1B16CF6D-28BF-4D05-9D26-6892FD961F41}" destId="{F99C11C6-69E8-492B-A9F5-604C753D76C5}" srcOrd="0" destOrd="0" presId="urn:microsoft.com/office/officeart/2018/2/layout/IconVerticalSolidList"/>
    <dgm:cxn modelId="{3FB73B9E-320C-496C-B696-192F962F6D7B}" type="presParOf" srcId="{1B16CF6D-28BF-4D05-9D26-6892FD961F41}" destId="{5E66F154-1BD6-409C-9208-73DA450B12EA}" srcOrd="1" destOrd="0" presId="urn:microsoft.com/office/officeart/2018/2/layout/IconVerticalSolidList"/>
    <dgm:cxn modelId="{5796F220-CC6E-4654-91D2-0ED53C29C6BA}" type="presParOf" srcId="{1B16CF6D-28BF-4D05-9D26-6892FD961F41}" destId="{25D07233-5620-4EBA-9681-5A1855D7E37A}" srcOrd="2" destOrd="0" presId="urn:microsoft.com/office/officeart/2018/2/layout/IconVerticalSolidList"/>
    <dgm:cxn modelId="{E766012E-D02F-4804-9DC3-957AE3041568}" type="presParOf" srcId="{1B16CF6D-28BF-4D05-9D26-6892FD961F41}" destId="{882B0E94-82B7-44B0-B380-78AA310394E5}" srcOrd="3" destOrd="0" presId="urn:microsoft.com/office/officeart/2018/2/layout/IconVerticalSolidList"/>
    <dgm:cxn modelId="{565BE997-EFA8-4329-B586-9810CF2D7890}" type="presParOf" srcId="{E9776568-13B6-41AD-AF51-BF98F4326188}" destId="{5C615C17-7466-496C-9B11-A56B75071A13}" srcOrd="1" destOrd="0" presId="urn:microsoft.com/office/officeart/2018/2/layout/IconVerticalSolidList"/>
    <dgm:cxn modelId="{A7C36448-BE86-470B-B0BA-69F0CBF7080B}" type="presParOf" srcId="{E9776568-13B6-41AD-AF51-BF98F4326188}" destId="{14EEB3DB-D65D-4AAD-8BB3-3C9A3CF64BA4}" srcOrd="2" destOrd="0" presId="urn:microsoft.com/office/officeart/2018/2/layout/IconVerticalSolidList"/>
    <dgm:cxn modelId="{94EA53C9-7DF6-4014-8FCA-9A8A8C808BDD}" type="presParOf" srcId="{14EEB3DB-D65D-4AAD-8BB3-3C9A3CF64BA4}" destId="{0FDFB2BC-B995-4CC6-BB26-D4AD3A9BEACA}" srcOrd="0" destOrd="0" presId="urn:microsoft.com/office/officeart/2018/2/layout/IconVerticalSolidList"/>
    <dgm:cxn modelId="{ABA8492A-90FB-43BA-AB93-7427B775BA00}" type="presParOf" srcId="{14EEB3DB-D65D-4AAD-8BB3-3C9A3CF64BA4}" destId="{74BC77FA-5A6A-4E7E-B18F-47D6AE86DC40}" srcOrd="1" destOrd="0" presId="urn:microsoft.com/office/officeart/2018/2/layout/IconVerticalSolidList"/>
    <dgm:cxn modelId="{9D6278C8-3725-418B-8960-7E973616829F}" type="presParOf" srcId="{14EEB3DB-D65D-4AAD-8BB3-3C9A3CF64BA4}" destId="{71163C51-73BE-4DE1-8E91-923E414E31A8}" srcOrd="2" destOrd="0" presId="urn:microsoft.com/office/officeart/2018/2/layout/IconVerticalSolidList"/>
    <dgm:cxn modelId="{0DC58667-D690-4442-87E6-B629DF2C15ED}" type="presParOf" srcId="{14EEB3DB-D65D-4AAD-8BB3-3C9A3CF64BA4}" destId="{9B590C5E-E730-472C-932A-8681F2FF09CF}" srcOrd="3" destOrd="0" presId="urn:microsoft.com/office/officeart/2018/2/layout/IconVerticalSolidList"/>
    <dgm:cxn modelId="{4705E0DC-6770-445A-BABA-DE471F13DEE0}" type="presParOf" srcId="{E9776568-13B6-41AD-AF51-BF98F4326188}" destId="{065D6518-2CF3-42D2-B106-9E90965F18F1}" srcOrd="3" destOrd="0" presId="urn:microsoft.com/office/officeart/2018/2/layout/IconVerticalSolidList"/>
    <dgm:cxn modelId="{C9F94AF3-E15F-4863-9B53-D1AD2E26DDB1}" type="presParOf" srcId="{E9776568-13B6-41AD-AF51-BF98F4326188}" destId="{18E51F3D-98D1-4C14-88A5-ACE5161C440A}" srcOrd="4" destOrd="0" presId="urn:microsoft.com/office/officeart/2018/2/layout/IconVerticalSolidList"/>
    <dgm:cxn modelId="{E73F7991-0B16-4FE6-8412-A110C0821A6A}" type="presParOf" srcId="{18E51F3D-98D1-4C14-88A5-ACE5161C440A}" destId="{8B97C2BA-4E75-4E10-8F0D-135D70AB10BE}" srcOrd="0" destOrd="0" presId="urn:microsoft.com/office/officeart/2018/2/layout/IconVerticalSolidList"/>
    <dgm:cxn modelId="{B1ACEEF8-0585-42B4-B34B-8C32282669BD}" type="presParOf" srcId="{18E51F3D-98D1-4C14-88A5-ACE5161C440A}" destId="{E2CA6741-BFFC-491B-A2D1-A9F3F1F4F117}" srcOrd="1" destOrd="0" presId="urn:microsoft.com/office/officeart/2018/2/layout/IconVerticalSolidList"/>
    <dgm:cxn modelId="{F5BB8BF2-0B83-4A45-B85A-7DE3F2DE1CEA}" type="presParOf" srcId="{18E51F3D-98D1-4C14-88A5-ACE5161C440A}" destId="{F36F7E20-8520-4940-8AE1-B8EC84FF592B}" srcOrd="2" destOrd="0" presId="urn:microsoft.com/office/officeart/2018/2/layout/IconVerticalSolidList"/>
    <dgm:cxn modelId="{EBC53F71-2FD6-49CF-AA39-9BBD1411ED62}" type="presParOf" srcId="{18E51F3D-98D1-4C14-88A5-ACE5161C440A}" destId="{DFFBFAFF-5EEE-471A-AB73-4EE4FA6D8FB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EF03A3B-3447-47CF-B64B-C9677363010F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1EFD1FC-AFA2-4245-B5E7-FD9351A96423}">
      <dgm:prSet/>
      <dgm:spPr/>
      <dgm:t>
        <a:bodyPr/>
        <a:lstStyle/>
        <a:p>
          <a:r>
            <a:rPr lang="en-US" dirty="0"/>
            <a:t>How do we do it better?</a:t>
          </a:r>
        </a:p>
      </dgm:t>
    </dgm:pt>
    <dgm:pt modelId="{309E9BD6-4E81-4606-81DD-7F82E96D147F}" type="parTrans" cxnId="{80B99B69-DCB0-4B0B-B9E1-F891E013B090}">
      <dgm:prSet/>
      <dgm:spPr/>
      <dgm:t>
        <a:bodyPr/>
        <a:lstStyle/>
        <a:p>
          <a:endParaRPr lang="en-US"/>
        </a:p>
      </dgm:t>
    </dgm:pt>
    <dgm:pt modelId="{3688BCF3-2178-45F6-910F-4565B7F7113A}" type="sibTrans" cxnId="{80B99B69-DCB0-4B0B-B9E1-F891E013B090}">
      <dgm:prSet/>
      <dgm:spPr/>
      <dgm:t>
        <a:bodyPr/>
        <a:lstStyle/>
        <a:p>
          <a:endParaRPr lang="en-US"/>
        </a:p>
      </dgm:t>
    </dgm:pt>
    <dgm:pt modelId="{E65E2F2C-4C3C-42BE-928B-0474430F42BD}">
      <dgm:prSet/>
      <dgm:spPr/>
      <dgm:t>
        <a:bodyPr/>
        <a:lstStyle/>
        <a:p>
          <a:r>
            <a:rPr lang="en-US" dirty="0"/>
            <a:t>More research into the the performers’ experiences</a:t>
          </a:r>
        </a:p>
      </dgm:t>
    </dgm:pt>
    <dgm:pt modelId="{40060E26-C30B-4FDE-9F75-4117B0AF4BE6}" type="parTrans" cxnId="{D447F054-0425-4E53-A636-C8C46ECB6830}">
      <dgm:prSet/>
      <dgm:spPr/>
      <dgm:t>
        <a:bodyPr/>
        <a:lstStyle/>
        <a:p>
          <a:endParaRPr lang="en-US"/>
        </a:p>
      </dgm:t>
    </dgm:pt>
    <dgm:pt modelId="{BFA64879-372C-4328-B428-E3C288E0AF89}" type="sibTrans" cxnId="{D447F054-0425-4E53-A636-C8C46ECB6830}">
      <dgm:prSet/>
      <dgm:spPr/>
      <dgm:t>
        <a:bodyPr/>
        <a:lstStyle/>
        <a:p>
          <a:endParaRPr lang="en-US"/>
        </a:p>
      </dgm:t>
    </dgm:pt>
    <dgm:pt modelId="{84A99195-821E-4613-ABC4-9C2E70FEB940}">
      <dgm:prSet custT="1"/>
      <dgm:spPr/>
      <dgm:t>
        <a:bodyPr/>
        <a:lstStyle/>
        <a:p>
          <a:r>
            <a:rPr lang="en-US" sz="1800" dirty="0"/>
            <a:t>Qualitative </a:t>
          </a:r>
        </a:p>
        <a:p>
          <a:r>
            <a:rPr lang="en-US" sz="1800" dirty="0"/>
            <a:t>and </a:t>
          </a:r>
        </a:p>
        <a:p>
          <a:r>
            <a:rPr lang="en-US" sz="1800" dirty="0"/>
            <a:t>Quantitative </a:t>
          </a:r>
        </a:p>
      </dgm:t>
    </dgm:pt>
    <dgm:pt modelId="{E1A87995-BDFE-4073-952C-56FD9D3E59BC}" type="parTrans" cxnId="{17DBDC94-8A48-41B1-83BD-4061230E07D5}">
      <dgm:prSet/>
      <dgm:spPr/>
      <dgm:t>
        <a:bodyPr/>
        <a:lstStyle/>
        <a:p>
          <a:endParaRPr lang="en-US"/>
        </a:p>
      </dgm:t>
    </dgm:pt>
    <dgm:pt modelId="{6FD7B1B4-9679-4324-B61E-F0F4A3B7B450}" type="sibTrans" cxnId="{17DBDC94-8A48-41B1-83BD-4061230E07D5}">
      <dgm:prSet/>
      <dgm:spPr/>
      <dgm:t>
        <a:bodyPr/>
        <a:lstStyle/>
        <a:p>
          <a:endParaRPr lang="en-US"/>
        </a:p>
      </dgm:t>
    </dgm:pt>
    <dgm:pt modelId="{8543473C-A23A-4106-AB68-91C973076E74}">
      <dgm:prSet/>
      <dgm:spPr/>
      <dgm:t>
        <a:bodyPr/>
        <a:lstStyle/>
        <a:p>
          <a:r>
            <a:rPr lang="en-US" sz="1800" kern="1200" dirty="0"/>
            <a:t>Follow the example of research into breathing and cardiovascular function.</a:t>
          </a:r>
        </a:p>
      </dgm:t>
    </dgm:pt>
    <dgm:pt modelId="{03172644-6216-4FF0-914B-A008531D76EC}" type="parTrans" cxnId="{6D7038F7-4676-4D94-9B80-E30E470148E1}">
      <dgm:prSet/>
      <dgm:spPr/>
      <dgm:t>
        <a:bodyPr/>
        <a:lstStyle/>
        <a:p>
          <a:endParaRPr lang="en-US"/>
        </a:p>
      </dgm:t>
    </dgm:pt>
    <dgm:pt modelId="{DBDB4F1F-9403-477F-8AF4-48855616312A}" type="sibTrans" cxnId="{6D7038F7-4676-4D94-9B80-E30E470148E1}">
      <dgm:prSet/>
      <dgm:spPr/>
      <dgm:t>
        <a:bodyPr/>
        <a:lstStyle/>
        <a:p>
          <a:endParaRPr lang="en-US"/>
        </a:p>
      </dgm:t>
    </dgm:pt>
    <dgm:pt modelId="{798323D4-997F-4C65-B89D-6E13E14A1DAD}">
      <dgm:prSet/>
      <dgm:spPr/>
      <dgm:t>
        <a:bodyPr/>
        <a:lstStyle/>
        <a:p>
          <a:r>
            <a:rPr lang="en-GB" sz="1400" kern="1200" dirty="0"/>
            <a:t>Sliiden, Beck and MacDonald (2017)</a:t>
          </a:r>
          <a:endParaRPr lang="en-US" sz="1400" kern="1200" dirty="0"/>
        </a:p>
      </dgm:t>
    </dgm:pt>
    <dgm:pt modelId="{36185BE9-AD09-4E75-BC7C-5F96A243C258}" type="parTrans" cxnId="{682BC880-669A-4BC6-8620-F60A41531935}">
      <dgm:prSet/>
      <dgm:spPr/>
      <dgm:t>
        <a:bodyPr/>
        <a:lstStyle/>
        <a:p>
          <a:endParaRPr lang="en-US"/>
        </a:p>
      </dgm:t>
    </dgm:pt>
    <dgm:pt modelId="{E95F3FC1-2C1B-407D-980B-FB8D83A0AB4F}" type="sibTrans" cxnId="{682BC880-669A-4BC6-8620-F60A41531935}">
      <dgm:prSet/>
      <dgm:spPr/>
      <dgm:t>
        <a:bodyPr/>
        <a:lstStyle/>
        <a:p>
          <a:endParaRPr lang="en-US"/>
        </a:p>
      </dgm:t>
    </dgm:pt>
    <dgm:pt modelId="{999CB5A1-4172-4045-BD61-00ED860059A5}">
      <dgm:prSet/>
      <dgm:spPr/>
      <dgm:t>
        <a:bodyPr/>
        <a:lstStyle/>
        <a:p>
          <a:r>
            <a:rPr lang="en-GB" sz="1400" kern="1200" dirty="0"/>
            <a:t>Stephens and Wyon (2020)</a:t>
          </a:r>
          <a:endParaRPr lang="en-US" sz="1400" kern="1200" dirty="0"/>
        </a:p>
      </dgm:t>
    </dgm:pt>
    <dgm:pt modelId="{13DA54AE-4C59-4245-A694-4F4F84BE2076}" type="parTrans" cxnId="{D4CF7BEF-A9FB-4174-93F5-4C0CE71E38A4}">
      <dgm:prSet/>
      <dgm:spPr/>
      <dgm:t>
        <a:bodyPr/>
        <a:lstStyle/>
        <a:p>
          <a:endParaRPr lang="en-US"/>
        </a:p>
      </dgm:t>
    </dgm:pt>
    <dgm:pt modelId="{14DC4795-6915-49DB-95A8-2E2EF9C73D72}" type="sibTrans" cxnId="{D4CF7BEF-A9FB-4174-93F5-4C0CE71E38A4}">
      <dgm:prSet/>
      <dgm:spPr/>
      <dgm:t>
        <a:bodyPr/>
        <a:lstStyle/>
        <a:p>
          <a:endParaRPr lang="en-US"/>
        </a:p>
      </dgm:t>
    </dgm:pt>
    <dgm:pt modelId="{76C9314C-3602-44E5-85F6-9519F269F22F}">
      <dgm:prSet custT="1"/>
      <dgm:spPr/>
      <dgm:t>
        <a:bodyPr/>
        <a:lstStyle/>
        <a:p>
          <a:r>
            <a:rPr lang="en-GB" sz="1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Glasheen (2017</a:t>
          </a:r>
          <a:r>
            <a:rPr lang="en-GB" sz="1400" kern="1200" dirty="0"/>
            <a:t>)</a:t>
          </a:r>
          <a:endParaRPr lang="en-US" sz="1400" kern="1200" dirty="0"/>
        </a:p>
      </dgm:t>
    </dgm:pt>
    <dgm:pt modelId="{6624AF9B-EF01-48CB-AF28-18902D515E89}" type="sibTrans" cxnId="{AA3778FD-8D7C-4295-AD55-2F6C54EB06E7}">
      <dgm:prSet/>
      <dgm:spPr/>
      <dgm:t>
        <a:bodyPr/>
        <a:lstStyle/>
        <a:p>
          <a:endParaRPr lang="en-US"/>
        </a:p>
      </dgm:t>
    </dgm:pt>
    <dgm:pt modelId="{76A1D635-3656-4962-867A-4B4972B1B1FA}" type="parTrans" cxnId="{AA3778FD-8D7C-4295-AD55-2F6C54EB06E7}">
      <dgm:prSet/>
      <dgm:spPr/>
      <dgm:t>
        <a:bodyPr/>
        <a:lstStyle/>
        <a:p>
          <a:endParaRPr lang="en-US"/>
        </a:p>
      </dgm:t>
    </dgm:pt>
    <dgm:pt modelId="{63F3C3F8-7F08-414A-A7D9-1054F2C2B38E}" type="pres">
      <dgm:prSet presAssocID="{4EF03A3B-3447-47CF-B64B-C9677363010F}" presName="Name0" presStyleCnt="0">
        <dgm:presLayoutVars>
          <dgm:dir/>
          <dgm:animLvl val="lvl"/>
          <dgm:resizeHandles val="exact"/>
        </dgm:presLayoutVars>
      </dgm:prSet>
      <dgm:spPr/>
    </dgm:pt>
    <dgm:pt modelId="{8D10AAEF-14BB-EB4B-9F98-7B6EFE89E1C2}" type="pres">
      <dgm:prSet presAssocID="{E65E2F2C-4C3C-42BE-928B-0474430F42BD}" presName="boxAndChildren" presStyleCnt="0"/>
      <dgm:spPr/>
    </dgm:pt>
    <dgm:pt modelId="{17FD50E8-321F-8D45-803B-5440D64397F9}" type="pres">
      <dgm:prSet presAssocID="{E65E2F2C-4C3C-42BE-928B-0474430F42BD}" presName="parentTextBox" presStyleLbl="node1" presStyleIdx="0" presStyleCnt="2"/>
      <dgm:spPr/>
    </dgm:pt>
    <dgm:pt modelId="{BA73860A-75E9-F644-A11E-787B8BE7F3B9}" type="pres">
      <dgm:prSet presAssocID="{E65E2F2C-4C3C-42BE-928B-0474430F42BD}" presName="entireBox" presStyleLbl="node1" presStyleIdx="0" presStyleCnt="2"/>
      <dgm:spPr/>
    </dgm:pt>
    <dgm:pt modelId="{FE6409E7-F68C-5146-8592-35B615355C07}" type="pres">
      <dgm:prSet presAssocID="{E65E2F2C-4C3C-42BE-928B-0474430F42BD}" presName="descendantBox" presStyleCnt="0"/>
      <dgm:spPr/>
    </dgm:pt>
    <dgm:pt modelId="{5B3AF1DE-E9E9-A640-995A-A9A18FE796A5}" type="pres">
      <dgm:prSet presAssocID="{84A99195-821E-4613-ABC4-9C2E70FEB940}" presName="childTextBox" presStyleLbl="fgAccFollowNode1" presStyleIdx="0" presStyleCnt="2" custScaleX="49132">
        <dgm:presLayoutVars>
          <dgm:bulletEnabled val="1"/>
        </dgm:presLayoutVars>
      </dgm:prSet>
      <dgm:spPr/>
    </dgm:pt>
    <dgm:pt modelId="{96B59C26-8FC9-8147-847D-30F102E953F7}" type="pres">
      <dgm:prSet presAssocID="{8543473C-A23A-4106-AB68-91C973076E74}" presName="childTextBox" presStyleLbl="fgAccFollowNode1" presStyleIdx="1" presStyleCnt="2" custScaleY="108891">
        <dgm:presLayoutVars>
          <dgm:bulletEnabled val="1"/>
        </dgm:presLayoutVars>
      </dgm:prSet>
      <dgm:spPr/>
    </dgm:pt>
    <dgm:pt modelId="{D532FBD6-5168-4E4E-9F42-5AA430F1924C}" type="pres">
      <dgm:prSet presAssocID="{3688BCF3-2178-45F6-910F-4565B7F7113A}" presName="sp" presStyleCnt="0"/>
      <dgm:spPr/>
    </dgm:pt>
    <dgm:pt modelId="{605B2B3E-DDED-4047-B336-3A7B93FA18AF}" type="pres">
      <dgm:prSet presAssocID="{01EFD1FC-AFA2-4245-B5E7-FD9351A96423}" presName="arrowAndChildren" presStyleCnt="0"/>
      <dgm:spPr/>
    </dgm:pt>
    <dgm:pt modelId="{02A86C2A-B449-AA42-AB24-F9A1128A0B27}" type="pres">
      <dgm:prSet presAssocID="{01EFD1FC-AFA2-4245-B5E7-FD9351A96423}" presName="parentTextArrow" presStyleLbl="node1" presStyleIdx="1" presStyleCnt="2" custLinFactNeighborX="-10" custLinFactNeighborY="-13271"/>
      <dgm:spPr/>
    </dgm:pt>
  </dgm:ptLst>
  <dgm:cxnLst>
    <dgm:cxn modelId="{AA79032C-3D9C-1640-9873-A6AB3C56A19E}" type="presOf" srcId="{84A99195-821E-4613-ABC4-9C2E70FEB940}" destId="{5B3AF1DE-E9E9-A640-995A-A9A18FE796A5}" srcOrd="0" destOrd="0" presId="urn:microsoft.com/office/officeart/2005/8/layout/process4"/>
    <dgm:cxn modelId="{76A4892C-FF49-624B-B2B0-B176A4818490}" type="presOf" srcId="{01EFD1FC-AFA2-4245-B5E7-FD9351A96423}" destId="{02A86C2A-B449-AA42-AB24-F9A1128A0B27}" srcOrd="0" destOrd="0" presId="urn:microsoft.com/office/officeart/2005/8/layout/process4"/>
    <dgm:cxn modelId="{0C45B045-1202-C74C-BE99-FCAEB13511DB}" type="presOf" srcId="{E65E2F2C-4C3C-42BE-928B-0474430F42BD}" destId="{BA73860A-75E9-F644-A11E-787B8BE7F3B9}" srcOrd="1" destOrd="0" presId="urn:microsoft.com/office/officeart/2005/8/layout/process4"/>
    <dgm:cxn modelId="{24081550-2152-4649-B76B-CD6D68EA3879}" type="presOf" srcId="{8543473C-A23A-4106-AB68-91C973076E74}" destId="{96B59C26-8FC9-8147-847D-30F102E953F7}" srcOrd="0" destOrd="0" presId="urn:microsoft.com/office/officeart/2005/8/layout/process4"/>
    <dgm:cxn modelId="{D447F054-0425-4E53-A636-C8C46ECB6830}" srcId="{4EF03A3B-3447-47CF-B64B-C9677363010F}" destId="{E65E2F2C-4C3C-42BE-928B-0474430F42BD}" srcOrd="1" destOrd="0" parTransId="{40060E26-C30B-4FDE-9F75-4117B0AF4BE6}" sibTransId="{BFA64879-372C-4328-B428-E3C288E0AF89}"/>
    <dgm:cxn modelId="{20100359-B2D9-7B4A-9B2A-6F087B0CA30A}" type="presOf" srcId="{798323D4-997F-4C65-B89D-6E13E14A1DAD}" destId="{96B59C26-8FC9-8147-847D-30F102E953F7}" srcOrd="0" destOrd="2" presId="urn:microsoft.com/office/officeart/2005/8/layout/process4"/>
    <dgm:cxn modelId="{80B99B69-DCB0-4B0B-B9E1-F891E013B090}" srcId="{4EF03A3B-3447-47CF-B64B-C9677363010F}" destId="{01EFD1FC-AFA2-4245-B5E7-FD9351A96423}" srcOrd="0" destOrd="0" parTransId="{309E9BD6-4E81-4606-81DD-7F82E96D147F}" sibTransId="{3688BCF3-2178-45F6-910F-4565B7F7113A}"/>
    <dgm:cxn modelId="{682BC880-669A-4BC6-8620-F60A41531935}" srcId="{8543473C-A23A-4106-AB68-91C973076E74}" destId="{798323D4-997F-4C65-B89D-6E13E14A1DAD}" srcOrd="1" destOrd="0" parTransId="{36185BE9-AD09-4E75-BC7C-5F96A243C258}" sibTransId="{E95F3FC1-2C1B-407D-980B-FB8D83A0AB4F}"/>
    <dgm:cxn modelId="{17DBDC94-8A48-41B1-83BD-4061230E07D5}" srcId="{E65E2F2C-4C3C-42BE-928B-0474430F42BD}" destId="{84A99195-821E-4613-ABC4-9C2E70FEB940}" srcOrd="0" destOrd="0" parTransId="{E1A87995-BDFE-4073-952C-56FD9D3E59BC}" sibTransId="{6FD7B1B4-9679-4324-B61E-F0F4A3B7B450}"/>
    <dgm:cxn modelId="{18DADD98-7F85-9746-9590-E5D0B1A64C5D}" type="presOf" srcId="{E65E2F2C-4C3C-42BE-928B-0474430F42BD}" destId="{17FD50E8-321F-8D45-803B-5440D64397F9}" srcOrd="0" destOrd="0" presId="urn:microsoft.com/office/officeart/2005/8/layout/process4"/>
    <dgm:cxn modelId="{C2EBE099-3386-2948-905F-ABC4D704479B}" type="presOf" srcId="{999CB5A1-4172-4045-BD61-00ED860059A5}" destId="{96B59C26-8FC9-8147-847D-30F102E953F7}" srcOrd="0" destOrd="3" presId="urn:microsoft.com/office/officeart/2005/8/layout/process4"/>
    <dgm:cxn modelId="{AE5F9FA5-B46F-1040-9C22-E4C400742767}" type="presOf" srcId="{76C9314C-3602-44E5-85F6-9519F269F22F}" destId="{96B59C26-8FC9-8147-847D-30F102E953F7}" srcOrd="0" destOrd="1" presId="urn:microsoft.com/office/officeart/2005/8/layout/process4"/>
    <dgm:cxn modelId="{168A06D9-3F01-1F4F-AC85-90C1338CBAEA}" type="presOf" srcId="{4EF03A3B-3447-47CF-B64B-C9677363010F}" destId="{63F3C3F8-7F08-414A-A7D9-1054F2C2B38E}" srcOrd="0" destOrd="0" presId="urn:microsoft.com/office/officeart/2005/8/layout/process4"/>
    <dgm:cxn modelId="{D4CF7BEF-A9FB-4174-93F5-4C0CE71E38A4}" srcId="{8543473C-A23A-4106-AB68-91C973076E74}" destId="{999CB5A1-4172-4045-BD61-00ED860059A5}" srcOrd="2" destOrd="0" parTransId="{13DA54AE-4C59-4245-A694-4F4F84BE2076}" sibTransId="{14DC4795-6915-49DB-95A8-2E2EF9C73D72}"/>
    <dgm:cxn modelId="{6D7038F7-4676-4D94-9B80-E30E470148E1}" srcId="{E65E2F2C-4C3C-42BE-928B-0474430F42BD}" destId="{8543473C-A23A-4106-AB68-91C973076E74}" srcOrd="1" destOrd="0" parTransId="{03172644-6216-4FF0-914B-A008531D76EC}" sibTransId="{DBDB4F1F-9403-477F-8AF4-48855616312A}"/>
    <dgm:cxn modelId="{AA3778FD-8D7C-4295-AD55-2F6C54EB06E7}" srcId="{8543473C-A23A-4106-AB68-91C973076E74}" destId="{76C9314C-3602-44E5-85F6-9519F269F22F}" srcOrd="0" destOrd="0" parTransId="{76A1D635-3656-4962-867A-4B4972B1B1FA}" sibTransId="{6624AF9B-EF01-48CB-AF28-18902D515E89}"/>
    <dgm:cxn modelId="{5EBCA1A2-0A51-F04B-8C4A-2422F7272CAD}" type="presParOf" srcId="{63F3C3F8-7F08-414A-A7D9-1054F2C2B38E}" destId="{8D10AAEF-14BB-EB4B-9F98-7B6EFE89E1C2}" srcOrd="0" destOrd="0" presId="urn:microsoft.com/office/officeart/2005/8/layout/process4"/>
    <dgm:cxn modelId="{53C5892F-926E-1F4F-AA9B-C04C456F5C1F}" type="presParOf" srcId="{8D10AAEF-14BB-EB4B-9F98-7B6EFE89E1C2}" destId="{17FD50E8-321F-8D45-803B-5440D64397F9}" srcOrd="0" destOrd="0" presId="urn:microsoft.com/office/officeart/2005/8/layout/process4"/>
    <dgm:cxn modelId="{582F8CC1-18C1-334F-94CE-84F0CDA760CB}" type="presParOf" srcId="{8D10AAEF-14BB-EB4B-9F98-7B6EFE89E1C2}" destId="{BA73860A-75E9-F644-A11E-787B8BE7F3B9}" srcOrd="1" destOrd="0" presId="urn:microsoft.com/office/officeart/2005/8/layout/process4"/>
    <dgm:cxn modelId="{7359DEA4-238C-024F-B948-0AEEB4A54BE2}" type="presParOf" srcId="{8D10AAEF-14BB-EB4B-9F98-7B6EFE89E1C2}" destId="{FE6409E7-F68C-5146-8592-35B615355C07}" srcOrd="2" destOrd="0" presId="urn:microsoft.com/office/officeart/2005/8/layout/process4"/>
    <dgm:cxn modelId="{6EAB9EB1-12EC-5E49-ACB4-48ED78EB0D62}" type="presParOf" srcId="{FE6409E7-F68C-5146-8592-35B615355C07}" destId="{5B3AF1DE-E9E9-A640-995A-A9A18FE796A5}" srcOrd="0" destOrd="0" presId="urn:microsoft.com/office/officeart/2005/8/layout/process4"/>
    <dgm:cxn modelId="{4DB20EE5-EB3D-464A-9690-C4337F5ABCC1}" type="presParOf" srcId="{FE6409E7-F68C-5146-8592-35B615355C07}" destId="{96B59C26-8FC9-8147-847D-30F102E953F7}" srcOrd="1" destOrd="0" presId="urn:microsoft.com/office/officeart/2005/8/layout/process4"/>
    <dgm:cxn modelId="{12CE10B9-D474-7041-B123-C6733D15112A}" type="presParOf" srcId="{63F3C3F8-7F08-414A-A7D9-1054F2C2B38E}" destId="{D532FBD6-5168-4E4E-9F42-5AA430F1924C}" srcOrd="1" destOrd="0" presId="urn:microsoft.com/office/officeart/2005/8/layout/process4"/>
    <dgm:cxn modelId="{083DE00B-2B81-7841-9869-8DA5DBC26CCF}" type="presParOf" srcId="{63F3C3F8-7F08-414A-A7D9-1054F2C2B38E}" destId="{605B2B3E-DDED-4047-B336-3A7B93FA18AF}" srcOrd="2" destOrd="0" presId="urn:microsoft.com/office/officeart/2005/8/layout/process4"/>
    <dgm:cxn modelId="{4A48CFE7-6F0E-8B46-8B41-939667BA2376}" type="presParOf" srcId="{605B2B3E-DDED-4047-B336-3A7B93FA18AF}" destId="{02A86C2A-B449-AA42-AB24-F9A1128A0B2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F28A93F-6E1E-4827-A004-FE8E8BB9C9A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BD53837-5F43-41DA-A6DA-3970C76658EA}">
      <dgm:prSet/>
      <dgm:spPr/>
      <dgm:t>
        <a:bodyPr/>
        <a:lstStyle/>
        <a:p>
          <a:r>
            <a:rPr lang="en-GB" dirty="0"/>
            <a:t>Acting was not discussed as a co-equal part of the triple threat experience. </a:t>
          </a:r>
          <a:endParaRPr lang="en-US" dirty="0"/>
        </a:p>
      </dgm:t>
    </dgm:pt>
    <dgm:pt modelId="{A0C52303-3E81-4DA0-9167-B0B48504EC11}" type="parTrans" cxnId="{FCC8F25C-4E19-4C69-ACE0-F3368BA99913}">
      <dgm:prSet/>
      <dgm:spPr/>
      <dgm:t>
        <a:bodyPr/>
        <a:lstStyle/>
        <a:p>
          <a:endParaRPr lang="en-US"/>
        </a:p>
      </dgm:t>
    </dgm:pt>
    <dgm:pt modelId="{07925762-B24D-464F-B7F8-A75B197861A7}" type="sibTrans" cxnId="{FCC8F25C-4E19-4C69-ACE0-F3368BA99913}">
      <dgm:prSet/>
      <dgm:spPr/>
      <dgm:t>
        <a:bodyPr/>
        <a:lstStyle/>
        <a:p>
          <a:endParaRPr lang="en-US"/>
        </a:p>
      </dgm:t>
    </dgm:pt>
    <dgm:pt modelId="{5088E786-EA0C-406E-944C-AD315574DCAA}">
      <dgm:prSet/>
      <dgm:spPr/>
      <dgm:t>
        <a:bodyPr/>
        <a:lstStyle/>
        <a:p>
          <a:r>
            <a:rPr lang="en-GB" dirty="0"/>
            <a:t>I was unable to write in-depth about all the themes because of the length of assignment. </a:t>
          </a:r>
          <a:endParaRPr lang="en-US" dirty="0"/>
        </a:p>
      </dgm:t>
    </dgm:pt>
    <dgm:pt modelId="{3A32C976-CA23-4ED8-8E35-2B54476AB29C}" type="parTrans" cxnId="{B2B2D523-8F0D-4CF6-B8EC-62B69E40961A}">
      <dgm:prSet/>
      <dgm:spPr/>
      <dgm:t>
        <a:bodyPr/>
        <a:lstStyle/>
        <a:p>
          <a:endParaRPr lang="en-US"/>
        </a:p>
      </dgm:t>
    </dgm:pt>
    <dgm:pt modelId="{9443AB0A-6EB1-4D3C-9BAE-51A41FB93C5C}" type="sibTrans" cxnId="{B2B2D523-8F0D-4CF6-B8EC-62B69E40961A}">
      <dgm:prSet/>
      <dgm:spPr/>
      <dgm:t>
        <a:bodyPr/>
        <a:lstStyle/>
        <a:p>
          <a:endParaRPr lang="en-US"/>
        </a:p>
      </dgm:t>
    </dgm:pt>
    <dgm:pt modelId="{D6F933C7-760D-4761-A4A7-CC0641DBFE58}" type="pres">
      <dgm:prSet presAssocID="{EF28A93F-6E1E-4827-A004-FE8E8BB9C9A8}" presName="root" presStyleCnt="0">
        <dgm:presLayoutVars>
          <dgm:dir/>
          <dgm:resizeHandles val="exact"/>
        </dgm:presLayoutVars>
      </dgm:prSet>
      <dgm:spPr/>
    </dgm:pt>
    <dgm:pt modelId="{5E721D7A-E626-4903-8A99-12795A4D34A5}" type="pres">
      <dgm:prSet presAssocID="{8BD53837-5F43-41DA-A6DA-3970C76658EA}" presName="compNode" presStyleCnt="0"/>
      <dgm:spPr/>
    </dgm:pt>
    <dgm:pt modelId="{2272C449-9A10-4D53-AB85-2095063C6F0B}" type="pres">
      <dgm:prSet presAssocID="{8BD53837-5F43-41DA-A6DA-3970C76658EA}" presName="bgRect" presStyleLbl="bgShp" presStyleIdx="0" presStyleCnt="2"/>
      <dgm:spPr/>
    </dgm:pt>
    <dgm:pt modelId="{5DF29B04-FB7F-4F02-9816-991A7E2EA2B1}" type="pres">
      <dgm:prSet presAssocID="{8BD53837-5F43-41DA-A6DA-3970C76658E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 with solid fill"/>
        </a:ext>
      </dgm:extLst>
    </dgm:pt>
    <dgm:pt modelId="{0DB6FBBA-B890-43B2-BBC1-58D6DE968FB1}" type="pres">
      <dgm:prSet presAssocID="{8BD53837-5F43-41DA-A6DA-3970C76658EA}" presName="spaceRect" presStyleCnt="0"/>
      <dgm:spPr/>
    </dgm:pt>
    <dgm:pt modelId="{8CA13037-0988-4EBB-8756-FFB2ADBB25BF}" type="pres">
      <dgm:prSet presAssocID="{8BD53837-5F43-41DA-A6DA-3970C76658EA}" presName="parTx" presStyleLbl="revTx" presStyleIdx="0" presStyleCnt="2">
        <dgm:presLayoutVars>
          <dgm:chMax val="0"/>
          <dgm:chPref val="0"/>
        </dgm:presLayoutVars>
      </dgm:prSet>
      <dgm:spPr/>
    </dgm:pt>
    <dgm:pt modelId="{5F3E2F5C-93E3-4931-9E2F-7DCD310ADCF8}" type="pres">
      <dgm:prSet presAssocID="{07925762-B24D-464F-B7F8-A75B197861A7}" presName="sibTrans" presStyleCnt="0"/>
      <dgm:spPr/>
    </dgm:pt>
    <dgm:pt modelId="{9156DD16-BD1B-49A3-B284-B5E2F7FBA01B}" type="pres">
      <dgm:prSet presAssocID="{5088E786-EA0C-406E-944C-AD315574DCAA}" presName="compNode" presStyleCnt="0"/>
      <dgm:spPr/>
    </dgm:pt>
    <dgm:pt modelId="{C467B6A3-04BC-4EE0-9B40-4F39DC51007E}" type="pres">
      <dgm:prSet presAssocID="{5088E786-EA0C-406E-944C-AD315574DCAA}" presName="bgRect" presStyleLbl="bgShp" presStyleIdx="1" presStyleCnt="2"/>
      <dgm:spPr/>
    </dgm:pt>
    <dgm:pt modelId="{379505C7-89F1-47FD-A54E-6EBADF251B35}" type="pres">
      <dgm:prSet presAssocID="{5088E786-EA0C-406E-944C-AD315574DCA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 with solid fill"/>
        </a:ext>
      </dgm:extLst>
    </dgm:pt>
    <dgm:pt modelId="{C8784425-4824-4D3C-8FC4-7D00B0544F20}" type="pres">
      <dgm:prSet presAssocID="{5088E786-EA0C-406E-944C-AD315574DCAA}" presName="spaceRect" presStyleCnt="0"/>
      <dgm:spPr/>
    </dgm:pt>
    <dgm:pt modelId="{20A69A3F-646F-4D0C-B081-C84610DA2D3B}" type="pres">
      <dgm:prSet presAssocID="{5088E786-EA0C-406E-944C-AD315574DCA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F709201-F774-4586-8E1C-895EA0483D1A}" type="presOf" srcId="{5088E786-EA0C-406E-944C-AD315574DCAA}" destId="{20A69A3F-646F-4D0C-B081-C84610DA2D3B}" srcOrd="0" destOrd="0" presId="urn:microsoft.com/office/officeart/2018/2/layout/IconVerticalSolidList"/>
    <dgm:cxn modelId="{B2B2D523-8F0D-4CF6-B8EC-62B69E40961A}" srcId="{EF28A93F-6E1E-4827-A004-FE8E8BB9C9A8}" destId="{5088E786-EA0C-406E-944C-AD315574DCAA}" srcOrd="1" destOrd="0" parTransId="{3A32C976-CA23-4ED8-8E35-2B54476AB29C}" sibTransId="{9443AB0A-6EB1-4D3C-9BAE-51A41FB93C5C}"/>
    <dgm:cxn modelId="{FCC8F25C-4E19-4C69-ACE0-F3368BA99913}" srcId="{EF28A93F-6E1E-4827-A004-FE8E8BB9C9A8}" destId="{8BD53837-5F43-41DA-A6DA-3970C76658EA}" srcOrd="0" destOrd="0" parTransId="{A0C52303-3E81-4DA0-9167-B0B48504EC11}" sibTransId="{07925762-B24D-464F-B7F8-A75B197861A7}"/>
    <dgm:cxn modelId="{B9B917BF-B838-4A64-BFDA-E3DC3A83A6A9}" type="presOf" srcId="{8BD53837-5F43-41DA-A6DA-3970C76658EA}" destId="{8CA13037-0988-4EBB-8756-FFB2ADBB25BF}" srcOrd="0" destOrd="0" presId="urn:microsoft.com/office/officeart/2018/2/layout/IconVerticalSolidList"/>
    <dgm:cxn modelId="{A1CB7CD6-FC45-4CF0-9C62-21A929DBD3EA}" type="presOf" srcId="{EF28A93F-6E1E-4827-A004-FE8E8BB9C9A8}" destId="{D6F933C7-760D-4761-A4A7-CC0641DBFE58}" srcOrd="0" destOrd="0" presId="urn:microsoft.com/office/officeart/2018/2/layout/IconVerticalSolidList"/>
    <dgm:cxn modelId="{31DDA1B0-7F56-415F-A1CE-5585310921DD}" type="presParOf" srcId="{D6F933C7-760D-4761-A4A7-CC0641DBFE58}" destId="{5E721D7A-E626-4903-8A99-12795A4D34A5}" srcOrd="0" destOrd="0" presId="urn:microsoft.com/office/officeart/2018/2/layout/IconVerticalSolidList"/>
    <dgm:cxn modelId="{A0753B3B-9C40-4481-8D35-87289AB2FBE6}" type="presParOf" srcId="{5E721D7A-E626-4903-8A99-12795A4D34A5}" destId="{2272C449-9A10-4D53-AB85-2095063C6F0B}" srcOrd="0" destOrd="0" presId="urn:microsoft.com/office/officeart/2018/2/layout/IconVerticalSolidList"/>
    <dgm:cxn modelId="{20697CA3-D6CF-414C-871B-14BCD2592810}" type="presParOf" srcId="{5E721D7A-E626-4903-8A99-12795A4D34A5}" destId="{5DF29B04-FB7F-4F02-9816-991A7E2EA2B1}" srcOrd="1" destOrd="0" presId="urn:microsoft.com/office/officeart/2018/2/layout/IconVerticalSolidList"/>
    <dgm:cxn modelId="{A5C7451E-D807-4824-A201-C17DCA15839B}" type="presParOf" srcId="{5E721D7A-E626-4903-8A99-12795A4D34A5}" destId="{0DB6FBBA-B890-43B2-BBC1-58D6DE968FB1}" srcOrd="2" destOrd="0" presId="urn:microsoft.com/office/officeart/2018/2/layout/IconVerticalSolidList"/>
    <dgm:cxn modelId="{03BD185E-ACF3-4BC4-B180-239CF9CF3F2B}" type="presParOf" srcId="{5E721D7A-E626-4903-8A99-12795A4D34A5}" destId="{8CA13037-0988-4EBB-8756-FFB2ADBB25BF}" srcOrd="3" destOrd="0" presId="urn:microsoft.com/office/officeart/2018/2/layout/IconVerticalSolidList"/>
    <dgm:cxn modelId="{420A308E-6BA0-444A-B0EB-9F1FBCA26745}" type="presParOf" srcId="{D6F933C7-760D-4761-A4A7-CC0641DBFE58}" destId="{5F3E2F5C-93E3-4931-9E2F-7DCD310ADCF8}" srcOrd="1" destOrd="0" presId="urn:microsoft.com/office/officeart/2018/2/layout/IconVerticalSolidList"/>
    <dgm:cxn modelId="{8E797498-6D88-4F21-8ED5-B85269AC4D0F}" type="presParOf" srcId="{D6F933C7-760D-4761-A4A7-CC0641DBFE58}" destId="{9156DD16-BD1B-49A3-B284-B5E2F7FBA01B}" srcOrd="2" destOrd="0" presId="urn:microsoft.com/office/officeart/2018/2/layout/IconVerticalSolidList"/>
    <dgm:cxn modelId="{B5009F97-3B59-4666-B025-B1C45FFEED9E}" type="presParOf" srcId="{9156DD16-BD1B-49A3-B284-B5E2F7FBA01B}" destId="{C467B6A3-04BC-4EE0-9B40-4F39DC51007E}" srcOrd="0" destOrd="0" presId="urn:microsoft.com/office/officeart/2018/2/layout/IconVerticalSolidList"/>
    <dgm:cxn modelId="{A5B1E10E-9BAD-47DB-B50C-D5DCC27B0893}" type="presParOf" srcId="{9156DD16-BD1B-49A3-B284-B5E2F7FBA01B}" destId="{379505C7-89F1-47FD-A54E-6EBADF251B35}" srcOrd="1" destOrd="0" presId="urn:microsoft.com/office/officeart/2018/2/layout/IconVerticalSolidList"/>
    <dgm:cxn modelId="{604175FA-6755-4DB8-A4AA-E2DF48334D63}" type="presParOf" srcId="{9156DD16-BD1B-49A3-B284-B5E2F7FBA01B}" destId="{C8784425-4824-4D3C-8FC4-7D00B0544F20}" srcOrd="2" destOrd="0" presId="urn:microsoft.com/office/officeart/2018/2/layout/IconVerticalSolidList"/>
    <dgm:cxn modelId="{9D708D33-8E3D-4E00-8D0D-D766D6B24100}" type="presParOf" srcId="{9156DD16-BD1B-49A3-B284-B5E2F7FBA01B}" destId="{20A69A3F-646F-4D0C-B081-C84610DA2D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A9AC097-11A6-4F2B-805A-DB65A033B2E7}" type="doc">
      <dgm:prSet loTypeId="urn:microsoft.com/office/officeart/2005/8/layout/cycle2" loCatId="icon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ED1F4C4-12AA-4E31-BB2D-110BD51579EA}">
      <dgm:prSet custT="1"/>
      <dgm:spPr/>
      <dgm:t>
        <a:bodyPr/>
        <a:lstStyle/>
        <a:p>
          <a:r>
            <a:rPr lang="en-US" sz="1400" dirty="0">
              <a:solidFill>
                <a:schemeClr val="bg1"/>
              </a:solidFill>
            </a:rPr>
            <a:t>Description:  Conducted a primary research project.</a:t>
          </a:r>
        </a:p>
      </dgm:t>
    </dgm:pt>
    <dgm:pt modelId="{90AE1BAF-3217-465D-909A-37F3D30DAF19}" type="parTrans" cxnId="{AE52B910-0E45-4D1D-B8D4-E959589F85EF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11E13164-A4A3-4557-B9C0-5C11404C0758}" type="sibTrans" cxnId="{AE52B910-0E45-4D1D-B8D4-E959589F85EF}">
      <dgm:prSet/>
      <dgm:spPr/>
      <dgm:t>
        <a:bodyPr/>
        <a:lstStyle/>
        <a:p>
          <a:endParaRPr lang="en-US" dirty="0">
            <a:solidFill>
              <a:schemeClr val="bg1"/>
            </a:solidFill>
          </a:endParaRPr>
        </a:p>
      </dgm:t>
    </dgm:pt>
    <dgm:pt modelId="{95682315-E3B3-4CB0-832D-1B3180F170FA}">
      <dgm:prSet custT="1"/>
      <dgm:spPr/>
      <dgm:t>
        <a:bodyPr/>
        <a:lstStyle/>
        <a:p>
          <a:r>
            <a:rPr lang="en-US" sz="1400" dirty="0">
              <a:solidFill>
                <a:schemeClr val="bg1"/>
              </a:solidFill>
            </a:rPr>
            <a:t>Evaluation:  How to write (and not write!) a reflexive journal</a:t>
          </a:r>
          <a:r>
            <a:rPr lang="en-US" sz="1100" dirty="0">
              <a:solidFill>
                <a:schemeClr val="bg1"/>
              </a:solidFill>
            </a:rPr>
            <a:t>.</a:t>
          </a:r>
        </a:p>
      </dgm:t>
    </dgm:pt>
    <dgm:pt modelId="{6E705E7F-155F-48FA-82B7-489EE727BC39}" type="parTrans" cxnId="{F96A8377-5CE5-44B1-8A41-DC918E37DE84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4826D8AC-3BDE-429A-8145-9291DC9DC0CE}" type="sibTrans" cxnId="{F96A8377-5CE5-44B1-8A41-DC918E37DE84}">
      <dgm:prSet/>
      <dgm:spPr/>
      <dgm:t>
        <a:bodyPr/>
        <a:lstStyle/>
        <a:p>
          <a:endParaRPr lang="en-US" dirty="0">
            <a:solidFill>
              <a:schemeClr val="bg1"/>
            </a:solidFill>
          </a:endParaRPr>
        </a:p>
      </dgm:t>
    </dgm:pt>
    <dgm:pt modelId="{D70A4918-EA38-4884-875A-770A1A00E5D6}">
      <dgm:prSet custT="1"/>
      <dgm:spPr/>
      <dgm:t>
        <a:bodyPr/>
        <a:lstStyle/>
        <a:p>
          <a:r>
            <a:rPr lang="en-US" sz="1400" dirty="0">
              <a:solidFill>
                <a:schemeClr val="bg1"/>
              </a:solidFill>
            </a:rPr>
            <a:t>Analysis:  Reflexive thematic analysis was the right choice.</a:t>
          </a:r>
        </a:p>
      </dgm:t>
    </dgm:pt>
    <dgm:pt modelId="{BE9EC0FB-FFC9-4B1B-BA9A-F128617AFC96}" type="parTrans" cxnId="{C01ECB72-13E1-4CD9-9B8B-B933567C9E8C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0DDB8CDB-DF61-4F16-8A78-863FE76C6455}" type="sibTrans" cxnId="{C01ECB72-13E1-4CD9-9B8B-B933567C9E8C}">
      <dgm:prSet/>
      <dgm:spPr/>
      <dgm:t>
        <a:bodyPr/>
        <a:lstStyle/>
        <a:p>
          <a:endParaRPr lang="en-US" dirty="0">
            <a:solidFill>
              <a:schemeClr val="bg1"/>
            </a:solidFill>
          </a:endParaRPr>
        </a:p>
      </dgm:t>
    </dgm:pt>
    <dgm:pt modelId="{ABD65AD6-F921-4EB3-AA81-8E138A1CF5B0}">
      <dgm:prSet custT="1"/>
      <dgm:spPr/>
      <dgm:t>
        <a:bodyPr/>
        <a:lstStyle/>
        <a:p>
          <a:pPr>
            <a:spcAft>
              <a:spcPts val="0"/>
            </a:spcAft>
          </a:pPr>
          <a:r>
            <a:rPr lang="en-GB" sz="1200" dirty="0">
              <a:solidFill>
                <a:schemeClr val="bg1"/>
              </a:solidFill>
            </a:rPr>
            <a:t>Conclusion:  </a:t>
          </a:r>
        </a:p>
        <a:p>
          <a:pPr>
            <a:spcAft>
              <a:spcPts val="0"/>
            </a:spcAft>
          </a:pPr>
          <a:r>
            <a:rPr lang="en-GB" sz="1200" dirty="0">
              <a:solidFill>
                <a:schemeClr val="bg1"/>
              </a:solidFill>
            </a:rPr>
            <a:t>The experiences of MT performers are underrepresented in the research.</a:t>
          </a:r>
          <a:endParaRPr lang="en-US" sz="1200" dirty="0">
            <a:solidFill>
              <a:schemeClr val="bg1"/>
            </a:solidFill>
          </a:endParaRPr>
        </a:p>
      </dgm:t>
    </dgm:pt>
    <dgm:pt modelId="{20C2DC1E-7EA8-4DC7-9EE2-02D21756D375}" type="parTrans" cxnId="{69B1FE7C-F618-4FE5-B87D-0C744ED8C4B2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F645CB9B-249B-49E7-92BB-128F93152500}" type="sibTrans" cxnId="{69B1FE7C-F618-4FE5-B87D-0C744ED8C4B2}">
      <dgm:prSet/>
      <dgm:spPr/>
      <dgm:t>
        <a:bodyPr/>
        <a:lstStyle/>
        <a:p>
          <a:endParaRPr lang="en-US" dirty="0">
            <a:solidFill>
              <a:schemeClr val="bg1"/>
            </a:solidFill>
          </a:endParaRPr>
        </a:p>
      </dgm:t>
    </dgm:pt>
    <dgm:pt modelId="{1E407E0A-0929-F041-823E-FCF5883230BF}">
      <dgm:prSet custT="1"/>
      <dgm:spPr/>
      <dgm:t>
        <a:bodyPr/>
        <a:lstStyle/>
        <a:p>
          <a:r>
            <a:rPr lang="en-GB" sz="1400" dirty="0">
              <a:solidFill>
                <a:schemeClr val="bg1"/>
              </a:solidFill>
            </a:rPr>
            <a:t>Feelings:  Nervous and enthusiastic.</a:t>
          </a:r>
        </a:p>
      </dgm:t>
    </dgm:pt>
    <dgm:pt modelId="{5757B8BF-79E2-9D40-8780-7B5EB7E031D2}" type="parTrans" cxnId="{18A501E6-818A-804A-8CF8-BCADA2954E17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A10CE0CD-95F3-5C41-B48B-30E6AE8FE9A9}" type="sibTrans" cxnId="{18A501E6-818A-804A-8CF8-BCADA2954E17}">
      <dgm:prSet/>
      <dgm:spPr/>
      <dgm:t>
        <a:bodyPr/>
        <a:lstStyle/>
        <a:p>
          <a:endParaRPr lang="en-GB" dirty="0">
            <a:solidFill>
              <a:schemeClr val="bg1"/>
            </a:solidFill>
          </a:endParaRPr>
        </a:p>
      </dgm:t>
    </dgm:pt>
    <dgm:pt modelId="{6459C61B-4A4D-8644-A96C-6AFC9EB4C420}">
      <dgm:prSet custT="1"/>
      <dgm:spPr>
        <a:solidFill>
          <a:schemeClr val="accent1"/>
        </a:solidFill>
      </dgm:spPr>
      <dgm:t>
        <a:bodyPr/>
        <a:lstStyle/>
        <a:p>
          <a:r>
            <a:rPr lang="en-GB" sz="1400" dirty="0">
              <a:solidFill>
                <a:schemeClr val="bg1"/>
              </a:solidFill>
            </a:rPr>
            <a:t>Action Plan:  Future research.</a:t>
          </a:r>
        </a:p>
      </dgm:t>
    </dgm:pt>
    <dgm:pt modelId="{1F68529F-574B-7E40-A24D-88F019BDF33D}" type="parTrans" cxnId="{B2AB42C6-08EE-9C41-B0EE-C574BA094FE2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58BBB149-8AE0-FE48-8603-ECA0C9008A16}" type="sibTrans" cxnId="{B2AB42C6-08EE-9C41-B0EE-C574BA094FE2}">
      <dgm:prSet/>
      <dgm:spPr>
        <a:solidFill>
          <a:schemeClr val="accent1"/>
        </a:solidFill>
      </dgm:spPr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5BC3BB66-7F47-694F-973A-4DD69AB8B749}" type="pres">
      <dgm:prSet presAssocID="{5A9AC097-11A6-4F2B-805A-DB65A033B2E7}" presName="cycle" presStyleCnt="0">
        <dgm:presLayoutVars>
          <dgm:dir/>
          <dgm:resizeHandles val="exact"/>
        </dgm:presLayoutVars>
      </dgm:prSet>
      <dgm:spPr/>
    </dgm:pt>
    <dgm:pt modelId="{6028511C-82CE-D04A-8742-D45914F22135}" type="pres">
      <dgm:prSet presAssocID="{2ED1F4C4-12AA-4E31-BB2D-110BD51579EA}" presName="node" presStyleLbl="node1" presStyleIdx="0" presStyleCnt="6">
        <dgm:presLayoutVars>
          <dgm:bulletEnabled val="1"/>
        </dgm:presLayoutVars>
      </dgm:prSet>
      <dgm:spPr/>
    </dgm:pt>
    <dgm:pt modelId="{7C00041D-DD39-704A-B4F2-BF23245CAB7B}" type="pres">
      <dgm:prSet presAssocID="{11E13164-A4A3-4557-B9C0-5C11404C0758}" presName="sibTrans" presStyleLbl="sibTrans2D1" presStyleIdx="0" presStyleCnt="6"/>
      <dgm:spPr/>
    </dgm:pt>
    <dgm:pt modelId="{18D898B8-52A0-924A-9935-95FB0452DBDF}" type="pres">
      <dgm:prSet presAssocID="{11E13164-A4A3-4557-B9C0-5C11404C0758}" presName="connectorText" presStyleLbl="sibTrans2D1" presStyleIdx="0" presStyleCnt="6"/>
      <dgm:spPr/>
    </dgm:pt>
    <dgm:pt modelId="{67D0A506-A6ED-0347-8E73-AA6EF16168E0}" type="pres">
      <dgm:prSet presAssocID="{1E407E0A-0929-F041-823E-FCF5883230BF}" presName="node" presStyleLbl="node1" presStyleIdx="1" presStyleCnt="6">
        <dgm:presLayoutVars>
          <dgm:bulletEnabled val="1"/>
        </dgm:presLayoutVars>
      </dgm:prSet>
      <dgm:spPr/>
    </dgm:pt>
    <dgm:pt modelId="{0694718D-1884-F34D-8B0C-E2DEC7F30E8E}" type="pres">
      <dgm:prSet presAssocID="{A10CE0CD-95F3-5C41-B48B-30E6AE8FE9A9}" presName="sibTrans" presStyleLbl="sibTrans2D1" presStyleIdx="1" presStyleCnt="6"/>
      <dgm:spPr/>
    </dgm:pt>
    <dgm:pt modelId="{8D3DFAEA-DC44-5245-AB10-80C9A0E77353}" type="pres">
      <dgm:prSet presAssocID="{A10CE0CD-95F3-5C41-B48B-30E6AE8FE9A9}" presName="connectorText" presStyleLbl="sibTrans2D1" presStyleIdx="1" presStyleCnt="6"/>
      <dgm:spPr/>
    </dgm:pt>
    <dgm:pt modelId="{F3693BD9-8C62-F54F-92B4-98A20A87F119}" type="pres">
      <dgm:prSet presAssocID="{95682315-E3B3-4CB0-832D-1B3180F170FA}" presName="node" presStyleLbl="node1" presStyleIdx="2" presStyleCnt="6">
        <dgm:presLayoutVars>
          <dgm:bulletEnabled val="1"/>
        </dgm:presLayoutVars>
      </dgm:prSet>
      <dgm:spPr/>
    </dgm:pt>
    <dgm:pt modelId="{0FF63AF6-DBE5-AC45-BBC9-AE262E1FDB7F}" type="pres">
      <dgm:prSet presAssocID="{4826D8AC-3BDE-429A-8145-9291DC9DC0CE}" presName="sibTrans" presStyleLbl="sibTrans2D1" presStyleIdx="2" presStyleCnt="6"/>
      <dgm:spPr/>
    </dgm:pt>
    <dgm:pt modelId="{7E53CC3D-5857-C043-BDF9-2C2983510099}" type="pres">
      <dgm:prSet presAssocID="{4826D8AC-3BDE-429A-8145-9291DC9DC0CE}" presName="connectorText" presStyleLbl="sibTrans2D1" presStyleIdx="2" presStyleCnt="6"/>
      <dgm:spPr/>
    </dgm:pt>
    <dgm:pt modelId="{FE80AC79-2D90-5941-849D-664D05665ACE}" type="pres">
      <dgm:prSet presAssocID="{D70A4918-EA38-4884-875A-770A1A00E5D6}" presName="node" presStyleLbl="node1" presStyleIdx="3" presStyleCnt="6">
        <dgm:presLayoutVars>
          <dgm:bulletEnabled val="1"/>
        </dgm:presLayoutVars>
      </dgm:prSet>
      <dgm:spPr/>
    </dgm:pt>
    <dgm:pt modelId="{46411B18-1C12-3348-BEA4-C167D5EFC8DD}" type="pres">
      <dgm:prSet presAssocID="{0DDB8CDB-DF61-4F16-8A78-863FE76C6455}" presName="sibTrans" presStyleLbl="sibTrans2D1" presStyleIdx="3" presStyleCnt="6"/>
      <dgm:spPr/>
    </dgm:pt>
    <dgm:pt modelId="{8D90D12F-2DFE-9640-8434-36A150B0ED7D}" type="pres">
      <dgm:prSet presAssocID="{0DDB8CDB-DF61-4F16-8A78-863FE76C6455}" presName="connectorText" presStyleLbl="sibTrans2D1" presStyleIdx="3" presStyleCnt="6"/>
      <dgm:spPr/>
    </dgm:pt>
    <dgm:pt modelId="{0E71B95F-5DEE-3D48-9CA3-45D28698236B}" type="pres">
      <dgm:prSet presAssocID="{ABD65AD6-F921-4EB3-AA81-8E138A1CF5B0}" presName="node" presStyleLbl="node1" presStyleIdx="4" presStyleCnt="6" custScaleX="103271" custScaleY="106396">
        <dgm:presLayoutVars>
          <dgm:bulletEnabled val="1"/>
        </dgm:presLayoutVars>
      </dgm:prSet>
      <dgm:spPr/>
    </dgm:pt>
    <dgm:pt modelId="{55C0772C-6BEC-B445-AFF0-00DCB3FAFC88}" type="pres">
      <dgm:prSet presAssocID="{F645CB9B-249B-49E7-92BB-128F93152500}" presName="sibTrans" presStyleLbl="sibTrans2D1" presStyleIdx="4" presStyleCnt="6"/>
      <dgm:spPr/>
    </dgm:pt>
    <dgm:pt modelId="{72DF6681-5D39-EA42-93A6-2FA770D97722}" type="pres">
      <dgm:prSet presAssocID="{F645CB9B-249B-49E7-92BB-128F93152500}" presName="connectorText" presStyleLbl="sibTrans2D1" presStyleIdx="4" presStyleCnt="6"/>
      <dgm:spPr/>
    </dgm:pt>
    <dgm:pt modelId="{8DF02053-5033-E544-BFAD-8CE697DB594A}" type="pres">
      <dgm:prSet presAssocID="{6459C61B-4A4D-8644-A96C-6AFC9EB4C420}" presName="node" presStyleLbl="node1" presStyleIdx="5" presStyleCnt="6">
        <dgm:presLayoutVars>
          <dgm:bulletEnabled val="1"/>
        </dgm:presLayoutVars>
      </dgm:prSet>
      <dgm:spPr/>
    </dgm:pt>
    <dgm:pt modelId="{B1FEBE80-B12E-324A-A165-3DA6EFAB3E99}" type="pres">
      <dgm:prSet presAssocID="{58BBB149-8AE0-FE48-8603-ECA0C9008A16}" presName="sibTrans" presStyleLbl="sibTrans2D1" presStyleIdx="5" presStyleCnt="6"/>
      <dgm:spPr/>
    </dgm:pt>
    <dgm:pt modelId="{CA34EEF1-5D82-E24C-A775-E857D231964A}" type="pres">
      <dgm:prSet presAssocID="{58BBB149-8AE0-FE48-8603-ECA0C9008A16}" presName="connectorText" presStyleLbl="sibTrans2D1" presStyleIdx="5" presStyleCnt="6"/>
      <dgm:spPr/>
    </dgm:pt>
  </dgm:ptLst>
  <dgm:cxnLst>
    <dgm:cxn modelId="{FB0A6304-040E-DE4A-A21E-6BD49FA2BDB3}" type="presOf" srcId="{11E13164-A4A3-4557-B9C0-5C11404C0758}" destId="{18D898B8-52A0-924A-9935-95FB0452DBDF}" srcOrd="1" destOrd="0" presId="urn:microsoft.com/office/officeart/2005/8/layout/cycle2"/>
    <dgm:cxn modelId="{B7088606-FC0B-2446-99AA-69D5C814B9A0}" type="presOf" srcId="{A10CE0CD-95F3-5C41-B48B-30E6AE8FE9A9}" destId="{0694718D-1884-F34D-8B0C-E2DEC7F30E8E}" srcOrd="0" destOrd="0" presId="urn:microsoft.com/office/officeart/2005/8/layout/cycle2"/>
    <dgm:cxn modelId="{AE52B910-0E45-4D1D-B8D4-E959589F85EF}" srcId="{5A9AC097-11A6-4F2B-805A-DB65A033B2E7}" destId="{2ED1F4C4-12AA-4E31-BB2D-110BD51579EA}" srcOrd="0" destOrd="0" parTransId="{90AE1BAF-3217-465D-909A-37F3D30DAF19}" sibTransId="{11E13164-A4A3-4557-B9C0-5C11404C0758}"/>
    <dgm:cxn modelId="{3B7A511E-0007-A540-B6CE-6EE86581E33C}" type="presOf" srcId="{F645CB9B-249B-49E7-92BB-128F93152500}" destId="{72DF6681-5D39-EA42-93A6-2FA770D97722}" srcOrd="1" destOrd="0" presId="urn:microsoft.com/office/officeart/2005/8/layout/cycle2"/>
    <dgm:cxn modelId="{1146D427-4320-7C4E-8ED4-12A50DD4ED1E}" type="presOf" srcId="{6459C61B-4A4D-8644-A96C-6AFC9EB4C420}" destId="{8DF02053-5033-E544-BFAD-8CE697DB594A}" srcOrd="0" destOrd="0" presId="urn:microsoft.com/office/officeart/2005/8/layout/cycle2"/>
    <dgm:cxn modelId="{20D51036-4360-3847-B62C-C2C810332775}" type="presOf" srcId="{0DDB8CDB-DF61-4F16-8A78-863FE76C6455}" destId="{8D90D12F-2DFE-9640-8434-36A150B0ED7D}" srcOrd="1" destOrd="0" presId="urn:microsoft.com/office/officeart/2005/8/layout/cycle2"/>
    <dgm:cxn modelId="{B0F51D3E-CE52-184E-9695-AA930B16E237}" type="presOf" srcId="{11E13164-A4A3-4557-B9C0-5C11404C0758}" destId="{7C00041D-DD39-704A-B4F2-BF23245CAB7B}" srcOrd="0" destOrd="0" presId="urn:microsoft.com/office/officeart/2005/8/layout/cycle2"/>
    <dgm:cxn modelId="{C3C73D45-7526-7540-8DBB-B776E992F11F}" type="presOf" srcId="{2ED1F4C4-12AA-4E31-BB2D-110BD51579EA}" destId="{6028511C-82CE-D04A-8742-D45914F22135}" srcOrd="0" destOrd="0" presId="urn:microsoft.com/office/officeart/2005/8/layout/cycle2"/>
    <dgm:cxn modelId="{17E20F4D-7A77-E947-9A31-45DEBDC21FB3}" type="presOf" srcId="{95682315-E3B3-4CB0-832D-1B3180F170FA}" destId="{F3693BD9-8C62-F54F-92B4-98A20A87F119}" srcOrd="0" destOrd="0" presId="urn:microsoft.com/office/officeart/2005/8/layout/cycle2"/>
    <dgm:cxn modelId="{BF186F52-7CD3-034B-A2C5-2147092D3485}" type="presOf" srcId="{58BBB149-8AE0-FE48-8603-ECA0C9008A16}" destId="{CA34EEF1-5D82-E24C-A775-E857D231964A}" srcOrd="1" destOrd="0" presId="urn:microsoft.com/office/officeart/2005/8/layout/cycle2"/>
    <dgm:cxn modelId="{5AEF4368-B851-E445-93B2-EF547C3F7AE3}" type="presOf" srcId="{F645CB9B-249B-49E7-92BB-128F93152500}" destId="{55C0772C-6BEC-B445-AFF0-00DCB3FAFC88}" srcOrd="0" destOrd="0" presId="urn:microsoft.com/office/officeart/2005/8/layout/cycle2"/>
    <dgm:cxn modelId="{ED417170-E6F9-D349-958E-F3600688DB1F}" type="presOf" srcId="{5A9AC097-11A6-4F2B-805A-DB65A033B2E7}" destId="{5BC3BB66-7F47-694F-973A-4DD69AB8B749}" srcOrd="0" destOrd="0" presId="urn:microsoft.com/office/officeart/2005/8/layout/cycle2"/>
    <dgm:cxn modelId="{C01ECB72-13E1-4CD9-9B8B-B933567C9E8C}" srcId="{5A9AC097-11A6-4F2B-805A-DB65A033B2E7}" destId="{D70A4918-EA38-4884-875A-770A1A00E5D6}" srcOrd="3" destOrd="0" parTransId="{BE9EC0FB-FFC9-4B1B-BA9A-F128617AFC96}" sibTransId="{0DDB8CDB-DF61-4F16-8A78-863FE76C6455}"/>
    <dgm:cxn modelId="{F96A8377-5CE5-44B1-8A41-DC918E37DE84}" srcId="{5A9AC097-11A6-4F2B-805A-DB65A033B2E7}" destId="{95682315-E3B3-4CB0-832D-1B3180F170FA}" srcOrd="2" destOrd="0" parTransId="{6E705E7F-155F-48FA-82B7-489EE727BC39}" sibTransId="{4826D8AC-3BDE-429A-8145-9291DC9DC0CE}"/>
    <dgm:cxn modelId="{5D337C7A-0A00-D247-8709-5C8AEBCD3CA1}" type="presOf" srcId="{ABD65AD6-F921-4EB3-AA81-8E138A1CF5B0}" destId="{0E71B95F-5DEE-3D48-9CA3-45D28698236B}" srcOrd="0" destOrd="0" presId="urn:microsoft.com/office/officeart/2005/8/layout/cycle2"/>
    <dgm:cxn modelId="{CE139B7A-F868-C54A-990E-78EB42F67206}" type="presOf" srcId="{D70A4918-EA38-4884-875A-770A1A00E5D6}" destId="{FE80AC79-2D90-5941-849D-664D05665ACE}" srcOrd="0" destOrd="0" presId="urn:microsoft.com/office/officeart/2005/8/layout/cycle2"/>
    <dgm:cxn modelId="{69B1FE7C-F618-4FE5-B87D-0C744ED8C4B2}" srcId="{5A9AC097-11A6-4F2B-805A-DB65A033B2E7}" destId="{ABD65AD6-F921-4EB3-AA81-8E138A1CF5B0}" srcOrd="4" destOrd="0" parTransId="{20C2DC1E-7EA8-4DC7-9EE2-02D21756D375}" sibTransId="{F645CB9B-249B-49E7-92BB-128F93152500}"/>
    <dgm:cxn modelId="{CBC1DE89-DDC4-DC41-BF94-89AF2F8E912A}" type="presOf" srcId="{A10CE0CD-95F3-5C41-B48B-30E6AE8FE9A9}" destId="{8D3DFAEA-DC44-5245-AB10-80C9A0E77353}" srcOrd="1" destOrd="0" presId="urn:microsoft.com/office/officeart/2005/8/layout/cycle2"/>
    <dgm:cxn modelId="{01BAB98B-7F27-F147-92B3-98332D952FA6}" type="presOf" srcId="{4826D8AC-3BDE-429A-8145-9291DC9DC0CE}" destId="{7E53CC3D-5857-C043-BDF9-2C2983510099}" srcOrd="1" destOrd="0" presId="urn:microsoft.com/office/officeart/2005/8/layout/cycle2"/>
    <dgm:cxn modelId="{BDEF59A2-2B66-894E-BF54-77F76B24D56A}" type="presOf" srcId="{4826D8AC-3BDE-429A-8145-9291DC9DC0CE}" destId="{0FF63AF6-DBE5-AC45-BBC9-AE262E1FDB7F}" srcOrd="0" destOrd="0" presId="urn:microsoft.com/office/officeart/2005/8/layout/cycle2"/>
    <dgm:cxn modelId="{B2AB42C6-08EE-9C41-B0EE-C574BA094FE2}" srcId="{5A9AC097-11A6-4F2B-805A-DB65A033B2E7}" destId="{6459C61B-4A4D-8644-A96C-6AFC9EB4C420}" srcOrd="5" destOrd="0" parTransId="{1F68529F-574B-7E40-A24D-88F019BDF33D}" sibTransId="{58BBB149-8AE0-FE48-8603-ECA0C9008A16}"/>
    <dgm:cxn modelId="{164CD9DC-91AD-3941-A36D-D156FF0FED6B}" type="presOf" srcId="{1E407E0A-0929-F041-823E-FCF5883230BF}" destId="{67D0A506-A6ED-0347-8E73-AA6EF16168E0}" srcOrd="0" destOrd="0" presId="urn:microsoft.com/office/officeart/2005/8/layout/cycle2"/>
    <dgm:cxn modelId="{18A501E6-818A-804A-8CF8-BCADA2954E17}" srcId="{5A9AC097-11A6-4F2B-805A-DB65A033B2E7}" destId="{1E407E0A-0929-F041-823E-FCF5883230BF}" srcOrd="1" destOrd="0" parTransId="{5757B8BF-79E2-9D40-8780-7B5EB7E031D2}" sibTransId="{A10CE0CD-95F3-5C41-B48B-30E6AE8FE9A9}"/>
    <dgm:cxn modelId="{15AF40EE-6F69-104E-A5A8-ABF1A335673B}" type="presOf" srcId="{58BBB149-8AE0-FE48-8603-ECA0C9008A16}" destId="{B1FEBE80-B12E-324A-A165-3DA6EFAB3E99}" srcOrd="0" destOrd="0" presId="urn:microsoft.com/office/officeart/2005/8/layout/cycle2"/>
    <dgm:cxn modelId="{50C494F8-42E2-CC40-A2B1-203853C9C231}" type="presOf" srcId="{0DDB8CDB-DF61-4F16-8A78-863FE76C6455}" destId="{46411B18-1C12-3348-BEA4-C167D5EFC8DD}" srcOrd="0" destOrd="0" presId="urn:microsoft.com/office/officeart/2005/8/layout/cycle2"/>
    <dgm:cxn modelId="{A46D5E9D-3894-2743-8E4A-A93EC2D6D359}" type="presParOf" srcId="{5BC3BB66-7F47-694F-973A-4DD69AB8B749}" destId="{6028511C-82CE-D04A-8742-D45914F22135}" srcOrd="0" destOrd="0" presId="urn:microsoft.com/office/officeart/2005/8/layout/cycle2"/>
    <dgm:cxn modelId="{08966C77-A1E3-5742-87C1-BEC3D01D2A7A}" type="presParOf" srcId="{5BC3BB66-7F47-694F-973A-4DD69AB8B749}" destId="{7C00041D-DD39-704A-B4F2-BF23245CAB7B}" srcOrd="1" destOrd="0" presId="urn:microsoft.com/office/officeart/2005/8/layout/cycle2"/>
    <dgm:cxn modelId="{1FF288BA-2E2F-4540-8FA1-8883E5D4BC1E}" type="presParOf" srcId="{7C00041D-DD39-704A-B4F2-BF23245CAB7B}" destId="{18D898B8-52A0-924A-9935-95FB0452DBDF}" srcOrd="0" destOrd="0" presId="urn:microsoft.com/office/officeart/2005/8/layout/cycle2"/>
    <dgm:cxn modelId="{88E4E5B7-020E-BD4E-A921-0AC7D684D639}" type="presParOf" srcId="{5BC3BB66-7F47-694F-973A-4DD69AB8B749}" destId="{67D0A506-A6ED-0347-8E73-AA6EF16168E0}" srcOrd="2" destOrd="0" presId="urn:microsoft.com/office/officeart/2005/8/layout/cycle2"/>
    <dgm:cxn modelId="{A6C1FEB3-8C55-9F4A-8E2C-B49E56F8C67A}" type="presParOf" srcId="{5BC3BB66-7F47-694F-973A-4DD69AB8B749}" destId="{0694718D-1884-F34D-8B0C-E2DEC7F30E8E}" srcOrd="3" destOrd="0" presId="urn:microsoft.com/office/officeart/2005/8/layout/cycle2"/>
    <dgm:cxn modelId="{52A0CF7D-54B4-004E-B238-85004463C065}" type="presParOf" srcId="{0694718D-1884-F34D-8B0C-E2DEC7F30E8E}" destId="{8D3DFAEA-DC44-5245-AB10-80C9A0E77353}" srcOrd="0" destOrd="0" presId="urn:microsoft.com/office/officeart/2005/8/layout/cycle2"/>
    <dgm:cxn modelId="{F70E68DB-E2C7-B346-8D56-3B38C731DA47}" type="presParOf" srcId="{5BC3BB66-7F47-694F-973A-4DD69AB8B749}" destId="{F3693BD9-8C62-F54F-92B4-98A20A87F119}" srcOrd="4" destOrd="0" presId="urn:microsoft.com/office/officeart/2005/8/layout/cycle2"/>
    <dgm:cxn modelId="{B9763C7A-09A8-4640-928A-41443B5A48DB}" type="presParOf" srcId="{5BC3BB66-7F47-694F-973A-4DD69AB8B749}" destId="{0FF63AF6-DBE5-AC45-BBC9-AE262E1FDB7F}" srcOrd="5" destOrd="0" presId="urn:microsoft.com/office/officeart/2005/8/layout/cycle2"/>
    <dgm:cxn modelId="{879CD491-97D2-2D46-9CFA-59D4FAAB9A64}" type="presParOf" srcId="{0FF63AF6-DBE5-AC45-BBC9-AE262E1FDB7F}" destId="{7E53CC3D-5857-C043-BDF9-2C2983510099}" srcOrd="0" destOrd="0" presId="urn:microsoft.com/office/officeart/2005/8/layout/cycle2"/>
    <dgm:cxn modelId="{CBA8B755-6A06-464E-B006-3F531974CB80}" type="presParOf" srcId="{5BC3BB66-7F47-694F-973A-4DD69AB8B749}" destId="{FE80AC79-2D90-5941-849D-664D05665ACE}" srcOrd="6" destOrd="0" presId="urn:microsoft.com/office/officeart/2005/8/layout/cycle2"/>
    <dgm:cxn modelId="{B7311A76-E34A-1942-AAB9-7B83D92785F0}" type="presParOf" srcId="{5BC3BB66-7F47-694F-973A-4DD69AB8B749}" destId="{46411B18-1C12-3348-BEA4-C167D5EFC8DD}" srcOrd="7" destOrd="0" presId="urn:microsoft.com/office/officeart/2005/8/layout/cycle2"/>
    <dgm:cxn modelId="{452CA812-5A16-2B4C-884F-CB74A2747099}" type="presParOf" srcId="{46411B18-1C12-3348-BEA4-C167D5EFC8DD}" destId="{8D90D12F-2DFE-9640-8434-36A150B0ED7D}" srcOrd="0" destOrd="0" presId="urn:microsoft.com/office/officeart/2005/8/layout/cycle2"/>
    <dgm:cxn modelId="{BB6C3984-6F20-0840-A90B-C1329658F16F}" type="presParOf" srcId="{5BC3BB66-7F47-694F-973A-4DD69AB8B749}" destId="{0E71B95F-5DEE-3D48-9CA3-45D28698236B}" srcOrd="8" destOrd="0" presId="urn:microsoft.com/office/officeart/2005/8/layout/cycle2"/>
    <dgm:cxn modelId="{E67C532F-7E68-9D44-A916-E0885934E27B}" type="presParOf" srcId="{5BC3BB66-7F47-694F-973A-4DD69AB8B749}" destId="{55C0772C-6BEC-B445-AFF0-00DCB3FAFC88}" srcOrd="9" destOrd="0" presId="urn:microsoft.com/office/officeart/2005/8/layout/cycle2"/>
    <dgm:cxn modelId="{213725C1-D55D-C94F-B07F-118744898589}" type="presParOf" srcId="{55C0772C-6BEC-B445-AFF0-00DCB3FAFC88}" destId="{72DF6681-5D39-EA42-93A6-2FA770D97722}" srcOrd="0" destOrd="0" presId="urn:microsoft.com/office/officeart/2005/8/layout/cycle2"/>
    <dgm:cxn modelId="{123D5272-27E2-354D-ADA8-9421C6FA70A3}" type="presParOf" srcId="{5BC3BB66-7F47-694F-973A-4DD69AB8B749}" destId="{8DF02053-5033-E544-BFAD-8CE697DB594A}" srcOrd="10" destOrd="0" presId="urn:microsoft.com/office/officeart/2005/8/layout/cycle2"/>
    <dgm:cxn modelId="{864B148A-5325-7C48-803B-19897D834070}" type="presParOf" srcId="{5BC3BB66-7F47-694F-973A-4DD69AB8B749}" destId="{B1FEBE80-B12E-324A-A165-3DA6EFAB3E99}" srcOrd="11" destOrd="0" presId="urn:microsoft.com/office/officeart/2005/8/layout/cycle2"/>
    <dgm:cxn modelId="{3DBAEE66-C2B7-DA41-AFA1-4078FA549EA3}" type="presParOf" srcId="{B1FEBE80-B12E-324A-A165-3DA6EFAB3E99}" destId="{CA34EEF1-5D82-E24C-A775-E857D231964A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D17406-8C09-0D43-A9F8-2DA237EF44D5}">
      <dsp:nvSpPr>
        <dsp:cNvPr id="0" name=""/>
        <dsp:cNvSpPr/>
      </dsp:nvSpPr>
      <dsp:spPr>
        <a:xfrm>
          <a:off x="0" y="3972164"/>
          <a:ext cx="6151562" cy="130375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Paucity of peer-reviewed literature (Curtis, 2019; Flynn, 2022; Thomas and Alexander, 2025)</a:t>
          </a:r>
          <a:endParaRPr lang="en-US" sz="2400" kern="1200" dirty="0"/>
        </a:p>
      </dsp:txBody>
      <dsp:txXfrm>
        <a:off x="0" y="3972164"/>
        <a:ext cx="6151562" cy="1303752"/>
      </dsp:txXfrm>
    </dsp:sp>
    <dsp:sp modelId="{689338AF-44C2-0245-AD5E-2C8FB42162B6}">
      <dsp:nvSpPr>
        <dsp:cNvPr id="0" name=""/>
        <dsp:cNvSpPr/>
      </dsp:nvSpPr>
      <dsp:spPr>
        <a:xfrm rot="10800000">
          <a:off x="0" y="1986548"/>
          <a:ext cx="6151562" cy="2005172"/>
        </a:xfrm>
        <a:prstGeom prst="upArrowCallout">
          <a:avLst/>
        </a:prstGeom>
        <a:solidFill>
          <a:schemeClr val="accent2">
            <a:hueOff val="-716791"/>
            <a:satOff val="-17272"/>
            <a:lumOff val="-103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Industry expectation (Glasheen, 2017) </a:t>
          </a:r>
          <a:endParaRPr lang="en-US" sz="2400" kern="1200" dirty="0"/>
        </a:p>
      </dsp:txBody>
      <dsp:txXfrm rot="10800000">
        <a:off x="0" y="1986548"/>
        <a:ext cx="6151562" cy="1302901"/>
      </dsp:txXfrm>
    </dsp:sp>
    <dsp:sp modelId="{D89D14C7-198D-614D-BB40-B1BC9FB34002}">
      <dsp:nvSpPr>
        <dsp:cNvPr id="0" name=""/>
        <dsp:cNvSpPr/>
      </dsp:nvSpPr>
      <dsp:spPr>
        <a:xfrm rot="10800000">
          <a:off x="0" y="932"/>
          <a:ext cx="6151562" cy="2005172"/>
        </a:xfrm>
        <a:prstGeom prst="upArrowCallout">
          <a:avLst/>
        </a:prstGeom>
        <a:solidFill>
          <a:schemeClr val="accent2">
            <a:hueOff val="-1433582"/>
            <a:satOff val="-34544"/>
            <a:lumOff val="-207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My practice </a:t>
          </a:r>
          <a:endParaRPr lang="en-US" sz="2400" kern="1200" dirty="0"/>
        </a:p>
      </dsp:txBody>
      <dsp:txXfrm rot="10800000">
        <a:off x="0" y="932"/>
        <a:ext cx="6151562" cy="13029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AE9B78-D150-DF4C-8B7E-1339F5D78A1F}">
      <dsp:nvSpPr>
        <dsp:cNvPr id="0" name=""/>
        <dsp:cNvSpPr/>
      </dsp:nvSpPr>
      <dsp:spPr>
        <a:xfrm rot="5400000">
          <a:off x="7017854" y="-2758394"/>
          <a:ext cx="1396134" cy="7262044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ts val="600"/>
            </a:spcBef>
            <a:spcAft>
              <a:spcPct val="15000"/>
            </a:spcAft>
            <a:buChar char="•"/>
          </a:pPr>
          <a:r>
            <a:rPr lang="en-GB" sz="1800" kern="1200" dirty="0"/>
            <a:t>To explore singers’ experiences while dancing and acting.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ts val="60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kern="1200" dirty="0"/>
            <a:t>To generate knowledge and recommendations.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ts val="60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kern="1200" dirty="0"/>
            <a:t>To provide insights into how the disciplines co-exist.</a:t>
          </a:r>
          <a:endParaRPr lang="en-US" sz="1800" kern="1200" dirty="0"/>
        </a:p>
      </dsp:txBody>
      <dsp:txXfrm rot="-5400000">
        <a:off x="4084899" y="242715"/>
        <a:ext cx="7193890" cy="1259826"/>
      </dsp:txXfrm>
    </dsp:sp>
    <dsp:sp modelId="{44055650-219F-9641-8969-B6EE2389A81A}">
      <dsp:nvSpPr>
        <dsp:cNvPr id="0" name=""/>
        <dsp:cNvSpPr/>
      </dsp:nvSpPr>
      <dsp:spPr>
        <a:xfrm>
          <a:off x="0" y="43"/>
          <a:ext cx="4084899" cy="1745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1930" tIns="100965" rIns="201930" bIns="100965" numCol="1" spcCol="1270" anchor="ctr" anchorCtr="0">
          <a:noAutofit/>
        </a:bodyPr>
        <a:lstStyle/>
        <a:p>
          <a:pPr marL="0" lvl="0" indent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5300" kern="1200"/>
            <a:t>Aims</a:t>
          </a:r>
        </a:p>
      </dsp:txBody>
      <dsp:txXfrm>
        <a:off x="85192" y="85235"/>
        <a:ext cx="3914515" cy="1574784"/>
      </dsp:txXfrm>
    </dsp:sp>
    <dsp:sp modelId="{375F5B7D-1AB7-8641-84B0-F917E0CBD746}">
      <dsp:nvSpPr>
        <dsp:cNvPr id="0" name=""/>
        <dsp:cNvSpPr/>
      </dsp:nvSpPr>
      <dsp:spPr>
        <a:xfrm rot="5400000">
          <a:off x="7017854" y="-925967"/>
          <a:ext cx="1396134" cy="7262044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ts val="60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kern="1200" dirty="0"/>
            <a:t>To examine the lived experiences of triple threats (Sundler et al., 2019). </a:t>
          </a:r>
        </a:p>
        <a:p>
          <a:pPr marL="171450" lvl="1" indent="-171450" algn="l" defTabSz="800100">
            <a:lnSpc>
              <a:spcPct val="90000"/>
            </a:lnSpc>
            <a:spcBef>
              <a:spcPts val="60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kern="1200" dirty="0"/>
            <a:t>To explore the significance of the meanings performers attach to their experiences (Chilisa and Kawulich, 2012; Scott, 2024).</a:t>
          </a:r>
        </a:p>
        <a:p>
          <a:pPr marL="171450" lvl="1" indent="-171450" algn="l" defTabSz="800100">
            <a:lnSpc>
              <a:spcPct val="90000"/>
            </a:lnSpc>
            <a:spcBef>
              <a:spcPts val="60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kern="1200" dirty="0"/>
            <a:t>To encourage more holistic training and development.</a:t>
          </a:r>
        </a:p>
      </dsp:txBody>
      <dsp:txXfrm rot="-5400000">
        <a:off x="4084899" y="2075142"/>
        <a:ext cx="7193890" cy="1259826"/>
      </dsp:txXfrm>
    </dsp:sp>
    <dsp:sp modelId="{12CEEE0D-C75E-FE43-ADF8-BD814F4FFE42}">
      <dsp:nvSpPr>
        <dsp:cNvPr id="0" name=""/>
        <dsp:cNvSpPr/>
      </dsp:nvSpPr>
      <dsp:spPr>
        <a:xfrm>
          <a:off x="0" y="1832470"/>
          <a:ext cx="4084899" cy="1745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1930" tIns="100965" rIns="201930" bIns="100965" numCol="1" spcCol="1270" anchor="ctr" anchorCtr="0">
          <a:noAutofit/>
        </a:bodyPr>
        <a:lstStyle/>
        <a:p>
          <a:pPr marL="0" lvl="0" indent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5300" kern="1200"/>
            <a:t>Objectives</a:t>
          </a:r>
        </a:p>
      </dsp:txBody>
      <dsp:txXfrm>
        <a:off x="85192" y="1917662"/>
        <a:ext cx="3914515" cy="15747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59E316-0C8A-284B-A48C-A25331168163}">
      <dsp:nvSpPr>
        <dsp:cNvPr id="0" name=""/>
        <dsp:cNvSpPr/>
      </dsp:nvSpPr>
      <dsp:spPr>
        <a:xfrm rot="5400000">
          <a:off x="6546326" y="-2658467"/>
          <a:ext cx="1078030" cy="666855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Emphasises the significance of the meanings people attach to their experiences (Chilisa and Kawulich, 2012; Scott, 2024). </a:t>
          </a:r>
          <a:endParaRPr lang="en-US" sz="2100" kern="1200" dirty="0"/>
        </a:p>
      </dsp:txBody>
      <dsp:txXfrm rot="-5400000">
        <a:off x="3751063" y="189421"/>
        <a:ext cx="6615932" cy="972780"/>
      </dsp:txXfrm>
    </dsp:sp>
    <dsp:sp modelId="{8DFB8EE4-7213-2445-88FF-BD59D171F0F8}">
      <dsp:nvSpPr>
        <dsp:cNvPr id="0" name=""/>
        <dsp:cNvSpPr/>
      </dsp:nvSpPr>
      <dsp:spPr>
        <a:xfrm>
          <a:off x="0" y="2041"/>
          <a:ext cx="3751063" cy="13475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Interpretivist Paradigm</a:t>
          </a:r>
        </a:p>
      </dsp:txBody>
      <dsp:txXfrm>
        <a:off x="65781" y="67822"/>
        <a:ext cx="3619501" cy="1215976"/>
      </dsp:txXfrm>
    </dsp:sp>
    <dsp:sp modelId="{C991EF1D-80D4-1040-9617-52E7779F756A}">
      <dsp:nvSpPr>
        <dsp:cNvPr id="0" name=""/>
        <dsp:cNvSpPr/>
      </dsp:nvSpPr>
      <dsp:spPr>
        <a:xfrm rot="5400000">
          <a:off x="6546326" y="-1243552"/>
          <a:ext cx="1078030" cy="666855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100" kern="1200" dirty="0"/>
            <a:t>Engages with the qualities of the participants’ lived experiences (Willig, 2013; Braun and Clarke, 2021; Forbes, 2024).</a:t>
          </a:r>
          <a:endParaRPr lang="en-US" sz="2100" kern="1200" dirty="0"/>
        </a:p>
      </dsp:txBody>
      <dsp:txXfrm rot="-5400000">
        <a:off x="3751063" y="1604336"/>
        <a:ext cx="6615932" cy="972780"/>
      </dsp:txXfrm>
    </dsp:sp>
    <dsp:sp modelId="{E8E8ED84-4676-4240-B1BF-7FACBF746223}">
      <dsp:nvSpPr>
        <dsp:cNvPr id="0" name=""/>
        <dsp:cNvSpPr/>
      </dsp:nvSpPr>
      <dsp:spPr>
        <a:xfrm>
          <a:off x="0" y="1416956"/>
          <a:ext cx="3751063" cy="13475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Qualitative Approach </a:t>
          </a:r>
        </a:p>
      </dsp:txBody>
      <dsp:txXfrm>
        <a:off x="65781" y="1482737"/>
        <a:ext cx="3619501" cy="1215976"/>
      </dsp:txXfrm>
    </dsp:sp>
    <dsp:sp modelId="{4B2CBB68-CD5B-D847-80AE-8F1A6FB1F055}">
      <dsp:nvSpPr>
        <dsp:cNvPr id="0" name=""/>
        <dsp:cNvSpPr/>
      </dsp:nvSpPr>
      <dsp:spPr>
        <a:xfrm rot="5400000">
          <a:off x="6546326" y="171362"/>
          <a:ext cx="1078030" cy="666855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Gives credence to the lived experience as recounted by the participants and offers a deeper understanding of their phenomena (Jackson, Vaughan and Brown, 2018). </a:t>
          </a:r>
          <a:endParaRPr lang="en-US" sz="2100" kern="1200" dirty="0"/>
        </a:p>
      </dsp:txBody>
      <dsp:txXfrm rot="-5400000">
        <a:off x="3751063" y="3019251"/>
        <a:ext cx="6615932" cy="972780"/>
      </dsp:txXfrm>
    </dsp:sp>
    <dsp:sp modelId="{82ECEB8D-EADB-8543-BCA5-6AC64B4A5558}">
      <dsp:nvSpPr>
        <dsp:cNvPr id="0" name=""/>
        <dsp:cNvSpPr/>
      </dsp:nvSpPr>
      <dsp:spPr>
        <a:xfrm>
          <a:off x="0" y="2831872"/>
          <a:ext cx="3751063" cy="13475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Descriptive Phenomenological Research Design</a:t>
          </a:r>
          <a:endParaRPr lang="en-US" sz="2700" kern="1200" dirty="0"/>
        </a:p>
      </dsp:txBody>
      <dsp:txXfrm>
        <a:off x="65781" y="2897653"/>
        <a:ext cx="3619501" cy="12159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9C11C6-69E8-492B-A9F5-604C753D76C5}">
      <dsp:nvSpPr>
        <dsp:cNvPr id="0" name=""/>
        <dsp:cNvSpPr/>
      </dsp:nvSpPr>
      <dsp:spPr>
        <a:xfrm>
          <a:off x="0" y="3220"/>
          <a:ext cx="6151562" cy="14602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66F154-1BD6-409C-9208-73DA450B12EA}">
      <dsp:nvSpPr>
        <dsp:cNvPr id="0" name=""/>
        <dsp:cNvSpPr/>
      </dsp:nvSpPr>
      <dsp:spPr>
        <a:xfrm>
          <a:off x="441710" y="331765"/>
          <a:ext cx="803895" cy="8031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2B0E94-82B7-44B0-B380-78AA310394E5}">
      <dsp:nvSpPr>
        <dsp:cNvPr id="0" name=""/>
        <dsp:cNvSpPr/>
      </dsp:nvSpPr>
      <dsp:spPr>
        <a:xfrm>
          <a:off x="1687316" y="3220"/>
          <a:ext cx="4438261" cy="1505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367" tIns="159367" rIns="159367" bIns="15936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 literature review to connect interdisciplinary fields and close the gap between practical application and scholarly rigour (Winter, 2023).</a:t>
          </a:r>
          <a:endParaRPr lang="en-US" sz="2000" kern="1200" dirty="0"/>
        </a:p>
      </dsp:txBody>
      <dsp:txXfrm>
        <a:off x="1687316" y="3220"/>
        <a:ext cx="4438261" cy="1505831"/>
      </dsp:txXfrm>
    </dsp:sp>
    <dsp:sp modelId="{0FDFB2BC-B995-4CC6-BB26-D4AD3A9BEACA}">
      <dsp:nvSpPr>
        <dsp:cNvPr id="0" name=""/>
        <dsp:cNvSpPr/>
      </dsp:nvSpPr>
      <dsp:spPr>
        <a:xfrm>
          <a:off x="0" y="1885509"/>
          <a:ext cx="6151562" cy="146020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BC77FA-5A6A-4E7E-B18F-47D6AE86DC40}">
      <dsp:nvSpPr>
        <dsp:cNvPr id="0" name=""/>
        <dsp:cNvSpPr/>
      </dsp:nvSpPr>
      <dsp:spPr>
        <a:xfrm>
          <a:off x="441710" y="2214054"/>
          <a:ext cx="803895" cy="8031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90C5E-E730-472C-932A-8681F2FF09CF}">
      <dsp:nvSpPr>
        <dsp:cNvPr id="0" name=""/>
        <dsp:cNvSpPr/>
      </dsp:nvSpPr>
      <dsp:spPr>
        <a:xfrm>
          <a:off x="1687316" y="1885509"/>
          <a:ext cx="4438261" cy="1505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367" tIns="159367" rIns="159367" bIns="1593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Semi-structured interviews to complement (Creswell and Poth, 2018; Paparo, 2022) descriptive phenomenological research and  reflexive thematic analysis (Braun and Clarke, 2021).</a:t>
          </a:r>
          <a:endParaRPr lang="en-US" sz="1800" kern="1200" dirty="0"/>
        </a:p>
      </dsp:txBody>
      <dsp:txXfrm>
        <a:off x="1687316" y="1885509"/>
        <a:ext cx="4438261" cy="1505831"/>
      </dsp:txXfrm>
    </dsp:sp>
    <dsp:sp modelId="{8B97C2BA-4E75-4E10-8F0D-135D70AB10BE}">
      <dsp:nvSpPr>
        <dsp:cNvPr id="0" name=""/>
        <dsp:cNvSpPr/>
      </dsp:nvSpPr>
      <dsp:spPr>
        <a:xfrm>
          <a:off x="0" y="3767798"/>
          <a:ext cx="6151562" cy="146020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CA6741-BFFC-491B-A2D1-A9F3F1F4F117}">
      <dsp:nvSpPr>
        <dsp:cNvPr id="0" name=""/>
        <dsp:cNvSpPr/>
      </dsp:nvSpPr>
      <dsp:spPr>
        <a:xfrm>
          <a:off x="441710" y="4096343"/>
          <a:ext cx="803895" cy="8031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FBFAFF-5EEE-471A-AB73-4EE4FA6D8FB5}">
      <dsp:nvSpPr>
        <dsp:cNvPr id="0" name=""/>
        <dsp:cNvSpPr/>
      </dsp:nvSpPr>
      <dsp:spPr>
        <a:xfrm>
          <a:off x="1687316" y="3767798"/>
          <a:ext cx="4438261" cy="1505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367" tIns="159367" rIns="159367" bIns="15936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 reflexive journal to record an introspective narrative of the research process (Tobin </a:t>
          </a:r>
          <a:r>
            <a:rPr lang="en-GB" sz="2000" i="1" kern="1200" dirty="0"/>
            <a:t>et al.</a:t>
          </a:r>
          <a:r>
            <a:rPr lang="en-GB" sz="2000" kern="1200" dirty="0"/>
            <a:t>, 2004; Nowell </a:t>
          </a:r>
          <a:r>
            <a:rPr lang="en-GB" sz="2000" i="1" kern="1200" dirty="0"/>
            <a:t>et al.</a:t>
          </a:r>
          <a:r>
            <a:rPr lang="en-GB" sz="2000" kern="1200" dirty="0"/>
            <a:t>, 2017; Braun and Clarke, 2021).   </a:t>
          </a:r>
          <a:endParaRPr lang="en-US" sz="2000" kern="1200" dirty="0"/>
        </a:p>
      </dsp:txBody>
      <dsp:txXfrm>
        <a:off x="1687316" y="3767798"/>
        <a:ext cx="4438261" cy="150583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73860A-75E9-F644-A11E-787B8BE7F3B9}">
      <dsp:nvSpPr>
        <dsp:cNvPr id="0" name=""/>
        <dsp:cNvSpPr/>
      </dsp:nvSpPr>
      <dsp:spPr>
        <a:xfrm>
          <a:off x="0" y="3754983"/>
          <a:ext cx="6151562" cy="246403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More research into the the performers’ experiences</a:t>
          </a:r>
        </a:p>
      </dsp:txBody>
      <dsp:txXfrm>
        <a:off x="0" y="3754983"/>
        <a:ext cx="6151562" cy="1330580"/>
      </dsp:txXfrm>
    </dsp:sp>
    <dsp:sp modelId="{5B3AF1DE-E9E9-A640-995A-A9A18FE796A5}">
      <dsp:nvSpPr>
        <dsp:cNvPr id="0" name=""/>
        <dsp:cNvSpPr/>
      </dsp:nvSpPr>
      <dsp:spPr>
        <a:xfrm>
          <a:off x="2866" y="5036283"/>
          <a:ext cx="2024762" cy="113345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Qualitative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and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Quantitative </a:t>
          </a:r>
        </a:p>
      </dsp:txBody>
      <dsp:txXfrm>
        <a:off x="2866" y="5036283"/>
        <a:ext cx="2024762" cy="1133457"/>
      </dsp:txXfrm>
    </dsp:sp>
    <dsp:sp modelId="{96B59C26-8FC9-8147-847D-30F102E953F7}">
      <dsp:nvSpPr>
        <dsp:cNvPr id="0" name=""/>
        <dsp:cNvSpPr/>
      </dsp:nvSpPr>
      <dsp:spPr>
        <a:xfrm>
          <a:off x="2027629" y="4985895"/>
          <a:ext cx="4121066" cy="1234233"/>
        </a:xfrm>
        <a:prstGeom prst="rect">
          <a:avLst/>
        </a:prstGeom>
        <a:solidFill>
          <a:schemeClr val="accent2">
            <a:tint val="40000"/>
            <a:alpha val="90000"/>
            <a:hueOff val="-1429471"/>
            <a:satOff val="-67252"/>
            <a:lumOff val="-551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29471"/>
              <a:satOff val="-67252"/>
              <a:lumOff val="-55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Follow the example of research into breathing and cardiovascular function.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Gill Sans MT" panose="020B0502020104020203"/>
              <a:ea typeface="+mn-ea"/>
              <a:cs typeface="+mn-cs"/>
            </a:rPr>
            <a:t>Glasheen (2017</a:t>
          </a:r>
          <a:r>
            <a:rPr lang="en-GB" sz="1400" kern="1200" dirty="0"/>
            <a:t>)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Sliiden, Beck and MacDonald (2017)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Stephens and Wyon (2020)</a:t>
          </a:r>
          <a:endParaRPr lang="en-US" sz="1400" kern="1200" dirty="0"/>
        </a:p>
      </dsp:txBody>
      <dsp:txXfrm>
        <a:off x="2027629" y="4985895"/>
        <a:ext cx="4121066" cy="1234233"/>
      </dsp:txXfrm>
    </dsp:sp>
    <dsp:sp modelId="{02A86C2A-B449-AA42-AB24-F9A1128A0B27}">
      <dsp:nvSpPr>
        <dsp:cNvPr id="0" name=""/>
        <dsp:cNvSpPr/>
      </dsp:nvSpPr>
      <dsp:spPr>
        <a:xfrm rot="10800000">
          <a:off x="0" y="0"/>
          <a:ext cx="6151562" cy="3789691"/>
        </a:xfrm>
        <a:prstGeom prst="upArrowCallout">
          <a:avLst/>
        </a:prstGeom>
        <a:solidFill>
          <a:schemeClr val="accent2">
            <a:hueOff val="-1433582"/>
            <a:satOff val="-34544"/>
            <a:lumOff val="-207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How do we do it better?</a:t>
          </a:r>
        </a:p>
      </dsp:txBody>
      <dsp:txXfrm rot="10800000">
        <a:off x="0" y="0"/>
        <a:ext cx="6151562" cy="246242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72C449-9A10-4D53-AB85-2095063C6F0B}">
      <dsp:nvSpPr>
        <dsp:cNvPr id="0" name=""/>
        <dsp:cNvSpPr/>
      </dsp:nvSpPr>
      <dsp:spPr>
        <a:xfrm>
          <a:off x="0" y="857488"/>
          <a:ext cx="6151562" cy="15830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F29B04-FB7F-4F02-9816-991A7E2EA2B1}">
      <dsp:nvSpPr>
        <dsp:cNvPr id="0" name=""/>
        <dsp:cNvSpPr/>
      </dsp:nvSpPr>
      <dsp:spPr>
        <a:xfrm>
          <a:off x="478874" y="1213675"/>
          <a:ext cx="870680" cy="8706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A13037-0988-4EBB-8756-FFB2ADBB25BF}">
      <dsp:nvSpPr>
        <dsp:cNvPr id="0" name=""/>
        <dsp:cNvSpPr/>
      </dsp:nvSpPr>
      <dsp:spPr>
        <a:xfrm>
          <a:off x="1828428" y="857488"/>
          <a:ext cx="4323134" cy="1583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40" tIns="167540" rIns="167540" bIns="16754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Acting was not discussed as a co-equal part of the triple threat experience. </a:t>
          </a:r>
          <a:endParaRPr lang="en-US" sz="2500" kern="1200" dirty="0"/>
        </a:p>
      </dsp:txBody>
      <dsp:txXfrm>
        <a:off x="1828428" y="857488"/>
        <a:ext cx="4323134" cy="1583055"/>
      </dsp:txXfrm>
    </dsp:sp>
    <dsp:sp modelId="{C467B6A3-04BC-4EE0-9B40-4F39DC51007E}">
      <dsp:nvSpPr>
        <dsp:cNvPr id="0" name=""/>
        <dsp:cNvSpPr/>
      </dsp:nvSpPr>
      <dsp:spPr>
        <a:xfrm>
          <a:off x="0" y="2836306"/>
          <a:ext cx="6151562" cy="15830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9505C7-89F1-47FD-A54E-6EBADF251B35}">
      <dsp:nvSpPr>
        <dsp:cNvPr id="0" name=""/>
        <dsp:cNvSpPr/>
      </dsp:nvSpPr>
      <dsp:spPr>
        <a:xfrm>
          <a:off x="478874" y="3192494"/>
          <a:ext cx="870680" cy="8706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A69A3F-646F-4D0C-B081-C84610DA2D3B}">
      <dsp:nvSpPr>
        <dsp:cNvPr id="0" name=""/>
        <dsp:cNvSpPr/>
      </dsp:nvSpPr>
      <dsp:spPr>
        <a:xfrm>
          <a:off x="1828428" y="2836306"/>
          <a:ext cx="4323134" cy="1583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540" tIns="167540" rIns="167540" bIns="16754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 was unable to write in-depth about all the themes because of the length of assignment. </a:t>
          </a:r>
          <a:endParaRPr lang="en-US" sz="2500" kern="1200" dirty="0"/>
        </a:p>
      </dsp:txBody>
      <dsp:txXfrm>
        <a:off x="1828428" y="2836306"/>
        <a:ext cx="4323134" cy="158305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28511C-82CE-D04A-8742-D45914F22135}">
      <dsp:nvSpPr>
        <dsp:cNvPr id="0" name=""/>
        <dsp:cNvSpPr/>
      </dsp:nvSpPr>
      <dsp:spPr>
        <a:xfrm>
          <a:off x="5104719" y="1031"/>
          <a:ext cx="1589456" cy="15894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Description:  Conducted a primary research project.</a:t>
          </a:r>
        </a:p>
      </dsp:txBody>
      <dsp:txXfrm>
        <a:off x="5337489" y="233801"/>
        <a:ext cx="1123916" cy="1123916"/>
      </dsp:txXfrm>
    </dsp:sp>
    <dsp:sp modelId="{7C00041D-DD39-704A-B4F2-BF23245CAB7B}">
      <dsp:nvSpPr>
        <dsp:cNvPr id="0" name=""/>
        <dsp:cNvSpPr/>
      </dsp:nvSpPr>
      <dsp:spPr>
        <a:xfrm rot="1800000">
          <a:off x="6711121" y="1117965"/>
          <a:ext cx="421950" cy="5364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>
            <a:solidFill>
              <a:schemeClr val="bg1"/>
            </a:solidFill>
          </a:endParaRPr>
        </a:p>
      </dsp:txBody>
      <dsp:txXfrm>
        <a:off x="6719601" y="1193607"/>
        <a:ext cx="295365" cy="321865"/>
      </dsp:txXfrm>
    </dsp:sp>
    <dsp:sp modelId="{67D0A506-A6ED-0347-8E73-AA6EF16168E0}">
      <dsp:nvSpPr>
        <dsp:cNvPr id="0" name=""/>
        <dsp:cNvSpPr/>
      </dsp:nvSpPr>
      <dsp:spPr>
        <a:xfrm>
          <a:off x="7170701" y="1193826"/>
          <a:ext cx="1589456" cy="15894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</a:rPr>
            <a:t>Feelings:  Nervous and enthusiastic.</a:t>
          </a:r>
        </a:p>
      </dsp:txBody>
      <dsp:txXfrm>
        <a:off x="7403471" y="1426596"/>
        <a:ext cx="1123916" cy="1123916"/>
      </dsp:txXfrm>
    </dsp:sp>
    <dsp:sp modelId="{0694718D-1884-F34D-8B0C-E2DEC7F30E8E}">
      <dsp:nvSpPr>
        <dsp:cNvPr id="0" name=""/>
        <dsp:cNvSpPr/>
      </dsp:nvSpPr>
      <dsp:spPr>
        <a:xfrm rot="5400000">
          <a:off x="7754454" y="2901187"/>
          <a:ext cx="421950" cy="5364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>
            <a:solidFill>
              <a:schemeClr val="bg1"/>
            </a:solidFill>
          </a:endParaRPr>
        </a:p>
      </dsp:txBody>
      <dsp:txXfrm>
        <a:off x="7817747" y="2945183"/>
        <a:ext cx="295365" cy="321865"/>
      </dsp:txXfrm>
    </dsp:sp>
    <dsp:sp modelId="{F3693BD9-8C62-F54F-92B4-98A20A87F119}">
      <dsp:nvSpPr>
        <dsp:cNvPr id="0" name=""/>
        <dsp:cNvSpPr/>
      </dsp:nvSpPr>
      <dsp:spPr>
        <a:xfrm>
          <a:off x="7170701" y="3579416"/>
          <a:ext cx="1589456" cy="15894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Evaluation:  How to write (and not write!) a reflexive journal</a:t>
          </a:r>
          <a:r>
            <a:rPr lang="en-US" sz="1100" kern="1200" dirty="0">
              <a:solidFill>
                <a:schemeClr val="bg1"/>
              </a:solidFill>
            </a:rPr>
            <a:t>.</a:t>
          </a:r>
        </a:p>
      </dsp:txBody>
      <dsp:txXfrm>
        <a:off x="7403471" y="3812186"/>
        <a:ext cx="1123916" cy="1123916"/>
      </dsp:txXfrm>
    </dsp:sp>
    <dsp:sp modelId="{0FF63AF6-DBE5-AC45-BBC9-AE262E1FDB7F}">
      <dsp:nvSpPr>
        <dsp:cNvPr id="0" name=""/>
        <dsp:cNvSpPr/>
      </dsp:nvSpPr>
      <dsp:spPr>
        <a:xfrm rot="9000000">
          <a:off x="6731805" y="4696351"/>
          <a:ext cx="421950" cy="5364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>
            <a:solidFill>
              <a:schemeClr val="bg1"/>
            </a:solidFill>
          </a:endParaRPr>
        </a:p>
      </dsp:txBody>
      <dsp:txXfrm rot="10800000">
        <a:off x="6849910" y="4771993"/>
        <a:ext cx="295365" cy="321865"/>
      </dsp:txXfrm>
    </dsp:sp>
    <dsp:sp modelId="{FE80AC79-2D90-5941-849D-664D05665ACE}">
      <dsp:nvSpPr>
        <dsp:cNvPr id="0" name=""/>
        <dsp:cNvSpPr/>
      </dsp:nvSpPr>
      <dsp:spPr>
        <a:xfrm>
          <a:off x="5104719" y="4772212"/>
          <a:ext cx="1589456" cy="15894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Analysis:  Reflexive thematic analysis was the right choice.</a:t>
          </a:r>
        </a:p>
      </dsp:txBody>
      <dsp:txXfrm>
        <a:off x="5337489" y="5004982"/>
        <a:ext cx="1123916" cy="1123916"/>
      </dsp:txXfrm>
    </dsp:sp>
    <dsp:sp modelId="{46411B18-1C12-3348-BEA4-C167D5EFC8DD}">
      <dsp:nvSpPr>
        <dsp:cNvPr id="0" name=""/>
        <dsp:cNvSpPr/>
      </dsp:nvSpPr>
      <dsp:spPr>
        <a:xfrm rot="12600000">
          <a:off x="4687743" y="4716052"/>
          <a:ext cx="404991" cy="5364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>
            <a:solidFill>
              <a:schemeClr val="bg1"/>
            </a:solidFill>
          </a:endParaRPr>
        </a:p>
      </dsp:txBody>
      <dsp:txXfrm rot="10800000">
        <a:off x="4801101" y="4853714"/>
        <a:ext cx="283494" cy="321865"/>
      </dsp:txXfrm>
    </dsp:sp>
    <dsp:sp modelId="{0E71B95F-5DEE-3D48-9CA3-45D28698236B}">
      <dsp:nvSpPr>
        <dsp:cNvPr id="0" name=""/>
        <dsp:cNvSpPr/>
      </dsp:nvSpPr>
      <dsp:spPr>
        <a:xfrm>
          <a:off x="3012742" y="3528586"/>
          <a:ext cx="1641447" cy="169111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GB" sz="1200" kern="1200" dirty="0">
              <a:solidFill>
                <a:schemeClr val="bg1"/>
              </a:solidFill>
            </a:rPr>
            <a:t>Conclusion: 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GB" sz="1200" kern="1200" dirty="0">
              <a:solidFill>
                <a:schemeClr val="bg1"/>
              </a:solidFill>
            </a:rPr>
            <a:t>The experiences of MT performers are underrepresented in the research.</a:t>
          </a:r>
          <a:endParaRPr lang="en-US" sz="1200" kern="1200" dirty="0">
            <a:solidFill>
              <a:schemeClr val="bg1"/>
            </a:solidFill>
          </a:endParaRPr>
        </a:p>
      </dsp:txBody>
      <dsp:txXfrm>
        <a:off x="3253126" y="3776244"/>
        <a:ext cx="1160679" cy="1195802"/>
      </dsp:txXfrm>
    </dsp:sp>
    <dsp:sp modelId="{55C0772C-6BEC-B445-AFF0-00DCB3FAFC88}">
      <dsp:nvSpPr>
        <dsp:cNvPr id="0" name=""/>
        <dsp:cNvSpPr/>
      </dsp:nvSpPr>
      <dsp:spPr>
        <a:xfrm rot="16200000">
          <a:off x="3635960" y="2898893"/>
          <a:ext cx="395010" cy="5364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>
            <a:solidFill>
              <a:schemeClr val="bg1"/>
            </a:solidFill>
          </a:endParaRPr>
        </a:p>
      </dsp:txBody>
      <dsp:txXfrm>
        <a:off x="3695212" y="3065433"/>
        <a:ext cx="276507" cy="321865"/>
      </dsp:txXfrm>
    </dsp:sp>
    <dsp:sp modelId="{8DF02053-5033-E544-BFAD-8CE697DB594A}">
      <dsp:nvSpPr>
        <dsp:cNvPr id="0" name=""/>
        <dsp:cNvSpPr/>
      </dsp:nvSpPr>
      <dsp:spPr>
        <a:xfrm>
          <a:off x="3038737" y="1193826"/>
          <a:ext cx="1589456" cy="1589456"/>
        </a:xfrm>
        <a:prstGeom prst="ellipse">
          <a:avLst/>
        </a:prstGeom>
        <a:solidFill>
          <a:schemeClr val="accent1"/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</a:rPr>
            <a:t>Action Plan:  Future research.</a:t>
          </a:r>
        </a:p>
      </dsp:txBody>
      <dsp:txXfrm>
        <a:off x="3271507" y="1426596"/>
        <a:ext cx="1123916" cy="1123916"/>
      </dsp:txXfrm>
    </dsp:sp>
    <dsp:sp modelId="{B1FEBE80-B12E-324A-A165-3DA6EFAB3E99}">
      <dsp:nvSpPr>
        <dsp:cNvPr id="0" name=""/>
        <dsp:cNvSpPr/>
      </dsp:nvSpPr>
      <dsp:spPr>
        <a:xfrm rot="19800000">
          <a:off x="4645139" y="1129907"/>
          <a:ext cx="421950" cy="5364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>
            <a:solidFill>
              <a:schemeClr val="bg1"/>
            </a:solidFill>
          </a:endParaRPr>
        </a:p>
      </dsp:txBody>
      <dsp:txXfrm>
        <a:off x="4653619" y="1268841"/>
        <a:ext cx="295365" cy="3218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6B2CD2-2814-7B47-8F79-C71252469701}" type="datetimeFigureOut">
              <a:rPr lang="en-US" smtClean="0"/>
              <a:t>8/1/25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E34826-4086-9240-AC0E-785CFB27A8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69621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05233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IMPACT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54091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 current practice is an amalgam of teaching musical theatre singers and of music directing Musical theatre productions.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Being a triple threat (singer/dancer/actor) is the industry expectation in musical theatre.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is a paucity of peer-reviewed literature which researches these performers therefore new research is essential to evolve the industry.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051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Aims</a:t>
            </a:r>
          </a:p>
          <a:p>
            <a:pPr marL="1085850" lvl="2" indent="-171450">
              <a:buFont typeface="Arial" panose="020B0604020202020204" pitchFamily="34" charset="0"/>
              <a:buChar char="•"/>
            </a:pPr>
            <a:r>
              <a:rPr lang="en-US" dirty="0"/>
              <a:t>To explore singers’ experiences, generate knowledge, and provide insights.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Objectives</a:t>
            </a:r>
          </a:p>
          <a:p>
            <a:pPr marL="1085850" lvl="2" indent="-171450">
              <a:buFont typeface="Arial" panose="020B0604020202020204" pitchFamily="34" charset="0"/>
              <a:buChar char="•"/>
            </a:pPr>
            <a:r>
              <a:rPr lang="en-US" dirty="0"/>
              <a:t>To examine lived experiences, explore meanings, and encourage holistic training.</a:t>
            </a:r>
          </a:p>
          <a:p>
            <a:pPr marL="1085850" lvl="2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0432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Big Q. - for ‘fully qualitative’ research.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6428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used three research instruments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05966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used reflexive thematic analysis as delineated by Braun and Clarke.  Since I am a novice researcher,  I followed the steps as outlined in the book including coding and </a:t>
            </a:r>
            <a:r>
              <a:rPr lang="en-US" dirty="0" err="1"/>
              <a:t>analysing</a:t>
            </a:r>
            <a:r>
              <a:rPr lang="en-US" dirty="0"/>
              <a:t> the codes to produce themes.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7369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71384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7424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Since there were no studies which directly correlated with my research question, I explored three areas of intersection.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7371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Word cloud based on my lit review.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63154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an excerpt of a course guide from ArtsEd which clearly shows that the three disciplines are taught separately.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6706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4696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 mirror of examined themes with exception of breathing.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7758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Most of the literature I found about MT performers focussed on dance and singing.  The interviews produced some data about acting but only one theme emerged.  This could have been a case of insider researcher bias and positionality of which I will be aware in the future.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chose to expand upon a selection of them as a workaround but the result was the omission of salient themes.  In particular, acting through song and performance synergy would have contributed to a more complete story. Each theme could have been an entire essay and they will be a springboard for modules five and six of this master’s degree.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80472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71149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Most salient points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04853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4826-4086-9240-AC0E-785CFB27A8D4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2240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E8FF-3F60-FE4B-BCDF-580BB633A15E}" type="datetime1">
              <a:rPr lang="en-GB" smtClean="0"/>
              <a:t>01/08/2025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5239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31473-2D52-4A4D-8054-FB22C6B350D5}" type="datetime1">
              <a:rPr lang="en-GB" smtClean="0"/>
              <a:t>01/08/2025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528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DB237-7282-0F4C-8B60-0A35EB5F066A}" type="datetime1">
              <a:rPr lang="en-GB" smtClean="0"/>
              <a:t>01/08/2025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477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0A16D-A9B8-BE4C-83FA-9AC2A2800163}" type="datetime1">
              <a:rPr lang="en-GB" smtClean="0"/>
              <a:t>01/08/2025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467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652F9-4007-1E4C-A570-A163568B0523}" type="datetime1">
              <a:rPr lang="en-GB" smtClean="0"/>
              <a:t>01/08/2025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733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291A1-FDDA-7F47-AADA-A306438058EE}" type="datetime1">
              <a:rPr lang="en-GB" smtClean="0"/>
              <a:t>01/08/2025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4360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8F821-E989-8E4A-A24B-46AC98D125DA}" type="datetime1">
              <a:rPr lang="en-GB" smtClean="0"/>
              <a:t>01/08/2025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5829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A9F4-319E-8D4D-ABC1-089254BDA1DE}" type="datetime1">
              <a:rPr lang="en-GB" smtClean="0"/>
              <a:t>01/08/2025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632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1B869A2-D23D-9541-8DB1-EE683CA18632}" type="datetime1">
              <a:rPr lang="en-GB" smtClean="0"/>
              <a:t>01/08/2025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4166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3D5FA-D9FE-1449-A18F-0BE980FF815A}" type="datetime1">
              <a:rPr lang="en-GB" smtClean="0"/>
              <a:t>01/08/2025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041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858D-2E6C-8846-9A18-7AA90766ADCB}" type="datetime1">
              <a:rPr lang="en-GB" smtClean="0"/>
              <a:t>01/08/2025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13411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205CBA5C-5972-3F40-B2BF-4EE3FB5D9F22}" type="datetime1">
              <a:rPr lang="en-GB" smtClean="0"/>
              <a:t>01/08/2025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AE82A158-7F91-444A-8F9B-F15EBCA80C4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94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https://d.docs.live.net/Users/christinedescher/Library/Group%20Containers/UBF8T346G9.ms/WebArchiveCopyPasteTempFiles/com.microsoft.Word/gibbs.gif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artsed.co.uk/course/undergraduate/undergraduate-musical-theatre/?course-guide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D7FCD31-B6A0-453B-AC5B-4A7F4219A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42428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9A7876-71D7-C294-56EB-CD5F081508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3418891"/>
            <a:ext cx="8991600" cy="1645920"/>
          </a:xfrm>
        </p:spPr>
        <p:txBody>
          <a:bodyPr>
            <a:normAutofit fontScale="90000"/>
          </a:bodyPr>
          <a:lstStyle/>
          <a:p>
            <a:br>
              <a:rPr lang="en-GB" sz="1200" dirty="0"/>
            </a:br>
            <a:br>
              <a:rPr lang="en-GB" sz="1200" dirty="0"/>
            </a:br>
            <a:r>
              <a:rPr lang="en-GB" sz="1800" dirty="0"/>
              <a:t>Singing as a triple threat:  a qualitative study of professional, semi-professional and vocational trainee performers’ experiences of singing while simultaneously performing the three musical theatre disciplines of singing, acting, and dancing</a:t>
            </a:r>
            <a:br>
              <a:rPr lang="en-GB" sz="1800" dirty="0"/>
            </a:br>
            <a:endParaRPr lang="en-US" sz="1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8E9850-2C83-1EF0-7FA2-9E8D37652F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5384690"/>
            <a:ext cx="6801612" cy="100340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1800" dirty="0"/>
              <a:t>Christine Descher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2335206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BMPF7326D</a:t>
            </a:r>
          </a:p>
        </p:txBody>
      </p:sp>
      <p:pic>
        <p:nvPicPr>
          <p:cNvPr id="7" name="Graphic 6" descr="Treble clef">
            <a:extLst>
              <a:ext uri="{FF2B5EF4-FFF2-40B4-BE49-F238E27FC236}">
                <a16:creationId xmlns:a16="http://schemas.microsoft.com/office/drawing/2014/main" id="{8819DEB2-678F-D97D-A87D-19E3D36E0B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67820" y="640079"/>
            <a:ext cx="2456360" cy="245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091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48"/>
    </mc:Choice>
    <mc:Fallback xmlns="">
      <p:transition spd="slow" advTm="5148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3530FE0-C542-45A1-BCD8-935787009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51" y="640080"/>
            <a:ext cx="8924024" cy="5200996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0543" y="825096"/>
            <a:ext cx="8549640" cy="483096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6718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EA9940-A2C6-1ED5-6337-421E436D6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168" y="1586484"/>
            <a:ext cx="3685032" cy="368503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Research Question</a:t>
            </a:r>
            <a:endParaRPr lang="en-US" sz="3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C254A-71EC-2795-2E15-2442F74E6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6984" y="1283546"/>
            <a:ext cx="5715917" cy="39140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404040"/>
                </a:solidFill>
              </a:rPr>
              <a:t>What is the performer’s experience of the impact on singing while simultaneously performing the three musical theatre disciplines (singing, acting, and dancing)?</a:t>
            </a:r>
            <a:br>
              <a:rPr lang="en-GB" sz="2400" dirty="0">
                <a:solidFill>
                  <a:srgbClr val="404040"/>
                </a:solidFill>
              </a:rPr>
            </a:br>
            <a:endParaRPr lang="en-US" sz="2400" dirty="0">
              <a:solidFill>
                <a:srgbClr val="40404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94063F-076B-9F1B-B897-1E1CCAE2B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3799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1625"/>
    </mc:Choice>
    <mc:Fallback xmlns="">
      <p:transition spd="slow" advTm="11625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836D221-E91F-4CA7-904A-D533B97F4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1CF712-8E16-2556-5A9D-9CF095264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3"/>
            <a:ext cx="3401568" cy="1495794"/>
          </a:xfrm>
          <a:prstGeom prst="ellipse">
            <a:avLst/>
          </a:prstGeo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1800" dirty="0">
                <a:solidFill>
                  <a:srgbClr val="0D0D0D"/>
                </a:solidFill>
              </a:rPr>
              <a:t>Justification and Context</a:t>
            </a: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563906AD-57D2-40AD-A4A4-DEE56613D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881F71EA-97AA-58CA-B0DF-0448B0A6FD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6342625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86AFE2-7411-93F5-803F-8E3DB3607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3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71"/>
    </mc:Choice>
    <mc:Fallback xmlns="">
      <p:transition spd="slow" advTm="1227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B278C26-5ACC-417E-AC0F-BFDE3B87F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4900"/>
            <a:ext cx="12192000" cy="19431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6E08D57-5F26-4CC6-B0F4-1A617784B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9185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E7DF09-4865-D13A-649C-E6DA2874A2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424131"/>
              </p:ext>
            </p:extLst>
          </p:nvPr>
        </p:nvGraphicFramePr>
        <p:xfrm>
          <a:off x="266063" y="668609"/>
          <a:ext cx="11346944" cy="35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40AEE644-4D68-3D8D-CF08-F24F24151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242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53"/>
    </mc:Choice>
    <mc:Fallback xmlns="">
      <p:transition spd="slow" advTm="26053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508BC-33A3-58BD-C44A-EE5413997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95619"/>
            <a:ext cx="7729728" cy="1188720"/>
          </a:xfrm>
        </p:spPr>
        <p:txBody>
          <a:bodyPr/>
          <a:lstStyle/>
          <a:p>
            <a:r>
              <a:rPr lang="en-US" dirty="0"/>
              <a:t>Methodology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1951EDF-7804-E427-3557-BB74311BC4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2901382"/>
              </p:ext>
            </p:extLst>
          </p:nvPr>
        </p:nvGraphicFramePr>
        <p:xfrm>
          <a:off x="653540" y="2015776"/>
          <a:ext cx="10419621" cy="41814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6EA1A0-3ACC-3CD3-43B6-89B6410A4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123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74"/>
    </mc:Choice>
    <mc:Fallback xmlns="">
      <p:transition spd="slow" advTm="47174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6D221-E91F-4CA7-904A-D533B97F4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4828E7-0D38-CA30-8AC2-4765601A0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3"/>
            <a:ext cx="3401568" cy="1495794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dirty="0">
                <a:solidFill>
                  <a:srgbClr val="0D0D0D"/>
                </a:solidFill>
              </a:rPr>
              <a:t>Data Collection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63906AD-57D2-40AD-A4A4-DEE56613D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6FC1F6-B2DF-DCE8-F131-4006A6A168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9949443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DEEC13-D092-3B2E-D771-FEE63830E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64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290"/>
    </mc:Choice>
    <mc:Fallback xmlns="">
      <p:transition spd="slow" advTm="3429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099">
            <a:extLst>
              <a:ext uri="{FF2B5EF4-FFF2-40B4-BE49-F238E27FC236}">
                <a16:creationId xmlns:a16="http://schemas.microsoft.com/office/drawing/2014/main" id="{ECC5C182-0BBE-45A7-9CBF-FB730FC6E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E7BB52-90D0-0AD1-F0D1-13DB0972C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9732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dirty="0">
                <a:solidFill>
                  <a:srgbClr val="262626"/>
                </a:solidFill>
              </a:rPr>
              <a:t>DATA Analysis</a:t>
            </a:r>
          </a:p>
        </p:txBody>
      </p:sp>
      <p:sp>
        <p:nvSpPr>
          <p:cNvPr id="4101" name="Rectangle 4100">
            <a:extLst>
              <a:ext uri="{FF2B5EF4-FFF2-40B4-BE49-F238E27FC236}">
                <a16:creationId xmlns:a16="http://schemas.microsoft.com/office/drawing/2014/main" id="{CC710C67-9302-4498-90B8-3E6C7214D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665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E9986647-6B3E-45B0-B2A4-B6943C356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9781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098" name="Picture 2" descr="Thematic Analysis">
            <a:extLst>
              <a:ext uri="{FF2B5EF4-FFF2-40B4-BE49-F238E27FC236}">
                <a16:creationId xmlns:a16="http://schemas.microsoft.com/office/drawing/2014/main" id="{5889513E-6EE3-1DF3-B71C-27143EB358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21783" y="970949"/>
            <a:ext cx="3301027" cy="459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A0516-AE55-362F-1202-FF6D4465AF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732" y="2858703"/>
            <a:ext cx="5285791" cy="3042547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rgbClr val="FFFFFF"/>
                </a:solidFill>
              </a:rPr>
              <a:t>Reflexive thematic analysis (Braun and Clarke 2021)</a:t>
            </a: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681AC0-C08B-6DF3-5793-7D9CAE431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952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90"/>
    </mc:Choice>
    <mc:Fallback xmlns="">
      <p:transition spd="slow" advTm="1229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2A9A7-A248-36E2-1637-4385E5C60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177" y="2936557"/>
            <a:ext cx="4379439" cy="984885"/>
          </a:xfrm>
          <a:prstGeom prst="rect">
            <a:avLst/>
          </a:prstGeom>
          <a:solidFill>
            <a:schemeClr val="accent2"/>
          </a:solidFill>
          <a:ln w="190500" cap="sq" cmpd="thinThick">
            <a:solidFill>
              <a:schemeClr val="accent2"/>
            </a:solidFill>
            <a:miter lim="800000"/>
          </a:ln>
        </p:spPr>
        <p:txBody>
          <a:bodyPr wrap="square" anchor="ctr">
            <a:normAutofit/>
          </a:bodyPr>
          <a:lstStyle/>
          <a:p>
            <a:r>
              <a:rPr lang="en-US" sz="2200" dirty="0">
                <a:solidFill>
                  <a:srgbClr val="FFFFFF"/>
                </a:solidFill>
              </a:rPr>
              <a:t>Ethics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E74ED4E-0698-B734-212A-94A2D9384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8917" y="1"/>
            <a:ext cx="5937874" cy="6501160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Ethical Risks in Interviews:</a:t>
            </a:r>
          </a:p>
          <a:p>
            <a:pPr marL="0" indent="0">
              <a:lnSpc>
                <a:spcPct val="90000"/>
              </a:lnSpc>
              <a:buNone/>
            </a:pPr>
            <a:endParaRPr lang="en-US" sz="2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Arial" panose="020B0604020202020204" pitchFamily="34" charset="0"/>
              </a:rPr>
              <a:t>Power dynamics (Adams, 2010; Belina, 2023). </a:t>
            </a:r>
          </a:p>
          <a:p>
            <a:pPr lvl="1">
              <a:lnSpc>
                <a:spcPct val="90000"/>
              </a:lnSpc>
            </a:pPr>
            <a:endParaRPr lang="en-GB" altLang="en-US" sz="2600" dirty="0">
              <a:solidFill>
                <a:schemeClr val="tx1">
                  <a:lumMod val="75000"/>
                  <a:lumOff val="25000"/>
                </a:schemeClr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Arial" panose="020B0604020202020204" pitchFamily="34" charset="0"/>
              </a:rPr>
              <a:t>Emotional distress (Adams, 2010; McGrath, Palmgren and Liljedahl, 2019a).</a:t>
            </a:r>
          </a:p>
          <a:p>
            <a:pPr marL="228600" lvl="1" indent="0">
              <a:lnSpc>
                <a:spcPct val="90000"/>
              </a:lnSpc>
              <a:buNone/>
            </a:pPr>
            <a:endParaRPr lang="en-GB" altLang="en-US" sz="2600" dirty="0">
              <a:solidFill>
                <a:schemeClr val="tx1">
                  <a:lumMod val="75000"/>
                  <a:lumOff val="25000"/>
                </a:schemeClr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Arial" panose="020B0604020202020204" pitchFamily="34" charset="0"/>
              </a:rPr>
              <a:t>Mitigation: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600" dirty="0">
              <a:solidFill>
                <a:schemeClr val="tx1">
                  <a:lumMod val="75000"/>
                  <a:lumOff val="25000"/>
                </a:schemeClr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sz="2600" dirty="0"/>
              <a:t>Relaxed environment.</a:t>
            </a:r>
          </a:p>
          <a:p>
            <a:pPr lvl="1">
              <a:lnSpc>
                <a:spcPct val="90000"/>
              </a:lnSpc>
            </a:pPr>
            <a:endParaRPr lang="en-GB" sz="2600" dirty="0"/>
          </a:p>
          <a:p>
            <a:pPr lvl="1">
              <a:lnSpc>
                <a:spcPct val="90000"/>
              </a:lnSpc>
            </a:pPr>
            <a:r>
              <a:rPr lang="en-GB" sz="2600" dirty="0"/>
              <a:t>Reassurance that participants may withdraw (McGrath, Palmgren and Liljedahl, 2019b; Xu et al., 2020). </a:t>
            </a:r>
            <a:r>
              <a:rPr lang="en-GB" altLang="en-US" sz="2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000" dirty="0">
              <a:solidFill>
                <a:schemeClr val="tx1">
                  <a:lumMod val="75000"/>
                  <a:lumOff val="25000"/>
                </a:schemeClr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altLang="en-US" sz="22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>
              <a:lnSpc>
                <a:spcPct val="90000"/>
              </a:lnSpc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CF2893-AEFE-B73A-D32D-5484A701F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049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489"/>
    </mc:Choice>
    <mc:Fallback xmlns="">
      <p:transition spd="slow" advTm="33489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3530FE0-C542-45A1-BCD8-935787009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51" y="640080"/>
            <a:ext cx="8924024" cy="5200996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0543" y="825096"/>
            <a:ext cx="8549640" cy="483096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6718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30B126-CD26-C570-0B9F-73A16C946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168" y="1586484"/>
            <a:ext cx="3685032" cy="368503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3000">
                <a:solidFill>
                  <a:srgbClr val="FFFFFF"/>
                </a:solidFill>
              </a:rPr>
              <a:t>Insider Research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425CC2-4C0C-828B-ADC4-E27061E3A5F2}"/>
              </a:ext>
            </a:extLst>
          </p:cNvPr>
          <p:cNvSpPr txBox="1"/>
          <p:nvPr/>
        </p:nvSpPr>
        <p:spPr>
          <a:xfrm>
            <a:off x="1316984" y="825096"/>
            <a:ext cx="5715917" cy="4830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Bef>
                <a:spcPts val="1000"/>
              </a:spcBef>
              <a:buClr>
                <a:schemeClr val="accent2"/>
              </a:buClr>
            </a:pPr>
            <a:r>
              <a:rPr lang="en-US" altLang="en-US" sz="2000" dirty="0">
                <a:solidFill>
                  <a:srgbClr val="404040"/>
                </a:solidFill>
              </a:rPr>
              <a:t>Insider Research:</a:t>
            </a:r>
          </a:p>
          <a:p>
            <a:pPr lvl="1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404040"/>
                </a:solidFill>
              </a:rPr>
              <a:t>I brought my experience into both the design of my research (Roll, 2016; Scott, 2024) and my research as a whole. </a:t>
            </a:r>
          </a:p>
          <a:p>
            <a:pPr lvl="1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404040"/>
              </a:solidFill>
            </a:endParaRPr>
          </a:p>
          <a:p>
            <a:pPr lvl="1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404040"/>
                </a:solidFill>
              </a:rPr>
              <a:t>I embraced subjectivity to conduct effective reflexive thematic analysis and recognized it as a valuable component of a qualitative approach (Braun and Clarke, 2021). </a:t>
            </a:r>
          </a:p>
          <a:p>
            <a:pPr marL="228600" lvl="1" defTabSz="914400">
              <a:spcBef>
                <a:spcPts val="1000"/>
              </a:spcBef>
              <a:buClr>
                <a:schemeClr val="accent2"/>
              </a:buClr>
            </a:pPr>
            <a:endParaRPr lang="en-US" sz="2000" dirty="0">
              <a:solidFill>
                <a:srgbClr val="404040"/>
              </a:solidFill>
            </a:endParaRPr>
          </a:p>
          <a:p>
            <a:pPr lvl="1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404040"/>
                </a:solidFill>
              </a:rPr>
              <a:t>To mitigate for bias, I endeavoured to “talk less and listen more” (McGrath, Palmgren and Liljedahl, 2019, p. 1004) replacing conversation with active listening. </a:t>
            </a:r>
            <a:endParaRPr lang="en-US" altLang="en-US" sz="2000" dirty="0">
              <a:solidFill>
                <a:srgbClr val="40404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738C40-3E60-D299-9E30-3F289D18E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AE82A158-7F91-444A-8F9B-F15EBCA80C4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905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6D904-8EF3-4D96-2358-19A42C544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1807" y="451735"/>
            <a:ext cx="5894832" cy="1188720"/>
          </a:xfrm>
        </p:spPr>
        <p:txBody>
          <a:bodyPr>
            <a:normAutofit/>
          </a:bodyPr>
          <a:lstStyle/>
          <a:p>
            <a:r>
              <a:rPr lang="en-US" dirty="0"/>
              <a:t>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25D5A-A9C0-E173-CA0D-656E40A6C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1807" y="2384044"/>
            <a:ext cx="6597713" cy="36103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Traditional Pearl Growing </a:t>
            </a:r>
            <a:r>
              <a:rPr lang="en-GB" sz="2400" dirty="0"/>
              <a:t>(Schlosser </a:t>
            </a:r>
            <a:r>
              <a:rPr lang="en-GB" sz="2400" i="1" dirty="0"/>
              <a:t>et al.</a:t>
            </a:r>
            <a:r>
              <a:rPr lang="en-GB" sz="2400" dirty="0"/>
              <a:t>, 2006): </a:t>
            </a:r>
            <a:endParaRPr lang="en-US" sz="2400" dirty="0"/>
          </a:p>
          <a:p>
            <a:pPr lvl="1"/>
            <a:r>
              <a:rPr lang="en-US" sz="2400" dirty="0"/>
              <a:t>Cuny’s (2022) study on performance synergy.</a:t>
            </a:r>
          </a:p>
          <a:p>
            <a:pPr marL="228600" lvl="1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Three Areas of Intersection:</a:t>
            </a:r>
          </a:p>
          <a:p>
            <a:pPr lvl="1"/>
            <a:r>
              <a:rPr lang="en-US" sz="2400" dirty="0"/>
              <a:t>Training.</a:t>
            </a:r>
          </a:p>
          <a:p>
            <a:pPr lvl="1"/>
            <a:r>
              <a:rPr lang="en-US" sz="2400" dirty="0"/>
              <a:t>Cardiovascular Function and Breathing.</a:t>
            </a:r>
          </a:p>
          <a:p>
            <a:pPr lvl="1"/>
            <a:r>
              <a:rPr lang="en-US" sz="2400" dirty="0"/>
              <a:t>Voice Disorders.</a:t>
            </a:r>
          </a:p>
          <a:p>
            <a:pPr marL="228600" lvl="1" indent="0">
              <a:buNone/>
            </a:pPr>
            <a:endParaRPr lang="en-US" dirty="0"/>
          </a:p>
        </p:txBody>
      </p:sp>
      <p:pic>
        <p:nvPicPr>
          <p:cNvPr id="7" name="Graphic 6" descr="Shell">
            <a:extLst>
              <a:ext uri="{FF2B5EF4-FFF2-40B4-BE49-F238E27FC236}">
                <a16:creationId xmlns:a16="http://schemas.microsoft.com/office/drawing/2014/main" id="{DD3516DE-AC03-55C0-81C6-4D340C0938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27499" y="1768763"/>
            <a:ext cx="3328416" cy="3328416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03EA02-1CAA-426C-E9CC-2419C8E56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3592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36"/>
    </mc:Choice>
    <mc:Fallback xmlns="">
      <p:transition spd="slow" advTm="2836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02C7B47-DF2D-46D9-9584-5C83FCA8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EAD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48541E3-A59C-41D3-85D2-70F0E0E9B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5248656"/>
          </a:xfrm>
          <a:prstGeom prst="rect">
            <a:avLst/>
          </a:prstGeom>
          <a:solidFill>
            <a:srgbClr val="FFFFFF"/>
          </a:solidFill>
          <a:ln w="2540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A close up of words&#10;&#10;AI-generated content may be incorrect.">
            <a:extLst>
              <a:ext uri="{FF2B5EF4-FFF2-40B4-BE49-F238E27FC236}">
                <a16:creationId xmlns:a16="http://schemas.microsoft.com/office/drawing/2014/main" id="{F8254ED3-C888-C58C-9A30-F691BB1B0E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7424" y="1124712"/>
            <a:ext cx="9217152" cy="4608576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F0ABE-82A7-8534-E76C-EB5ECF8F4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90516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37DE08-62EF-49E7-89A7-1C477076D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668" y="640080"/>
            <a:ext cx="10915252" cy="5263134"/>
          </a:xfrm>
          <a:prstGeom prst="rect">
            <a:avLst/>
          </a:prstGeom>
          <a:noFill/>
          <a:ln w="31750" cap="sq">
            <a:solidFill>
              <a:schemeClr val="accent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638BE08-08FB-4D80-BBD6-2D23CF506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1520" y="802767"/>
            <a:ext cx="10585166" cy="49377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185D92-C4C7-E552-A305-99BBF7A90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0624" y="1122807"/>
            <a:ext cx="9954443" cy="4297680"/>
          </a:xfrm>
          <a:noFill/>
          <a:ln>
            <a:noFill/>
          </a:ln>
        </p:spPr>
        <p:txBody>
          <a:bodyPr>
            <a:normAutofit/>
          </a:bodyPr>
          <a:lstStyle/>
          <a:p>
            <a:r>
              <a:rPr lang="en-US" sz="6000" dirty="0">
                <a:solidFill>
                  <a:srgbClr val="FFFFFF"/>
                </a:solidFill>
              </a:rPr>
              <a:t>Findings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A781DD-0619-C91B-2BAA-0C40E0D21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2152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B71B-614D-4184-8C98-D0893CF35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US"/>
              <a:t>Themes</a:t>
            </a:r>
            <a:endParaRPr lang="en-US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587B6B39-93E6-FF8E-9CC5-4952A5549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972580"/>
            <a:ext cx="5963317" cy="3263206"/>
          </a:xfrm>
        </p:spPr>
        <p:txBody>
          <a:bodyPr>
            <a:noAutofit/>
          </a:bodyPr>
          <a:lstStyle/>
          <a:p>
            <a:r>
              <a:rPr lang="en-US" sz="2000" dirty="0"/>
              <a:t>Twelve themes emerged from the analysis of the codes.</a:t>
            </a:r>
          </a:p>
          <a:p>
            <a:r>
              <a:rPr lang="en-US" sz="2000" dirty="0"/>
              <a:t>Discussed six themes in my findings.</a:t>
            </a:r>
          </a:p>
          <a:p>
            <a:r>
              <a:rPr lang="en-GB" sz="2000" dirty="0"/>
              <a:t>Selected the themes to connect to one another to tell a story (Braun and Clarke, 2021). </a:t>
            </a:r>
            <a:endParaRPr lang="en-US" sz="200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4CD5757-70DF-4A72-B8BA-D5E5ACAA8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EA93A49-7FC9-4173-84F4-14FF7005D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Graphic 25" descr="Venn Diagram">
            <a:extLst>
              <a:ext uri="{FF2B5EF4-FFF2-40B4-BE49-F238E27FC236}">
                <a16:creationId xmlns:a16="http://schemas.microsoft.com/office/drawing/2014/main" id="{9A71574C-B612-D363-53B1-2634F96E59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15890" y="1768763"/>
            <a:ext cx="3328416" cy="3328416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58157E-251E-07F3-8B9B-F78F8459C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33730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2BF035-F68A-1E6D-638F-598B90DFF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8D439A6-2FC8-BC18-1B16-91DFDE062B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DAE95B4-322B-7F60-FE63-23426FB2A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592A3FD-B837-F59A-6F7D-10C0CA769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91B51-9F22-2282-AC29-12C861EE6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</p:spPr>
        <p:txBody>
          <a:bodyPr>
            <a:normAutofit/>
          </a:bodyPr>
          <a:lstStyle/>
          <a:p>
            <a:pPr lvl="0">
              <a:spcAft>
                <a:spcPts val="600"/>
              </a:spcAft>
              <a:defRPr b="1"/>
            </a:pPr>
            <a:r>
              <a:rPr lang="en-GB" sz="2000" b="1" dirty="0"/>
              <a:t>Singing caused anxiety which negatively affected the voice.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C077B-05CA-2049-7A6B-AC7621A58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1687482"/>
            <a:ext cx="8779512" cy="3890910"/>
          </a:xfrm>
        </p:spPr>
        <p:txBody>
          <a:bodyPr>
            <a:normAutofit/>
          </a:bodyPr>
          <a:lstStyle/>
          <a:p>
            <a:pPr lvl="1">
              <a:lnSpc>
                <a:spcPct val="90000"/>
              </a:lnSpc>
            </a:pPr>
            <a:endParaRPr lang="en-GB" sz="1800" dirty="0"/>
          </a:p>
          <a:p>
            <a:pPr lvl="1">
              <a:lnSpc>
                <a:spcPct val="90000"/>
              </a:lnSpc>
            </a:pPr>
            <a:r>
              <a:rPr lang="en-GB" sz="1800" dirty="0"/>
              <a:t> “… </a:t>
            </a:r>
            <a:r>
              <a:rPr lang="en-GB" sz="1800" i="1" dirty="0"/>
              <a:t>the emotional response to singing is anxiety</a:t>
            </a:r>
            <a:r>
              <a:rPr lang="en-GB" sz="1800" dirty="0"/>
              <a:t>” (P5).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Anxiety leads to emotional and physical distress.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Perfectionism can lead to unbearable anxiety with detrimental outcomes (Mainwaring and Mor 2019).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Does laryngeal tension lead to anxiety (</a:t>
            </a:r>
            <a:r>
              <a:rPr lang="en-GB" sz="1800" dirty="0"/>
              <a:t>Misono et al., 2019;  Thomas and Alexander, 2025) or anxiety lead to laryngeal tension (Kwok and Eslick, 2019)?</a:t>
            </a:r>
            <a:endParaRPr lang="en-US" sz="1800" dirty="0"/>
          </a:p>
          <a:p>
            <a:endParaRPr lang="en-US" dirty="0">
              <a:solidFill>
                <a:srgbClr val="40404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CF7B45-43C0-719C-DAF0-DBD9719FE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AE82A158-7F91-444A-8F9B-F15EBCA80C4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14</a:t>
            </a:fld>
            <a:endParaRPr lang="en-US"/>
          </a:p>
        </p:txBody>
      </p:sp>
      <p:pic>
        <p:nvPicPr>
          <p:cNvPr id="5" name="Picture 4" descr="A close-up of a sign&#10;&#10;AI-generated content may be incorrect.">
            <a:extLst>
              <a:ext uri="{FF2B5EF4-FFF2-40B4-BE49-F238E27FC236}">
                <a16:creationId xmlns:a16="http://schemas.microsoft.com/office/drawing/2014/main" id="{619D31D8-29EF-DD72-8D26-3448A1B01C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6062" y="4318367"/>
            <a:ext cx="8662801" cy="1126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464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827356F-19A4-E417-FCDB-9B3B2CE38C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20154AE-EE15-BE2C-3AEA-FAD702925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298DCCF-6105-6E5B-A38A-7099540EE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14A10A-A5B4-33A8-D5BE-0B2446357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DF37A1-ACB3-BB2B-6652-69C57D866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 b="1"/>
            </a:pPr>
            <a:r>
              <a:rPr lang="en-GB" sz="2000" b="1" dirty="0"/>
              <a:t>Singing teachers and music directors influenced performers’ experiences.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518AE-588A-22B2-8D77-C5BC3636C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rgbClr val="404040"/>
                </a:solidFill>
              </a:rPr>
              <a:t>“</a:t>
            </a:r>
            <a:r>
              <a:rPr lang="en-GB" sz="2000" i="1" dirty="0">
                <a:solidFill>
                  <a:srgbClr val="404040"/>
                </a:solidFill>
              </a:rPr>
              <a:t>The musical director was so lovely, so supportive… And I could just relax more</a:t>
            </a:r>
            <a:r>
              <a:rPr lang="en-GB" sz="2000" dirty="0">
                <a:solidFill>
                  <a:srgbClr val="404040"/>
                </a:solidFill>
              </a:rPr>
              <a:t>” (P4).</a:t>
            </a:r>
          </a:p>
          <a:p>
            <a:pPr marL="228600" lvl="1" indent="0">
              <a:lnSpc>
                <a:spcPct val="90000"/>
              </a:lnSpc>
              <a:buNone/>
            </a:pPr>
            <a:endParaRPr lang="en-GB" sz="2000" dirty="0">
              <a:solidFill>
                <a:srgbClr val="404040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rgbClr val="404040"/>
                </a:solidFill>
              </a:rPr>
              <a:t>Voice professionals’ behaviour affected performers both positively and negatively.</a:t>
            </a:r>
          </a:p>
          <a:p>
            <a:pPr marL="228600" lvl="1" indent="0">
              <a:lnSpc>
                <a:spcPct val="90000"/>
              </a:lnSpc>
              <a:buNone/>
            </a:pPr>
            <a:endParaRPr lang="en-GB" sz="2000" dirty="0">
              <a:solidFill>
                <a:srgbClr val="404040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rgbClr val="404040"/>
                </a:solidFill>
              </a:rPr>
              <a:t>Mentorship is a possible solution (Dolan, 2013; Hays, 2013; Kane, 2014).</a:t>
            </a:r>
          </a:p>
          <a:p>
            <a:pPr lvl="1">
              <a:lnSpc>
                <a:spcPct val="90000"/>
              </a:lnSpc>
            </a:pPr>
            <a:endParaRPr lang="en-GB" sz="2000" dirty="0">
              <a:solidFill>
                <a:srgbClr val="404040"/>
              </a:solidFill>
            </a:endParaRPr>
          </a:p>
          <a:p>
            <a:endParaRPr lang="en-US" dirty="0">
              <a:solidFill>
                <a:srgbClr val="40404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3A96A9-6D02-EE3C-C257-B38783AD7E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AE82A158-7F91-444A-8F9B-F15EBCA80C4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1115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32EF0E-126E-07E4-FE9E-ABE418A29D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E64EBCF-3772-5397-6C53-86D5BD134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4CF8E91-067A-BCA4-1263-B857DD926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8472EE8-7C5B-2831-4758-2F6BF3818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86B44-1223-815B-0935-DE4816DAB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buClr>
                <a:schemeClr val="accent2"/>
              </a:buClr>
              <a:defRPr b="1"/>
            </a:pPr>
            <a:r>
              <a:rPr lang="en-US" sz="2000" b="1" dirty="0"/>
              <a:t>Creative teams worked in silos rather than as a unified team.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B673E-EF01-0A3F-D13F-BDD7FD461C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 lvl="1"/>
            <a:r>
              <a:rPr lang="en-US" sz="2000" dirty="0">
                <a:solidFill>
                  <a:srgbClr val="404040"/>
                </a:solidFill>
              </a:rPr>
              <a:t>From my reflexive journal: “</a:t>
            </a:r>
            <a:r>
              <a:rPr lang="en-US" sz="2000" i="1" dirty="0">
                <a:solidFill>
                  <a:srgbClr val="404040"/>
                </a:solidFill>
              </a:rPr>
              <a:t>I am particularly learning that singing and dancing and acting are hardly ever taught and integrated at a creative team level, rather, that integration is up to the performer and they all have different techniques to achieve the end result.”</a:t>
            </a:r>
          </a:p>
          <a:p>
            <a:pPr marL="228600" lvl="1"/>
            <a:endParaRPr lang="en-US" sz="2000" i="1" dirty="0">
              <a:solidFill>
                <a:srgbClr val="404040"/>
              </a:solidFill>
            </a:endParaRPr>
          </a:p>
          <a:p>
            <a:pPr lvl="1"/>
            <a:r>
              <a:rPr lang="en-US" sz="2000" dirty="0">
                <a:solidFill>
                  <a:srgbClr val="404040"/>
                </a:solidFill>
              </a:rPr>
              <a:t>Glasheen (2017) observed that triple threats must integrate the disciplines into a whole but their training often does not address this demand. </a:t>
            </a:r>
          </a:p>
          <a:p>
            <a:endParaRPr lang="en-US" dirty="0">
              <a:solidFill>
                <a:srgbClr val="40404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B88A3C-A2CB-C149-D419-A843D66CB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AE82A158-7F91-444A-8F9B-F15EBCA80C4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9821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23ECA13-0683-4504-832C-16B913962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5963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69D41C-868F-D1B3-85FB-A8F5B4E28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889" y="2400300"/>
            <a:ext cx="2787467" cy="1828800"/>
          </a:xfrm>
        </p:spPr>
        <p:txBody>
          <a:bodyPr vert="horz" lIns="182880" tIns="182880" rIns="182880" bIns="182880" rtlCol="0" anchor="ctr">
            <a:noAutofit/>
          </a:bodyPr>
          <a:lstStyle/>
          <a:p>
            <a:r>
              <a:rPr lang="en-US" sz="1600" dirty="0"/>
              <a:t>Excerpt of Course guide for BA Musical Theatre (ArtsEd 2025)</a:t>
            </a:r>
            <a:br>
              <a:rPr lang="en-US" sz="1600" dirty="0"/>
            </a:br>
            <a:endParaRPr lang="en-US" sz="16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95FD4C0-669C-4A18-B817-741931AA0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04519" y="640080"/>
            <a:ext cx="6847401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50DFD65-2024-431D-B707-1F4B55972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80008" y="806357"/>
            <a:ext cx="6508844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 descr="A list of different types of music&#10;&#10;AI-generated content may be incorrect.">
            <a:extLst>
              <a:ext uri="{FF2B5EF4-FFF2-40B4-BE49-F238E27FC236}">
                <a16:creationId xmlns:a16="http://schemas.microsoft.com/office/drawing/2014/main" id="{876AD594-2008-C4EA-C68B-11BF7B9F02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27381" y="490653"/>
            <a:ext cx="7222716" cy="5560989"/>
          </a:xfrm>
          <a:prstGeom prst="rect">
            <a:avLst/>
          </a:prstGeom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C7E45E8-49AA-3534-AFF6-00DA1DB97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31092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FABED4-7D15-98DF-C95F-90A502D5D9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CA12E0B-C98B-F79B-0208-68FB62D19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EC32C42-6792-E7BE-D9B0-1A26D3B2E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48749C1-2465-0CD7-8730-3875F8D2F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1DAFF3-0171-E5B1-CC4D-439CD0A00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defRPr b="1"/>
            </a:pPr>
            <a:r>
              <a:rPr lang="en-GB" sz="2000" dirty="0"/>
              <a:t>Performers learned the three disciplines either together or separately.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C9B88-85FA-FA3B-44EB-01B1EE543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 lvl="0"/>
            <a:r>
              <a:rPr lang="en-GB" sz="2000" dirty="0"/>
              <a:t>Participants were evenly divided.</a:t>
            </a:r>
          </a:p>
          <a:p>
            <a:pPr marL="0" lvl="0" indent="0">
              <a:buNone/>
            </a:pPr>
            <a:endParaRPr lang="en-US" sz="2000" dirty="0"/>
          </a:p>
          <a:p>
            <a:pPr lvl="0"/>
            <a:r>
              <a:rPr lang="en-GB" sz="2000" dirty="0"/>
              <a:t>Acting was experienced as an innate ability or it was added at the end of the learning process.</a:t>
            </a:r>
          </a:p>
          <a:p>
            <a:pPr marL="0" lvl="0" indent="0">
              <a:buNone/>
            </a:pPr>
            <a:endParaRPr lang="en-US" sz="2000" dirty="0"/>
          </a:p>
          <a:p>
            <a:pPr lvl="0"/>
            <a:r>
              <a:rPr lang="en-GB" sz="2000" dirty="0"/>
              <a:t>Dual task motor learning training (Hoshyari, Saemi and Doustan, 2022) for triple threats should be explored.</a:t>
            </a:r>
            <a:endParaRPr lang="en-US" sz="2000" dirty="0"/>
          </a:p>
          <a:p>
            <a:endParaRPr lang="en-US" dirty="0">
              <a:solidFill>
                <a:srgbClr val="40404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0A2D61-4FF9-BE02-3699-6452D055C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AE82A158-7F91-444A-8F9B-F15EBCA80C4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445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A463A8-1DDE-83BE-0CB9-736635851B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BAC27C1-3016-FF89-20F1-D2A3033FE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2A6CCC0-AFFD-56FB-2B98-483478A49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CFACFDE-3418-01CD-621E-F544D5EFD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0E4F29-A76E-CCBA-A841-EF53CEA8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</p:spPr>
        <p:txBody>
          <a:bodyPr>
            <a:normAutofit/>
          </a:bodyPr>
          <a:lstStyle/>
          <a:p>
            <a:pPr lvl="0">
              <a:spcAft>
                <a:spcPts val="600"/>
              </a:spcAft>
              <a:defRPr b="1"/>
            </a:pPr>
            <a:r>
              <a:rPr lang="en-US" sz="2000" dirty="0"/>
              <a:t>Dancing required extensive training; singing required none.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2ACBF-744B-F959-2732-A5AE38926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 lvl="0"/>
            <a:r>
              <a:rPr lang="en-US" sz="2000" dirty="0">
                <a:solidFill>
                  <a:srgbClr val="404040"/>
                </a:solidFill>
              </a:rPr>
              <a:t>“</a:t>
            </a:r>
            <a:r>
              <a:rPr lang="en-US" sz="2000" i="1" dirty="0">
                <a:solidFill>
                  <a:srgbClr val="404040"/>
                </a:solidFill>
              </a:rPr>
              <a:t>I'm not fit and in shape anymore, and I'm not young</a:t>
            </a:r>
            <a:r>
              <a:rPr lang="en-US" sz="2000" dirty="0">
                <a:solidFill>
                  <a:srgbClr val="404040"/>
                </a:solidFill>
              </a:rPr>
              <a:t>” (P8).</a:t>
            </a:r>
          </a:p>
          <a:p>
            <a:pPr lvl="0"/>
            <a:endParaRPr lang="en-US" sz="2000" dirty="0">
              <a:solidFill>
                <a:srgbClr val="404040"/>
              </a:solidFill>
            </a:endParaRPr>
          </a:p>
          <a:p>
            <a:pPr lvl="0"/>
            <a:r>
              <a:rPr lang="en-US" sz="2000" dirty="0">
                <a:solidFill>
                  <a:srgbClr val="404040"/>
                </a:solidFill>
              </a:rPr>
              <a:t>Dance culture is centred around working hard to achieve proficiency and expertise (Bond and Stinson, 2007).</a:t>
            </a:r>
          </a:p>
          <a:p>
            <a:pPr lvl="0"/>
            <a:endParaRPr lang="en-US" sz="2000" dirty="0">
              <a:solidFill>
                <a:srgbClr val="404040"/>
              </a:solidFill>
            </a:endParaRPr>
          </a:p>
          <a:p>
            <a:pPr lvl="0"/>
            <a:r>
              <a:rPr lang="en-US" sz="2000" dirty="0">
                <a:solidFill>
                  <a:srgbClr val="404040"/>
                </a:solidFill>
              </a:rPr>
              <a:t>Intense vocal demands in musical theatre (D’haeseleer </a:t>
            </a:r>
            <a:r>
              <a:rPr lang="en-US" sz="2000" i="1" dirty="0">
                <a:solidFill>
                  <a:srgbClr val="404040"/>
                </a:solidFill>
              </a:rPr>
              <a:t>et al.</a:t>
            </a:r>
            <a:r>
              <a:rPr lang="en-US" sz="2000" dirty="0">
                <a:solidFill>
                  <a:srgbClr val="404040"/>
                </a:solidFill>
              </a:rPr>
              <a:t>, 2017) indicate the need for vocal training.</a:t>
            </a:r>
          </a:p>
          <a:p>
            <a:endParaRPr lang="en-US" dirty="0">
              <a:solidFill>
                <a:srgbClr val="40404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9A51B-7E01-8E40-0048-C8D950749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AE82A158-7F91-444A-8F9B-F15EBCA80C4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5335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340C3B-9903-10C1-38B9-9B811A3FD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</p:spPr>
        <p:txBody>
          <a:bodyPr>
            <a:normAutofit/>
          </a:bodyPr>
          <a:lstStyle/>
          <a:p>
            <a:r>
              <a:rPr lang="en-GB" sz="2000" b="1"/>
              <a:t>Breathing was different for singers and dancers.</a:t>
            </a:r>
            <a:br>
              <a:rPr lang="en-US" sz="2000" b="1"/>
            </a:br>
            <a:endParaRPr lang="en-US" sz="2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1574D-649A-5A76-0888-8810405EB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 lvl="0"/>
            <a:r>
              <a:rPr lang="en-GB" sz="2000" dirty="0">
                <a:solidFill>
                  <a:srgbClr val="404040"/>
                </a:solidFill>
              </a:rPr>
              <a:t>“</a:t>
            </a:r>
            <a:r>
              <a:rPr lang="en-GB" sz="2000" i="1" dirty="0">
                <a:solidFill>
                  <a:srgbClr val="404040"/>
                </a:solidFill>
              </a:rPr>
              <a:t>Breathing is not just breathing.   You have to know which parts of your body you're using</a:t>
            </a:r>
            <a:r>
              <a:rPr lang="en-GB" sz="2000" dirty="0">
                <a:solidFill>
                  <a:srgbClr val="404040"/>
                </a:solidFill>
              </a:rPr>
              <a:t>” (P9).</a:t>
            </a:r>
          </a:p>
          <a:p>
            <a:pPr lvl="0"/>
            <a:endParaRPr lang="en-US" sz="2000" dirty="0">
              <a:solidFill>
                <a:srgbClr val="404040"/>
              </a:solidFill>
            </a:endParaRPr>
          </a:p>
          <a:p>
            <a:pPr lvl="0"/>
            <a:r>
              <a:rPr lang="en-GB" sz="2000" dirty="0">
                <a:solidFill>
                  <a:srgbClr val="404040"/>
                </a:solidFill>
              </a:rPr>
              <a:t>Either singing or dancing will be compromised because of different breathing patterns (Thomas and Alexander, 2025).</a:t>
            </a:r>
          </a:p>
          <a:p>
            <a:pPr lvl="0"/>
            <a:endParaRPr lang="en-US" sz="2000" dirty="0">
              <a:solidFill>
                <a:srgbClr val="404040"/>
              </a:solidFill>
            </a:endParaRPr>
          </a:p>
          <a:p>
            <a:pPr lvl="0"/>
            <a:r>
              <a:rPr lang="en-GB" sz="2000" dirty="0">
                <a:solidFill>
                  <a:srgbClr val="404040"/>
                </a:solidFill>
              </a:rPr>
              <a:t>A plethora of quantitative research.</a:t>
            </a:r>
            <a:endParaRPr lang="en-US" sz="2000" dirty="0">
              <a:solidFill>
                <a:srgbClr val="404040"/>
              </a:solidFill>
            </a:endParaRPr>
          </a:p>
          <a:p>
            <a:endParaRPr lang="en-US" dirty="0">
              <a:solidFill>
                <a:srgbClr val="40404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6ADAC6-CA17-B576-A54F-643B2E205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AE82A158-7F91-444A-8F9B-F15EBCA80C4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5529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836D221-E91F-4CA7-904A-D533B97F4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CB6B53-FC97-A79F-5771-510554D3C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3"/>
            <a:ext cx="3401568" cy="1495794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dirty="0">
                <a:solidFill>
                  <a:srgbClr val="0D0D0D"/>
                </a:solidFill>
              </a:rPr>
              <a:t>Conclusions</a:t>
            </a: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63906AD-57D2-40AD-A4A4-DEE56613D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35BDBC06-E2C5-39C2-C568-6C111E8EE4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719343"/>
              </p:ext>
            </p:extLst>
          </p:nvPr>
        </p:nvGraphicFramePr>
        <p:xfrm>
          <a:off x="5397500" y="278780"/>
          <a:ext cx="6151563" cy="62223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046480-AB27-9CF7-DED5-B865CB6D3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0001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88BA7375-E855-463D-86DE-744DD4FA0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8A9818-B729-0732-B40C-30C8286AF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6" y="304552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dirty="0">
                <a:solidFill>
                  <a:srgbClr val="262626"/>
                </a:solidFill>
              </a:rPr>
              <a:t>Recommendations</a:t>
            </a:r>
            <a:br>
              <a:rPr lang="en-US" dirty="0">
                <a:solidFill>
                  <a:srgbClr val="262626"/>
                </a:solidFill>
              </a:rPr>
            </a:br>
            <a:r>
              <a:rPr lang="en-US" dirty="0">
                <a:solidFill>
                  <a:srgbClr val="262626"/>
                </a:solidFill>
              </a:rPr>
              <a:t>for Future Research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3E8FD81A-D8D9-8144-1A4E-E87CE071E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55" y="1625600"/>
            <a:ext cx="6668428" cy="52323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bg1"/>
              </a:buClr>
            </a:pPr>
            <a:endParaRPr lang="en-GB" sz="26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Clr>
                <a:schemeClr val="bg1"/>
              </a:buClr>
            </a:pPr>
            <a:r>
              <a:rPr lang="en-GB" sz="2600" dirty="0">
                <a:solidFill>
                  <a:srgbClr val="FFFFFF"/>
                </a:solidFill>
              </a:rPr>
              <a:t>Why does singing cause anxiety and how can voice professionals address it?</a:t>
            </a:r>
          </a:p>
          <a:p>
            <a:pPr lvl="0">
              <a:lnSpc>
                <a:spcPct val="90000"/>
              </a:lnSpc>
              <a:buClr>
                <a:schemeClr val="bg1"/>
              </a:buClr>
            </a:pPr>
            <a:r>
              <a:rPr lang="en-GB" sz="2600" dirty="0">
                <a:solidFill>
                  <a:srgbClr val="FFFFFF"/>
                </a:solidFill>
              </a:rPr>
              <a:t>How can voice professionals care for singers and is mentorship an option? </a:t>
            </a:r>
          </a:p>
          <a:p>
            <a:pPr lvl="0">
              <a:lnSpc>
                <a:spcPct val="90000"/>
              </a:lnSpc>
              <a:buClr>
                <a:schemeClr val="bg1"/>
              </a:buClr>
            </a:pPr>
            <a:r>
              <a:rPr lang="en-GB" sz="2600" dirty="0">
                <a:solidFill>
                  <a:srgbClr val="FFFFFF"/>
                </a:solidFill>
              </a:rPr>
              <a:t>How can creative teams work collaboratively to improve performers’ experiences?</a:t>
            </a:r>
          </a:p>
          <a:p>
            <a:pPr lvl="0">
              <a:lnSpc>
                <a:spcPct val="90000"/>
              </a:lnSpc>
              <a:buClr>
                <a:schemeClr val="bg1"/>
              </a:buClr>
            </a:pPr>
            <a:r>
              <a:rPr lang="en-GB" sz="2600" dirty="0">
                <a:solidFill>
                  <a:srgbClr val="FFFFFF"/>
                </a:solidFill>
              </a:rPr>
              <a:t>How do triple threats learn singing and dancing simultaneously?</a:t>
            </a:r>
          </a:p>
          <a:p>
            <a:pPr lvl="0">
              <a:lnSpc>
                <a:spcPct val="90000"/>
              </a:lnSpc>
              <a:buClr>
                <a:schemeClr val="bg1"/>
              </a:buClr>
            </a:pPr>
            <a:r>
              <a:rPr lang="en-GB" sz="2600" dirty="0">
                <a:solidFill>
                  <a:srgbClr val="FFFFFF"/>
                </a:solidFill>
              </a:rPr>
              <a:t>How can voice professionals advocate the importance of vocal technique?</a:t>
            </a:r>
          </a:p>
          <a:p>
            <a:pPr>
              <a:lnSpc>
                <a:spcPct val="90000"/>
              </a:lnSpc>
            </a:pPr>
            <a:endParaRPr lang="en-US" sz="1300" dirty="0">
              <a:solidFill>
                <a:srgbClr val="FFFFFF"/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A34D09A-12B9-497D-B9E1-7E80EAF660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0671BDF-E199-4863-96C5-E3FE6AD94B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2" name="Picture 21" descr="Close up photo of a microphone in an outdoor concert">
            <a:extLst>
              <a:ext uri="{FF2B5EF4-FFF2-40B4-BE49-F238E27FC236}">
                <a16:creationId xmlns:a16="http://schemas.microsoft.com/office/drawing/2014/main" id="{771A23D5-0574-133E-2FF6-919B8A748F0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970" r="30637"/>
          <a:stretch>
            <a:fillRect/>
          </a:stretch>
        </p:blipFill>
        <p:spPr>
          <a:xfrm>
            <a:off x="8020812" y="1126397"/>
            <a:ext cx="3044952" cy="4288536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086D42-37DD-0A0C-8600-33EE617F9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8164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836D221-E91F-4CA7-904A-D533B97F4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467BF3-9034-09F9-7F65-F200A30D5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3"/>
            <a:ext cx="3401568" cy="1495794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dirty="0">
                <a:solidFill>
                  <a:srgbClr val="0D0D0D"/>
                </a:solidFill>
              </a:rPr>
              <a:t>Limitations</a:t>
            </a:r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63906AD-57D2-40AD-A4A4-DEE56613D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D739FF62-8F2D-8E3E-D73F-4D0BEF14D0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6827436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FC3F10DE-BCAE-9F6E-5221-43FC2C563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9753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D888F-0AF7-F195-7839-4A534A32A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51" y="2457751"/>
            <a:ext cx="3044950" cy="162779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dirty="0">
                <a:solidFill>
                  <a:srgbClr val="262626"/>
                </a:solidFill>
              </a:rPr>
              <a:t>Reflection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A7A50E-8E8E-8693-A21A-136E619C2D32}"/>
              </a:ext>
            </a:extLst>
          </p:cNvPr>
          <p:cNvSpPr txBox="1"/>
          <p:nvPr/>
        </p:nvSpPr>
        <p:spPr>
          <a:xfrm>
            <a:off x="1121822" y="4352544"/>
            <a:ext cx="2410650" cy="12398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spcBef>
                <a:spcPts val="1000"/>
              </a:spcBef>
              <a:buClr>
                <a:schemeClr val="accent2"/>
              </a:buClr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Gibbs’ Reflective Cycle (The Reach Approach, 2024)</a:t>
            </a:r>
          </a:p>
          <a:p>
            <a:pPr algn="ctr" defTabSz="914400">
              <a:spcBef>
                <a:spcPts val="1000"/>
              </a:spcBef>
              <a:buClr>
                <a:schemeClr val="accent2"/>
              </a:buClr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173" name="Rectangle 7172">
            <a:extLst>
              <a:ext uri="{FF2B5EF4-FFF2-40B4-BE49-F238E27FC236}">
                <a16:creationId xmlns:a16="http://schemas.microsoft.com/office/drawing/2014/main" id="{5CEBAAEF-3E73-4D85-9A3C-E40FEAFAE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3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171" name="Picture 3" descr="A diagram of a process&#10;&#10;Description automatically generated">
            <a:extLst>
              <a:ext uri="{FF2B5EF4-FFF2-40B4-BE49-F238E27FC236}">
                <a16:creationId xmlns:a16="http://schemas.microsoft.com/office/drawing/2014/main" id="{15CE5C4F-118A-B328-ECA8-E440CEC1AE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94376" y="754724"/>
            <a:ext cx="6257544" cy="5033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4">
            <a:extLst>
              <a:ext uri="{FF2B5EF4-FFF2-40B4-BE49-F238E27FC236}">
                <a16:creationId xmlns:a16="http://schemas.microsoft.com/office/drawing/2014/main" id="{B913AA1D-883D-9392-75D3-23B9E9E071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39CE964-A9FC-F1CB-DB01-E11459083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550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F4A6D620-359B-D3BD-3859-88968799F5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3610333"/>
              </p:ext>
            </p:extLst>
          </p:nvPr>
        </p:nvGraphicFramePr>
        <p:xfrm>
          <a:off x="2508151" y="247650"/>
          <a:ext cx="11772900" cy="6362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02FE5A67-63A0-634A-E541-EF706F25D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51" y="2457751"/>
            <a:ext cx="3044950" cy="162779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dirty="0">
                <a:solidFill>
                  <a:srgbClr val="262626"/>
                </a:solidFill>
              </a:rPr>
              <a:t>Reflection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1CDF938-47CA-67EA-02A4-BFEE91F012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8047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908BAF3-E5E9-4D9A-9CA6-CBD0A6447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8BE1630-2DA4-4597-927C-4EAAFEE0D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656" y="0"/>
            <a:ext cx="465377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1D4A801-B08B-4DED-B983-8DC144138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2432" y="0"/>
            <a:ext cx="609956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C8F3D-C5A9-D2C4-2F95-EAEAB31496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1256" y="652347"/>
            <a:ext cx="8824952" cy="5553307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3200" dirty="0">
                <a:solidFill>
                  <a:schemeClr val="tx1"/>
                </a:solidFill>
              </a:rPr>
              <a:t>“…</a:t>
            </a:r>
            <a:r>
              <a:rPr lang="en-GB" sz="3200" i="1" dirty="0">
                <a:solidFill>
                  <a:schemeClr val="tx1"/>
                </a:solidFill>
              </a:rPr>
              <a:t>I love doing it. </a:t>
            </a:r>
          </a:p>
          <a:p>
            <a:pPr marL="0" indent="0" algn="ctr">
              <a:buNone/>
            </a:pPr>
            <a:r>
              <a:rPr lang="en-GB" sz="3200" i="1" dirty="0">
                <a:solidFill>
                  <a:schemeClr val="tx1"/>
                </a:solidFill>
              </a:rPr>
              <a:t>It's my favourite thing.</a:t>
            </a:r>
          </a:p>
          <a:p>
            <a:pPr marL="0" indent="0" algn="ctr">
              <a:buNone/>
            </a:pPr>
            <a:r>
              <a:rPr lang="en-GB" sz="3200" i="1" dirty="0">
                <a:solidFill>
                  <a:schemeClr val="tx1"/>
                </a:solidFill>
              </a:rPr>
              <a:t> I love combining all three</a:t>
            </a:r>
            <a:r>
              <a:rPr lang="en-GB" sz="3200" dirty="0">
                <a:solidFill>
                  <a:schemeClr val="tx1"/>
                </a:solidFill>
              </a:rPr>
              <a:t>” (P3).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C9713A11-E0A1-51F5-9EF5-5620407B6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91758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44451-40ED-96B0-FFD7-4C11B9D8A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40792"/>
            <a:ext cx="7729728" cy="1188720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70270-BB21-BA68-60AC-4EC130E558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612900"/>
            <a:ext cx="11264900" cy="4889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ArtsEd</a:t>
            </a:r>
            <a:r>
              <a:rPr lang="en-GB" dirty="0"/>
              <a:t> (2025) </a:t>
            </a:r>
            <a:r>
              <a:rPr lang="en-GB" i="1" dirty="0"/>
              <a:t>BA (hons) musical theatre course guide.  </a:t>
            </a:r>
            <a:r>
              <a:rPr lang="en-GB" dirty="0"/>
              <a:t>Available at:  </a:t>
            </a:r>
            <a:r>
              <a:rPr lang="en-GB" u="sng" dirty="0">
                <a:hlinkClick r:id="rId2"/>
              </a:rPr>
              <a:t>https://artsed.co.uk/course/undergraduate/undergraduate-musical-theatre/?course-guide</a:t>
            </a:r>
            <a:r>
              <a:rPr lang="en-GB" dirty="0"/>
              <a:t> (Accessed 10 July 2025).</a:t>
            </a:r>
          </a:p>
          <a:p>
            <a:pPr marL="0" indent="0">
              <a:buNone/>
            </a:pPr>
            <a:r>
              <a:rPr lang="en-GB" dirty="0"/>
              <a:t>Adams, E. (2010) ‘The joys and challenges of semi-structured interviewing’, </a:t>
            </a:r>
            <a:r>
              <a:rPr lang="en-GB" i="1" dirty="0"/>
              <a:t>Community Practitioner: The Journal of the Community Practitioners’ &amp; Health Visitors’ Association</a:t>
            </a:r>
            <a:r>
              <a:rPr lang="en-GB" dirty="0"/>
              <a:t>, 83(7), pp. 18–21.</a:t>
            </a:r>
          </a:p>
          <a:p>
            <a:pPr marL="0" indent="0">
              <a:buNone/>
            </a:pPr>
            <a:r>
              <a:rPr lang="en-GB" dirty="0"/>
              <a:t>Belina, A. (2023) ‘Semi-structured interviewing as a tool for understanding informal civil society’, </a:t>
            </a:r>
            <a:r>
              <a:rPr lang="en-GB" i="1" dirty="0"/>
              <a:t>Voluntary Sector Review</a:t>
            </a:r>
            <a:r>
              <a:rPr lang="en-GB" dirty="0"/>
              <a:t>, 14(2), pp. 331–347. </a:t>
            </a:r>
          </a:p>
          <a:p>
            <a:pPr marL="0" indent="0">
              <a:buNone/>
            </a:pPr>
            <a:r>
              <a:rPr lang="en-GB" dirty="0"/>
              <a:t>Braun, V. and Clarke, V. (2021) </a:t>
            </a:r>
            <a:r>
              <a:rPr lang="en-GB" i="1" dirty="0"/>
              <a:t>Thematic analysis: a practical guide</a:t>
            </a:r>
            <a:r>
              <a:rPr lang="en-GB" dirty="0"/>
              <a:t>. London: Sage Publications Ltd.</a:t>
            </a:r>
          </a:p>
          <a:p>
            <a:pPr marL="0" indent="0">
              <a:buNone/>
            </a:pPr>
            <a:r>
              <a:rPr lang="en-GB" dirty="0"/>
              <a:t>Bond, K.E. and Stinson, S.W. (2007) ‘“It’s work, work, work, work”: young people’s experiences of effort and engagement in dance’, </a:t>
            </a:r>
            <a:r>
              <a:rPr lang="en-GB" i="1" dirty="0"/>
              <a:t>Research in Dance Education</a:t>
            </a:r>
            <a:r>
              <a:rPr lang="en-GB" dirty="0"/>
              <a:t>, 8(2), pp. 155–183. </a:t>
            </a:r>
          </a:p>
          <a:p>
            <a:pPr marL="0" indent="0">
              <a:buNone/>
            </a:pPr>
            <a:r>
              <a:rPr lang="en-GB" dirty="0"/>
              <a:t>Chilisa, B. and Kawulich, B. B. (2012) ‘Selecting a research approach: paradigm, methodology and methods’, in Wagner, C., Kawulich, B. B., Garner, M. (eds) </a:t>
            </a:r>
            <a:r>
              <a:rPr lang="en-GB" i="1" dirty="0"/>
              <a:t>Doing social research: a global context</a:t>
            </a:r>
            <a:r>
              <a:rPr lang="en-GB" dirty="0"/>
              <a:t>.  Maidenhead:  McGraw-Hill Education, pp. 51–61.</a:t>
            </a:r>
          </a:p>
          <a:p>
            <a:pPr marL="0" indent="0">
              <a:buNone/>
            </a:pPr>
            <a:r>
              <a:rPr lang="en-GB" dirty="0"/>
              <a:t>Creswell, J.W. and Poth, C. (2018) </a:t>
            </a:r>
            <a:r>
              <a:rPr lang="en-GB" i="1" dirty="0"/>
              <a:t>Qualitative inquiry &amp; research design: choosing among five approaches</a:t>
            </a:r>
            <a:r>
              <a:rPr lang="en-GB" dirty="0"/>
              <a:t>. 4th edn. Thousand Oaks: Sage Publications, Inc. </a:t>
            </a:r>
          </a:p>
          <a:p>
            <a:pPr marL="0" indent="0">
              <a:buNone/>
            </a:pPr>
            <a:endParaRPr lang="en-US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BCB21D-9179-9E94-E155-DA2A9D515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02563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B6619F-738F-2654-D83F-CBFBA7DB17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E6732-8F4B-0D6B-1605-099791AD8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40792"/>
            <a:ext cx="7729728" cy="1188720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EF851-1117-6464-90A3-8964854EF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612900"/>
            <a:ext cx="11264900" cy="4889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Cuny, J. (2022) ‘Exploring musical theatre performance synergy: accessing seven performative processes’, </a:t>
            </a:r>
            <a:r>
              <a:rPr lang="en-GB" i="1" dirty="0"/>
              <a:t>Studies in Musical Theatre</a:t>
            </a:r>
            <a:r>
              <a:rPr lang="en-GB" dirty="0"/>
              <a:t>, 16(2), pp. 133–150. </a:t>
            </a:r>
          </a:p>
          <a:p>
            <a:pPr marL="0" indent="0">
              <a:buNone/>
            </a:pPr>
            <a:r>
              <a:rPr lang="en-GB" dirty="0"/>
              <a:t>Curtis, J.N. (2019) ‘The mental health of musical theatre students in tertiary education: a pilot study’, </a:t>
            </a:r>
            <a:r>
              <a:rPr lang="en-GB" i="1" dirty="0"/>
              <a:t>Studies in Musical Theatre</a:t>
            </a:r>
            <a:r>
              <a:rPr lang="en-GB" dirty="0"/>
              <a:t>, 13(3), pp. 333–348. </a:t>
            </a:r>
          </a:p>
          <a:p>
            <a:pPr marL="0" indent="0">
              <a:buNone/>
            </a:pPr>
            <a:r>
              <a:rPr lang="en-GB" dirty="0"/>
              <a:t>D’haeseleer, E. </a:t>
            </a:r>
            <a:r>
              <a:rPr lang="en-GB" i="1" dirty="0"/>
              <a:t>et al.</a:t>
            </a:r>
            <a:r>
              <a:rPr lang="en-GB" dirty="0"/>
              <a:t> (2017) ‘Vocal characteristics and </a:t>
            </a:r>
            <a:r>
              <a:rPr lang="en-GB" dirty="0" err="1"/>
              <a:t>laryngoscopic</a:t>
            </a:r>
            <a:r>
              <a:rPr lang="en-GB" dirty="0"/>
              <a:t> findings in future musical </a:t>
            </a:r>
            <a:r>
              <a:rPr lang="en-GB" dirty="0" err="1"/>
              <a:t>theater</a:t>
            </a:r>
            <a:r>
              <a:rPr lang="en-GB" dirty="0"/>
              <a:t> performers’, </a:t>
            </a:r>
            <a:r>
              <a:rPr lang="en-GB" i="1" dirty="0"/>
              <a:t>Journal of Voice</a:t>
            </a:r>
            <a:r>
              <a:rPr lang="en-GB" dirty="0"/>
              <a:t>, 31(4), pp. 462–469. </a:t>
            </a:r>
          </a:p>
          <a:p>
            <a:pPr marL="0" indent="0">
              <a:buNone/>
            </a:pPr>
            <a:r>
              <a:rPr lang="en-GB" dirty="0"/>
              <a:t>Dolan, J. (2013) ‘To teach and to mentor: toward our collective future’, </a:t>
            </a:r>
            <a:r>
              <a:rPr lang="en-GB" i="1" dirty="0"/>
              <a:t>Theatre Topics</a:t>
            </a:r>
            <a:r>
              <a:rPr lang="en-GB" dirty="0"/>
              <a:t>, 23(1), pp. 97–105. </a:t>
            </a:r>
          </a:p>
          <a:p>
            <a:pPr marL="0" indent="0">
              <a:buNone/>
            </a:pPr>
            <a:r>
              <a:rPr lang="en-GB" dirty="0"/>
              <a:t>Flynn, A. (2022) ‘Assessment in musical theatre: a tool for transparency, equity, and student learning’, </a:t>
            </a:r>
            <a:r>
              <a:rPr lang="en-GB" i="1" dirty="0"/>
              <a:t>Voice and Speech Review</a:t>
            </a:r>
            <a:r>
              <a:rPr lang="en-GB" dirty="0"/>
              <a:t>, 16(1), pp. 4–21.</a:t>
            </a:r>
          </a:p>
          <a:p>
            <a:pPr marL="0" indent="0">
              <a:buNone/>
            </a:pPr>
            <a:r>
              <a:rPr lang="en-GB" dirty="0"/>
              <a:t>Forbes, M. (2024) ‘“The full monty”: taking a fully qualitative approach to research by Singers, with singers, for singers’, </a:t>
            </a:r>
            <a:r>
              <a:rPr lang="en-GB" i="1" dirty="0"/>
              <a:t>Voice and Speech Review</a:t>
            </a:r>
            <a:r>
              <a:rPr lang="en-GB" dirty="0"/>
              <a:t>, 18(2), pp. 166–180. </a:t>
            </a:r>
          </a:p>
          <a:p>
            <a:pPr marL="0" indent="0">
              <a:buNone/>
            </a:pPr>
            <a:r>
              <a:rPr lang="en-GB" dirty="0"/>
              <a:t>Glasheen, K. (2017) ‘Negotiating the contrary craft of the triple-threat’, </a:t>
            </a:r>
            <a:r>
              <a:rPr lang="en-GB" i="1" dirty="0"/>
              <a:t>Voice and Speech Review</a:t>
            </a:r>
            <a:r>
              <a:rPr lang="en-GB" dirty="0"/>
              <a:t>, 11(1), pp. 20–39. </a:t>
            </a:r>
          </a:p>
          <a:p>
            <a:pPr marL="0" indent="0">
              <a:buNone/>
            </a:pPr>
            <a:r>
              <a:rPr lang="en-GB" dirty="0"/>
              <a:t>Hays, T. (2013) ‘The role of mentorship in the training of professional musicians’, </a:t>
            </a:r>
            <a:r>
              <a:rPr lang="en-GB" i="1" dirty="0"/>
              <a:t>Journal of Arts and Education</a:t>
            </a:r>
            <a:r>
              <a:rPr lang="en-GB" dirty="0"/>
              <a:t>, 1(1), pp. 27–37.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B3D618-1863-D2FE-D8E1-6A6FDF0D3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5058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5C3770-4722-AA55-7FE7-C3B8F656F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56778-F3E1-2278-D013-8E635A645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40792"/>
            <a:ext cx="7729728" cy="1188720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ED61A-683F-6996-DC78-EB52458E2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727708"/>
            <a:ext cx="11264900" cy="4889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Hoshyari, M., Saemi, E. and Doustan, M. (2022) ‘Motor learning and working memory in children: the role of cognitive-motor and motor-motor dual-task training’, </a:t>
            </a:r>
            <a:r>
              <a:rPr lang="en-GB" i="1" dirty="0" err="1"/>
              <a:t>Psihologija</a:t>
            </a:r>
            <a:r>
              <a:rPr lang="en-GB" dirty="0"/>
              <a:t>, 55(4), pp. 397–413. </a:t>
            </a:r>
          </a:p>
          <a:p>
            <a:pPr marL="0" indent="0">
              <a:buNone/>
            </a:pPr>
            <a:r>
              <a:rPr lang="en-GB" dirty="0"/>
              <a:t>Jackson, C., Vaughan, D.R. and Brown, L. (2018) ‘Discovering lived experiences through descriptive phenomenology’, </a:t>
            </a:r>
            <a:r>
              <a:rPr lang="en-GB" i="1" dirty="0"/>
              <a:t>International Journal of Contemporary Hospitality Management</a:t>
            </a:r>
            <a:r>
              <a:rPr lang="en-GB" dirty="0"/>
              <a:t>, 30(11), pp. 3309–3325. </a:t>
            </a:r>
          </a:p>
          <a:p>
            <a:pPr marL="0" indent="0">
              <a:buNone/>
            </a:pPr>
            <a:r>
              <a:rPr lang="en-GB" dirty="0"/>
              <a:t>Kane, K.M. (2014) ‘Transformative performing arts and mentorship pedagogy: nurturing developmental relationships in a multidisciplinary dance theatre program for youth’, </a:t>
            </a:r>
            <a:r>
              <a:rPr lang="en-GB" i="1" dirty="0"/>
              <a:t>Journal of Education and Training Studies</a:t>
            </a:r>
            <a:r>
              <a:rPr lang="en-GB" dirty="0"/>
              <a:t>, 2(2), pp. 224-232.</a:t>
            </a:r>
          </a:p>
          <a:p>
            <a:pPr marL="0" indent="0">
              <a:buNone/>
            </a:pPr>
            <a:r>
              <a:rPr lang="en-GB" dirty="0"/>
              <a:t>Kwok, M. and Eslick, G.D. (2019) ‘The impact of vocal and laryngeal pathologies among professional singers: a meta-analysis’, </a:t>
            </a:r>
            <a:r>
              <a:rPr lang="en-GB" i="1" dirty="0"/>
              <a:t>Journal of Voice</a:t>
            </a:r>
            <a:r>
              <a:rPr lang="en-GB" dirty="0"/>
              <a:t>, 33(1), pp. 58–65. </a:t>
            </a:r>
          </a:p>
          <a:p>
            <a:pPr marL="0" indent="0">
              <a:buNone/>
            </a:pPr>
            <a:r>
              <a:rPr lang="en-GB" dirty="0"/>
              <a:t>Mainwaring, L. and Mor, S. (2019) ‘Managing psychological disturbances in performing artists’, in L.E. Elson (ed) </a:t>
            </a:r>
            <a:r>
              <a:rPr lang="en-GB" i="1" dirty="0"/>
              <a:t>Performing arts medicine</a:t>
            </a:r>
            <a:r>
              <a:rPr lang="en-GB" dirty="0"/>
              <a:t>. Philadelphia: Elsevier, pp. 151–162. </a:t>
            </a:r>
          </a:p>
          <a:p>
            <a:pPr marL="0" indent="0">
              <a:buNone/>
            </a:pPr>
            <a:r>
              <a:rPr lang="en-GB" dirty="0"/>
              <a:t>McGrath, C., Palmgren, P.J. and Liljedahl, M. (2019) ‘Twelve tips for conducting qualitative research interviews’, </a:t>
            </a:r>
            <a:r>
              <a:rPr lang="en-GB" i="1" dirty="0"/>
              <a:t>Medical Teacher</a:t>
            </a:r>
            <a:r>
              <a:rPr lang="en-GB" dirty="0"/>
              <a:t>, 41(9), pp. 1002–1006. </a:t>
            </a:r>
          </a:p>
          <a:p>
            <a:pPr marL="0" indent="0">
              <a:buNone/>
            </a:pPr>
            <a:r>
              <a:rPr lang="en-GB" dirty="0"/>
              <a:t>Misono, S. </a:t>
            </a:r>
            <a:r>
              <a:rPr lang="en-GB" i="1" dirty="0"/>
              <a:t>et al.</a:t>
            </a:r>
            <a:r>
              <a:rPr lang="en-GB" dirty="0"/>
              <a:t> (2019) ‘Dysphonia, perceived control, and psychosocial distress: a qualitative study’, </a:t>
            </a:r>
            <a:r>
              <a:rPr lang="en-GB" i="1" dirty="0"/>
              <a:t>Journal of Voice</a:t>
            </a:r>
            <a:r>
              <a:rPr lang="en-GB" dirty="0"/>
              <a:t>, 33(5), pp. 682–690.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4A355A-AE17-7219-1F61-928BED5AE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9989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C77C09-1384-2225-3602-E705441651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6FD6C-F1D7-3AD5-3D34-77545DFE1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40792"/>
            <a:ext cx="7729728" cy="1188720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A0BE5-0608-8EAE-110D-252B6675D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727708"/>
            <a:ext cx="11264900" cy="48895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Nowell, L.S. </a:t>
            </a:r>
            <a:r>
              <a:rPr lang="en-GB" i="1" dirty="0"/>
              <a:t>et al.</a:t>
            </a:r>
            <a:r>
              <a:rPr lang="en-GB" dirty="0"/>
              <a:t> (2017) ‘Thematic analysis: striving to meet the trustworthiness criteria’, </a:t>
            </a:r>
            <a:r>
              <a:rPr lang="en-GB" i="1" dirty="0"/>
              <a:t>International Journal of Qualitative Methods</a:t>
            </a:r>
            <a:r>
              <a:rPr lang="en-GB" dirty="0"/>
              <a:t>, 16(1), pp. 1-13.</a:t>
            </a:r>
          </a:p>
          <a:p>
            <a:pPr marL="0" indent="0">
              <a:buNone/>
            </a:pPr>
            <a:r>
              <a:rPr lang="en-GB" dirty="0"/>
              <a:t>Paparo, S.A. (2022) ‘Singing with awareness:  a phenomenology of singers’ experience with the Feldenkrais Method’, </a:t>
            </a:r>
            <a:r>
              <a:rPr lang="en-GB" i="1" dirty="0"/>
              <a:t>Research Studies in Music Education</a:t>
            </a:r>
            <a:r>
              <a:rPr lang="en-GB" dirty="0"/>
              <a:t>, 44(3), pp. 541–553. </a:t>
            </a:r>
          </a:p>
          <a:p>
            <a:pPr marL="0" indent="0">
              <a:buNone/>
            </a:pPr>
            <a:r>
              <a:rPr lang="en-GB" dirty="0"/>
              <a:t>The Reach Approach (2024) </a:t>
            </a:r>
            <a:r>
              <a:rPr lang="en-GB" i="1" dirty="0"/>
              <a:t>Gibbs’ Reflection Cycle.  </a:t>
            </a:r>
            <a:r>
              <a:rPr lang="en-GB" dirty="0"/>
              <a:t>Available at:  https://</a:t>
            </a:r>
            <a:r>
              <a:rPr lang="en-GB" dirty="0" err="1"/>
              <a:t>www.thereachapproach.co.uk</a:t>
            </a:r>
            <a:r>
              <a:rPr lang="en-GB" dirty="0"/>
              <a:t>/2017/09/06/</a:t>
            </a:r>
            <a:r>
              <a:rPr lang="en-GB" dirty="0" err="1"/>
              <a:t>gibbs</a:t>
            </a:r>
            <a:r>
              <a:rPr lang="en-GB" dirty="0"/>
              <a:t>-reflection-cycle/ (Accessed 11 July 2025).</a:t>
            </a:r>
          </a:p>
          <a:p>
            <a:pPr marL="0" indent="0">
              <a:buNone/>
            </a:pPr>
            <a:r>
              <a:rPr lang="en-GB" dirty="0"/>
              <a:t>Roll, C. (2016) ‘The evolution of the female Broadway belt voice: implications for teachers and singers’, </a:t>
            </a:r>
            <a:r>
              <a:rPr lang="en-GB" i="1" dirty="0"/>
              <a:t>Journal of Voice</a:t>
            </a:r>
            <a:r>
              <a:rPr lang="en-GB" dirty="0"/>
              <a:t>, 30(5), pp. 639.e1-639.e9. </a:t>
            </a:r>
          </a:p>
          <a:p>
            <a:pPr marL="0" indent="0">
              <a:buNone/>
            </a:pPr>
            <a:r>
              <a:rPr lang="en-GB" dirty="0"/>
              <a:t>Schlosser, R.W. </a:t>
            </a:r>
            <a:r>
              <a:rPr lang="en-GB" i="1" dirty="0"/>
              <a:t>et al.</a:t>
            </a:r>
            <a:r>
              <a:rPr lang="en-GB" dirty="0"/>
              <a:t> (2006) ‘Use of information-seeking strategies for developing systematic reviews and engaging in evidence-based practice: the application of traditional and comprehensive pearl growing. A review’, </a:t>
            </a:r>
            <a:r>
              <a:rPr lang="en-GB" i="1" dirty="0"/>
              <a:t>International Journal of Language and Communication Disorders</a:t>
            </a:r>
            <a:r>
              <a:rPr lang="en-GB" dirty="0"/>
              <a:t>, 41(5), pp. 567–582. </a:t>
            </a:r>
          </a:p>
          <a:p>
            <a:pPr marL="0" indent="0">
              <a:buNone/>
            </a:pPr>
            <a:r>
              <a:rPr lang="en-GB" dirty="0"/>
              <a:t>Scott, S. (2024) ‘Insights, considerations, and suggestions for the practitioner-researcher in voice studies’, </a:t>
            </a:r>
            <a:r>
              <a:rPr lang="en-GB" i="1" dirty="0"/>
              <a:t>Voice and Speech Review</a:t>
            </a:r>
            <a:r>
              <a:rPr lang="en-GB" dirty="0"/>
              <a:t>, 18(2), pp. 146–165. </a:t>
            </a:r>
          </a:p>
          <a:p>
            <a:pPr marL="0" indent="0">
              <a:buNone/>
            </a:pPr>
            <a:r>
              <a:rPr lang="en-GB" dirty="0"/>
              <a:t>Sliiden, T., Beck, S. and MacDonald, I. (2017) ‘An evaluation of the breathing strategies and maximum phonation time in musical </a:t>
            </a:r>
            <a:r>
              <a:rPr lang="en-GB" dirty="0" err="1"/>
              <a:t>theater</a:t>
            </a:r>
            <a:r>
              <a:rPr lang="en-GB" dirty="0"/>
              <a:t> performers during controlled performance tasks’, </a:t>
            </a:r>
            <a:r>
              <a:rPr lang="en-GB" i="1" dirty="0"/>
              <a:t>Journal of Voice</a:t>
            </a:r>
            <a:r>
              <a:rPr lang="en-GB" dirty="0"/>
              <a:t>, 31(2), pp. 253.e1-253.e11.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38945B-9777-B469-863C-A85747044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9969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167DFD-1BA1-74CF-E786-BFA6A41560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8101F-F34D-31A4-C5A7-5A935339A9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40792"/>
            <a:ext cx="7729728" cy="1188720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59744-E974-C452-E477-6004CEF62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727708"/>
            <a:ext cx="11264900" cy="4889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Stephens, N. and Wyon, M. (2020) ‘Physiological characteristics of musical theatre performers and the effect on cardiorespiratory demand whilst singing and dancing’, </a:t>
            </a:r>
            <a:r>
              <a:rPr lang="en-GB" i="1" dirty="0"/>
              <a:t>Medical Problems of Performing Artists</a:t>
            </a:r>
            <a:r>
              <a:rPr lang="en-GB" dirty="0"/>
              <a:t>, 35(1), pp. 54–58. </a:t>
            </a:r>
          </a:p>
          <a:p>
            <a:pPr marL="0" indent="0">
              <a:buNone/>
            </a:pPr>
            <a:r>
              <a:rPr lang="en-GB" dirty="0"/>
              <a:t>Sundler, A.J. </a:t>
            </a:r>
            <a:r>
              <a:rPr lang="en-GB" i="1" dirty="0"/>
              <a:t>et al.</a:t>
            </a:r>
            <a:r>
              <a:rPr lang="en-GB" dirty="0"/>
              <a:t> (2019) ‘Qualitative thematic analysis based on descriptive phenomenology’, </a:t>
            </a:r>
            <a:r>
              <a:rPr lang="en-GB" i="1" dirty="0"/>
              <a:t>Nursing Open</a:t>
            </a:r>
            <a:r>
              <a:rPr lang="en-GB" dirty="0"/>
              <a:t>, 6(3), pp. 733–739. </a:t>
            </a:r>
          </a:p>
          <a:p>
            <a:pPr marL="0" indent="0">
              <a:buNone/>
            </a:pPr>
            <a:r>
              <a:rPr lang="en-GB" dirty="0"/>
              <a:t>Thomas, C. and Alexander, J. (2025) ‘The additional demands on the musical theatre performer and potential links to increased laryngeal tension: a rapid review’, </a:t>
            </a:r>
            <a:r>
              <a:rPr lang="en-GB" i="1" dirty="0"/>
              <a:t>International Journal of Music and Performing Arts</a:t>
            </a:r>
            <a:r>
              <a:rPr lang="en-GB" dirty="0"/>
              <a:t>, 12, pp. 29–50. </a:t>
            </a:r>
          </a:p>
          <a:p>
            <a:pPr marL="0" indent="0">
              <a:buNone/>
            </a:pPr>
            <a:r>
              <a:rPr lang="en-GB" dirty="0"/>
              <a:t>Tobin, G.A. </a:t>
            </a:r>
            <a:r>
              <a:rPr lang="en-GB" i="1" dirty="0"/>
              <a:t>et al.</a:t>
            </a:r>
            <a:r>
              <a:rPr lang="en-GB" dirty="0"/>
              <a:t> (2004) ‘Methodological rigour within a qualitative framework’, </a:t>
            </a:r>
            <a:r>
              <a:rPr lang="en-GB" i="1" dirty="0"/>
              <a:t>Journal of Advanced Nursing</a:t>
            </a:r>
            <a:r>
              <a:rPr lang="en-GB" dirty="0"/>
              <a:t>, 48(4), pp. 388–396. </a:t>
            </a:r>
          </a:p>
          <a:p>
            <a:pPr marL="0" indent="0">
              <a:buNone/>
            </a:pPr>
            <a:r>
              <a:rPr lang="en-GB" dirty="0"/>
              <a:t>Willig, C. (2013) </a:t>
            </a:r>
            <a:r>
              <a:rPr lang="en-GB" i="1" dirty="0"/>
              <a:t>Introducing qualitative research in psychology</a:t>
            </a:r>
            <a:r>
              <a:rPr lang="en-GB" dirty="0"/>
              <a:t>. 3rd edn. Maidenhead: Open University Press. </a:t>
            </a:r>
          </a:p>
          <a:p>
            <a:pPr marL="0" indent="0">
              <a:buNone/>
            </a:pPr>
            <a:r>
              <a:rPr lang="en-GB" dirty="0"/>
              <a:t>Winter, D. (2023) ‘Exploring the narrative: voice practitioner research and the literature review process’, </a:t>
            </a:r>
            <a:r>
              <a:rPr lang="en-GB" i="1" dirty="0"/>
              <a:t>Voice and Speech Review</a:t>
            </a:r>
            <a:r>
              <a:rPr lang="en-GB" dirty="0"/>
              <a:t>, 17(2), pp. 131–150. </a:t>
            </a:r>
          </a:p>
          <a:p>
            <a:pPr marL="0" indent="0">
              <a:buNone/>
            </a:pPr>
            <a:r>
              <a:rPr lang="en-GB" dirty="0"/>
              <a:t>Xu, A. </a:t>
            </a:r>
            <a:r>
              <a:rPr lang="en-GB" i="1" dirty="0"/>
              <a:t>et al.</a:t>
            </a:r>
            <a:r>
              <a:rPr lang="en-GB" dirty="0"/>
              <a:t> (2020) ‘Researchers’ views on, and experiences with, the requirement to obtain informed consent in research involving human participants: a qualitative study’, </a:t>
            </a:r>
            <a:r>
              <a:rPr lang="en-GB" i="1" dirty="0"/>
              <a:t>BMC Medical Ethics</a:t>
            </a:r>
            <a:r>
              <a:rPr lang="en-GB" dirty="0"/>
              <a:t>, 21(1), pp. 1-11.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FB56C9-A086-53BD-C663-61DD6300B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2A158-7F91-444A-8F9B-F15EBCA80C45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633895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71C241A9-A460-4AD1-916F-25308628A5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13775</TotalTime>
  <Words>2929</Words>
  <Application>Microsoft Macintosh PowerPoint</Application>
  <PresentationFormat>Widescreen</PresentationFormat>
  <Paragraphs>253</Paragraphs>
  <Slides>31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Aptos</vt:lpstr>
      <vt:lpstr>Arial</vt:lpstr>
      <vt:lpstr>Calibri</vt:lpstr>
      <vt:lpstr>Gill Sans MT</vt:lpstr>
      <vt:lpstr>Parcel</vt:lpstr>
      <vt:lpstr>  Singing as a triple threat:  a qualitative study of professional, semi-professional and vocational trainee performers’ experiences of singing while simultaneously performing the three musical theatre disciplines of singing, acting, and dancing </vt:lpstr>
      <vt:lpstr>Research Question</vt:lpstr>
      <vt:lpstr>Justification and Context</vt:lpstr>
      <vt:lpstr>PowerPoint Presentation</vt:lpstr>
      <vt:lpstr>Methodology</vt:lpstr>
      <vt:lpstr>Data Collection</vt:lpstr>
      <vt:lpstr>DATA Analysis</vt:lpstr>
      <vt:lpstr>Ethics</vt:lpstr>
      <vt:lpstr>Insider Research</vt:lpstr>
      <vt:lpstr>Literature</vt:lpstr>
      <vt:lpstr>PowerPoint Presentation</vt:lpstr>
      <vt:lpstr>Findings</vt:lpstr>
      <vt:lpstr>Themes</vt:lpstr>
      <vt:lpstr>Singing caused anxiety which negatively affected the voice.</vt:lpstr>
      <vt:lpstr>Singing teachers and music directors influenced performers’ experiences.</vt:lpstr>
      <vt:lpstr>Creative teams worked in silos rather than as a unified team.</vt:lpstr>
      <vt:lpstr>Excerpt of Course guide for BA Musical Theatre (ArtsEd 2025) </vt:lpstr>
      <vt:lpstr>Performers learned the three disciplines either together or separately.</vt:lpstr>
      <vt:lpstr>Dancing required extensive training; singing required none.</vt:lpstr>
      <vt:lpstr>Breathing was different for singers and dancers. </vt:lpstr>
      <vt:lpstr>Conclusions</vt:lpstr>
      <vt:lpstr>Recommendations for Future Research</vt:lpstr>
      <vt:lpstr>Limitations</vt:lpstr>
      <vt:lpstr>Reflection</vt:lpstr>
      <vt:lpstr>Reflection</vt:lpstr>
      <vt:lpstr>PowerPoint Presentation</vt:lpstr>
      <vt:lpstr>References</vt:lpstr>
      <vt:lpstr>References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Christine Descher</dc:creator>
  <cp:lastModifiedBy>Christine Descher</cp:lastModifiedBy>
  <cp:revision>6</cp:revision>
  <dcterms:created xsi:type="dcterms:W3CDTF">2025-06-29T09:04:00Z</dcterms:created>
  <dcterms:modified xsi:type="dcterms:W3CDTF">2025-08-02T10:38:19Z</dcterms:modified>
</cp:coreProperties>
</file>