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10" d="100"/>
          <a:sy n="110" d="100"/>
        </p:scale>
        <p:origin x="658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37441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1B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548640" y="914400"/>
            <a:ext cx="68580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600" b="1" kern="0" spc="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COVID-19 PREDICTION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548640" y="1508760"/>
            <a:ext cx="6858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Using CT Scans &amp; X-Rays: A Deep Learning Approach</a:t>
            </a:r>
            <a:endParaRPr lang="en-US" sz="2000" dirty="0"/>
          </a:p>
        </p:txBody>
      </p:sp>
      <p:sp>
        <p:nvSpPr>
          <p:cNvPr id="7" name="Shape 5"/>
          <p:cNvSpPr/>
          <p:nvPr/>
        </p:nvSpPr>
        <p:spPr>
          <a:xfrm>
            <a:off x="548640" y="2084832"/>
            <a:ext cx="3657600" cy="36576"/>
          </a:xfrm>
          <a:prstGeom prst="rect">
            <a:avLst/>
          </a:prstGeom>
          <a:solidFill>
            <a:srgbClr val="F59E0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548640" y="2240280"/>
            <a:ext cx="685800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Vivek Nelapati  |  Student ID: 2511594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Data and Artificial Intelligence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</a:t>
            </a:r>
            <a:endParaRPr lang="en-US" sz="1300" dirty="0"/>
          </a:p>
          <a:p>
            <a:pPr marL="0" indent="0">
              <a:buNone/>
            </a:pPr>
            <a:r>
              <a:rPr lang="en-US" sz="1300" i="1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ACFA7004 – Research Methods and Professional Development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Supervisor: Dr Vijeyananthan Thayananthan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0" y="4892040"/>
            <a:ext cx="9144000" cy="256032"/>
          </a:xfrm>
          <a:prstGeom prst="rect">
            <a:avLst/>
          </a:prstGeom>
          <a:solidFill>
            <a:srgbClr val="1A56A0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274320" y="4892040"/>
            <a:ext cx="8686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Presentation  |  Component 2  |  2026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8F4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97280"/>
          </a:xfrm>
          <a:prstGeom prst="rect">
            <a:avLst/>
          </a:prstGeom>
          <a:solidFill>
            <a:srgbClr val="0D1B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Presentation Overview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777240"/>
            <a:ext cx="84124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228600" y="1234440"/>
            <a:ext cx="4114800" cy="73152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6" name="Shape 4"/>
          <p:cNvSpPr/>
          <p:nvPr/>
        </p:nvSpPr>
        <p:spPr>
          <a:xfrm>
            <a:off x="228600" y="1234440"/>
            <a:ext cx="54864" cy="731520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338328" y="1289304"/>
            <a:ext cx="411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777240" y="1307592"/>
            <a:ext cx="3383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Context &amp; Background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777240" y="1600200"/>
            <a:ext cx="3383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COVID-19 landscape, medical imaging, AI in diagnostics</a:t>
            </a:r>
            <a:endParaRPr lang="en-US" sz="950" dirty="0"/>
          </a:p>
        </p:txBody>
      </p:sp>
      <p:sp>
        <p:nvSpPr>
          <p:cNvPr id="10" name="Shape 8"/>
          <p:cNvSpPr/>
          <p:nvPr/>
        </p:nvSpPr>
        <p:spPr>
          <a:xfrm>
            <a:off x="4709160" y="1234440"/>
            <a:ext cx="4114800" cy="73152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1" name="Shape 9"/>
          <p:cNvSpPr/>
          <p:nvPr/>
        </p:nvSpPr>
        <p:spPr>
          <a:xfrm>
            <a:off x="4709160" y="1234440"/>
            <a:ext cx="54864" cy="731520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4818888" y="1289304"/>
            <a:ext cx="411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5257800" y="1307592"/>
            <a:ext cx="3383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Problem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5257800" y="1600200"/>
            <a:ext cx="3383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gaps and unresolved challenges</a:t>
            </a:r>
            <a:endParaRPr lang="en-US" sz="950" dirty="0"/>
          </a:p>
        </p:txBody>
      </p:sp>
      <p:sp>
        <p:nvSpPr>
          <p:cNvPr id="15" name="Shape 13"/>
          <p:cNvSpPr/>
          <p:nvPr/>
        </p:nvSpPr>
        <p:spPr>
          <a:xfrm>
            <a:off x="228600" y="2103120"/>
            <a:ext cx="4114800" cy="73152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6" name="Shape 14"/>
          <p:cNvSpPr/>
          <p:nvPr/>
        </p:nvSpPr>
        <p:spPr>
          <a:xfrm>
            <a:off x="228600" y="2103120"/>
            <a:ext cx="54864" cy="731520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7" name="Text 15"/>
          <p:cNvSpPr/>
          <p:nvPr/>
        </p:nvSpPr>
        <p:spPr>
          <a:xfrm>
            <a:off x="338328" y="2157984"/>
            <a:ext cx="411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777240" y="2176272"/>
            <a:ext cx="3383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 &amp; Objectives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777240" y="2468880"/>
            <a:ext cx="3383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structured research objectives</a:t>
            </a:r>
            <a:endParaRPr lang="en-US" sz="950" dirty="0"/>
          </a:p>
        </p:txBody>
      </p:sp>
      <p:sp>
        <p:nvSpPr>
          <p:cNvPr id="20" name="Shape 18"/>
          <p:cNvSpPr/>
          <p:nvPr/>
        </p:nvSpPr>
        <p:spPr>
          <a:xfrm>
            <a:off x="4709160" y="2103120"/>
            <a:ext cx="4114800" cy="73152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21" name="Shape 19"/>
          <p:cNvSpPr/>
          <p:nvPr/>
        </p:nvSpPr>
        <p:spPr>
          <a:xfrm>
            <a:off x="4709160" y="2103120"/>
            <a:ext cx="54864" cy="731520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2" name="Text 20"/>
          <p:cNvSpPr/>
          <p:nvPr/>
        </p:nvSpPr>
        <p:spPr>
          <a:xfrm>
            <a:off x="4818888" y="2157984"/>
            <a:ext cx="411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800" dirty="0"/>
          </a:p>
        </p:txBody>
      </p:sp>
      <p:sp>
        <p:nvSpPr>
          <p:cNvPr id="23" name="Text 21"/>
          <p:cNvSpPr/>
          <p:nvPr/>
        </p:nvSpPr>
        <p:spPr>
          <a:xfrm>
            <a:off x="5257800" y="2176272"/>
            <a:ext cx="3383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5257800" y="2468880"/>
            <a:ext cx="3383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findings and gap identification</a:t>
            </a:r>
            <a:endParaRPr lang="en-US" sz="950" dirty="0"/>
          </a:p>
        </p:txBody>
      </p:sp>
      <p:sp>
        <p:nvSpPr>
          <p:cNvPr id="25" name="Shape 23"/>
          <p:cNvSpPr/>
          <p:nvPr/>
        </p:nvSpPr>
        <p:spPr>
          <a:xfrm>
            <a:off x="228600" y="2971800"/>
            <a:ext cx="4114800" cy="73152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26" name="Shape 24"/>
          <p:cNvSpPr/>
          <p:nvPr/>
        </p:nvSpPr>
        <p:spPr>
          <a:xfrm>
            <a:off x="228600" y="2971800"/>
            <a:ext cx="54864" cy="731520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7" name="Text 25"/>
          <p:cNvSpPr/>
          <p:nvPr/>
        </p:nvSpPr>
        <p:spPr>
          <a:xfrm>
            <a:off x="338328" y="3026664"/>
            <a:ext cx="411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800" dirty="0"/>
          </a:p>
        </p:txBody>
      </p:sp>
      <p:sp>
        <p:nvSpPr>
          <p:cNvPr id="28" name="Text 26"/>
          <p:cNvSpPr/>
          <p:nvPr/>
        </p:nvSpPr>
        <p:spPr>
          <a:xfrm>
            <a:off x="777240" y="3044952"/>
            <a:ext cx="3383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Methodology</a:t>
            </a:r>
            <a:endParaRPr lang="en-US" sz="1200" dirty="0"/>
          </a:p>
        </p:txBody>
      </p:sp>
      <p:sp>
        <p:nvSpPr>
          <p:cNvPr id="29" name="Text 27"/>
          <p:cNvSpPr/>
          <p:nvPr/>
        </p:nvSpPr>
        <p:spPr>
          <a:xfrm>
            <a:off x="777240" y="3337560"/>
            <a:ext cx="3383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DSR framework, CNN architectures, XAI</a:t>
            </a:r>
            <a:endParaRPr lang="en-US" sz="950" dirty="0"/>
          </a:p>
        </p:txBody>
      </p:sp>
      <p:sp>
        <p:nvSpPr>
          <p:cNvPr id="30" name="Shape 28"/>
          <p:cNvSpPr/>
          <p:nvPr/>
        </p:nvSpPr>
        <p:spPr>
          <a:xfrm>
            <a:off x="4709160" y="2971800"/>
            <a:ext cx="4114800" cy="73152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31" name="Shape 29"/>
          <p:cNvSpPr/>
          <p:nvPr/>
        </p:nvSpPr>
        <p:spPr>
          <a:xfrm>
            <a:off x="4709160" y="2971800"/>
            <a:ext cx="54864" cy="731520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2" name="Text 30"/>
          <p:cNvSpPr/>
          <p:nvPr/>
        </p:nvSpPr>
        <p:spPr>
          <a:xfrm>
            <a:off x="4818888" y="3026664"/>
            <a:ext cx="411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1800" dirty="0"/>
          </a:p>
        </p:txBody>
      </p:sp>
      <p:sp>
        <p:nvSpPr>
          <p:cNvPr id="33" name="Text 31"/>
          <p:cNvSpPr/>
          <p:nvPr/>
        </p:nvSpPr>
        <p:spPr>
          <a:xfrm>
            <a:off x="5257800" y="3044952"/>
            <a:ext cx="3383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Planning &amp; Resources</a:t>
            </a:r>
            <a:endParaRPr lang="en-US" sz="1200" dirty="0"/>
          </a:p>
        </p:txBody>
      </p:sp>
      <p:sp>
        <p:nvSpPr>
          <p:cNvPr id="34" name="Text 32"/>
          <p:cNvSpPr/>
          <p:nvPr/>
        </p:nvSpPr>
        <p:spPr>
          <a:xfrm>
            <a:off x="5257800" y="3337560"/>
            <a:ext cx="3383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6-phase timeline, tools, datasets</a:t>
            </a:r>
            <a:endParaRPr lang="en-US" sz="950" dirty="0"/>
          </a:p>
        </p:txBody>
      </p:sp>
      <p:sp>
        <p:nvSpPr>
          <p:cNvPr id="35" name="Shape 33"/>
          <p:cNvSpPr/>
          <p:nvPr/>
        </p:nvSpPr>
        <p:spPr>
          <a:xfrm>
            <a:off x="228600" y="3840480"/>
            <a:ext cx="4114800" cy="73152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36" name="Shape 34"/>
          <p:cNvSpPr/>
          <p:nvPr/>
        </p:nvSpPr>
        <p:spPr>
          <a:xfrm>
            <a:off x="228600" y="3840480"/>
            <a:ext cx="54864" cy="731520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7" name="Text 35"/>
          <p:cNvSpPr/>
          <p:nvPr/>
        </p:nvSpPr>
        <p:spPr>
          <a:xfrm>
            <a:off x="338328" y="3895344"/>
            <a:ext cx="411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1800" dirty="0"/>
          </a:p>
        </p:txBody>
      </p:sp>
      <p:sp>
        <p:nvSpPr>
          <p:cNvPr id="38" name="Text 36"/>
          <p:cNvSpPr/>
          <p:nvPr/>
        </p:nvSpPr>
        <p:spPr>
          <a:xfrm>
            <a:off x="777240" y="3913632"/>
            <a:ext cx="3383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Impact &amp; Limitations</a:t>
            </a:r>
            <a:endParaRPr lang="en-US" sz="1200" dirty="0"/>
          </a:p>
        </p:txBody>
      </p:sp>
      <p:sp>
        <p:nvSpPr>
          <p:cNvPr id="39" name="Text 37"/>
          <p:cNvSpPr/>
          <p:nvPr/>
        </p:nvSpPr>
        <p:spPr>
          <a:xfrm>
            <a:off x="777240" y="4206240"/>
            <a:ext cx="3383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Clinical potential and acknowledged constraints</a:t>
            </a:r>
            <a:endParaRPr lang="en-US" sz="950" dirty="0"/>
          </a:p>
        </p:txBody>
      </p:sp>
      <p:sp>
        <p:nvSpPr>
          <p:cNvPr id="40" name="Shape 38"/>
          <p:cNvSpPr/>
          <p:nvPr/>
        </p:nvSpPr>
        <p:spPr>
          <a:xfrm>
            <a:off x="4709160" y="3840480"/>
            <a:ext cx="4114800" cy="73152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41" name="Shape 39"/>
          <p:cNvSpPr/>
          <p:nvPr/>
        </p:nvSpPr>
        <p:spPr>
          <a:xfrm>
            <a:off x="4709160" y="3840480"/>
            <a:ext cx="54864" cy="731520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2" name="Text 40"/>
          <p:cNvSpPr/>
          <p:nvPr/>
        </p:nvSpPr>
        <p:spPr>
          <a:xfrm>
            <a:off x="4818888" y="3895344"/>
            <a:ext cx="411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08</a:t>
            </a:r>
            <a:endParaRPr lang="en-US" sz="1800" dirty="0"/>
          </a:p>
        </p:txBody>
      </p:sp>
      <p:sp>
        <p:nvSpPr>
          <p:cNvPr id="43" name="Text 41"/>
          <p:cNvSpPr/>
          <p:nvPr/>
        </p:nvSpPr>
        <p:spPr>
          <a:xfrm>
            <a:off x="5257800" y="3913632"/>
            <a:ext cx="3383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200" dirty="0"/>
          </a:p>
        </p:txBody>
      </p:sp>
      <p:sp>
        <p:nvSpPr>
          <p:cNvPr id="44" name="Text 42"/>
          <p:cNvSpPr/>
          <p:nvPr/>
        </p:nvSpPr>
        <p:spPr>
          <a:xfrm>
            <a:off x="5257800" y="4206240"/>
            <a:ext cx="3383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23 cited sources (2020–2024)</a:t>
            </a:r>
            <a:endParaRPr lang="en-US" sz="950" dirty="0"/>
          </a:p>
        </p:txBody>
      </p:sp>
      <p:sp>
        <p:nvSpPr>
          <p:cNvPr id="45" name="Shape 43"/>
          <p:cNvSpPr/>
          <p:nvPr/>
        </p:nvSpPr>
        <p:spPr>
          <a:xfrm>
            <a:off x="0" y="4892040"/>
            <a:ext cx="9144000" cy="256032"/>
          </a:xfrm>
          <a:prstGeom prst="rect">
            <a:avLst/>
          </a:prstGeom>
          <a:solidFill>
            <a:srgbClr val="0D1B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6" name="Text 44"/>
          <p:cNvSpPr/>
          <p:nvPr/>
        </p:nvSpPr>
        <p:spPr>
          <a:xfrm>
            <a:off x="274320" y="4892040"/>
            <a:ext cx="7772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COVID-19 Prediction | CT &amp; X-Ray Deep Learning | Vivek Nelapati | 2511594</a:t>
            </a:r>
            <a:endParaRPr lang="en-US" sz="800" dirty="0"/>
          </a:p>
        </p:txBody>
      </p:sp>
      <p:sp>
        <p:nvSpPr>
          <p:cNvPr id="47" name="Text 45"/>
          <p:cNvSpPr/>
          <p:nvPr/>
        </p:nvSpPr>
        <p:spPr>
          <a:xfrm>
            <a:off x="8503920" y="4892040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8F4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97280"/>
          </a:xfrm>
          <a:prstGeom prst="rect">
            <a:avLst/>
          </a:prstGeom>
          <a:solidFill>
            <a:srgbClr val="0D1B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Context &amp; Background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777240"/>
            <a:ext cx="84124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COVID-19 crisis and the AI diagnostic response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274320" y="1188720"/>
            <a:ext cx="2651760" cy="868680"/>
          </a:xfrm>
          <a:prstGeom prst="rect">
            <a:avLst/>
          </a:prstGeom>
          <a:solidFill>
            <a:srgbClr val="0D1B3E"/>
          </a:solidFill>
          <a:ln/>
          <a:effectLst>
            <a:outerShdw blurRad="63500" dist="254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274320" y="1216152"/>
            <a:ext cx="26517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700M+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274320" y="1664208"/>
            <a:ext cx="26517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Global cases by 2024</a:t>
            </a:r>
            <a:endParaRPr lang="en-US" sz="950" dirty="0"/>
          </a:p>
        </p:txBody>
      </p:sp>
      <p:sp>
        <p:nvSpPr>
          <p:cNvPr id="8" name="Shape 6"/>
          <p:cNvSpPr/>
          <p:nvPr/>
        </p:nvSpPr>
        <p:spPr>
          <a:xfrm>
            <a:off x="3200400" y="1188720"/>
            <a:ext cx="2651760" cy="868680"/>
          </a:xfrm>
          <a:prstGeom prst="rect">
            <a:avLst/>
          </a:prstGeom>
          <a:solidFill>
            <a:srgbClr val="0D1B3E"/>
          </a:solidFill>
          <a:ln/>
          <a:effectLst>
            <a:outerShdw blurRad="63500" dist="254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3200400" y="1216152"/>
            <a:ext cx="26517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7M+</a:t>
            </a:r>
            <a:endParaRPr lang="en-US" sz="2600" dirty="0"/>
          </a:p>
        </p:txBody>
      </p:sp>
      <p:sp>
        <p:nvSpPr>
          <p:cNvPr id="10" name="Text 8"/>
          <p:cNvSpPr/>
          <p:nvPr/>
        </p:nvSpPr>
        <p:spPr>
          <a:xfrm>
            <a:off x="3200400" y="1664208"/>
            <a:ext cx="26517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COVID-19 deaths globally</a:t>
            </a:r>
            <a:endParaRPr lang="en-US" sz="950" dirty="0"/>
          </a:p>
        </p:txBody>
      </p:sp>
      <p:sp>
        <p:nvSpPr>
          <p:cNvPr id="11" name="Shape 9"/>
          <p:cNvSpPr/>
          <p:nvPr/>
        </p:nvSpPr>
        <p:spPr>
          <a:xfrm>
            <a:off x="6126480" y="1188720"/>
            <a:ext cx="2651760" cy="868680"/>
          </a:xfrm>
          <a:prstGeom prst="rect">
            <a:avLst/>
          </a:prstGeom>
          <a:solidFill>
            <a:srgbClr val="0D1B3E"/>
          </a:solidFill>
          <a:ln/>
          <a:effectLst>
            <a:outerShdw blurRad="63500" dist="254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6126480" y="1216152"/>
            <a:ext cx="26517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&gt;90%</a:t>
            </a:r>
            <a:endParaRPr lang="en-US" sz="2600" dirty="0"/>
          </a:p>
        </p:txBody>
      </p:sp>
      <p:sp>
        <p:nvSpPr>
          <p:cNvPr id="13" name="Text 11"/>
          <p:cNvSpPr/>
          <p:nvPr/>
        </p:nvSpPr>
        <p:spPr>
          <a:xfrm>
            <a:off x="6126480" y="1664208"/>
            <a:ext cx="26517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CNN diagnostic accuracy reported</a:t>
            </a:r>
            <a:endParaRPr lang="en-US" sz="950" dirty="0"/>
          </a:p>
        </p:txBody>
      </p:sp>
      <p:sp>
        <p:nvSpPr>
          <p:cNvPr id="14" name="Shape 12"/>
          <p:cNvSpPr/>
          <p:nvPr/>
        </p:nvSpPr>
        <p:spPr>
          <a:xfrm>
            <a:off x="228600" y="2176272"/>
            <a:ext cx="4160520" cy="237744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5" name="Shape 13"/>
          <p:cNvSpPr/>
          <p:nvPr/>
        </p:nvSpPr>
        <p:spPr>
          <a:xfrm>
            <a:off x="228600" y="2176272"/>
            <a:ext cx="54864" cy="2377440"/>
          </a:xfrm>
          <a:prstGeom prst="rect">
            <a:avLst/>
          </a:prstGeom>
          <a:solidFill>
            <a:srgbClr val="1A56A0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6" name="Text 14"/>
          <p:cNvSpPr/>
          <p:nvPr/>
        </p:nvSpPr>
        <p:spPr>
          <a:xfrm>
            <a:off x="356616" y="2240280"/>
            <a:ext cx="3977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6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Medical Imaging in COVID-19 Diagnosis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356616" y="2542032"/>
            <a:ext cx="3959352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CT scans reveal bilateral ground-glass opacities (GGO), crazy-paving patterns &amp; peripheral consolidation 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Chest X-rays: widely available, fast, inexpensive — first-line screening tool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RT-PCR: gold standard but slow, resource-intensive &amp; variable sensitivity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AI-driven imaging offers faster, scalable alternative at scale </a:t>
            </a:r>
            <a:endParaRPr lang="en-US" sz="1000" dirty="0"/>
          </a:p>
        </p:txBody>
      </p:sp>
      <p:sp>
        <p:nvSpPr>
          <p:cNvPr id="18" name="Shape 16"/>
          <p:cNvSpPr/>
          <p:nvPr/>
        </p:nvSpPr>
        <p:spPr>
          <a:xfrm>
            <a:off x="4572000" y="2176272"/>
            <a:ext cx="4160520" cy="237744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9" name="Shape 17"/>
          <p:cNvSpPr/>
          <p:nvPr/>
        </p:nvSpPr>
        <p:spPr>
          <a:xfrm>
            <a:off x="4572000" y="2176272"/>
            <a:ext cx="54864" cy="2377440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0" name="Text 18"/>
          <p:cNvSpPr/>
          <p:nvPr/>
        </p:nvSpPr>
        <p:spPr>
          <a:xfrm>
            <a:off x="4700016" y="2240280"/>
            <a:ext cx="3977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&amp; Deep Learning Revolution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4700016" y="2542032"/>
            <a:ext cx="3959352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CNNs now frequently outperform expert radiologists on targeted diagnostic tasks 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Transfer learning enables high accuracy with limited annotated data (ImageNet → medical)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Architectures: ResNet-50, DenseNet-121, EfficientNet-B4, VGG-16 widely validated 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Explainable AI (XAI): Grad-CAM &amp; LIME address the 'black-box' concern in clinical settings </a:t>
            </a:r>
            <a:endParaRPr lang="en-US" sz="1000" dirty="0"/>
          </a:p>
        </p:txBody>
      </p:sp>
      <p:sp>
        <p:nvSpPr>
          <p:cNvPr id="22" name="Shape 20"/>
          <p:cNvSpPr/>
          <p:nvPr/>
        </p:nvSpPr>
        <p:spPr>
          <a:xfrm>
            <a:off x="0" y="4892040"/>
            <a:ext cx="9144000" cy="256032"/>
          </a:xfrm>
          <a:prstGeom prst="rect">
            <a:avLst/>
          </a:prstGeom>
          <a:solidFill>
            <a:srgbClr val="0D1B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3" name="Text 21"/>
          <p:cNvSpPr/>
          <p:nvPr/>
        </p:nvSpPr>
        <p:spPr>
          <a:xfrm>
            <a:off x="274320" y="4892040"/>
            <a:ext cx="7772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Vivek Nelapati | 2511594</a:t>
            </a:r>
            <a:endParaRPr lang="en-US" sz="800" dirty="0"/>
          </a:p>
        </p:txBody>
      </p:sp>
      <p:sp>
        <p:nvSpPr>
          <p:cNvPr id="24" name="Text 22"/>
          <p:cNvSpPr/>
          <p:nvPr/>
        </p:nvSpPr>
        <p:spPr>
          <a:xfrm>
            <a:off x="8503920" y="4892040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8F4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97280"/>
          </a:xfrm>
          <a:prstGeom prst="rect">
            <a:avLst/>
          </a:prstGeom>
          <a:solidFill>
            <a:srgbClr val="0D1B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Problem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777240"/>
            <a:ext cx="84124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gaps identified in the literature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228600" y="1170432"/>
            <a:ext cx="8686800" cy="658368"/>
          </a:xfrm>
          <a:prstGeom prst="rect">
            <a:avLst/>
          </a:prstGeom>
          <a:solidFill>
            <a:srgbClr val="0D1B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365760" y="1188720"/>
            <a:ext cx="841248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Problem: No highly accurate, interpretable, clinically deployable deep learning model exists that consistently distinguishes COVID-19 from other pulmonary conditions using both CT scans and X-ray images.</a:t>
            </a:r>
            <a:endParaRPr lang="en-US" sz="1150" dirty="0"/>
          </a:p>
        </p:txBody>
      </p:sp>
      <p:sp>
        <p:nvSpPr>
          <p:cNvPr id="7" name="Shape 5"/>
          <p:cNvSpPr/>
          <p:nvPr/>
        </p:nvSpPr>
        <p:spPr>
          <a:xfrm>
            <a:off x="228600" y="1920240"/>
            <a:ext cx="4206240" cy="80467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8" name="Shape 6"/>
          <p:cNvSpPr/>
          <p:nvPr/>
        </p:nvSpPr>
        <p:spPr>
          <a:xfrm>
            <a:off x="228600" y="1920240"/>
            <a:ext cx="54864" cy="804672"/>
          </a:xfrm>
          <a:prstGeom prst="rect">
            <a:avLst/>
          </a:prstGeom>
          <a:solidFill>
            <a:srgbClr val="F59E0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356616" y="1975104"/>
            <a:ext cx="3977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Dataset Heterogeneity &amp; Bias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356616" y="2221992"/>
            <a:ext cx="39319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Overfitting to small, single-source, poorly curated datasets; domain shift across institutions &amp; equipment </a:t>
            </a:r>
            <a:endParaRPr lang="en-US" sz="950" dirty="0"/>
          </a:p>
        </p:txBody>
      </p:sp>
      <p:sp>
        <p:nvSpPr>
          <p:cNvPr id="11" name="Shape 9"/>
          <p:cNvSpPr/>
          <p:nvPr/>
        </p:nvSpPr>
        <p:spPr>
          <a:xfrm>
            <a:off x="228600" y="2880360"/>
            <a:ext cx="4206240" cy="80467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2" name="Shape 10"/>
          <p:cNvSpPr/>
          <p:nvPr/>
        </p:nvSpPr>
        <p:spPr>
          <a:xfrm>
            <a:off x="228600" y="2880360"/>
            <a:ext cx="54864" cy="804672"/>
          </a:xfrm>
          <a:prstGeom prst="rect">
            <a:avLst/>
          </a:prstGeom>
          <a:solidFill>
            <a:srgbClr val="F59E0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3" name="Text 11"/>
          <p:cNvSpPr/>
          <p:nvPr/>
        </p:nvSpPr>
        <p:spPr>
          <a:xfrm>
            <a:off x="356616" y="2935224"/>
            <a:ext cx="3977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Class Imbalance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356616" y="3182112"/>
            <a:ext cx="39319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Unbalanced datasets → models biased toward majority class → critically low sensitivity for COVID-19 </a:t>
            </a:r>
            <a:endParaRPr lang="en-US" sz="950" dirty="0"/>
          </a:p>
        </p:txBody>
      </p:sp>
      <p:sp>
        <p:nvSpPr>
          <p:cNvPr id="15" name="Shape 13"/>
          <p:cNvSpPr/>
          <p:nvPr/>
        </p:nvSpPr>
        <p:spPr>
          <a:xfrm>
            <a:off x="228600" y="3840480"/>
            <a:ext cx="4206240" cy="80467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6" name="Shape 14"/>
          <p:cNvSpPr/>
          <p:nvPr/>
        </p:nvSpPr>
        <p:spPr>
          <a:xfrm>
            <a:off x="228600" y="3840480"/>
            <a:ext cx="54864" cy="804672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7" name="Text 15"/>
          <p:cNvSpPr/>
          <p:nvPr/>
        </p:nvSpPr>
        <p:spPr>
          <a:xfrm>
            <a:off x="356616" y="3895344"/>
            <a:ext cx="3977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Interpretability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356616" y="4142232"/>
            <a:ext cx="39319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Opaque black-box models reduce clinician trust &amp; block regulatory approval and deployment </a:t>
            </a:r>
            <a:endParaRPr lang="en-US" sz="950" dirty="0"/>
          </a:p>
        </p:txBody>
      </p:sp>
      <p:sp>
        <p:nvSpPr>
          <p:cNvPr id="19" name="Shape 17"/>
          <p:cNvSpPr/>
          <p:nvPr/>
        </p:nvSpPr>
        <p:spPr>
          <a:xfrm>
            <a:off x="4663440" y="1920240"/>
            <a:ext cx="4206240" cy="80467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20" name="Shape 18"/>
          <p:cNvSpPr/>
          <p:nvPr/>
        </p:nvSpPr>
        <p:spPr>
          <a:xfrm>
            <a:off x="4663440" y="1920240"/>
            <a:ext cx="54864" cy="804672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1" name="Text 19"/>
          <p:cNvSpPr/>
          <p:nvPr/>
        </p:nvSpPr>
        <p:spPr>
          <a:xfrm>
            <a:off x="4791456" y="1975104"/>
            <a:ext cx="3977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Lack of Multi-modal Integration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4791456" y="2221992"/>
            <a:ext cx="39319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Few studies combine CT and X-ray in a single unified diagnostic framework </a:t>
            </a:r>
            <a:endParaRPr lang="en-US" sz="950" dirty="0"/>
          </a:p>
        </p:txBody>
      </p:sp>
      <p:sp>
        <p:nvSpPr>
          <p:cNvPr id="23" name="Shape 21"/>
          <p:cNvSpPr/>
          <p:nvPr/>
        </p:nvSpPr>
        <p:spPr>
          <a:xfrm>
            <a:off x="4663440" y="2880360"/>
            <a:ext cx="4206240" cy="80467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24" name="Shape 22"/>
          <p:cNvSpPr/>
          <p:nvPr/>
        </p:nvSpPr>
        <p:spPr>
          <a:xfrm>
            <a:off x="4663440" y="2880360"/>
            <a:ext cx="54864" cy="804672"/>
          </a:xfrm>
          <a:prstGeom prst="rect">
            <a:avLst/>
          </a:prstGeom>
          <a:solidFill>
            <a:srgbClr val="10B98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5" name="Text 23"/>
          <p:cNvSpPr/>
          <p:nvPr/>
        </p:nvSpPr>
        <p:spPr>
          <a:xfrm>
            <a:off x="4791456" y="2935224"/>
            <a:ext cx="3977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Variant Generalisation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4791456" y="3182112"/>
            <a:ext cx="39319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Models trained on early data may not generalise to Alpha, Delta, Omicron radiological presentations </a:t>
            </a:r>
            <a:endParaRPr lang="en-US" sz="950" dirty="0"/>
          </a:p>
        </p:txBody>
      </p:sp>
      <p:sp>
        <p:nvSpPr>
          <p:cNvPr id="27" name="Shape 25"/>
          <p:cNvSpPr/>
          <p:nvPr/>
        </p:nvSpPr>
        <p:spPr>
          <a:xfrm>
            <a:off x="0" y="4892040"/>
            <a:ext cx="9144000" cy="256032"/>
          </a:xfrm>
          <a:prstGeom prst="rect">
            <a:avLst/>
          </a:prstGeom>
          <a:solidFill>
            <a:srgbClr val="0D1B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8" name="Text 26"/>
          <p:cNvSpPr/>
          <p:nvPr/>
        </p:nvSpPr>
        <p:spPr>
          <a:xfrm>
            <a:off x="274320" y="4892040"/>
            <a:ext cx="7772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Vivek Nelapati | 2511594</a:t>
            </a:r>
            <a:endParaRPr lang="en-US" sz="800" dirty="0"/>
          </a:p>
        </p:txBody>
      </p:sp>
      <p:sp>
        <p:nvSpPr>
          <p:cNvPr id="29" name="Text 27"/>
          <p:cNvSpPr/>
          <p:nvPr/>
        </p:nvSpPr>
        <p:spPr>
          <a:xfrm>
            <a:off x="8503920" y="4892040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8F4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97280"/>
          </a:xfrm>
          <a:prstGeom prst="rect">
            <a:avLst/>
          </a:prstGeom>
          <a:solidFill>
            <a:srgbClr val="0D1B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Aim &amp; Objectives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777240"/>
            <a:ext cx="84124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Five structured objectives aligned with the research problem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228600" y="1170432"/>
            <a:ext cx="8686800" cy="685800"/>
          </a:xfrm>
          <a:prstGeom prst="rect">
            <a:avLst/>
          </a:prstGeom>
          <a:solidFill>
            <a:srgbClr val="1A56A0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320040" y="11887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320040" y="1444752"/>
            <a:ext cx="84124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design, assess and optimise a deep learning-based multi-modal diagnostic system for automated prediction and classification of COVID-19 from chest CT scans and X-ray images, achieving high accuracy, sensitivity &amp; clinical interpretability.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228600" y="1993392"/>
            <a:ext cx="8686800" cy="493776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9" name="Shape 7"/>
          <p:cNvSpPr/>
          <p:nvPr/>
        </p:nvSpPr>
        <p:spPr>
          <a:xfrm>
            <a:off x="228600" y="1993392"/>
            <a:ext cx="54864" cy="493776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Shape 8"/>
          <p:cNvSpPr/>
          <p:nvPr/>
        </p:nvSpPr>
        <p:spPr>
          <a:xfrm>
            <a:off x="338328" y="2084832"/>
            <a:ext cx="310896" cy="310896"/>
          </a:xfrm>
          <a:prstGeom prst="ellipse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338328" y="2084832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O1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749808" y="2057400"/>
            <a:ext cx="80467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Critically review existing deep learning models for COVID-19 detection — architectures, datasets, performance metrics &amp; limitations</a:t>
            </a:r>
            <a:endParaRPr lang="en-US" sz="1000" dirty="0"/>
          </a:p>
        </p:txBody>
      </p:sp>
      <p:sp>
        <p:nvSpPr>
          <p:cNvPr id="13" name="Shape 11"/>
          <p:cNvSpPr/>
          <p:nvPr/>
        </p:nvSpPr>
        <p:spPr>
          <a:xfrm>
            <a:off x="228600" y="2551176"/>
            <a:ext cx="8686800" cy="493776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4" name="Shape 12"/>
          <p:cNvSpPr/>
          <p:nvPr/>
        </p:nvSpPr>
        <p:spPr>
          <a:xfrm>
            <a:off x="228600" y="2551176"/>
            <a:ext cx="54864" cy="493776"/>
          </a:xfrm>
          <a:prstGeom prst="rect">
            <a:avLst/>
          </a:prstGeom>
          <a:solidFill>
            <a:srgbClr val="1A56A0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5" name="Shape 13"/>
          <p:cNvSpPr/>
          <p:nvPr/>
        </p:nvSpPr>
        <p:spPr>
          <a:xfrm>
            <a:off x="338328" y="2642616"/>
            <a:ext cx="310896" cy="310896"/>
          </a:xfrm>
          <a:prstGeom prst="ellipse">
            <a:avLst/>
          </a:prstGeom>
          <a:solidFill>
            <a:srgbClr val="1A56A0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6" name="Text 14"/>
          <p:cNvSpPr/>
          <p:nvPr/>
        </p:nvSpPr>
        <p:spPr>
          <a:xfrm>
            <a:off x="338328" y="2642616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O2</a:t>
            </a: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749808" y="2615184"/>
            <a:ext cx="80467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collect, preprocess &amp; curate multi-source medical imaging datasets (COVIDx, BIMCV COVID-19+, SARS-CoV-2 CT-Scan)</a:t>
            </a:r>
            <a:endParaRPr lang="en-US" sz="1000" dirty="0"/>
          </a:p>
        </p:txBody>
      </p:sp>
      <p:sp>
        <p:nvSpPr>
          <p:cNvPr id="18" name="Shape 16"/>
          <p:cNvSpPr/>
          <p:nvPr/>
        </p:nvSpPr>
        <p:spPr>
          <a:xfrm>
            <a:off x="228600" y="3108960"/>
            <a:ext cx="8686800" cy="493776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9" name="Shape 17"/>
          <p:cNvSpPr/>
          <p:nvPr/>
        </p:nvSpPr>
        <p:spPr>
          <a:xfrm>
            <a:off x="228600" y="3108960"/>
            <a:ext cx="54864" cy="493776"/>
          </a:xfrm>
          <a:prstGeom prst="rect">
            <a:avLst/>
          </a:prstGeom>
          <a:solidFill>
            <a:srgbClr val="10B98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0" name="Shape 18"/>
          <p:cNvSpPr/>
          <p:nvPr/>
        </p:nvSpPr>
        <p:spPr>
          <a:xfrm>
            <a:off x="338328" y="3200400"/>
            <a:ext cx="310896" cy="310896"/>
          </a:xfrm>
          <a:prstGeom prst="ellipse">
            <a:avLst/>
          </a:prstGeom>
          <a:solidFill>
            <a:srgbClr val="10B98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1" name="Text 19"/>
          <p:cNvSpPr/>
          <p:nvPr/>
        </p:nvSpPr>
        <p:spPr>
          <a:xfrm>
            <a:off x="338328" y="3200400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O3</a:t>
            </a:r>
            <a:endParaRPr lang="en-US" sz="900" dirty="0"/>
          </a:p>
        </p:txBody>
      </p:sp>
      <p:sp>
        <p:nvSpPr>
          <p:cNvPr id="22" name="Text 20"/>
          <p:cNvSpPr/>
          <p:nvPr/>
        </p:nvSpPr>
        <p:spPr>
          <a:xfrm>
            <a:off x="749808" y="3172968"/>
            <a:ext cx="80467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develop &amp; optimise CNN-based transfer learning models (ResNet-50, DenseNet-121, EfficientNet-B4, VGG-16) for COVID-19 classification using CT and X-ray modalities</a:t>
            </a:r>
            <a:endParaRPr lang="en-US" sz="1000" dirty="0"/>
          </a:p>
        </p:txBody>
      </p:sp>
      <p:sp>
        <p:nvSpPr>
          <p:cNvPr id="23" name="Shape 21"/>
          <p:cNvSpPr/>
          <p:nvPr/>
        </p:nvSpPr>
        <p:spPr>
          <a:xfrm>
            <a:off x="228600" y="3666744"/>
            <a:ext cx="8686800" cy="493776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24" name="Shape 22"/>
          <p:cNvSpPr/>
          <p:nvPr/>
        </p:nvSpPr>
        <p:spPr>
          <a:xfrm>
            <a:off x="228600" y="3666744"/>
            <a:ext cx="54864" cy="493776"/>
          </a:xfrm>
          <a:prstGeom prst="rect">
            <a:avLst/>
          </a:prstGeom>
          <a:solidFill>
            <a:srgbClr val="F59E0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5" name="Shape 23"/>
          <p:cNvSpPr/>
          <p:nvPr/>
        </p:nvSpPr>
        <p:spPr>
          <a:xfrm>
            <a:off x="338328" y="3758184"/>
            <a:ext cx="310896" cy="310896"/>
          </a:xfrm>
          <a:prstGeom prst="ellipse">
            <a:avLst/>
          </a:prstGeom>
          <a:solidFill>
            <a:srgbClr val="F59E0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6" name="Text 24"/>
          <p:cNvSpPr/>
          <p:nvPr/>
        </p:nvSpPr>
        <p:spPr>
          <a:xfrm>
            <a:off x="338328" y="3758184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O4</a:t>
            </a:r>
            <a:endParaRPr lang="en-US" sz="900" dirty="0"/>
          </a:p>
        </p:txBody>
      </p:sp>
      <p:sp>
        <p:nvSpPr>
          <p:cNvPr id="27" name="Text 25"/>
          <p:cNvSpPr/>
          <p:nvPr/>
        </p:nvSpPr>
        <p:spPr>
          <a:xfrm>
            <a:off x="749808" y="3730752"/>
            <a:ext cx="80467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create &amp; integrate an XAI module using Grad-CAM, Guided Grad-CAM and LIME to generate clinically interpretable explanations and visualisations</a:t>
            </a:r>
            <a:endParaRPr lang="en-US" sz="1000" dirty="0"/>
          </a:p>
        </p:txBody>
      </p:sp>
      <p:sp>
        <p:nvSpPr>
          <p:cNvPr id="28" name="Shape 26"/>
          <p:cNvSpPr/>
          <p:nvPr/>
        </p:nvSpPr>
        <p:spPr>
          <a:xfrm>
            <a:off x="228600" y="4224528"/>
            <a:ext cx="8686800" cy="493776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29" name="Shape 27"/>
          <p:cNvSpPr/>
          <p:nvPr/>
        </p:nvSpPr>
        <p:spPr>
          <a:xfrm>
            <a:off x="228600" y="4224528"/>
            <a:ext cx="54864" cy="493776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0" name="Shape 28"/>
          <p:cNvSpPr/>
          <p:nvPr/>
        </p:nvSpPr>
        <p:spPr>
          <a:xfrm>
            <a:off x="338328" y="4315968"/>
            <a:ext cx="310896" cy="310896"/>
          </a:xfrm>
          <a:prstGeom prst="ellipse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1" name="Text 29"/>
          <p:cNvSpPr/>
          <p:nvPr/>
        </p:nvSpPr>
        <p:spPr>
          <a:xfrm>
            <a:off x="338328" y="4315968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O5</a:t>
            </a:r>
            <a:endParaRPr lang="en-US" sz="900" dirty="0"/>
          </a:p>
        </p:txBody>
      </p:sp>
      <p:sp>
        <p:nvSpPr>
          <p:cNvPr id="32" name="Text 30"/>
          <p:cNvSpPr/>
          <p:nvPr/>
        </p:nvSpPr>
        <p:spPr>
          <a:xfrm>
            <a:off x="749808" y="4288536"/>
            <a:ext cx="80467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evaluate &amp; compare the proposed system using accuracy, sensitivity, specificity, F1-score, AUC-ROC.</a:t>
            </a:r>
            <a:endParaRPr lang="en-US" sz="1000" dirty="0"/>
          </a:p>
        </p:txBody>
      </p:sp>
      <p:sp>
        <p:nvSpPr>
          <p:cNvPr id="33" name="Shape 31"/>
          <p:cNvSpPr/>
          <p:nvPr/>
        </p:nvSpPr>
        <p:spPr>
          <a:xfrm>
            <a:off x="0" y="4892040"/>
            <a:ext cx="9144000" cy="256032"/>
          </a:xfrm>
          <a:prstGeom prst="rect">
            <a:avLst/>
          </a:prstGeom>
          <a:solidFill>
            <a:srgbClr val="0D1B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4" name="Text 32"/>
          <p:cNvSpPr/>
          <p:nvPr/>
        </p:nvSpPr>
        <p:spPr>
          <a:xfrm>
            <a:off x="274320" y="4892040"/>
            <a:ext cx="7772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Vivek Nelapati | 2511594</a:t>
            </a:r>
            <a:endParaRPr lang="en-US" sz="800" dirty="0"/>
          </a:p>
        </p:txBody>
      </p:sp>
      <p:sp>
        <p:nvSpPr>
          <p:cNvPr id="35" name="Text 33"/>
          <p:cNvSpPr/>
          <p:nvPr/>
        </p:nvSpPr>
        <p:spPr>
          <a:xfrm>
            <a:off x="8503920" y="4892040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8F4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97280"/>
          </a:xfrm>
          <a:prstGeom prst="rect">
            <a:avLst/>
          </a:prstGeom>
          <a:solidFill>
            <a:srgbClr val="0D1B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777240"/>
            <a:ext cx="84124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themes, findings and gaps (2020–2024)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201168" y="1261872"/>
            <a:ext cx="2834640" cy="1664208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6" name="Shape 4"/>
          <p:cNvSpPr/>
          <p:nvPr/>
        </p:nvSpPr>
        <p:spPr>
          <a:xfrm>
            <a:off x="201168" y="1261872"/>
            <a:ext cx="2834640" cy="329184"/>
          </a:xfrm>
          <a:prstGeom prst="rect">
            <a:avLst/>
          </a:prstGeom>
          <a:solidFill>
            <a:srgbClr val="1A56A0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292608" y="1298448"/>
            <a:ext cx="2697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Early Models (2020)</a:t>
            </a: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274320" y="1645920"/>
            <a:ext cx="26974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COVID-Net : 91% sensitivity on COVIDx; limited by small, unbalanced dataset</a:t>
            </a:r>
            <a:endParaRPr lang="en-US" sz="900" dirty="0"/>
          </a:p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Apostolopoulos : VGG-19 →98.75% on tiny dataset (&lt;1,500 images); overfitting risk</a:t>
            </a:r>
            <a:endParaRPr lang="en-US" sz="900" dirty="0"/>
          </a:p>
        </p:txBody>
      </p:sp>
      <p:sp>
        <p:nvSpPr>
          <p:cNvPr id="9" name="Shape 7"/>
          <p:cNvSpPr/>
          <p:nvPr/>
        </p:nvSpPr>
        <p:spPr>
          <a:xfrm>
            <a:off x="3172968" y="1261872"/>
            <a:ext cx="2834640" cy="1664208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0" name="Shape 8"/>
          <p:cNvSpPr/>
          <p:nvPr/>
        </p:nvSpPr>
        <p:spPr>
          <a:xfrm>
            <a:off x="3172968" y="1261872"/>
            <a:ext cx="2834640" cy="329184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3264408" y="1298448"/>
            <a:ext cx="2697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Transfer Learning &amp; CNNs</a:t>
            </a:r>
            <a:endParaRPr lang="en-US" sz="1050" dirty="0"/>
          </a:p>
        </p:txBody>
      </p:sp>
      <p:sp>
        <p:nvSpPr>
          <p:cNvPr id="12" name="Text 10"/>
          <p:cNvSpPr/>
          <p:nvPr/>
        </p:nvSpPr>
        <p:spPr>
          <a:xfrm>
            <a:off x="3246120" y="1645920"/>
            <a:ext cx="26974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ResNet-50: 98% binary accuracy — residual connections aid radiological feature learning </a:t>
            </a:r>
            <a:endParaRPr lang="en-US" sz="900" dirty="0"/>
          </a:p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DenseNet-201: 99.3% with dense connections enabling feature reuse </a:t>
            </a:r>
            <a:endParaRPr lang="en-US" sz="900" dirty="0"/>
          </a:p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EfficientNet-B4: 97.9% with compound scaling </a:t>
            </a:r>
            <a:endParaRPr lang="en-US" sz="900" dirty="0"/>
          </a:p>
        </p:txBody>
      </p:sp>
      <p:sp>
        <p:nvSpPr>
          <p:cNvPr id="13" name="Shape 11"/>
          <p:cNvSpPr/>
          <p:nvPr/>
        </p:nvSpPr>
        <p:spPr>
          <a:xfrm>
            <a:off x="6144768" y="1261872"/>
            <a:ext cx="2834640" cy="1664208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4" name="Shape 12"/>
          <p:cNvSpPr/>
          <p:nvPr/>
        </p:nvSpPr>
        <p:spPr>
          <a:xfrm>
            <a:off x="6144768" y="1261872"/>
            <a:ext cx="2834640" cy="329184"/>
          </a:xfrm>
          <a:prstGeom prst="rect">
            <a:avLst/>
          </a:prstGeom>
          <a:solidFill>
            <a:srgbClr val="10B98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5" name="Text 13"/>
          <p:cNvSpPr/>
          <p:nvPr/>
        </p:nvSpPr>
        <p:spPr>
          <a:xfrm>
            <a:off x="6236208" y="1298448"/>
            <a:ext cx="2697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CT &amp; Multi-modal</a:t>
            </a: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6217920" y="1645920"/>
            <a:ext cx="26974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3D CNN (Li et al.): AUC 0.96 capturing spatial lesion correlations </a:t>
            </a:r>
            <a:endParaRPr lang="en-US" sz="900" dirty="0"/>
          </a:p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Multi-stream CNN (Zhang et al.): 96.2% accuracy combining CT + X-ray </a:t>
            </a:r>
            <a:endParaRPr lang="en-US" sz="900" dirty="0"/>
          </a:p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Attention-based fusion: understudied in literature — KEY GAP</a:t>
            </a:r>
            <a:endParaRPr lang="en-US" sz="900" dirty="0"/>
          </a:p>
        </p:txBody>
      </p:sp>
      <p:sp>
        <p:nvSpPr>
          <p:cNvPr id="17" name="Shape 15"/>
          <p:cNvSpPr/>
          <p:nvPr/>
        </p:nvSpPr>
        <p:spPr>
          <a:xfrm>
            <a:off x="201168" y="3072384"/>
            <a:ext cx="2834640" cy="1664208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8" name="Shape 16"/>
          <p:cNvSpPr/>
          <p:nvPr/>
        </p:nvSpPr>
        <p:spPr>
          <a:xfrm>
            <a:off x="201168" y="3072384"/>
            <a:ext cx="2834640" cy="329184"/>
          </a:xfrm>
          <a:prstGeom prst="rect">
            <a:avLst/>
          </a:prstGeom>
          <a:solidFill>
            <a:srgbClr val="F59E0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292608" y="3108960"/>
            <a:ext cx="2697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XAI &amp; Interpretability</a:t>
            </a:r>
            <a:endParaRPr lang="en-US" sz="1050" dirty="0"/>
          </a:p>
        </p:txBody>
      </p:sp>
      <p:sp>
        <p:nvSpPr>
          <p:cNvPr id="20" name="Text 18"/>
          <p:cNvSpPr/>
          <p:nvPr/>
        </p:nvSpPr>
        <p:spPr>
          <a:xfrm>
            <a:off x="274320" y="3456432"/>
            <a:ext cx="26974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buSzPct val="100000"/>
              <a:buChar char="•"/>
            </a:pPr>
            <a:r>
              <a:rPr lang="en-US" sz="900" dirty="0" err="1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DeepCOVIDExplainer</a:t>
            </a: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: Grad-CAM + LIME → 87% of radiologists showed increased trust</a:t>
            </a:r>
            <a:endParaRPr lang="en-US" sz="900" dirty="0"/>
          </a:p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XAI reveals 'shortcut learning' — critical for safety &amp; clinical governance </a:t>
            </a:r>
            <a:endParaRPr lang="en-US" sz="900" dirty="0"/>
          </a:p>
        </p:txBody>
      </p:sp>
      <p:sp>
        <p:nvSpPr>
          <p:cNvPr id="21" name="Shape 19"/>
          <p:cNvSpPr/>
          <p:nvPr/>
        </p:nvSpPr>
        <p:spPr>
          <a:xfrm>
            <a:off x="3172968" y="3072384"/>
            <a:ext cx="2834640" cy="1664208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22" name="Shape 20"/>
          <p:cNvSpPr/>
          <p:nvPr/>
        </p:nvSpPr>
        <p:spPr>
          <a:xfrm>
            <a:off x="3172968" y="3072384"/>
            <a:ext cx="2834640" cy="329184"/>
          </a:xfrm>
          <a:prstGeom prst="rect">
            <a:avLst/>
          </a:prstGeom>
          <a:solidFill>
            <a:srgbClr val="1A56A0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3" name="Text 21"/>
          <p:cNvSpPr/>
          <p:nvPr/>
        </p:nvSpPr>
        <p:spPr>
          <a:xfrm>
            <a:off x="3264408" y="3108960"/>
            <a:ext cx="2697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Dataset Challenges</a:t>
            </a:r>
            <a:endParaRPr lang="en-US" sz="1050" dirty="0"/>
          </a:p>
        </p:txBody>
      </p:sp>
      <p:sp>
        <p:nvSpPr>
          <p:cNvPr id="24" name="Text 22"/>
          <p:cNvSpPr/>
          <p:nvPr/>
        </p:nvSpPr>
        <p:spPr>
          <a:xfrm>
            <a:off x="3246120" y="3456432"/>
            <a:ext cx="26974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Maguolo &amp; Nanni : data leakage, label noise inflate published accuracy figures</a:t>
            </a:r>
            <a:endParaRPr lang="en-US" sz="900" dirty="0"/>
          </a:p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Domain shift causes 15.3% accuracy drop cross-institution; fine-tuning reduces to 4.8% </a:t>
            </a:r>
            <a:endParaRPr lang="en-US" sz="900" dirty="0"/>
          </a:p>
        </p:txBody>
      </p:sp>
      <p:sp>
        <p:nvSpPr>
          <p:cNvPr id="25" name="Shape 23"/>
          <p:cNvSpPr/>
          <p:nvPr/>
        </p:nvSpPr>
        <p:spPr>
          <a:xfrm>
            <a:off x="6144768" y="3072384"/>
            <a:ext cx="2834640" cy="1664208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26" name="Shape 24"/>
          <p:cNvSpPr/>
          <p:nvPr/>
        </p:nvSpPr>
        <p:spPr>
          <a:xfrm>
            <a:off x="6144768" y="3072384"/>
            <a:ext cx="2834640" cy="329184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7" name="Text 25"/>
          <p:cNvSpPr/>
          <p:nvPr/>
        </p:nvSpPr>
        <p:spPr>
          <a:xfrm>
            <a:off x="6236208" y="3108960"/>
            <a:ext cx="2697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Gaps → This Study</a:t>
            </a:r>
            <a:endParaRPr lang="en-US" sz="1050" dirty="0"/>
          </a:p>
        </p:txBody>
      </p:sp>
      <p:sp>
        <p:nvSpPr>
          <p:cNvPr id="28" name="Text 26"/>
          <p:cNvSpPr/>
          <p:nvPr/>
        </p:nvSpPr>
        <p:spPr>
          <a:xfrm>
            <a:off x="6217920" y="3456432"/>
            <a:ext cx="26974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end-to-end attention-based multi-modal CT+X-ray framework</a:t>
            </a:r>
            <a:endParaRPr lang="en-US" sz="900" dirty="0"/>
          </a:p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systematic XAI comparison with radiologist validation</a:t>
            </a:r>
            <a:endParaRPr lang="en-US" sz="900" dirty="0"/>
          </a:p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Insufficient cross-dataset &amp; multi-variant generalisation testing</a:t>
            </a:r>
            <a:endParaRPr lang="en-US" sz="900" dirty="0"/>
          </a:p>
        </p:txBody>
      </p:sp>
      <p:sp>
        <p:nvSpPr>
          <p:cNvPr id="29" name="Shape 27"/>
          <p:cNvSpPr/>
          <p:nvPr/>
        </p:nvSpPr>
        <p:spPr>
          <a:xfrm>
            <a:off x="0" y="4892040"/>
            <a:ext cx="9144000" cy="256032"/>
          </a:xfrm>
          <a:prstGeom prst="rect">
            <a:avLst/>
          </a:prstGeom>
          <a:solidFill>
            <a:srgbClr val="0D1B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0" name="Text 28"/>
          <p:cNvSpPr/>
          <p:nvPr/>
        </p:nvSpPr>
        <p:spPr>
          <a:xfrm>
            <a:off x="274320" y="4892040"/>
            <a:ext cx="7772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Vivek Nelapati | 2511594</a:t>
            </a:r>
            <a:endParaRPr lang="en-US" sz="800" dirty="0"/>
          </a:p>
        </p:txBody>
      </p:sp>
      <p:sp>
        <p:nvSpPr>
          <p:cNvPr id="31" name="Text 29"/>
          <p:cNvSpPr/>
          <p:nvPr/>
        </p:nvSpPr>
        <p:spPr>
          <a:xfrm>
            <a:off x="8503920" y="4892040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8F4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97280"/>
          </a:xfrm>
          <a:prstGeom prst="rect">
            <a:avLst/>
          </a:prstGeom>
          <a:solidFill>
            <a:srgbClr val="0D1B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Methodology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777240"/>
            <a:ext cx="84124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Science Research (DSR) paradigm — quantitative &amp; experimental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228600" y="1188720"/>
            <a:ext cx="8686800" cy="347472"/>
          </a:xfrm>
          <a:prstGeom prst="rect">
            <a:avLst/>
          </a:prstGeom>
          <a:solidFill>
            <a:srgbClr val="0D1B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320040" y="1207008"/>
            <a:ext cx="84124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Paradigm: Design Science Research (DSR) [23] — focused on the development &amp; iterative evaluation of a clinically deployable AI artifact</a:t>
            </a:r>
            <a:endParaRPr lang="en-US" sz="1000" dirty="0"/>
          </a:p>
        </p:txBody>
      </p:sp>
      <p:sp>
        <p:nvSpPr>
          <p:cNvPr id="7" name="Shape 5"/>
          <p:cNvSpPr/>
          <p:nvPr/>
        </p:nvSpPr>
        <p:spPr>
          <a:xfrm>
            <a:off x="201168" y="1691640"/>
            <a:ext cx="2084832" cy="256032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8" name="Shape 6"/>
          <p:cNvSpPr/>
          <p:nvPr/>
        </p:nvSpPr>
        <p:spPr>
          <a:xfrm>
            <a:off x="201168" y="1691640"/>
            <a:ext cx="2084832" cy="347472"/>
          </a:xfrm>
          <a:prstGeom prst="rect">
            <a:avLst/>
          </a:prstGeom>
          <a:solidFill>
            <a:srgbClr val="1A56A0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274320" y="1728216"/>
            <a:ext cx="195681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Data Processing Pipeline</a:t>
            </a:r>
            <a:endParaRPr lang="en-US" sz="950" dirty="0"/>
          </a:p>
        </p:txBody>
      </p:sp>
      <p:sp>
        <p:nvSpPr>
          <p:cNvPr id="10" name="Text 8"/>
          <p:cNvSpPr/>
          <p:nvPr/>
        </p:nvSpPr>
        <p:spPr>
          <a:xfrm>
            <a:off x="274320" y="2093976"/>
            <a:ext cx="1956816" cy="20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Resize to 224×224 px, normalisation, histogram equalization</a:t>
            </a:r>
            <a:endParaRPr lang="en-US" sz="900" dirty="0"/>
          </a:p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70% train / 15% val / 15% test split</a:t>
            </a:r>
            <a:endParaRPr lang="en-US" sz="900" dirty="0"/>
          </a:p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Class balancing: SMOTE + augmentation + weighted sampling</a:t>
            </a:r>
            <a:endParaRPr lang="en-US" sz="900" dirty="0"/>
          </a:p>
        </p:txBody>
      </p:sp>
      <p:sp>
        <p:nvSpPr>
          <p:cNvPr id="11" name="Shape 9"/>
          <p:cNvSpPr/>
          <p:nvPr/>
        </p:nvSpPr>
        <p:spPr>
          <a:xfrm>
            <a:off x="2414016" y="1691640"/>
            <a:ext cx="2084832" cy="256032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2" name="Shape 10"/>
          <p:cNvSpPr/>
          <p:nvPr/>
        </p:nvSpPr>
        <p:spPr>
          <a:xfrm>
            <a:off x="2414016" y="1691640"/>
            <a:ext cx="2084832" cy="347472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3" name="Text 11"/>
          <p:cNvSpPr/>
          <p:nvPr/>
        </p:nvSpPr>
        <p:spPr>
          <a:xfrm>
            <a:off x="2487168" y="1728216"/>
            <a:ext cx="195681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Multi-modal Feature Extraction</a:t>
            </a:r>
            <a:endParaRPr lang="en-US" sz="950" dirty="0"/>
          </a:p>
        </p:txBody>
      </p:sp>
      <p:sp>
        <p:nvSpPr>
          <p:cNvPr id="14" name="Text 12"/>
          <p:cNvSpPr/>
          <p:nvPr/>
        </p:nvSpPr>
        <p:spPr>
          <a:xfrm>
            <a:off x="2487168" y="2093976"/>
            <a:ext cx="1956816" cy="20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Independent CNN branches for CT and X-ray</a:t>
            </a:r>
            <a:endParaRPr lang="en-US" sz="900" dirty="0"/>
          </a:p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Transfer learning: ResNet-50, DenseNet-121, EfficientNet-B4, VGG-16</a:t>
            </a:r>
            <a:endParaRPr lang="en-US" sz="900" dirty="0"/>
          </a:p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ImageNet pre-trained weights + fine-tuned</a:t>
            </a:r>
            <a:endParaRPr lang="en-US" sz="900" dirty="0"/>
          </a:p>
        </p:txBody>
      </p:sp>
      <p:sp>
        <p:nvSpPr>
          <p:cNvPr id="15" name="Shape 13"/>
          <p:cNvSpPr/>
          <p:nvPr/>
        </p:nvSpPr>
        <p:spPr>
          <a:xfrm>
            <a:off x="4626864" y="1691640"/>
            <a:ext cx="2084832" cy="256032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6" name="Shape 14"/>
          <p:cNvSpPr/>
          <p:nvPr/>
        </p:nvSpPr>
        <p:spPr>
          <a:xfrm>
            <a:off x="4626864" y="1691640"/>
            <a:ext cx="2084832" cy="347472"/>
          </a:xfrm>
          <a:prstGeom prst="rect">
            <a:avLst/>
          </a:prstGeom>
          <a:solidFill>
            <a:srgbClr val="10B98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7" name="Text 15"/>
          <p:cNvSpPr/>
          <p:nvPr/>
        </p:nvSpPr>
        <p:spPr>
          <a:xfrm>
            <a:off x="4700016" y="1728216"/>
            <a:ext cx="195681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Fusion &amp; Classification</a:t>
            </a:r>
            <a:endParaRPr lang="en-US" sz="950" dirty="0"/>
          </a:p>
        </p:txBody>
      </p:sp>
      <p:sp>
        <p:nvSpPr>
          <p:cNvPr id="18" name="Text 16"/>
          <p:cNvSpPr/>
          <p:nvPr/>
        </p:nvSpPr>
        <p:spPr>
          <a:xfrm>
            <a:off x="4700016" y="2093976"/>
            <a:ext cx="1956816" cy="20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Attention-based late fusion of CT + X-ray features</a:t>
            </a:r>
            <a:endParaRPr lang="en-US" sz="900" dirty="0"/>
          </a:p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Fully-connected classification layers</a:t>
            </a:r>
            <a:endParaRPr lang="en-US" sz="900" dirty="0"/>
          </a:p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Dropout regularisation to prevent overfitting</a:t>
            </a:r>
            <a:endParaRPr lang="en-US" sz="900" dirty="0"/>
          </a:p>
        </p:txBody>
      </p:sp>
      <p:sp>
        <p:nvSpPr>
          <p:cNvPr id="19" name="Shape 17"/>
          <p:cNvSpPr/>
          <p:nvPr/>
        </p:nvSpPr>
        <p:spPr>
          <a:xfrm>
            <a:off x="6839712" y="1691640"/>
            <a:ext cx="2084832" cy="256032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20" name="Shape 18"/>
          <p:cNvSpPr/>
          <p:nvPr/>
        </p:nvSpPr>
        <p:spPr>
          <a:xfrm>
            <a:off x="6839712" y="1691640"/>
            <a:ext cx="2084832" cy="347472"/>
          </a:xfrm>
          <a:prstGeom prst="rect">
            <a:avLst/>
          </a:prstGeom>
          <a:solidFill>
            <a:srgbClr val="F59E0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1" name="Text 19"/>
          <p:cNvSpPr/>
          <p:nvPr/>
        </p:nvSpPr>
        <p:spPr>
          <a:xfrm>
            <a:off x="6912864" y="1728216"/>
            <a:ext cx="195681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4. XAI Interpretability Module</a:t>
            </a:r>
            <a:endParaRPr lang="en-US" sz="950" dirty="0"/>
          </a:p>
        </p:txBody>
      </p:sp>
      <p:sp>
        <p:nvSpPr>
          <p:cNvPr id="22" name="Text 20"/>
          <p:cNvSpPr/>
          <p:nvPr/>
        </p:nvSpPr>
        <p:spPr>
          <a:xfrm>
            <a:off x="6912864" y="2093976"/>
            <a:ext cx="1956816" cy="20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Grad-CAM, Guided Grad-CAM &amp; LIME explanations</a:t>
            </a:r>
            <a:endParaRPr lang="en-US" sz="900" dirty="0"/>
          </a:p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Insertion/deletion metrics for quantifying explanation quality</a:t>
            </a:r>
            <a:endParaRPr lang="en-US" sz="900" dirty="0"/>
          </a:p>
          <a:p>
            <a:pPr marL="342900" indent="-342900">
              <a:buSzPct val="100000"/>
              <a:buChar char="•"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Clinical visualisation of decision regions</a:t>
            </a:r>
            <a:endParaRPr lang="en-US" sz="900" dirty="0"/>
          </a:p>
        </p:txBody>
      </p:sp>
      <p:sp>
        <p:nvSpPr>
          <p:cNvPr id="23" name="Shape 21"/>
          <p:cNvSpPr/>
          <p:nvPr/>
        </p:nvSpPr>
        <p:spPr>
          <a:xfrm>
            <a:off x="228600" y="4370832"/>
            <a:ext cx="8686800" cy="411480"/>
          </a:xfrm>
          <a:prstGeom prst="rect">
            <a:avLst/>
          </a:prstGeom>
          <a:solidFill>
            <a:srgbClr val="E8F4F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4" name="Shape 22"/>
          <p:cNvSpPr/>
          <p:nvPr/>
        </p:nvSpPr>
        <p:spPr>
          <a:xfrm>
            <a:off x="228600" y="4370832"/>
            <a:ext cx="54864" cy="411480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5" name="Text 23"/>
          <p:cNvSpPr/>
          <p:nvPr/>
        </p:nvSpPr>
        <p:spPr>
          <a:xfrm>
            <a:off x="365760" y="4389120"/>
            <a:ext cx="8412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Evaluation: Accuracy | Sensitivity | Specificity | F1-Score | AUC-ROC ≥0.97 </a:t>
            </a:r>
            <a:endParaRPr lang="en-US" sz="1000" dirty="0"/>
          </a:p>
        </p:txBody>
      </p:sp>
      <p:sp>
        <p:nvSpPr>
          <p:cNvPr id="26" name="Shape 24"/>
          <p:cNvSpPr/>
          <p:nvPr/>
        </p:nvSpPr>
        <p:spPr>
          <a:xfrm>
            <a:off x="0" y="4892040"/>
            <a:ext cx="9144000" cy="256032"/>
          </a:xfrm>
          <a:prstGeom prst="rect">
            <a:avLst/>
          </a:prstGeom>
          <a:solidFill>
            <a:srgbClr val="0D1B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7" name="Text 25"/>
          <p:cNvSpPr/>
          <p:nvPr/>
        </p:nvSpPr>
        <p:spPr>
          <a:xfrm>
            <a:off x="274320" y="4892040"/>
            <a:ext cx="7772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Vivek Nelapati | 2511594</a:t>
            </a:r>
            <a:endParaRPr lang="en-US" sz="800" dirty="0"/>
          </a:p>
        </p:txBody>
      </p:sp>
      <p:sp>
        <p:nvSpPr>
          <p:cNvPr id="28" name="Text 26"/>
          <p:cNvSpPr/>
          <p:nvPr/>
        </p:nvSpPr>
        <p:spPr>
          <a:xfrm>
            <a:off x="8503920" y="4892040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8F4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97280"/>
          </a:xfrm>
          <a:prstGeom prst="rect">
            <a:avLst/>
          </a:prstGeom>
          <a:solidFill>
            <a:srgbClr val="0D1B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Methodology – Materials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777240"/>
            <a:ext cx="84124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Datasets, software, hardware &amp; ethical considerations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228600" y="1170432"/>
            <a:ext cx="4160520" cy="187452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6" name="Shape 4"/>
          <p:cNvSpPr/>
          <p:nvPr/>
        </p:nvSpPr>
        <p:spPr>
          <a:xfrm>
            <a:off x="228600" y="1170432"/>
            <a:ext cx="54864" cy="1874520"/>
          </a:xfrm>
          <a:prstGeom prst="rect">
            <a:avLst/>
          </a:prstGeom>
          <a:solidFill>
            <a:srgbClr val="1A56A0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356616" y="1234440"/>
            <a:ext cx="3977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6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Datasets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356616" y="1536192"/>
            <a:ext cx="3959352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COVIDx v9.0+ — 30,000+ patient X-ray cases; COVID-19, pneumonia &amp; normal 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BIMCV COVID-19+ — Paired CT &amp; X-ray with radiological annotations 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SARS-CoV-2 CT-Scan Dataset — 2,482 CT images; 120 COVID / 60 non-COVID patients 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datasets: publicly accessible, fully de-identified, GDPR compliant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4572000" y="1170432"/>
            <a:ext cx="4343400" cy="187452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0" name="Shape 8"/>
          <p:cNvSpPr/>
          <p:nvPr/>
        </p:nvSpPr>
        <p:spPr>
          <a:xfrm>
            <a:off x="4572000" y="1170432"/>
            <a:ext cx="54864" cy="1874520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4700016" y="1234440"/>
            <a:ext cx="4160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Software &amp; Frameworks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4700016" y="1536192"/>
            <a:ext cx="4142232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Language: Python 3.10+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DL Frameworks: PyTorch 2.x, TensorFlow 2.x / Keras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XAI: pytorch-grad-cam, tf-explain, LIME library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Analysis: scikit-learn, NumPy, Pandas, OpenCV, Matplotlib, Seaborn</a:t>
            </a:r>
            <a:endParaRPr lang="en-US" sz="1000" dirty="0"/>
          </a:p>
        </p:txBody>
      </p:sp>
      <p:sp>
        <p:nvSpPr>
          <p:cNvPr id="13" name="Shape 11"/>
          <p:cNvSpPr/>
          <p:nvPr/>
        </p:nvSpPr>
        <p:spPr>
          <a:xfrm>
            <a:off x="228600" y="3200400"/>
            <a:ext cx="4160520" cy="150876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4" name="Shape 12"/>
          <p:cNvSpPr/>
          <p:nvPr/>
        </p:nvSpPr>
        <p:spPr>
          <a:xfrm>
            <a:off x="228600" y="3200400"/>
            <a:ext cx="54864" cy="1508760"/>
          </a:xfrm>
          <a:prstGeom prst="rect">
            <a:avLst/>
          </a:prstGeom>
          <a:solidFill>
            <a:srgbClr val="10B98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5" name="Text 13"/>
          <p:cNvSpPr/>
          <p:nvPr/>
        </p:nvSpPr>
        <p:spPr>
          <a:xfrm>
            <a:off x="356616" y="3264408"/>
            <a:ext cx="3977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0B98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Hardware &amp; Computing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356616" y="3566160"/>
            <a:ext cx="3959352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GPU: NVIDIA RTX 3090 / A100 (≥16 GB VRAM)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Cloud: Google Colab Pro+ or Kaggle Kernels (primary)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Scale-up: AWS SageMaker / GCP if additional power needed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Storage: ≥500 GB | RAM: ≥32 GB</a:t>
            </a:r>
            <a:endParaRPr lang="en-US" sz="1000" dirty="0"/>
          </a:p>
        </p:txBody>
      </p:sp>
      <p:sp>
        <p:nvSpPr>
          <p:cNvPr id="17" name="Shape 15"/>
          <p:cNvSpPr/>
          <p:nvPr/>
        </p:nvSpPr>
        <p:spPr>
          <a:xfrm>
            <a:off x="4572000" y="3200400"/>
            <a:ext cx="4343400" cy="150876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8" name="Shape 16"/>
          <p:cNvSpPr/>
          <p:nvPr/>
        </p:nvSpPr>
        <p:spPr>
          <a:xfrm>
            <a:off x="4572000" y="3200400"/>
            <a:ext cx="54864" cy="1508760"/>
          </a:xfrm>
          <a:prstGeom prst="rect">
            <a:avLst/>
          </a:prstGeom>
          <a:solidFill>
            <a:srgbClr val="F59E0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4700016" y="3264408"/>
            <a:ext cx="4160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Ethical Considerations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4700016" y="3566160"/>
            <a:ext cx="4142232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data: anonymised, de-identified — no PII accessible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primary data collection or patient contact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Institutional ethics review submitted to UWTSD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Compliant: UK Data Protection Act 2018 &amp; BCS Code of Conduct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system: clinical decision SUPPORT only — not autonomous diagnosis</a:t>
            </a:r>
            <a:endParaRPr lang="en-US" sz="1000" dirty="0"/>
          </a:p>
        </p:txBody>
      </p:sp>
      <p:sp>
        <p:nvSpPr>
          <p:cNvPr id="21" name="Shape 19"/>
          <p:cNvSpPr/>
          <p:nvPr/>
        </p:nvSpPr>
        <p:spPr>
          <a:xfrm>
            <a:off x="0" y="4892040"/>
            <a:ext cx="9144000" cy="256032"/>
          </a:xfrm>
          <a:prstGeom prst="rect">
            <a:avLst/>
          </a:prstGeom>
          <a:solidFill>
            <a:srgbClr val="0D1B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2" name="Text 20"/>
          <p:cNvSpPr/>
          <p:nvPr/>
        </p:nvSpPr>
        <p:spPr>
          <a:xfrm>
            <a:off x="274320" y="4892040"/>
            <a:ext cx="7772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Vivek Nelapati | 2511594</a:t>
            </a:r>
            <a:endParaRPr lang="en-US" sz="800" dirty="0"/>
          </a:p>
        </p:txBody>
      </p:sp>
      <p:sp>
        <p:nvSpPr>
          <p:cNvPr id="23" name="Text 21"/>
          <p:cNvSpPr/>
          <p:nvPr/>
        </p:nvSpPr>
        <p:spPr>
          <a:xfrm>
            <a:off x="8503920" y="4892040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8F4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97280"/>
          </a:xfrm>
          <a:prstGeom prst="rect">
            <a:avLst/>
          </a:prstGeom>
          <a:solidFill>
            <a:srgbClr val="0D1B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Planning &amp; Resources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777240"/>
            <a:ext cx="84124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6-phase Gantt timeline — April to September 2025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228600" y="1170432"/>
            <a:ext cx="8686800" cy="274320"/>
          </a:xfrm>
          <a:prstGeom prst="rect">
            <a:avLst/>
          </a:prstGeom>
          <a:solidFill>
            <a:srgbClr val="0D1B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274320" y="1188720"/>
            <a:ext cx="8686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</a:t>
            </a:r>
            <a:endParaRPr lang="en-US" sz="950" dirty="0"/>
          </a:p>
        </p:txBody>
      </p:sp>
      <p:sp>
        <p:nvSpPr>
          <p:cNvPr id="7" name="Text 5"/>
          <p:cNvSpPr/>
          <p:nvPr/>
        </p:nvSpPr>
        <p:spPr>
          <a:xfrm>
            <a:off x="1188720" y="1188720"/>
            <a:ext cx="36118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Activity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4892040" y="1188720"/>
            <a:ext cx="8686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</a:t>
            </a:r>
            <a:endParaRPr lang="en-US" sz="950" dirty="0"/>
          </a:p>
        </p:txBody>
      </p:sp>
      <p:sp>
        <p:nvSpPr>
          <p:cNvPr id="9" name="Text 7"/>
          <p:cNvSpPr/>
          <p:nvPr/>
        </p:nvSpPr>
        <p:spPr>
          <a:xfrm>
            <a:off x="5852160" y="1188720"/>
            <a:ext cx="29718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Deliverable</a:t>
            </a:r>
            <a:endParaRPr lang="en-US" sz="950" dirty="0"/>
          </a:p>
        </p:txBody>
      </p:sp>
      <p:sp>
        <p:nvSpPr>
          <p:cNvPr id="10" name="Shape 8"/>
          <p:cNvSpPr/>
          <p:nvPr/>
        </p:nvSpPr>
        <p:spPr>
          <a:xfrm>
            <a:off x="228600" y="1481328"/>
            <a:ext cx="8686800" cy="475488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1" name="Shape 9"/>
          <p:cNvSpPr/>
          <p:nvPr/>
        </p:nvSpPr>
        <p:spPr>
          <a:xfrm>
            <a:off x="228600" y="1481328"/>
            <a:ext cx="54864" cy="475488"/>
          </a:xfrm>
          <a:prstGeom prst="rect">
            <a:avLst/>
          </a:prstGeom>
          <a:solidFill>
            <a:srgbClr val="1A56A0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301752" y="1609344"/>
            <a:ext cx="80467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1A56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1</a:t>
            </a:r>
            <a:endParaRPr lang="en-US" sz="950" dirty="0"/>
          </a:p>
        </p:txBody>
      </p:sp>
      <p:sp>
        <p:nvSpPr>
          <p:cNvPr id="13" name="Text 11"/>
          <p:cNvSpPr/>
          <p:nvPr/>
        </p:nvSpPr>
        <p:spPr>
          <a:xfrm>
            <a:off x="1188720" y="1554480"/>
            <a:ext cx="36118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&amp; Dataset Setup</a:t>
            </a:r>
            <a:endParaRPr lang="en-US" sz="950" dirty="0"/>
          </a:p>
        </p:txBody>
      </p:sp>
      <p:sp>
        <p:nvSpPr>
          <p:cNvPr id="14" name="Text 12"/>
          <p:cNvSpPr/>
          <p:nvPr/>
        </p:nvSpPr>
        <p:spPr>
          <a:xfrm>
            <a:off x="4892040" y="1609344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April</a:t>
            </a:r>
            <a:endParaRPr lang="en-US" sz="950" dirty="0"/>
          </a:p>
        </p:txBody>
      </p:sp>
      <p:sp>
        <p:nvSpPr>
          <p:cNvPr id="15" name="Text 13"/>
          <p:cNvSpPr/>
          <p:nvPr/>
        </p:nvSpPr>
        <p:spPr>
          <a:xfrm>
            <a:off x="5852160" y="1554480"/>
            <a:ext cx="2971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 form, curated dataset repository</a:t>
            </a:r>
            <a:endParaRPr lang="en-US" sz="850" dirty="0"/>
          </a:p>
        </p:txBody>
      </p:sp>
      <p:sp>
        <p:nvSpPr>
          <p:cNvPr id="16" name="Shape 14"/>
          <p:cNvSpPr/>
          <p:nvPr/>
        </p:nvSpPr>
        <p:spPr>
          <a:xfrm>
            <a:off x="228600" y="2002536"/>
            <a:ext cx="8686800" cy="475488"/>
          </a:xfrm>
          <a:prstGeom prst="rect">
            <a:avLst/>
          </a:prstGeom>
          <a:solidFill>
            <a:srgbClr val="F0F7F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7" name="Shape 15"/>
          <p:cNvSpPr/>
          <p:nvPr/>
        </p:nvSpPr>
        <p:spPr>
          <a:xfrm>
            <a:off x="228600" y="2002536"/>
            <a:ext cx="54864" cy="475488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8" name="Text 16"/>
          <p:cNvSpPr/>
          <p:nvPr/>
        </p:nvSpPr>
        <p:spPr>
          <a:xfrm>
            <a:off x="301752" y="2130552"/>
            <a:ext cx="80467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2</a:t>
            </a:r>
            <a:endParaRPr lang="en-US" sz="950" dirty="0"/>
          </a:p>
        </p:txBody>
      </p:sp>
      <p:sp>
        <p:nvSpPr>
          <p:cNvPr id="19" name="Text 17"/>
          <p:cNvSpPr/>
          <p:nvPr/>
        </p:nvSpPr>
        <p:spPr>
          <a:xfrm>
            <a:off x="1188720" y="2075688"/>
            <a:ext cx="36118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Preprocessing &amp; Baseline CNN Training</a:t>
            </a:r>
            <a:endParaRPr lang="en-US" sz="950" dirty="0"/>
          </a:p>
        </p:txBody>
      </p:sp>
      <p:sp>
        <p:nvSpPr>
          <p:cNvPr id="20" name="Text 18"/>
          <p:cNvSpPr/>
          <p:nvPr/>
        </p:nvSpPr>
        <p:spPr>
          <a:xfrm>
            <a:off x="4892040" y="2130552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May</a:t>
            </a:r>
            <a:endParaRPr lang="en-US" sz="950" dirty="0"/>
          </a:p>
        </p:txBody>
      </p:sp>
      <p:sp>
        <p:nvSpPr>
          <p:cNvPr id="21" name="Text 19"/>
          <p:cNvSpPr/>
          <p:nvPr/>
        </p:nvSpPr>
        <p:spPr>
          <a:xfrm>
            <a:off x="5852160" y="2075688"/>
            <a:ext cx="2971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Baseline model benchmarks, preprocessing pipeline</a:t>
            </a:r>
            <a:endParaRPr lang="en-US" sz="850" dirty="0"/>
          </a:p>
        </p:txBody>
      </p:sp>
      <p:sp>
        <p:nvSpPr>
          <p:cNvPr id="22" name="Shape 20"/>
          <p:cNvSpPr/>
          <p:nvPr/>
        </p:nvSpPr>
        <p:spPr>
          <a:xfrm>
            <a:off x="228600" y="2523744"/>
            <a:ext cx="8686800" cy="475488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3" name="Shape 21"/>
          <p:cNvSpPr/>
          <p:nvPr/>
        </p:nvSpPr>
        <p:spPr>
          <a:xfrm>
            <a:off x="228600" y="2523744"/>
            <a:ext cx="54864" cy="475488"/>
          </a:xfrm>
          <a:prstGeom prst="rect">
            <a:avLst/>
          </a:prstGeom>
          <a:solidFill>
            <a:srgbClr val="10B98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4" name="Text 22"/>
          <p:cNvSpPr/>
          <p:nvPr/>
        </p:nvSpPr>
        <p:spPr>
          <a:xfrm>
            <a:off x="301752" y="2651760"/>
            <a:ext cx="80467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10B98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3</a:t>
            </a:r>
            <a:endParaRPr lang="en-US" sz="950" dirty="0"/>
          </a:p>
        </p:txBody>
      </p:sp>
      <p:sp>
        <p:nvSpPr>
          <p:cNvPr id="25" name="Text 23"/>
          <p:cNvSpPr/>
          <p:nvPr/>
        </p:nvSpPr>
        <p:spPr>
          <a:xfrm>
            <a:off x="1188720" y="2596896"/>
            <a:ext cx="36118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Transfer Learning Fine-Tuning</a:t>
            </a:r>
            <a:endParaRPr lang="en-US" sz="950" dirty="0"/>
          </a:p>
        </p:txBody>
      </p:sp>
      <p:sp>
        <p:nvSpPr>
          <p:cNvPr id="26" name="Text 24"/>
          <p:cNvSpPr/>
          <p:nvPr/>
        </p:nvSpPr>
        <p:spPr>
          <a:xfrm>
            <a:off x="4892040" y="2651760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June</a:t>
            </a:r>
            <a:endParaRPr lang="en-US" sz="950" dirty="0"/>
          </a:p>
        </p:txBody>
      </p:sp>
      <p:sp>
        <p:nvSpPr>
          <p:cNvPr id="27" name="Text 25"/>
          <p:cNvSpPr/>
          <p:nvPr/>
        </p:nvSpPr>
        <p:spPr>
          <a:xfrm>
            <a:off x="5852160" y="2596896"/>
            <a:ext cx="2971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Optimised model repository, performance report</a:t>
            </a:r>
            <a:endParaRPr lang="en-US" sz="850" dirty="0"/>
          </a:p>
        </p:txBody>
      </p:sp>
      <p:sp>
        <p:nvSpPr>
          <p:cNvPr id="28" name="Shape 26"/>
          <p:cNvSpPr/>
          <p:nvPr/>
        </p:nvSpPr>
        <p:spPr>
          <a:xfrm>
            <a:off x="228600" y="3044952"/>
            <a:ext cx="8686800" cy="475488"/>
          </a:xfrm>
          <a:prstGeom prst="rect">
            <a:avLst/>
          </a:prstGeom>
          <a:solidFill>
            <a:srgbClr val="F0F7F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9" name="Shape 27"/>
          <p:cNvSpPr/>
          <p:nvPr/>
        </p:nvSpPr>
        <p:spPr>
          <a:xfrm>
            <a:off x="228600" y="3044952"/>
            <a:ext cx="54864" cy="475488"/>
          </a:xfrm>
          <a:prstGeom prst="rect">
            <a:avLst/>
          </a:prstGeom>
          <a:solidFill>
            <a:srgbClr val="F59E0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0" name="Text 28"/>
          <p:cNvSpPr/>
          <p:nvPr/>
        </p:nvSpPr>
        <p:spPr>
          <a:xfrm>
            <a:off x="301752" y="3172968"/>
            <a:ext cx="80467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4</a:t>
            </a:r>
            <a:endParaRPr lang="en-US" sz="950" dirty="0"/>
          </a:p>
        </p:txBody>
      </p:sp>
      <p:sp>
        <p:nvSpPr>
          <p:cNvPr id="31" name="Text 29"/>
          <p:cNvSpPr/>
          <p:nvPr/>
        </p:nvSpPr>
        <p:spPr>
          <a:xfrm>
            <a:off x="1188720" y="3118104"/>
            <a:ext cx="36118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Multi-modal Fusion Architecture</a:t>
            </a:r>
            <a:endParaRPr lang="en-US" sz="950" dirty="0"/>
          </a:p>
        </p:txBody>
      </p:sp>
      <p:sp>
        <p:nvSpPr>
          <p:cNvPr id="32" name="Text 30"/>
          <p:cNvSpPr/>
          <p:nvPr/>
        </p:nvSpPr>
        <p:spPr>
          <a:xfrm>
            <a:off x="4892040" y="3172968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July</a:t>
            </a:r>
            <a:endParaRPr lang="en-US" sz="950" dirty="0"/>
          </a:p>
        </p:txBody>
      </p:sp>
      <p:sp>
        <p:nvSpPr>
          <p:cNvPr id="33" name="Text 31"/>
          <p:cNvSpPr/>
          <p:nvPr/>
        </p:nvSpPr>
        <p:spPr>
          <a:xfrm>
            <a:off x="5852160" y="3118104"/>
            <a:ext cx="2971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Multi-modal fusion model, comparative study</a:t>
            </a:r>
            <a:endParaRPr lang="en-US" sz="850" dirty="0"/>
          </a:p>
        </p:txBody>
      </p:sp>
      <p:sp>
        <p:nvSpPr>
          <p:cNvPr id="34" name="Shape 32"/>
          <p:cNvSpPr/>
          <p:nvPr/>
        </p:nvSpPr>
        <p:spPr>
          <a:xfrm>
            <a:off x="228600" y="3566160"/>
            <a:ext cx="8686800" cy="475488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5" name="Shape 33"/>
          <p:cNvSpPr/>
          <p:nvPr/>
        </p:nvSpPr>
        <p:spPr>
          <a:xfrm>
            <a:off x="228600" y="3566160"/>
            <a:ext cx="54864" cy="475488"/>
          </a:xfrm>
          <a:prstGeom prst="rect">
            <a:avLst/>
          </a:prstGeom>
          <a:solidFill>
            <a:srgbClr val="1A56A0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6" name="Text 34"/>
          <p:cNvSpPr/>
          <p:nvPr/>
        </p:nvSpPr>
        <p:spPr>
          <a:xfrm>
            <a:off x="301752" y="3694176"/>
            <a:ext cx="80467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1A56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5</a:t>
            </a:r>
            <a:endParaRPr lang="en-US" sz="950" dirty="0"/>
          </a:p>
        </p:txBody>
      </p:sp>
      <p:sp>
        <p:nvSpPr>
          <p:cNvPr id="37" name="Text 35"/>
          <p:cNvSpPr/>
          <p:nvPr/>
        </p:nvSpPr>
        <p:spPr>
          <a:xfrm>
            <a:off x="1188720" y="3639312"/>
            <a:ext cx="36118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XAI Integration &amp; Cross-Dataset Validation</a:t>
            </a:r>
            <a:endParaRPr lang="en-US" sz="950" dirty="0"/>
          </a:p>
        </p:txBody>
      </p:sp>
      <p:sp>
        <p:nvSpPr>
          <p:cNvPr id="38" name="Text 36"/>
          <p:cNvSpPr/>
          <p:nvPr/>
        </p:nvSpPr>
        <p:spPr>
          <a:xfrm>
            <a:off x="4892040" y="3694176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August</a:t>
            </a:r>
            <a:endParaRPr lang="en-US" sz="950" dirty="0"/>
          </a:p>
        </p:txBody>
      </p:sp>
      <p:sp>
        <p:nvSpPr>
          <p:cNvPr id="39" name="Text 37"/>
          <p:cNvSpPr/>
          <p:nvPr/>
        </p:nvSpPr>
        <p:spPr>
          <a:xfrm>
            <a:off x="5852160" y="3639312"/>
            <a:ext cx="2971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XAI-enabled model, interpretability report</a:t>
            </a:r>
            <a:endParaRPr lang="en-US" sz="850" dirty="0"/>
          </a:p>
        </p:txBody>
      </p:sp>
      <p:sp>
        <p:nvSpPr>
          <p:cNvPr id="40" name="Shape 38"/>
          <p:cNvSpPr/>
          <p:nvPr/>
        </p:nvSpPr>
        <p:spPr>
          <a:xfrm>
            <a:off x="228600" y="4087368"/>
            <a:ext cx="8686800" cy="475488"/>
          </a:xfrm>
          <a:prstGeom prst="rect">
            <a:avLst/>
          </a:prstGeom>
          <a:solidFill>
            <a:srgbClr val="F0F7F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1" name="Shape 39"/>
          <p:cNvSpPr/>
          <p:nvPr/>
        </p:nvSpPr>
        <p:spPr>
          <a:xfrm>
            <a:off x="228600" y="4087368"/>
            <a:ext cx="54864" cy="475488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2" name="Text 40"/>
          <p:cNvSpPr/>
          <p:nvPr/>
        </p:nvSpPr>
        <p:spPr>
          <a:xfrm>
            <a:off x="301752" y="4215384"/>
            <a:ext cx="80467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6</a:t>
            </a:r>
            <a:endParaRPr lang="en-US" sz="950" dirty="0"/>
          </a:p>
        </p:txBody>
      </p:sp>
      <p:sp>
        <p:nvSpPr>
          <p:cNvPr id="43" name="Text 41"/>
          <p:cNvSpPr/>
          <p:nvPr/>
        </p:nvSpPr>
        <p:spPr>
          <a:xfrm>
            <a:off x="1188720" y="4160520"/>
            <a:ext cx="36118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Final Testing, Thesis &amp; Publication</a:t>
            </a:r>
            <a:endParaRPr lang="en-US" sz="950" dirty="0"/>
          </a:p>
        </p:txBody>
      </p:sp>
      <p:sp>
        <p:nvSpPr>
          <p:cNvPr id="44" name="Text 42"/>
          <p:cNvSpPr/>
          <p:nvPr/>
        </p:nvSpPr>
        <p:spPr>
          <a:xfrm>
            <a:off x="4892040" y="4215384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September</a:t>
            </a:r>
            <a:endParaRPr lang="en-US" sz="950" dirty="0"/>
          </a:p>
        </p:txBody>
      </p:sp>
      <p:sp>
        <p:nvSpPr>
          <p:cNvPr id="45" name="Text 43"/>
          <p:cNvSpPr/>
          <p:nvPr/>
        </p:nvSpPr>
        <p:spPr>
          <a:xfrm>
            <a:off x="5852160" y="4160520"/>
            <a:ext cx="2971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Final thesis + conference/journal manuscript</a:t>
            </a:r>
            <a:endParaRPr lang="en-US" sz="850" dirty="0"/>
          </a:p>
        </p:txBody>
      </p:sp>
      <p:sp>
        <p:nvSpPr>
          <p:cNvPr id="46" name="Shape 44"/>
          <p:cNvSpPr/>
          <p:nvPr/>
        </p:nvSpPr>
        <p:spPr>
          <a:xfrm>
            <a:off x="0" y="4892040"/>
            <a:ext cx="9144000" cy="256032"/>
          </a:xfrm>
          <a:prstGeom prst="rect">
            <a:avLst/>
          </a:prstGeom>
          <a:solidFill>
            <a:srgbClr val="0D1B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7" name="Text 45"/>
          <p:cNvSpPr/>
          <p:nvPr/>
        </p:nvSpPr>
        <p:spPr>
          <a:xfrm>
            <a:off x="274320" y="4892040"/>
            <a:ext cx="7772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Vivek Nelapati | 2511594</a:t>
            </a:r>
            <a:endParaRPr lang="en-US" sz="800" dirty="0"/>
          </a:p>
        </p:txBody>
      </p:sp>
      <p:sp>
        <p:nvSpPr>
          <p:cNvPr id="48" name="Text 46"/>
          <p:cNvSpPr/>
          <p:nvPr/>
        </p:nvSpPr>
        <p:spPr>
          <a:xfrm>
            <a:off x="8503920" y="4892040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8F4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97280"/>
          </a:xfrm>
          <a:prstGeom prst="rect">
            <a:avLst/>
          </a:prstGeom>
          <a:solidFill>
            <a:srgbClr val="0D1B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Impact &amp; Limitations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777240"/>
            <a:ext cx="84124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Clinical value, broader significance and acknowledged constraints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228600" y="1188720"/>
            <a:ext cx="8686800" cy="256032"/>
          </a:xfrm>
          <a:prstGeom prst="rect">
            <a:avLst/>
          </a:prstGeom>
          <a:solidFill>
            <a:srgbClr val="1A56A0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320040" y="1207008"/>
            <a:ext cx="2743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POTENTIAL IMPACT</a:t>
            </a:r>
            <a:endParaRPr lang="en-US" sz="1000" dirty="0"/>
          </a:p>
        </p:txBody>
      </p:sp>
      <p:sp>
        <p:nvSpPr>
          <p:cNvPr id="7" name="Shape 5"/>
          <p:cNvSpPr/>
          <p:nvPr/>
        </p:nvSpPr>
        <p:spPr>
          <a:xfrm>
            <a:off x="228600" y="1508760"/>
            <a:ext cx="2084832" cy="141732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8" name="Shape 6"/>
          <p:cNvSpPr/>
          <p:nvPr/>
        </p:nvSpPr>
        <p:spPr>
          <a:xfrm>
            <a:off x="228600" y="1508760"/>
            <a:ext cx="2084832" cy="274320"/>
          </a:xfrm>
          <a:prstGeom prst="rect">
            <a:avLst/>
          </a:prstGeom>
          <a:solidFill>
            <a:srgbClr val="1A56A0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301752" y="1545336"/>
            <a:ext cx="193852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🏥 Clinical Decision Support</a:t>
            </a:r>
            <a:endParaRPr lang="en-US" sz="950" dirty="0"/>
          </a:p>
        </p:txBody>
      </p:sp>
      <p:sp>
        <p:nvSpPr>
          <p:cNvPr id="10" name="Text 8"/>
          <p:cNvSpPr/>
          <p:nvPr/>
        </p:nvSpPr>
        <p:spPr>
          <a:xfrm>
            <a:off x="301752" y="1837944"/>
            <a:ext cx="19202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Reduces imaging reporting turnaround times; assists radiologists during high-prevalence periods</a:t>
            </a:r>
            <a:endParaRPr lang="en-US" sz="900" dirty="0"/>
          </a:p>
        </p:txBody>
      </p:sp>
      <p:sp>
        <p:nvSpPr>
          <p:cNvPr id="11" name="Shape 9"/>
          <p:cNvSpPr/>
          <p:nvPr/>
        </p:nvSpPr>
        <p:spPr>
          <a:xfrm>
            <a:off x="2441448" y="1508760"/>
            <a:ext cx="2084832" cy="141732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2" name="Shape 10"/>
          <p:cNvSpPr/>
          <p:nvPr/>
        </p:nvSpPr>
        <p:spPr>
          <a:xfrm>
            <a:off x="2441448" y="1508760"/>
            <a:ext cx="2084832" cy="274320"/>
          </a:xfrm>
          <a:prstGeom prst="rect">
            <a:avLst/>
          </a:prstGeom>
          <a:solidFill>
            <a:srgbClr val="1A56A0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3" name="Text 11"/>
          <p:cNvSpPr/>
          <p:nvPr/>
        </p:nvSpPr>
        <p:spPr>
          <a:xfrm>
            <a:off x="2514600" y="1545336"/>
            <a:ext cx="193852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🌍 Resource-Limited Settings</a:t>
            </a:r>
            <a:endParaRPr lang="en-US" sz="950" dirty="0"/>
          </a:p>
        </p:txBody>
      </p:sp>
      <p:sp>
        <p:nvSpPr>
          <p:cNvPr id="14" name="Text 12"/>
          <p:cNvSpPr/>
          <p:nvPr/>
        </p:nvSpPr>
        <p:spPr>
          <a:xfrm>
            <a:off x="2514600" y="1837944"/>
            <a:ext cx="19202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Affordable, scalable imaging-based screening where RT-PCR is unavailable </a:t>
            </a:r>
            <a:endParaRPr lang="en-US" sz="900" dirty="0"/>
          </a:p>
        </p:txBody>
      </p:sp>
      <p:sp>
        <p:nvSpPr>
          <p:cNvPr id="15" name="Shape 13"/>
          <p:cNvSpPr/>
          <p:nvPr/>
        </p:nvSpPr>
        <p:spPr>
          <a:xfrm>
            <a:off x="4654296" y="1508760"/>
            <a:ext cx="2084832" cy="141732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6" name="Shape 14"/>
          <p:cNvSpPr/>
          <p:nvPr/>
        </p:nvSpPr>
        <p:spPr>
          <a:xfrm>
            <a:off x="4654296" y="1508760"/>
            <a:ext cx="2084832" cy="274320"/>
          </a:xfrm>
          <a:prstGeom prst="rect">
            <a:avLst/>
          </a:prstGeom>
          <a:solidFill>
            <a:srgbClr val="1A56A0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7" name="Text 15"/>
          <p:cNvSpPr/>
          <p:nvPr/>
        </p:nvSpPr>
        <p:spPr>
          <a:xfrm>
            <a:off x="4727448" y="1545336"/>
            <a:ext cx="193852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🔬 Methodological Contribution</a:t>
            </a:r>
            <a:endParaRPr lang="en-US" sz="950" dirty="0"/>
          </a:p>
        </p:txBody>
      </p:sp>
      <p:sp>
        <p:nvSpPr>
          <p:cNvPr id="18" name="Text 16"/>
          <p:cNvSpPr/>
          <p:nvPr/>
        </p:nvSpPr>
        <p:spPr>
          <a:xfrm>
            <a:off x="4727448" y="1837944"/>
            <a:ext cx="19202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Multi-modal fusion + XAI pipeline reusable for influenza, RSV, future novel respiratory pathogens</a:t>
            </a:r>
            <a:endParaRPr lang="en-US" sz="900" dirty="0"/>
          </a:p>
        </p:txBody>
      </p:sp>
      <p:sp>
        <p:nvSpPr>
          <p:cNvPr id="19" name="Shape 17"/>
          <p:cNvSpPr/>
          <p:nvPr/>
        </p:nvSpPr>
        <p:spPr>
          <a:xfrm>
            <a:off x="6867144" y="1508760"/>
            <a:ext cx="2084832" cy="141732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20" name="Shape 18"/>
          <p:cNvSpPr/>
          <p:nvPr/>
        </p:nvSpPr>
        <p:spPr>
          <a:xfrm>
            <a:off x="6867144" y="1508760"/>
            <a:ext cx="2084832" cy="274320"/>
          </a:xfrm>
          <a:prstGeom prst="rect">
            <a:avLst/>
          </a:prstGeom>
          <a:solidFill>
            <a:srgbClr val="1A56A0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1" name="Text 19"/>
          <p:cNvSpPr/>
          <p:nvPr/>
        </p:nvSpPr>
        <p:spPr>
          <a:xfrm>
            <a:off x="6940296" y="1545336"/>
            <a:ext cx="193852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📦 Open Science</a:t>
            </a:r>
            <a:endParaRPr lang="en-US" sz="950" dirty="0"/>
          </a:p>
        </p:txBody>
      </p:sp>
      <p:sp>
        <p:nvSpPr>
          <p:cNvPr id="22" name="Text 20"/>
          <p:cNvSpPr/>
          <p:nvPr/>
        </p:nvSpPr>
        <p:spPr>
          <a:xfrm>
            <a:off x="6940296" y="1837944"/>
            <a:ext cx="19202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Published benchmark dataset, open-source codebase &amp; performance evaluation protocol for the research community</a:t>
            </a:r>
            <a:endParaRPr lang="en-US" sz="900" dirty="0"/>
          </a:p>
        </p:txBody>
      </p:sp>
      <p:sp>
        <p:nvSpPr>
          <p:cNvPr id="23" name="Shape 21"/>
          <p:cNvSpPr/>
          <p:nvPr/>
        </p:nvSpPr>
        <p:spPr>
          <a:xfrm>
            <a:off x="228600" y="3017520"/>
            <a:ext cx="8686800" cy="256032"/>
          </a:xfrm>
          <a:prstGeom prst="rect">
            <a:avLst/>
          </a:prstGeom>
          <a:solidFill>
            <a:srgbClr val="F59E0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4" name="Text 22"/>
          <p:cNvSpPr/>
          <p:nvPr/>
        </p:nvSpPr>
        <p:spPr>
          <a:xfrm>
            <a:off x="320040" y="3035808"/>
            <a:ext cx="2743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20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</a:t>
            </a:r>
            <a:endParaRPr lang="en-US" sz="1000" dirty="0"/>
          </a:p>
        </p:txBody>
      </p:sp>
      <p:sp>
        <p:nvSpPr>
          <p:cNvPr id="25" name="Text 23"/>
          <p:cNvSpPr/>
          <p:nvPr/>
        </p:nvSpPr>
        <p:spPr>
          <a:xfrm>
            <a:off x="365760" y="3337560"/>
            <a:ext cx="850392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Retrospective datasets may not represent full range of COVID-19 presentations (mild, atypical, asymptomatic cases)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Geographic &amp; scanner variation limits immediate generalisation to all global clinical contexts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prospective clinical validation — real-time deployment introduces additional challenges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Variant evolution: new radiological profiles (Omicron etc.) may differ from training data; periodic retraining required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Fundamental opacity: XAI aids interpretability but deep learning models remain partially opaque — clinical oversight essential</a:t>
            </a:r>
            <a:endParaRPr lang="en-US" sz="1000" dirty="0"/>
          </a:p>
        </p:txBody>
      </p:sp>
      <p:sp>
        <p:nvSpPr>
          <p:cNvPr id="26" name="Shape 24"/>
          <p:cNvSpPr/>
          <p:nvPr/>
        </p:nvSpPr>
        <p:spPr>
          <a:xfrm>
            <a:off x="0" y="4892040"/>
            <a:ext cx="9144000" cy="256032"/>
          </a:xfrm>
          <a:prstGeom prst="rect">
            <a:avLst/>
          </a:prstGeom>
          <a:solidFill>
            <a:srgbClr val="0D1B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7" name="Text 25"/>
          <p:cNvSpPr/>
          <p:nvPr/>
        </p:nvSpPr>
        <p:spPr>
          <a:xfrm>
            <a:off x="274320" y="4892040"/>
            <a:ext cx="7772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Vivek Nelapati | 2511594</a:t>
            </a:r>
            <a:endParaRPr lang="en-US" sz="800" dirty="0"/>
          </a:p>
        </p:txBody>
      </p:sp>
      <p:sp>
        <p:nvSpPr>
          <p:cNvPr id="28" name="Text 26"/>
          <p:cNvSpPr/>
          <p:nvPr/>
        </p:nvSpPr>
        <p:spPr>
          <a:xfrm>
            <a:off x="8503920" y="4892040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8F4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97280"/>
          </a:xfrm>
          <a:prstGeom prst="rect">
            <a:avLst/>
          </a:prstGeom>
          <a:solidFill>
            <a:srgbClr val="0D1B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777240"/>
            <a:ext cx="84124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Selected key citations (full reference list in written proposal)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228600" y="1234440"/>
            <a:ext cx="4206240" cy="420624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Shape 4"/>
          <p:cNvSpPr/>
          <p:nvPr/>
        </p:nvSpPr>
        <p:spPr>
          <a:xfrm>
            <a:off x="228600" y="1234440"/>
            <a:ext cx="45720" cy="420624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338328" y="1261872"/>
            <a:ext cx="4005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8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 de la Iglesia Vaya et al. BIMCV COVID-19+: Large Annotated Dataset. arXiv:2006.01174, 2020.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228600" y="1709928"/>
            <a:ext cx="4206240" cy="420624"/>
          </a:xfrm>
          <a:prstGeom prst="rect">
            <a:avLst/>
          </a:prstGeom>
          <a:solidFill>
            <a:srgbClr val="F0F7F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9" name="Shape 7"/>
          <p:cNvSpPr/>
          <p:nvPr/>
        </p:nvSpPr>
        <p:spPr>
          <a:xfrm>
            <a:off x="228600" y="1709928"/>
            <a:ext cx="45720" cy="420624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338328" y="1737360"/>
            <a:ext cx="4005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8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 Shi et al. Review of AI Techniques in COVID-19 Imaging. IEEE Rev. Biomed. Eng., vol. 14, pp. 4–15, 2021.</a:t>
            </a:r>
            <a:endParaRPr lang="en-US" sz="850" dirty="0"/>
          </a:p>
        </p:txBody>
      </p:sp>
      <p:sp>
        <p:nvSpPr>
          <p:cNvPr id="11" name="Shape 9"/>
          <p:cNvSpPr/>
          <p:nvPr/>
        </p:nvSpPr>
        <p:spPr>
          <a:xfrm>
            <a:off x="228600" y="2185416"/>
            <a:ext cx="4206240" cy="420624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2" name="Shape 10"/>
          <p:cNvSpPr/>
          <p:nvPr/>
        </p:nvSpPr>
        <p:spPr>
          <a:xfrm>
            <a:off x="228600" y="2185416"/>
            <a:ext cx="45720" cy="420624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3" name="Text 11"/>
          <p:cNvSpPr/>
          <p:nvPr/>
        </p:nvSpPr>
        <p:spPr>
          <a:xfrm>
            <a:off x="338328" y="2212848"/>
            <a:ext cx="4005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8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[6] Apostolopoulos &amp; Mpesiana. Covid-19: Automatic Detection from X-Rays via Transfer Learning. Phys. Eng. Sci. Med., 2020.</a:t>
            </a:r>
            <a:endParaRPr lang="en-US" sz="850" dirty="0"/>
          </a:p>
        </p:txBody>
      </p:sp>
      <p:sp>
        <p:nvSpPr>
          <p:cNvPr id="14" name="Shape 12"/>
          <p:cNvSpPr/>
          <p:nvPr/>
        </p:nvSpPr>
        <p:spPr>
          <a:xfrm>
            <a:off x="228600" y="2660904"/>
            <a:ext cx="4206240" cy="420624"/>
          </a:xfrm>
          <a:prstGeom prst="rect">
            <a:avLst/>
          </a:prstGeom>
          <a:solidFill>
            <a:srgbClr val="F0F7F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5" name="Shape 13"/>
          <p:cNvSpPr/>
          <p:nvPr/>
        </p:nvSpPr>
        <p:spPr>
          <a:xfrm>
            <a:off x="228600" y="2660904"/>
            <a:ext cx="45720" cy="420624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6" name="Text 14"/>
          <p:cNvSpPr/>
          <p:nvPr/>
        </p:nvSpPr>
        <p:spPr>
          <a:xfrm>
            <a:off x="338328" y="2688336"/>
            <a:ext cx="4005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8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[7] Shi et al. COVID-19 Diagnosis with Explainable Attention Transfer Deep Neural Networks. IEEE JBHI, vol. 25, no. 7, 2021.</a:t>
            </a:r>
            <a:endParaRPr lang="en-US" sz="850" dirty="0"/>
          </a:p>
        </p:txBody>
      </p:sp>
      <p:sp>
        <p:nvSpPr>
          <p:cNvPr id="17" name="Shape 15"/>
          <p:cNvSpPr/>
          <p:nvPr/>
        </p:nvSpPr>
        <p:spPr>
          <a:xfrm>
            <a:off x="228600" y="3136392"/>
            <a:ext cx="4206240" cy="420624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8" name="Shape 16"/>
          <p:cNvSpPr/>
          <p:nvPr/>
        </p:nvSpPr>
        <p:spPr>
          <a:xfrm>
            <a:off x="228600" y="3136392"/>
            <a:ext cx="45720" cy="420624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338328" y="3163824"/>
            <a:ext cx="4005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8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[8] Maguolo &amp; Nanni. A Critic Evaluation of Methods for COVID-19 Detection from X-Rays. Inf. Fusion, vol. 76, 2021.</a:t>
            </a:r>
            <a:endParaRPr lang="en-US" sz="850" dirty="0"/>
          </a:p>
        </p:txBody>
      </p:sp>
      <p:sp>
        <p:nvSpPr>
          <p:cNvPr id="20" name="Shape 18"/>
          <p:cNvSpPr/>
          <p:nvPr/>
        </p:nvSpPr>
        <p:spPr>
          <a:xfrm>
            <a:off x="228600" y="3611880"/>
            <a:ext cx="4206240" cy="420624"/>
          </a:xfrm>
          <a:prstGeom prst="rect">
            <a:avLst/>
          </a:prstGeom>
          <a:solidFill>
            <a:srgbClr val="F0F7F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1" name="Shape 19"/>
          <p:cNvSpPr/>
          <p:nvPr/>
        </p:nvSpPr>
        <p:spPr>
          <a:xfrm>
            <a:off x="228600" y="3611880"/>
            <a:ext cx="45720" cy="420624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2" name="Text 20"/>
          <p:cNvSpPr/>
          <p:nvPr/>
        </p:nvSpPr>
        <p:spPr>
          <a:xfrm>
            <a:off x="338328" y="3639312"/>
            <a:ext cx="4005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8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[9] Arias-Garzón et al. Biases in COVID-19 X-Ray Detection Databases. Sci. Rep., vol. 13, 2023.</a:t>
            </a:r>
            <a:endParaRPr lang="en-US" sz="850" dirty="0"/>
          </a:p>
        </p:txBody>
      </p:sp>
      <p:sp>
        <p:nvSpPr>
          <p:cNvPr id="23" name="Shape 21"/>
          <p:cNvSpPr/>
          <p:nvPr/>
        </p:nvSpPr>
        <p:spPr>
          <a:xfrm>
            <a:off x="228600" y="4087368"/>
            <a:ext cx="4206240" cy="420624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4" name="Shape 22"/>
          <p:cNvSpPr/>
          <p:nvPr/>
        </p:nvSpPr>
        <p:spPr>
          <a:xfrm>
            <a:off x="228600" y="4087368"/>
            <a:ext cx="45720" cy="420624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5" name="Text 23"/>
          <p:cNvSpPr/>
          <p:nvPr/>
        </p:nvSpPr>
        <p:spPr>
          <a:xfrm>
            <a:off x="338328" y="4114800"/>
            <a:ext cx="4005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8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[14] Wang et al. COVID-Net: Tailored Deep CNN for COVID-19 Detection from Chest X-Rays. Sci. Rep., 2020.</a:t>
            </a:r>
            <a:endParaRPr lang="en-US" sz="850" dirty="0"/>
          </a:p>
        </p:txBody>
      </p:sp>
      <p:sp>
        <p:nvSpPr>
          <p:cNvPr id="26" name="Shape 24"/>
          <p:cNvSpPr/>
          <p:nvPr/>
        </p:nvSpPr>
        <p:spPr>
          <a:xfrm>
            <a:off x="4617720" y="1234440"/>
            <a:ext cx="4206240" cy="420624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7" name="Shape 25"/>
          <p:cNvSpPr/>
          <p:nvPr/>
        </p:nvSpPr>
        <p:spPr>
          <a:xfrm>
            <a:off x="4617720" y="1234440"/>
            <a:ext cx="45720" cy="420624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8" name="Text 26"/>
          <p:cNvSpPr/>
          <p:nvPr/>
        </p:nvSpPr>
        <p:spPr>
          <a:xfrm>
            <a:off x="4727448" y="1261872"/>
            <a:ext cx="4005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8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[15] Narin et al. Automatic Detection of COVID-19 Using X-Ray &amp; Deep CNNs. Pattern Anal. Appl., 2021.</a:t>
            </a:r>
            <a:endParaRPr lang="en-US" sz="850" dirty="0"/>
          </a:p>
        </p:txBody>
      </p:sp>
      <p:sp>
        <p:nvSpPr>
          <p:cNvPr id="29" name="Shape 27"/>
          <p:cNvSpPr/>
          <p:nvPr/>
        </p:nvSpPr>
        <p:spPr>
          <a:xfrm>
            <a:off x="4617720" y="1709928"/>
            <a:ext cx="4206240" cy="420624"/>
          </a:xfrm>
          <a:prstGeom prst="rect">
            <a:avLst/>
          </a:prstGeom>
          <a:solidFill>
            <a:srgbClr val="F0F7F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0" name="Shape 28"/>
          <p:cNvSpPr/>
          <p:nvPr/>
        </p:nvSpPr>
        <p:spPr>
          <a:xfrm>
            <a:off x="4617720" y="1709928"/>
            <a:ext cx="45720" cy="420624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1" name="Text 29"/>
          <p:cNvSpPr/>
          <p:nvPr/>
        </p:nvSpPr>
        <p:spPr>
          <a:xfrm>
            <a:off x="4727448" y="1737360"/>
            <a:ext cx="4005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8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[16] Chowdhury et al. Can AI Help in Screening Viral &amp; COVID-19 Pneumonia? IEEE Access, vol. 8, 2020.</a:t>
            </a:r>
            <a:endParaRPr lang="en-US" sz="850" dirty="0"/>
          </a:p>
        </p:txBody>
      </p:sp>
      <p:sp>
        <p:nvSpPr>
          <p:cNvPr id="32" name="Shape 30"/>
          <p:cNvSpPr/>
          <p:nvPr/>
        </p:nvSpPr>
        <p:spPr>
          <a:xfrm>
            <a:off x="4617720" y="2185416"/>
            <a:ext cx="4206240" cy="420624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3" name="Shape 31"/>
          <p:cNvSpPr/>
          <p:nvPr/>
        </p:nvSpPr>
        <p:spPr>
          <a:xfrm>
            <a:off x="4617720" y="2185416"/>
            <a:ext cx="45720" cy="420624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4" name="Text 32"/>
          <p:cNvSpPr/>
          <p:nvPr/>
        </p:nvSpPr>
        <p:spPr>
          <a:xfrm>
            <a:off x="4727448" y="2212848"/>
            <a:ext cx="4005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8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[17] Panwar et al. Deep Learning &amp; Grad-CAM for Fast COVID-19 Detection from CT/X-Ray. Chaos Solitons Fractals, 2020.</a:t>
            </a:r>
            <a:endParaRPr lang="en-US" sz="850" dirty="0"/>
          </a:p>
        </p:txBody>
      </p:sp>
      <p:sp>
        <p:nvSpPr>
          <p:cNvPr id="35" name="Shape 33"/>
          <p:cNvSpPr/>
          <p:nvPr/>
        </p:nvSpPr>
        <p:spPr>
          <a:xfrm>
            <a:off x="4617720" y="2660904"/>
            <a:ext cx="4206240" cy="420624"/>
          </a:xfrm>
          <a:prstGeom prst="rect">
            <a:avLst/>
          </a:prstGeom>
          <a:solidFill>
            <a:srgbClr val="F0F7F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6" name="Shape 34"/>
          <p:cNvSpPr/>
          <p:nvPr/>
        </p:nvSpPr>
        <p:spPr>
          <a:xfrm>
            <a:off x="4617720" y="2660904"/>
            <a:ext cx="45720" cy="420624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7" name="Text 35"/>
          <p:cNvSpPr/>
          <p:nvPr/>
        </p:nvSpPr>
        <p:spPr>
          <a:xfrm>
            <a:off x="4727448" y="2688336"/>
            <a:ext cx="4005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8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[18] Wang et al. Joint Learning of 3D Lesion Segmentation for Explainable COVID-19 Diagnosis. IEEE TMI, vol. 40, no. 9, 2021.</a:t>
            </a:r>
            <a:endParaRPr lang="en-US" sz="850" dirty="0"/>
          </a:p>
        </p:txBody>
      </p:sp>
      <p:sp>
        <p:nvSpPr>
          <p:cNvPr id="38" name="Shape 36"/>
          <p:cNvSpPr/>
          <p:nvPr/>
        </p:nvSpPr>
        <p:spPr>
          <a:xfrm>
            <a:off x="4617720" y="3136392"/>
            <a:ext cx="4206240" cy="420624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9" name="Shape 37"/>
          <p:cNvSpPr/>
          <p:nvPr/>
        </p:nvSpPr>
        <p:spPr>
          <a:xfrm>
            <a:off x="4617720" y="3136392"/>
            <a:ext cx="45720" cy="420624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0" name="Text 38"/>
          <p:cNvSpPr/>
          <p:nvPr/>
        </p:nvSpPr>
        <p:spPr>
          <a:xfrm>
            <a:off x="4727448" y="3163824"/>
            <a:ext cx="4005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8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[20] Rahman et al. Effect of Image Enhancement for COVID-19 Detection Using Chest X-Ray. Comput. Biol. Med., 2021.</a:t>
            </a:r>
            <a:endParaRPr lang="en-US" sz="850" dirty="0"/>
          </a:p>
        </p:txBody>
      </p:sp>
      <p:sp>
        <p:nvSpPr>
          <p:cNvPr id="41" name="Shape 39"/>
          <p:cNvSpPr/>
          <p:nvPr/>
        </p:nvSpPr>
        <p:spPr>
          <a:xfrm>
            <a:off x="4617720" y="3611880"/>
            <a:ext cx="4206240" cy="420624"/>
          </a:xfrm>
          <a:prstGeom prst="rect">
            <a:avLst/>
          </a:prstGeom>
          <a:solidFill>
            <a:srgbClr val="F0F7F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2" name="Shape 40"/>
          <p:cNvSpPr/>
          <p:nvPr/>
        </p:nvSpPr>
        <p:spPr>
          <a:xfrm>
            <a:off x="4617720" y="3611880"/>
            <a:ext cx="45720" cy="420624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3" name="Text 41"/>
          <p:cNvSpPr/>
          <p:nvPr/>
        </p:nvSpPr>
        <p:spPr>
          <a:xfrm>
            <a:off x="4727448" y="3639312"/>
            <a:ext cx="4005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8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[22] Jia &amp; Lam. Classification of COVID-19 CT &amp; X-Ray Images Using Dynamic CNN. Comput. Biol. Med., vol. 134, 2021.</a:t>
            </a:r>
            <a:endParaRPr lang="en-US" sz="850" dirty="0"/>
          </a:p>
        </p:txBody>
      </p:sp>
      <p:sp>
        <p:nvSpPr>
          <p:cNvPr id="44" name="Shape 42"/>
          <p:cNvSpPr/>
          <p:nvPr/>
        </p:nvSpPr>
        <p:spPr>
          <a:xfrm>
            <a:off x="4617720" y="4087368"/>
            <a:ext cx="4206240" cy="420624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5" name="Shape 43"/>
          <p:cNvSpPr/>
          <p:nvPr/>
        </p:nvSpPr>
        <p:spPr>
          <a:xfrm>
            <a:off x="4617720" y="4087368"/>
            <a:ext cx="45720" cy="420624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6" name="Text 44"/>
          <p:cNvSpPr/>
          <p:nvPr/>
        </p:nvSpPr>
        <p:spPr>
          <a:xfrm>
            <a:off x="4727448" y="4114800"/>
            <a:ext cx="4005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8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[23] Abbasi et al. Pathways for Design Research on AI. Inf. Syst. Res., vol. 35, no. 2, 2024.</a:t>
            </a:r>
            <a:endParaRPr lang="en-US" sz="850" dirty="0"/>
          </a:p>
        </p:txBody>
      </p:sp>
      <p:sp>
        <p:nvSpPr>
          <p:cNvPr id="47" name="Shape 45"/>
          <p:cNvSpPr/>
          <p:nvPr/>
        </p:nvSpPr>
        <p:spPr>
          <a:xfrm>
            <a:off x="0" y="4892040"/>
            <a:ext cx="9144000" cy="256032"/>
          </a:xfrm>
          <a:prstGeom prst="rect">
            <a:avLst/>
          </a:prstGeom>
          <a:solidFill>
            <a:srgbClr val="0D1B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8" name="Text 46"/>
          <p:cNvSpPr/>
          <p:nvPr/>
        </p:nvSpPr>
        <p:spPr>
          <a:xfrm>
            <a:off x="274320" y="4892040"/>
            <a:ext cx="7772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Vivek Nelapati | 2511594</a:t>
            </a:r>
            <a:endParaRPr lang="en-US" sz="800" dirty="0"/>
          </a:p>
        </p:txBody>
      </p:sp>
      <p:sp>
        <p:nvSpPr>
          <p:cNvPr id="49" name="Text 47"/>
          <p:cNvSpPr/>
          <p:nvPr/>
        </p:nvSpPr>
        <p:spPr>
          <a:xfrm>
            <a:off x="8503920" y="4892040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D1B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0EA5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548640" y="822960"/>
            <a:ext cx="5943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</a:t>
            </a:r>
            <a:endParaRPr lang="en-US" sz="4400" dirty="0"/>
          </a:p>
        </p:txBody>
      </p:sp>
      <p:sp>
        <p:nvSpPr>
          <p:cNvPr id="5" name="Shape 3"/>
          <p:cNvSpPr/>
          <p:nvPr/>
        </p:nvSpPr>
        <p:spPr>
          <a:xfrm>
            <a:off x="548640" y="1664208"/>
            <a:ext cx="3200400" cy="45720"/>
          </a:xfrm>
          <a:prstGeom prst="rect">
            <a:avLst/>
          </a:prstGeom>
          <a:solidFill>
            <a:srgbClr val="F59E0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548640" y="1783080"/>
            <a:ext cx="5943600" cy="1828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EA5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Takeaways: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Multi-modal deep learning (CT + X-ray) with attention-based fusion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XAI integration (Grad-CAM, LIME) for clinical transparency &amp; trust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Comprehensive cross-dataset validation for real-world deployability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Target: ≥95% accuracy, ≥0.97 AUC-ROC, ≥93% sensitivity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Open-source benchmark advancing future pandemic preparedness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548640" y="3749040"/>
            <a:ext cx="5486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Discussion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Vivek Nelapati  |  Student ID: 2511594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Data and AI  |  UWTSD  |  ACFA7004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0" y="4892040"/>
            <a:ext cx="9144000" cy="256032"/>
          </a:xfrm>
          <a:prstGeom prst="rect">
            <a:avLst/>
          </a:prstGeom>
          <a:solidFill>
            <a:srgbClr val="1A56A0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274320" y="4892040"/>
            <a:ext cx="8686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1907</Words>
  <Application>Microsoft Office PowerPoint</Application>
  <PresentationFormat>On-screen Show (16:9)</PresentationFormat>
  <Paragraphs>249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COVID-19 Prediction Using CT Scans and X-Rays: A Deep Learning Approach</dc:title>
  <dc:subject>PptxGenJS Presentation</dc:subject>
  <dc:creator>PptxGenJS</dc:creator>
  <cp:lastModifiedBy>Vivek Nelapati (2511594)</cp:lastModifiedBy>
  <cp:revision>6</cp:revision>
  <dcterms:created xsi:type="dcterms:W3CDTF">2026-03-13T22:32:50Z</dcterms:created>
  <dcterms:modified xsi:type="dcterms:W3CDTF">2026-03-23T14:26:53Z</dcterms:modified>
</cp:coreProperties>
</file>