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3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3" r:id="rId2"/>
    <p:sldMasterId id="2147483677" r:id="rId3"/>
    <p:sldMasterId id="2147483688" r:id="rId4"/>
  </p:sldMasterIdLst>
  <p:notesMasterIdLst>
    <p:notesMasterId r:id="rId85"/>
  </p:notesMasterIdLst>
  <p:sldIdLst>
    <p:sldId id="257" r:id="rId5"/>
    <p:sldId id="256" r:id="rId6"/>
    <p:sldId id="280" r:id="rId7"/>
    <p:sldId id="313" r:id="rId8"/>
    <p:sldId id="322" r:id="rId9"/>
    <p:sldId id="534" r:id="rId10"/>
    <p:sldId id="323" r:id="rId11"/>
    <p:sldId id="324" r:id="rId12"/>
    <p:sldId id="452" r:id="rId13"/>
    <p:sldId id="444" r:id="rId14"/>
    <p:sldId id="445" r:id="rId15"/>
    <p:sldId id="447" r:id="rId16"/>
    <p:sldId id="481" r:id="rId17"/>
    <p:sldId id="448" r:id="rId18"/>
    <p:sldId id="449" r:id="rId19"/>
    <p:sldId id="450" r:id="rId20"/>
    <p:sldId id="482" r:id="rId21"/>
    <p:sldId id="483" r:id="rId22"/>
    <p:sldId id="484" r:id="rId23"/>
    <p:sldId id="552" r:id="rId24"/>
    <p:sldId id="485" r:id="rId25"/>
    <p:sldId id="486" r:id="rId26"/>
    <p:sldId id="487" r:id="rId27"/>
    <p:sldId id="489" r:id="rId28"/>
    <p:sldId id="548" r:id="rId29"/>
    <p:sldId id="488" r:id="rId30"/>
    <p:sldId id="490" r:id="rId31"/>
    <p:sldId id="491" r:id="rId32"/>
    <p:sldId id="492" r:id="rId33"/>
    <p:sldId id="493" r:id="rId34"/>
    <p:sldId id="551" r:id="rId35"/>
    <p:sldId id="494" r:id="rId36"/>
    <p:sldId id="495" r:id="rId37"/>
    <p:sldId id="496" r:id="rId38"/>
    <p:sldId id="497" r:id="rId39"/>
    <p:sldId id="535" r:id="rId40"/>
    <p:sldId id="536" r:id="rId41"/>
    <p:sldId id="537" r:id="rId42"/>
    <p:sldId id="538" r:id="rId43"/>
    <p:sldId id="539" r:id="rId44"/>
    <p:sldId id="540" r:id="rId45"/>
    <p:sldId id="541" r:id="rId46"/>
    <p:sldId id="542" r:id="rId47"/>
    <p:sldId id="543" r:id="rId48"/>
    <p:sldId id="544" r:id="rId49"/>
    <p:sldId id="545" r:id="rId50"/>
    <p:sldId id="549" r:id="rId51"/>
    <p:sldId id="547" r:id="rId52"/>
    <p:sldId id="509" r:id="rId53"/>
    <p:sldId id="514" r:id="rId54"/>
    <p:sldId id="515" r:id="rId55"/>
    <p:sldId id="516" r:id="rId56"/>
    <p:sldId id="521" r:id="rId57"/>
    <p:sldId id="517" r:id="rId58"/>
    <p:sldId id="518" r:id="rId59"/>
    <p:sldId id="519" r:id="rId60"/>
    <p:sldId id="520" r:id="rId61"/>
    <p:sldId id="522" r:id="rId62"/>
    <p:sldId id="523" r:id="rId63"/>
    <p:sldId id="524" r:id="rId64"/>
    <p:sldId id="525" r:id="rId65"/>
    <p:sldId id="526" r:id="rId66"/>
    <p:sldId id="527" r:id="rId67"/>
    <p:sldId id="550" r:id="rId68"/>
    <p:sldId id="528" r:id="rId69"/>
    <p:sldId id="478" r:id="rId70"/>
    <p:sldId id="465" r:id="rId71"/>
    <p:sldId id="466" r:id="rId72"/>
    <p:sldId id="468" r:id="rId73"/>
    <p:sldId id="469" r:id="rId74"/>
    <p:sldId id="470" r:id="rId75"/>
    <p:sldId id="479" r:id="rId76"/>
    <p:sldId id="472" r:id="rId77"/>
    <p:sldId id="473" r:id="rId78"/>
    <p:sldId id="530" r:id="rId79"/>
    <p:sldId id="531" r:id="rId80"/>
    <p:sldId id="474" r:id="rId81"/>
    <p:sldId id="475" r:id="rId82"/>
    <p:sldId id="476" r:id="rId83"/>
    <p:sldId id="529" r:id="rId8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EA159B0-4D1B-4829-91F1-1EE9A10502A6}">
          <p14:sldIdLst>
            <p14:sldId id="257"/>
            <p14:sldId id="256"/>
          </p14:sldIdLst>
        </p14:section>
        <p14:section name="Default Section" id="{DB243323-AA26-4E06-96A0-7CAC0F13CEFD}">
          <p14:sldIdLst/>
        </p14:section>
        <p14:section name="Default Section" id="{CDC99EC2-5556-4F8C-93D0-8301FE6DFEA4}">
          <p14:sldIdLst>
            <p14:sldId id="280"/>
            <p14:sldId id="313"/>
            <p14:sldId id="322"/>
            <p14:sldId id="534"/>
            <p14:sldId id="323"/>
            <p14:sldId id="324"/>
            <p14:sldId id="452"/>
            <p14:sldId id="444"/>
            <p14:sldId id="445"/>
            <p14:sldId id="447"/>
            <p14:sldId id="481"/>
            <p14:sldId id="448"/>
            <p14:sldId id="449"/>
            <p14:sldId id="450"/>
            <p14:sldId id="482"/>
            <p14:sldId id="483"/>
            <p14:sldId id="484"/>
            <p14:sldId id="552"/>
            <p14:sldId id="485"/>
            <p14:sldId id="486"/>
            <p14:sldId id="487"/>
            <p14:sldId id="489"/>
            <p14:sldId id="548"/>
            <p14:sldId id="488"/>
            <p14:sldId id="490"/>
            <p14:sldId id="491"/>
            <p14:sldId id="492"/>
            <p14:sldId id="493"/>
            <p14:sldId id="551"/>
            <p14:sldId id="494"/>
            <p14:sldId id="495"/>
            <p14:sldId id="496"/>
            <p14:sldId id="497"/>
            <p14:sldId id="535"/>
            <p14:sldId id="536"/>
            <p14:sldId id="537"/>
            <p14:sldId id="538"/>
            <p14:sldId id="539"/>
            <p14:sldId id="540"/>
            <p14:sldId id="541"/>
            <p14:sldId id="542"/>
            <p14:sldId id="543"/>
            <p14:sldId id="544"/>
            <p14:sldId id="545"/>
            <p14:sldId id="549"/>
            <p14:sldId id="547"/>
            <p14:sldId id="509"/>
            <p14:sldId id="514"/>
            <p14:sldId id="515"/>
            <p14:sldId id="516"/>
            <p14:sldId id="521"/>
            <p14:sldId id="517"/>
            <p14:sldId id="518"/>
            <p14:sldId id="519"/>
            <p14:sldId id="520"/>
            <p14:sldId id="522"/>
            <p14:sldId id="523"/>
            <p14:sldId id="524"/>
            <p14:sldId id="525"/>
            <p14:sldId id="526"/>
            <p14:sldId id="527"/>
            <p14:sldId id="550"/>
            <p14:sldId id="528"/>
            <p14:sldId id="478"/>
            <p14:sldId id="465"/>
            <p14:sldId id="466"/>
            <p14:sldId id="468"/>
            <p14:sldId id="469"/>
            <p14:sldId id="470"/>
            <p14:sldId id="479"/>
            <p14:sldId id="472"/>
            <p14:sldId id="473"/>
            <p14:sldId id="530"/>
            <p14:sldId id="531"/>
            <p14:sldId id="474"/>
            <p14:sldId id="475"/>
            <p14:sldId id="476"/>
            <p14:sldId id="529"/>
          </p14:sldIdLst>
        </p14:section>
        <p14:section name="Untitled Section" id="{2A8F0491-05E5-4579-8C49-691F6262B64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61303B-3280-463E-B3B8-74D1002E22AC}" v="14" dt="2026-07-20T09:40:17.4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84" Type="http://schemas.openxmlformats.org/officeDocument/2006/relationships/slide" Target="slides/slide80.xml"/><Relationship Id="rId89" Type="http://schemas.openxmlformats.org/officeDocument/2006/relationships/tableStyles" Target="tableStyles.xml"/><Relationship Id="rId16" Type="http://schemas.openxmlformats.org/officeDocument/2006/relationships/slide" Target="slides/slide12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slide" Target="slides/slide70.xml"/><Relationship Id="rId79" Type="http://schemas.openxmlformats.org/officeDocument/2006/relationships/slide" Target="slides/slide75.xml"/><Relationship Id="rId5" Type="http://schemas.openxmlformats.org/officeDocument/2006/relationships/slide" Target="slides/slide1.xml"/><Relationship Id="rId90" Type="http://schemas.microsoft.com/office/2015/10/relationships/revisionInfo" Target="revisionInfo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77" Type="http://schemas.openxmlformats.org/officeDocument/2006/relationships/slide" Target="slides/slide73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80" Type="http://schemas.openxmlformats.org/officeDocument/2006/relationships/slide" Target="slides/slide76.xml"/><Relationship Id="rId85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83" Type="http://schemas.openxmlformats.org/officeDocument/2006/relationships/slide" Target="slides/slide79.xml"/><Relationship Id="rId88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slide" Target="slides/slide74.xml"/><Relationship Id="rId81" Type="http://schemas.openxmlformats.org/officeDocument/2006/relationships/slide" Target="slides/slide77.xml"/><Relationship Id="rId86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Relationship Id="rId87" Type="http://schemas.openxmlformats.org/officeDocument/2006/relationships/viewProps" Target="viewProps.xml"/><Relationship Id="rId61" Type="http://schemas.openxmlformats.org/officeDocument/2006/relationships/slide" Target="slides/slide57.xml"/><Relationship Id="rId82" Type="http://schemas.openxmlformats.org/officeDocument/2006/relationships/slide" Target="slides/slide78.xml"/><Relationship Id="rId19" Type="http://schemas.openxmlformats.org/officeDocument/2006/relationships/slide" Target="slides/slide1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1E89D4-6094-4551-A5B4-D27CE92AEAD8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2CD4B5-2B5D-47D0-98E9-D3387C93EA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020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1">
            <a:extLst>
              <a:ext uri="{FF2B5EF4-FFF2-40B4-BE49-F238E27FC236}">
                <a16:creationId xmlns:a16="http://schemas.microsoft.com/office/drawing/2014/main" id="{4EE567DC-FDDA-EDDB-8178-A40A460B3A1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20800" y="877888"/>
            <a:ext cx="4217988" cy="3163887"/>
          </a:xfrm>
          <a:solidFill>
            <a:srgbClr val="FFFFFF"/>
          </a:solidFill>
          <a:ln/>
        </p:spPr>
      </p:sp>
      <p:sp>
        <p:nvSpPr>
          <p:cNvPr id="74755" name="Rectangle 2">
            <a:extLst>
              <a:ext uri="{FF2B5EF4-FFF2-40B4-BE49-F238E27FC236}">
                <a16:creationId xmlns:a16="http://schemas.microsoft.com/office/drawing/2014/main" id="{E4C622DC-F4C0-BF1C-F86E-6F419DBCFAB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060450" y="4349750"/>
            <a:ext cx="4741863" cy="351313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047" tIns="41024" rIns="82047" bIns="41024" anchor="ctr"/>
          <a:lstStyle/>
          <a:p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1">
            <a:extLst>
              <a:ext uri="{FF2B5EF4-FFF2-40B4-BE49-F238E27FC236}">
                <a16:creationId xmlns:a16="http://schemas.microsoft.com/office/drawing/2014/main" id="{4B974DCE-5474-972D-ACA6-BAE5929641D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20800" y="877888"/>
            <a:ext cx="4217988" cy="3163887"/>
          </a:xfrm>
          <a:solidFill>
            <a:srgbClr val="FFFFFF"/>
          </a:solidFill>
          <a:ln/>
        </p:spPr>
      </p:sp>
      <p:sp>
        <p:nvSpPr>
          <p:cNvPr id="86019" name="Rectangle 2">
            <a:extLst>
              <a:ext uri="{FF2B5EF4-FFF2-40B4-BE49-F238E27FC236}">
                <a16:creationId xmlns:a16="http://schemas.microsoft.com/office/drawing/2014/main" id="{432D6B4E-BF48-6702-8575-CC29AE1E20B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060450" y="4349750"/>
            <a:ext cx="4741863" cy="351313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047" tIns="41024" rIns="82047" bIns="41024" anchor="ctr"/>
          <a:lstStyle/>
          <a:p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1">
            <a:extLst>
              <a:ext uri="{FF2B5EF4-FFF2-40B4-BE49-F238E27FC236}">
                <a16:creationId xmlns:a16="http://schemas.microsoft.com/office/drawing/2014/main" id="{B78CAD30-F3CE-FA09-96D7-7D9BBD9BBF3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20800" y="877888"/>
            <a:ext cx="4217988" cy="3163887"/>
          </a:xfrm>
          <a:solidFill>
            <a:srgbClr val="FFFFFF"/>
          </a:solidFill>
          <a:ln/>
        </p:spPr>
      </p:sp>
      <p:sp>
        <p:nvSpPr>
          <p:cNvPr id="88067" name="Rectangle 2">
            <a:extLst>
              <a:ext uri="{FF2B5EF4-FFF2-40B4-BE49-F238E27FC236}">
                <a16:creationId xmlns:a16="http://schemas.microsoft.com/office/drawing/2014/main" id="{4029A013-BE6C-1A6C-D087-782E755B655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060450" y="4349750"/>
            <a:ext cx="4741863" cy="351313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047" tIns="41024" rIns="82047" bIns="41024" anchor="ctr"/>
          <a:lstStyle/>
          <a:p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1">
            <a:extLst>
              <a:ext uri="{FF2B5EF4-FFF2-40B4-BE49-F238E27FC236}">
                <a16:creationId xmlns:a16="http://schemas.microsoft.com/office/drawing/2014/main" id="{B4A0AD61-F510-3398-E5D4-CE5F82D96B7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20800" y="877888"/>
            <a:ext cx="4217988" cy="3163887"/>
          </a:xfrm>
          <a:solidFill>
            <a:srgbClr val="FFFFFF"/>
          </a:solidFill>
          <a:ln/>
        </p:spPr>
      </p:sp>
      <p:sp>
        <p:nvSpPr>
          <p:cNvPr id="90115" name="Rectangle 2">
            <a:extLst>
              <a:ext uri="{FF2B5EF4-FFF2-40B4-BE49-F238E27FC236}">
                <a16:creationId xmlns:a16="http://schemas.microsoft.com/office/drawing/2014/main" id="{0A5C9EAE-92C5-29D3-577F-BE2C884AA2C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060450" y="4349750"/>
            <a:ext cx="4741863" cy="351313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047" tIns="41024" rIns="82047" bIns="41024" anchor="ctr"/>
          <a:lstStyle/>
          <a:p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0917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23FF6-4048-9A7C-6027-893A5EFFA7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04399E-4427-2CA4-441D-FC417620DF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26D69B-285E-48F4-123F-63837F39E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285C9-181E-C65C-ED02-DD6E9CDF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5B805-B8B9-44D9-70FF-B64409B8B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891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27277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485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04550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27275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54760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953043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3632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pPr/>
              <a:t>8/17/2026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9190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A1C21266-D3F7-5F8F-0AD3-2F14A725118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10">
            <a:extLst>
              <a:ext uri="{FF2B5EF4-FFF2-40B4-BE49-F238E27FC236}">
                <a16:creationId xmlns:a16="http://schemas.microsoft.com/office/drawing/2014/main" id="{D027B893-89B5-D5DF-B4C1-2925E6BA54F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E60EF1D8-E132-FF9A-73CE-70F5DF5329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4DE752-406B-4B29-9BD0-7D7D6FA2A7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9989543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64E0F18E-4FCC-B744-8346-C2B01F83C36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10">
            <a:extLst>
              <a:ext uri="{FF2B5EF4-FFF2-40B4-BE49-F238E27FC236}">
                <a16:creationId xmlns:a16="http://schemas.microsoft.com/office/drawing/2014/main" id="{FFF0BDE2-2C96-DE27-3719-802E7AF6703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11">
            <a:extLst>
              <a:ext uri="{FF2B5EF4-FFF2-40B4-BE49-F238E27FC236}">
                <a16:creationId xmlns:a16="http://schemas.microsoft.com/office/drawing/2014/main" id="{4629AE5C-DE1A-F1BA-9171-29768436856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48C897-A1F7-494E-BE5D-93AA4691E4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4391949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7014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7502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5258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8832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9462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78975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23611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583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7.xml"/><Relationship Id="rId4" Type="http://schemas.openxmlformats.org/officeDocument/2006/relationships/slideLayout" Target="../slideLayouts/slideLayout6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12.xml"/><Relationship Id="rId4" Type="http://schemas.openxmlformats.org/officeDocument/2006/relationships/slideLayout" Target="../slideLayouts/slideLayout1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Relationship Id="rId9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A1C846-AB29-4590-A849-EE7631694EDB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947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12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19176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705" r:id="rId3"/>
    <p:sldLayoutId id="2147483707" r:id="rId4"/>
    <p:sldLayoutId id="2147483708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5893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0.xml"/><Relationship Id="rId1" Type="http://schemas.openxmlformats.org/officeDocument/2006/relationships/tags" Target="../tags/tag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rossboweducation.com/Phonological_awareness_game.htm" TargetMode="External"/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http://www.amazon.co.uk/Adlung-Spiele-46145-Speed/dp/B000SD5FNG/ref=sr_1_1?ie=UTF8&amp;qid=1328367594&amp;sr=8-1" TargetMode="Externa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20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IoOGyHKm5XY" TargetMode="Externa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xercise.com/games" TargetMode="External"/><Relationship Id="rId2" Type="http://schemas.openxmlformats.org/officeDocument/2006/relationships/hyperlink" Target="https://www.thedyslexiashop.co.uk/collections/educational-games-and-toys?srsltid=AfmBOoqrV4U06qB3j8m8hgwhrFufQ8EorQEzRxdyXaNH_bUDZUHDmfo7" TargetMode="Externa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martkids.co.uk/" TargetMode="Externa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hyperlink" Target="http://www.smartkids.co.uk/lister.asp?isAdv_search=1&amp;attribute=4&amp;category=12&amp;isCat=false" TargetMode="Externa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hyperlink" Target="http://www.crossboweducation.com/tinted_exercise_booksA4.htm" TargetMode="Externa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29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hyperlink" Target="http://www.smartkids.co.uk/details.asp?pid=1672&amp;category=6&amp;subcat=56&amp;age_range=" TargetMode="Externa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31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hyperlink" Target="http://www.soundswell.co.uk/pages/swsearch.htm" TargetMode="External"/><Relationship Id="rId2" Type="http://schemas.openxmlformats.org/officeDocument/2006/relationships/hyperlink" Target="http://www.gamzuk.com/swap_fix.htm" TargetMode="Externa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://www.gamzuk.com/" TargetMode="Externa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37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7" Type="http://schemas.openxmlformats.org/officeDocument/2006/relationships/hyperlink" Target="https://www.helpgames.co.uk/" TargetMode="External"/><Relationship Id="rId2" Type="http://schemas.openxmlformats.org/officeDocument/2006/relationships/hyperlink" Target="http://www.helpgames.co.uk/g10.htm" TargetMode="Externa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://www.helpgames.co.uk/" TargetMode="External"/><Relationship Id="rId5" Type="http://schemas.openxmlformats.org/officeDocument/2006/relationships/image" Target="../media/image42.jpeg"/><Relationship Id="rId4" Type="http://schemas.openxmlformats.org/officeDocument/2006/relationships/hyperlink" Target="http://www.helpgames.co.uk/g14.htm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eadsuccessfully/" TargetMode="External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hyperlink" Target="http://www.easylearn.co.uk/" TargetMode="Externa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www.tes.com/teaching-resources/shop/bellalettice" TargetMode="External"/><Relationship Id="rId5" Type="http://schemas.openxmlformats.org/officeDocument/2006/relationships/hyperlink" Target="https://www.scribd.com/document/855513244/Ph111#google_vignette" TargetMode="External"/><Relationship Id="rId4" Type="http://schemas.openxmlformats.org/officeDocument/2006/relationships/hyperlink" Target="https://integratedtreatmentservices.co.uk/wp-content/uploads/_mediavault/2014/06/189471381050176_TheWriteReason.pdf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ssy.com/en-us/product/nessy-reading-and-spelling-home" TargetMode="External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0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1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1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59.pn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ordshark.co.uk/wordshark.html" TargetMode="External"/><Relationship Id="rId2" Type="http://schemas.openxmlformats.org/officeDocument/2006/relationships/hyperlink" Target="http://www.wordshark.co.uk/" TargetMode="Externa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62.jpeg"/><Relationship Id="rId5" Type="http://schemas.openxmlformats.org/officeDocument/2006/relationships/hyperlink" Target="http://www.wordshark.co.uk/numbershark.html" TargetMode="External"/><Relationship Id="rId4" Type="http://schemas.openxmlformats.org/officeDocument/2006/relationships/image" Target="../media/image61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hyperlink" Target="https://atebol.com/shop/zap-ffactor/" TargetMode="External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10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11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10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10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10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10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0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10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10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10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10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79.jpeg"/><Relationship Id="rId5" Type="http://schemas.openxmlformats.org/officeDocument/2006/relationships/image" Target="../media/image78.jpeg"/><Relationship Id="rId4" Type="http://schemas.openxmlformats.org/officeDocument/2006/relationships/image" Target="../media/image77.jpe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eg"/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10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hyperlink" Target="http://www.taskmasteronline.co/" TargetMode="Externa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84.jpeg"/><Relationship Id="rId4" Type="http://schemas.openxmlformats.org/officeDocument/2006/relationships/image" Target="../media/image83.jpeg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701551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0B9C3-BD4F-A3D5-7170-DB45B656CD8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20F181-DF6F-05B8-90CF-0B57D787510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97176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Using Games and Visual Aids with Dyslexic Pupils and Students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11300" y="3365500"/>
            <a:ext cx="9245600" cy="3124200"/>
          </a:xfrm>
        </p:spPr>
        <p:txBody>
          <a:bodyPr>
            <a:normAutofit/>
          </a:bodyPr>
          <a:lstStyle/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97029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28706C6D-38F9-923C-1889-998A70932C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DB47D8F5-4FA2-65DC-C3BB-8964E5FB8588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Introduction – The value of games as teaching resources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Using games as part of a structured phonic lesson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Commercially available games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The game / visual aid assignment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Discussion and opportunity to look at rationales /sample games</a:t>
            </a:r>
          </a:p>
        </p:txBody>
      </p:sp>
    </p:spTree>
    <p:custDataLst>
      <p:tags r:id="rId1"/>
    </p:custData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1AE8EB7E-951C-769A-EA84-6563EAF1D85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10539" y="219557"/>
            <a:ext cx="8911687" cy="1280890"/>
          </a:xfrm>
        </p:spPr>
        <p:txBody>
          <a:bodyPr>
            <a:normAutofit/>
          </a:bodyPr>
          <a:lstStyle/>
          <a:p>
            <a: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At the start of teaching the dyslexic pupil may have a number of difficulties: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044E8DBD-2ADD-E9DF-478B-D13E68A94D9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424113" y="1557339"/>
            <a:ext cx="7772400" cy="4530725"/>
          </a:xfrm>
        </p:spPr>
        <p:txBody>
          <a:bodyPr/>
          <a:lstStyle/>
          <a:p>
            <a:r>
              <a:rPr lang="en-GB" altLang="en-US" dirty="0"/>
              <a:t>Poor literacy skills</a:t>
            </a:r>
          </a:p>
          <a:p>
            <a:r>
              <a:rPr lang="en-GB" altLang="en-US" dirty="0"/>
              <a:t>Low self esteem</a:t>
            </a:r>
          </a:p>
          <a:p>
            <a:r>
              <a:rPr lang="en-GB" altLang="en-US" dirty="0"/>
              <a:t>Lack motivation</a:t>
            </a:r>
          </a:p>
          <a:p>
            <a:r>
              <a:rPr lang="en-GB" altLang="en-US" dirty="0"/>
              <a:t>Limited concentration</a:t>
            </a:r>
          </a:p>
          <a:p>
            <a:endParaRPr lang="en-GB" altLang="en-US" dirty="0"/>
          </a:p>
          <a:p>
            <a:endParaRPr lang="en-GB" altLang="en-US" dirty="0"/>
          </a:p>
          <a:p>
            <a:pPr>
              <a:buFont typeface="Wingdings" panose="05000000000000000000" pitchFamily="2" charset="2"/>
              <a:buNone/>
            </a:pPr>
            <a:endParaRPr lang="en-GB" altLang="en-US" dirty="0"/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124D66C1-C06A-D827-2F36-26D2495D7B5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How can games help?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BC56C535-5706-5F03-D117-783877341EF3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In order to make progress with a pupil all these areas will need to be considered</a:t>
            </a:r>
          </a:p>
          <a:p>
            <a:r>
              <a:rPr lang="en-GB" altLang="en-US"/>
              <a:t>Games can be powerful tools to address a wide range of different areas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DA21C54A-0880-E4B8-C366-0290D22ABF0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Improve literacy by using games to: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F0FB4AAC-D0B0-0C09-9009-3B2653403038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Reinforce individual patterns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Revise previously covered patterns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Help with informal assessments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Provide variety</a:t>
            </a:r>
          </a:p>
        </p:txBody>
      </p:sp>
      <p:pic>
        <p:nvPicPr>
          <p:cNvPr id="8196" name="Picture 7" descr="phonic game for dyslexics for spelling final consonant blends">
            <a:hlinkClick r:id="" action="ppaction://noaction"/>
            <a:extLst>
              <a:ext uri="{FF2B5EF4-FFF2-40B4-BE49-F238E27FC236}">
                <a16:creationId xmlns:a16="http://schemas.microsoft.com/office/drawing/2014/main" id="{8D32BE9A-22B4-40E6-114C-2A7B34BA62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6597" y="3939367"/>
            <a:ext cx="2519363" cy="1901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A8DD2C87-96C0-FFC9-2025-208CCD29FB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Improve self esteem by: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CB8EC5EE-FF88-647A-CE99-77FD1AB15279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Giving pupils the opportunity to experience success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Helping to generate positive feelings about themselves 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D37F5364-3CE6-E166-E101-EA0AD3B837E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Improve concentration by</a:t>
            </a:r>
            <a:r>
              <a:rPr lang="en-GB" altLang="en-US" sz="3000" dirty="0">
                <a:latin typeface="Comic Sans MS" panose="030F0702030302020204" pitchFamily="66" charset="0"/>
              </a:rPr>
              <a:t>: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8E4797B2-1A17-E681-4F75-8C3499AA48A5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Focussing the pupil’s attention on the mechanics of the game </a:t>
            </a:r>
          </a:p>
        </p:txBody>
      </p:sp>
      <p:pic>
        <p:nvPicPr>
          <p:cNvPr id="10244" name="Picture 3">
            <a:extLst>
              <a:ext uri="{FF2B5EF4-FFF2-40B4-BE49-F238E27FC236}">
                <a16:creationId xmlns:a16="http://schemas.microsoft.com/office/drawing/2014/main" id="{66BABF0F-1F18-0563-14A8-BDB1D418A7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2176" y="3644901"/>
            <a:ext cx="1781175" cy="885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5" name="Picture 5" descr="Dyslexics often find onset and rime easier than synthetic phonics.">
            <a:hlinkClick r:id="rId3"/>
            <a:extLst>
              <a:ext uri="{FF2B5EF4-FFF2-40B4-BE49-F238E27FC236}">
                <a16:creationId xmlns:a16="http://schemas.microsoft.com/office/drawing/2014/main" id="{0E3A9C04-E73F-ADCD-65F2-B616961DEB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9600" y="3357563"/>
            <a:ext cx="1944688" cy="170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D6C99011-EE6A-AE92-A7DD-A75A2B53506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Improve motivation by: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5120BC8A-924D-170F-2CB8-E4CE7E84B683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Presenting the pupils with a challenge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Helping them to generate positive feelings about themselves 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Reinforcing the work covered in a relaxed way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Sharing a pleasurable activity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Building relationships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8172E2E2-4C3D-CCF0-AFA4-C620E5107D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When to use a game in a lesson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649C6446-DDBE-F337-AD46-648ED1ECA74A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Games are usually thought of as the ‘fun’ part of the lesson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40220FDC-2006-E286-D2EC-5E6C537779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Be flexible! – Games are great resources to use at any point in the lesson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485C26C9-9C7C-B18E-8D90-81369B34D758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At the beginning – to get the lesson off to a good start</a:t>
            </a:r>
          </a:p>
          <a:p>
            <a:endParaRPr lang="en-GB" altLang="en-US" dirty="0"/>
          </a:p>
        </p:txBody>
      </p:sp>
      <p:sp>
        <p:nvSpPr>
          <p:cNvPr id="17412" name="AutoShape 6" descr="data:image/jpeg;base64,/9j/4AAQSkZJRgABAQAAAQABAAD/2wBDAAkGBwgHBgkIBwgKCgkLDRYPDQwMDRsUFRAWIB0iIiAdHx8kKDQsJCYxJx8fLT0tMTU3Ojo6Iys/RD84QzQ5Ojf/2wBDAQoKCg0MDRoPDxo3JR8lNzc3Nzc3Nzc3Nzc3Nzc3Nzc3Nzc3Nzc3Nzc3Nzc3Nzc3Nzc3Nzc3Nzc3Nzc3Nzc3Nzf/wAARCACbAH4DASIAAhEBAxEB/8QAHAAAAwACAwEAAAAAAAAAAAAABQYHAwQAAQII/8QAQBAAAQMCAwMIBwcDAwUAAAAAAQIDBAARBRIhBjFBExQiUWFxgZEjMjRTobHRBzNCUpLB8BVD4SWComJjcnOy/8QAFAEBAAAAAAAAAAAAAAAAAAAAAP/EABQRAQAAAAAAAAAAAAAAAAAAAAD/2gAMAwEAAhEDEQA/ALgSALndXkvNjesDxrxKuWVAUPKCr8XxoCJkND+4nzrrnTA3uo86EuMq/MfOsYioULKOtAZ55G4vtj/cK5zuN79v9VAFxA2oZictaeJSIWGsF+XIQ02OKjv7qBr53H983+quc8jD++3+oVF8W+0yBHWUwmlu2NgpRyg+FaUP7Tkvu5X4qkAa9E62oLrzyNa/Lt/qroTYp3SGv1CpHM25w8NIUwp0pIBVcbq3MD2xw7EHEtrXyTl7DOQL0FQ59FG+Q1+oV7RIZX6jiT3GlhplDpDqFgjhY1uh0osALGgOF1A3rHnXXLNfnT50GLqzbX411mX160BsOoJsFA+Ner0AkvrYiuvE/doKvIVuYNMMuMHDxoN6ToitF0qHqCt6V92a0TfUUHm9xqNaxnQ3rzlWkkld+y1aWM4m1hmGuy3dcgslHFSjoB4mg09o9oGcNRyCBykopvl35B1mortRNmYlJU7IccbReyQ4ekR+3cKcEOPuB+ZL9JLfUVHS/cB2CkfH8weUlZK1XOu/yoFd8pCsqRfXjf5123IU2LJt233V5kJKVkEdLq6qw7qAs1LDiLEWPG3A1jDq2V5kOEAG9aSFZTc3soWNZis6gk5knhxoKz9m+2SnnU4VibgDh9ndJ9c/lPb1de7vqiFpUmxtXy5GWoFDiCUrGt0n1T1ir5sVjoxvAmpClJVIb9G+Adyh9QQfGgZFIKTdOortKr1iDuUjWu1qzC6SM3Cg8Ysr/S5f/pV8jWbZX2BPdWjiDql4ZLC05TyKvlW/sr7AnuFAZl/dGh5JveiEv7o0NXuoMbq7AmkPb2eA9FiXOUXdV2cB430HfTw7x7aiW3uLKdx+UEHRtfJg3/Lp88x8qAtz0Iji5TyizuB+XYNB20GxmD6PlUKzLUPW/nAUuM4i5Imto5QhAOW99wHrGm1uQZTOdVkFfRQOCQLXPhu8KBHmwijMSDmJsBWhzchI61cCN1Pn9L50VuBOVpsWTp5n+dVBJkXIBpYlROg3WsPmT5UAFtAzC400/n8665kOcp4prcLOVsKtoBWF5aAbg9LroMrdkC17HeKcfs4xkwsRcik2ZkpzAX3LH+KR1vhTIUd4rNhktUWchxGhSsLBH86qC/t4ilXGtlqXmItu76V4rxcSlaDdKhmB6xW+y8pNrbjQEZ+Kx3GJEcr9JyagO3SmHZX2BPcKTZcRl0LlZcq0oUSBuOlOWyvsCe4UBmV92e+hy+2iMw2ZJoW8sJSSo2SASSaDE/0Unq1r5u2lKjic9ZN1cur4m9fRchwLZUQbgpJ0NfNuOyQJ8kOIzK5VWYDfor/FAOgKsVqG8Jy+dHYs15x9LDF1LSMibcTf6m/hRvFfs5mbP4AzNW+JEhx307baei2LaWO89ta+x+CuCW69K9CUHUq0tQMWMOM4Ls+2wmynCMpPEk7/AOdtJzkwHOpdiLAC/nWTbjFW5OJhiM5naYsnMk6E/wA+VL93XM+W+Ubv540Hl6YpXLBPq2SBWitRIHYLVnSyoodAGoSD8f8AFYUjOCBwvQcT0kqF+2vTbmVQPVXtEZ5C0JW2Ryg6PbesS0KbdU04nKpJyqBoK5sTL53hCW1G7jCig68N4+FMzbdSnYPFRCxdtl42blpyHqCxu+XxqstkWBtQenhliOj/ALZps2V9gT3ClSQbxntT92flTXsr7AnuFAYm/cKpextt5yKORuQD0k9Y/nDjTBONmD3ihDrhAv1DUUAuGhxqN6RRsRokiomMJ59thIbSnTn6gCoaCzv1q4Tn0toKifVuAPGo7isnm+OwEhNnH8QafcFvw8skgfG9BeHWkE5VgLBJFju3VPpjE2biOIYe2xEYZYUkLddRnU42RcEJHiNeo1Q3BZV+IVSVjrRhbVQpiVlLclJjOdp1Un5GgmEXZbEpGOralYbHbjcoRyrakpChewUBe+7XdTwNjocWGta2UKFiSSN9ObEeMy7mIGfdc1kxdAVBWE7rGgkqcFhPTrpaQ2knKpzLcJA3XFCcKj4uXFtvwYrTQVa2QWVvub33bvOm2KwgyXEk9MHdWfELsRllxScqRrQL8HDm8SxZcdKUDmrAWQkWAKjYW/SaUttYIhYsh1J0kN5lDqUND8LVVNhsKXGw6Zi0xoBU8hTX5g0B0b99yfGkj7R2W1xYL6UkLS4tGbsIJt/xoFCE0t4pSheRy+ZCgdQobqsey2Kf1TCY8g2Dlsrg6lDQj4VE47ymHEKB3KvVK2Gl5ZcqOPUcSl5A4XOh+NA9SVAx3bfkPypt2V9gT3CkmXISzGOcgFzopB4k6U7bK+wJ7hQFsRNoqvCgb7qQhRAueqi2OvBjDXnVGwTbXxFIr+NNhWVC8yibADWg87VYs1FjWv03AQkD4mpRj6nH8UErW4KFtkcAlQv+1U5ezE7FmXMQlr5mkaIbdbOYjibcBSNjmGLhR3FuyGcgJAKLlV+B7j1UF1C0rRqd4BoTj8JqdDU04nU2KVDelQ3EHroXsxj4xnCY0lKk8qEht5CTfK4BqO7iOwijxJcQSaBfwqW5IUYso5ZbNiSBoofmFb+ItzyyUpfbXnvvSRYeG+l7a2E8pCZUJ1bMtk5m1oVY9o7j29lD4E7FJsTOxOkklO9ZQSg8d6aDtqKtMguulOYE7hbzojg2EjFpCZcxB5k2q7aFDR0j8R7Ad3XQPDYsqXtBDgS5rrjbhKnUkJAKUi9tAN+nxqlvpTGaASAlKRYAC1hQCMfmIZiFsEAkcKle3iG3sGSvOAUPJyC+8m4+RNNG0uIFx9dj0UmkLaV0TIjMhmfDLCSSGc93SetI46GgTydaethnFJxCMrgIis36hakllouvpZQDcmwG80+4BCmQwpxMU5lAJSCr1UjhQN+JRxMUy+hZC2lhRF9CL/4qi7K+wJ7hUrbXiRUgLYQlu/SObUDjVV2V9gT3Cg3toGo7+FvNy8nIm2bPu0N6XdkcCwxt1WKRmbnVDS1CwtxIHwv2U3yEpWjKtIUkncoXFYwABYAAdQoPDxSG1ZxdNtaiv2iRkQJylwImJhpw3s2ypbTt/wAOn7Wq1ujMggC9Km1uz0HF4RDKGWJpNg4EkEdZsCL0Eg+zWZi42xDcSK+Ir6bymVIIS2mxyq13WOnbqNauYSlpu5vcjib0OwLBIOBRS1CaQgrVncWE2Lius/ThWSdKABF6APjsltpClKICUpKiTwqeYdj7EFTl+USCSQm27XsqhxYLWNTHGJTaXIoQeVQrcsEWA+PwoBi+wEeOpRgSFIb4NvArt/uvfzoBuxmJKxXbiGUoIQht1V1bz0T9arOIJC2TfqqbbD7Ov4btUiY4+2pCWHG8qQd5tr8D51SpQu2e6gk+PYfzrFW4hBU285lWkcR1UKi7AYfiGNOrZD4h3KW2G1evY2Ksx1CL/Gm7HiIOKMTL2CF9I9QNwT4XvR8R40BkJSMraUhNhvXbcO7970AXCtjMLgo5OHHbH5lJurX/AMjc3om/goiICkAFHxFb8Z1bttAlPBKRoKzP9NhYvcW07aADJbSlhyw3INN2yvsCe4UoYo+liNaxKnDlGnXTfsr7AnuFAZlqyNFQtcbr0Mcmrb/EDbsohiAJjKA7KDFnMbrJNBsf1JbjVkM5VnS5Ola5sm6laqO8muzlQk1pSZIG80HJUnIN9ApT7kh1LTIKlrNkgV3Pl3B1+Nb+AwCAZDw9KpJygj1U/U0G7ggai4cj8zhJWf8AqGh+VYsQeTrymiOJO4eNDpOIs4ehRkvJbQp05cx3nqFDcScViUTnL92kFIU22HPWAOt+00BnDmG0zm32id/gQRTE50kVM8BfmQcQQlAU/FW4ErSFlSW7qHSvvG/xsapYIKe+gUdqYodjrNvCtTCJDmIQWA4q6mRya7neR/jWj2MNhbahpu40jR5ycHmyOcLUlhxOboJuSobh49dA/QY4yjXTqA31nljk2l6cLabqW8J2yw10BDgkMAcXEgj/AIk2pk5ZmbFK2XEONrGikG4oAU9CHIbmdIVlTcdhFNOyvsCe4UqSlERnkn1spBpr2V9gT3CgMzPuTQlxVFJ5tHUb23Unqx/D3GFv85ShpKrZ3AUA3vYgkajQ6jqoNyW+Eg3NAZs3U66Vo4jtJAUejLZtrqVUFkYqw4pSA8nQBRJNgAbWPxFAdwoIlzwp05kI1CTxPbTWy5kV3i2lT7BcThty0KVIbSm1ySrsv+9NEjGcPbU2ky0larFKUgk2JsN3bpQJb8iW9ji330ulpqQ4EFbqEoQQRawJ10uD31tP45ATGdimLIeeWu/qk8nYXGo33tewPCs20KoPKLxHD5DCi+gIdQdVJWSLKCevcNf3pdH9CbTJ5XEnIReS4nom5Iva9h+LfoPhQHMHxXDYcZpCC443KSHUhRJ9IDYa37Nx3VS21AoFqjuGwo0vBID0EFKQtaQ9YnlCkEm6dLaneTwtVWwxzPBjr/M2k+YoPM5N79VIe00TOCQndvp/lm4IG+lvFGUqQrS+lBPIp5NzKbg0w4DMlwpBkxVKLZsFtlXQWe0dfbQfEmQy9mGmtOOymHJk4Mha03U44paO22n7UG8++JkBckspac1SoJNwdN9NuyvsCe4UnzwmM2qMi3qkq7yPpThsr7AnuFAXxBvlYy03Iv1VMsWg5OVit4dFLC1hSklv1iDcHfwOtVRYvoa0HY7KlEqbST3UEefwHluUzxGvSABXQHSsLC/dXSsCWtISuM2sAk9JANz/AAAeFV/mrHuk+Vc5qx7pPlQSheFKWWc0Fr0JukBJ3lIT/wDIt3Vuht0OcoMLiZ9Lqyqubbtc3j361Suase6T5VzmrHuk+VBMnY6nC1bC4yOSUFJDeZINjex11F9bddC5+zjc1SlKgtIUbm6U+qesdVWHmrHuk+Vc5qx7pPlQSXDsJegQkxG2QptLhcJIspR4AkdXCjrWJ4myhKG4bCUJFkiytB50+81Y90nyrnNWPdJ8qBEXiuKrHSis/pV9a05DuIPpsqM2O4H61R+bMe7TXObMe7TQSKVgr8r7xKh3CisV3E4kFqHHbShDacoUAcxGv1qkc1Y90nyrnNWPdJ8qCaBqc6uy2xZR1Nj9aoWzTS2oSQsWNq2hGYv90nyrcZSlKLJFqD//2Q==">
            <a:extLst>
              <a:ext uri="{FF2B5EF4-FFF2-40B4-BE49-F238E27FC236}">
                <a16:creationId xmlns:a16="http://schemas.microsoft.com/office/drawing/2014/main" id="{62A1F04E-7E30-9499-605C-EB624C3E78B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87500" y="-633413"/>
            <a:ext cx="1066800" cy="13144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E6C51581-5808-A485-A4F5-783078DD87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Speed games – excellent for focusing</a:t>
            </a:r>
          </a:p>
        </p:txBody>
      </p:sp>
      <p:pic>
        <p:nvPicPr>
          <p:cNvPr id="18435" name="Picture 2" descr="Product Details">
            <a:hlinkClick r:id="rId2"/>
            <a:extLst>
              <a:ext uri="{FF2B5EF4-FFF2-40B4-BE49-F238E27FC236}">
                <a16:creationId xmlns:a16="http://schemas.microsoft.com/office/drawing/2014/main" id="{89ECF3AD-F191-C846-5975-BEA816B608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407" b="11111"/>
          <a:stretch>
            <a:fillRect/>
          </a:stretch>
        </p:blipFill>
        <p:spPr bwMode="auto">
          <a:xfrm>
            <a:off x="2782889" y="2636839"/>
            <a:ext cx="2841625" cy="2016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6" name="Picture 4" descr="Adlung Spiele - Speed football">
            <a:extLst>
              <a:ext uri="{FF2B5EF4-FFF2-40B4-BE49-F238E27FC236}">
                <a16:creationId xmlns:a16="http://schemas.microsoft.com/office/drawing/2014/main" id="{811E4D8C-9B8D-A8D0-15CF-9E66C6696C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86" t="22963" r="16084" b="22173"/>
          <a:stretch>
            <a:fillRect/>
          </a:stretch>
        </p:blipFill>
        <p:spPr bwMode="auto">
          <a:xfrm>
            <a:off x="6959600" y="2781300"/>
            <a:ext cx="2520950" cy="172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7" name="TextBox 5">
            <a:extLst>
              <a:ext uri="{FF2B5EF4-FFF2-40B4-BE49-F238E27FC236}">
                <a16:creationId xmlns:a16="http://schemas.microsoft.com/office/drawing/2014/main" id="{3DAB7EB7-E7E3-0CD1-DDFB-68F0A381CF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27576" y="5300664"/>
            <a:ext cx="54006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Amazon – search for  Adlung Spiele  - Speed</a:t>
            </a:r>
          </a:p>
        </p:txBody>
      </p:sp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B745C798-F472-4AE1-42BE-674027FFFCE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To quickly revise previously covered work and link it with new work 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710642DD-5F8F-C2B5-1D05-75581A55E48E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altLang="en-US">
              <a:latin typeface="Comic Sans MS" panose="030F0702030302020204" pitchFamily="66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9D21AB8F-BBCC-AF34-7BE1-8C4943832D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In the middle of a lesson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09787EC9-8549-6A4E-0127-89EE3A5799E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424113" y="1628776"/>
            <a:ext cx="7772400" cy="4530725"/>
          </a:xfrm>
        </p:spPr>
        <p:txBody>
          <a:bodyPr/>
          <a:lstStyle/>
          <a:p>
            <a:r>
              <a:rPr lang="en-GB" altLang="en-US"/>
              <a:t>To consolidate and reinforce a  teaching point before moving on to something new</a:t>
            </a:r>
          </a:p>
          <a:p>
            <a:r>
              <a:rPr lang="en-GB" altLang="en-US"/>
              <a:t>To provide a break when the child might b tired after a concentrated piece of work</a:t>
            </a:r>
          </a:p>
        </p:txBody>
      </p:sp>
      <p:sp>
        <p:nvSpPr>
          <p:cNvPr id="20484" name="AutoShape 2" descr="data:image/jpeg;base64,/9j/4AAQSkZJRgABAQAAAQABAAD/2wCEAAkGBhAPEBAOEBAQEA8PEA8QEBQQDw4QFQ8QFBAVGBcSFBIXHSYeGBkjGRQWIDEgJCcqLS0tFR4xNTAqNSYrLCkBCQoKDgwOGg8PGiwlHCQqLC0pLC0pKSwsKSkpLCksKSwpLCwpLCkpKSwpKSwsKSkpKSksKSwsKiwsKSwsLCwpKf/AABEIAKsBJgMBIgACEQEDEQH/xAAcAAEAAgMBAQEAAAAAAAAAAAAABgcDBAUCAQj/xABNEAABAwIDBAYECQcJCQEAAAABAAIDBBEFEiEGBxMxIkFRYXGBFJGSoSMkMkJSYoKx0WNyc5Ois8EzNENTg6OywtIVFyVEVGR08PEW/8QAGgEBAAMBAQEAAAAAAAAAAAAAAAECAwQFBv/EAC4RAAICAQQBAgQGAgMAAAAAAAABAgMRBBIhMUEyURNhcfAiIzOB0eGhsRSRwf/aAAwDAQACEQMRAD8AtRERfJHqBERAEREAREQBERAEREAREQBERAAiBCgBQIEQBaFdtBSU7sk1TTxO+jJNGx3sk3XF3g7Svo6dscGtXVvENOBqQTYF4HaLgDvcFqYJuuooowaqP0qpf0ppJHyEF51IaARpfrOp5rojXFR3zffWOyjk84RLqWsjmbnikZKz6Ub2vHrabLMFXmNbBvoCa/CHPiljGaSnLnSMnjGpABNzp80k36rHnK9ldo48QpmVMfRJ6MjL3Mcgtmb3jUEHrBCidSUd8Hlf6EZc4fZ2CiBFgXAQohQBAiBAEKFAgCIhQBERAEREAREQBERAEREAREQBERAEREAREQBEQoAiL7ZAfEXrhnsXidwjY6R1g1jXPdrya0XPuClJsjKIDAPTtoJHnWHCoQ1vZx3dfjmc/wDVBT9QjdHSOfTVFc/5dbVSyEn6LT/qc9SParaCPDqZ9TLY26MbAbGWQ8mjs5Ek9QBXVfFysVcfHH3+5nCSSyzPiuMQUkfGqJWRMHIuOrj2NaNXHuCqnAtp5IK2ulwyjmqaSpcHtYWuiayTmXXAIAuXi2mhHK1l1MJ2alrnjEMUJkkeLxQG4jhZzALP8vrueUwYwNAa0BrQLAAAADsAHJepRoowi1PnPfsc87svgjv+8LEYulUYQ/h9ZhlLiB4WP8FItm9uKPEOjC8tmA1ilAZILc7Dk4DuJ77L6o9tJsfHVfDRHgVjCHRzMu0lw5Z8vPx5j3FZoKpL8PDIjfJdk/UR2k3hRU7/AEWlYayuccrYoruax313N6x9Ea9tlr7JbSPro58Mrc0VdEx8chYQx0sZGXisI0DhmHLTUEaGw6uFYFh+Dwl4LIW6CSaZzc7+4vNvZGncvK+GqpNWLL8L3+/Y6tzksrozbJxV4ic7EJI3TSPztZG1oEDLD4Mluh18bdpXbUGrN6cT3mHD6aevm+oxzGDvJsXW8gO9SfZ6oqpIGvrImQTkuuyN2YNbfo3NzrbquqW1zX4pLHy/omMl0jpIiLAuEKIgCIiAIiIAiIgCIiAIiIAij23s1THQTy0khjmhDZbtDSeG1wzgX+rc+Xeujs/ioq6WCpH9NE1xHY+1nt8nAjyWmx7N/wA8EbucDHMdgoYTUVDi2MOay7WueczjYWA8/Ut9rri/UdR4KDb4z/w9jP6yrhb+xIf4KchttOzRWlBKtS8vP/hCf4mj6iLDWVkcLHSyvbHGwXc55DQ0d5WKWeixmRcXAdsqKvkdFTTh8jAXFpZIwlo5uaHAZhqOXapC2MBXcJReJLBXevBiDCV7EKyLxPfK7L8rK7L+dbT3qVEq5Mrd2I4ni1VVjDqltJS0TuExxaD6RML8zY6GxPYAW6G6kWwO1UlbFLFUtEdbRycKoaBYE3IDwOq+VwI5XbpoQuXuaewYW5xIDhUTmYuIFiGs1cTy6NufesOwk4qsWxWvgB9EeI4mvsQJZBk6Q8mE+Dx2rvsSxKOOI9P79zBN8MsNRreTiPAwusfexfGIW+Mrgw/slx8lJVX+9c8c4bho51dY0uH5Nlmk/wB5f7K56FmxffReT4JNsVh3o+H0cJFi2CNzvz3jO73uKhm+HBZiI8RFRG2GkDAyFzC4md8vym6Fpv0efUxWaAOQ5dXcFXm+95FBCBydVsv32hlI9/3LTTybuTXllZL8JG9jTjeKtlkhq4mMhc1pM0UdnvcCbNyxnUCxP5wXbo9n8cmDjDieGzNa4scY8j8rxzaS2I2Pcu1uWhaMKaRzfUVBf3kODRf7LWru7KbF0+GccU5lIqJA9wkeHBgaDla2wGgzHU3PfovQnqGm0jBRRA6nDschkihkrsKbLMSIY3uyumI+i3hC6xY9Fj9DTyVUzqF0UWUv4YLnAOeGghpAvq4KZbfYRRhseK1MU8r8PLZGincAXDitIDwfmtd0ibiwBWltltNTVmBVdTBIHsexkdjo5kjpWDI9vU4X5erTVTG+bx/kbUV/sqzEsUrIsQi9GD6OSJkrgTEXRuJuHN1zDLnH/oVu4vgcFUwRVETZYw8PAdewc29joQeRI8yoBuIjPDrnfNMlO0eIbIT94Vprg1k27fodFXETn0dFHCwRxRsiYOTY2NY31BZ1ndGCsTmELgee2bpo8oURVLBERAEREAREQBERAEREAXK2nFZ6M80LmCpblc0Pa12doN3MGbTMRyv7r3XVRWi8PIayRrZPauHFIXse3JOxpjqoHXu292kgHXIdR2jke/U3cYXU0cdVRzxubFBUu9Ge61pY3dbe7QHxeewro1WxsL66LEmPfDMy/FEdg2oGW1pP49th2ArsVldFAwyTSMijHN0j2sF+y561vKaw419PHHs/kZpPt+Dhbc7NS4hFBFE5jeHVRTPzlwBY0OBtYG56XJSQqPjeBhZNvToPacB67WWw/bLDgMxrqW3PSeM+4G6q42OKi4vj5EpxznJ2FX+PUpxXGGYZIXCjoom1M7QS3ivcGkAkdz2DuGfrXWqt6eFRampMh6hFFK6/mQG+9QLFtsp2Vs2MUVNNHDNAyme+phcY8+gD+ict/g22FzqDzuunTUTTbxh44z7mVk0+ESiso4WbQ4fDSRsj9HpZDOImNYAwskyhwHcR7YVkKF7usCijZLXuqo62rq+lNMx2ZrRe/DHIjW17gcgLAALs4xtrQUYPGqog4fMY7iv9hlyPOyranKSjHnCwRHhZZ21zcd2jpqCPi1MrYxrlHN8hHUxg1cfd22UNdtxiOJdDCaN0cR09KqgA0DtaNW39s9y3sD3ZRMk9Kr5XYhVmxLpbmNp+qw/Kt9bTsaFHwlDmx/su/wChuz0Vm+VzpXZjVUGC4nVl5JZcEC55j5uveLD52RXrguGwU0EcNM1rYGtuzKQ4OB1z5vnE883WvWJ4VDVROp542yRPFi1w7ORBGoI6iNQoMzZDFcLJ/wBl1LKiluSKaqI6F+prtB5gs8CtZ2K5Yzh/4f8AZVJxLEVe07vT9onyDWHCoDGDzHHdmB87vf8Aql9lxraOccFmHwUr3aGZ0rHBn1mgvOvk7wUh2K2TbhtOY83EnlcZKiTX4SQ9l9co7+0nrVEvhJttZfCwT6mSBRreJs86vw+WGMXmYWzRD6T2X6A7y0uA7yFJUXPCThJSXgu1lYKP3ZbxW4ZnpKpr/R3yF4c1pLoJLBrszOZacouBqCDobqfYvtjWySMkwg4fW0xjGZhna2VsmY3u1z2kC1tLdt1l2r3aUeIOMpDoKg85YgOmfyjDo7x0Peqs2x3YzYbF6S6eGaLiNjFmvY+7r26JBHUfnL1YWVWvPT9jBxaJri0GLYg3h4nU0WGUFwZWxzR55GjXLfM6/gXAdxsoft1jmHtjGHYUy1PxGy1EgMh48rGZWBubUgAkk6Anl2nT2U3bVWJRekRPgjiEjo7yF+bM0NJs1rTp0h1qzNlN0tLRPbPM41U7CCzM0NjjcOTmx3NyO0nyBV5211dvrwiFFs6O7TZ11Dh8bJBlmmJnlB0LS8ANae8Ma2/fdSpEXkTm5ycn5OhLCwEsiKhJifF1hY1srFIzrVWi8ZGNEQKhcIiIAiIgCIiAIiIAufjeP09FHxqiQRtvZo1Lnu+ixo1cV0FTW+uJwrKdxddjqezG69EiR2Y+d2+ruXTpqlbZtZSyW1ZOhiu+3UilpdOp9Q/n/Zs/1KC7TbYVOIuY6ocy0QdkbG0tYL8za5uToL3WPBcfZS86Slndf5UzXucO4dLKPUt7GtqYa10b5qPKYxlHBqOGHMvfKQWHrJ1Guq92vT118xRxSnKXZ0cZ3dCmpH1YquJkYx+Xg5Q7M5o0dnP0r8lFsPxHgkkwU8wuP5eMyAeFnCyl1dvKjmgdSuohwnMEZAqCLNFrZTk0tYW8FzcE21FDG+OClYeI7M500rpCSBYaBrRYD+K3ayU5OzgG9OGnIz4VRAdbqVjYnePSDr+sK18C2ipMVgc6IiSMjJNFKwXbcfJew3Fj5gr8/YvtA+sP83pmEakwQBr9Od36myme4xx9Lqhc2NM0kdRImbY+8+srz9Vp4bHNdo1hJ5wyY1m57DJHl7Wzwh3NkU1mnus9riB3Aro4Tu3wylIcylY941DpyZjfts7og+AUmReY7rGsbmbbUAOrs0HcOxERZFgiIgCIiAIuVi21VFSX9IqoYyPml4c/9W27vcobi2+6kjuKaCaoPU59oGe+7j7IWsKbJ+lFXJIsdV5vvltQQt63VbD4hsUv4qF1+9bFax3Cp7Q5tAyliL5D9o5neYso/tBgVfC1lTXNlaZ3OawzyZpHEAE3aSXAajnZd1GkcJqU2voZynlYRb+5uPLhbD9Oeod+0B/lU4X5vwx+KYdFHXwcaKnmBIe2z4n2cW2kbq0ag/KHgrC2X30xSZYq9ghfoONGCYz3vZq5niLjwVL9NNyc48kxmksMs5Fjp6hkjWyRua9jxdrmODmuHaCNCsi881CIiAIURAa7hY2XxZJhyWNZs1TygiIoJCIiAIiKQERFACqPfg34eiPbDMPVI38Vbiqffi3p0J+rUD9qNduh/WX7/wCjK70GfB6SOSlps8cb/gIflMY7+jHaFlds9SH/AJaD9UwfcF82dPxSm/Qx/wCFdFJykpPD8noRjFxWUc7/APOUn/TQ/q2r3HgdK3VtPAD+ij/BZ62sZDG+V5sxgJP4DvJsPNcSh24p32bMH0znAObxQcrmnk4PHUe0i3epirZrKyyG6ovDwmdmpha2GVrWtaOHILNAaPkHqC4G413x6cdtIf30akU7g6NxBBDo3EEG4ILTqCozuPd/xCQdtHJ7pYVvV+jZk5NV6ol4oiLzzIIiIAiIgChO9DBcRqooGUJcWhz+OxkoiLwQ3ISSQC0dLS/WND1TZFeubhLciGsrBSuFbkKuSzqieGAHUhgMz/dZvvKmeE7n8NgsZGyVLh1zPIb7DLD13U3RbT1VsvP/AEVUEjWocNhp25IIo4W9kUbYx55Rqqt37T9Khj7ql/rMQ/gVbapPflUXradn0KS/m6WT+DQr6Pm5NkWeksvYGmDcKoWEXDqZjiCLgh93aj7S4W1e6Klqg6SltST6mzR8C8/WYPkeLfUVMMBg4dLSx8slNTt8LRNC3ll8WUJuUX5LbU1yUHsltPUYHWPpakPEGfJURc8h6pox1m1jp8oHwtfFPUNkY2Rjg9j2hzHNNw5pFwQeyyh28rYQYjDxoQBWQtOTkOOwa8Jx7font05HSFbrtvDSSf7OqnFsD3kROfp6NKXasdfkwn2TryJt02RWoh8SPqXaKJ7Xhl1IiLzzUIiIDHMsSyTHksao+zWPQREVSQiIgCJdEAREQBVXvyH8xP8A5Q/cq1FV+/FvwdEfylQPW2P8F16L9aP34MrfQz5ssfiVN+iH3ldVcjZM/Eqf8w/43LrqbfW/qz0a/QvoRyoEdfidPhs0ogpmua+Uvdk47rXEbCes3yjxd1gLc2/nkrMTZhUrRS0lI0OgYGgOqG5BZzXW0FrgAcg13M8uXiMcWI1Bje9sVDQ9OsqSAS0E24UbraucbtDRzNzY5Vt4lXSY1Uw1AjNNQ0fRpibcaUNI1c/nzaOuw7ySV60Hso544PKmnO/jk7fBDY+G0BrWsytA5ABtgFFNyptiRH/aTD9qP8FL3KG7mzbFAO2nqB/hP8FxUc1WffudOr7iXwiIvPMQiIgCIiAIiIAiIgCoLfDPnxWVt/5OGCPwOTNb9tXli+JspYJqmT5EMbpHd9ho0d5Nh5r8+YNgVTjVTVyA/C5Jql5PIyE9CIdmZ2g7A09i9DRRw3Y+kZWexfezONR1tJBUx6NkYLtvfhvbo5h8CCPUumqY3M7TcGofh8hsyou+IO0yztGre7M0etg7Vc65tRV8ObReDygoHtjunhxCoFTHL6M9/wDOAI84l+uBcWfbn1HQ873niLOuyVbzFktJ9niCEMY1guQxrWi5uSGgDU9ui9oioSEJRYZH30UNkpZPLjc3XxEWZqEREAREQCyWS6XQBEsiAKtN+DfgKM/lpR64x+CstVvvvb8VpD2VLx64XfgurRv86P34M7fSzS2Odehg7g8eqV4WbaTjeiy8D+Uy9XPJ87L9bLf/AOrW2KPxGHxl/euWrtbU1MhFFTRvPEbmkeBYZCSMufkOWvjbrXRtze/qdW7FK+hpYpRUow3CqqEufRtmdHXROdlPpZALpHAc+hcDsblGmYqYxtaAA22UAZctrZbaW7rWUWwfYRjA11S7jObctjBPDYTz73e4dxUqAtp1D3K+rtjY1t8FdLVKtPd5PQUG3Suti8d/6upH92fwU5HMeIUE3Y9HGIwOXxtvlw36e5Rp/wBOz6fyU1fcfv2L/BRa7X2WVsoK85MycWj2iIrFQiIgCIiAIi8yytY1z3ENa0FzieTWgXJPgAgKv327RZY4cPYdZCJ5rHkxptG0+LgXfYC726fZ30SgbI4WmqyJ3dojt8G32el9sqsaON2O4zdwPDmlL3D6FJHyb3dABvi5foFrQAAAAALADqHYF36j8qtVLvtmUeXkorejgTsPxBtZB0GVDvSIyP6OoY4F4H2rP+0VcezWNtrqSCrbYcVgLgPmSDR7fJwK5W8fZ307D5WNF5ofh4e0vYDdo/OaXDxIUJ3I7RWfNh7zo+88F/pAASNHi2zvsuUy/Oo3eYhfhkW8iIvPNQhK8OlCxOcSqtllFs9PkvyXhLJZVZolgIiKAES6IAiIgCIikC6JZFAF1Xm+wfEqc9lUPfDIrDsoJvlpXPw9jmtLhFUxveR8xhY9uY913NHmunSvF0SlnpZwNhz8Si7nS/vCu8oHsntbBTwinmD22c8hwGZtnG9iBqPUVK6faKkk+TUReDnhh9TrFdF9U1NvHGTqosg4JZ8HRRY2VDHcnsPg5p+5enSAakgeJAXPhnRlHoKCbvjbG4h2y1g/upfwUmrtqKSC+aZrnD5sZEjj3WHLzsotu7JkxmCRjTYyVMh0vlY6OTV3Z8oDzXbRBquba8fycGqknKKT8l9IiLyQfQ4hZBN2rEinLIaRnEgXq61kCncV2myi1857V94h7VO4bWZ1Cd7uNmmw50bTZ9W8QDt4di6Q+yMv21L+KVS2+bGDNWxUrdRTRC4H9bLYkeOUR+tdWkjvtXy5MrMxiSPcjgOSCaucOlO7gx90UZ6RHi/T+zVmrjbN4b6JSU9KOcMTGu732u8+bi5dEvPaVnfbvsci0YYRsXVAbW0b8HxfjQizBI2qgA5FjnHNH4Xzs8LK9rqDb3MA9IovSGi8lGS/vMLrCQeVmu+yVrpLdtm19PgiyHGSbUWJsnijniN45WNkYfquFx5rIXEqudzWPcWnkonnp0zs8ffC86jyff2wrFXPdB1zcTSGGshLoixLi6IgQBERAEREAREQBLIl0AuiWRALry9gcC0gEEEEEAgg8wQeYXpLICFYvulw6clzGyUzj/UuGS/6NwIHlZRqr3HyD+RrGOHZLC5vva4/craRdUNXbHqRm6ovwUnJuYxAfJfSO8JJG/exeG7nMSOhNMB3zOP3MKu9Fr/z7fkV+DEqfDdyDrg1NW0DrbBGSfbfa3sqwtntlaXD2FlNHlLrZ3uOaSS30nnq7hYdy6yLCzU2WcSfBeNcY9BERc5cIiFAEREAREQBUjs/g09bjjpJ4ntEdTJUT5mOAaGOJYwk6akMaO0K7kuuim91KWF2ik4bsBLIl1zlxZeJoWva5jxdj2ua4Hra4WI9RK9omQURsZKcNxpsDzYcaSjffrDjlYfaEZV7qvNrd2UlZXtrIZo4mPMRmzB+ZrmWGdgAsSQ0dY1CsNdursjZtknzjkyqi45QREK4jUIiXQBERAERLIAiIpAREQC6IigBERAEREAREQBERAEREARECAIhRAEQIUARAhQBERSAiIFACIhQBEQIAiFEAS6IgF0uiIAiIgP/2Q==">
            <a:extLst>
              <a:ext uri="{FF2B5EF4-FFF2-40B4-BE49-F238E27FC236}">
                <a16:creationId xmlns:a16="http://schemas.microsoft.com/office/drawing/2014/main" id="{FDE01626-8692-6C1C-D691-B7048EF5D5E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87501" y="-665163"/>
            <a:ext cx="2352675" cy="1371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20485" name="AutoShape 4" descr="data:image/jpeg;base64,/9j/4AAQSkZJRgABAQAAAQABAAD/2wCEAAkGBhAPEBAOEBAQEA8PEA8QEBQQDw4QFQ8QFBAVGBcSFBIXHSYeGBkjGRQWIDEgJCcqLS0tFR4xNTAqNSYrLCkBCQoKDgwOGg8PGiwlHCQqLC0pLC0pKSwsKSkpLCksKSwpLCwpLCkpKSwpKSwsKSkpKSksKSwsKiwsKSwsLCwpKf/AABEIAKsBJgMBIgACEQEDEQH/xAAcAAEAAgMBAQEAAAAAAAAAAAAABgcDBAUCAQj/xABNEAABAwIDBAYECQcJCQEAAAABAAIDBBEFEiEGBxMxIkFRYXGBFJGSoSMkMkJSYoKx0WNyc5Ois8EzNENTg6OywtIVFyVEVGR08PEW/8QAGgEBAAMBAQEAAAAAAAAAAAAAAAECAwQFBv/EAC4RAAICAQQBAgQGAgMAAAAAAAABAgMRBBIhMUEyURNhcfAiIzOB0eGhsRSRwf/aAAwDAQACEQMRAD8AtRERfJHqBERAEREAREQBERAEREAREQBERAAiBCgBQIEQBaFdtBSU7sk1TTxO+jJNGx3sk3XF3g7Svo6dscGtXVvENOBqQTYF4HaLgDvcFqYJuuooowaqP0qpf0ppJHyEF51IaARpfrOp5rojXFR3zffWOyjk84RLqWsjmbnikZKz6Ub2vHrabLMFXmNbBvoCa/CHPiljGaSnLnSMnjGpABNzp80k36rHnK9ldo48QpmVMfRJ6MjL3Mcgtmb3jUEHrBCidSUd8Hlf6EZc4fZ2CiBFgXAQohQBAiBAEKFAgCIhQBERAEREAREQBERAEREAREQBERAEREAREQBEQoAiL7ZAfEXrhnsXidwjY6R1g1jXPdrya0XPuClJsjKIDAPTtoJHnWHCoQ1vZx3dfjmc/wDVBT9QjdHSOfTVFc/5dbVSyEn6LT/qc9SParaCPDqZ9TLY26MbAbGWQ8mjs5Ek9QBXVfFysVcfHH3+5nCSSyzPiuMQUkfGqJWRMHIuOrj2NaNXHuCqnAtp5IK2ulwyjmqaSpcHtYWuiayTmXXAIAuXi2mhHK1l1MJ2alrnjEMUJkkeLxQG4jhZzALP8vrueUwYwNAa0BrQLAAAADsAHJepRoowi1PnPfsc87svgjv+8LEYulUYQ/h9ZhlLiB4WP8FItm9uKPEOjC8tmA1ilAZILc7Dk4DuJ77L6o9tJsfHVfDRHgVjCHRzMu0lw5Z8vPx5j3FZoKpL8PDIjfJdk/UR2k3hRU7/AEWlYayuccrYoruax313N6x9Ea9tlr7JbSPro58Mrc0VdEx8chYQx0sZGXisI0DhmHLTUEaGw6uFYFh+Dwl4LIW6CSaZzc7+4vNvZGncvK+GqpNWLL8L3+/Y6tzksrozbJxV4ic7EJI3TSPztZG1oEDLD4Mluh18bdpXbUGrN6cT3mHD6aevm+oxzGDvJsXW8gO9SfZ6oqpIGvrImQTkuuyN2YNbfo3NzrbquqW1zX4pLHy/omMl0jpIiLAuEKIgCIiAIiIAiIgCIiAIiIAij23s1THQTy0khjmhDZbtDSeG1wzgX+rc+Xeujs/ioq6WCpH9NE1xHY+1nt8nAjyWmx7N/wA8EbucDHMdgoYTUVDi2MOay7WueczjYWA8/Ut9rri/UdR4KDb4z/w9jP6yrhb+xIf4KchttOzRWlBKtS8vP/hCf4mj6iLDWVkcLHSyvbHGwXc55DQ0d5WKWeixmRcXAdsqKvkdFTTh8jAXFpZIwlo5uaHAZhqOXapC2MBXcJReJLBXevBiDCV7EKyLxPfK7L8rK7L+dbT3qVEq5Mrd2I4ni1VVjDqltJS0TuExxaD6RML8zY6GxPYAW6G6kWwO1UlbFLFUtEdbRycKoaBYE3IDwOq+VwI5XbpoQuXuaewYW5xIDhUTmYuIFiGs1cTy6NufesOwk4qsWxWvgB9EeI4mvsQJZBk6Q8mE+Dx2rvsSxKOOI9P79zBN8MsNRreTiPAwusfexfGIW+Mrgw/slx8lJVX+9c8c4bho51dY0uH5Nlmk/wB5f7K56FmxffReT4JNsVh3o+H0cJFi2CNzvz3jO73uKhm+HBZiI8RFRG2GkDAyFzC4md8vym6Fpv0efUxWaAOQ5dXcFXm+95FBCBydVsv32hlI9/3LTTybuTXllZL8JG9jTjeKtlkhq4mMhc1pM0UdnvcCbNyxnUCxP5wXbo9n8cmDjDieGzNa4scY8j8rxzaS2I2Pcu1uWhaMKaRzfUVBf3kODRf7LWru7KbF0+GccU5lIqJA9wkeHBgaDla2wGgzHU3PfovQnqGm0jBRRA6nDschkihkrsKbLMSIY3uyumI+i3hC6xY9Fj9DTyVUzqF0UWUv4YLnAOeGghpAvq4KZbfYRRhseK1MU8r8PLZGincAXDitIDwfmtd0ibiwBWltltNTVmBVdTBIHsexkdjo5kjpWDI9vU4X5erTVTG+bx/kbUV/sqzEsUrIsQi9GD6OSJkrgTEXRuJuHN1zDLnH/oVu4vgcFUwRVETZYw8PAdewc29joQeRI8yoBuIjPDrnfNMlO0eIbIT94Vprg1k27fodFXETn0dFHCwRxRsiYOTY2NY31BZ1ndGCsTmELgee2bpo8oURVLBERAEREAREQBERAEREAXK2nFZ6M80LmCpblc0Pa12doN3MGbTMRyv7r3XVRWi8PIayRrZPauHFIXse3JOxpjqoHXu292kgHXIdR2jke/U3cYXU0cdVRzxubFBUu9Ge61pY3dbe7QHxeewro1WxsL66LEmPfDMy/FEdg2oGW1pP49th2ArsVldFAwyTSMijHN0j2sF+y561vKaw419PHHs/kZpPt+Dhbc7NS4hFBFE5jeHVRTPzlwBY0OBtYG56XJSQqPjeBhZNvToPacB67WWw/bLDgMxrqW3PSeM+4G6q42OKi4vj5EpxznJ2FX+PUpxXGGYZIXCjoom1M7QS3ivcGkAkdz2DuGfrXWqt6eFRampMh6hFFK6/mQG+9QLFtsp2Vs2MUVNNHDNAyme+phcY8+gD+ict/g22FzqDzuunTUTTbxh44z7mVk0+ESiso4WbQ4fDSRsj9HpZDOImNYAwskyhwHcR7YVkKF7usCijZLXuqo62rq+lNMx2ZrRe/DHIjW17gcgLAALs4xtrQUYPGqog4fMY7iv9hlyPOyranKSjHnCwRHhZZ21zcd2jpqCPi1MrYxrlHN8hHUxg1cfd22UNdtxiOJdDCaN0cR09KqgA0DtaNW39s9y3sD3ZRMk9Kr5XYhVmxLpbmNp+qw/Kt9bTsaFHwlDmx/su/wChuz0Vm+VzpXZjVUGC4nVl5JZcEC55j5uveLD52RXrguGwU0EcNM1rYGtuzKQ4OB1z5vnE883WvWJ4VDVROp542yRPFi1w7ORBGoI6iNQoMzZDFcLJ/wBl1LKiluSKaqI6F+prtB5gs8CtZ2K5Yzh/4f8AZVJxLEVe07vT9onyDWHCoDGDzHHdmB87vf8Aql9lxraOccFmHwUr3aGZ0rHBn1mgvOvk7wUh2K2TbhtOY83EnlcZKiTX4SQ9l9co7+0nrVEvhJttZfCwT6mSBRreJs86vw+WGMXmYWzRD6T2X6A7y0uA7yFJUXPCThJSXgu1lYKP3ZbxW4ZnpKpr/R3yF4c1pLoJLBrszOZacouBqCDobqfYvtjWySMkwg4fW0xjGZhna2VsmY3u1z2kC1tLdt1l2r3aUeIOMpDoKg85YgOmfyjDo7x0Peqs2x3YzYbF6S6eGaLiNjFmvY+7r26JBHUfnL1YWVWvPT9jBxaJri0GLYg3h4nU0WGUFwZWxzR55GjXLfM6/gXAdxsoft1jmHtjGHYUy1PxGy1EgMh48rGZWBubUgAkk6Anl2nT2U3bVWJRekRPgjiEjo7yF+bM0NJs1rTp0h1qzNlN0tLRPbPM41U7CCzM0NjjcOTmx3NyO0nyBV5211dvrwiFFs6O7TZ11Dh8bJBlmmJnlB0LS8ANae8Ma2/fdSpEXkTm5ycn5OhLCwEsiKhJifF1hY1srFIzrVWi8ZGNEQKhcIiIAiIgCIiAIiIAufjeP09FHxqiQRtvZo1Lnu+ixo1cV0FTW+uJwrKdxddjqezG69EiR2Y+d2+ruXTpqlbZtZSyW1ZOhiu+3UilpdOp9Q/n/Zs/1KC7TbYVOIuY6ocy0QdkbG0tYL8za5uToL3WPBcfZS86Slndf5UzXucO4dLKPUt7GtqYa10b5qPKYxlHBqOGHMvfKQWHrJ1Guq92vT118xRxSnKXZ0cZ3dCmpH1YquJkYx+Xg5Q7M5o0dnP0r8lFsPxHgkkwU8wuP5eMyAeFnCyl1dvKjmgdSuohwnMEZAqCLNFrZTk0tYW8FzcE21FDG+OClYeI7M500rpCSBYaBrRYD+K3ayU5OzgG9OGnIz4VRAdbqVjYnePSDr+sK18C2ipMVgc6IiSMjJNFKwXbcfJew3Fj5gr8/YvtA+sP83pmEakwQBr9Od36myme4xx9Lqhc2NM0kdRImbY+8+srz9Vp4bHNdo1hJ5wyY1m57DJHl7Wzwh3NkU1mnus9riB3Aro4Tu3wylIcylY941DpyZjfts7og+AUmReY7rGsbmbbUAOrs0HcOxERZFgiIgCIiAIuVi21VFSX9IqoYyPml4c/9W27vcobi2+6kjuKaCaoPU59oGe+7j7IWsKbJ+lFXJIsdV5vvltQQt63VbD4hsUv4qF1+9bFax3Cp7Q5tAyliL5D9o5neYso/tBgVfC1lTXNlaZ3OawzyZpHEAE3aSXAajnZd1GkcJqU2voZynlYRb+5uPLhbD9Oeod+0B/lU4X5vwx+KYdFHXwcaKnmBIe2z4n2cW2kbq0ag/KHgrC2X30xSZYq9ghfoONGCYz3vZq5niLjwVL9NNyc48kxmksMs5Fjp6hkjWyRua9jxdrmODmuHaCNCsi881CIiAIURAa7hY2XxZJhyWNZs1TygiIoJCIiAIiKQERFACqPfg34eiPbDMPVI38Vbiqffi3p0J+rUD9qNduh/WX7/wCjK70GfB6SOSlps8cb/gIflMY7+jHaFlds9SH/AJaD9UwfcF82dPxSm/Qx/wCFdFJykpPD8noRjFxWUc7/APOUn/TQ/q2r3HgdK3VtPAD+ij/BZ62sZDG+V5sxgJP4DvJsPNcSh24p32bMH0znAObxQcrmnk4PHUe0i3epirZrKyyG6ovDwmdmpha2GVrWtaOHILNAaPkHqC4G413x6cdtIf30akU7g6NxBBDo3EEG4ILTqCozuPd/xCQdtHJ7pYVvV+jZk5NV6ol4oiLzzIIiIAiIgChO9DBcRqooGUJcWhz+OxkoiLwQ3ISSQC0dLS/WND1TZFeubhLciGsrBSuFbkKuSzqieGAHUhgMz/dZvvKmeE7n8NgsZGyVLh1zPIb7DLD13U3RbT1VsvP/AEVUEjWocNhp25IIo4W9kUbYx55Rqqt37T9Khj7ql/rMQ/gVbapPflUXradn0KS/m6WT+DQr6Pm5NkWeksvYGmDcKoWEXDqZjiCLgh93aj7S4W1e6Klqg6SltST6mzR8C8/WYPkeLfUVMMBg4dLSx8slNTt8LRNC3ll8WUJuUX5LbU1yUHsltPUYHWPpakPEGfJURc8h6pox1m1jp8oHwtfFPUNkY2Rjg9j2hzHNNw5pFwQeyyh28rYQYjDxoQBWQtOTkOOwa8Jx7font05HSFbrtvDSSf7OqnFsD3kROfp6NKXasdfkwn2TryJt02RWoh8SPqXaKJ7Xhl1IiLzzUIiIDHMsSyTHksao+zWPQREVSQiIgCJdEAREQBVXvyH8xP8A5Q/cq1FV+/FvwdEfylQPW2P8F16L9aP34MrfQz5ssfiVN+iH3ldVcjZM/Eqf8w/43LrqbfW/qz0a/QvoRyoEdfidPhs0ogpmua+Uvdk47rXEbCes3yjxd1gLc2/nkrMTZhUrRS0lI0OgYGgOqG5BZzXW0FrgAcg13M8uXiMcWI1Bje9sVDQ9OsqSAS0E24UbraucbtDRzNzY5Vt4lXSY1Uw1AjNNQ0fRpibcaUNI1c/nzaOuw7ySV60Hso544PKmnO/jk7fBDY+G0BrWsytA5ABtgFFNyptiRH/aTD9qP8FL3KG7mzbFAO2nqB/hP8FxUc1WffudOr7iXwiIvPMQiIgCIiAIiIAiIgCoLfDPnxWVt/5OGCPwOTNb9tXli+JspYJqmT5EMbpHd9ho0d5Nh5r8+YNgVTjVTVyA/C5Jql5PIyE9CIdmZ2g7A09i9DRRw3Y+kZWexfezONR1tJBUx6NkYLtvfhvbo5h8CCPUumqY3M7TcGofh8hsyou+IO0yztGre7M0etg7Vc65tRV8ObReDygoHtjunhxCoFTHL6M9/wDOAI84l+uBcWfbn1HQ873niLOuyVbzFktJ9niCEMY1guQxrWi5uSGgDU9ui9oioSEJRYZH30UNkpZPLjc3XxEWZqEREAREQCyWS6XQBEsiAKtN+DfgKM/lpR64x+CstVvvvb8VpD2VLx64XfgurRv86P34M7fSzS2Odehg7g8eqV4WbaTjeiy8D+Uy9XPJ87L9bLf/AOrW2KPxGHxl/euWrtbU1MhFFTRvPEbmkeBYZCSMufkOWvjbrXRtze/qdW7FK+hpYpRUow3CqqEufRtmdHXROdlPpZALpHAc+hcDsblGmYqYxtaAA22UAZctrZbaW7rWUWwfYRjA11S7jObctjBPDYTz73e4dxUqAtp1D3K+rtjY1t8FdLVKtPd5PQUG3Suti8d/6upH92fwU5HMeIUE3Y9HGIwOXxtvlw36e5Rp/wBOz6fyU1fcfv2L/BRa7X2WVsoK85MycWj2iIrFQiIgCIiAIi8yytY1z3ENa0FzieTWgXJPgAgKv327RZY4cPYdZCJ5rHkxptG0+LgXfYC726fZ30SgbI4WmqyJ3dojt8G32el9sqsaON2O4zdwPDmlL3D6FJHyb3dABvi5foFrQAAAAALADqHYF36j8qtVLvtmUeXkorejgTsPxBtZB0GVDvSIyP6OoY4F4H2rP+0VcezWNtrqSCrbYcVgLgPmSDR7fJwK5W8fZ307D5WNF5ofh4e0vYDdo/OaXDxIUJ3I7RWfNh7zo+88F/pAASNHi2zvsuUy/Oo3eYhfhkW8iIvPNQhK8OlCxOcSqtllFs9PkvyXhLJZVZolgIiKAES6IAiIgCIikC6JZFAF1Xm+wfEqc9lUPfDIrDsoJvlpXPw9jmtLhFUxveR8xhY9uY913NHmunSvF0SlnpZwNhz8Si7nS/vCu8oHsntbBTwinmD22c8hwGZtnG9iBqPUVK6faKkk+TUReDnhh9TrFdF9U1NvHGTqosg4JZ8HRRY2VDHcnsPg5p+5enSAakgeJAXPhnRlHoKCbvjbG4h2y1g/upfwUmrtqKSC+aZrnD5sZEjj3WHLzsotu7JkxmCRjTYyVMh0vlY6OTV3Z8oDzXbRBquba8fycGqknKKT8l9IiLyQfQ4hZBN2rEinLIaRnEgXq61kCncV2myi1857V94h7VO4bWZ1Cd7uNmmw50bTZ9W8QDt4di6Q+yMv21L+KVS2+bGDNWxUrdRTRC4H9bLYkeOUR+tdWkjvtXy5MrMxiSPcjgOSCaucOlO7gx90UZ6RHi/T+zVmrjbN4b6JSU9KOcMTGu732u8+bi5dEvPaVnfbvsci0YYRsXVAbW0b8HxfjQizBI2qgA5FjnHNH4Xzs8LK9rqDb3MA9IovSGi8lGS/vMLrCQeVmu+yVrpLdtm19PgiyHGSbUWJsnijniN45WNkYfquFx5rIXEqudzWPcWnkonnp0zs8ffC86jyff2wrFXPdB1zcTSGGshLoixLi6IgQBERAEREAREQBLIl0AuiWRALry9gcC0gEEEEEAgg8wQeYXpLICFYvulw6clzGyUzj/UuGS/6NwIHlZRqr3HyD+RrGOHZLC5vva4/craRdUNXbHqRm6ovwUnJuYxAfJfSO8JJG/exeG7nMSOhNMB3zOP3MKu9Fr/z7fkV+DEqfDdyDrg1NW0DrbBGSfbfa3sqwtntlaXD2FlNHlLrZ3uOaSS30nnq7hYdy6yLCzU2WcSfBeNcY9BERc5cIiFAEREAREQBUjs/g09bjjpJ4ntEdTJUT5mOAaGOJYwk6akMaO0K7kuuim91KWF2ik4bsBLIl1zlxZeJoWva5jxdj2ua4Hra4WI9RK9omQURsZKcNxpsDzYcaSjffrDjlYfaEZV7qvNrd2UlZXtrIZo4mPMRmzB+ZrmWGdgAsSQ0dY1CsNdursjZtknzjkyqi45QREK4jUIiXQBERAERLIAiIpAREQC6IigBERAEREAREQBERAEREARECAIhRAEQIUARAhQBERSAiIFACIhQBEQIAiFEAS6IgF0uiIAiIgP/2Q==">
            <a:extLst>
              <a:ext uri="{FF2B5EF4-FFF2-40B4-BE49-F238E27FC236}">
                <a16:creationId xmlns:a16="http://schemas.microsoft.com/office/drawing/2014/main" id="{A65EBF47-DAA7-A4EA-57E0-DD6521FDC86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87501" y="-665163"/>
            <a:ext cx="2352675" cy="1371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20486" name="AutoShape 6" descr="data:image/jpeg;base64,/9j/4AAQSkZJRgABAQAAAQABAAD/2wCEAAkGBhAPEBAOEBAQEA8PEA8QEBQQDw4QFQ8QFBAVGBcSFBIXHSYeGBkjGRQWIDEgJCcqLS0tFR4xNTAqNSYrLCkBCQoKDgwOGg8PGiwlHCQqLC0pLC0pKSwsKSkpLCksKSwpLCwpLCkpKSwpKSwsKSkpKSksKSwsKiwsKSwsLCwpKf/AABEIAKsBJgMBIgACEQEDEQH/xAAcAAEAAgMBAQEAAAAAAAAAAAAABgcDBAUCAQj/xABNEAABAwIDBAYECQcJCQEAAAABAAIDBBEFEiEGBxMxIkFRYXGBFJGSoSMkMkJSYoKx0WNyc5Ois8EzNENTg6OywtIVFyVEVGR08PEW/8QAGgEBAAMBAQEAAAAAAAAAAAAAAAECAwQFBv/EAC4RAAICAQQBAgQGAgMAAAAAAAABAgMRBBIhMUEyURNhcfAiIzOB0eGhsRSRwf/aAAwDAQACEQMRAD8AtRERfJHqBERAEREAREQBERAEREAREQBERAAiBCgBQIEQBaFdtBSU7sk1TTxO+jJNGx3sk3XF3g7Svo6dscGtXVvENOBqQTYF4HaLgDvcFqYJuuooowaqP0qpf0ppJHyEF51IaARpfrOp5rojXFR3zffWOyjk84RLqWsjmbnikZKz6Ub2vHrabLMFXmNbBvoCa/CHPiljGaSnLnSMnjGpABNzp80k36rHnK9ldo48QpmVMfRJ6MjL3Mcgtmb3jUEHrBCidSUd8Hlf6EZc4fZ2CiBFgXAQohQBAiBAEKFAgCIhQBERAEREAREQBERAEREAREQBERAEREAREQBEQoAiL7ZAfEXrhnsXidwjY6R1g1jXPdrya0XPuClJsjKIDAPTtoJHnWHCoQ1vZx3dfjmc/wDVBT9QjdHSOfTVFc/5dbVSyEn6LT/qc9SParaCPDqZ9TLY26MbAbGWQ8mjs5Ek9QBXVfFysVcfHH3+5nCSSyzPiuMQUkfGqJWRMHIuOrj2NaNXHuCqnAtp5IK2ulwyjmqaSpcHtYWuiayTmXXAIAuXi2mhHK1l1MJ2alrnjEMUJkkeLxQG4jhZzALP8vrueUwYwNAa0BrQLAAAADsAHJepRoowi1PnPfsc87svgjv+8LEYulUYQ/h9ZhlLiB4WP8FItm9uKPEOjC8tmA1ilAZILc7Dk4DuJ77L6o9tJsfHVfDRHgVjCHRzMu0lw5Z8vPx5j3FZoKpL8PDIjfJdk/UR2k3hRU7/AEWlYayuccrYoruax313N6x9Ea9tlr7JbSPro58Mrc0VdEx8chYQx0sZGXisI0DhmHLTUEaGw6uFYFh+Dwl4LIW6CSaZzc7+4vNvZGncvK+GqpNWLL8L3+/Y6tzksrozbJxV4ic7EJI3TSPztZG1oEDLD4Mluh18bdpXbUGrN6cT3mHD6aevm+oxzGDvJsXW8gO9SfZ6oqpIGvrImQTkuuyN2YNbfo3NzrbquqW1zX4pLHy/omMl0jpIiLAuEKIgCIiAIiIAiIgCIiAIiIAij23s1THQTy0khjmhDZbtDSeG1wzgX+rc+Xeujs/ioq6WCpH9NE1xHY+1nt8nAjyWmx7N/wA8EbucDHMdgoYTUVDi2MOay7WueczjYWA8/Ut9rri/UdR4KDb4z/w9jP6yrhb+xIf4KchttOzRWlBKtS8vP/hCf4mj6iLDWVkcLHSyvbHGwXc55DQ0d5WKWeixmRcXAdsqKvkdFTTh8jAXFpZIwlo5uaHAZhqOXapC2MBXcJReJLBXevBiDCV7EKyLxPfK7L8rK7L+dbT3qVEq5Mrd2I4ni1VVjDqltJS0TuExxaD6RML8zY6GxPYAW6G6kWwO1UlbFLFUtEdbRycKoaBYE3IDwOq+VwI5XbpoQuXuaewYW5xIDhUTmYuIFiGs1cTy6NufesOwk4qsWxWvgB9EeI4mvsQJZBk6Q8mE+Dx2rvsSxKOOI9P79zBN8MsNRreTiPAwusfexfGIW+Mrgw/slx8lJVX+9c8c4bho51dY0uH5Nlmk/wB5f7K56FmxffReT4JNsVh3o+H0cJFi2CNzvz3jO73uKhm+HBZiI8RFRG2GkDAyFzC4md8vym6Fpv0efUxWaAOQ5dXcFXm+95FBCBydVsv32hlI9/3LTTybuTXllZL8JG9jTjeKtlkhq4mMhc1pM0UdnvcCbNyxnUCxP5wXbo9n8cmDjDieGzNa4scY8j8rxzaS2I2Pcu1uWhaMKaRzfUVBf3kODRf7LWru7KbF0+GccU5lIqJA9wkeHBgaDla2wGgzHU3PfovQnqGm0jBRRA6nDschkihkrsKbLMSIY3uyumI+i3hC6xY9Fj9DTyVUzqF0UWUv4YLnAOeGghpAvq4KZbfYRRhseK1MU8r8PLZGincAXDitIDwfmtd0ibiwBWltltNTVmBVdTBIHsexkdjo5kjpWDI9vU4X5erTVTG+bx/kbUV/sqzEsUrIsQi9GD6OSJkrgTEXRuJuHN1zDLnH/oVu4vgcFUwRVETZYw8PAdewc29joQeRI8yoBuIjPDrnfNMlO0eIbIT94Vprg1k27fodFXETn0dFHCwRxRsiYOTY2NY31BZ1ndGCsTmELgee2bpo8oURVLBERAEREAREQBERAEREAXK2nFZ6M80LmCpblc0Pa12doN3MGbTMRyv7r3XVRWi8PIayRrZPauHFIXse3JOxpjqoHXu292kgHXIdR2jke/U3cYXU0cdVRzxubFBUu9Ge61pY3dbe7QHxeewro1WxsL66LEmPfDMy/FEdg2oGW1pP49th2ArsVldFAwyTSMijHN0j2sF+y561vKaw419PHHs/kZpPt+Dhbc7NS4hFBFE5jeHVRTPzlwBY0OBtYG56XJSQqPjeBhZNvToPacB67WWw/bLDgMxrqW3PSeM+4G6q42OKi4vj5EpxznJ2FX+PUpxXGGYZIXCjoom1M7QS3ivcGkAkdz2DuGfrXWqt6eFRampMh6hFFK6/mQG+9QLFtsp2Vs2MUVNNHDNAyme+phcY8+gD+ict/g22FzqDzuunTUTTbxh44z7mVk0+ESiso4WbQ4fDSRsj9HpZDOImNYAwskyhwHcR7YVkKF7usCijZLXuqo62rq+lNMx2ZrRe/DHIjW17gcgLAALs4xtrQUYPGqog4fMY7iv9hlyPOyranKSjHnCwRHhZZ21zcd2jpqCPi1MrYxrlHN8hHUxg1cfd22UNdtxiOJdDCaN0cR09KqgA0DtaNW39s9y3sD3ZRMk9Kr5XYhVmxLpbmNp+qw/Kt9bTsaFHwlDmx/su/wChuz0Vm+VzpXZjVUGC4nVl5JZcEC55j5uveLD52RXrguGwU0EcNM1rYGtuzKQ4OB1z5vnE883WvWJ4VDVROp542yRPFi1w7ORBGoI6iNQoMzZDFcLJ/wBl1LKiluSKaqI6F+prtB5gs8CtZ2K5Yzh/4f8AZVJxLEVe07vT9onyDWHCoDGDzHHdmB87vf8Aql9lxraOccFmHwUr3aGZ0rHBn1mgvOvk7wUh2K2TbhtOY83EnlcZKiTX4SQ9l9co7+0nrVEvhJttZfCwT6mSBRreJs86vw+WGMXmYWzRD6T2X6A7y0uA7yFJUXPCThJSXgu1lYKP3ZbxW4ZnpKpr/R3yF4c1pLoJLBrszOZacouBqCDobqfYvtjWySMkwg4fW0xjGZhna2VsmY3u1z2kC1tLdt1l2r3aUeIOMpDoKg85YgOmfyjDo7x0Peqs2x3YzYbF6S6eGaLiNjFmvY+7r26JBHUfnL1YWVWvPT9jBxaJri0GLYg3h4nU0WGUFwZWxzR55GjXLfM6/gXAdxsoft1jmHtjGHYUy1PxGy1EgMh48rGZWBubUgAkk6Anl2nT2U3bVWJRekRPgjiEjo7yF+bM0NJs1rTp0h1qzNlN0tLRPbPM41U7CCzM0NjjcOTmx3NyO0nyBV5211dvrwiFFs6O7TZ11Dh8bJBlmmJnlB0LS8ANae8Ma2/fdSpEXkTm5ycn5OhLCwEsiKhJifF1hY1srFIzrVWi8ZGNEQKhcIiIAiIgCIiAIiIAufjeP09FHxqiQRtvZo1Lnu+ixo1cV0FTW+uJwrKdxddjqezG69EiR2Y+d2+ruXTpqlbZtZSyW1ZOhiu+3UilpdOp9Q/n/Zs/1KC7TbYVOIuY6ocy0QdkbG0tYL8za5uToL3WPBcfZS86Slndf5UzXucO4dLKPUt7GtqYa10b5qPKYxlHBqOGHMvfKQWHrJ1Guq92vT118xRxSnKXZ0cZ3dCmpH1YquJkYx+Xg5Q7M5o0dnP0r8lFsPxHgkkwU8wuP5eMyAeFnCyl1dvKjmgdSuohwnMEZAqCLNFrZTk0tYW8FzcE21FDG+OClYeI7M500rpCSBYaBrRYD+K3ayU5OzgG9OGnIz4VRAdbqVjYnePSDr+sK18C2ipMVgc6IiSMjJNFKwXbcfJew3Fj5gr8/YvtA+sP83pmEakwQBr9Od36myme4xx9Lqhc2NM0kdRImbY+8+srz9Vp4bHNdo1hJ5wyY1m57DJHl7Wzwh3NkU1mnus9riB3Aro4Tu3wylIcylY941DpyZjfts7og+AUmReY7rGsbmbbUAOrs0HcOxERZFgiIgCIiAIuVi21VFSX9IqoYyPml4c/9W27vcobi2+6kjuKaCaoPU59oGe+7j7IWsKbJ+lFXJIsdV5vvltQQt63VbD4hsUv4qF1+9bFax3Cp7Q5tAyliL5D9o5neYso/tBgVfC1lTXNlaZ3OawzyZpHEAE3aSXAajnZd1GkcJqU2voZynlYRb+5uPLhbD9Oeod+0B/lU4X5vwx+KYdFHXwcaKnmBIe2z4n2cW2kbq0ag/KHgrC2X30xSZYq9ghfoONGCYz3vZq5niLjwVL9NNyc48kxmksMs5Fjp6hkjWyRua9jxdrmODmuHaCNCsi881CIiAIURAa7hY2XxZJhyWNZs1TygiIoJCIiAIiKQERFACqPfg34eiPbDMPVI38Vbiqffi3p0J+rUD9qNduh/WX7/wCjK70GfB6SOSlps8cb/gIflMY7+jHaFlds9SH/AJaD9UwfcF82dPxSm/Qx/wCFdFJykpPD8noRjFxWUc7/APOUn/TQ/q2r3HgdK3VtPAD+ij/BZ62sZDG+V5sxgJP4DvJsPNcSh24p32bMH0znAObxQcrmnk4PHUe0i3epirZrKyyG6ovDwmdmpha2GVrWtaOHILNAaPkHqC4G413x6cdtIf30akU7g6NxBBDo3EEG4ILTqCozuPd/xCQdtHJ7pYVvV+jZk5NV6ol4oiLzzIIiIAiIgChO9DBcRqooGUJcWhz+OxkoiLwQ3ISSQC0dLS/WND1TZFeubhLciGsrBSuFbkKuSzqieGAHUhgMz/dZvvKmeE7n8NgsZGyVLh1zPIb7DLD13U3RbT1VsvP/AEVUEjWocNhp25IIo4W9kUbYx55Rqqt37T9Khj7ql/rMQ/gVbapPflUXradn0KS/m6WT+DQr6Pm5NkWeksvYGmDcKoWEXDqZjiCLgh93aj7S4W1e6Klqg6SltST6mzR8C8/WYPkeLfUVMMBg4dLSx8slNTt8LRNC3ll8WUJuUX5LbU1yUHsltPUYHWPpakPEGfJURc8h6pox1m1jp8oHwtfFPUNkY2Rjg9j2hzHNNw5pFwQeyyh28rYQYjDxoQBWQtOTkOOwa8Jx7font05HSFbrtvDSSf7OqnFsD3kROfp6NKXasdfkwn2TryJt02RWoh8SPqXaKJ7Xhl1IiLzzUIiIDHMsSyTHksao+zWPQREVSQiIgCJdEAREQBVXvyH8xP8A5Q/cq1FV+/FvwdEfylQPW2P8F16L9aP34MrfQz5ssfiVN+iH3ldVcjZM/Eqf8w/43LrqbfW/qz0a/QvoRyoEdfidPhs0ogpmua+Uvdk47rXEbCes3yjxd1gLc2/nkrMTZhUrRS0lI0OgYGgOqG5BZzXW0FrgAcg13M8uXiMcWI1Bje9sVDQ9OsqSAS0E24UbraucbtDRzNzY5Vt4lXSY1Uw1AjNNQ0fRpibcaUNI1c/nzaOuw7ySV60Hso544PKmnO/jk7fBDY+G0BrWsytA5ABtgFFNyptiRH/aTD9qP8FL3KG7mzbFAO2nqB/hP8FxUc1WffudOr7iXwiIvPMQiIgCIiAIiIAiIgCoLfDPnxWVt/5OGCPwOTNb9tXli+JspYJqmT5EMbpHd9ho0d5Nh5r8+YNgVTjVTVyA/C5Jql5PIyE9CIdmZ2g7A09i9DRRw3Y+kZWexfezONR1tJBUx6NkYLtvfhvbo5h8CCPUumqY3M7TcGofh8hsyou+IO0yztGre7M0etg7Vc65tRV8ObReDygoHtjunhxCoFTHL6M9/wDOAI84l+uBcWfbn1HQ873niLOuyVbzFktJ9niCEMY1guQxrWi5uSGgDU9ui9oioSEJRYZH30UNkpZPLjc3XxEWZqEREAREQCyWS6XQBEsiAKtN+DfgKM/lpR64x+CstVvvvb8VpD2VLx64XfgurRv86P34M7fSzS2Odehg7g8eqV4WbaTjeiy8D+Uy9XPJ87L9bLf/AOrW2KPxGHxl/euWrtbU1MhFFTRvPEbmkeBYZCSMufkOWvjbrXRtze/qdW7FK+hpYpRUow3CqqEufRtmdHXROdlPpZALpHAc+hcDsblGmYqYxtaAA22UAZctrZbaW7rWUWwfYRjA11S7jObctjBPDYTz73e4dxUqAtp1D3K+rtjY1t8FdLVKtPd5PQUG3Suti8d/6upH92fwU5HMeIUE3Y9HGIwOXxtvlw36e5Rp/wBOz6fyU1fcfv2L/BRa7X2WVsoK85MycWj2iIrFQiIgCIiAIi8yytY1z3ENa0FzieTWgXJPgAgKv327RZY4cPYdZCJ5rHkxptG0+LgXfYC726fZ30SgbI4WmqyJ3dojt8G32el9sqsaON2O4zdwPDmlL3D6FJHyb3dABvi5foFrQAAAAALADqHYF36j8qtVLvtmUeXkorejgTsPxBtZB0GVDvSIyP6OoY4F4H2rP+0VcezWNtrqSCrbYcVgLgPmSDR7fJwK5W8fZ307D5WNF5ofh4e0vYDdo/OaXDxIUJ3I7RWfNh7zo+88F/pAASNHi2zvsuUy/Oo3eYhfhkW8iIvPNQhK8OlCxOcSqtllFs9PkvyXhLJZVZolgIiKAES6IAiIgCIikC6JZFAF1Xm+wfEqc9lUPfDIrDsoJvlpXPw9jmtLhFUxveR8xhY9uY913NHmunSvF0SlnpZwNhz8Si7nS/vCu8oHsntbBTwinmD22c8hwGZtnG9iBqPUVK6faKkk+TUReDnhh9TrFdF9U1NvHGTqosg4JZ8HRRY2VDHcnsPg5p+5enSAakgeJAXPhnRlHoKCbvjbG4h2y1g/upfwUmrtqKSC+aZrnD5sZEjj3WHLzsotu7JkxmCRjTYyVMh0vlY6OTV3Z8oDzXbRBquba8fycGqknKKT8l9IiLyQfQ4hZBN2rEinLIaRnEgXq61kCncV2myi1857V94h7VO4bWZ1Cd7uNmmw50bTZ9W8QDt4di6Q+yMv21L+KVS2+bGDNWxUrdRTRC4H9bLYkeOUR+tdWkjvtXy5MrMxiSPcjgOSCaucOlO7gx90UZ6RHi/T+zVmrjbN4b6JSU9KOcMTGu732u8+bi5dEvPaVnfbvsci0YYRsXVAbW0b8HxfjQizBI2qgA5FjnHNH4Xzs8LK9rqDb3MA9IovSGi8lGS/vMLrCQeVmu+yVrpLdtm19PgiyHGSbUWJsnijniN45WNkYfquFx5rIXEqudzWPcWnkonnp0zs8ffC86jyff2wrFXPdB1zcTSGGshLoixLi6IgQBERAEREAREQBLIl0AuiWRALry9gcC0gEEEEEAgg8wQeYXpLICFYvulw6clzGyUzj/UuGS/6NwIHlZRqr3HyD+RrGOHZLC5vva4/craRdUNXbHqRm6ovwUnJuYxAfJfSO8JJG/exeG7nMSOhNMB3zOP3MKu9Fr/z7fkV+DEqfDdyDrg1NW0DrbBGSfbfa3sqwtntlaXD2FlNHlLrZ3uOaSS30nnq7hYdy6yLCzU2WcSfBeNcY9BERc5cIiFAEREAREQBUjs/g09bjjpJ4ntEdTJUT5mOAaGOJYwk6akMaO0K7kuuim91KWF2ik4bsBLIl1zlxZeJoWva5jxdj2ua4Hra4WI9RK9omQURsZKcNxpsDzYcaSjffrDjlYfaEZV7qvNrd2UlZXtrIZo4mPMRmzB+ZrmWGdgAsSQ0dY1CsNdursjZtknzjkyqi45QREK4jUIiXQBERAERLIAiIpAREQC6IigBERAEREAREQBERAEREARECAIhRAEQIUARAhQBERSAiIFACIhQBEQIAiFEAS6IgF0uiIAiIgP/2Q==">
            <a:extLst>
              <a:ext uri="{FF2B5EF4-FFF2-40B4-BE49-F238E27FC236}">
                <a16:creationId xmlns:a16="http://schemas.microsoft.com/office/drawing/2014/main" id="{91C56602-E1B9-8BD1-86AF-A098E06D9CE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87501" y="-665163"/>
            <a:ext cx="2352675" cy="1371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20487" name="AutoShape 8" descr="data:image/jpeg;base64,/9j/4AAQSkZJRgABAQAAAQABAAD/2wCEAAkGBhAPEBAOEBAQEA8PEA8QEBQQDw4QFQ8QFBAVGBcSFBIXHSYeGBkjGRQWIDEgJCcqLS0tFR4xNTAqNSYrLCkBCQoKDgwOGg8PGiwlHCQqLC0pLC0pKSwsKSkpLCksKSwpLCwpLCkpKSwpKSwsKSkpKSksKSwsKiwsKSwsLCwpKf/AABEIAKsBJgMBIgACEQEDEQH/xAAcAAEAAgMBAQEAAAAAAAAAAAAABgcDBAUCAQj/xABNEAABAwIDBAYECQcJCQEAAAABAAIDBBEFEiEGBxMxIkFRYXGBFJGSoSMkMkJSYoKx0WNyc5Ois8EzNENTg6OywtIVFyVEVGR08PEW/8QAGgEBAAMBAQEAAAAAAAAAAAAAAAECAwQFBv/EAC4RAAICAQQBAgQGAgMAAAAAAAABAgMRBBIhMUEyURNhcfAiIzOB0eGhsRSRwf/aAAwDAQACEQMRAD8AtRERfJHqBERAEREAREQBERAEREAREQBERAAiBCgBQIEQBaFdtBSU7sk1TTxO+jJNGx3sk3XF3g7Svo6dscGtXVvENOBqQTYF4HaLgDvcFqYJuuooowaqP0qpf0ppJHyEF51IaARpfrOp5rojXFR3zffWOyjk84RLqWsjmbnikZKz6Ub2vHrabLMFXmNbBvoCa/CHPiljGaSnLnSMnjGpABNzp80k36rHnK9ldo48QpmVMfRJ6MjL3Mcgtmb3jUEHrBCidSUd8Hlf6EZc4fZ2CiBFgXAQohQBAiBAEKFAgCIhQBERAEREAREQBERAEREAREQBERAEREAREQBEQoAiL7ZAfEXrhnsXidwjY6R1g1jXPdrya0XPuClJsjKIDAPTtoJHnWHCoQ1vZx3dfjmc/wDVBT9QjdHSOfTVFc/5dbVSyEn6LT/qc9SParaCPDqZ9TLY26MbAbGWQ8mjs5Ek9QBXVfFysVcfHH3+5nCSSyzPiuMQUkfGqJWRMHIuOrj2NaNXHuCqnAtp5IK2ulwyjmqaSpcHtYWuiayTmXXAIAuXi2mhHK1l1MJ2alrnjEMUJkkeLxQG4jhZzALP8vrueUwYwNAa0BrQLAAAADsAHJepRoowi1PnPfsc87svgjv+8LEYulUYQ/h9ZhlLiB4WP8FItm9uKPEOjC8tmA1ilAZILc7Dk4DuJ77L6o9tJsfHVfDRHgVjCHRzMu0lw5Z8vPx5j3FZoKpL8PDIjfJdk/UR2k3hRU7/AEWlYayuccrYoruax313N6x9Ea9tlr7JbSPro58Mrc0VdEx8chYQx0sZGXisI0DhmHLTUEaGw6uFYFh+Dwl4LIW6CSaZzc7+4vNvZGncvK+GqpNWLL8L3+/Y6tzksrozbJxV4ic7EJI3TSPztZG1oEDLD4Mluh18bdpXbUGrN6cT3mHD6aevm+oxzGDvJsXW8gO9SfZ6oqpIGvrImQTkuuyN2YNbfo3NzrbquqW1zX4pLHy/omMl0jpIiLAuEKIgCIiAIiIAiIgCIiAIiIAij23s1THQTy0khjmhDZbtDSeG1wzgX+rc+Xeujs/ioq6WCpH9NE1xHY+1nt8nAjyWmx7N/wA8EbucDHMdgoYTUVDi2MOay7WueczjYWA8/Ut9rri/UdR4KDb4z/w9jP6yrhb+xIf4KchttOzRWlBKtS8vP/hCf4mj6iLDWVkcLHSyvbHGwXc55DQ0d5WKWeixmRcXAdsqKvkdFTTh8jAXFpZIwlo5uaHAZhqOXapC2MBXcJReJLBXevBiDCV7EKyLxPfK7L8rK7L+dbT3qVEq5Mrd2I4ni1VVjDqltJS0TuExxaD6RML8zY6GxPYAW6G6kWwO1UlbFLFUtEdbRycKoaBYE3IDwOq+VwI5XbpoQuXuaewYW5xIDhUTmYuIFiGs1cTy6NufesOwk4qsWxWvgB9EeI4mvsQJZBk6Q8mE+Dx2rvsSxKOOI9P79zBN8MsNRreTiPAwusfexfGIW+Mrgw/slx8lJVX+9c8c4bho51dY0uH5Nlmk/wB5f7K56FmxffReT4JNsVh3o+H0cJFi2CNzvz3jO73uKhm+HBZiI8RFRG2GkDAyFzC4md8vym6Fpv0efUxWaAOQ5dXcFXm+95FBCBydVsv32hlI9/3LTTybuTXllZL8JG9jTjeKtlkhq4mMhc1pM0UdnvcCbNyxnUCxP5wXbo9n8cmDjDieGzNa4scY8j8rxzaS2I2Pcu1uWhaMKaRzfUVBf3kODRf7LWru7KbF0+GccU5lIqJA9wkeHBgaDla2wGgzHU3PfovQnqGm0jBRRA6nDschkihkrsKbLMSIY3uyumI+i3hC6xY9Fj9DTyVUzqF0UWUv4YLnAOeGghpAvq4KZbfYRRhseK1MU8r8PLZGincAXDitIDwfmtd0ibiwBWltltNTVmBVdTBIHsexkdjo5kjpWDI9vU4X5erTVTG+bx/kbUV/sqzEsUrIsQi9GD6OSJkrgTEXRuJuHN1zDLnH/oVu4vgcFUwRVETZYw8PAdewc29joQeRI8yoBuIjPDrnfNMlO0eIbIT94Vprg1k27fodFXETn0dFHCwRxRsiYOTY2NY31BZ1ndGCsTmELgee2bpo8oURVLBERAEREAREQBERAEREAXK2nFZ6M80LmCpblc0Pa12doN3MGbTMRyv7r3XVRWi8PIayRrZPauHFIXse3JOxpjqoHXu292kgHXIdR2jke/U3cYXU0cdVRzxubFBUu9Ge61pY3dbe7QHxeewro1WxsL66LEmPfDMy/FEdg2oGW1pP49th2ArsVldFAwyTSMijHN0j2sF+y561vKaw419PHHs/kZpPt+Dhbc7NS4hFBFE5jeHVRTPzlwBY0OBtYG56XJSQqPjeBhZNvToPacB67WWw/bLDgMxrqW3PSeM+4G6q42OKi4vj5EpxznJ2FX+PUpxXGGYZIXCjoom1M7QS3ivcGkAkdz2DuGfrXWqt6eFRampMh6hFFK6/mQG+9QLFtsp2Vs2MUVNNHDNAyme+phcY8+gD+ict/g22FzqDzuunTUTTbxh44z7mVk0+ESiso4WbQ4fDSRsj9HpZDOImNYAwskyhwHcR7YVkKF7usCijZLXuqo62rq+lNMx2ZrRe/DHIjW17gcgLAALs4xtrQUYPGqog4fMY7iv9hlyPOyranKSjHnCwRHhZZ21zcd2jpqCPi1MrYxrlHN8hHUxg1cfd22UNdtxiOJdDCaN0cR09KqgA0DtaNW39s9y3sD3ZRMk9Kr5XYhVmxLpbmNp+qw/Kt9bTsaFHwlDmx/su/wChuz0Vm+VzpXZjVUGC4nVl5JZcEC55j5uveLD52RXrguGwU0EcNM1rYGtuzKQ4OB1z5vnE883WvWJ4VDVROp542yRPFi1w7ORBGoI6iNQoMzZDFcLJ/wBl1LKiluSKaqI6F+prtB5gs8CtZ2K5Yzh/4f8AZVJxLEVe07vT9onyDWHCoDGDzHHdmB87vf8Aql9lxraOccFmHwUr3aGZ0rHBn1mgvOvk7wUh2K2TbhtOY83EnlcZKiTX4SQ9l9co7+0nrVEvhJttZfCwT6mSBRreJs86vw+WGMXmYWzRD6T2X6A7y0uA7yFJUXPCThJSXgu1lYKP3ZbxW4ZnpKpr/R3yF4c1pLoJLBrszOZacouBqCDobqfYvtjWySMkwg4fW0xjGZhna2VsmY3u1z2kC1tLdt1l2r3aUeIOMpDoKg85YgOmfyjDo7x0Peqs2x3YzYbF6S6eGaLiNjFmvY+7r26JBHUfnL1YWVWvPT9jBxaJri0GLYg3h4nU0WGUFwZWxzR55GjXLfM6/gXAdxsoft1jmHtjGHYUy1PxGy1EgMh48rGZWBubUgAkk6Anl2nT2U3bVWJRekRPgjiEjo7yF+bM0NJs1rTp0h1qzNlN0tLRPbPM41U7CCzM0NjjcOTmx3NyO0nyBV5211dvrwiFFs6O7TZ11Dh8bJBlmmJnlB0LS8ANae8Ma2/fdSpEXkTm5ycn5OhLCwEsiKhJifF1hY1srFIzrVWi8ZGNEQKhcIiIAiIgCIiAIiIAufjeP09FHxqiQRtvZo1Lnu+ixo1cV0FTW+uJwrKdxddjqezG69EiR2Y+d2+ruXTpqlbZtZSyW1ZOhiu+3UilpdOp9Q/n/Zs/1KC7TbYVOIuY6ocy0QdkbG0tYL8za5uToL3WPBcfZS86Slndf5UzXucO4dLKPUt7GtqYa10b5qPKYxlHBqOGHMvfKQWHrJ1Guq92vT118xRxSnKXZ0cZ3dCmpH1YquJkYx+Xg5Q7M5o0dnP0r8lFsPxHgkkwU8wuP5eMyAeFnCyl1dvKjmgdSuohwnMEZAqCLNFrZTk0tYW8FzcE21FDG+OClYeI7M500rpCSBYaBrRYD+K3ayU5OzgG9OGnIz4VRAdbqVjYnePSDr+sK18C2ipMVgc6IiSMjJNFKwXbcfJew3Fj5gr8/YvtA+sP83pmEakwQBr9Od36myme4xx9Lqhc2NM0kdRImbY+8+srz9Vp4bHNdo1hJ5wyY1m57DJHl7Wzwh3NkU1mnus9riB3Aro4Tu3wylIcylY941DpyZjfts7og+AUmReY7rGsbmbbUAOrs0HcOxERZFgiIgCIiAIuVi21VFSX9IqoYyPml4c/9W27vcobi2+6kjuKaCaoPU59oGe+7j7IWsKbJ+lFXJIsdV5vvltQQt63VbD4hsUv4qF1+9bFax3Cp7Q5tAyliL5D9o5neYso/tBgVfC1lTXNlaZ3OawzyZpHEAE3aSXAajnZd1GkcJqU2voZynlYRb+5uPLhbD9Oeod+0B/lU4X5vwx+KYdFHXwcaKnmBIe2z4n2cW2kbq0ag/KHgrC2X30xSZYq9ghfoONGCYz3vZq5niLjwVL9NNyc48kxmksMs5Fjp6hkjWyRua9jxdrmODmuHaCNCsi881CIiAIURAa7hY2XxZJhyWNZs1TygiIoJCIiAIiKQERFACqPfg34eiPbDMPVI38Vbiqffi3p0J+rUD9qNduh/WX7/wCjK70GfB6SOSlps8cb/gIflMY7+jHaFlds9SH/AJaD9UwfcF82dPxSm/Qx/wCFdFJykpPD8noRjFxWUc7/APOUn/TQ/q2r3HgdK3VtPAD+ij/BZ62sZDG+V5sxgJP4DvJsPNcSh24p32bMH0znAObxQcrmnk4PHUe0i3epirZrKyyG6ovDwmdmpha2GVrWtaOHILNAaPkHqC4G413x6cdtIf30akU7g6NxBBDo3EEG4ILTqCozuPd/xCQdtHJ7pYVvV+jZk5NV6ol4oiLzzIIiIAiIgChO9DBcRqooGUJcWhz+OxkoiLwQ3ISSQC0dLS/WND1TZFeubhLciGsrBSuFbkKuSzqieGAHUhgMz/dZvvKmeE7n8NgsZGyVLh1zPIb7DLD13U3RbT1VsvP/AEVUEjWocNhp25IIo4W9kUbYx55Rqqt37T9Khj7ql/rMQ/gVbapPflUXradn0KS/m6WT+DQr6Pm5NkWeksvYGmDcKoWEXDqZjiCLgh93aj7S4W1e6Klqg6SltST6mzR8C8/WYPkeLfUVMMBg4dLSx8slNTt8LRNC3ll8WUJuUX5LbU1yUHsltPUYHWPpakPEGfJURc8h6pox1m1jp8oHwtfFPUNkY2Rjg9j2hzHNNw5pFwQeyyh28rYQYjDxoQBWQtOTkOOwa8Jx7font05HSFbrtvDSSf7OqnFsD3kROfp6NKXasdfkwn2TryJt02RWoh8SPqXaKJ7Xhl1IiLzzUIiIDHMsSyTHksao+zWPQREVSQiIgCJdEAREQBVXvyH8xP8A5Q/cq1FV+/FvwdEfylQPW2P8F16L9aP34MrfQz5ssfiVN+iH3ldVcjZM/Eqf8w/43LrqbfW/qz0a/QvoRyoEdfidPhs0ogpmua+Uvdk47rXEbCes3yjxd1gLc2/nkrMTZhUrRS0lI0OgYGgOqG5BZzXW0FrgAcg13M8uXiMcWI1Bje9sVDQ9OsqSAS0E24UbraucbtDRzNzY5Vt4lXSY1Uw1AjNNQ0fRpibcaUNI1c/nzaOuw7ySV60Hso544PKmnO/jk7fBDY+G0BrWsytA5ABtgFFNyptiRH/aTD9qP8FL3KG7mzbFAO2nqB/hP8FxUc1WffudOr7iXwiIvPMQiIgCIiAIiIAiIgCoLfDPnxWVt/5OGCPwOTNb9tXli+JspYJqmT5EMbpHd9ho0d5Nh5r8+YNgVTjVTVyA/C5Jql5PIyE9CIdmZ2g7A09i9DRRw3Y+kZWexfezONR1tJBUx6NkYLtvfhvbo5h8CCPUumqY3M7TcGofh8hsyou+IO0yztGre7M0etg7Vc65tRV8ObReDygoHtjunhxCoFTHL6M9/wDOAI84l+uBcWfbn1HQ873niLOuyVbzFktJ9niCEMY1guQxrWi5uSGgDU9ui9oioSEJRYZH30UNkpZPLjc3XxEWZqEREAREQCyWS6XQBEsiAKtN+DfgKM/lpR64x+CstVvvvb8VpD2VLx64XfgurRv86P34M7fSzS2Odehg7g8eqV4WbaTjeiy8D+Uy9XPJ87L9bLf/AOrW2KPxGHxl/euWrtbU1MhFFTRvPEbmkeBYZCSMufkOWvjbrXRtze/qdW7FK+hpYpRUow3CqqEufRtmdHXROdlPpZALpHAc+hcDsblGmYqYxtaAA22UAZctrZbaW7rWUWwfYRjA11S7jObctjBPDYTz73e4dxUqAtp1D3K+rtjY1t8FdLVKtPd5PQUG3Suti8d/6upH92fwU5HMeIUE3Y9HGIwOXxtvlw36e5Rp/wBOz6fyU1fcfv2L/BRa7X2WVsoK85MycWj2iIrFQiIgCIiAIi8yytY1z3ENa0FzieTWgXJPgAgKv327RZY4cPYdZCJ5rHkxptG0+LgXfYC726fZ30SgbI4WmqyJ3dojt8G32el9sqsaON2O4zdwPDmlL3D6FJHyb3dABvi5foFrQAAAAALADqHYF36j8qtVLvtmUeXkorejgTsPxBtZB0GVDvSIyP6OoY4F4H2rP+0VcezWNtrqSCrbYcVgLgPmSDR7fJwK5W8fZ307D5WNF5ofh4e0vYDdo/OaXDxIUJ3I7RWfNh7zo+88F/pAASNHi2zvsuUy/Oo3eYhfhkW8iIvPNQhK8OlCxOcSqtllFs9PkvyXhLJZVZolgIiKAES6IAiIgCIikC6JZFAF1Xm+wfEqc9lUPfDIrDsoJvlpXPw9jmtLhFUxveR8xhY9uY913NHmunSvF0SlnpZwNhz8Si7nS/vCu8oHsntbBTwinmD22c8hwGZtnG9iBqPUVK6faKkk+TUReDnhh9TrFdF9U1NvHGTqosg4JZ8HRRY2VDHcnsPg5p+5enSAakgeJAXPhnRlHoKCbvjbG4h2y1g/upfwUmrtqKSC+aZrnD5sZEjj3WHLzsotu7JkxmCRjTYyVMh0vlY6OTV3Z8oDzXbRBquba8fycGqknKKT8l9IiLyQfQ4hZBN2rEinLIaRnEgXq61kCncV2myi1857V94h7VO4bWZ1Cd7uNmmw50bTZ9W8QDt4di6Q+yMv21L+KVS2+bGDNWxUrdRTRC4H9bLYkeOUR+tdWkjvtXy5MrMxiSPcjgOSCaucOlO7gx90UZ6RHi/T+zVmrjbN4b6JSU9KOcMTGu732u8+bi5dEvPaVnfbvsci0YYRsXVAbW0b8HxfjQizBI2qgA5FjnHNH4Xzs8LK9rqDb3MA9IovSGi8lGS/vMLrCQeVmu+yVrpLdtm19PgiyHGSbUWJsnijniN45WNkYfquFx5rIXEqudzWPcWnkonnp0zs8ffC86jyff2wrFXPdB1zcTSGGshLoixLi6IgQBERAEREAREQBLIl0AuiWRALry9gcC0gEEEEEAgg8wQeYXpLICFYvulw6clzGyUzj/UuGS/6NwIHlZRqr3HyD+RrGOHZLC5vva4/craRdUNXbHqRm6ovwUnJuYxAfJfSO8JJG/exeG7nMSOhNMB3zOP3MKu9Fr/z7fkV+DEqfDdyDrg1NW0DrbBGSfbfa3sqwtntlaXD2FlNHlLrZ3uOaSS30nnq7hYdy6yLCzU2WcSfBeNcY9BERc5cIiFAEREAREQBUjs/g09bjjpJ4ntEdTJUT5mOAaGOJYwk6akMaO0K7kuuim91KWF2ik4bsBLIl1zlxZeJoWva5jxdj2ua4Hra4WI9RK9omQURsZKcNxpsDzYcaSjffrDjlYfaEZV7qvNrd2UlZXtrIZo4mPMRmzB+ZrmWGdgAsSQ0dY1CsNdursjZtknzjkyqi45QREK4jUIiXQBERAERLIAiIpAREQC6IigBERAEREAREQBERAEREARECAIhRAEQIUARAhQBERSAiIFACIhQBEQIAiFEAS6IgF0uiIAiIgP/2Q==">
            <a:extLst>
              <a:ext uri="{FF2B5EF4-FFF2-40B4-BE49-F238E27FC236}">
                <a16:creationId xmlns:a16="http://schemas.microsoft.com/office/drawing/2014/main" id="{BD72E99B-8ACA-F226-4785-F97CFDDCDCB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87501" y="-665163"/>
            <a:ext cx="2352675" cy="1371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20488" name="AutoShape 10" descr="data:image/jpeg;base64,/9j/4AAQSkZJRgABAQAAAQABAAD/2wCEAAkGBhAPEBAOEBAQEA8PEA8QEBQQDw4QFQ8QFBAVGBcSFBIXHSYeGBkjGRQWIDEgJCcqLS0tFR4xNTAqNSYrLCkBCQoKDgwOGg8PGiwlHCQqLC0pLC0pKSwsKSkpLCksKSwpLCwpLCkpKSwpKSwsKSkpKSksKSwsKiwsKSwsLCwpKf/AABEIAKsBJgMBIgACEQEDEQH/xAAcAAEAAgMBAQEAAAAAAAAAAAAABgcDBAUCAQj/xABNEAABAwIDBAYECQcJCQEAAAABAAIDBBEFEiEGBxMxIkFRYXGBFJGSoSMkMkJSYoKx0WNyc5Ois8EzNENTg6OywtIVFyVEVGR08PEW/8QAGgEBAAMBAQEAAAAAAAAAAAAAAAECAwQFBv/EAC4RAAICAQQBAgQGAgMAAAAAAAABAgMRBBIhMUEyURNhcfAiIzOB0eGhsRSRwf/aAAwDAQACEQMRAD8AtRERfJHqBERAEREAREQBERAEREAREQBERAAiBCgBQIEQBaFdtBSU7sk1TTxO+jJNGx3sk3XF3g7Svo6dscGtXVvENOBqQTYF4HaLgDvcFqYJuuooowaqP0qpf0ppJHyEF51IaARpfrOp5rojXFR3zffWOyjk84RLqWsjmbnikZKz6Ub2vHrabLMFXmNbBvoCa/CHPiljGaSnLnSMnjGpABNzp80k36rHnK9ldo48QpmVMfRJ6MjL3Mcgtmb3jUEHrBCidSUd8Hlf6EZc4fZ2CiBFgXAQohQBAiBAEKFAgCIhQBERAEREAREQBERAEREAREQBERAEREAREQBEQoAiL7ZAfEXrhnsXidwjY6R1g1jXPdrya0XPuClJsjKIDAPTtoJHnWHCoQ1vZx3dfjmc/wDVBT9QjdHSOfTVFc/5dbVSyEn6LT/qc9SParaCPDqZ9TLY26MbAbGWQ8mjs5Ek9QBXVfFysVcfHH3+5nCSSyzPiuMQUkfGqJWRMHIuOrj2NaNXHuCqnAtp5IK2ulwyjmqaSpcHtYWuiayTmXXAIAuXi2mhHK1l1MJ2alrnjEMUJkkeLxQG4jhZzALP8vrueUwYwNAa0BrQLAAAADsAHJepRoowi1PnPfsc87svgjv+8LEYulUYQ/h9ZhlLiB4WP8FItm9uKPEOjC8tmA1ilAZILc7Dk4DuJ77L6o9tJsfHVfDRHgVjCHRzMu0lw5Z8vPx5j3FZoKpL8PDIjfJdk/UR2k3hRU7/AEWlYayuccrYoruax313N6x9Ea9tlr7JbSPro58Mrc0VdEx8chYQx0sZGXisI0DhmHLTUEaGw6uFYFh+Dwl4LIW6CSaZzc7+4vNvZGncvK+GqpNWLL8L3+/Y6tzksrozbJxV4ic7EJI3TSPztZG1oEDLD4Mluh18bdpXbUGrN6cT3mHD6aevm+oxzGDvJsXW8gO9SfZ6oqpIGvrImQTkuuyN2YNbfo3NzrbquqW1zX4pLHy/omMl0jpIiLAuEKIgCIiAIiIAiIgCIiAIiIAij23s1THQTy0khjmhDZbtDSeG1wzgX+rc+Xeujs/ioq6WCpH9NE1xHY+1nt8nAjyWmx7N/wA8EbucDHMdgoYTUVDi2MOay7WueczjYWA8/Ut9rri/UdR4KDb4z/w9jP6yrhb+xIf4KchttOzRWlBKtS8vP/hCf4mj6iLDWVkcLHSyvbHGwXc55DQ0d5WKWeixmRcXAdsqKvkdFTTh8jAXFpZIwlo5uaHAZhqOXapC2MBXcJReJLBXevBiDCV7EKyLxPfK7L8rK7L+dbT3qVEq5Mrd2I4ni1VVjDqltJS0TuExxaD6RML8zY6GxPYAW6G6kWwO1UlbFLFUtEdbRycKoaBYE3IDwOq+VwI5XbpoQuXuaewYW5xIDhUTmYuIFiGs1cTy6NufesOwk4qsWxWvgB9EeI4mvsQJZBk6Q8mE+Dx2rvsSxKOOI9P79zBN8MsNRreTiPAwusfexfGIW+Mrgw/slx8lJVX+9c8c4bho51dY0uH5Nlmk/wB5f7K56FmxffReT4JNsVh3o+H0cJFi2CNzvz3jO73uKhm+HBZiI8RFRG2GkDAyFzC4md8vym6Fpv0efUxWaAOQ5dXcFXm+95FBCBydVsv32hlI9/3LTTybuTXllZL8JG9jTjeKtlkhq4mMhc1pM0UdnvcCbNyxnUCxP5wXbo9n8cmDjDieGzNa4scY8j8rxzaS2I2Pcu1uWhaMKaRzfUVBf3kODRf7LWru7KbF0+GccU5lIqJA9wkeHBgaDla2wGgzHU3PfovQnqGm0jBRRA6nDschkihkrsKbLMSIY3uyumI+i3hC6xY9Fj9DTyVUzqF0UWUv4YLnAOeGghpAvq4KZbfYRRhseK1MU8r8PLZGincAXDitIDwfmtd0ibiwBWltltNTVmBVdTBIHsexkdjo5kjpWDI9vU4X5erTVTG+bx/kbUV/sqzEsUrIsQi9GD6OSJkrgTEXRuJuHN1zDLnH/oVu4vgcFUwRVETZYw8PAdewc29joQeRI8yoBuIjPDrnfNMlO0eIbIT94Vprg1k27fodFXETn0dFHCwRxRsiYOTY2NY31BZ1ndGCsTmELgee2bpo8oURVLBERAEREAREQBERAEREAXK2nFZ6M80LmCpblc0Pa12doN3MGbTMRyv7r3XVRWi8PIayRrZPauHFIXse3JOxpjqoHXu292kgHXIdR2jke/U3cYXU0cdVRzxubFBUu9Ge61pY3dbe7QHxeewro1WxsL66LEmPfDMy/FEdg2oGW1pP49th2ArsVldFAwyTSMijHN0j2sF+y561vKaw419PHHs/kZpPt+Dhbc7NS4hFBFE5jeHVRTPzlwBY0OBtYG56XJSQqPjeBhZNvToPacB67WWw/bLDgMxrqW3PSeM+4G6q42OKi4vj5EpxznJ2FX+PUpxXGGYZIXCjoom1M7QS3ivcGkAkdz2DuGfrXWqt6eFRampMh6hFFK6/mQG+9QLFtsp2Vs2MUVNNHDNAyme+phcY8+gD+ict/g22FzqDzuunTUTTbxh44z7mVk0+ESiso4WbQ4fDSRsj9HpZDOImNYAwskyhwHcR7YVkKF7usCijZLXuqo62rq+lNMx2ZrRe/DHIjW17gcgLAALs4xtrQUYPGqog4fMY7iv9hlyPOyranKSjHnCwRHhZZ21zcd2jpqCPi1MrYxrlHN8hHUxg1cfd22UNdtxiOJdDCaN0cR09KqgA0DtaNW39s9y3sD3ZRMk9Kr5XYhVmxLpbmNp+qw/Kt9bTsaFHwlDmx/su/wChuz0Vm+VzpXZjVUGC4nVl5JZcEC55j5uveLD52RXrguGwU0EcNM1rYGtuzKQ4OB1z5vnE883WvWJ4VDVROp542yRPFi1w7ORBGoI6iNQoMzZDFcLJ/wBl1LKiluSKaqI6F+prtB5gs8CtZ2K5Yzh/4f8AZVJxLEVe07vT9onyDWHCoDGDzHHdmB87vf8Aql9lxraOccFmHwUr3aGZ0rHBn1mgvOvk7wUh2K2TbhtOY83EnlcZKiTX4SQ9l9co7+0nrVEvhJttZfCwT6mSBRreJs86vw+WGMXmYWzRD6T2X6A7y0uA7yFJUXPCThJSXgu1lYKP3ZbxW4ZnpKpr/R3yF4c1pLoJLBrszOZacouBqCDobqfYvtjWySMkwg4fW0xjGZhna2VsmY3u1z2kC1tLdt1l2r3aUeIOMpDoKg85YgOmfyjDo7x0Peqs2x3YzYbF6S6eGaLiNjFmvY+7r26JBHUfnL1YWVWvPT9jBxaJri0GLYg3h4nU0WGUFwZWxzR55GjXLfM6/gXAdxsoft1jmHtjGHYUy1PxGy1EgMh48rGZWBubUgAkk6Anl2nT2U3bVWJRekRPgjiEjo7yF+bM0NJs1rTp0h1qzNlN0tLRPbPM41U7CCzM0NjjcOTmx3NyO0nyBV5211dvrwiFFs6O7TZ11Dh8bJBlmmJnlB0LS8ANae8Ma2/fdSpEXkTm5ycn5OhLCwEsiKhJifF1hY1srFIzrVWi8ZGNEQKhcIiIAiIgCIiAIiIAufjeP09FHxqiQRtvZo1Lnu+ixo1cV0FTW+uJwrKdxddjqezG69EiR2Y+d2+ruXTpqlbZtZSyW1ZOhiu+3UilpdOp9Q/n/Zs/1KC7TbYVOIuY6ocy0QdkbG0tYL8za5uToL3WPBcfZS86Slndf5UzXucO4dLKPUt7GtqYa10b5qPKYxlHBqOGHMvfKQWHrJ1Guq92vT118xRxSnKXZ0cZ3dCmpH1YquJkYx+Xg5Q7M5o0dnP0r8lFsPxHgkkwU8wuP5eMyAeFnCyl1dvKjmgdSuohwnMEZAqCLNFrZTk0tYW8FzcE21FDG+OClYeI7M500rpCSBYaBrRYD+K3ayU5OzgG9OGnIz4VRAdbqVjYnePSDr+sK18C2ipMVgc6IiSMjJNFKwXbcfJew3Fj5gr8/YvtA+sP83pmEakwQBr9Od36myme4xx9Lqhc2NM0kdRImbY+8+srz9Vp4bHNdo1hJ5wyY1m57DJHl7Wzwh3NkU1mnus9riB3Aro4Tu3wylIcylY941DpyZjfts7og+AUmReY7rGsbmbbUAOrs0HcOxERZFgiIgCIiAIuVi21VFSX9IqoYyPml4c/9W27vcobi2+6kjuKaCaoPU59oGe+7j7IWsKbJ+lFXJIsdV5vvltQQt63VbD4hsUv4qF1+9bFax3Cp7Q5tAyliL5D9o5neYso/tBgVfC1lTXNlaZ3OawzyZpHEAE3aSXAajnZd1GkcJqU2voZynlYRb+5uPLhbD9Oeod+0B/lU4X5vwx+KYdFHXwcaKnmBIe2z4n2cW2kbq0ag/KHgrC2X30xSZYq9ghfoONGCYz3vZq5niLjwVL9NNyc48kxmksMs5Fjp6hkjWyRua9jxdrmODmuHaCNCsi881CIiAIURAa7hY2XxZJhyWNZs1TygiIoJCIiAIiKQERFACqPfg34eiPbDMPVI38Vbiqffi3p0J+rUD9qNduh/WX7/wCjK70GfB6SOSlps8cb/gIflMY7+jHaFlds9SH/AJaD9UwfcF82dPxSm/Qx/wCFdFJykpPD8noRjFxWUc7/APOUn/TQ/q2r3HgdK3VtPAD+ij/BZ62sZDG+V5sxgJP4DvJsPNcSh24p32bMH0znAObxQcrmnk4PHUe0i3epirZrKyyG6ovDwmdmpha2GVrWtaOHILNAaPkHqC4G413x6cdtIf30akU7g6NxBBDo3EEG4ILTqCozuPd/xCQdtHJ7pYVvV+jZk5NV6ol4oiLzzIIiIAiIgChO9DBcRqooGUJcWhz+OxkoiLwQ3ISSQC0dLS/WND1TZFeubhLciGsrBSuFbkKuSzqieGAHUhgMz/dZvvKmeE7n8NgsZGyVLh1zPIb7DLD13U3RbT1VsvP/AEVUEjWocNhp25IIo4W9kUbYx55Rqqt37T9Khj7ql/rMQ/gVbapPflUXradn0KS/m6WT+DQr6Pm5NkWeksvYGmDcKoWEXDqZjiCLgh93aj7S4W1e6Klqg6SltST6mzR8C8/WYPkeLfUVMMBg4dLSx8slNTt8LRNC3ll8WUJuUX5LbU1yUHsltPUYHWPpakPEGfJURc8h6pox1m1jp8oHwtfFPUNkY2Rjg9j2hzHNNw5pFwQeyyh28rYQYjDxoQBWQtOTkOOwa8Jx7font05HSFbrtvDSSf7OqnFsD3kROfp6NKXasdfkwn2TryJt02RWoh8SPqXaKJ7Xhl1IiLzzUIiIDHMsSyTHksao+zWPQREVSQiIgCJdEAREQBVXvyH8xP8A5Q/cq1FV+/FvwdEfylQPW2P8F16L9aP34MrfQz5ssfiVN+iH3ldVcjZM/Eqf8w/43LrqbfW/qz0a/QvoRyoEdfidPhs0ogpmua+Uvdk47rXEbCes3yjxd1gLc2/nkrMTZhUrRS0lI0OgYGgOqG5BZzXW0FrgAcg13M8uXiMcWI1Bje9sVDQ9OsqSAS0E24UbraucbtDRzNzY5Vt4lXSY1Uw1AjNNQ0fRpibcaUNI1c/nzaOuw7ySV60Hso544PKmnO/jk7fBDY+G0BrWsytA5ABtgFFNyptiRH/aTD9qP8FL3KG7mzbFAO2nqB/hP8FxUc1WffudOr7iXwiIvPMQiIgCIiAIiIAiIgCoLfDPnxWVt/5OGCPwOTNb9tXli+JspYJqmT5EMbpHd9ho0d5Nh5r8+YNgVTjVTVyA/C5Jql5PIyE9CIdmZ2g7A09i9DRRw3Y+kZWexfezONR1tJBUx6NkYLtvfhvbo5h8CCPUumqY3M7TcGofh8hsyou+IO0yztGre7M0etg7Vc65tRV8ObReDygoHtjunhxCoFTHL6M9/wDOAI84l+uBcWfbn1HQ873niLOuyVbzFktJ9niCEMY1guQxrWi5uSGgDU9ui9oioSEJRYZH30UNkpZPLjc3XxEWZqEREAREQCyWS6XQBEsiAKtN+DfgKM/lpR64x+CstVvvvb8VpD2VLx64XfgurRv86P34M7fSzS2Odehg7g8eqV4WbaTjeiy8D+Uy9XPJ87L9bLf/AOrW2KPxGHxl/euWrtbU1MhFFTRvPEbmkeBYZCSMufkOWvjbrXRtze/qdW7FK+hpYpRUow3CqqEufRtmdHXROdlPpZALpHAc+hcDsblGmYqYxtaAA22UAZctrZbaW7rWUWwfYRjA11S7jObctjBPDYTz73e4dxUqAtp1D3K+rtjY1t8FdLVKtPd5PQUG3Suti8d/6upH92fwU5HMeIUE3Y9HGIwOXxtvlw36e5Rp/wBOz6fyU1fcfv2L/BRa7X2WVsoK85MycWj2iIrFQiIgCIiAIi8yytY1z3ENa0FzieTWgXJPgAgKv327RZY4cPYdZCJ5rHkxptG0+LgXfYC726fZ30SgbI4WmqyJ3dojt8G32el9sqsaON2O4zdwPDmlL3D6FJHyb3dABvi5foFrQAAAAALADqHYF36j8qtVLvtmUeXkorejgTsPxBtZB0GVDvSIyP6OoY4F4H2rP+0VcezWNtrqSCrbYcVgLgPmSDR7fJwK5W8fZ307D5WNF5ofh4e0vYDdo/OaXDxIUJ3I7RWfNh7zo+88F/pAASNHi2zvsuUy/Oo3eYhfhkW8iIvPNQhK8OlCxOcSqtllFs9PkvyXhLJZVZolgIiKAES6IAiIgCIikC6JZFAF1Xm+wfEqc9lUPfDIrDsoJvlpXPw9jmtLhFUxveR8xhY9uY913NHmunSvF0SlnpZwNhz8Si7nS/vCu8oHsntbBTwinmD22c8hwGZtnG9iBqPUVK6faKkk+TUReDnhh9TrFdF9U1NvHGTqosg4JZ8HRRY2VDHcnsPg5p+5enSAakgeJAXPhnRlHoKCbvjbG4h2y1g/upfwUmrtqKSC+aZrnD5sZEjj3WHLzsotu7JkxmCRjTYyVMh0vlY6OTV3Z8oDzXbRBquba8fycGqknKKT8l9IiLyQfQ4hZBN2rEinLIaRnEgXq61kCncV2myi1857V94h7VO4bWZ1Cd7uNmmw50bTZ9W8QDt4di6Q+yMv21L+KVS2+bGDNWxUrdRTRC4H9bLYkeOUR+tdWkjvtXy5MrMxiSPcjgOSCaucOlO7gx90UZ6RHi/T+zVmrjbN4b6JSU9KOcMTGu732u8+bi5dEvPaVnfbvsci0YYRsXVAbW0b8HxfjQizBI2qgA5FjnHNH4Xzs8LK9rqDb3MA9IovSGi8lGS/vMLrCQeVmu+yVrpLdtm19PgiyHGSbUWJsnijniN45WNkYfquFx5rIXEqudzWPcWnkonnp0zs8ffC86jyff2wrFXPdB1zcTSGGshLoixLi6IgQBERAEREAREQBLIl0AuiWRALry9gcC0gEEEEEAgg8wQeYXpLICFYvulw6clzGyUzj/UuGS/6NwIHlZRqr3HyD+RrGOHZLC5vva4/craRdUNXbHqRm6ovwUnJuYxAfJfSO8JJG/exeG7nMSOhNMB3zOP3MKu9Fr/z7fkV+DEqfDdyDrg1NW0DrbBGSfbfa3sqwtntlaXD2FlNHlLrZ3uOaSS30nnq7hYdy6yLCzU2WcSfBeNcY9BERc5cIiFAEREAREQBUjs/g09bjjpJ4ntEdTJUT5mOAaGOJYwk6akMaO0K7kuuim91KWF2ik4bsBLIl1zlxZeJoWva5jxdj2ua4Hra4WI9RK9omQURsZKcNxpsDzYcaSjffrDjlYfaEZV7qvNrd2UlZXtrIZo4mPMRmzB+ZrmWGdgAsSQ0dY1CsNdursjZtknzjkyqi45QREK4jUIiXQBERAERLIAiIpAREQC6IigBERAEREAREQBERAEREARECAIhRAEQIUARAhQBERSAiIFACIhQBEQIAiFEAS6IgF0uiIAiIgP/2Q==">
            <a:extLst>
              <a:ext uri="{FF2B5EF4-FFF2-40B4-BE49-F238E27FC236}">
                <a16:creationId xmlns:a16="http://schemas.microsoft.com/office/drawing/2014/main" id="{D2039284-C86C-69CF-2416-79728828736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87500" y="-785813"/>
            <a:ext cx="2800350" cy="1628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20489" name="AutoShape 14" descr="data:image/jpeg;base64,/9j/4AAQSkZJRgABAQAAAQABAAD/2wCEAAkGBhAPEBAOEBAQEA8PEA8QEBQQDw4QFQ8QFBAVGBcSFBIXHSYeGBkjGRQWIDEgJCcqLS0tFR4xNTAqNSYrLCkBCQoKDgwOGg8PGiwlHCQqLC0pLC0pKSwsKSkpLCksKSwpLCwpLCkpKSwpKSwsKSkpKSksKSwsKiwsKSwsLCwpKf/AABEIAKsBJgMBIgACEQEDEQH/xAAcAAEAAgMBAQEAAAAAAAAAAAAABgcDBAUCAQj/xABNEAABAwIDBAYECQcJCQEAAAABAAIDBBEFEiEGBxMxIkFRYXGBFJGSoSMkMkJSYoKx0WNyc5Ois8EzNENTg6OywtIVFyVEVGR08PEW/8QAGgEBAAMBAQEAAAAAAAAAAAAAAAECAwQFBv/EAC4RAAICAQQBAgQGAgMAAAAAAAABAgMRBBIhMUEyURNhcfAiIzOB0eGhsRSRwf/aAAwDAQACEQMRAD8AtRERfJHqBERAEREAREQBERAEREAREQBERAAiBCgBQIEQBaFdtBSU7sk1TTxO+jJNGx3sk3XF3g7Svo6dscGtXVvENOBqQTYF4HaLgDvcFqYJuuooowaqP0qpf0ppJHyEF51IaARpfrOp5rojXFR3zffWOyjk84RLqWsjmbnikZKz6Ub2vHrabLMFXmNbBvoCa/CHPiljGaSnLnSMnjGpABNzp80k36rHnK9ldo48QpmVMfRJ6MjL3Mcgtmb3jUEHrBCidSUd8Hlf6EZc4fZ2CiBFgXAQohQBAiBAEKFAgCIhQBERAEREAREQBERAEREAREQBERAEREAREQBEQoAiL7ZAfEXrhnsXidwjY6R1g1jXPdrya0XPuClJsjKIDAPTtoJHnWHCoQ1vZx3dfjmc/wDVBT9QjdHSOfTVFc/5dbVSyEn6LT/qc9SParaCPDqZ9TLY26MbAbGWQ8mjs5Ek9QBXVfFysVcfHH3+5nCSSyzPiuMQUkfGqJWRMHIuOrj2NaNXHuCqnAtp5IK2ulwyjmqaSpcHtYWuiayTmXXAIAuXi2mhHK1l1MJ2alrnjEMUJkkeLxQG4jhZzALP8vrueUwYwNAa0BrQLAAAADsAHJepRoowi1PnPfsc87svgjv+8LEYulUYQ/h9ZhlLiB4WP8FItm9uKPEOjC8tmA1ilAZILc7Dk4DuJ77L6o9tJsfHVfDRHgVjCHRzMu0lw5Z8vPx5j3FZoKpL8PDIjfJdk/UR2k3hRU7/AEWlYayuccrYoruax313N6x9Ea9tlr7JbSPro58Mrc0VdEx8chYQx0sZGXisI0DhmHLTUEaGw6uFYFh+Dwl4LIW6CSaZzc7+4vNvZGncvK+GqpNWLL8L3+/Y6tzksrozbJxV4ic7EJI3TSPztZG1oEDLD4Mluh18bdpXbUGrN6cT3mHD6aevm+oxzGDvJsXW8gO9SfZ6oqpIGvrImQTkuuyN2YNbfo3NzrbquqW1zX4pLHy/omMl0jpIiLAuEKIgCIiAIiIAiIgCIiAIiIAij23s1THQTy0khjmhDZbtDSeG1wzgX+rc+Xeujs/ioq6WCpH9NE1xHY+1nt8nAjyWmx7N/wA8EbucDHMdgoYTUVDi2MOay7WueczjYWA8/Ut9rri/UdR4KDb4z/w9jP6yrhb+xIf4KchttOzRWlBKtS8vP/hCf4mj6iLDWVkcLHSyvbHGwXc55DQ0d5WKWeixmRcXAdsqKvkdFTTh8jAXFpZIwlo5uaHAZhqOXapC2MBXcJReJLBXevBiDCV7EKyLxPfK7L8rK7L+dbT3qVEq5Mrd2I4ni1VVjDqltJS0TuExxaD6RML8zY6GxPYAW6G6kWwO1UlbFLFUtEdbRycKoaBYE3IDwOq+VwI5XbpoQuXuaewYW5xIDhUTmYuIFiGs1cTy6NufesOwk4qsWxWvgB9EeI4mvsQJZBk6Q8mE+Dx2rvsSxKOOI9P79zBN8MsNRreTiPAwusfexfGIW+Mrgw/slx8lJVX+9c8c4bho51dY0uH5Nlmk/wB5f7K56FmxffReT4JNsVh3o+H0cJFi2CNzvz3jO73uKhm+HBZiI8RFRG2GkDAyFzC4md8vym6Fpv0efUxWaAOQ5dXcFXm+95FBCBydVsv32hlI9/3LTTybuTXllZL8JG9jTjeKtlkhq4mMhc1pM0UdnvcCbNyxnUCxP5wXbo9n8cmDjDieGzNa4scY8j8rxzaS2I2Pcu1uWhaMKaRzfUVBf3kODRf7LWru7KbF0+GccU5lIqJA9wkeHBgaDla2wGgzHU3PfovQnqGm0jBRRA6nDschkihkrsKbLMSIY3uyumI+i3hC6xY9Fj9DTyVUzqF0UWUv4YLnAOeGghpAvq4KZbfYRRhseK1MU8r8PLZGincAXDitIDwfmtd0ibiwBWltltNTVmBVdTBIHsexkdjo5kjpWDI9vU4X5erTVTG+bx/kbUV/sqzEsUrIsQi9GD6OSJkrgTEXRuJuHN1zDLnH/oVu4vgcFUwRVETZYw8PAdewc29joQeRI8yoBuIjPDrnfNMlO0eIbIT94Vprg1k27fodFXETn0dFHCwRxRsiYOTY2NY31BZ1ndGCsTmELgee2bpo8oURVLBERAEREAREQBERAEREAXK2nFZ6M80LmCpblc0Pa12doN3MGbTMRyv7r3XVRWi8PIayRrZPauHFIXse3JOxpjqoHXu292kgHXIdR2jke/U3cYXU0cdVRzxubFBUu9Ge61pY3dbe7QHxeewro1WxsL66LEmPfDMy/FEdg2oGW1pP49th2ArsVldFAwyTSMijHN0j2sF+y561vKaw419PHHs/kZpPt+Dhbc7NS4hFBFE5jeHVRTPzlwBY0OBtYG56XJSQqPjeBhZNvToPacB67WWw/bLDgMxrqW3PSeM+4G6q42OKi4vj5EpxznJ2FX+PUpxXGGYZIXCjoom1M7QS3ivcGkAkdz2DuGfrXWqt6eFRampMh6hFFK6/mQG+9QLFtsp2Vs2MUVNNHDNAyme+phcY8+gD+ict/g22FzqDzuunTUTTbxh44z7mVk0+ESiso4WbQ4fDSRsj9HpZDOImNYAwskyhwHcR7YVkKF7usCijZLXuqo62rq+lNMx2ZrRe/DHIjW17gcgLAALs4xtrQUYPGqog4fMY7iv9hlyPOyranKSjHnCwRHhZZ21zcd2jpqCPi1MrYxrlHN8hHUxg1cfd22UNdtxiOJdDCaN0cR09KqgA0DtaNW39s9y3sD3ZRMk9Kr5XYhVmxLpbmNp+qw/Kt9bTsaFHwlDmx/su/wChuz0Vm+VzpXZjVUGC4nVl5JZcEC55j5uveLD52RXrguGwU0EcNM1rYGtuzKQ4OB1z5vnE883WvWJ4VDVROp542yRPFi1w7ORBGoI6iNQoMzZDFcLJ/wBl1LKiluSKaqI6F+prtB5gs8CtZ2K5Yzh/4f8AZVJxLEVe07vT9onyDWHCoDGDzHHdmB87vf8Aql9lxraOccFmHwUr3aGZ0rHBn1mgvOvk7wUh2K2TbhtOY83EnlcZKiTX4SQ9l9co7+0nrVEvhJttZfCwT6mSBRreJs86vw+WGMXmYWzRD6T2X6A7y0uA7yFJUXPCThJSXgu1lYKP3ZbxW4ZnpKpr/R3yF4c1pLoJLBrszOZacouBqCDobqfYvtjWySMkwg4fW0xjGZhna2VsmY3u1z2kC1tLdt1l2r3aUeIOMpDoKg85YgOmfyjDo7x0Peqs2x3YzYbF6S6eGaLiNjFmvY+7r26JBHUfnL1YWVWvPT9jBxaJri0GLYg3h4nU0WGUFwZWxzR55GjXLfM6/gXAdxsoft1jmHtjGHYUy1PxGy1EgMh48rGZWBubUgAkk6Anl2nT2U3bVWJRekRPgjiEjo7yF+bM0NJs1rTp0h1qzNlN0tLRPbPM41U7CCzM0NjjcOTmx3NyO0nyBV5211dvrwiFFs6O7TZ11Dh8bJBlmmJnlB0LS8ANae8Ma2/fdSpEXkTm5ycn5OhLCwEsiKhJifF1hY1srFIzrVWi8ZGNEQKhcIiIAiIgCIiAIiIAufjeP09FHxqiQRtvZo1Lnu+ixo1cV0FTW+uJwrKdxddjqezG69EiR2Y+d2+ruXTpqlbZtZSyW1ZOhiu+3UilpdOp9Q/n/Zs/1KC7TbYVOIuY6ocy0QdkbG0tYL8za5uToL3WPBcfZS86Slndf5UzXucO4dLKPUt7GtqYa10b5qPKYxlHBqOGHMvfKQWHrJ1Guq92vT118xRxSnKXZ0cZ3dCmpH1YquJkYx+Xg5Q7M5o0dnP0r8lFsPxHgkkwU8wuP5eMyAeFnCyl1dvKjmgdSuohwnMEZAqCLNFrZTk0tYW8FzcE21FDG+OClYeI7M500rpCSBYaBrRYD+K3ayU5OzgG9OGnIz4VRAdbqVjYnePSDr+sK18C2ipMVgc6IiSMjJNFKwXbcfJew3Fj5gr8/YvtA+sP83pmEakwQBr9Od36myme4xx9Lqhc2NM0kdRImbY+8+srz9Vp4bHNdo1hJ5wyY1m57DJHl7Wzwh3NkU1mnus9riB3Aro4Tu3wylIcylY941DpyZjfts7og+AUmReY7rGsbmbbUAOrs0HcOxERZFgiIgCIiAIuVi21VFSX9IqoYyPml4c/9W27vcobi2+6kjuKaCaoPU59oGe+7j7IWsKbJ+lFXJIsdV5vvltQQt63VbD4hsUv4qF1+9bFax3Cp7Q5tAyliL5D9o5neYso/tBgVfC1lTXNlaZ3OawzyZpHEAE3aSXAajnZd1GkcJqU2voZynlYRb+5uPLhbD9Oeod+0B/lU4X5vwx+KYdFHXwcaKnmBIe2z4n2cW2kbq0ag/KHgrC2X30xSZYq9ghfoONGCYz3vZq5niLjwVL9NNyc48kxmksMs5Fjp6hkjWyRua9jxdrmODmuHaCNCsi881CIiAIURAa7hY2XxZJhyWNZs1TygiIoJCIiAIiKQERFACqPfg34eiPbDMPVI38Vbiqffi3p0J+rUD9qNduh/WX7/wCjK70GfB6SOSlps8cb/gIflMY7+jHaFlds9SH/AJaD9UwfcF82dPxSm/Qx/wCFdFJykpPD8noRjFxWUc7/APOUn/TQ/q2r3HgdK3VtPAD+ij/BZ62sZDG+V5sxgJP4DvJsPNcSh24p32bMH0znAObxQcrmnk4PHUe0i3epirZrKyyG6ovDwmdmpha2GVrWtaOHILNAaPkHqC4G413x6cdtIf30akU7g6NxBBDo3EEG4ILTqCozuPd/xCQdtHJ7pYVvV+jZk5NV6ol4oiLzzIIiIAiIgChO9DBcRqooGUJcWhz+OxkoiLwQ3ISSQC0dLS/WND1TZFeubhLciGsrBSuFbkKuSzqieGAHUhgMz/dZvvKmeE7n8NgsZGyVLh1zPIb7DLD13U3RbT1VsvP/AEVUEjWocNhp25IIo4W9kUbYx55Rqqt37T9Khj7ql/rMQ/gVbapPflUXradn0KS/m6WT+DQr6Pm5NkWeksvYGmDcKoWEXDqZjiCLgh93aj7S4W1e6Klqg6SltST6mzR8C8/WYPkeLfUVMMBg4dLSx8slNTt8LRNC3ll8WUJuUX5LbU1yUHsltPUYHWPpakPEGfJURc8h6pox1m1jp8oHwtfFPUNkY2Rjg9j2hzHNNw5pFwQeyyh28rYQYjDxoQBWQtOTkOOwa8Jx7font05HSFbrtvDSSf7OqnFsD3kROfp6NKXasdfkwn2TryJt02RWoh8SPqXaKJ7Xhl1IiLzzUIiIDHMsSyTHksao+zWPQREVSQiIgCJdEAREQBVXvyH8xP8A5Q/cq1FV+/FvwdEfylQPW2P8F16L9aP34MrfQz5ssfiVN+iH3ldVcjZM/Eqf8w/43LrqbfW/qz0a/QvoRyoEdfidPhs0ogpmua+Uvdk47rXEbCes3yjxd1gLc2/nkrMTZhUrRS0lI0OgYGgOqG5BZzXW0FrgAcg13M8uXiMcWI1Bje9sVDQ9OsqSAS0E24UbraucbtDRzNzY5Vt4lXSY1Uw1AjNNQ0fRpibcaUNI1c/nzaOuw7ySV60Hso544PKmnO/jk7fBDY+G0BrWsytA5ABtgFFNyptiRH/aTD9qP8FL3KG7mzbFAO2nqB/hP8FxUc1WffudOr7iXwiIvPMQiIgCIiAIiIAiIgCoLfDPnxWVt/5OGCPwOTNb9tXli+JspYJqmT5EMbpHd9ho0d5Nh5r8+YNgVTjVTVyA/C5Jql5PIyE9CIdmZ2g7A09i9DRRw3Y+kZWexfezONR1tJBUx6NkYLtvfhvbo5h8CCPUumqY3M7TcGofh8hsyou+IO0yztGre7M0etg7Vc65tRV8ObReDygoHtjunhxCoFTHL6M9/wDOAI84l+uBcWfbn1HQ873niLOuyVbzFktJ9niCEMY1guQxrWi5uSGgDU9ui9oioSEJRYZH30UNkpZPLjc3XxEWZqEREAREQCyWS6XQBEsiAKtN+DfgKM/lpR64x+CstVvvvb8VpD2VLx64XfgurRv86P34M7fSzS2Odehg7g8eqV4WbaTjeiy8D+Uy9XPJ87L9bLf/AOrW2KPxGHxl/euWrtbU1MhFFTRvPEbmkeBYZCSMufkOWvjbrXRtze/qdW7FK+hpYpRUow3CqqEufRtmdHXROdlPpZALpHAc+hcDsblGmYqYxtaAA22UAZctrZbaW7rWUWwfYRjA11S7jObctjBPDYTz73e4dxUqAtp1D3K+rtjY1t8FdLVKtPd5PQUG3Suti8d/6upH92fwU5HMeIUE3Y9HGIwOXxtvlw36e5Rp/wBOz6fyU1fcfv2L/BRa7X2WVsoK85MycWj2iIrFQiIgCIiAIi8yytY1z3ENa0FzieTWgXJPgAgKv327RZY4cPYdZCJ5rHkxptG0+LgXfYC726fZ30SgbI4WmqyJ3dojt8G32el9sqsaON2O4zdwPDmlL3D6FJHyb3dABvi5foFrQAAAAALADqHYF36j8qtVLvtmUeXkorejgTsPxBtZB0GVDvSIyP6OoY4F4H2rP+0VcezWNtrqSCrbYcVgLgPmSDR7fJwK5W8fZ307D5WNF5ofh4e0vYDdo/OaXDxIUJ3I7RWfNh7zo+88F/pAASNHi2zvsuUy/Oo3eYhfhkW8iIvPNQhK8OlCxOcSqtllFs9PkvyXhLJZVZolgIiKAES6IAiIgCIikC6JZFAF1Xm+wfEqc9lUPfDIrDsoJvlpXPw9jmtLhFUxveR8xhY9uY913NHmunSvF0SlnpZwNhz8Si7nS/vCu8oHsntbBTwinmD22c8hwGZtnG9iBqPUVK6faKkk+TUReDnhh9TrFdF9U1NvHGTqosg4JZ8HRRY2VDHcnsPg5p+5enSAakgeJAXPhnRlHoKCbvjbG4h2y1g/upfwUmrtqKSC+aZrnD5sZEjj3WHLzsotu7JkxmCRjTYyVMh0vlY6OTV3Z8oDzXbRBquba8fycGqknKKT8l9IiLyQfQ4hZBN2rEinLIaRnEgXq61kCncV2myi1857V94h7VO4bWZ1Cd7uNmmw50bTZ9W8QDt4di6Q+yMv21L+KVS2+bGDNWxUrdRTRC4H9bLYkeOUR+tdWkjvtXy5MrMxiSPcjgOSCaucOlO7gx90UZ6RHi/T+zVmrjbN4b6JSU9KOcMTGu732u8+bi5dEvPaVnfbvsci0YYRsXVAbW0b8HxfjQizBI2qgA5FjnHNH4Xzs8LK9rqDb3MA9IovSGi8lGS/vMLrCQeVmu+yVrpLdtm19PgiyHGSbUWJsnijniN45WNkYfquFx5rIXEqudzWPcWnkonnp0zs8ffC86jyff2wrFXPdB1zcTSGGshLoixLi6IgQBERAEREAREQBLIl0AuiWRALry9gcC0gEEEEEAgg8wQeYXpLICFYvulw6clzGyUzj/UuGS/6NwIHlZRqr3HyD+RrGOHZLC5vva4/craRdUNXbHqRm6ovwUnJuYxAfJfSO8JJG/exeG7nMSOhNMB3zOP3MKu9Fr/z7fkV+DEqfDdyDrg1NW0DrbBGSfbfa3sqwtntlaXD2FlNHlLrZ3uOaSS30nnq7hYdy6yLCzU2WcSfBeNcY9BERc5cIiFAEREAREQBUjs/g09bjjpJ4ntEdTJUT5mOAaGOJYwk6akMaO0K7kuuim91KWF2ik4bsBLIl1zlxZeJoWva5jxdj2ua4Hra4WI9RK9omQURsZKcNxpsDzYcaSjffrDjlYfaEZV7qvNrd2UlZXtrIZo4mPMRmzB+ZrmWGdgAsSQ0dY1CsNdursjZtknzjkyqi45QREK4jUIiXQBERAERLIAiIpAREQC6IigBERAEREAREQBERAEREARECAIhRAEQIUARAhQBERSAiIFACIhQBEQIAiFEAS6IgF0uiIAiIgP/2Q==">
            <a:extLst>
              <a:ext uri="{FF2B5EF4-FFF2-40B4-BE49-F238E27FC236}">
                <a16:creationId xmlns:a16="http://schemas.microsoft.com/office/drawing/2014/main" id="{DA0C542B-18BD-C94D-F345-0963124ADFD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87501" y="-665163"/>
            <a:ext cx="2352675" cy="1371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20490" name="AutoShape 16" descr="data:image/jpeg;base64,/9j/4AAQSkZJRgABAQAAAQABAAD/2wCEAAkGBhAPEBAOEBAQEA8PEA8QEBQQDw4QFQ8QFBAVGBcSFBIXHSYeGBkjGRQWIDEgJCcqLS0tFR4xNTAqNSYrLCkBCQoKDgwOGg8PGiwlHCQqLC0pLC0pKSwsKSkpLCksKSwpLCwpLCkpKSwpKSwsKSkpKSksKSwsKiwsKSwsLCwpKf/AABEIAKsBJgMBIgACEQEDEQH/xAAcAAEAAgMBAQEAAAAAAAAAAAAABgcDBAUCAQj/xABNEAABAwIDBAYECQcJCQEAAAABAAIDBBEFEiEGBxMxIkFRYXGBFJGSoSMkMkJSYoKx0WNyc5Ois8EzNENTg6OywtIVFyVEVGR08PEW/8QAGgEBAAMBAQEAAAAAAAAAAAAAAAECAwQFBv/EAC4RAAICAQQBAgQGAgMAAAAAAAABAgMRBBIhMUEyURNhcfAiIzOB0eGhsRSRwf/aAAwDAQACEQMRAD8AtRERfJHqBERAEREAREQBERAEREAREQBERAAiBCgBQIEQBaFdtBSU7sk1TTxO+jJNGx3sk3XF3g7Svo6dscGtXVvENOBqQTYF4HaLgDvcFqYJuuooowaqP0qpf0ppJHyEF51IaARpfrOp5rojXFR3zffWOyjk84RLqWsjmbnikZKz6Ub2vHrabLMFXmNbBvoCa/CHPiljGaSnLnSMnjGpABNzp80k36rHnK9ldo48QpmVMfRJ6MjL3Mcgtmb3jUEHrBCidSUd8Hlf6EZc4fZ2CiBFgXAQohQBAiBAEKFAgCIhQBERAEREAREQBERAEREAREQBERAEREAREQBEQoAiL7ZAfEXrhnsXidwjY6R1g1jXPdrya0XPuClJsjKIDAPTtoJHnWHCoQ1vZx3dfjmc/wDVBT9QjdHSOfTVFc/5dbVSyEn6LT/qc9SParaCPDqZ9TLY26MbAbGWQ8mjs5Ek9QBXVfFysVcfHH3+5nCSSyzPiuMQUkfGqJWRMHIuOrj2NaNXHuCqnAtp5IK2ulwyjmqaSpcHtYWuiayTmXXAIAuXi2mhHK1l1MJ2alrnjEMUJkkeLxQG4jhZzALP8vrueUwYwNAa0BrQLAAAADsAHJepRoowi1PnPfsc87svgjv+8LEYulUYQ/h9ZhlLiB4WP8FItm9uKPEOjC8tmA1ilAZILc7Dk4DuJ77L6o9tJsfHVfDRHgVjCHRzMu0lw5Z8vPx5j3FZoKpL8PDIjfJdk/UR2k3hRU7/AEWlYayuccrYoruax313N6x9Ea9tlr7JbSPro58Mrc0VdEx8chYQx0sZGXisI0DhmHLTUEaGw6uFYFh+Dwl4LIW6CSaZzc7+4vNvZGncvK+GqpNWLL8L3+/Y6tzksrozbJxV4ic7EJI3TSPztZG1oEDLD4Mluh18bdpXbUGrN6cT3mHD6aevm+oxzGDvJsXW8gO9SfZ6oqpIGvrImQTkuuyN2YNbfo3NzrbquqW1zX4pLHy/omMl0jpIiLAuEKIgCIiAIiIAiIgCIiAIiIAij23s1THQTy0khjmhDZbtDSeG1wzgX+rc+Xeujs/ioq6WCpH9NE1xHY+1nt8nAjyWmx7N/wA8EbucDHMdgoYTUVDi2MOay7WueczjYWA8/Ut9rri/UdR4KDb4z/w9jP6yrhb+xIf4KchttOzRWlBKtS8vP/hCf4mj6iLDWVkcLHSyvbHGwXc55DQ0d5WKWeixmRcXAdsqKvkdFTTh8jAXFpZIwlo5uaHAZhqOXapC2MBXcJReJLBXevBiDCV7EKyLxPfK7L8rK7L+dbT3qVEq5Mrd2I4ni1VVjDqltJS0TuExxaD6RML8zY6GxPYAW6G6kWwO1UlbFLFUtEdbRycKoaBYE3IDwOq+VwI5XbpoQuXuaewYW5xIDhUTmYuIFiGs1cTy6NufesOwk4qsWxWvgB9EeI4mvsQJZBk6Q8mE+Dx2rvsSxKOOI9P79zBN8MsNRreTiPAwusfexfGIW+Mrgw/slx8lJVX+9c8c4bho51dY0uH5Nlmk/wB5f7K56FmxffReT4JNsVh3o+H0cJFi2CNzvz3jO73uKhm+HBZiI8RFRG2GkDAyFzC4md8vym6Fpv0efUxWaAOQ5dXcFXm+95FBCBydVsv32hlI9/3LTTybuTXllZL8JG9jTjeKtlkhq4mMhc1pM0UdnvcCbNyxnUCxP5wXbo9n8cmDjDieGzNa4scY8j8rxzaS2I2Pcu1uWhaMKaRzfUVBf3kODRf7LWru7KbF0+GccU5lIqJA9wkeHBgaDla2wGgzHU3PfovQnqGm0jBRRA6nDschkihkrsKbLMSIY3uyumI+i3hC6xY9Fj9DTyVUzqF0UWUv4YLnAOeGghpAvq4KZbfYRRhseK1MU8r8PLZGincAXDitIDwfmtd0ibiwBWltltNTVmBVdTBIHsexkdjo5kjpWDI9vU4X5erTVTG+bx/kbUV/sqzEsUrIsQi9GD6OSJkrgTEXRuJuHN1zDLnH/oVu4vgcFUwRVETZYw8PAdewc29joQeRI8yoBuIjPDrnfNMlO0eIbIT94Vprg1k27fodFXETn0dFHCwRxRsiYOTY2NY31BZ1ndGCsTmELgee2bpo8oURVLBERAEREAREQBERAEREAXK2nFZ6M80LmCpblc0Pa12doN3MGbTMRyv7r3XVRWi8PIayRrZPauHFIXse3JOxpjqoHXu292kgHXIdR2jke/U3cYXU0cdVRzxubFBUu9Ge61pY3dbe7QHxeewro1WxsL66LEmPfDMy/FEdg2oGW1pP49th2ArsVldFAwyTSMijHN0j2sF+y561vKaw419PHHs/kZpPt+Dhbc7NS4hFBFE5jeHVRTPzlwBY0OBtYG56XJSQqPjeBhZNvToPacB67WWw/bLDgMxrqW3PSeM+4G6q42OKi4vj5EpxznJ2FX+PUpxXGGYZIXCjoom1M7QS3ivcGkAkdz2DuGfrXWqt6eFRampMh6hFFK6/mQG+9QLFtsp2Vs2MUVNNHDNAyme+phcY8+gD+ict/g22FzqDzuunTUTTbxh44z7mVk0+ESiso4WbQ4fDSRsj9HpZDOImNYAwskyhwHcR7YVkKF7usCijZLXuqo62rq+lNMx2ZrRe/DHIjW17gcgLAALs4xtrQUYPGqog4fMY7iv9hlyPOyranKSjHnCwRHhZZ21zcd2jpqCPi1MrYxrlHN8hHUxg1cfd22UNdtxiOJdDCaN0cR09KqgA0DtaNW39s9y3sD3ZRMk9Kr5XYhVmxLpbmNp+qw/Kt9bTsaFHwlDmx/su/wChuz0Vm+VzpXZjVUGC4nVl5JZcEC55j5uveLD52RXrguGwU0EcNM1rYGtuzKQ4OB1z5vnE883WvWJ4VDVROp542yRPFi1w7ORBGoI6iNQoMzZDFcLJ/wBl1LKiluSKaqI6F+prtB5gs8CtZ2K5Yzh/4f8AZVJxLEVe07vT9onyDWHCoDGDzHHdmB87vf8Aql9lxraOccFmHwUr3aGZ0rHBn1mgvOvk7wUh2K2TbhtOY83EnlcZKiTX4SQ9l9co7+0nrVEvhJttZfCwT6mSBRreJs86vw+WGMXmYWzRD6T2X6A7y0uA7yFJUXPCThJSXgu1lYKP3ZbxW4ZnpKpr/R3yF4c1pLoJLBrszOZacouBqCDobqfYvtjWySMkwg4fW0xjGZhna2VsmY3u1z2kC1tLdt1l2r3aUeIOMpDoKg85YgOmfyjDo7x0Peqs2x3YzYbF6S6eGaLiNjFmvY+7r26JBHUfnL1YWVWvPT9jBxaJri0GLYg3h4nU0WGUFwZWxzR55GjXLfM6/gXAdxsoft1jmHtjGHYUy1PxGy1EgMh48rGZWBubUgAkk6Anl2nT2U3bVWJRekRPgjiEjo7yF+bM0NJs1rTp0h1qzNlN0tLRPbPM41U7CCzM0NjjcOTmx3NyO0nyBV5211dvrwiFFs6O7TZ11Dh8bJBlmmJnlB0LS8ANae8Ma2/fdSpEXkTm5ycn5OhLCwEsiKhJifF1hY1srFIzrVWi8ZGNEQKhcIiIAiIgCIiAIiIAufjeP09FHxqiQRtvZo1Lnu+ixo1cV0FTW+uJwrKdxddjqezG69EiR2Y+d2+ruXTpqlbZtZSyW1ZOhiu+3UilpdOp9Q/n/Zs/1KC7TbYVOIuY6ocy0QdkbG0tYL8za5uToL3WPBcfZS86Slndf5UzXucO4dLKPUt7GtqYa10b5qPKYxlHBqOGHMvfKQWHrJ1Guq92vT118xRxSnKXZ0cZ3dCmpH1YquJkYx+Xg5Q7M5o0dnP0r8lFsPxHgkkwU8wuP5eMyAeFnCyl1dvKjmgdSuohwnMEZAqCLNFrZTk0tYW8FzcE21FDG+OClYeI7M500rpCSBYaBrRYD+K3ayU5OzgG9OGnIz4VRAdbqVjYnePSDr+sK18C2ipMVgc6IiSMjJNFKwXbcfJew3Fj5gr8/YvtA+sP83pmEakwQBr9Od36myme4xx9Lqhc2NM0kdRImbY+8+srz9Vp4bHNdo1hJ5wyY1m57DJHl7Wzwh3NkU1mnus9riB3Aro4Tu3wylIcylY941DpyZjfts7og+AUmReY7rGsbmbbUAOrs0HcOxERZFgiIgCIiAIuVi21VFSX9IqoYyPml4c/9W27vcobi2+6kjuKaCaoPU59oGe+7j7IWsKbJ+lFXJIsdV5vvltQQt63VbD4hsUv4qF1+9bFax3Cp7Q5tAyliL5D9o5neYso/tBgVfC1lTXNlaZ3OawzyZpHEAE3aSXAajnZd1GkcJqU2voZynlYRb+5uPLhbD9Oeod+0B/lU4X5vwx+KYdFHXwcaKnmBIe2z4n2cW2kbq0ag/KHgrC2X30xSZYq9ghfoONGCYz3vZq5niLjwVL9NNyc48kxmksMs5Fjp6hkjWyRua9jxdrmODmuHaCNCsi881CIiAIURAa7hY2XxZJhyWNZs1TygiIoJCIiAIiKQERFACqPfg34eiPbDMPVI38Vbiqffi3p0J+rUD9qNduh/WX7/wCjK70GfB6SOSlps8cb/gIflMY7+jHaFlds9SH/AJaD9UwfcF82dPxSm/Qx/wCFdFJykpPD8noRjFxWUc7/APOUn/TQ/q2r3HgdK3VtPAD+ij/BZ62sZDG+V5sxgJP4DvJsPNcSh24p32bMH0znAObxQcrmnk4PHUe0i3epirZrKyyG6ovDwmdmpha2GVrWtaOHILNAaPkHqC4G413x6cdtIf30akU7g6NxBBDo3EEG4ILTqCozuPd/xCQdtHJ7pYVvV+jZk5NV6ol4oiLzzIIiIAiIgChO9DBcRqooGUJcWhz+OxkoiLwQ3ISSQC0dLS/WND1TZFeubhLciGsrBSuFbkKuSzqieGAHUhgMz/dZvvKmeE7n8NgsZGyVLh1zPIb7DLD13U3RbT1VsvP/AEVUEjWocNhp25IIo4W9kUbYx55Rqqt37T9Khj7ql/rMQ/gVbapPflUXradn0KS/m6WT+DQr6Pm5NkWeksvYGmDcKoWEXDqZjiCLgh93aj7S4W1e6Klqg6SltST6mzR8C8/WYPkeLfUVMMBg4dLSx8slNTt8LRNC3ll8WUJuUX5LbU1yUHsltPUYHWPpakPEGfJURc8h6pox1m1jp8oHwtfFPUNkY2Rjg9j2hzHNNw5pFwQeyyh28rYQYjDxoQBWQtOTkOOwa8Jx7font05HSFbrtvDSSf7OqnFsD3kROfp6NKXasdfkwn2TryJt02RWoh8SPqXaKJ7Xhl1IiLzzUIiIDHMsSyTHksao+zWPQREVSQiIgCJdEAREQBVXvyH8xP8A5Q/cq1FV+/FvwdEfylQPW2P8F16L9aP34MrfQz5ssfiVN+iH3ldVcjZM/Eqf8w/43LrqbfW/qz0a/QvoRyoEdfidPhs0ogpmua+Uvdk47rXEbCes3yjxd1gLc2/nkrMTZhUrRS0lI0OgYGgOqG5BZzXW0FrgAcg13M8uXiMcWI1Bje9sVDQ9OsqSAS0E24UbraucbtDRzNzY5Vt4lXSY1Uw1AjNNQ0fRpibcaUNI1c/nzaOuw7ySV60Hso544PKmnO/jk7fBDY+G0BrWsytA5ABtgFFNyptiRH/aTD9qP8FL3KG7mzbFAO2nqB/hP8FxUc1WffudOr7iXwiIvPMQiIgCIiAIiIAiIgCoLfDPnxWVt/5OGCPwOTNb9tXli+JspYJqmT5EMbpHd9ho0d5Nh5r8+YNgVTjVTVyA/C5Jql5PIyE9CIdmZ2g7A09i9DRRw3Y+kZWexfezONR1tJBUx6NkYLtvfhvbo5h8CCPUumqY3M7TcGofh8hsyou+IO0yztGre7M0etg7Vc65tRV8ObReDygoHtjunhxCoFTHL6M9/wDOAI84l+uBcWfbn1HQ873niLOuyVbzFktJ9niCEMY1guQxrWi5uSGgDU9ui9oioSEJRYZH30UNkpZPLjc3XxEWZqEREAREQCyWS6XQBEsiAKtN+DfgKM/lpR64x+CstVvvvb8VpD2VLx64XfgurRv86P34M7fSzS2Odehg7g8eqV4WbaTjeiy8D+Uy9XPJ87L9bLf/AOrW2KPxGHxl/euWrtbU1MhFFTRvPEbmkeBYZCSMufkOWvjbrXRtze/qdW7FK+hpYpRUow3CqqEufRtmdHXROdlPpZALpHAc+hcDsblGmYqYxtaAA22UAZctrZbaW7rWUWwfYRjA11S7jObctjBPDYTz73e4dxUqAtp1D3K+rtjY1t8FdLVKtPd5PQUG3Suti8d/6upH92fwU5HMeIUE3Y9HGIwOXxtvlw36e5Rp/wBOz6fyU1fcfv2L/BRa7X2WVsoK85MycWj2iIrFQiIgCIiAIi8yytY1z3ENa0FzieTWgXJPgAgKv327RZY4cPYdZCJ5rHkxptG0+LgXfYC726fZ30SgbI4WmqyJ3dojt8G32el9sqsaON2O4zdwPDmlL3D6FJHyb3dABvi5foFrQAAAAALADqHYF36j8qtVLvtmUeXkorejgTsPxBtZB0GVDvSIyP6OoY4F4H2rP+0VcezWNtrqSCrbYcVgLgPmSDR7fJwK5W8fZ307D5WNF5ofh4e0vYDdo/OaXDxIUJ3I7RWfNh7zo+88F/pAASNHi2zvsuUy/Oo3eYhfhkW8iIvPNQhK8OlCxOcSqtllFs9PkvyXhLJZVZolgIiKAES6IAiIgCIikC6JZFAF1Xm+wfEqc9lUPfDIrDsoJvlpXPw9jmtLhFUxveR8xhY9uY913NHmunSvF0SlnpZwNhz8Si7nS/vCu8oHsntbBTwinmD22c8hwGZtnG9iBqPUVK6faKkk+TUReDnhh9TrFdF9U1NvHGTqosg4JZ8HRRY2VDHcnsPg5p+5enSAakgeJAXPhnRlHoKCbvjbG4h2y1g/upfwUmrtqKSC+aZrnD5sZEjj3WHLzsotu7JkxmCRjTYyVMh0vlY6OTV3Z8oDzXbRBquba8fycGqknKKT8l9IiLyQfQ4hZBN2rEinLIaRnEgXq61kCncV2myi1857V94h7VO4bWZ1Cd7uNmmw50bTZ9W8QDt4di6Q+yMv21L+KVS2+bGDNWxUrdRTRC4H9bLYkeOUR+tdWkjvtXy5MrMxiSPcjgOSCaucOlO7gx90UZ6RHi/T+zVmrjbN4b6JSU9KOcMTGu732u8+bi5dEvPaVnfbvsci0YYRsXVAbW0b8HxfjQizBI2qgA5FjnHNH4Xzs8LK9rqDb3MA9IovSGi8lGS/vMLrCQeVmu+yVrpLdtm19PgiyHGSbUWJsnijniN45WNkYfquFx5rIXEqudzWPcWnkonnp0zs8ffC86jyff2wrFXPdB1zcTSGGshLoixLi6IgQBERAEREAREQBLIl0AuiWRALry9gcC0gEEEEEAgg8wQeYXpLICFYvulw6clzGyUzj/UuGS/6NwIHlZRqr3HyD+RrGOHZLC5vva4/craRdUNXbHqRm6ovwUnJuYxAfJfSO8JJG/exeG7nMSOhNMB3zOP3MKu9Fr/z7fkV+DEqfDdyDrg1NW0DrbBGSfbfa3sqwtntlaXD2FlNHlLrZ3uOaSS30nnq7hYdy6yLCzU2WcSfBeNcY9BERc5cIiFAEREAREQBUjs/g09bjjpJ4ntEdTJUT5mOAaGOJYwk6akMaO0K7kuuim91KWF2ik4bsBLIl1zlxZeJoWva5jxdj2ua4Hra4WI9RK9omQURsZKcNxpsDzYcaSjffrDjlYfaEZV7qvNrd2UlZXtrIZo4mPMRmzB+ZrmWGdgAsSQ0dY1CsNdursjZtknzjkyqi45QREK4jUIiXQBERAERLIAiIpAREQC6IigBERAEREAREQBERAEREARECAIhRAEQIUARAhQBERSAiIFACIhQBEQIAiFEAS6IgF0uiIAiIgP/2Q==">
            <a:extLst>
              <a:ext uri="{FF2B5EF4-FFF2-40B4-BE49-F238E27FC236}">
                <a16:creationId xmlns:a16="http://schemas.microsoft.com/office/drawing/2014/main" id="{4C4CEC07-9563-CD4E-CE6C-1E601110C1C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87501" y="-665163"/>
            <a:ext cx="2352675" cy="1371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1FE53160-30B0-BED7-6C27-4ED684DD56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At the end of a lesson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ABE21B2B-A1BB-5E4B-2953-FDC2685DB04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424113" y="1628776"/>
            <a:ext cx="7772400" cy="4530725"/>
          </a:xfrm>
        </p:spPr>
        <p:txBody>
          <a:bodyPr/>
          <a:lstStyle/>
          <a:p>
            <a:r>
              <a:rPr lang="en-GB" altLang="en-US"/>
              <a:t>To reinforce and consolidate the teaching points from the lesson </a:t>
            </a:r>
          </a:p>
          <a:p>
            <a:r>
              <a:rPr lang="en-GB" altLang="en-US"/>
              <a:t>To make a simple game to take home for homework</a:t>
            </a:r>
          </a:p>
          <a:p>
            <a:r>
              <a:rPr lang="en-GB" altLang="en-US"/>
              <a:t>To send pupils back into the classroom in a positive frame of mind</a:t>
            </a:r>
          </a:p>
        </p:txBody>
      </p:sp>
      <p:sp>
        <p:nvSpPr>
          <p:cNvPr id="21508" name="AutoShape 2" descr="data:image/jpeg;base64,/9j/4AAQSkZJRgABAQAAAQABAAD/2wCEAAkGBhAPEBAOEBAQEA8PEA8QEBQQDw4QFQ8QFBAVGBcSFBIXHSYeGBkjGRQWIDEgJCcqLS0tFR4xNTAqNSYrLCkBCQoKDgwOGg8PGiwlHCQqLC0pLC0pKSwsKSkpLCksKSwpLCwpLCkpKSwpKSwsKSkpKSksKSwsKiwsKSwsLCwpKf/AABEIAKsBJgMBIgACEQEDEQH/xAAcAAEAAgMBAQEAAAAAAAAAAAAABgcDBAUCAQj/xABNEAABAwIDBAYECQcJCQEAAAABAAIDBBEFEiEGBxMxIkFRYXGBFJGSoSMkMkJSYoKx0WNyc5Ois8EzNENTg6OywtIVFyVEVGR08PEW/8QAGgEBAAMBAQEAAAAAAAAAAAAAAAECAwQFBv/EAC4RAAICAQQBAgQGAgMAAAAAAAABAgMRBBIhMUEyURNhcfAiIzOB0eGhsRSRwf/aAAwDAQACEQMRAD8AtRERfJHqBERAEREAREQBERAEREAREQBERAAiBCgBQIEQBaFdtBSU7sk1TTxO+jJNGx3sk3XF3g7Svo6dscGtXVvENOBqQTYF4HaLgDvcFqYJuuooowaqP0qpf0ppJHyEF51IaARpfrOp5rojXFR3zffWOyjk84RLqWsjmbnikZKz6Ub2vHrabLMFXmNbBvoCa/CHPiljGaSnLnSMnjGpABNzp80k36rHnK9ldo48QpmVMfRJ6MjL3Mcgtmb3jUEHrBCidSUd8Hlf6EZc4fZ2CiBFgXAQohQBAiBAEKFAgCIhQBERAEREAREQBERAEREAREQBERAEREAREQBEQoAiL7ZAfEXrhnsXidwjY6R1g1jXPdrya0XPuClJsjKIDAPTtoJHnWHCoQ1vZx3dfjmc/wDVBT9QjdHSOfTVFc/5dbVSyEn6LT/qc9SParaCPDqZ9TLY26MbAbGWQ8mjs5Ek9QBXVfFysVcfHH3+5nCSSyzPiuMQUkfGqJWRMHIuOrj2NaNXHuCqnAtp5IK2ulwyjmqaSpcHtYWuiayTmXXAIAuXi2mhHK1l1MJ2alrnjEMUJkkeLxQG4jhZzALP8vrueUwYwNAa0BrQLAAAADsAHJepRoowi1PnPfsc87svgjv+8LEYulUYQ/h9ZhlLiB4WP8FItm9uKPEOjC8tmA1ilAZILc7Dk4DuJ77L6o9tJsfHVfDRHgVjCHRzMu0lw5Z8vPx5j3FZoKpL8PDIjfJdk/UR2k3hRU7/AEWlYayuccrYoruax313N6x9Ea9tlr7JbSPro58Mrc0VdEx8chYQx0sZGXisI0DhmHLTUEaGw6uFYFh+Dwl4LIW6CSaZzc7+4vNvZGncvK+GqpNWLL8L3+/Y6tzksrozbJxV4ic7EJI3TSPztZG1oEDLD4Mluh18bdpXbUGrN6cT3mHD6aevm+oxzGDvJsXW8gO9SfZ6oqpIGvrImQTkuuyN2YNbfo3NzrbquqW1zX4pLHy/omMl0jpIiLAuEKIgCIiAIiIAiIgCIiAIiIAij23s1THQTy0khjmhDZbtDSeG1wzgX+rc+Xeujs/ioq6WCpH9NE1xHY+1nt8nAjyWmx7N/wA8EbucDHMdgoYTUVDi2MOay7WueczjYWA8/Ut9rri/UdR4KDb4z/w9jP6yrhb+xIf4KchttOzRWlBKtS8vP/hCf4mj6iLDWVkcLHSyvbHGwXc55DQ0d5WKWeixmRcXAdsqKvkdFTTh8jAXFpZIwlo5uaHAZhqOXapC2MBXcJReJLBXevBiDCV7EKyLxPfK7L8rK7L+dbT3qVEq5Mrd2I4ni1VVjDqltJS0TuExxaD6RML8zY6GxPYAW6G6kWwO1UlbFLFUtEdbRycKoaBYE3IDwOq+VwI5XbpoQuXuaewYW5xIDhUTmYuIFiGs1cTy6NufesOwk4qsWxWvgB9EeI4mvsQJZBk6Q8mE+Dx2rvsSxKOOI9P79zBN8MsNRreTiPAwusfexfGIW+Mrgw/slx8lJVX+9c8c4bho51dY0uH5Nlmk/wB5f7K56FmxffReT4JNsVh3o+H0cJFi2CNzvz3jO73uKhm+HBZiI8RFRG2GkDAyFzC4md8vym6Fpv0efUxWaAOQ5dXcFXm+95FBCBydVsv32hlI9/3LTTybuTXllZL8JG9jTjeKtlkhq4mMhc1pM0UdnvcCbNyxnUCxP5wXbo9n8cmDjDieGzNa4scY8j8rxzaS2I2Pcu1uWhaMKaRzfUVBf3kODRf7LWru7KbF0+GccU5lIqJA9wkeHBgaDla2wGgzHU3PfovQnqGm0jBRRA6nDschkihkrsKbLMSIY3uyumI+i3hC6xY9Fj9DTyVUzqF0UWUv4YLnAOeGghpAvq4KZbfYRRhseK1MU8r8PLZGincAXDitIDwfmtd0ibiwBWltltNTVmBVdTBIHsexkdjo5kjpWDI9vU4X5erTVTG+bx/kbUV/sqzEsUrIsQi9GD6OSJkrgTEXRuJuHN1zDLnH/oVu4vgcFUwRVETZYw8PAdewc29joQeRI8yoBuIjPDrnfNMlO0eIbIT94Vprg1k27fodFXETn0dFHCwRxRsiYOTY2NY31BZ1ndGCsTmELgee2bpo8oURVLBERAEREAREQBERAEREAXK2nFZ6M80LmCpblc0Pa12doN3MGbTMRyv7r3XVRWi8PIayRrZPauHFIXse3JOxpjqoHXu292kgHXIdR2jke/U3cYXU0cdVRzxubFBUu9Ge61pY3dbe7QHxeewro1WxsL66LEmPfDMy/FEdg2oGW1pP49th2ArsVldFAwyTSMijHN0j2sF+y561vKaw419PHHs/kZpPt+Dhbc7NS4hFBFE5jeHVRTPzlwBY0OBtYG56XJSQqPjeBhZNvToPacB67WWw/bLDgMxrqW3PSeM+4G6q42OKi4vj5EpxznJ2FX+PUpxXGGYZIXCjoom1M7QS3ivcGkAkdz2DuGfrXWqt6eFRampMh6hFFK6/mQG+9QLFtsp2Vs2MUVNNHDNAyme+phcY8+gD+ict/g22FzqDzuunTUTTbxh44z7mVk0+ESiso4WbQ4fDSRsj9HpZDOImNYAwskyhwHcR7YVkKF7usCijZLXuqo62rq+lNMx2ZrRe/DHIjW17gcgLAALs4xtrQUYPGqog4fMY7iv9hlyPOyranKSjHnCwRHhZZ21zcd2jpqCPi1MrYxrlHN8hHUxg1cfd22UNdtxiOJdDCaN0cR09KqgA0DtaNW39s9y3sD3ZRMk9Kr5XYhVmxLpbmNp+qw/Kt9bTsaFHwlDmx/su/wChuz0Vm+VzpXZjVUGC4nVl5JZcEC55j5uveLD52RXrguGwU0EcNM1rYGtuzKQ4OB1z5vnE883WvWJ4VDVROp542yRPFi1w7ORBGoI6iNQoMzZDFcLJ/wBl1LKiluSKaqI6F+prtB5gs8CtZ2K5Yzh/4f8AZVJxLEVe07vT9onyDWHCoDGDzHHdmB87vf8Aql9lxraOccFmHwUr3aGZ0rHBn1mgvOvk7wUh2K2TbhtOY83EnlcZKiTX4SQ9l9co7+0nrVEvhJttZfCwT6mSBRreJs86vw+WGMXmYWzRD6T2X6A7y0uA7yFJUXPCThJSXgu1lYKP3ZbxW4ZnpKpr/R3yF4c1pLoJLBrszOZacouBqCDobqfYvtjWySMkwg4fW0xjGZhna2VsmY3u1z2kC1tLdt1l2r3aUeIOMpDoKg85YgOmfyjDo7x0Peqs2x3YzYbF6S6eGaLiNjFmvY+7r26JBHUfnL1YWVWvPT9jBxaJri0GLYg3h4nU0WGUFwZWxzR55GjXLfM6/gXAdxsoft1jmHtjGHYUy1PxGy1EgMh48rGZWBubUgAkk6Anl2nT2U3bVWJRekRPgjiEjo7yF+bM0NJs1rTp0h1qzNlN0tLRPbPM41U7CCzM0NjjcOTmx3NyO0nyBV5211dvrwiFFs6O7TZ11Dh8bJBlmmJnlB0LS8ANae8Ma2/fdSpEXkTm5ycn5OhLCwEsiKhJifF1hY1srFIzrVWi8ZGNEQKhcIiIAiIgCIiAIiIAufjeP09FHxqiQRtvZo1Lnu+ixo1cV0FTW+uJwrKdxddjqezG69EiR2Y+d2+ruXTpqlbZtZSyW1ZOhiu+3UilpdOp9Q/n/Zs/1KC7TbYVOIuY6ocy0QdkbG0tYL8za5uToL3WPBcfZS86Slndf5UzXucO4dLKPUt7GtqYa10b5qPKYxlHBqOGHMvfKQWHrJ1Guq92vT118xRxSnKXZ0cZ3dCmpH1YquJkYx+Xg5Q7M5o0dnP0r8lFsPxHgkkwU8wuP5eMyAeFnCyl1dvKjmgdSuohwnMEZAqCLNFrZTk0tYW8FzcE21FDG+OClYeI7M500rpCSBYaBrRYD+K3ayU5OzgG9OGnIz4VRAdbqVjYnePSDr+sK18C2ipMVgc6IiSMjJNFKwXbcfJew3Fj5gr8/YvtA+sP83pmEakwQBr9Od36myme4xx9Lqhc2NM0kdRImbY+8+srz9Vp4bHNdo1hJ5wyY1m57DJHl7Wzwh3NkU1mnus9riB3Aro4Tu3wylIcylY941DpyZjfts7og+AUmReY7rGsbmbbUAOrs0HcOxERZFgiIgCIiAIuVi21VFSX9IqoYyPml4c/9W27vcobi2+6kjuKaCaoPU59oGe+7j7IWsKbJ+lFXJIsdV5vvltQQt63VbD4hsUv4qF1+9bFax3Cp7Q5tAyliL5D9o5neYso/tBgVfC1lTXNlaZ3OawzyZpHEAE3aSXAajnZd1GkcJqU2voZynlYRb+5uPLhbD9Oeod+0B/lU4X5vwx+KYdFHXwcaKnmBIe2z4n2cW2kbq0ag/KHgrC2X30xSZYq9ghfoONGCYz3vZq5niLjwVL9NNyc48kxmksMs5Fjp6hkjWyRua9jxdrmODmuHaCNCsi881CIiAIURAa7hY2XxZJhyWNZs1TygiIoJCIiAIiKQERFACqPfg34eiPbDMPVI38Vbiqffi3p0J+rUD9qNduh/WX7/wCjK70GfB6SOSlps8cb/gIflMY7+jHaFlds9SH/AJaD9UwfcF82dPxSm/Qx/wCFdFJykpPD8noRjFxWUc7/APOUn/TQ/q2r3HgdK3VtPAD+ij/BZ62sZDG+V5sxgJP4DvJsPNcSh24p32bMH0znAObxQcrmnk4PHUe0i3epirZrKyyG6ovDwmdmpha2GVrWtaOHILNAaPkHqC4G413x6cdtIf30akU7g6NxBBDo3EEG4ILTqCozuPd/xCQdtHJ7pYVvV+jZk5NV6ol4oiLzzIIiIAiIgChO9DBcRqooGUJcWhz+OxkoiLwQ3ISSQC0dLS/WND1TZFeubhLciGsrBSuFbkKuSzqieGAHUhgMz/dZvvKmeE7n8NgsZGyVLh1zPIb7DLD13U3RbT1VsvP/AEVUEjWocNhp25IIo4W9kUbYx55Rqqt37T9Khj7ql/rMQ/gVbapPflUXradn0KS/m6WT+DQr6Pm5NkWeksvYGmDcKoWEXDqZjiCLgh93aj7S4W1e6Klqg6SltST6mzR8C8/WYPkeLfUVMMBg4dLSx8slNTt8LRNC3ll8WUJuUX5LbU1yUHsltPUYHWPpakPEGfJURc8h6pox1m1jp8oHwtfFPUNkY2Rjg9j2hzHNNw5pFwQeyyh28rYQYjDxoQBWQtOTkOOwa8Jx7font05HSFbrtvDSSf7OqnFsD3kROfp6NKXasdfkwn2TryJt02RWoh8SPqXaKJ7Xhl1IiLzzUIiIDHMsSyTHksao+zWPQREVSQiIgCJdEAREQBVXvyH8xP8A5Q/cq1FV+/FvwdEfylQPW2P8F16L9aP34MrfQz5ssfiVN+iH3ldVcjZM/Eqf8w/43LrqbfW/qz0a/QvoRyoEdfidPhs0ogpmua+Uvdk47rXEbCes3yjxd1gLc2/nkrMTZhUrRS0lI0OgYGgOqG5BZzXW0FrgAcg13M8uXiMcWI1Bje9sVDQ9OsqSAS0E24UbraucbtDRzNzY5Vt4lXSY1Uw1AjNNQ0fRpibcaUNI1c/nzaOuw7ySV60Hso544PKmnO/jk7fBDY+G0BrWsytA5ABtgFFNyptiRH/aTD9qP8FL3KG7mzbFAO2nqB/hP8FxUc1WffudOr7iXwiIvPMQiIgCIiAIiIAiIgCoLfDPnxWVt/5OGCPwOTNb9tXli+JspYJqmT5EMbpHd9ho0d5Nh5r8+YNgVTjVTVyA/C5Jql5PIyE9CIdmZ2g7A09i9DRRw3Y+kZWexfezONR1tJBUx6NkYLtvfhvbo5h8CCPUumqY3M7TcGofh8hsyou+IO0yztGre7M0etg7Vc65tRV8ObReDygoHtjunhxCoFTHL6M9/wDOAI84l+uBcWfbn1HQ873niLOuyVbzFktJ9niCEMY1guQxrWi5uSGgDU9ui9oioSEJRYZH30UNkpZPLjc3XxEWZqEREAREQCyWS6XQBEsiAKtN+DfgKM/lpR64x+CstVvvvb8VpD2VLx64XfgurRv86P34M7fSzS2Odehg7g8eqV4WbaTjeiy8D+Uy9XPJ87L9bLf/AOrW2KPxGHxl/euWrtbU1MhFFTRvPEbmkeBYZCSMufkOWvjbrXRtze/qdW7FK+hpYpRUow3CqqEufRtmdHXROdlPpZALpHAc+hcDsblGmYqYxtaAA22UAZctrZbaW7rWUWwfYRjA11S7jObctjBPDYTz73e4dxUqAtp1D3K+rtjY1t8FdLVKtPd5PQUG3Suti8d/6upH92fwU5HMeIUE3Y9HGIwOXxtvlw36e5Rp/wBOz6fyU1fcfv2L/BRa7X2WVsoK85MycWj2iIrFQiIgCIiAIi8yytY1z3ENa0FzieTWgXJPgAgKv327RZY4cPYdZCJ5rHkxptG0+LgXfYC726fZ30SgbI4WmqyJ3dojt8G32el9sqsaON2O4zdwPDmlL3D6FJHyb3dABvi5foFrQAAAAALADqHYF36j8qtVLvtmUeXkorejgTsPxBtZB0GVDvSIyP6OoY4F4H2rP+0VcezWNtrqSCrbYcVgLgPmSDR7fJwK5W8fZ307D5WNF5ofh4e0vYDdo/OaXDxIUJ3I7RWfNh7zo+88F/pAASNHi2zvsuUy/Oo3eYhfhkW8iIvPNQhK8OlCxOcSqtllFs9PkvyXhLJZVZolgIiKAES6IAiIgCIikC6JZFAF1Xm+wfEqc9lUPfDIrDsoJvlpXPw9jmtLhFUxveR8xhY9uY913NHmunSvF0SlnpZwNhz8Si7nS/vCu8oHsntbBTwinmD22c8hwGZtnG9iBqPUVK6faKkk+TUReDnhh9TrFdF9U1NvHGTqosg4JZ8HRRY2VDHcnsPg5p+5enSAakgeJAXPhnRlHoKCbvjbG4h2y1g/upfwUmrtqKSC+aZrnD5sZEjj3WHLzsotu7JkxmCRjTYyVMh0vlY6OTV3Z8oDzXbRBquba8fycGqknKKT8l9IiLyQfQ4hZBN2rEinLIaRnEgXq61kCncV2myi1857V94h7VO4bWZ1Cd7uNmmw50bTZ9W8QDt4di6Q+yMv21L+KVS2+bGDNWxUrdRTRC4H9bLYkeOUR+tdWkjvtXy5MrMxiSPcjgOSCaucOlO7gx90UZ6RHi/T+zVmrjbN4b6JSU9KOcMTGu732u8+bi5dEvPaVnfbvsci0YYRsXVAbW0b8HxfjQizBI2qgA5FjnHNH4Xzs8LK9rqDb3MA9IovSGi8lGS/vMLrCQeVmu+yVrpLdtm19PgiyHGSbUWJsnijniN45WNkYfquFx5rIXEqudzWPcWnkonnp0zs8ffC86jyff2wrFXPdB1zcTSGGshLoixLi6IgQBERAEREAREQBLIl0AuiWRALry9gcC0gEEEEEAgg8wQeYXpLICFYvulw6clzGyUzj/UuGS/6NwIHlZRqr3HyD+RrGOHZLC5vva4/craRdUNXbHqRm6ovwUnJuYxAfJfSO8JJG/exeG7nMSOhNMB3zOP3MKu9Fr/z7fkV+DEqfDdyDrg1NW0DrbBGSfbfa3sqwtntlaXD2FlNHlLrZ3uOaSS30nnq7hYdy6yLCzU2WcSfBeNcY9BERc5cIiFAEREAREQBUjs/g09bjjpJ4ntEdTJUT5mOAaGOJYwk6akMaO0K7kuuim91KWF2ik4bsBLIl1zlxZeJoWva5jxdj2ua4Hra4WI9RK9omQURsZKcNxpsDzYcaSjffrDjlYfaEZV7qvNrd2UlZXtrIZo4mPMRmzB+ZrmWGdgAsSQ0dY1CsNdursjZtknzjkyqi45QREK4jUIiXQBERAERLIAiIpAREQC6IigBERAEREAREQBERAEREARECAIhRAEQIUARAhQBERSAiIFACIhQBEQIAiFEAS6IgF0uiIAiIgP/2Q==">
            <a:extLst>
              <a:ext uri="{FF2B5EF4-FFF2-40B4-BE49-F238E27FC236}">
                <a16:creationId xmlns:a16="http://schemas.microsoft.com/office/drawing/2014/main" id="{9F339D98-F8D8-D1D1-1B77-E81FE25E4FC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87501" y="-665163"/>
            <a:ext cx="2352675" cy="1371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21509" name="AutoShape 4" descr="data:image/jpeg;base64,/9j/4AAQSkZJRgABAQAAAQABAAD/2wCEAAkGBhAPEBAOEBAQEA8PEA8QEBQQDw4QFQ8QFBAVGBcSFBIXHSYeGBkjGRQWIDEgJCcqLS0tFR4xNTAqNSYrLCkBCQoKDgwOGg8PGiwlHCQqLC0pLC0pKSwsKSkpLCksKSwpLCwpLCkpKSwpKSwsKSkpKSksKSwsKiwsKSwsLCwpKf/AABEIAKsBJgMBIgACEQEDEQH/xAAcAAEAAgMBAQEAAAAAAAAAAAAABgcDBAUCAQj/xABNEAABAwIDBAYECQcJCQEAAAABAAIDBBEFEiEGBxMxIkFRYXGBFJGSoSMkMkJSYoKx0WNyc5Ois8EzNENTg6OywtIVFyVEVGR08PEW/8QAGgEBAAMBAQEAAAAAAAAAAAAAAAECAwQFBv/EAC4RAAICAQQBAgQGAgMAAAAAAAABAgMRBBIhMUEyURNhcfAiIzOB0eGhsRSRwf/aAAwDAQACEQMRAD8AtRERfJHqBERAEREAREQBERAEREAREQBERAAiBCgBQIEQBaFdtBSU7sk1TTxO+jJNGx3sk3XF3g7Svo6dscGtXVvENOBqQTYF4HaLgDvcFqYJuuooowaqP0qpf0ppJHyEF51IaARpfrOp5rojXFR3zffWOyjk84RLqWsjmbnikZKz6Ub2vHrabLMFXmNbBvoCa/CHPiljGaSnLnSMnjGpABNzp80k36rHnK9ldo48QpmVMfRJ6MjL3Mcgtmb3jUEHrBCidSUd8Hlf6EZc4fZ2CiBFgXAQohQBAiBAEKFAgCIhQBERAEREAREQBERAEREAREQBERAEREAREQBEQoAiL7ZAfEXrhnsXidwjY6R1g1jXPdrya0XPuClJsjKIDAPTtoJHnWHCoQ1vZx3dfjmc/wDVBT9QjdHSOfTVFc/5dbVSyEn6LT/qc9SParaCPDqZ9TLY26MbAbGWQ8mjs5Ek9QBXVfFysVcfHH3+5nCSSyzPiuMQUkfGqJWRMHIuOrj2NaNXHuCqnAtp5IK2ulwyjmqaSpcHtYWuiayTmXXAIAuXi2mhHK1l1MJ2alrnjEMUJkkeLxQG4jhZzALP8vrueUwYwNAa0BrQLAAAADsAHJepRoowi1PnPfsc87svgjv+8LEYulUYQ/h9ZhlLiB4WP8FItm9uKPEOjC8tmA1ilAZILc7Dk4DuJ77L6o9tJsfHVfDRHgVjCHRzMu0lw5Z8vPx5j3FZoKpL8PDIjfJdk/UR2k3hRU7/AEWlYayuccrYoruax313N6x9Ea9tlr7JbSPro58Mrc0VdEx8chYQx0sZGXisI0DhmHLTUEaGw6uFYFh+Dwl4LIW6CSaZzc7+4vNvZGncvK+GqpNWLL8L3+/Y6tzksrozbJxV4ic7EJI3TSPztZG1oEDLD4Mluh18bdpXbUGrN6cT3mHD6aevm+oxzGDvJsXW8gO9SfZ6oqpIGvrImQTkuuyN2YNbfo3NzrbquqW1zX4pLHy/omMl0jpIiLAuEKIgCIiAIiIAiIgCIiAIiIAij23s1THQTy0khjmhDZbtDSeG1wzgX+rc+Xeujs/ioq6WCpH9NE1xHY+1nt8nAjyWmx7N/wA8EbucDHMdgoYTUVDi2MOay7WueczjYWA8/Ut9rri/UdR4KDb4z/w9jP6yrhb+xIf4KchttOzRWlBKtS8vP/hCf4mj6iLDWVkcLHSyvbHGwXc55DQ0d5WKWeixmRcXAdsqKvkdFTTh8jAXFpZIwlo5uaHAZhqOXapC2MBXcJReJLBXevBiDCV7EKyLxPfK7L8rK7L+dbT3qVEq5Mrd2I4ni1VVjDqltJS0TuExxaD6RML8zY6GxPYAW6G6kWwO1UlbFLFUtEdbRycKoaBYE3IDwOq+VwI5XbpoQuXuaewYW5xIDhUTmYuIFiGs1cTy6NufesOwk4qsWxWvgB9EeI4mvsQJZBk6Q8mE+Dx2rvsSxKOOI9P79zBN8MsNRreTiPAwusfexfGIW+Mrgw/slx8lJVX+9c8c4bho51dY0uH5Nlmk/wB5f7K56FmxffReT4JNsVh3o+H0cJFi2CNzvz3jO73uKhm+HBZiI8RFRG2GkDAyFzC4md8vym6Fpv0efUxWaAOQ5dXcFXm+95FBCBydVsv32hlI9/3LTTybuTXllZL8JG9jTjeKtlkhq4mMhc1pM0UdnvcCbNyxnUCxP5wXbo9n8cmDjDieGzNa4scY8j8rxzaS2I2Pcu1uWhaMKaRzfUVBf3kODRf7LWru7KbF0+GccU5lIqJA9wkeHBgaDla2wGgzHU3PfovQnqGm0jBRRA6nDschkihkrsKbLMSIY3uyumI+i3hC6xY9Fj9DTyVUzqF0UWUv4YLnAOeGghpAvq4KZbfYRRhseK1MU8r8PLZGincAXDitIDwfmtd0ibiwBWltltNTVmBVdTBIHsexkdjo5kjpWDI9vU4X5erTVTG+bx/kbUV/sqzEsUrIsQi9GD6OSJkrgTEXRuJuHN1zDLnH/oVu4vgcFUwRVETZYw8PAdewc29joQeRI8yoBuIjPDrnfNMlO0eIbIT94Vprg1k27fodFXETn0dFHCwRxRsiYOTY2NY31BZ1ndGCsTmELgee2bpo8oURVLBERAEREAREQBERAEREAXK2nFZ6M80LmCpblc0Pa12doN3MGbTMRyv7r3XVRWi8PIayRrZPauHFIXse3JOxpjqoHXu292kgHXIdR2jke/U3cYXU0cdVRzxubFBUu9Ge61pY3dbe7QHxeewro1WxsL66LEmPfDMy/FEdg2oGW1pP49th2ArsVldFAwyTSMijHN0j2sF+y561vKaw419PHHs/kZpPt+Dhbc7NS4hFBFE5jeHVRTPzlwBY0OBtYG56XJSQqPjeBhZNvToPacB67WWw/bLDgMxrqW3PSeM+4G6q42OKi4vj5EpxznJ2FX+PUpxXGGYZIXCjoom1M7QS3ivcGkAkdz2DuGfrXWqt6eFRampMh6hFFK6/mQG+9QLFtsp2Vs2MUVNNHDNAyme+phcY8+gD+ict/g22FzqDzuunTUTTbxh44z7mVk0+ESiso4WbQ4fDSRsj9HpZDOImNYAwskyhwHcR7YVkKF7usCijZLXuqo62rq+lNMx2ZrRe/DHIjW17gcgLAALs4xtrQUYPGqog4fMY7iv9hlyPOyranKSjHnCwRHhZZ21zcd2jpqCPi1MrYxrlHN8hHUxg1cfd22UNdtxiOJdDCaN0cR09KqgA0DtaNW39s9y3sD3ZRMk9Kr5XYhVmxLpbmNp+qw/Kt9bTsaFHwlDmx/su/wChuz0Vm+VzpXZjVUGC4nVl5JZcEC55j5uveLD52RXrguGwU0EcNM1rYGtuzKQ4OB1z5vnE883WvWJ4VDVROp542yRPFi1w7ORBGoI6iNQoMzZDFcLJ/wBl1LKiluSKaqI6F+prtB5gs8CtZ2K5Yzh/4f8AZVJxLEVe07vT9onyDWHCoDGDzHHdmB87vf8Aql9lxraOccFmHwUr3aGZ0rHBn1mgvOvk7wUh2K2TbhtOY83EnlcZKiTX4SQ9l9co7+0nrVEvhJttZfCwT6mSBRreJs86vw+WGMXmYWzRD6T2X6A7y0uA7yFJUXPCThJSXgu1lYKP3ZbxW4ZnpKpr/R3yF4c1pLoJLBrszOZacouBqCDobqfYvtjWySMkwg4fW0xjGZhna2VsmY3u1z2kC1tLdt1l2r3aUeIOMpDoKg85YgOmfyjDo7x0Peqs2x3YzYbF6S6eGaLiNjFmvY+7r26JBHUfnL1YWVWvPT9jBxaJri0GLYg3h4nU0WGUFwZWxzR55GjXLfM6/gXAdxsoft1jmHtjGHYUy1PxGy1EgMh48rGZWBubUgAkk6Anl2nT2U3bVWJRekRPgjiEjo7yF+bM0NJs1rTp0h1qzNlN0tLRPbPM41U7CCzM0NjjcOTmx3NyO0nyBV5211dvrwiFFs6O7TZ11Dh8bJBlmmJnlB0LS8ANae8Ma2/fdSpEXkTm5ycn5OhLCwEsiKhJifF1hY1srFIzrVWi8ZGNEQKhcIiIAiIgCIiAIiIAufjeP09FHxqiQRtvZo1Lnu+ixo1cV0FTW+uJwrKdxddjqezG69EiR2Y+d2+ruXTpqlbZtZSyW1ZOhiu+3UilpdOp9Q/n/Zs/1KC7TbYVOIuY6ocy0QdkbG0tYL8za5uToL3WPBcfZS86Slndf5UzXucO4dLKPUt7GtqYa10b5qPKYxlHBqOGHMvfKQWHrJ1Guq92vT118xRxSnKXZ0cZ3dCmpH1YquJkYx+Xg5Q7M5o0dnP0r8lFsPxHgkkwU8wuP5eMyAeFnCyl1dvKjmgdSuohwnMEZAqCLNFrZTk0tYW8FzcE21FDG+OClYeI7M500rpCSBYaBrRYD+K3ayU5OzgG9OGnIz4VRAdbqVjYnePSDr+sK18C2ipMVgc6IiSMjJNFKwXbcfJew3Fj5gr8/YvtA+sP83pmEakwQBr9Od36myme4xx9Lqhc2NM0kdRImbY+8+srz9Vp4bHNdo1hJ5wyY1m57DJHl7Wzwh3NkU1mnus9riB3Aro4Tu3wylIcylY941DpyZjfts7og+AUmReY7rGsbmbbUAOrs0HcOxERZFgiIgCIiAIuVi21VFSX9IqoYyPml4c/9W27vcobi2+6kjuKaCaoPU59oGe+7j7IWsKbJ+lFXJIsdV5vvltQQt63VbD4hsUv4qF1+9bFax3Cp7Q5tAyliL5D9o5neYso/tBgVfC1lTXNlaZ3OawzyZpHEAE3aSXAajnZd1GkcJqU2voZynlYRb+5uPLhbD9Oeod+0B/lU4X5vwx+KYdFHXwcaKnmBIe2z4n2cW2kbq0ag/KHgrC2X30xSZYq9ghfoONGCYz3vZq5niLjwVL9NNyc48kxmksMs5Fjp6hkjWyRua9jxdrmODmuHaCNCsi881CIiAIURAa7hY2XxZJhyWNZs1TygiIoJCIiAIiKQERFACqPfg34eiPbDMPVI38Vbiqffi3p0J+rUD9qNduh/WX7/wCjK70GfB6SOSlps8cb/gIflMY7+jHaFlds9SH/AJaD9UwfcF82dPxSm/Qx/wCFdFJykpPD8noRjFxWUc7/APOUn/TQ/q2r3HgdK3VtPAD+ij/BZ62sZDG+V5sxgJP4DvJsPNcSh24p32bMH0znAObxQcrmnk4PHUe0i3epirZrKyyG6ovDwmdmpha2GVrWtaOHILNAaPkHqC4G413x6cdtIf30akU7g6NxBBDo3EEG4ILTqCozuPd/xCQdtHJ7pYVvV+jZk5NV6ol4oiLzzIIiIAiIgChO9DBcRqooGUJcWhz+OxkoiLwQ3ISSQC0dLS/WND1TZFeubhLciGsrBSuFbkKuSzqieGAHUhgMz/dZvvKmeE7n8NgsZGyVLh1zPIb7DLD13U3RbT1VsvP/AEVUEjWocNhp25IIo4W9kUbYx55Rqqt37T9Khj7ql/rMQ/gVbapPflUXradn0KS/m6WT+DQr6Pm5NkWeksvYGmDcKoWEXDqZjiCLgh93aj7S4W1e6Klqg6SltST6mzR8C8/WYPkeLfUVMMBg4dLSx8slNTt8LRNC3ll8WUJuUX5LbU1yUHsltPUYHWPpakPEGfJURc8h6pox1m1jp8oHwtfFPUNkY2Rjg9j2hzHNNw5pFwQeyyh28rYQYjDxoQBWQtOTkOOwa8Jx7font05HSFbrtvDSSf7OqnFsD3kROfp6NKXasdfkwn2TryJt02RWoh8SPqXaKJ7Xhl1IiLzzUIiIDHMsSyTHksao+zWPQREVSQiIgCJdEAREQBVXvyH8xP8A5Q/cq1FV+/FvwdEfylQPW2P8F16L9aP34MrfQz5ssfiVN+iH3ldVcjZM/Eqf8w/43LrqbfW/qz0a/QvoRyoEdfidPhs0ogpmua+Uvdk47rXEbCes3yjxd1gLc2/nkrMTZhUrRS0lI0OgYGgOqG5BZzXW0FrgAcg13M8uXiMcWI1Bje9sVDQ9OsqSAS0E24UbraucbtDRzNzY5Vt4lXSY1Uw1AjNNQ0fRpibcaUNI1c/nzaOuw7ySV60Hso544PKmnO/jk7fBDY+G0BrWsytA5ABtgFFNyptiRH/aTD9qP8FL3KG7mzbFAO2nqB/hP8FxUc1WffudOr7iXwiIvPMQiIgCIiAIiIAiIgCoLfDPnxWVt/5OGCPwOTNb9tXli+JspYJqmT5EMbpHd9ho0d5Nh5r8+YNgVTjVTVyA/C5Jql5PIyE9CIdmZ2g7A09i9DRRw3Y+kZWexfezONR1tJBUx6NkYLtvfhvbo5h8CCPUumqY3M7TcGofh8hsyou+IO0yztGre7M0etg7Vc65tRV8ObReDygoHtjunhxCoFTHL6M9/wDOAI84l+uBcWfbn1HQ873niLOuyVbzFktJ9niCEMY1guQxrWi5uSGgDU9ui9oioSEJRYZH30UNkpZPLjc3XxEWZqEREAREQCyWS6XQBEsiAKtN+DfgKM/lpR64x+CstVvvvb8VpD2VLx64XfgurRv86P34M7fSzS2Odehg7g8eqV4WbaTjeiy8D+Uy9XPJ87L9bLf/AOrW2KPxGHxl/euWrtbU1MhFFTRvPEbmkeBYZCSMufkOWvjbrXRtze/qdW7FK+hpYpRUow3CqqEufRtmdHXROdlPpZALpHAc+hcDsblGmYqYxtaAA22UAZctrZbaW7rWUWwfYRjA11S7jObctjBPDYTz73e4dxUqAtp1D3K+rtjY1t8FdLVKtPd5PQUG3Suti8d/6upH92fwU5HMeIUE3Y9HGIwOXxtvlw36e5Rp/wBOz6fyU1fcfv2L/BRa7X2WVsoK85MycWj2iIrFQiIgCIiAIi8yytY1z3ENa0FzieTWgXJPgAgKv327RZY4cPYdZCJ5rHkxptG0+LgXfYC726fZ30SgbI4WmqyJ3dojt8G32el9sqsaON2O4zdwPDmlL3D6FJHyb3dABvi5foFrQAAAAALADqHYF36j8qtVLvtmUeXkorejgTsPxBtZB0GVDvSIyP6OoY4F4H2rP+0VcezWNtrqSCrbYcVgLgPmSDR7fJwK5W8fZ307D5WNF5ofh4e0vYDdo/OaXDxIUJ3I7RWfNh7zo+88F/pAASNHi2zvsuUy/Oo3eYhfhkW8iIvPNQhK8OlCxOcSqtllFs9PkvyXhLJZVZolgIiKAES6IAiIgCIikC6JZFAF1Xm+wfEqc9lUPfDIrDsoJvlpXPw9jmtLhFUxveR8xhY9uY913NHmunSvF0SlnpZwNhz8Si7nS/vCu8oHsntbBTwinmD22c8hwGZtnG9iBqPUVK6faKkk+TUReDnhh9TrFdF9U1NvHGTqosg4JZ8HRRY2VDHcnsPg5p+5enSAakgeJAXPhnRlHoKCbvjbG4h2y1g/upfwUmrtqKSC+aZrnD5sZEjj3WHLzsotu7JkxmCRjTYyVMh0vlY6OTV3Z8oDzXbRBquba8fycGqknKKT8l9IiLyQfQ4hZBN2rEinLIaRnEgXq61kCncV2myi1857V94h7VO4bWZ1Cd7uNmmw50bTZ9W8QDt4di6Q+yMv21L+KVS2+bGDNWxUrdRTRC4H9bLYkeOUR+tdWkjvtXy5MrMxiSPcjgOSCaucOlO7gx90UZ6RHi/T+zVmrjbN4b6JSU9KOcMTGu732u8+bi5dEvPaVnfbvsci0YYRsXVAbW0b8HxfjQizBI2qgA5FjnHNH4Xzs8LK9rqDb3MA9IovSGi8lGS/vMLrCQeVmu+yVrpLdtm19PgiyHGSbUWJsnijniN45WNkYfquFx5rIXEqudzWPcWnkonnp0zs8ffC86jyff2wrFXPdB1zcTSGGshLoixLi6IgQBERAEREAREQBLIl0AuiWRALry9gcC0gEEEEEAgg8wQeYXpLICFYvulw6clzGyUzj/UuGS/6NwIHlZRqr3HyD+RrGOHZLC5vva4/craRdUNXbHqRm6ovwUnJuYxAfJfSO8JJG/exeG7nMSOhNMB3zOP3MKu9Fr/z7fkV+DEqfDdyDrg1NW0DrbBGSfbfa3sqwtntlaXD2FlNHlLrZ3uOaSS30nnq7hYdy6yLCzU2WcSfBeNcY9BERc5cIiFAEREAREQBUjs/g09bjjpJ4ntEdTJUT5mOAaGOJYwk6akMaO0K7kuuim91KWF2ik4bsBLIl1zlxZeJoWva5jxdj2ua4Hra4WI9RK9omQURsZKcNxpsDzYcaSjffrDjlYfaEZV7qvNrd2UlZXtrIZo4mPMRmzB+ZrmWGdgAsSQ0dY1CsNdursjZtknzjkyqi45QREK4jUIiXQBERAERLIAiIpAREQC6IigBERAEREAREQBERAEREARECAIhRAEQIUARAhQBERSAiIFACIhQBEQIAiFEAS6IgF0uiIAiIgP/2Q==">
            <a:extLst>
              <a:ext uri="{FF2B5EF4-FFF2-40B4-BE49-F238E27FC236}">
                <a16:creationId xmlns:a16="http://schemas.microsoft.com/office/drawing/2014/main" id="{9C4D6A8A-7077-9B94-8C02-9A29BCBB022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87501" y="-665163"/>
            <a:ext cx="2352675" cy="1371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21510" name="AutoShape 6" descr="data:image/jpeg;base64,/9j/4AAQSkZJRgABAQAAAQABAAD/2wCEAAkGBhAPEBAOEBAQEA8PEA8QEBQQDw4QFQ8QFBAVGBcSFBIXHSYeGBkjGRQWIDEgJCcqLS0tFR4xNTAqNSYrLCkBCQoKDgwOGg8PGiwlHCQqLC0pLC0pKSwsKSkpLCksKSwpLCwpLCkpKSwpKSwsKSkpKSksKSwsKiwsKSwsLCwpKf/AABEIAKsBJgMBIgACEQEDEQH/xAAcAAEAAgMBAQEAAAAAAAAAAAAABgcDBAUCAQj/xABNEAABAwIDBAYECQcJCQEAAAABAAIDBBEFEiEGBxMxIkFRYXGBFJGSoSMkMkJSYoKx0WNyc5Ois8EzNENTg6OywtIVFyVEVGR08PEW/8QAGgEBAAMBAQEAAAAAAAAAAAAAAAECAwQFBv/EAC4RAAICAQQBAgQGAgMAAAAAAAABAgMRBBIhMUEyURNhcfAiIzOB0eGhsRSRwf/aAAwDAQACEQMRAD8AtRERfJHqBERAEREAREQBERAEREAREQBERAAiBCgBQIEQBaFdtBSU7sk1TTxO+jJNGx3sk3XF3g7Svo6dscGtXVvENOBqQTYF4HaLgDvcFqYJuuooowaqP0qpf0ppJHyEF51IaARpfrOp5rojXFR3zffWOyjk84RLqWsjmbnikZKz6Ub2vHrabLMFXmNbBvoCa/CHPiljGaSnLnSMnjGpABNzp80k36rHnK9ldo48QpmVMfRJ6MjL3Mcgtmb3jUEHrBCidSUd8Hlf6EZc4fZ2CiBFgXAQohQBAiBAEKFAgCIhQBERAEREAREQBERAEREAREQBERAEREAREQBEQoAiL7ZAfEXrhnsXidwjY6R1g1jXPdrya0XPuClJsjKIDAPTtoJHnWHCoQ1vZx3dfjmc/wDVBT9QjdHSOfTVFc/5dbVSyEn6LT/qc9SParaCPDqZ9TLY26MbAbGWQ8mjs5Ek9QBXVfFysVcfHH3+5nCSSyzPiuMQUkfGqJWRMHIuOrj2NaNXHuCqnAtp5IK2ulwyjmqaSpcHtYWuiayTmXXAIAuXi2mhHK1l1MJ2alrnjEMUJkkeLxQG4jhZzALP8vrueUwYwNAa0BrQLAAAADsAHJepRoowi1PnPfsc87svgjv+8LEYulUYQ/h9ZhlLiB4WP8FItm9uKPEOjC8tmA1ilAZILc7Dk4DuJ77L6o9tJsfHVfDRHgVjCHRzMu0lw5Z8vPx5j3FZoKpL8PDIjfJdk/UR2k3hRU7/AEWlYayuccrYoruax313N6x9Ea9tlr7JbSPro58Mrc0VdEx8chYQx0sZGXisI0DhmHLTUEaGw6uFYFh+Dwl4LIW6CSaZzc7+4vNvZGncvK+GqpNWLL8L3+/Y6tzksrozbJxV4ic7EJI3TSPztZG1oEDLD4Mluh18bdpXbUGrN6cT3mHD6aevm+oxzGDvJsXW8gO9SfZ6oqpIGvrImQTkuuyN2YNbfo3NzrbquqW1zX4pLHy/omMl0jpIiLAuEKIgCIiAIiIAiIgCIiAIiIAij23s1THQTy0khjmhDZbtDSeG1wzgX+rc+Xeujs/ioq6WCpH9NE1xHY+1nt8nAjyWmx7N/wA8EbucDHMdgoYTUVDi2MOay7WueczjYWA8/Ut9rri/UdR4KDb4z/w9jP6yrhb+xIf4KchttOzRWlBKtS8vP/hCf4mj6iLDWVkcLHSyvbHGwXc55DQ0d5WKWeixmRcXAdsqKvkdFTTh8jAXFpZIwlo5uaHAZhqOXapC2MBXcJReJLBXevBiDCV7EKyLxPfK7L8rK7L+dbT3qVEq5Mrd2I4ni1VVjDqltJS0TuExxaD6RML8zY6GxPYAW6G6kWwO1UlbFLFUtEdbRycKoaBYE3IDwOq+VwI5XbpoQuXuaewYW5xIDhUTmYuIFiGs1cTy6NufesOwk4qsWxWvgB9EeI4mvsQJZBk6Q8mE+Dx2rvsSxKOOI9P79zBN8MsNRreTiPAwusfexfGIW+Mrgw/slx8lJVX+9c8c4bho51dY0uH5Nlmk/wB5f7K56FmxffReT4JNsVh3o+H0cJFi2CNzvz3jO73uKhm+HBZiI8RFRG2GkDAyFzC4md8vym6Fpv0efUxWaAOQ5dXcFXm+95FBCBydVsv32hlI9/3LTTybuTXllZL8JG9jTjeKtlkhq4mMhc1pM0UdnvcCbNyxnUCxP5wXbo9n8cmDjDieGzNa4scY8j8rxzaS2I2Pcu1uWhaMKaRzfUVBf3kODRf7LWru7KbF0+GccU5lIqJA9wkeHBgaDla2wGgzHU3PfovQnqGm0jBRRA6nDschkihkrsKbLMSIY3uyumI+i3hC6xY9Fj9DTyVUzqF0UWUv4YLnAOeGghpAvq4KZbfYRRhseK1MU8r8PLZGincAXDitIDwfmtd0ibiwBWltltNTVmBVdTBIHsexkdjo5kjpWDI9vU4X5erTVTG+bx/kbUV/sqzEsUrIsQi9GD6OSJkrgTEXRuJuHN1zDLnH/oVu4vgcFUwRVETZYw8PAdewc29joQeRI8yoBuIjPDrnfNMlO0eIbIT94Vprg1k27fodFXETn0dFHCwRxRsiYOTY2NY31BZ1ndGCsTmELgee2bpo8oURVLBERAEREAREQBERAEREAXK2nFZ6M80LmCpblc0Pa12doN3MGbTMRyv7r3XVRWi8PIayRrZPauHFIXse3JOxpjqoHXu292kgHXIdR2jke/U3cYXU0cdVRzxubFBUu9Ge61pY3dbe7QHxeewro1WxsL66LEmPfDMy/FEdg2oGW1pP49th2ArsVldFAwyTSMijHN0j2sF+y561vKaw419PHHs/kZpPt+Dhbc7NS4hFBFE5jeHVRTPzlwBY0OBtYG56XJSQqPjeBhZNvToPacB67WWw/bLDgMxrqW3PSeM+4G6q42OKi4vj5EpxznJ2FX+PUpxXGGYZIXCjoom1M7QS3ivcGkAkdz2DuGfrXWqt6eFRampMh6hFFK6/mQG+9QLFtsp2Vs2MUVNNHDNAyme+phcY8+gD+ict/g22FzqDzuunTUTTbxh44z7mVk0+ESiso4WbQ4fDSRsj9HpZDOImNYAwskyhwHcR7YVkKF7usCijZLXuqo62rq+lNMx2ZrRe/DHIjW17gcgLAALs4xtrQUYPGqog4fMY7iv9hlyPOyranKSjHnCwRHhZZ21zcd2jpqCPi1MrYxrlHN8hHUxg1cfd22UNdtxiOJdDCaN0cR09KqgA0DtaNW39s9y3sD3ZRMk9Kr5XYhVmxLpbmNp+qw/Kt9bTsaFHwlDmx/su/wChuz0Vm+VzpXZjVUGC4nVl5JZcEC55j5uveLD52RXrguGwU0EcNM1rYGtuzKQ4OB1z5vnE883WvWJ4VDVROp542yRPFi1w7ORBGoI6iNQoMzZDFcLJ/wBl1LKiluSKaqI6F+prtB5gs8CtZ2K5Yzh/4f8AZVJxLEVe07vT9onyDWHCoDGDzHHdmB87vf8Aql9lxraOccFmHwUr3aGZ0rHBn1mgvOvk7wUh2K2TbhtOY83EnlcZKiTX4SQ9l9co7+0nrVEvhJttZfCwT6mSBRreJs86vw+WGMXmYWzRD6T2X6A7y0uA7yFJUXPCThJSXgu1lYKP3ZbxW4ZnpKpr/R3yF4c1pLoJLBrszOZacouBqCDobqfYvtjWySMkwg4fW0xjGZhna2VsmY3u1z2kC1tLdt1l2r3aUeIOMpDoKg85YgOmfyjDo7x0Peqs2x3YzYbF6S6eGaLiNjFmvY+7r26JBHUfnL1YWVWvPT9jBxaJri0GLYg3h4nU0WGUFwZWxzR55GjXLfM6/gXAdxsoft1jmHtjGHYUy1PxGy1EgMh48rGZWBubUgAkk6Anl2nT2U3bVWJRekRPgjiEjo7yF+bM0NJs1rTp0h1qzNlN0tLRPbPM41U7CCzM0NjjcOTmx3NyO0nyBV5211dvrwiFFs6O7TZ11Dh8bJBlmmJnlB0LS8ANae8Ma2/fdSpEXkTm5ycn5OhLCwEsiKhJifF1hY1srFIzrVWi8ZGNEQKhcIiIAiIgCIiAIiIAufjeP09FHxqiQRtvZo1Lnu+ixo1cV0FTW+uJwrKdxddjqezG69EiR2Y+d2+ruXTpqlbZtZSyW1ZOhiu+3UilpdOp9Q/n/Zs/1KC7TbYVOIuY6ocy0QdkbG0tYL8za5uToL3WPBcfZS86Slndf5UzXucO4dLKPUt7GtqYa10b5qPKYxlHBqOGHMvfKQWHrJ1Guq92vT118xRxSnKXZ0cZ3dCmpH1YquJkYx+Xg5Q7M5o0dnP0r8lFsPxHgkkwU8wuP5eMyAeFnCyl1dvKjmgdSuohwnMEZAqCLNFrZTk0tYW8FzcE21FDG+OClYeI7M500rpCSBYaBrRYD+K3ayU5OzgG9OGnIz4VRAdbqVjYnePSDr+sK18C2ipMVgc6IiSMjJNFKwXbcfJew3Fj5gr8/YvtA+sP83pmEakwQBr9Od36myme4xx9Lqhc2NM0kdRImbY+8+srz9Vp4bHNdo1hJ5wyY1m57DJHl7Wzwh3NkU1mnus9riB3Aro4Tu3wylIcylY941DpyZjfts7og+AUmReY7rGsbmbbUAOrs0HcOxERZFgiIgCIiAIuVi21VFSX9IqoYyPml4c/9W27vcobi2+6kjuKaCaoPU59oGe+7j7IWsKbJ+lFXJIsdV5vvltQQt63VbD4hsUv4qF1+9bFax3Cp7Q5tAyliL5D9o5neYso/tBgVfC1lTXNlaZ3OawzyZpHEAE3aSXAajnZd1GkcJqU2voZynlYRb+5uPLhbD9Oeod+0B/lU4X5vwx+KYdFHXwcaKnmBIe2z4n2cW2kbq0ag/KHgrC2X30xSZYq9ghfoONGCYz3vZq5niLjwVL9NNyc48kxmksMs5Fjp6hkjWyRua9jxdrmODmuHaCNCsi881CIiAIURAa7hY2XxZJhyWNZs1TygiIoJCIiAIiKQERFACqPfg34eiPbDMPVI38Vbiqffi3p0J+rUD9qNduh/WX7/wCjK70GfB6SOSlps8cb/gIflMY7+jHaFlds9SH/AJaD9UwfcF82dPxSm/Qx/wCFdFJykpPD8noRjFxWUc7/APOUn/TQ/q2r3HgdK3VtPAD+ij/BZ62sZDG+V5sxgJP4DvJsPNcSh24p32bMH0znAObxQcrmnk4PHUe0i3epirZrKyyG6ovDwmdmpha2GVrWtaOHILNAaPkHqC4G413x6cdtIf30akU7g6NxBBDo3EEG4ILTqCozuPd/xCQdtHJ7pYVvV+jZk5NV6ol4oiLzzIIiIAiIgChO9DBcRqooGUJcWhz+OxkoiLwQ3ISSQC0dLS/WND1TZFeubhLciGsrBSuFbkKuSzqieGAHUhgMz/dZvvKmeE7n8NgsZGyVLh1zPIb7DLD13U3RbT1VsvP/AEVUEjWocNhp25IIo4W9kUbYx55Rqqt37T9Khj7ql/rMQ/gVbapPflUXradn0KS/m6WT+DQr6Pm5NkWeksvYGmDcKoWEXDqZjiCLgh93aj7S4W1e6Klqg6SltST6mzR8C8/WYPkeLfUVMMBg4dLSx8slNTt8LRNC3ll8WUJuUX5LbU1yUHsltPUYHWPpakPEGfJURc8h6pox1m1jp8oHwtfFPUNkY2Rjg9j2hzHNNw5pFwQeyyh28rYQYjDxoQBWQtOTkOOwa8Jx7font05HSFbrtvDSSf7OqnFsD3kROfp6NKXasdfkwn2TryJt02RWoh8SPqXaKJ7Xhl1IiLzzUIiIDHMsSyTHksao+zWPQREVSQiIgCJdEAREQBVXvyH8xP8A5Q/cq1FV+/FvwdEfylQPW2P8F16L9aP34MrfQz5ssfiVN+iH3ldVcjZM/Eqf8w/43LrqbfW/qz0a/QvoRyoEdfidPhs0ogpmua+Uvdk47rXEbCes3yjxd1gLc2/nkrMTZhUrRS0lI0OgYGgOqG5BZzXW0FrgAcg13M8uXiMcWI1Bje9sVDQ9OsqSAS0E24UbraucbtDRzNzY5Vt4lXSY1Uw1AjNNQ0fRpibcaUNI1c/nzaOuw7ySV60Hso544PKmnO/jk7fBDY+G0BrWsytA5ABtgFFNyptiRH/aTD9qP8FL3KG7mzbFAO2nqB/hP8FxUc1WffudOr7iXwiIvPMQiIgCIiAIiIAiIgCoLfDPnxWVt/5OGCPwOTNb9tXli+JspYJqmT5EMbpHd9ho0d5Nh5r8+YNgVTjVTVyA/C5Jql5PIyE9CIdmZ2g7A09i9DRRw3Y+kZWexfezONR1tJBUx6NkYLtvfhvbo5h8CCPUumqY3M7TcGofh8hsyou+IO0yztGre7M0etg7Vc65tRV8ObReDygoHtjunhxCoFTHL6M9/wDOAI84l+uBcWfbn1HQ873niLOuyVbzFktJ9niCEMY1guQxrWi5uSGgDU9ui9oioSEJRYZH30UNkpZPLjc3XxEWZqEREAREQCyWS6XQBEsiAKtN+DfgKM/lpR64x+CstVvvvb8VpD2VLx64XfgurRv86P34M7fSzS2Odehg7g8eqV4WbaTjeiy8D+Uy9XPJ87L9bLf/AOrW2KPxGHxl/euWrtbU1MhFFTRvPEbmkeBYZCSMufkOWvjbrXRtze/qdW7FK+hpYpRUow3CqqEufRtmdHXROdlPpZALpHAc+hcDsblGmYqYxtaAA22UAZctrZbaW7rWUWwfYRjA11S7jObctjBPDYTz73e4dxUqAtp1D3K+rtjY1t8FdLVKtPd5PQUG3Suti8d/6upH92fwU5HMeIUE3Y9HGIwOXxtvlw36e5Rp/wBOz6fyU1fcfv2L/BRa7X2WVsoK85MycWj2iIrFQiIgCIiAIi8yytY1z3ENa0FzieTWgXJPgAgKv327RZY4cPYdZCJ5rHkxptG0+LgXfYC726fZ30SgbI4WmqyJ3dojt8G32el9sqsaON2O4zdwPDmlL3D6FJHyb3dABvi5foFrQAAAAALADqHYF36j8qtVLvtmUeXkorejgTsPxBtZB0GVDvSIyP6OoY4F4H2rP+0VcezWNtrqSCrbYcVgLgPmSDR7fJwK5W8fZ307D5WNF5ofh4e0vYDdo/OaXDxIUJ3I7RWfNh7zo+88F/pAASNHi2zvsuUy/Oo3eYhfhkW8iIvPNQhK8OlCxOcSqtllFs9PkvyXhLJZVZolgIiKAES6IAiIgCIikC6JZFAF1Xm+wfEqc9lUPfDIrDsoJvlpXPw9jmtLhFUxveR8xhY9uY913NHmunSvF0SlnpZwNhz8Si7nS/vCu8oHsntbBTwinmD22c8hwGZtnG9iBqPUVK6faKkk+TUReDnhh9TrFdF9U1NvHGTqosg4JZ8HRRY2VDHcnsPg5p+5enSAakgeJAXPhnRlHoKCbvjbG4h2y1g/upfwUmrtqKSC+aZrnD5sZEjj3WHLzsotu7JkxmCRjTYyVMh0vlY6OTV3Z8oDzXbRBquba8fycGqknKKT8l9IiLyQfQ4hZBN2rEinLIaRnEgXq61kCncV2myi1857V94h7VO4bWZ1Cd7uNmmw50bTZ9W8QDt4di6Q+yMv21L+KVS2+bGDNWxUrdRTRC4H9bLYkeOUR+tdWkjvtXy5MrMxiSPcjgOSCaucOlO7gx90UZ6RHi/T+zVmrjbN4b6JSU9KOcMTGu732u8+bi5dEvPaVnfbvsci0YYRsXVAbW0b8HxfjQizBI2qgA5FjnHNH4Xzs8LK9rqDb3MA9IovSGi8lGS/vMLrCQeVmu+yVrpLdtm19PgiyHGSbUWJsnijniN45WNkYfquFx5rIXEqudzWPcWnkonnp0zs8ffC86jyff2wrFXPdB1zcTSGGshLoixLi6IgQBERAEREAREQBLIl0AuiWRALry9gcC0gEEEEEAgg8wQeYXpLICFYvulw6clzGyUzj/UuGS/6NwIHlZRqr3HyD+RrGOHZLC5vva4/craRdUNXbHqRm6ovwUnJuYxAfJfSO8JJG/exeG7nMSOhNMB3zOP3MKu9Fr/z7fkV+DEqfDdyDrg1NW0DrbBGSfbfa3sqwtntlaXD2FlNHlLrZ3uOaSS30nnq7hYdy6yLCzU2WcSfBeNcY9BERc5cIiFAEREAREQBUjs/g09bjjpJ4ntEdTJUT5mOAaGOJYwk6akMaO0K7kuuim91KWF2ik4bsBLIl1zlxZeJoWva5jxdj2ua4Hra4WI9RK9omQURsZKcNxpsDzYcaSjffrDjlYfaEZV7qvNrd2UlZXtrIZo4mPMRmzB+ZrmWGdgAsSQ0dY1CsNdursjZtknzjkyqi45QREK4jUIiXQBERAERLIAiIpAREQC6IigBERAEREAREQBERAEREARECAIhRAEQIUARAhQBERSAiIFACIhQBEQIAiFEAS6IgF0uiIAiIgP/2Q==">
            <a:extLst>
              <a:ext uri="{FF2B5EF4-FFF2-40B4-BE49-F238E27FC236}">
                <a16:creationId xmlns:a16="http://schemas.microsoft.com/office/drawing/2014/main" id="{9300B6C0-8FF0-007E-4FC1-6F1199E4739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87501" y="-665163"/>
            <a:ext cx="2352675" cy="1371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21511" name="AutoShape 8" descr="data:image/jpeg;base64,/9j/4AAQSkZJRgABAQAAAQABAAD/2wCEAAkGBhAPEBAOEBAQEA8PEA8QEBQQDw4QFQ8QFBAVGBcSFBIXHSYeGBkjGRQWIDEgJCcqLS0tFR4xNTAqNSYrLCkBCQoKDgwOGg8PGiwlHCQqLC0pLC0pKSwsKSkpLCksKSwpLCwpLCkpKSwpKSwsKSkpKSksKSwsKiwsKSwsLCwpKf/AABEIAKsBJgMBIgACEQEDEQH/xAAcAAEAAgMBAQEAAAAAAAAAAAAABgcDBAUCAQj/xABNEAABAwIDBAYECQcJCQEAAAABAAIDBBEFEiEGBxMxIkFRYXGBFJGSoSMkMkJSYoKx0WNyc5Ois8EzNENTg6OywtIVFyVEVGR08PEW/8QAGgEBAAMBAQEAAAAAAAAAAAAAAAECAwQFBv/EAC4RAAICAQQBAgQGAgMAAAAAAAABAgMRBBIhMUEyURNhcfAiIzOB0eGhsRSRwf/aAAwDAQACEQMRAD8AtRERfJHqBERAEREAREQBERAEREAREQBERAAiBCgBQIEQBaFdtBSU7sk1TTxO+jJNGx3sk3XF3g7Svo6dscGtXVvENOBqQTYF4HaLgDvcFqYJuuooowaqP0qpf0ppJHyEF51IaARpfrOp5rojXFR3zffWOyjk84RLqWsjmbnikZKz6Ub2vHrabLMFXmNbBvoCa/CHPiljGaSnLnSMnjGpABNzp80k36rHnK9ldo48QpmVMfRJ6MjL3Mcgtmb3jUEHrBCidSUd8Hlf6EZc4fZ2CiBFgXAQohQBAiBAEKFAgCIhQBERAEREAREQBERAEREAREQBERAEREAREQBEQoAiL7ZAfEXrhnsXidwjY6R1g1jXPdrya0XPuClJsjKIDAPTtoJHnWHCoQ1vZx3dfjmc/wDVBT9QjdHSOfTVFc/5dbVSyEn6LT/qc9SParaCPDqZ9TLY26MbAbGWQ8mjs5Ek9QBXVfFysVcfHH3+5nCSSyzPiuMQUkfGqJWRMHIuOrj2NaNXHuCqnAtp5IK2ulwyjmqaSpcHtYWuiayTmXXAIAuXi2mhHK1l1MJ2alrnjEMUJkkeLxQG4jhZzALP8vrueUwYwNAa0BrQLAAAADsAHJepRoowi1PnPfsc87svgjv+8LEYulUYQ/h9ZhlLiB4WP8FItm9uKPEOjC8tmA1ilAZILc7Dk4DuJ77L6o9tJsfHVfDRHgVjCHRzMu0lw5Z8vPx5j3FZoKpL8PDIjfJdk/UR2k3hRU7/AEWlYayuccrYoruax313N6x9Ea9tlr7JbSPro58Mrc0VdEx8chYQx0sZGXisI0DhmHLTUEaGw6uFYFh+Dwl4LIW6CSaZzc7+4vNvZGncvK+GqpNWLL8L3+/Y6tzksrozbJxV4ic7EJI3TSPztZG1oEDLD4Mluh18bdpXbUGrN6cT3mHD6aevm+oxzGDvJsXW8gO9SfZ6oqpIGvrImQTkuuyN2YNbfo3NzrbquqW1zX4pLHy/omMl0jpIiLAuEKIgCIiAIiIAiIgCIiAIiIAij23s1THQTy0khjmhDZbtDSeG1wzgX+rc+Xeujs/ioq6WCpH9NE1xHY+1nt8nAjyWmx7N/wA8EbucDHMdgoYTUVDi2MOay7WueczjYWA8/Ut9rri/UdR4KDb4z/w9jP6yrhb+xIf4KchttOzRWlBKtS8vP/hCf4mj6iLDWVkcLHSyvbHGwXc55DQ0d5WKWeixmRcXAdsqKvkdFTTh8jAXFpZIwlo5uaHAZhqOXapC2MBXcJReJLBXevBiDCV7EKyLxPfK7L8rK7L+dbT3qVEq5Mrd2I4ni1VVjDqltJS0TuExxaD6RML8zY6GxPYAW6G6kWwO1UlbFLFUtEdbRycKoaBYE3IDwOq+VwI5XbpoQuXuaewYW5xIDhUTmYuIFiGs1cTy6NufesOwk4qsWxWvgB9EeI4mvsQJZBk6Q8mE+Dx2rvsSxKOOI9P79zBN8MsNRreTiPAwusfexfGIW+Mrgw/slx8lJVX+9c8c4bho51dY0uH5Nlmk/wB5f7K56FmxffReT4JNsVh3o+H0cJFi2CNzvz3jO73uKhm+HBZiI8RFRG2GkDAyFzC4md8vym6Fpv0efUxWaAOQ5dXcFXm+95FBCBydVsv32hlI9/3LTTybuTXllZL8JG9jTjeKtlkhq4mMhc1pM0UdnvcCbNyxnUCxP5wXbo9n8cmDjDieGzNa4scY8j8rxzaS2I2Pcu1uWhaMKaRzfUVBf3kODRf7LWru7KbF0+GccU5lIqJA9wkeHBgaDla2wGgzHU3PfovQnqGm0jBRRA6nDschkihkrsKbLMSIY3uyumI+i3hC6xY9Fj9DTyVUzqF0UWUv4YLnAOeGghpAvq4KZbfYRRhseK1MU8r8PLZGincAXDitIDwfmtd0ibiwBWltltNTVmBVdTBIHsexkdjo5kjpWDI9vU4X5erTVTG+bx/kbUV/sqzEsUrIsQi9GD6OSJkrgTEXRuJuHN1zDLnH/oVu4vgcFUwRVETZYw8PAdewc29joQeRI8yoBuIjPDrnfNMlO0eIbIT94Vprg1k27fodFXETn0dFHCwRxRsiYOTY2NY31BZ1ndGCsTmELgee2bpo8oURVLBERAEREAREQBERAEREAXK2nFZ6M80LmCpblc0Pa12doN3MGbTMRyv7r3XVRWi8PIayRrZPauHFIXse3JOxpjqoHXu292kgHXIdR2jke/U3cYXU0cdVRzxubFBUu9Ge61pY3dbe7QHxeewro1WxsL66LEmPfDMy/FEdg2oGW1pP49th2ArsVldFAwyTSMijHN0j2sF+y561vKaw419PHHs/kZpPt+Dhbc7NS4hFBFE5jeHVRTPzlwBY0OBtYG56XJSQqPjeBhZNvToPacB67WWw/bLDgMxrqW3PSeM+4G6q42OKi4vj5EpxznJ2FX+PUpxXGGYZIXCjoom1M7QS3ivcGkAkdz2DuGfrXWqt6eFRampMh6hFFK6/mQG+9QLFtsp2Vs2MUVNNHDNAyme+phcY8+gD+ict/g22FzqDzuunTUTTbxh44z7mVk0+ESiso4WbQ4fDSRsj9HpZDOImNYAwskyhwHcR7YVkKF7usCijZLXuqo62rq+lNMx2ZrRe/DHIjW17gcgLAALs4xtrQUYPGqog4fMY7iv9hlyPOyranKSjHnCwRHhZZ21zcd2jpqCPi1MrYxrlHN8hHUxg1cfd22UNdtxiOJdDCaN0cR09KqgA0DtaNW39s9y3sD3ZRMk9Kr5XYhVmxLpbmNp+qw/Kt9bTsaFHwlDmx/su/wChuz0Vm+VzpXZjVUGC4nVl5JZcEC55j5uveLD52RXrguGwU0EcNM1rYGtuzKQ4OB1z5vnE883WvWJ4VDVROp542yRPFi1w7ORBGoI6iNQoMzZDFcLJ/wBl1LKiluSKaqI6F+prtB5gs8CtZ2K5Yzh/4f8AZVJxLEVe07vT9onyDWHCoDGDzHHdmB87vf8Aql9lxraOccFmHwUr3aGZ0rHBn1mgvOvk7wUh2K2TbhtOY83EnlcZKiTX4SQ9l9co7+0nrVEvhJttZfCwT6mSBRreJs86vw+WGMXmYWzRD6T2X6A7y0uA7yFJUXPCThJSXgu1lYKP3ZbxW4ZnpKpr/R3yF4c1pLoJLBrszOZacouBqCDobqfYvtjWySMkwg4fW0xjGZhna2VsmY3u1z2kC1tLdt1l2r3aUeIOMpDoKg85YgOmfyjDo7x0Peqs2x3YzYbF6S6eGaLiNjFmvY+7r26JBHUfnL1YWVWvPT9jBxaJri0GLYg3h4nU0WGUFwZWxzR55GjXLfM6/gXAdxsoft1jmHtjGHYUy1PxGy1EgMh48rGZWBubUgAkk6Anl2nT2U3bVWJRekRPgjiEjo7yF+bM0NJs1rTp0h1qzNlN0tLRPbPM41U7CCzM0NjjcOTmx3NyO0nyBV5211dvrwiFFs6O7TZ11Dh8bJBlmmJnlB0LS8ANae8Ma2/fdSpEXkTm5ycn5OhLCwEsiKhJifF1hY1srFIzrVWi8ZGNEQKhcIiIAiIgCIiAIiIAufjeP09FHxqiQRtvZo1Lnu+ixo1cV0FTW+uJwrKdxddjqezG69EiR2Y+d2+ruXTpqlbZtZSyW1ZOhiu+3UilpdOp9Q/n/Zs/1KC7TbYVOIuY6ocy0QdkbG0tYL8za5uToL3WPBcfZS86Slndf5UzXucO4dLKPUt7GtqYa10b5qPKYxlHBqOGHMvfKQWHrJ1Guq92vT118xRxSnKXZ0cZ3dCmpH1YquJkYx+Xg5Q7M5o0dnP0r8lFsPxHgkkwU8wuP5eMyAeFnCyl1dvKjmgdSuohwnMEZAqCLNFrZTk0tYW8FzcE21FDG+OClYeI7M500rpCSBYaBrRYD+K3ayU5OzgG9OGnIz4VRAdbqVjYnePSDr+sK18C2ipMVgc6IiSMjJNFKwXbcfJew3Fj5gr8/YvtA+sP83pmEakwQBr9Od36myme4xx9Lqhc2NM0kdRImbY+8+srz9Vp4bHNdo1hJ5wyY1m57DJHl7Wzwh3NkU1mnus9riB3Aro4Tu3wylIcylY941DpyZjfts7og+AUmReY7rGsbmbbUAOrs0HcOxERZFgiIgCIiAIuVi21VFSX9IqoYyPml4c/9W27vcobi2+6kjuKaCaoPU59oGe+7j7IWsKbJ+lFXJIsdV5vvltQQt63VbD4hsUv4qF1+9bFax3Cp7Q5tAyliL5D9o5neYso/tBgVfC1lTXNlaZ3OawzyZpHEAE3aSXAajnZd1GkcJqU2voZynlYRb+5uPLhbD9Oeod+0B/lU4X5vwx+KYdFHXwcaKnmBIe2z4n2cW2kbq0ag/KHgrC2X30xSZYq9ghfoONGCYz3vZq5niLjwVL9NNyc48kxmksMs5Fjp6hkjWyRua9jxdrmODmuHaCNCsi881CIiAIURAa7hY2XxZJhyWNZs1TygiIoJCIiAIiKQERFACqPfg34eiPbDMPVI38Vbiqffi3p0J+rUD9qNduh/WX7/wCjK70GfB6SOSlps8cb/gIflMY7+jHaFlds9SH/AJaD9UwfcF82dPxSm/Qx/wCFdFJykpPD8noRjFxWUc7/APOUn/TQ/q2r3HgdK3VtPAD+ij/BZ62sZDG+V5sxgJP4DvJsPNcSh24p32bMH0znAObxQcrmnk4PHUe0i3epirZrKyyG6ovDwmdmpha2GVrWtaOHILNAaPkHqC4G413x6cdtIf30akU7g6NxBBDo3EEG4ILTqCozuPd/xCQdtHJ7pYVvV+jZk5NV6ol4oiLzzIIiIAiIgChO9DBcRqooGUJcWhz+OxkoiLwQ3ISSQC0dLS/WND1TZFeubhLciGsrBSuFbkKuSzqieGAHUhgMz/dZvvKmeE7n8NgsZGyVLh1zPIb7DLD13U3RbT1VsvP/AEVUEjWocNhp25IIo4W9kUbYx55Rqqt37T9Khj7ql/rMQ/gVbapPflUXradn0KS/m6WT+DQr6Pm5NkWeksvYGmDcKoWEXDqZjiCLgh93aj7S4W1e6Klqg6SltST6mzR8C8/WYPkeLfUVMMBg4dLSx8slNTt8LRNC3ll8WUJuUX5LbU1yUHsltPUYHWPpakPEGfJURc8h6pox1m1jp8oHwtfFPUNkY2Rjg9j2hzHNNw5pFwQeyyh28rYQYjDxoQBWQtOTkOOwa8Jx7font05HSFbrtvDSSf7OqnFsD3kROfp6NKXasdfkwn2TryJt02RWoh8SPqXaKJ7Xhl1IiLzzUIiIDHMsSyTHksao+zWPQREVSQiIgCJdEAREQBVXvyH8xP8A5Q/cq1FV+/FvwdEfylQPW2P8F16L9aP34MrfQz5ssfiVN+iH3ldVcjZM/Eqf8w/43LrqbfW/qz0a/QvoRyoEdfidPhs0ogpmua+Uvdk47rXEbCes3yjxd1gLc2/nkrMTZhUrRS0lI0OgYGgOqG5BZzXW0FrgAcg13M8uXiMcWI1Bje9sVDQ9OsqSAS0E24UbraucbtDRzNzY5Vt4lXSY1Uw1AjNNQ0fRpibcaUNI1c/nzaOuw7ySV60Hso544PKmnO/jk7fBDY+G0BrWsytA5ABtgFFNyptiRH/aTD9qP8FL3KG7mzbFAO2nqB/hP8FxUc1WffudOr7iXwiIvPMQiIgCIiAIiIAiIgCoLfDPnxWVt/5OGCPwOTNb9tXli+JspYJqmT5EMbpHd9ho0d5Nh5r8+YNgVTjVTVyA/C5Jql5PIyE9CIdmZ2g7A09i9DRRw3Y+kZWexfezONR1tJBUx6NkYLtvfhvbo5h8CCPUumqY3M7TcGofh8hsyou+IO0yztGre7M0etg7Vc65tRV8ObReDygoHtjunhxCoFTHL6M9/wDOAI84l+uBcWfbn1HQ873niLOuyVbzFktJ9niCEMY1guQxrWi5uSGgDU9ui9oioSEJRYZH30UNkpZPLjc3XxEWZqEREAREQCyWS6XQBEsiAKtN+DfgKM/lpR64x+CstVvvvb8VpD2VLx64XfgurRv86P34M7fSzS2Odehg7g8eqV4WbaTjeiy8D+Uy9XPJ87L9bLf/AOrW2KPxGHxl/euWrtbU1MhFFTRvPEbmkeBYZCSMufkOWvjbrXRtze/qdW7FK+hpYpRUow3CqqEufRtmdHXROdlPpZALpHAc+hcDsblGmYqYxtaAA22UAZctrZbaW7rWUWwfYRjA11S7jObctjBPDYTz73e4dxUqAtp1D3K+rtjY1t8FdLVKtPd5PQUG3Suti8d/6upH92fwU5HMeIUE3Y9HGIwOXxtvlw36e5Rp/wBOz6fyU1fcfv2L/BRa7X2WVsoK85MycWj2iIrFQiIgCIiAIi8yytY1z3ENa0FzieTWgXJPgAgKv327RZY4cPYdZCJ5rHkxptG0+LgXfYC726fZ30SgbI4WmqyJ3dojt8G32el9sqsaON2O4zdwPDmlL3D6FJHyb3dABvi5foFrQAAAAALADqHYF36j8qtVLvtmUeXkorejgTsPxBtZB0GVDvSIyP6OoY4F4H2rP+0VcezWNtrqSCrbYcVgLgPmSDR7fJwK5W8fZ307D5WNF5ofh4e0vYDdo/OaXDxIUJ3I7RWfNh7zo+88F/pAASNHi2zvsuUy/Oo3eYhfhkW8iIvPNQhK8OlCxOcSqtllFs9PkvyXhLJZVZolgIiKAES6IAiIgCIikC6JZFAF1Xm+wfEqc9lUPfDIrDsoJvlpXPw9jmtLhFUxveR8xhY9uY913NHmunSvF0SlnpZwNhz8Si7nS/vCu8oHsntbBTwinmD22c8hwGZtnG9iBqPUVK6faKkk+TUReDnhh9TrFdF9U1NvHGTqosg4JZ8HRRY2VDHcnsPg5p+5enSAakgeJAXPhnRlHoKCbvjbG4h2y1g/upfwUmrtqKSC+aZrnD5sZEjj3WHLzsotu7JkxmCRjTYyVMh0vlY6OTV3Z8oDzXbRBquba8fycGqknKKT8l9IiLyQfQ4hZBN2rEinLIaRnEgXq61kCncV2myi1857V94h7VO4bWZ1Cd7uNmmw50bTZ9W8QDt4di6Q+yMv21L+KVS2+bGDNWxUrdRTRC4H9bLYkeOUR+tdWkjvtXy5MrMxiSPcjgOSCaucOlO7gx90UZ6RHi/T+zVmrjbN4b6JSU9KOcMTGu732u8+bi5dEvPaVnfbvsci0YYRsXVAbW0b8HxfjQizBI2qgA5FjnHNH4Xzs8LK9rqDb3MA9IovSGi8lGS/vMLrCQeVmu+yVrpLdtm19PgiyHGSbUWJsnijniN45WNkYfquFx5rIXEqudzWPcWnkonnp0zs8ffC86jyff2wrFXPdB1zcTSGGshLoixLi6IgQBERAEREAREQBLIl0AuiWRALry9gcC0gEEEEEAgg8wQeYXpLICFYvulw6clzGyUzj/UuGS/6NwIHlZRqr3HyD+RrGOHZLC5vva4/craRdUNXbHqRm6ovwUnJuYxAfJfSO8JJG/exeG7nMSOhNMB3zOP3MKu9Fr/z7fkV+DEqfDdyDrg1NW0DrbBGSfbfa3sqwtntlaXD2FlNHlLrZ3uOaSS30nnq7hYdy6yLCzU2WcSfBeNcY9BERc5cIiFAEREAREQBUjs/g09bjjpJ4ntEdTJUT5mOAaGOJYwk6akMaO0K7kuuim91KWF2ik4bsBLIl1zlxZeJoWva5jxdj2ua4Hra4WI9RK9omQURsZKcNxpsDzYcaSjffrDjlYfaEZV7qvNrd2UlZXtrIZo4mPMRmzB+ZrmWGdgAsSQ0dY1CsNdursjZtknzjkyqi45QREK4jUIiXQBERAERLIAiIpAREQC6IigBERAEREAREQBERAEREARECAIhRAEQIUARAhQBERSAiIFACIhQBEQIAiFEAS6IgF0uiIAiIgP/2Q==">
            <a:extLst>
              <a:ext uri="{FF2B5EF4-FFF2-40B4-BE49-F238E27FC236}">
                <a16:creationId xmlns:a16="http://schemas.microsoft.com/office/drawing/2014/main" id="{BA63A70D-721A-ADE8-5BCB-E2182E12673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87501" y="-665163"/>
            <a:ext cx="2352675" cy="1371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21512" name="AutoShape 10" descr="data:image/jpeg;base64,/9j/4AAQSkZJRgABAQAAAQABAAD/2wCEAAkGBhAPEBAOEBAQEA8PEA8QEBQQDw4QFQ8QFBAVGBcSFBIXHSYeGBkjGRQWIDEgJCcqLS0tFR4xNTAqNSYrLCkBCQoKDgwOGg8PGiwlHCQqLC0pLC0pKSwsKSkpLCksKSwpLCwpLCkpKSwpKSwsKSkpKSksKSwsKiwsKSwsLCwpKf/AABEIAKsBJgMBIgACEQEDEQH/xAAcAAEAAgMBAQEAAAAAAAAAAAAABgcDBAUCAQj/xABNEAABAwIDBAYECQcJCQEAAAABAAIDBBEFEiEGBxMxIkFRYXGBFJGSoSMkMkJSYoKx0WNyc5Ois8EzNENTg6OywtIVFyVEVGR08PEW/8QAGgEBAAMBAQEAAAAAAAAAAAAAAAECAwQFBv/EAC4RAAICAQQBAgQGAgMAAAAAAAABAgMRBBIhMUEyURNhcfAiIzOB0eGhsRSRwf/aAAwDAQACEQMRAD8AtRERfJHqBERAEREAREQBERAEREAREQBERAAiBCgBQIEQBaFdtBSU7sk1TTxO+jJNGx3sk3XF3g7Svo6dscGtXVvENOBqQTYF4HaLgDvcFqYJuuooowaqP0qpf0ppJHyEF51IaARpfrOp5rojXFR3zffWOyjk84RLqWsjmbnikZKz6Ub2vHrabLMFXmNbBvoCa/CHPiljGaSnLnSMnjGpABNzp80k36rHnK9ldo48QpmVMfRJ6MjL3Mcgtmb3jUEHrBCidSUd8Hlf6EZc4fZ2CiBFgXAQohQBAiBAEKFAgCIhQBERAEREAREQBERAEREAREQBERAEREAREQBEQoAiL7ZAfEXrhnsXidwjY6R1g1jXPdrya0XPuClJsjKIDAPTtoJHnWHCoQ1vZx3dfjmc/wDVBT9QjdHSOfTVFc/5dbVSyEn6LT/qc9SParaCPDqZ9TLY26MbAbGWQ8mjs5Ek9QBXVfFysVcfHH3+5nCSSyzPiuMQUkfGqJWRMHIuOrj2NaNXHuCqnAtp5IK2ulwyjmqaSpcHtYWuiayTmXXAIAuXi2mhHK1l1MJ2alrnjEMUJkkeLxQG4jhZzALP8vrueUwYwNAa0BrQLAAAADsAHJepRoowi1PnPfsc87svgjv+8LEYulUYQ/h9ZhlLiB4WP8FItm9uKPEOjC8tmA1ilAZILc7Dk4DuJ77L6o9tJsfHVfDRHgVjCHRzMu0lw5Z8vPx5j3FZoKpL8PDIjfJdk/UR2k3hRU7/AEWlYayuccrYoruax313N6x9Ea9tlr7JbSPro58Mrc0VdEx8chYQx0sZGXisI0DhmHLTUEaGw6uFYFh+Dwl4LIW6CSaZzc7+4vNvZGncvK+GqpNWLL8L3+/Y6tzksrozbJxV4ic7EJI3TSPztZG1oEDLD4Mluh18bdpXbUGrN6cT3mHD6aevm+oxzGDvJsXW8gO9SfZ6oqpIGvrImQTkuuyN2YNbfo3NzrbquqW1zX4pLHy/omMl0jpIiLAuEKIgCIiAIiIAiIgCIiAIiIAij23s1THQTy0khjmhDZbtDSeG1wzgX+rc+Xeujs/ioq6WCpH9NE1xHY+1nt8nAjyWmx7N/wA8EbucDHMdgoYTUVDi2MOay7WueczjYWA8/Ut9rri/UdR4KDb4z/w9jP6yrhb+xIf4KchttOzRWlBKtS8vP/hCf4mj6iLDWVkcLHSyvbHGwXc55DQ0d5WKWeixmRcXAdsqKvkdFTTh8jAXFpZIwlo5uaHAZhqOXapC2MBXcJReJLBXevBiDCV7EKyLxPfK7L8rK7L+dbT3qVEq5Mrd2I4ni1VVjDqltJS0TuExxaD6RML8zY6GxPYAW6G6kWwO1UlbFLFUtEdbRycKoaBYE3IDwOq+VwI5XbpoQuXuaewYW5xIDhUTmYuIFiGs1cTy6NufesOwk4qsWxWvgB9EeI4mvsQJZBk6Q8mE+Dx2rvsSxKOOI9P79zBN8MsNRreTiPAwusfexfGIW+Mrgw/slx8lJVX+9c8c4bho51dY0uH5Nlmk/wB5f7K56FmxffReT4JNsVh3o+H0cJFi2CNzvz3jO73uKhm+HBZiI8RFRG2GkDAyFzC4md8vym6Fpv0efUxWaAOQ5dXcFXm+95FBCBydVsv32hlI9/3LTTybuTXllZL8JG9jTjeKtlkhq4mMhc1pM0UdnvcCbNyxnUCxP5wXbo9n8cmDjDieGzNa4scY8j8rxzaS2I2Pcu1uWhaMKaRzfUVBf3kODRf7LWru7KbF0+GccU5lIqJA9wkeHBgaDla2wGgzHU3PfovQnqGm0jBRRA6nDschkihkrsKbLMSIY3uyumI+i3hC6xY9Fj9DTyVUzqF0UWUv4YLnAOeGghpAvq4KZbfYRRhseK1MU8r8PLZGincAXDitIDwfmtd0ibiwBWltltNTVmBVdTBIHsexkdjo5kjpWDI9vU4X5erTVTG+bx/kbUV/sqzEsUrIsQi9GD6OSJkrgTEXRuJuHN1zDLnH/oVu4vgcFUwRVETZYw8PAdewc29joQeRI8yoBuIjPDrnfNMlO0eIbIT94Vprg1k27fodFXETn0dFHCwRxRsiYOTY2NY31BZ1ndGCsTmELgee2bpo8oURVLBERAEREAREQBERAEREAXK2nFZ6M80LmCpblc0Pa12doN3MGbTMRyv7r3XVRWi8PIayRrZPauHFIXse3JOxpjqoHXu292kgHXIdR2jke/U3cYXU0cdVRzxubFBUu9Ge61pY3dbe7QHxeewro1WxsL66LEmPfDMy/FEdg2oGW1pP49th2ArsVldFAwyTSMijHN0j2sF+y561vKaw419PHHs/kZpPt+Dhbc7NS4hFBFE5jeHVRTPzlwBY0OBtYG56XJSQqPjeBhZNvToPacB67WWw/bLDgMxrqW3PSeM+4G6q42OKi4vj5EpxznJ2FX+PUpxXGGYZIXCjoom1M7QS3ivcGkAkdz2DuGfrXWqt6eFRampMh6hFFK6/mQG+9QLFtsp2Vs2MUVNNHDNAyme+phcY8+gD+ict/g22FzqDzuunTUTTbxh44z7mVk0+ESiso4WbQ4fDSRsj9HpZDOImNYAwskyhwHcR7YVkKF7usCijZLXuqo62rq+lNMx2ZrRe/DHIjW17gcgLAALs4xtrQUYPGqog4fMY7iv9hlyPOyranKSjHnCwRHhZZ21zcd2jpqCPi1MrYxrlHN8hHUxg1cfd22UNdtxiOJdDCaN0cR09KqgA0DtaNW39s9y3sD3ZRMk9Kr5XYhVmxLpbmNp+qw/Kt9bTsaFHwlDmx/su/wChuz0Vm+VzpXZjVUGC4nVl5JZcEC55j5uveLD52RXrguGwU0EcNM1rYGtuzKQ4OB1z5vnE883WvWJ4VDVROp542yRPFi1w7ORBGoI6iNQoMzZDFcLJ/wBl1LKiluSKaqI6F+prtB5gs8CtZ2K5Yzh/4f8AZVJxLEVe07vT9onyDWHCoDGDzHHdmB87vf8Aql9lxraOccFmHwUr3aGZ0rHBn1mgvOvk7wUh2K2TbhtOY83EnlcZKiTX4SQ9l9co7+0nrVEvhJttZfCwT6mSBRreJs86vw+WGMXmYWzRD6T2X6A7y0uA7yFJUXPCThJSXgu1lYKP3ZbxW4ZnpKpr/R3yF4c1pLoJLBrszOZacouBqCDobqfYvtjWySMkwg4fW0xjGZhna2VsmY3u1z2kC1tLdt1l2r3aUeIOMpDoKg85YgOmfyjDo7x0Peqs2x3YzYbF6S6eGaLiNjFmvY+7r26JBHUfnL1YWVWvPT9jBxaJri0GLYg3h4nU0WGUFwZWxzR55GjXLfM6/gXAdxsoft1jmHtjGHYUy1PxGy1EgMh48rGZWBubUgAkk6Anl2nT2U3bVWJRekRPgjiEjo7yF+bM0NJs1rTp0h1qzNlN0tLRPbPM41U7CCzM0NjjcOTmx3NyO0nyBV5211dvrwiFFs6O7TZ11Dh8bJBlmmJnlB0LS8ANae8Ma2/fdSpEXkTm5ycn5OhLCwEsiKhJifF1hY1srFIzrVWi8ZGNEQKhcIiIAiIgCIiAIiIAufjeP09FHxqiQRtvZo1Lnu+ixo1cV0FTW+uJwrKdxddjqezG69EiR2Y+d2+ruXTpqlbZtZSyW1ZOhiu+3UilpdOp9Q/n/Zs/1KC7TbYVOIuY6ocy0QdkbG0tYL8za5uToL3WPBcfZS86Slndf5UzXucO4dLKPUt7GtqYa10b5qPKYxlHBqOGHMvfKQWHrJ1Guq92vT118xRxSnKXZ0cZ3dCmpH1YquJkYx+Xg5Q7M5o0dnP0r8lFsPxHgkkwU8wuP5eMyAeFnCyl1dvKjmgdSuohwnMEZAqCLNFrZTk0tYW8FzcE21FDG+OClYeI7M500rpCSBYaBrRYD+K3ayU5OzgG9OGnIz4VRAdbqVjYnePSDr+sK18C2ipMVgc6IiSMjJNFKwXbcfJew3Fj5gr8/YvtA+sP83pmEakwQBr9Od36myme4xx9Lqhc2NM0kdRImbY+8+srz9Vp4bHNdo1hJ5wyY1m57DJHl7Wzwh3NkU1mnus9riB3Aro4Tu3wylIcylY941DpyZjfts7og+AUmReY7rGsbmbbUAOrs0HcOxERZFgiIgCIiAIuVi21VFSX9IqoYyPml4c/9W27vcobi2+6kjuKaCaoPU59oGe+7j7IWsKbJ+lFXJIsdV5vvltQQt63VbD4hsUv4qF1+9bFax3Cp7Q5tAyliL5D9o5neYso/tBgVfC1lTXNlaZ3OawzyZpHEAE3aSXAajnZd1GkcJqU2voZynlYRb+5uPLhbD9Oeod+0B/lU4X5vwx+KYdFHXwcaKnmBIe2z4n2cW2kbq0ag/KHgrC2X30xSZYq9ghfoONGCYz3vZq5niLjwVL9NNyc48kxmksMs5Fjp6hkjWyRua9jxdrmODmuHaCNCsi881CIiAIURAa7hY2XxZJhyWNZs1TygiIoJCIiAIiKQERFACqPfg34eiPbDMPVI38Vbiqffi3p0J+rUD9qNduh/WX7/wCjK70GfB6SOSlps8cb/gIflMY7+jHaFlds9SH/AJaD9UwfcF82dPxSm/Qx/wCFdFJykpPD8noRjFxWUc7/APOUn/TQ/q2r3HgdK3VtPAD+ij/BZ62sZDG+V5sxgJP4DvJsPNcSh24p32bMH0znAObxQcrmnk4PHUe0i3epirZrKyyG6ovDwmdmpha2GVrWtaOHILNAaPkHqC4G413x6cdtIf30akU7g6NxBBDo3EEG4ILTqCozuPd/xCQdtHJ7pYVvV+jZk5NV6ol4oiLzzIIiIAiIgChO9DBcRqooGUJcWhz+OxkoiLwQ3ISSQC0dLS/WND1TZFeubhLciGsrBSuFbkKuSzqieGAHUhgMz/dZvvKmeE7n8NgsZGyVLh1zPIb7DLD13U3RbT1VsvP/AEVUEjWocNhp25IIo4W9kUbYx55Rqqt37T9Khj7ql/rMQ/gVbapPflUXradn0KS/m6WT+DQr6Pm5NkWeksvYGmDcKoWEXDqZjiCLgh93aj7S4W1e6Klqg6SltST6mzR8C8/WYPkeLfUVMMBg4dLSx8slNTt8LRNC3ll8WUJuUX5LbU1yUHsltPUYHWPpakPEGfJURc8h6pox1m1jp8oHwtfFPUNkY2Rjg9j2hzHNNw5pFwQeyyh28rYQYjDxoQBWQtOTkOOwa8Jx7font05HSFbrtvDSSf7OqnFsD3kROfp6NKXasdfkwn2TryJt02RWoh8SPqXaKJ7Xhl1IiLzzUIiIDHMsSyTHksao+zWPQREVSQiIgCJdEAREQBVXvyH8xP8A5Q/cq1FV+/FvwdEfylQPW2P8F16L9aP34MrfQz5ssfiVN+iH3ldVcjZM/Eqf8w/43LrqbfW/qz0a/QvoRyoEdfidPhs0ogpmua+Uvdk47rXEbCes3yjxd1gLc2/nkrMTZhUrRS0lI0OgYGgOqG5BZzXW0FrgAcg13M8uXiMcWI1Bje9sVDQ9OsqSAS0E24UbraucbtDRzNzY5Vt4lXSY1Uw1AjNNQ0fRpibcaUNI1c/nzaOuw7ySV60Hso544PKmnO/jk7fBDY+G0BrWsytA5ABtgFFNyptiRH/aTD9qP8FL3KG7mzbFAO2nqB/hP8FxUc1WffudOr7iXwiIvPMQiIgCIiAIiIAiIgCoLfDPnxWVt/5OGCPwOTNb9tXli+JspYJqmT5EMbpHd9ho0d5Nh5r8+YNgVTjVTVyA/C5Jql5PIyE9CIdmZ2g7A09i9DRRw3Y+kZWexfezONR1tJBUx6NkYLtvfhvbo5h8CCPUumqY3M7TcGofh8hsyou+IO0yztGre7M0etg7Vc65tRV8ObReDygoHtjunhxCoFTHL6M9/wDOAI84l+uBcWfbn1HQ873niLOuyVbzFktJ9niCEMY1guQxrWi5uSGgDU9ui9oioSEJRYZH30UNkpZPLjc3XxEWZqEREAREQCyWS6XQBEsiAKtN+DfgKM/lpR64x+CstVvvvb8VpD2VLx64XfgurRv86P34M7fSzS2Odehg7g8eqV4WbaTjeiy8D+Uy9XPJ87L9bLf/AOrW2KPxGHxl/euWrtbU1MhFFTRvPEbmkeBYZCSMufkOWvjbrXRtze/qdW7FK+hpYpRUow3CqqEufRtmdHXROdlPpZALpHAc+hcDsblGmYqYxtaAA22UAZctrZbaW7rWUWwfYRjA11S7jObctjBPDYTz73e4dxUqAtp1D3K+rtjY1t8FdLVKtPd5PQUG3Suti8d/6upH92fwU5HMeIUE3Y9HGIwOXxtvlw36e5Rp/wBOz6fyU1fcfv2L/BRa7X2WVsoK85MycWj2iIrFQiIgCIiAIi8yytY1z3ENa0FzieTWgXJPgAgKv327RZY4cPYdZCJ5rHkxptG0+LgXfYC726fZ30SgbI4WmqyJ3dojt8G32el9sqsaON2O4zdwPDmlL3D6FJHyb3dABvi5foFrQAAAAALADqHYF36j8qtVLvtmUeXkorejgTsPxBtZB0GVDvSIyP6OoY4F4H2rP+0VcezWNtrqSCrbYcVgLgPmSDR7fJwK5W8fZ307D5WNF5ofh4e0vYDdo/OaXDxIUJ3I7RWfNh7zo+88F/pAASNHi2zvsuUy/Oo3eYhfhkW8iIvPNQhK8OlCxOcSqtllFs9PkvyXhLJZVZolgIiKAES6IAiIgCIikC6JZFAF1Xm+wfEqc9lUPfDIrDsoJvlpXPw9jmtLhFUxveR8xhY9uY913NHmunSvF0SlnpZwNhz8Si7nS/vCu8oHsntbBTwinmD22c8hwGZtnG9iBqPUVK6faKkk+TUReDnhh9TrFdF9U1NvHGTqosg4JZ8HRRY2VDHcnsPg5p+5enSAakgeJAXPhnRlHoKCbvjbG4h2y1g/upfwUmrtqKSC+aZrnD5sZEjj3WHLzsotu7JkxmCRjTYyVMh0vlY6OTV3Z8oDzXbRBquba8fycGqknKKT8l9IiLyQfQ4hZBN2rEinLIaRnEgXq61kCncV2myi1857V94h7VO4bWZ1Cd7uNmmw50bTZ9W8QDt4di6Q+yMv21L+KVS2+bGDNWxUrdRTRC4H9bLYkeOUR+tdWkjvtXy5MrMxiSPcjgOSCaucOlO7gx90UZ6RHi/T+zVmrjbN4b6JSU9KOcMTGu732u8+bi5dEvPaVnfbvsci0YYRsXVAbW0b8HxfjQizBI2qgA5FjnHNH4Xzs8LK9rqDb3MA9IovSGi8lGS/vMLrCQeVmu+yVrpLdtm19PgiyHGSbUWJsnijniN45WNkYfquFx5rIXEqudzWPcWnkonnp0zs8ffC86jyff2wrFXPdB1zcTSGGshLoixLi6IgQBERAEREAREQBLIl0AuiWRALry9gcC0gEEEEEAgg8wQeYXpLICFYvulw6clzGyUzj/UuGS/6NwIHlZRqr3HyD+RrGOHZLC5vva4/craRdUNXbHqRm6ovwUnJuYxAfJfSO8JJG/exeG7nMSOhNMB3zOP3MKu9Fr/z7fkV+DEqfDdyDrg1NW0DrbBGSfbfa3sqwtntlaXD2FlNHlLrZ3uOaSS30nnq7hYdy6yLCzU2WcSfBeNcY9BERc5cIiFAEREAREQBUjs/g09bjjpJ4ntEdTJUT5mOAaGOJYwk6akMaO0K7kuuim91KWF2ik4bsBLIl1zlxZeJoWva5jxdj2ua4Hra4WI9RK9omQURsZKcNxpsDzYcaSjffrDjlYfaEZV7qvNrd2UlZXtrIZo4mPMRmzB+ZrmWGdgAsSQ0dY1CsNdursjZtknzjkyqi45QREK4jUIiXQBERAERLIAiIpAREQC6IigBERAEREAREQBERAEREARECAIhRAEQIUARAhQBERSAiIFACIhQBEQIAiFEAS6IgF0uiIAiIgP/2Q==">
            <a:extLst>
              <a:ext uri="{FF2B5EF4-FFF2-40B4-BE49-F238E27FC236}">
                <a16:creationId xmlns:a16="http://schemas.microsoft.com/office/drawing/2014/main" id="{B65BE5F4-8F39-BBF1-C323-E9E87037A74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87500" y="-785813"/>
            <a:ext cx="2800350" cy="1628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21513" name="AutoShape 14" descr="data:image/jpeg;base64,/9j/4AAQSkZJRgABAQAAAQABAAD/2wCEAAkGBhAPEBAOEBAQEA8PEA8QEBQQDw4QFQ8QFBAVGBcSFBIXHSYeGBkjGRQWIDEgJCcqLS0tFR4xNTAqNSYrLCkBCQoKDgwOGg8PGiwlHCQqLC0pLC0pKSwsKSkpLCksKSwpLCwpLCkpKSwpKSwsKSkpKSksKSwsKiwsKSwsLCwpKf/AABEIAKsBJgMBIgACEQEDEQH/xAAcAAEAAgMBAQEAAAAAAAAAAAAABgcDBAUCAQj/xABNEAABAwIDBAYECQcJCQEAAAABAAIDBBEFEiEGBxMxIkFRYXGBFJGSoSMkMkJSYoKx0WNyc5Ois8EzNENTg6OywtIVFyVEVGR08PEW/8QAGgEBAAMBAQEAAAAAAAAAAAAAAAECAwQFBv/EAC4RAAICAQQBAgQGAgMAAAAAAAABAgMRBBIhMUEyURNhcfAiIzOB0eGhsRSRwf/aAAwDAQACEQMRAD8AtRERfJHqBERAEREAREQBERAEREAREQBERAAiBCgBQIEQBaFdtBSU7sk1TTxO+jJNGx3sk3XF3g7Svo6dscGtXVvENOBqQTYF4HaLgDvcFqYJuuooowaqP0qpf0ppJHyEF51IaARpfrOp5rojXFR3zffWOyjk84RLqWsjmbnikZKz6Ub2vHrabLMFXmNbBvoCa/CHPiljGaSnLnSMnjGpABNzp80k36rHnK9ldo48QpmVMfRJ6MjL3Mcgtmb3jUEHrBCidSUd8Hlf6EZc4fZ2CiBFgXAQohQBAiBAEKFAgCIhQBERAEREAREQBERAEREAREQBERAEREAREQBEQoAiL7ZAfEXrhnsXidwjY6R1g1jXPdrya0XPuClJsjKIDAPTtoJHnWHCoQ1vZx3dfjmc/wDVBT9QjdHSOfTVFc/5dbVSyEn6LT/qc9SParaCPDqZ9TLY26MbAbGWQ8mjs5Ek9QBXVfFysVcfHH3+5nCSSyzPiuMQUkfGqJWRMHIuOrj2NaNXHuCqnAtp5IK2ulwyjmqaSpcHtYWuiayTmXXAIAuXi2mhHK1l1MJ2alrnjEMUJkkeLxQG4jhZzALP8vrueUwYwNAa0BrQLAAAADsAHJepRoowi1PnPfsc87svgjv+8LEYulUYQ/h9ZhlLiB4WP8FItm9uKPEOjC8tmA1ilAZILc7Dk4DuJ77L6o9tJsfHVfDRHgVjCHRzMu0lw5Z8vPx5j3FZoKpL8PDIjfJdk/UR2k3hRU7/AEWlYayuccrYoruax313N6x9Ea9tlr7JbSPro58Mrc0VdEx8chYQx0sZGXisI0DhmHLTUEaGw6uFYFh+Dwl4LIW6CSaZzc7+4vNvZGncvK+GqpNWLL8L3+/Y6tzksrozbJxV4ic7EJI3TSPztZG1oEDLD4Mluh18bdpXbUGrN6cT3mHD6aevm+oxzGDvJsXW8gO9SfZ6oqpIGvrImQTkuuyN2YNbfo3NzrbquqW1zX4pLHy/omMl0jpIiLAuEKIgCIiAIiIAiIgCIiAIiIAij23s1THQTy0khjmhDZbtDSeG1wzgX+rc+Xeujs/ioq6WCpH9NE1xHY+1nt8nAjyWmx7N/wA8EbucDHMdgoYTUVDi2MOay7WueczjYWA8/Ut9rri/UdR4KDb4z/w9jP6yrhb+xIf4KchttOzRWlBKtS8vP/hCf4mj6iLDWVkcLHSyvbHGwXc55DQ0d5WKWeixmRcXAdsqKvkdFTTh8jAXFpZIwlo5uaHAZhqOXapC2MBXcJReJLBXevBiDCV7EKyLxPfK7L8rK7L+dbT3qVEq5Mrd2I4ni1VVjDqltJS0TuExxaD6RML8zY6GxPYAW6G6kWwO1UlbFLFUtEdbRycKoaBYE3IDwOq+VwI5XbpoQuXuaewYW5xIDhUTmYuIFiGs1cTy6NufesOwk4qsWxWvgB9EeI4mvsQJZBk6Q8mE+Dx2rvsSxKOOI9P79zBN8MsNRreTiPAwusfexfGIW+Mrgw/slx8lJVX+9c8c4bho51dY0uH5Nlmk/wB5f7K56FmxffReT4JNsVh3o+H0cJFi2CNzvz3jO73uKhm+HBZiI8RFRG2GkDAyFzC4md8vym6Fpv0efUxWaAOQ5dXcFXm+95FBCBydVsv32hlI9/3LTTybuTXllZL8JG9jTjeKtlkhq4mMhc1pM0UdnvcCbNyxnUCxP5wXbo9n8cmDjDieGzNa4scY8j8rxzaS2I2Pcu1uWhaMKaRzfUVBf3kODRf7LWru7KbF0+GccU5lIqJA9wkeHBgaDla2wGgzHU3PfovQnqGm0jBRRA6nDschkihkrsKbLMSIY3uyumI+i3hC6xY9Fj9DTyVUzqF0UWUv4YLnAOeGghpAvq4KZbfYRRhseK1MU8r8PLZGincAXDitIDwfmtd0ibiwBWltltNTVmBVdTBIHsexkdjo5kjpWDI9vU4X5erTVTG+bx/kbUV/sqzEsUrIsQi9GD6OSJkrgTEXRuJuHN1zDLnH/oVu4vgcFUwRVETZYw8PAdewc29joQeRI8yoBuIjPDrnfNMlO0eIbIT94Vprg1k27fodFXETn0dFHCwRxRsiYOTY2NY31BZ1ndGCsTmELgee2bpo8oURVLBERAEREAREQBERAEREAXK2nFZ6M80LmCpblc0Pa12doN3MGbTMRyv7r3XVRWi8PIayRrZPauHFIXse3JOxpjqoHXu292kgHXIdR2jke/U3cYXU0cdVRzxubFBUu9Ge61pY3dbe7QHxeewro1WxsL66LEmPfDMy/FEdg2oGW1pP49th2ArsVldFAwyTSMijHN0j2sF+y561vKaw419PHHs/kZpPt+Dhbc7NS4hFBFE5jeHVRTPzlwBY0OBtYG56XJSQqPjeBhZNvToPacB67WWw/bLDgMxrqW3PSeM+4G6q42OKi4vj5EpxznJ2FX+PUpxXGGYZIXCjoom1M7QS3ivcGkAkdz2DuGfrXWqt6eFRampMh6hFFK6/mQG+9QLFtsp2Vs2MUVNNHDNAyme+phcY8+gD+ict/g22FzqDzuunTUTTbxh44z7mVk0+ESiso4WbQ4fDSRsj9HpZDOImNYAwskyhwHcR7YVkKF7usCijZLXuqo62rq+lNMx2ZrRe/DHIjW17gcgLAALs4xtrQUYPGqog4fMY7iv9hlyPOyranKSjHnCwRHhZZ21zcd2jpqCPi1MrYxrlHN8hHUxg1cfd22UNdtxiOJdDCaN0cR09KqgA0DtaNW39s9y3sD3ZRMk9Kr5XYhVmxLpbmNp+qw/Kt9bTsaFHwlDmx/su/wChuz0Vm+VzpXZjVUGC4nVl5JZcEC55j5uveLD52RXrguGwU0EcNM1rYGtuzKQ4OB1z5vnE883WvWJ4VDVROp542yRPFi1w7ORBGoI6iNQoMzZDFcLJ/wBl1LKiluSKaqI6F+prtB5gs8CtZ2K5Yzh/4f8AZVJxLEVe07vT9onyDWHCoDGDzHHdmB87vf8Aql9lxraOccFmHwUr3aGZ0rHBn1mgvOvk7wUh2K2TbhtOY83EnlcZKiTX4SQ9l9co7+0nrVEvhJttZfCwT6mSBRreJs86vw+WGMXmYWzRD6T2X6A7y0uA7yFJUXPCThJSXgu1lYKP3ZbxW4ZnpKpr/R3yF4c1pLoJLBrszOZacouBqCDobqfYvtjWySMkwg4fW0xjGZhna2VsmY3u1z2kC1tLdt1l2r3aUeIOMpDoKg85YgOmfyjDo7x0Peqs2x3YzYbF6S6eGaLiNjFmvY+7r26JBHUfnL1YWVWvPT9jBxaJri0GLYg3h4nU0WGUFwZWxzR55GjXLfM6/gXAdxsoft1jmHtjGHYUy1PxGy1EgMh48rGZWBubUgAkk6Anl2nT2U3bVWJRekRPgjiEjo7yF+bM0NJs1rTp0h1qzNlN0tLRPbPM41U7CCzM0NjjcOTmx3NyO0nyBV5211dvrwiFFs6O7TZ11Dh8bJBlmmJnlB0LS8ANae8Ma2/fdSpEXkTm5ycn5OhLCwEsiKhJifF1hY1srFIzrVWi8ZGNEQKhcIiIAiIgCIiAIiIAufjeP09FHxqiQRtvZo1Lnu+ixo1cV0FTW+uJwrKdxddjqezG69EiR2Y+d2+ruXTpqlbZtZSyW1ZOhiu+3UilpdOp9Q/n/Zs/1KC7TbYVOIuY6ocy0QdkbG0tYL8za5uToL3WPBcfZS86Slndf5UzXucO4dLKPUt7GtqYa10b5qPKYxlHBqOGHMvfKQWHrJ1Guq92vT118xRxSnKXZ0cZ3dCmpH1YquJkYx+Xg5Q7M5o0dnP0r8lFsPxHgkkwU8wuP5eMyAeFnCyl1dvKjmgdSuohwnMEZAqCLNFrZTk0tYW8FzcE21FDG+OClYeI7M500rpCSBYaBrRYD+K3ayU5OzgG9OGnIz4VRAdbqVjYnePSDr+sK18C2ipMVgc6IiSMjJNFKwXbcfJew3Fj5gr8/YvtA+sP83pmEakwQBr9Od36myme4xx9Lqhc2NM0kdRImbY+8+srz9Vp4bHNdo1hJ5wyY1m57DJHl7Wzwh3NkU1mnus9riB3Aro4Tu3wylIcylY941DpyZjfts7og+AUmReY7rGsbmbbUAOrs0HcOxERZFgiIgCIiAIuVi21VFSX9IqoYyPml4c/9W27vcobi2+6kjuKaCaoPU59oGe+7j7IWsKbJ+lFXJIsdV5vvltQQt63VbD4hsUv4qF1+9bFax3Cp7Q5tAyliL5D9o5neYso/tBgVfC1lTXNlaZ3OawzyZpHEAE3aSXAajnZd1GkcJqU2voZynlYRb+5uPLhbD9Oeod+0B/lU4X5vwx+KYdFHXwcaKnmBIe2z4n2cW2kbq0ag/KHgrC2X30xSZYq9ghfoONGCYz3vZq5niLjwVL9NNyc48kxmksMs5Fjp6hkjWyRua9jxdrmODmuHaCNCsi881CIiAIURAa7hY2XxZJhyWNZs1TygiIoJCIiAIiKQERFACqPfg34eiPbDMPVI38Vbiqffi3p0J+rUD9qNduh/WX7/wCjK70GfB6SOSlps8cb/gIflMY7+jHaFlds9SH/AJaD9UwfcF82dPxSm/Qx/wCFdFJykpPD8noRjFxWUc7/APOUn/TQ/q2r3HgdK3VtPAD+ij/BZ62sZDG+V5sxgJP4DvJsPNcSh24p32bMH0znAObxQcrmnk4PHUe0i3epirZrKyyG6ovDwmdmpha2GVrWtaOHILNAaPkHqC4G413x6cdtIf30akU7g6NxBBDo3EEG4ILTqCozuPd/xCQdtHJ7pYVvV+jZk5NV6ol4oiLzzIIiIAiIgChO9DBcRqooGUJcWhz+OxkoiLwQ3ISSQC0dLS/WND1TZFeubhLciGsrBSuFbkKuSzqieGAHUhgMz/dZvvKmeE7n8NgsZGyVLh1zPIb7DLD13U3RbT1VsvP/AEVUEjWocNhp25IIo4W9kUbYx55Rqqt37T9Khj7ql/rMQ/gVbapPflUXradn0KS/m6WT+DQr6Pm5NkWeksvYGmDcKoWEXDqZjiCLgh93aj7S4W1e6Klqg6SltST6mzR8C8/WYPkeLfUVMMBg4dLSx8slNTt8LRNC3ll8WUJuUX5LbU1yUHsltPUYHWPpakPEGfJURc8h6pox1m1jp8oHwtfFPUNkY2Rjg9j2hzHNNw5pFwQeyyh28rYQYjDxoQBWQtOTkOOwa8Jx7font05HSFbrtvDSSf7OqnFsD3kROfp6NKXasdfkwn2TryJt02RWoh8SPqXaKJ7Xhl1IiLzzUIiIDHMsSyTHksao+zWPQREVSQiIgCJdEAREQBVXvyH8xP8A5Q/cq1FV+/FvwdEfylQPW2P8F16L9aP34MrfQz5ssfiVN+iH3ldVcjZM/Eqf8w/43LrqbfW/qz0a/QvoRyoEdfidPhs0ogpmua+Uvdk47rXEbCes3yjxd1gLc2/nkrMTZhUrRS0lI0OgYGgOqG5BZzXW0FrgAcg13M8uXiMcWI1Bje9sVDQ9OsqSAS0E24UbraucbtDRzNzY5Vt4lXSY1Uw1AjNNQ0fRpibcaUNI1c/nzaOuw7ySV60Hso544PKmnO/jk7fBDY+G0BrWsytA5ABtgFFNyptiRH/aTD9qP8FL3KG7mzbFAO2nqB/hP8FxUc1WffudOr7iXwiIvPMQiIgCIiAIiIAiIgCoLfDPnxWVt/5OGCPwOTNb9tXli+JspYJqmT5EMbpHd9ho0d5Nh5r8+YNgVTjVTVyA/C5Jql5PIyE9CIdmZ2g7A09i9DRRw3Y+kZWexfezONR1tJBUx6NkYLtvfhvbo5h8CCPUumqY3M7TcGofh8hsyou+IO0yztGre7M0etg7Vc65tRV8ObReDygoHtjunhxCoFTHL6M9/wDOAI84l+uBcWfbn1HQ873niLOuyVbzFktJ9niCEMY1guQxrWi5uSGgDU9ui9oioSEJRYZH30UNkpZPLjc3XxEWZqEREAREQCyWS6XQBEsiAKtN+DfgKM/lpR64x+CstVvvvb8VpD2VLx64XfgurRv86P34M7fSzS2Odehg7g8eqV4WbaTjeiy8D+Uy9XPJ87L9bLf/AOrW2KPxGHxl/euWrtbU1MhFFTRvPEbmkeBYZCSMufkOWvjbrXRtze/qdW7FK+hpYpRUow3CqqEufRtmdHXROdlPpZALpHAc+hcDsblGmYqYxtaAA22UAZctrZbaW7rWUWwfYRjA11S7jObctjBPDYTz73e4dxUqAtp1D3K+rtjY1t8FdLVKtPd5PQUG3Suti8d/6upH92fwU5HMeIUE3Y9HGIwOXxtvlw36e5Rp/wBOz6fyU1fcfv2L/BRa7X2WVsoK85MycWj2iIrFQiIgCIiAIi8yytY1z3ENa0FzieTWgXJPgAgKv327RZY4cPYdZCJ5rHkxptG0+LgXfYC726fZ30SgbI4WmqyJ3dojt8G32el9sqsaON2O4zdwPDmlL3D6FJHyb3dABvi5foFrQAAAAALADqHYF36j8qtVLvtmUeXkorejgTsPxBtZB0GVDvSIyP6OoY4F4H2rP+0VcezWNtrqSCrbYcVgLgPmSDR7fJwK5W8fZ307D5WNF5ofh4e0vYDdo/OaXDxIUJ3I7RWfNh7zo+88F/pAASNHi2zvsuUy/Oo3eYhfhkW8iIvPNQhK8OlCxOcSqtllFs9PkvyXhLJZVZolgIiKAES6IAiIgCIikC6JZFAF1Xm+wfEqc9lUPfDIrDsoJvlpXPw9jmtLhFUxveR8xhY9uY913NHmunSvF0SlnpZwNhz8Si7nS/vCu8oHsntbBTwinmD22c8hwGZtnG9iBqPUVK6faKkk+TUReDnhh9TrFdF9U1NvHGTqosg4JZ8HRRY2VDHcnsPg5p+5enSAakgeJAXPhnRlHoKCbvjbG4h2y1g/upfwUmrtqKSC+aZrnD5sZEjj3WHLzsotu7JkxmCRjTYyVMh0vlY6OTV3Z8oDzXbRBquba8fycGqknKKT8l9IiLyQfQ4hZBN2rEinLIaRnEgXq61kCncV2myi1857V94h7VO4bWZ1Cd7uNmmw50bTZ9W8QDt4di6Q+yMv21L+KVS2+bGDNWxUrdRTRC4H9bLYkeOUR+tdWkjvtXy5MrMxiSPcjgOSCaucOlO7gx90UZ6RHi/T+zVmrjbN4b6JSU9KOcMTGu732u8+bi5dEvPaVnfbvsci0YYRsXVAbW0b8HxfjQizBI2qgA5FjnHNH4Xzs8LK9rqDb3MA9IovSGi8lGS/vMLrCQeVmu+yVrpLdtm19PgiyHGSbUWJsnijniN45WNkYfquFx5rIXEqudzWPcWnkonnp0zs8ffC86jyff2wrFXPdB1zcTSGGshLoixLi6IgQBERAEREAREQBLIl0AuiWRALry9gcC0gEEEEEAgg8wQeYXpLICFYvulw6clzGyUzj/UuGS/6NwIHlZRqr3HyD+RrGOHZLC5vva4/craRdUNXbHqRm6ovwUnJuYxAfJfSO8JJG/exeG7nMSOhNMB3zOP3MKu9Fr/z7fkV+DEqfDdyDrg1NW0DrbBGSfbfa3sqwtntlaXD2FlNHlLrZ3uOaSS30nnq7hYdy6yLCzU2WcSfBeNcY9BERc5cIiFAEREAREQBUjs/g09bjjpJ4ntEdTJUT5mOAaGOJYwk6akMaO0K7kuuim91KWF2ik4bsBLIl1zlxZeJoWva5jxdj2ua4Hra4WI9RK9omQURsZKcNxpsDzYcaSjffrDjlYfaEZV7qvNrd2UlZXtrIZo4mPMRmzB+ZrmWGdgAsSQ0dY1CsNdursjZtknzjkyqi45QREK4jUIiXQBERAERLIAiIpAREQC6IigBERAEREAREQBERAEREARECAIhRAEQIUARAhQBERSAiIFACIhQBEQIAiFEAS6IgF0uiIAiIgP/2Q==">
            <a:extLst>
              <a:ext uri="{FF2B5EF4-FFF2-40B4-BE49-F238E27FC236}">
                <a16:creationId xmlns:a16="http://schemas.microsoft.com/office/drawing/2014/main" id="{73773144-05EC-1055-050C-4256FD46AC9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87501" y="-665163"/>
            <a:ext cx="2352675" cy="1371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21514" name="AutoShape 16" descr="data:image/jpeg;base64,/9j/4AAQSkZJRgABAQAAAQABAAD/2wCEAAkGBhAPEBAOEBAQEA8PEA8QEBQQDw4QFQ8QFBAVGBcSFBIXHSYeGBkjGRQWIDEgJCcqLS0tFR4xNTAqNSYrLCkBCQoKDgwOGg8PGiwlHCQqLC0pLC0pKSwsKSkpLCksKSwpLCwpLCkpKSwpKSwsKSkpKSksKSwsKiwsKSwsLCwpKf/AABEIAKsBJgMBIgACEQEDEQH/xAAcAAEAAgMBAQEAAAAAAAAAAAAABgcDBAUCAQj/xABNEAABAwIDBAYECQcJCQEAAAABAAIDBBEFEiEGBxMxIkFRYXGBFJGSoSMkMkJSYoKx0WNyc5Ois8EzNENTg6OywtIVFyVEVGR08PEW/8QAGgEBAAMBAQEAAAAAAAAAAAAAAAECAwQFBv/EAC4RAAICAQQBAgQGAgMAAAAAAAABAgMRBBIhMUEyURNhcfAiIzOB0eGhsRSRwf/aAAwDAQACEQMRAD8AtRERfJHqBERAEREAREQBERAEREAREQBERAAiBCgBQIEQBaFdtBSU7sk1TTxO+jJNGx3sk3XF3g7Svo6dscGtXVvENOBqQTYF4HaLgDvcFqYJuuooowaqP0qpf0ppJHyEF51IaARpfrOp5rojXFR3zffWOyjk84RLqWsjmbnikZKz6Ub2vHrabLMFXmNbBvoCa/CHPiljGaSnLnSMnjGpABNzp80k36rHnK9ldo48QpmVMfRJ6MjL3Mcgtmb3jUEHrBCidSUd8Hlf6EZc4fZ2CiBFgXAQohQBAiBAEKFAgCIhQBERAEREAREQBERAEREAREQBERAEREAREQBEQoAiL7ZAfEXrhnsXidwjY6R1g1jXPdrya0XPuClJsjKIDAPTtoJHnWHCoQ1vZx3dfjmc/wDVBT9QjdHSOfTVFc/5dbVSyEn6LT/qc9SParaCPDqZ9TLY26MbAbGWQ8mjs5Ek9QBXVfFysVcfHH3+5nCSSyzPiuMQUkfGqJWRMHIuOrj2NaNXHuCqnAtp5IK2ulwyjmqaSpcHtYWuiayTmXXAIAuXi2mhHK1l1MJ2alrnjEMUJkkeLxQG4jhZzALP8vrueUwYwNAa0BrQLAAAADsAHJepRoowi1PnPfsc87svgjv+8LEYulUYQ/h9ZhlLiB4WP8FItm9uKPEOjC8tmA1ilAZILc7Dk4DuJ77L6o9tJsfHVfDRHgVjCHRzMu0lw5Z8vPx5j3FZoKpL8PDIjfJdk/UR2k3hRU7/AEWlYayuccrYoruax313N6x9Ea9tlr7JbSPro58Mrc0VdEx8chYQx0sZGXisI0DhmHLTUEaGw6uFYFh+Dwl4LIW6CSaZzc7+4vNvZGncvK+GqpNWLL8L3+/Y6tzksrozbJxV4ic7EJI3TSPztZG1oEDLD4Mluh18bdpXbUGrN6cT3mHD6aevm+oxzGDvJsXW8gO9SfZ6oqpIGvrImQTkuuyN2YNbfo3NzrbquqW1zX4pLHy/omMl0jpIiLAuEKIgCIiAIiIAiIgCIiAIiIAij23s1THQTy0khjmhDZbtDSeG1wzgX+rc+Xeujs/ioq6WCpH9NE1xHY+1nt8nAjyWmx7N/wA8EbucDHMdgoYTUVDi2MOay7WueczjYWA8/Ut9rri/UdR4KDb4z/w9jP6yrhb+xIf4KchttOzRWlBKtS8vP/hCf4mj6iLDWVkcLHSyvbHGwXc55DQ0d5WKWeixmRcXAdsqKvkdFTTh8jAXFpZIwlo5uaHAZhqOXapC2MBXcJReJLBXevBiDCV7EKyLxPfK7L8rK7L+dbT3qVEq5Mrd2I4ni1VVjDqltJS0TuExxaD6RML8zY6GxPYAW6G6kWwO1UlbFLFUtEdbRycKoaBYE3IDwOq+VwI5XbpoQuXuaewYW5xIDhUTmYuIFiGs1cTy6NufesOwk4qsWxWvgB9EeI4mvsQJZBk6Q8mE+Dx2rvsSxKOOI9P79zBN8MsNRreTiPAwusfexfGIW+Mrgw/slx8lJVX+9c8c4bho51dY0uH5Nlmk/wB5f7K56FmxffReT4JNsVh3o+H0cJFi2CNzvz3jO73uKhm+HBZiI8RFRG2GkDAyFzC4md8vym6Fpv0efUxWaAOQ5dXcFXm+95FBCBydVsv32hlI9/3LTTybuTXllZL8JG9jTjeKtlkhq4mMhc1pM0UdnvcCbNyxnUCxP5wXbo9n8cmDjDieGzNa4scY8j8rxzaS2I2Pcu1uWhaMKaRzfUVBf3kODRf7LWru7KbF0+GccU5lIqJA9wkeHBgaDla2wGgzHU3PfovQnqGm0jBRRA6nDschkihkrsKbLMSIY3uyumI+i3hC6xY9Fj9DTyVUzqF0UWUv4YLnAOeGghpAvq4KZbfYRRhseK1MU8r8PLZGincAXDitIDwfmtd0ibiwBWltltNTVmBVdTBIHsexkdjo5kjpWDI9vU4X5erTVTG+bx/kbUV/sqzEsUrIsQi9GD6OSJkrgTEXRuJuHN1zDLnH/oVu4vgcFUwRVETZYw8PAdewc29joQeRI8yoBuIjPDrnfNMlO0eIbIT94Vprg1k27fodFXETn0dFHCwRxRsiYOTY2NY31BZ1ndGCsTmELgee2bpo8oURVLBERAEREAREQBERAEREAXK2nFZ6M80LmCpblc0Pa12doN3MGbTMRyv7r3XVRWi8PIayRrZPauHFIXse3JOxpjqoHXu292kgHXIdR2jke/U3cYXU0cdVRzxubFBUu9Ge61pY3dbe7QHxeewro1WxsL66LEmPfDMy/FEdg2oGW1pP49th2ArsVldFAwyTSMijHN0j2sF+y561vKaw419PHHs/kZpPt+Dhbc7NS4hFBFE5jeHVRTPzlwBY0OBtYG56XJSQqPjeBhZNvToPacB67WWw/bLDgMxrqW3PSeM+4G6q42OKi4vj5EpxznJ2FX+PUpxXGGYZIXCjoom1M7QS3ivcGkAkdz2DuGfrXWqt6eFRampMh6hFFK6/mQG+9QLFtsp2Vs2MUVNNHDNAyme+phcY8+gD+ict/g22FzqDzuunTUTTbxh44z7mVk0+ESiso4WbQ4fDSRsj9HpZDOImNYAwskyhwHcR7YVkKF7usCijZLXuqo62rq+lNMx2ZrRe/DHIjW17gcgLAALs4xtrQUYPGqog4fMY7iv9hlyPOyranKSjHnCwRHhZZ21zcd2jpqCPi1MrYxrlHN8hHUxg1cfd22UNdtxiOJdDCaN0cR09KqgA0DtaNW39s9y3sD3ZRMk9Kr5XYhVmxLpbmNp+qw/Kt9bTsaFHwlDmx/su/wChuz0Vm+VzpXZjVUGC4nVl5JZcEC55j5uveLD52RXrguGwU0EcNM1rYGtuzKQ4OB1z5vnE883WvWJ4VDVROp542yRPFi1w7ORBGoI6iNQoMzZDFcLJ/wBl1LKiluSKaqI6F+prtB5gs8CtZ2K5Yzh/4f8AZVJxLEVe07vT9onyDWHCoDGDzHHdmB87vf8Aql9lxraOccFmHwUr3aGZ0rHBn1mgvOvk7wUh2K2TbhtOY83EnlcZKiTX4SQ9l9co7+0nrVEvhJttZfCwT6mSBRreJs86vw+WGMXmYWzRD6T2X6A7y0uA7yFJUXPCThJSXgu1lYKP3ZbxW4ZnpKpr/R3yF4c1pLoJLBrszOZacouBqCDobqfYvtjWySMkwg4fW0xjGZhna2VsmY3u1z2kC1tLdt1l2r3aUeIOMpDoKg85YgOmfyjDo7x0Peqs2x3YzYbF6S6eGaLiNjFmvY+7r26JBHUfnL1YWVWvPT9jBxaJri0GLYg3h4nU0WGUFwZWxzR55GjXLfM6/gXAdxsoft1jmHtjGHYUy1PxGy1EgMh48rGZWBubUgAkk6Anl2nT2U3bVWJRekRPgjiEjo7yF+bM0NJs1rTp0h1qzNlN0tLRPbPM41U7CCzM0NjjcOTmx3NyO0nyBV5211dvrwiFFs6O7TZ11Dh8bJBlmmJnlB0LS8ANae8Ma2/fdSpEXkTm5ycn5OhLCwEsiKhJifF1hY1srFIzrVWi8ZGNEQKhcIiIAiIgCIiAIiIAufjeP09FHxqiQRtvZo1Lnu+ixo1cV0FTW+uJwrKdxddjqezG69EiR2Y+d2+ruXTpqlbZtZSyW1ZOhiu+3UilpdOp9Q/n/Zs/1KC7TbYVOIuY6ocy0QdkbG0tYL8za5uToL3WPBcfZS86Slndf5UzXucO4dLKPUt7GtqYa10b5qPKYxlHBqOGHMvfKQWHrJ1Guq92vT118xRxSnKXZ0cZ3dCmpH1YquJkYx+Xg5Q7M5o0dnP0r8lFsPxHgkkwU8wuP5eMyAeFnCyl1dvKjmgdSuohwnMEZAqCLNFrZTk0tYW8FzcE21FDG+OClYeI7M500rpCSBYaBrRYD+K3ayU5OzgG9OGnIz4VRAdbqVjYnePSDr+sK18C2ipMVgc6IiSMjJNFKwXbcfJew3Fj5gr8/YvtA+sP83pmEakwQBr9Od36myme4xx9Lqhc2NM0kdRImbY+8+srz9Vp4bHNdo1hJ5wyY1m57DJHl7Wzwh3NkU1mnus9riB3Aro4Tu3wylIcylY941DpyZjfts7og+AUmReY7rGsbmbbUAOrs0HcOxERZFgiIgCIiAIuVi21VFSX9IqoYyPml4c/9W27vcobi2+6kjuKaCaoPU59oGe+7j7IWsKbJ+lFXJIsdV5vvltQQt63VbD4hsUv4qF1+9bFax3Cp7Q5tAyliL5D9o5neYso/tBgVfC1lTXNlaZ3OawzyZpHEAE3aSXAajnZd1GkcJqU2voZynlYRb+5uPLhbD9Oeod+0B/lU4X5vwx+KYdFHXwcaKnmBIe2z4n2cW2kbq0ag/KHgrC2X30xSZYq9ghfoONGCYz3vZq5niLjwVL9NNyc48kxmksMs5Fjp6hkjWyRua9jxdrmODmuHaCNCsi881CIiAIURAa7hY2XxZJhyWNZs1TygiIoJCIiAIiKQERFACqPfg34eiPbDMPVI38Vbiqffi3p0J+rUD9qNduh/WX7/wCjK70GfB6SOSlps8cb/gIflMY7+jHaFlds9SH/AJaD9UwfcF82dPxSm/Qx/wCFdFJykpPD8noRjFxWUc7/APOUn/TQ/q2r3HgdK3VtPAD+ij/BZ62sZDG+V5sxgJP4DvJsPNcSh24p32bMH0znAObxQcrmnk4PHUe0i3epirZrKyyG6ovDwmdmpha2GVrWtaOHILNAaPkHqC4G413x6cdtIf30akU7g6NxBBDo3EEG4ILTqCozuPd/xCQdtHJ7pYVvV+jZk5NV6ol4oiLzzIIiIAiIgChO9DBcRqooGUJcWhz+OxkoiLwQ3ISSQC0dLS/WND1TZFeubhLciGsrBSuFbkKuSzqieGAHUhgMz/dZvvKmeE7n8NgsZGyVLh1zPIb7DLD13U3RbT1VsvP/AEVUEjWocNhp25IIo4W9kUbYx55Rqqt37T9Khj7ql/rMQ/gVbapPflUXradn0KS/m6WT+DQr6Pm5NkWeksvYGmDcKoWEXDqZjiCLgh93aj7S4W1e6Klqg6SltST6mzR8C8/WYPkeLfUVMMBg4dLSx8slNTt8LRNC3ll8WUJuUX5LbU1yUHsltPUYHWPpakPEGfJURc8h6pox1m1jp8oHwtfFPUNkY2Rjg9j2hzHNNw5pFwQeyyh28rYQYjDxoQBWQtOTkOOwa8Jx7font05HSFbrtvDSSf7OqnFsD3kROfp6NKXasdfkwn2TryJt02RWoh8SPqXaKJ7Xhl1IiLzzUIiIDHMsSyTHksao+zWPQREVSQiIgCJdEAREQBVXvyH8xP8A5Q/cq1FV+/FvwdEfylQPW2P8F16L9aP34MrfQz5ssfiVN+iH3ldVcjZM/Eqf8w/43LrqbfW/qz0a/QvoRyoEdfidPhs0ogpmua+Uvdk47rXEbCes3yjxd1gLc2/nkrMTZhUrRS0lI0OgYGgOqG5BZzXW0FrgAcg13M8uXiMcWI1Bje9sVDQ9OsqSAS0E24UbraucbtDRzNzY5Vt4lXSY1Uw1AjNNQ0fRpibcaUNI1c/nzaOuw7ySV60Hso544PKmnO/jk7fBDY+G0BrWsytA5ABtgFFNyptiRH/aTD9qP8FL3KG7mzbFAO2nqB/hP8FxUc1WffudOr7iXwiIvPMQiIgCIiAIiIAiIgCoLfDPnxWVt/5OGCPwOTNb9tXli+JspYJqmT5EMbpHd9ho0d5Nh5r8+YNgVTjVTVyA/C5Jql5PIyE9CIdmZ2g7A09i9DRRw3Y+kZWexfezONR1tJBUx6NkYLtvfhvbo5h8CCPUumqY3M7TcGofh8hsyou+IO0yztGre7M0etg7Vc65tRV8ObReDygoHtjunhxCoFTHL6M9/wDOAI84l+uBcWfbn1HQ873niLOuyVbzFktJ9niCEMY1guQxrWi5uSGgDU9ui9oioSEJRYZH30UNkpZPLjc3XxEWZqEREAREQCyWS6XQBEsiAKtN+DfgKM/lpR64x+CstVvvvb8VpD2VLx64XfgurRv86P34M7fSzS2Odehg7g8eqV4WbaTjeiy8D+Uy9XPJ87L9bLf/AOrW2KPxGHxl/euWrtbU1MhFFTRvPEbmkeBYZCSMufkOWvjbrXRtze/qdW7FK+hpYpRUow3CqqEufRtmdHXROdlPpZALpHAc+hcDsblGmYqYxtaAA22UAZctrZbaW7rWUWwfYRjA11S7jObctjBPDYTz73e4dxUqAtp1D3K+rtjY1t8FdLVKtPd5PQUG3Suti8d/6upH92fwU5HMeIUE3Y9HGIwOXxtvlw36e5Rp/wBOz6fyU1fcfv2L/BRa7X2WVsoK85MycWj2iIrFQiIgCIiAIi8yytY1z3ENa0FzieTWgXJPgAgKv327RZY4cPYdZCJ5rHkxptG0+LgXfYC726fZ30SgbI4WmqyJ3dojt8G32el9sqsaON2O4zdwPDmlL3D6FJHyb3dABvi5foFrQAAAAALADqHYF36j8qtVLvtmUeXkorejgTsPxBtZB0GVDvSIyP6OoY4F4H2rP+0VcezWNtrqSCrbYcVgLgPmSDR7fJwK5W8fZ307D5WNF5ofh4e0vYDdo/OaXDxIUJ3I7RWfNh7zo+88F/pAASNHi2zvsuUy/Oo3eYhfhkW8iIvPNQhK8OlCxOcSqtllFs9PkvyXhLJZVZolgIiKAES6IAiIgCIikC6JZFAF1Xm+wfEqc9lUPfDIrDsoJvlpXPw9jmtLhFUxveR8xhY9uY913NHmunSvF0SlnpZwNhz8Si7nS/vCu8oHsntbBTwinmD22c8hwGZtnG9iBqPUVK6faKkk+TUReDnhh9TrFdF9U1NvHGTqosg4JZ8HRRY2VDHcnsPg5p+5enSAakgeJAXPhnRlHoKCbvjbG4h2y1g/upfwUmrtqKSC+aZrnD5sZEjj3WHLzsotu7JkxmCRjTYyVMh0vlY6OTV3Z8oDzXbRBquba8fycGqknKKT8l9IiLyQfQ4hZBN2rEinLIaRnEgXq61kCncV2myi1857V94h7VO4bWZ1Cd7uNmmw50bTZ9W8QDt4di6Q+yMv21L+KVS2+bGDNWxUrdRTRC4H9bLYkeOUR+tdWkjvtXy5MrMxiSPcjgOSCaucOlO7gx90UZ6RHi/T+zVmrjbN4b6JSU9KOcMTGu732u8+bi5dEvPaVnfbvsci0YYRsXVAbW0b8HxfjQizBI2qgA5FjnHNH4Xzs8LK9rqDb3MA9IovSGi8lGS/vMLrCQeVmu+yVrpLdtm19PgiyHGSbUWJsnijniN45WNkYfquFx5rIXEqudzWPcWnkonnp0zs8ffC86jyff2wrFXPdB1zcTSGGshLoixLi6IgQBERAEREAREQBLIl0AuiWRALry9gcC0gEEEEEAgg8wQeYXpLICFYvulw6clzGyUzj/UuGS/6NwIHlZRqr3HyD+RrGOHZLC5vva4/craRdUNXbHqRm6ovwUnJuYxAfJfSO8JJG/exeG7nMSOhNMB3zOP3MKu9Fr/z7fkV+DEqfDdyDrg1NW0DrbBGSfbfa3sqwtntlaXD2FlNHlLrZ3uOaSS30nnq7hYdy6yLCzU2WcSfBeNcY9BERc5cIiFAEREAREQBUjs/g09bjjpJ4ntEdTJUT5mOAaGOJYwk6akMaO0K7kuuim91KWF2ik4bsBLIl1zlxZeJoWva5jxdj2ua4Hra4WI9RK9omQURsZKcNxpsDzYcaSjffrDjlYfaEZV7qvNrd2UlZXtrIZo4mPMRmzB+ZrmWGdgAsSQ0dY1CsNdursjZtknzjkyqi45QREK4jUIiXQBERAERLIAiIpAREQC6IigBERAEREAREQBERAEREARECAIhRAEQIUARAhQBERSAiIFACIhQBEQIAiFEAS6IgF0uiIAiIgP/2Q==">
            <a:extLst>
              <a:ext uri="{FF2B5EF4-FFF2-40B4-BE49-F238E27FC236}">
                <a16:creationId xmlns:a16="http://schemas.microsoft.com/office/drawing/2014/main" id="{682CAD1C-DAFB-6AFF-83CC-2391855E9D2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87501" y="-665163"/>
            <a:ext cx="2352675" cy="1371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C86B64A8-E045-F5D8-F764-C5ADB1BB146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>
                <a:latin typeface="Comic Sans MS" panose="030F0702030302020204" pitchFamily="66" charset="0"/>
              </a:rPr>
              <a:t>Summary </a:t>
            </a:r>
            <a:endParaRPr lang="en-GB" altLang="en-US" sz="3200"/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EF5AF0F0-8FEF-E9E3-446D-177EEA60549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424113" y="1628776"/>
            <a:ext cx="7772400" cy="4530725"/>
          </a:xfrm>
        </p:spPr>
        <p:txBody>
          <a:bodyPr/>
          <a:lstStyle/>
          <a:p>
            <a:r>
              <a:rPr lang="en-GB" altLang="en-US" dirty="0"/>
              <a:t>Games make excellent resources for using with dyslexic children  - not only to reinforce work covered but to build confidence and self esteem and ensure that the lesson is enjoyable – for both teacher and pupil!</a:t>
            </a:r>
          </a:p>
          <a:p>
            <a:r>
              <a:rPr lang="en-GB" dirty="0">
                <a:hlinkClick r:id="rId2"/>
              </a:rPr>
              <a:t>Dyslexia teaching points: Games to help the dyslexic learner</a:t>
            </a:r>
            <a:endParaRPr lang="en-GB" altLang="en-US" dirty="0"/>
          </a:p>
        </p:txBody>
      </p:sp>
      <p:sp>
        <p:nvSpPr>
          <p:cNvPr id="22532" name="AutoShape 2" descr="data:image/jpeg;base64,/9j/4AAQSkZJRgABAQAAAQABAAD/2wCEAAkGBhAPEBAOEBAQEA8PEA8QEBQQDw4QFQ8QFBAVGBcSFBIXHSYeGBkjGRQWIDEgJCcqLS0tFR4xNTAqNSYrLCkBCQoKDgwOGg8PGiwlHCQqLC0pLC0pKSwsKSkpLCksKSwpLCwpLCkpKSwpKSwsKSkpKSksKSwsKiwsKSwsLCwpKf/AABEIAKsBJgMBIgACEQEDEQH/xAAcAAEAAgMBAQEAAAAAAAAAAAAABgcDBAUCAQj/xABNEAABAwIDBAYECQcJCQEAAAABAAIDBBEFEiEGBxMxIkFRYXGBFJGSoSMkMkJSYoKx0WNyc5Ois8EzNENTg6OywtIVFyVEVGR08PEW/8QAGgEBAAMBAQEAAAAAAAAAAAAAAAECAwQFBv/EAC4RAAICAQQBAgQGAgMAAAAAAAABAgMRBBIhMUEyURNhcfAiIzOB0eGhsRSRwf/aAAwDAQACEQMRAD8AtRERfJHqBERAEREAREQBERAEREAREQBERAAiBCgBQIEQBaFdtBSU7sk1TTxO+jJNGx3sk3XF3g7Svo6dscGtXVvENOBqQTYF4HaLgDvcFqYJuuooowaqP0qpf0ppJHyEF51IaARpfrOp5rojXFR3zffWOyjk84RLqWsjmbnikZKz6Ub2vHrabLMFXmNbBvoCa/CHPiljGaSnLnSMnjGpABNzp80k36rHnK9ldo48QpmVMfRJ6MjL3Mcgtmb3jUEHrBCidSUd8Hlf6EZc4fZ2CiBFgXAQohQBAiBAEKFAgCIhQBERAEREAREQBERAEREAREQBERAEREAREQBEQoAiL7ZAfEXrhnsXidwjY6R1g1jXPdrya0XPuClJsjKIDAPTtoJHnWHCoQ1vZx3dfjmc/wDVBT9QjdHSOfTVFc/5dbVSyEn6LT/qc9SParaCPDqZ9TLY26MbAbGWQ8mjs5Ek9QBXVfFysVcfHH3+5nCSSyzPiuMQUkfGqJWRMHIuOrj2NaNXHuCqnAtp5IK2ulwyjmqaSpcHtYWuiayTmXXAIAuXi2mhHK1l1MJ2alrnjEMUJkkeLxQG4jhZzALP8vrueUwYwNAa0BrQLAAAADsAHJepRoowi1PnPfsc87svgjv+8LEYulUYQ/h9ZhlLiB4WP8FItm9uKPEOjC8tmA1ilAZILc7Dk4DuJ77L6o9tJsfHVfDRHgVjCHRzMu0lw5Z8vPx5j3FZoKpL8PDIjfJdk/UR2k3hRU7/AEWlYayuccrYoruax313N6x9Ea9tlr7JbSPro58Mrc0VdEx8chYQx0sZGXisI0DhmHLTUEaGw6uFYFh+Dwl4LIW6CSaZzc7+4vNvZGncvK+GqpNWLL8L3+/Y6tzksrozbJxV4ic7EJI3TSPztZG1oEDLD4Mluh18bdpXbUGrN6cT3mHD6aevm+oxzGDvJsXW8gO9SfZ6oqpIGvrImQTkuuyN2YNbfo3NzrbquqW1zX4pLHy/omMl0jpIiLAuEKIgCIiAIiIAiIgCIiAIiIAij23s1THQTy0khjmhDZbtDSeG1wzgX+rc+Xeujs/ioq6WCpH9NE1xHY+1nt8nAjyWmx7N/wA8EbucDHMdgoYTUVDi2MOay7WueczjYWA8/Ut9rri/UdR4KDb4z/w9jP6yrhb+xIf4KchttOzRWlBKtS8vP/hCf4mj6iLDWVkcLHSyvbHGwXc55DQ0d5WKWeixmRcXAdsqKvkdFTTh8jAXFpZIwlo5uaHAZhqOXapC2MBXcJReJLBXevBiDCV7EKyLxPfK7L8rK7L+dbT3qVEq5Mrd2I4ni1VVjDqltJS0TuExxaD6RML8zY6GxPYAW6G6kWwO1UlbFLFUtEdbRycKoaBYE3IDwOq+VwI5XbpoQuXuaewYW5xIDhUTmYuIFiGs1cTy6NufesOwk4qsWxWvgB9EeI4mvsQJZBk6Q8mE+Dx2rvsSxKOOI9P79zBN8MsNRreTiPAwusfexfGIW+Mrgw/slx8lJVX+9c8c4bho51dY0uH5Nlmk/wB5f7K56FmxffReT4JNsVh3o+H0cJFi2CNzvz3jO73uKhm+HBZiI8RFRG2GkDAyFzC4md8vym6Fpv0efUxWaAOQ5dXcFXm+95FBCBydVsv32hlI9/3LTTybuTXllZL8JG9jTjeKtlkhq4mMhc1pM0UdnvcCbNyxnUCxP5wXbo9n8cmDjDieGzNa4scY8j8rxzaS2I2Pcu1uWhaMKaRzfUVBf3kODRf7LWru7KbF0+GccU5lIqJA9wkeHBgaDla2wGgzHU3PfovQnqGm0jBRRA6nDschkihkrsKbLMSIY3uyumI+i3hC6xY9Fj9DTyVUzqF0UWUv4YLnAOeGghpAvq4KZbfYRRhseK1MU8r8PLZGincAXDitIDwfmtd0ibiwBWltltNTVmBVdTBIHsexkdjo5kjpWDI9vU4X5erTVTG+bx/kbUV/sqzEsUrIsQi9GD6OSJkrgTEXRuJuHN1zDLnH/oVu4vgcFUwRVETZYw8PAdewc29joQeRI8yoBuIjPDrnfNMlO0eIbIT94Vprg1k27fodFXETn0dFHCwRxRsiYOTY2NY31BZ1ndGCsTmELgee2bpo8oURVLBERAEREAREQBERAEREAXK2nFZ6M80LmCpblc0Pa12doN3MGbTMRyv7r3XVRWi8PIayRrZPauHFIXse3JOxpjqoHXu292kgHXIdR2jke/U3cYXU0cdVRzxubFBUu9Ge61pY3dbe7QHxeewro1WxsL66LEmPfDMy/FEdg2oGW1pP49th2ArsVldFAwyTSMijHN0j2sF+y561vKaw419PHHs/kZpPt+Dhbc7NS4hFBFE5jeHVRTPzlwBY0OBtYG56XJSQqPjeBhZNvToPacB67WWw/bLDgMxrqW3PSeM+4G6q42OKi4vj5EpxznJ2FX+PUpxXGGYZIXCjoom1M7QS3ivcGkAkdz2DuGfrXWqt6eFRampMh6hFFK6/mQG+9QLFtsp2Vs2MUVNNHDNAyme+phcY8+gD+ict/g22FzqDzuunTUTTbxh44z7mVk0+ESiso4WbQ4fDSRsj9HpZDOImNYAwskyhwHcR7YVkKF7usCijZLXuqo62rq+lNMx2ZrRe/DHIjW17gcgLAALs4xtrQUYPGqog4fMY7iv9hlyPOyranKSjHnCwRHhZZ21zcd2jpqCPi1MrYxrlHN8hHUxg1cfd22UNdtxiOJdDCaN0cR09KqgA0DtaNW39s9y3sD3ZRMk9Kr5XYhVmxLpbmNp+qw/Kt9bTsaFHwlDmx/su/wChuz0Vm+VzpXZjVUGC4nVl5JZcEC55j5uveLD52RXrguGwU0EcNM1rYGtuzKQ4OB1z5vnE883WvWJ4VDVROp542yRPFi1w7ORBGoI6iNQoMzZDFcLJ/wBl1LKiluSKaqI6F+prtB5gs8CtZ2K5Yzh/4f8AZVJxLEVe07vT9onyDWHCoDGDzHHdmB87vf8Aql9lxraOccFmHwUr3aGZ0rHBn1mgvOvk7wUh2K2TbhtOY83EnlcZKiTX4SQ9l9co7+0nrVEvhJttZfCwT6mSBRreJs86vw+WGMXmYWzRD6T2X6A7y0uA7yFJUXPCThJSXgu1lYKP3ZbxW4ZnpKpr/R3yF4c1pLoJLBrszOZacouBqCDobqfYvtjWySMkwg4fW0xjGZhna2VsmY3u1z2kC1tLdt1l2r3aUeIOMpDoKg85YgOmfyjDo7x0Peqs2x3YzYbF6S6eGaLiNjFmvY+7r26JBHUfnL1YWVWvPT9jBxaJri0GLYg3h4nU0WGUFwZWxzR55GjXLfM6/gXAdxsoft1jmHtjGHYUy1PxGy1EgMh48rGZWBubUgAkk6Anl2nT2U3bVWJRekRPgjiEjo7yF+bM0NJs1rTp0h1qzNlN0tLRPbPM41U7CCzM0NjjcOTmx3NyO0nyBV5211dvrwiFFs6O7TZ11Dh8bJBlmmJnlB0LS8ANae8Ma2/fdSpEXkTm5ycn5OhLCwEsiKhJifF1hY1srFIzrVWi8ZGNEQKhcIiIAiIgCIiAIiIAufjeP09FHxqiQRtvZo1Lnu+ixo1cV0FTW+uJwrKdxddjqezG69EiR2Y+d2+ruXTpqlbZtZSyW1ZOhiu+3UilpdOp9Q/n/Zs/1KC7TbYVOIuY6ocy0QdkbG0tYL8za5uToL3WPBcfZS86Slndf5UzXucO4dLKPUt7GtqYa10b5qPKYxlHBqOGHMvfKQWHrJ1Guq92vT118xRxSnKXZ0cZ3dCmpH1YquJkYx+Xg5Q7M5o0dnP0r8lFsPxHgkkwU8wuP5eMyAeFnCyl1dvKjmgdSuohwnMEZAqCLNFrZTk0tYW8FzcE21FDG+OClYeI7M500rpCSBYaBrRYD+K3ayU5OzgG9OGnIz4VRAdbqVjYnePSDr+sK18C2ipMVgc6IiSMjJNFKwXbcfJew3Fj5gr8/YvtA+sP83pmEakwQBr9Od36myme4xx9Lqhc2NM0kdRImbY+8+srz9Vp4bHNdo1hJ5wyY1m57DJHl7Wzwh3NkU1mnus9riB3Aro4Tu3wylIcylY941DpyZjfts7og+AUmReY7rGsbmbbUAOrs0HcOxERZFgiIgCIiAIuVi21VFSX9IqoYyPml4c/9W27vcobi2+6kjuKaCaoPU59oGe+7j7IWsKbJ+lFXJIsdV5vvltQQt63VbD4hsUv4qF1+9bFax3Cp7Q5tAyliL5D9o5neYso/tBgVfC1lTXNlaZ3OawzyZpHEAE3aSXAajnZd1GkcJqU2voZynlYRb+5uPLhbD9Oeod+0B/lU4X5vwx+KYdFHXwcaKnmBIe2z4n2cW2kbq0ag/KHgrC2X30xSZYq9ghfoONGCYz3vZq5niLjwVL9NNyc48kxmksMs5Fjp6hkjWyRua9jxdrmODmuHaCNCsi881CIiAIURAa7hY2XxZJhyWNZs1TygiIoJCIiAIiKQERFACqPfg34eiPbDMPVI38Vbiqffi3p0J+rUD9qNduh/WX7/wCjK70GfB6SOSlps8cb/gIflMY7+jHaFlds9SH/AJaD9UwfcF82dPxSm/Qx/wCFdFJykpPD8noRjFxWUc7/APOUn/TQ/q2r3HgdK3VtPAD+ij/BZ62sZDG+V5sxgJP4DvJsPNcSh24p32bMH0znAObxQcrmnk4PHUe0i3epirZrKyyG6ovDwmdmpha2GVrWtaOHILNAaPkHqC4G413x6cdtIf30akU7g6NxBBDo3EEG4ILTqCozuPd/xCQdtHJ7pYVvV+jZk5NV6ol4oiLzzIIiIAiIgChO9DBcRqooGUJcWhz+OxkoiLwQ3ISSQC0dLS/WND1TZFeubhLciGsrBSuFbkKuSzqieGAHUhgMz/dZvvKmeE7n8NgsZGyVLh1zPIb7DLD13U3RbT1VsvP/AEVUEjWocNhp25IIo4W9kUbYx55Rqqt37T9Khj7ql/rMQ/gVbapPflUXradn0KS/m6WT+DQr6Pm5NkWeksvYGmDcKoWEXDqZjiCLgh93aj7S4W1e6Klqg6SltST6mzR8C8/WYPkeLfUVMMBg4dLSx8slNTt8LRNC3ll8WUJuUX5LbU1yUHsltPUYHWPpakPEGfJURc8h6pox1m1jp8oHwtfFPUNkY2Rjg9j2hzHNNw5pFwQeyyh28rYQYjDxoQBWQtOTkOOwa8Jx7font05HSFbrtvDSSf7OqnFsD3kROfp6NKXasdfkwn2TryJt02RWoh8SPqXaKJ7Xhl1IiLzzUIiIDHMsSyTHksao+zWPQREVSQiIgCJdEAREQBVXvyH8xP8A5Q/cq1FV+/FvwdEfylQPW2P8F16L9aP34MrfQz5ssfiVN+iH3ldVcjZM/Eqf8w/43LrqbfW/qz0a/QvoRyoEdfidPhs0ogpmua+Uvdk47rXEbCes3yjxd1gLc2/nkrMTZhUrRS0lI0OgYGgOqG5BZzXW0FrgAcg13M8uXiMcWI1Bje9sVDQ9OsqSAS0E24UbraucbtDRzNzY5Vt4lXSY1Uw1AjNNQ0fRpibcaUNI1c/nzaOuw7ySV60Hso544PKmnO/jk7fBDY+G0BrWsytA5ABtgFFNyptiRH/aTD9qP8FL3KG7mzbFAO2nqB/hP8FxUc1WffudOr7iXwiIvPMQiIgCIiAIiIAiIgCoLfDPnxWVt/5OGCPwOTNb9tXli+JspYJqmT5EMbpHd9ho0d5Nh5r8+YNgVTjVTVyA/C5Jql5PIyE9CIdmZ2g7A09i9DRRw3Y+kZWexfezONR1tJBUx6NkYLtvfhvbo5h8CCPUumqY3M7TcGofh8hsyou+IO0yztGre7M0etg7Vc65tRV8ObReDygoHtjunhxCoFTHL6M9/wDOAI84l+uBcWfbn1HQ873niLOuyVbzFktJ9niCEMY1guQxrWi5uSGgDU9ui9oioSEJRYZH30UNkpZPLjc3XxEWZqEREAREQCyWS6XQBEsiAKtN+DfgKM/lpR64x+CstVvvvb8VpD2VLx64XfgurRv86P34M7fSzS2Odehg7g8eqV4WbaTjeiy8D+Uy9XPJ87L9bLf/AOrW2KPxGHxl/euWrtbU1MhFFTRvPEbmkeBYZCSMufkOWvjbrXRtze/qdW7FK+hpYpRUow3CqqEufRtmdHXROdlPpZALpHAc+hcDsblGmYqYxtaAA22UAZctrZbaW7rWUWwfYRjA11S7jObctjBPDYTz73e4dxUqAtp1D3K+rtjY1t8FdLVKtPd5PQUG3Suti8d/6upH92fwU5HMeIUE3Y9HGIwOXxtvlw36e5Rp/wBOz6fyU1fcfv2L/BRa7X2WVsoK85MycWj2iIrFQiIgCIiAIi8yytY1z3ENa0FzieTWgXJPgAgKv327RZY4cPYdZCJ5rHkxptG0+LgXfYC726fZ30SgbI4WmqyJ3dojt8G32el9sqsaON2O4zdwPDmlL3D6FJHyb3dABvi5foFrQAAAAALADqHYF36j8qtVLvtmUeXkorejgTsPxBtZB0GVDvSIyP6OoY4F4H2rP+0VcezWNtrqSCrbYcVgLgPmSDR7fJwK5W8fZ307D5WNF5ofh4e0vYDdo/OaXDxIUJ3I7RWfNh7zo+88F/pAASNHi2zvsuUy/Oo3eYhfhkW8iIvPNQhK8OlCxOcSqtllFs9PkvyXhLJZVZolgIiKAES6IAiIgCIikC6JZFAF1Xm+wfEqc9lUPfDIrDsoJvlpXPw9jmtLhFUxveR8xhY9uY913NHmunSvF0SlnpZwNhz8Si7nS/vCu8oHsntbBTwinmD22c8hwGZtnG9iBqPUVK6faKkk+TUReDnhh9TrFdF9U1NvHGTqosg4JZ8HRRY2VDHcnsPg5p+5enSAakgeJAXPhnRlHoKCbvjbG4h2y1g/upfwUmrtqKSC+aZrnD5sZEjj3WHLzsotu7JkxmCRjTYyVMh0vlY6OTV3Z8oDzXbRBquba8fycGqknKKT8l9IiLyQfQ4hZBN2rEinLIaRnEgXq61kCncV2myi1857V94h7VO4bWZ1Cd7uNmmw50bTZ9W8QDt4di6Q+yMv21L+KVS2+bGDNWxUrdRTRC4H9bLYkeOUR+tdWkjvtXy5MrMxiSPcjgOSCaucOlO7gx90UZ6RHi/T+zVmrjbN4b6JSU9KOcMTGu732u8+bi5dEvPaVnfbvsci0YYRsXVAbW0b8HxfjQizBI2qgA5FjnHNH4Xzs8LK9rqDb3MA9IovSGi8lGS/vMLrCQeVmu+yVrpLdtm19PgiyHGSbUWJsnijniN45WNkYfquFx5rIXEqudzWPcWnkonnp0zs8ffC86jyff2wrFXPdB1zcTSGGshLoixLi6IgQBERAEREAREQBLIl0AuiWRALry9gcC0gEEEEEAgg8wQeYXpLICFYvulw6clzGyUzj/UuGS/6NwIHlZRqr3HyD+RrGOHZLC5vva4/craRdUNXbHqRm6ovwUnJuYxAfJfSO8JJG/exeG7nMSOhNMB3zOP3MKu9Fr/z7fkV+DEqfDdyDrg1NW0DrbBGSfbfa3sqwtntlaXD2FlNHlLrZ3uOaSS30nnq7hYdy6yLCzU2WcSfBeNcY9BERc5cIiFAEREAREQBUjs/g09bjjpJ4ntEdTJUT5mOAaGOJYwk6akMaO0K7kuuim91KWF2ik4bsBLIl1zlxZeJoWva5jxdj2ua4Hra4WI9RK9omQURsZKcNxpsDzYcaSjffrDjlYfaEZV7qvNrd2UlZXtrIZo4mPMRmzB+ZrmWGdgAsSQ0dY1CsNdursjZtknzjkyqi45QREK4jUIiXQBERAERLIAiIpAREQC6IigBERAEREAREQBERAEREARECAIhRAEQIUARAhQBERSAiIFACIhQBEQIAiFEAS6IgF0uiIAiIgP/2Q==">
            <a:extLst>
              <a:ext uri="{FF2B5EF4-FFF2-40B4-BE49-F238E27FC236}">
                <a16:creationId xmlns:a16="http://schemas.microsoft.com/office/drawing/2014/main" id="{43D51A22-53A9-6EF3-110A-CAA5D20867F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87501" y="-665163"/>
            <a:ext cx="2352675" cy="1371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22533" name="AutoShape 4" descr="data:image/jpeg;base64,/9j/4AAQSkZJRgABAQAAAQABAAD/2wCEAAkGBhAPEBAOEBAQEA8PEA8QEBQQDw4QFQ8QFBAVGBcSFBIXHSYeGBkjGRQWIDEgJCcqLS0tFR4xNTAqNSYrLCkBCQoKDgwOGg8PGiwlHCQqLC0pLC0pKSwsKSkpLCksKSwpLCwpLCkpKSwpKSwsKSkpKSksKSwsKiwsKSwsLCwpKf/AABEIAKsBJgMBIgACEQEDEQH/xAAcAAEAAgMBAQEAAAAAAAAAAAAABgcDBAUCAQj/xABNEAABAwIDBAYECQcJCQEAAAABAAIDBBEFEiEGBxMxIkFRYXGBFJGSoSMkMkJSYoKx0WNyc5Ois8EzNENTg6OywtIVFyVEVGR08PEW/8QAGgEBAAMBAQEAAAAAAAAAAAAAAAECAwQFBv/EAC4RAAICAQQBAgQGAgMAAAAAAAABAgMRBBIhMUEyURNhcfAiIzOB0eGhsRSRwf/aAAwDAQACEQMRAD8AtRERfJHqBERAEREAREQBERAEREAREQBERAAiBCgBQIEQBaFdtBSU7sk1TTxO+jJNGx3sk3XF3g7Svo6dscGtXVvENOBqQTYF4HaLgDvcFqYJuuooowaqP0qpf0ppJHyEF51IaARpfrOp5rojXFR3zffWOyjk84RLqWsjmbnikZKz6Ub2vHrabLMFXmNbBvoCa/CHPiljGaSnLnSMnjGpABNzp80k36rHnK9ldo48QpmVMfRJ6MjL3Mcgtmb3jUEHrBCidSUd8Hlf6EZc4fZ2CiBFgXAQohQBAiBAEKFAgCIhQBERAEREAREQBERAEREAREQBERAEREAREQBEQoAiL7ZAfEXrhnsXidwjY6R1g1jXPdrya0XPuClJsjKIDAPTtoJHnWHCoQ1vZx3dfjmc/wDVBT9QjdHSOfTVFc/5dbVSyEn6LT/qc9SParaCPDqZ9TLY26MbAbGWQ8mjs5Ek9QBXVfFysVcfHH3+5nCSSyzPiuMQUkfGqJWRMHIuOrj2NaNXHuCqnAtp5IK2ulwyjmqaSpcHtYWuiayTmXXAIAuXi2mhHK1l1MJ2alrnjEMUJkkeLxQG4jhZzALP8vrueUwYwNAa0BrQLAAAADsAHJepRoowi1PnPfsc87svgjv+8LEYulUYQ/h9ZhlLiB4WP8FItm9uKPEOjC8tmA1ilAZILc7Dk4DuJ77L6o9tJsfHVfDRHgVjCHRzMu0lw5Z8vPx5j3FZoKpL8PDIjfJdk/UR2k3hRU7/AEWlYayuccrYoruax313N6x9Ea9tlr7JbSPro58Mrc0VdEx8chYQx0sZGXisI0DhmHLTUEaGw6uFYFh+Dwl4LIW6CSaZzc7+4vNvZGncvK+GqpNWLL8L3+/Y6tzksrozbJxV4ic7EJI3TSPztZG1oEDLD4Mluh18bdpXbUGrN6cT3mHD6aevm+oxzGDvJsXW8gO9SfZ6oqpIGvrImQTkuuyN2YNbfo3NzrbquqW1zX4pLHy/omMl0jpIiLAuEKIgCIiAIiIAiIgCIiAIiIAij23s1THQTy0khjmhDZbtDSeG1wzgX+rc+Xeujs/ioq6WCpH9NE1xHY+1nt8nAjyWmx7N/wA8EbucDHMdgoYTUVDi2MOay7WueczjYWA8/Ut9rri/UdR4KDb4z/w9jP6yrhb+xIf4KchttOzRWlBKtS8vP/hCf4mj6iLDWVkcLHSyvbHGwXc55DQ0d5WKWeixmRcXAdsqKvkdFTTh8jAXFpZIwlo5uaHAZhqOXapC2MBXcJReJLBXevBiDCV7EKyLxPfK7L8rK7L+dbT3qVEq5Mrd2I4ni1VVjDqltJS0TuExxaD6RML8zY6GxPYAW6G6kWwO1UlbFLFUtEdbRycKoaBYE3IDwOq+VwI5XbpoQuXuaewYW5xIDhUTmYuIFiGs1cTy6NufesOwk4qsWxWvgB9EeI4mvsQJZBk6Q8mE+Dx2rvsSxKOOI9P79zBN8MsNRreTiPAwusfexfGIW+Mrgw/slx8lJVX+9c8c4bho51dY0uH5Nlmk/wB5f7K56FmxffReT4JNsVh3o+H0cJFi2CNzvz3jO73uKhm+HBZiI8RFRG2GkDAyFzC4md8vym6Fpv0efUxWaAOQ5dXcFXm+95FBCBydVsv32hlI9/3LTTybuTXllZL8JG9jTjeKtlkhq4mMhc1pM0UdnvcCbNyxnUCxP5wXbo9n8cmDjDieGzNa4scY8j8rxzaS2I2Pcu1uWhaMKaRzfUVBf3kODRf7LWru7KbF0+GccU5lIqJA9wkeHBgaDla2wGgzHU3PfovQnqGm0jBRRA6nDschkihkrsKbLMSIY3uyumI+i3hC6xY9Fj9DTyVUzqF0UWUv4YLnAOeGghpAvq4KZbfYRRhseK1MU8r8PLZGincAXDitIDwfmtd0ibiwBWltltNTVmBVdTBIHsexkdjo5kjpWDI9vU4X5erTVTG+bx/kbUV/sqzEsUrIsQi9GD6OSJkrgTEXRuJuHN1zDLnH/oVu4vgcFUwRVETZYw8PAdewc29joQeRI8yoBuIjPDrnfNMlO0eIbIT94Vprg1k27fodFXETn0dFHCwRxRsiYOTY2NY31BZ1ndGCsTmELgee2bpo8oURVLBERAEREAREQBERAEREAXK2nFZ6M80LmCpblc0Pa12doN3MGbTMRyv7r3XVRWi8PIayRrZPauHFIXse3JOxpjqoHXu292kgHXIdR2jke/U3cYXU0cdVRzxubFBUu9Ge61pY3dbe7QHxeewro1WxsL66LEmPfDMy/FEdg2oGW1pP49th2ArsVldFAwyTSMijHN0j2sF+y561vKaw419PHHs/kZpPt+Dhbc7NS4hFBFE5jeHVRTPzlwBY0OBtYG56XJSQqPjeBhZNvToPacB67WWw/bLDgMxrqW3PSeM+4G6q42OKi4vj5EpxznJ2FX+PUpxXGGYZIXCjoom1M7QS3ivcGkAkdz2DuGfrXWqt6eFRampMh6hFFK6/mQG+9QLFtsp2Vs2MUVNNHDNAyme+phcY8+gD+ict/g22FzqDzuunTUTTbxh44z7mVk0+ESiso4WbQ4fDSRsj9HpZDOImNYAwskyhwHcR7YVkKF7usCijZLXuqo62rq+lNMx2ZrRe/DHIjW17gcgLAALs4xtrQUYPGqog4fMY7iv9hlyPOyranKSjHnCwRHhZZ21zcd2jpqCPi1MrYxrlHN8hHUxg1cfd22UNdtxiOJdDCaN0cR09KqgA0DtaNW39s9y3sD3ZRMk9Kr5XYhVmxLpbmNp+qw/Kt9bTsaFHwlDmx/su/wChuz0Vm+VzpXZjVUGC4nVl5JZcEC55j5uveLD52RXrguGwU0EcNM1rYGtuzKQ4OB1z5vnE883WvWJ4VDVROp542yRPFi1w7ORBGoI6iNQoMzZDFcLJ/wBl1LKiluSKaqI6F+prtB5gs8CtZ2K5Yzh/4f8AZVJxLEVe07vT9onyDWHCoDGDzHHdmB87vf8Aql9lxraOccFmHwUr3aGZ0rHBn1mgvOvk7wUh2K2TbhtOY83EnlcZKiTX4SQ9l9co7+0nrVEvhJttZfCwT6mSBRreJs86vw+WGMXmYWzRD6T2X6A7y0uA7yFJUXPCThJSXgu1lYKP3ZbxW4ZnpKpr/R3yF4c1pLoJLBrszOZacouBqCDobqfYvtjWySMkwg4fW0xjGZhna2VsmY3u1z2kC1tLdt1l2r3aUeIOMpDoKg85YgOmfyjDo7x0Peqs2x3YzYbF6S6eGaLiNjFmvY+7r26JBHUfnL1YWVWvPT9jBxaJri0GLYg3h4nU0WGUFwZWxzR55GjXLfM6/gXAdxsoft1jmHtjGHYUy1PxGy1EgMh48rGZWBubUgAkk6Anl2nT2U3bVWJRekRPgjiEjo7yF+bM0NJs1rTp0h1qzNlN0tLRPbPM41U7CCzM0NjjcOTmx3NyO0nyBV5211dvrwiFFs6O7TZ11Dh8bJBlmmJnlB0LS8ANae8Ma2/fdSpEXkTm5ycn5OhLCwEsiKhJifF1hY1srFIzrVWi8ZGNEQKhcIiIAiIgCIiAIiIAufjeP09FHxqiQRtvZo1Lnu+ixo1cV0FTW+uJwrKdxddjqezG69EiR2Y+d2+ruXTpqlbZtZSyW1ZOhiu+3UilpdOp9Q/n/Zs/1KC7TbYVOIuY6ocy0QdkbG0tYL8za5uToL3WPBcfZS86Slndf5UzXucO4dLKPUt7GtqYa10b5qPKYxlHBqOGHMvfKQWHrJ1Guq92vT118xRxSnKXZ0cZ3dCmpH1YquJkYx+Xg5Q7M5o0dnP0r8lFsPxHgkkwU8wuP5eMyAeFnCyl1dvKjmgdSuohwnMEZAqCLNFrZTk0tYW8FzcE21FDG+OClYeI7M500rpCSBYaBrRYD+K3ayU5OzgG9OGnIz4VRAdbqVjYnePSDr+sK18C2ipMVgc6IiSMjJNFKwXbcfJew3Fj5gr8/YvtA+sP83pmEakwQBr9Od36myme4xx9Lqhc2NM0kdRImbY+8+srz9Vp4bHNdo1hJ5wyY1m57DJHl7Wzwh3NkU1mnus9riB3Aro4Tu3wylIcylY941DpyZjfts7og+AUmReY7rGsbmbbUAOrs0HcOxERZFgiIgCIiAIuVi21VFSX9IqoYyPml4c/9W27vcobi2+6kjuKaCaoPU59oGe+7j7IWsKbJ+lFXJIsdV5vvltQQt63VbD4hsUv4qF1+9bFax3Cp7Q5tAyliL5D9o5neYso/tBgVfC1lTXNlaZ3OawzyZpHEAE3aSXAajnZd1GkcJqU2voZynlYRb+5uPLhbD9Oeod+0B/lU4X5vwx+KYdFHXwcaKnmBIe2z4n2cW2kbq0ag/KHgrC2X30xSZYq9ghfoONGCYz3vZq5niLjwVL9NNyc48kxmksMs5Fjp6hkjWyRua9jxdrmODmuHaCNCsi881CIiAIURAa7hY2XxZJhyWNZs1TygiIoJCIiAIiKQERFACqPfg34eiPbDMPVI38Vbiqffi3p0J+rUD9qNduh/WX7/wCjK70GfB6SOSlps8cb/gIflMY7+jHaFlds9SH/AJaD9UwfcF82dPxSm/Qx/wCFdFJykpPD8noRjFxWUc7/APOUn/TQ/q2r3HgdK3VtPAD+ij/BZ62sZDG+V5sxgJP4DvJsPNcSh24p32bMH0znAObxQcrmnk4PHUe0i3epirZrKyyG6ovDwmdmpha2GVrWtaOHILNAaPkHqC4G413x6cdtIf30akU7g6NxBBDo3EEG4ILTqCozuPd/xCQdtHJ7pYVvV+jZk5NV6ol4oiLzzIIiIAiIgChO9DBcRqooGUJcWhz+OxkoiLwQ3ISSQC0dLS/WND1TZFeubhLciGsrBSuFbkKuSzqieGAHUhgMz/dZvvKmeE7n8NgsZGyVLh1zPIb7DLD13U3RbT1VsvP/AEVUEjWocNhp25IIo4W9kUbYx55Rqqt37T9Khj7ql/rMQ/gVbapPflUXradn0KS/m6WT+DQr6Pm5NkWeksvYGmDcKoWEXDqZjiCLgh93aj7S4W1e6Klqg6SltST6mzR8C8/WYPkeLfUVMMBg4dLSx8slNTt8LRNC3ll8WUJuUX5LbU1yUHsltPUYHWPpakPEGfJURc8h6pox1m1jp8oHwtfFPUNkY2Rjg9j2hzHNNw5pFwQeyyh28rYQYjDxoQBWQtOTkOOwa8Jx7font05HSFbrtvDSSf7OqnFsD3kROfp6NKXasdfkwn2TryJt02RWoh8SPqXaKJ7Xhl1IiLzzUIiIDHMsSyTHksao+zWPQREVSQiIgCJdEAREQBVXvyH8xP8A5Q/cq1FV+/FvwdEfylQPW2P8F16L9aP34MrfQz5ssfiVN+iH3ldVcjZM/Eqf8w/43LrqbfW/qz0a/QvoRyoEdfidPhs0ogpmua+Uvdk47rXEbCes3yjxd1gLc2/nkrMTZhUrRS0lI0OgYGgOqG5BZzXW0FrgAcg13M8uXiMcWI1Bje9sVDQ9OsqSAS0E24UbraucbtDRzNzY5Vt4lXSY1Uw1AjNNQ0fRpibcaUNI1c/nzaOuw7ySV60Hso544PKmnO/jk7fBDY+G0BrWsytA5ABtgFFNyptiRH/aTD9qP8FL3KG7mzbFAO2nqB/hP8FxUc1WffudOr7iXwiIvPMQiIgCIiAIiIAiIgCoLfDPnxWVt/5OGCPwOTNb9tXli+JspYJqmT5EMbpHd9ho0d5Nh5r8+YNgVTjVTVyA/C5Jql5PIyE9CIdmZ2g7A09i9DRRw3Y+kZWexfezONR1tJBUx6NkYLtvfhvbo5h8CCPUumqY3M7TcGofh8hsyou+IO0yztGre7M0etg7Vc65tRV8ObReDygoHtjunhxCoFTHL6M9/wDOAI84l+uBcWfbn1HQ873niLOuyVbzFktJ9niCEMY1guQxrWi5uSGgDU9ui9oioSEJRYZH30UNkpZPLjc3XxEWZqEREAREQCyWS6XQBEsiAKtN+DfgKM/lpR64x+CstVvvvb8VpD2VLx64XfgurRv86P34M7fSzS2Odehg7g8eqV4WbaTjeiy8D+Uy9XPJ87L9bLf/AOrW2KPxGHxl/euWrtbU1MhFFTRvPEbmkeBYZCSMufkOWvjbrXRtze/qdW7FK+hpYpRUow3CqqEufRtmdHXROdlPpZALpHAc+hcDsblGmYqYxtaAA22UAZctrZbaW7rWUWwfYRjA11S7jObctjBPDYTz73e4dxUqAtp1D3K+rtjY1t8FdLVKtPd5PQUG3Suti8d/6upH92fwU5HMeIUE3Y9HGIwOXxtvlw36e5Rp/wBOz6fyU1fcfv2L/BRa7X2WVsoK85MycWj2iIrFQiIgCIiAIi8yytY1z3ENa0FzieTWgXJPgAgKv327RZY4cPYdZCJ5rHkxptG0+LgXfYC726fZ30SgbI4WmqyJ3dojt8G32el9sqsaON2O4zdwPDmlL3D6FJHyb3dABvi5foFrQAAAAALADqHYF36j8qtVLvtmUeXkorejgTsPxBtZB0GVDvSIyP6OoY4F4H2rP+0VcezWNtrqSCrbYcVgLgPmSDR7fJwK5W8fZ307D5WNF5ofh4e0vYDdo/OaXDxIUJ3I7RWfNh7zo+88F/pAASNHi2zvsuUy/Oo3eYhfhkW8iIvPNQhK8OlCxOcSqtllFs9PkvyXhLJZVZolgIiKAES6IAiIgCIikC6JZFAF1Xm+wfEqc9lUPfDIrDsoJvlpXPw9jmtLhFUxveR8xhY9uY913NHmunSvF0SlnpZwNhz8Si7nS/vCu8oHsntbBTwinmD22c8hwGZtnG9iBqPUVK6faKkk+TUReDnhh9TrFdF9U1NvHGTqosg4JZ8HRRY2VDHcnsPg5p+5enSAakgeJAXPhnRlHoKCbvjbG4h2y1g/upfwUmrtqKSC+aZrnD5sZEjj3WHLzsotu7JkxmCRjTYyVMh0vlY6OTV3Z8oDzXbRBquba8fycGqknKKT8l9IiLyQfQ4hZBN2rEinLIaRnEgXq61kCncV2myi1857V94h7VO4bWZ1Cd7uNmmw50bTZ9W8QDt4di6Q+yMv21L+KVS2+bGDNWxUrdRTRC4H9bLYkeOUR+tdWkjvtXy5MrMxiSPcjgOSCaucOlO7gx90UZ6RHi/T+zVmrjbN4b6JSU9KOcMTGu732u8+bi5dEvPaVnfbvsci0YYRsXVAbW0b8HxfjQizBI2qgA5FjnHNH4Xzs8LK9rqDb3MA9IovSGi8lGS/vMLrCQeVmu+yVrpLdtm19PgiyHGSbUWJsnijniN45WNkYfquFx5rIXEqudzWPcWnkonnp0zs8ffC86jyff2wrFXPdB1zcTSGGshLoixLi6IgQBERAEREAREQBLIl0AuiWRALry9gcC0gEEEEEAgg8wQeYXpLICFYvulw6clzGyUzj/UuGS/6NwIHlZRqr3HyD+RrGOHZLC5vva4/craRdUNXbHqRm6ovwUnJuYxAfJfSO8JJG/exeG7nMSOhNMB3zOP3MKu9Fr/z7fkV+DEqfDdyDrg1NW0DrbBGSfbfa3sqwtntlaXD2FlNHlLrZ3uOaSS30nnq7hYdy6yLCzU2WcSfBeNcY9BERc5cIiFAEREAREQBUjs/g09bjjpJ4ntEdTJUT5mOAaGOJYwk6akMaO0K7kuuim91KWF2ik4bsBLIl1zlxZeJoWva5jxdj2ua4Hra4WI9RK9omQURsZKcNxpsDzYcaSjffrDjlYfaEZV7qvNrd2UlZXtrIZo4mPMRmzB+ZrmWGdgAsSQ0dY1CsNdursjZtknzjkyqi45QREK4jUIiXQBERAERLIAiIpAREQC6IigBERAEREAREQBERAEREARECAIhRAEQIUARAhQBERSAiIFACIhQBEQIAiFEAS6IgF0uiIAiIgP/2Q==">
            <a:extLst>
              <a:ext uri="{FF2B5EF4-FFF2-40B4-BE49-F238E27FC236}">
                <a16:creationId xmlns:a16="http://schemas.microsoft.com/office/drawing/2014/main" id="{F6710B32-E406-F9D3-3E93-756DF074A72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87501" y="-665163"/>
            <a:ext cx="2352675" cy="1371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22534" name="AutoShape 6" descr="data:image/jpeg;base64,/9j/4AAQSkZJRgABAQAAAQABAAD/2wCEAAkGBhAPEBAOEBAQEA8PEA8QEBQQDw4QFQ8QFBAVGBcSFBIXHSYeGBkjGRQWIDEgJCcqLS0tFR4xNTAqNSYrLCkBCQoKDgwOGg8PGiwlHCQqLC0pLC0pKSwsKSkpLCksKSwpLCwpLCkpKSwpKSwsKSkpKSksKSwsKiwsKSwsLCwpKf/AABEIAKsBJgMBIgACEQEDEQH/xAAcAAEAAgMBAQEAAAAAAAAAAAAABgcDBAUCAQj/xABNEAABAwIDBAYECQcJCQEAAAABAAIDBBEFEiEGBxMxIkFRYXGBFJGSoSMkMkJSYoKx0WNyc5Ois8EzNENTg6OywtIVFyVEVGR08PEW/8QAGgEBAAMBAQEAAAAAAAAAAAAAAAECAwQFBv/EAC4RAAICAQQBAgQGAgMAAAAAAAABAgMRBBIhMUEyURNhcfAiIzOB0eGhsRSRwf/aAAwDAQACEQMRAD8AtRERfJHqBERAEREAREQBERAEREAREQBERAAiBCgBQIEQBaFdtBSU7sk1TTxO+jJNGx3sk3XF3g7Svo6dscGtXVvENOBqQTYF4HaLgDvcFqYJuuooowaqP0qpf0ppJHyEF51IaARpfrOp5rojXFR3zffWOyjk84RLqWsjmbnikZKz6Ub2vHrabLMFXmNbBvoCa/CHPiljGaSnLnSMnjGpABNzp80k36rHnK9ldo48QpmVMfRJ6MjL3Mcgtmb3jUEHrBCidSUd8Hlf6EZc4fZ2CiBFgXAQohQBAiBAEKFAgCIhQBERAEREAREQBERAEREAREQBERAEREAREQBEQoAiL7ZAfEXrhnsXidwjY6R1g1jXPdrya0XPuClJsjKIDAPTtoJHnWHCoQ1vZx3dfjmc/wDVBT9QjdHSOfTVFc/5dbVSyEn6LT/qc9SParaCPDqZ9TLY26MbAbGWQ8mjs5Ek9QBXVfFysVcfHH3+5nCSSyzPiuMQUkfGqJWRMHIuOrj2NaNXHuCqnAtp5IK2ulwyjmqaSpcHtYWuiayTmXXAIAuXi2mhHK1l1MJ2alrnjEMUJkkeLxQG4jhZzALP8vrueUwYwNAa0BrQLAAAADsAHJepRoowi1PnPfsc87svgjv+8LEYulUYQ/h9ZhlLiB4WP8FItm9uKPEOjC8tmA1ilAZILc7Dk4DuJ77L6o9tJsfHVfDRHgVjCHRzMu0lw5Z8vPx5j3FZoKpL8PDIjfJdk/UR2k3hRU7/AEWlYayuccrYoruax313N6x9Ea9tlr7JbSPro58Mrc0VdEx8chYQx0sZGXisI0DhmHLTUEaGw6uFYFh+Dwl4LIW6CSaZzc7+4vNvZGncvK+GqpNWLL8L3+/Y6tzksrozbJxV4ic7EJI3TSPztZG1oEDLD4Mluh18bdpXbUGrN6cT3mHD6aevm+oxzGDvJsXW8gO9SfZ6oqpIGvrImQTkuuyN2YNbfo3NzrbquqW1zX4pLHy/omMl0jpIiLAuEKIgCIiAIiIAiIgCIiAIiIAij23s1THQTy0khjmhDZbtDSeG1wzgX+rc+Xeujs/ioq6WCpH9NE1xHY+1nt8nAjyWmx7N/wA8EbucDHMdgoYTUVDi2MOay7WueczjYWA8/Ut9rri/UdR4KDb4z/w9jP6yrhb+xIf4KchttOzRWlBKtS8vP/hCf4mj6iLDWVkcLHSyvbHGwXc55DQ0d5WKWeixmRcXAdsqKvkdFTTh8jAXFpZIwlo5uaHAZhqOXapC2MBXcJReJLBXevBiDCV7EKyLxPfK7L8rK7L+dbT3qVEq5Mrd2I4ni1VVjDqltJS0TuExxaD6RML8zY6GxPYAW6G6kWwO1UlbFLFUtEdbRycKoaBYE3IDwOq+VwI5XbpoQuXuaewYW5xIDhUTmYuIFiGs1cTy6NufesOwk4qsWxWvgB9EeI4mvsQJZBk6Q8mE+Dx2rvsSxKOOI9P79zBN8MsNRreTiPAwusfexfGIW+Mrgw/slx8lJVX+9c8c4bho51dY0uH5Nlmk/wB5f7K56FmxffReT4JNsVh3o+H0cJFi2CNzvz3jO73uKhm+HBZiI8RFRG2GkDAyFzC4md8vym6Fpv0efUxWaAOQ5dXcFXm+95FBCBydVsv32hlI9/3LTTybuTXllZL8JG9jTjeKtlkhq4mMhc1pM0UdnvcCbNyxnUCxP5wXbo9n8cmDjDieGzNa4scY8j8rxzaS2I2Pcu1uWhaMKaRzfUVBf3kODRf7LWru7KbF0+GccU5lIqJA9wkeHBgaDla2wGgzHU3PfovQnqGm0jBRRA6nDschkihkrsKbLMSIY3uyumI+i3hC6xY9Fj9DTyVUzqF0UWUv4YLnAOeGghpAvq4KZbfYRRhseK1MU8r8PLZGincAXDitIDwfmtd0ibiwBWltltNTVmBVdTBIHsexkdjo5kjpWDI9vU4X5erTVTG+bx/kbUV/sqzEsUrIsQi9GD6OSJkrgTEXRuJuHN1zDLnH/oVu4vgcFUwRVETZYw8PAdewc29joQeRI8yoBuIjPDrnfNMlO0eIbIT94Vprg1k27fodFXETn0dFHCwRxRsiYOTY2NY31BZ1ndGCsTmELgee2bpo8oURVLBERAEREAREQBERAEREAXK2nFZ6M80LmCpblc0Pa12doN3MGbTMRyv7r3XVRWi8PIayRrZPauHFIXse3JOxpjqoHXu292kgHXIdR2jke/U3cYXU0cdVRzxubFBUu9Ge61pY3dbe7QHxeewro1WxsL66LEmPfDMy/FEdg2oGW1pP49th2ArsVldFAwyTSMijHN0j2sF+y561vKaw419PHHs/kZpPt+Dhbc7NS4hFBFE5jeHVRTPzlwBY0OBtYG56XJSQqPjeBhZNvToPacB67WWw/bLDgMxrqW3PSeM+4G6q42OKi4vj5EpxznJ2FX+PUpxXGGYZIXCjoom1M7QS3ivcGkAkdz2DuGfrXWqt6eFRampMh6hFFK6/mQG+9QLFtsp2Vs2MUVNNHDNAyme+phcY8+gD+ict/g22FzqDzuunTUTTbxh44z7mVk0+ESiso4WbQ4fDSRsj9HpZDOImNYAwskyhwHcR7YVkKF7usCijZLXuqo62rq+lNMx2ZrRe/DHIjW17gcgLAALs4xtrQUYPGqog4fMY7iv9hlyPOyranKSjHnCwRHhZZ21zcd2jpqCPi1MrYxrlHN8hHUxg1cfd22UNdtxiOJdDCaN0cR09KqgA0DtaNW39s9y3sD3ZRMk9Kr5XYhVmxLpbmNp+qw/Kt9bTsaFHwlDmx/su/wChuz0Vm+VzpXZjVUGC4nVl5JZcEC55j5uveLD52RXrguGwU0EcNM1rYGtuzKQ4OB1z5vnE883WvWJ4VDVROp542yRPFi1w7ORBGoI6iNQoMzZDFcLJ/wBl1LKiluSKaqI6F+prtB5gs8CtZ2K5Yzh/4f8AZVJxLEVe07vT9onyDWHCoDGDzHHdmB87vf8Aql9lxraOccFmHwUr3aGZ0rHBn1mgvOvk7wUh2K2TbhtOY83EnlcZKiTX4SQ9l9co7+0nrVEvhJttZfCwT6mSBRreJs86vw+WGMXmYWzRD6T2X6A7y0uA7yFJUXPCThJSXgu1lYKP3ZbxW4ZnpKpr/R3yF4c1pLoJLBrszOZacouBqCDobqfYvtjWySMkwg4fW0xjGZhna2VsmY3u1z2kC1tLdt1l2r3aUeIOMpDoKg85YgOmfyjDo7x0Peqs2x3YzYbF6S6eGaLiNjFmvY+7r26JBHUfnL1YWVWvPT9jBxaJri0GLYg3h4nU0WGUFwZWxzR55GjXLfM6/gXAdxsoft1jmHtjGHYUy1PxGy1EgMh48rGZWBubUgAkk6Anl2nT2U3bVWJRekRPgjiEjo7yF+bM0NJs1rTp0h1qzNlN0tLRPbPM41U7CCzM0NjjcOTmx3NyO0nyBV5211dvrwiFFs6O7TZ11Dh8bJBlmmJnlB0LS8ANae8Ma2/fdSpEXkTm5ycn5OhLCwEsiKhJifF1hY1srFIzrVWi8ZGNEQKhcIiIAiIgCIiAIiIAufjeP09FHxqiQRtvZo1Lnu+ixo1cV0FTW+uJwrKdxddjqezG69EiR2Y+d2+ruXTpqlbZtZSyW1ZOhiu+3UilpdOp9Q/n/Zs/1KC7TbYVOIuY6ocy0QdkbG0tYL8za5uToL3WPBcfZS86Slndf5UzXucO4dLKPUt7GtqYa10b5qPKYxlHBqOGHMvfKQWHrJ1Guq92vT118xRxSnKXZ0cZ3dCmpH1YquJkYx+Xg5Q7M5o0dnP0r8lFsPxHgkkwU8wuP5eMyAeFnCyl1dvKjmgdSuohwnMEZAqCLNFrZTk0tYW8FzcE21FDG+OClYeI7M500rpCSBYaBrRYD+K3ayU5OzgG9OGnIz4VRAdbqVjYnePSDr+sK18C2ipMVgc6IiSMjJNFKwXbcfJew3Fj5gr8/YvtA+sP83pmEakwQBr9Od36myme4xx9Lqhc2NM0kdRImbY+8+srz9Vp4bHNdo1hJ5wyY1m57DJHl7Wzwh3NkU1mnus9riB3Aro4Tu3wylIcylY941DpyZjfts7og+AUmReY7rGsbmbbUAOrs0HcOxERZFgiIgCIiAIuVi21VFSX9IqoYyPml4c/9W27vcobi2+6kjuKaCaoPU59oGe+7j7IWsKbJ+lFXJIsdV5vvltQQt63VbD4hsUv4qF1+9bFax3Cp7Q5tAyliL5D9o5neYso/tBgVfC1lTXNlaZ3OawzyZpHEAE3aSXAajnZd1GkcJqU2voZynlYRb+5uPLhbD9Oeod+0B/lU4X5vwx+KYdFHXwcaKnmBIe2z4n2cW2kbq0ag/KHgrC2X30xSZYq9ghfoONGCYz3vZq5niLjwVL9NNyc48kxmksMs5Fjp6hkjWyRua9jxdrmODmuHaCNCsi881CIiAIURAa7hY2XxZJhyWNZs1TygiIoJCIiAIiKQERFACqPfg34eiPbDMPVI38Vbiqffi3p0J+rUD9qNduh/WX7/wCjK70GfB6SOSlps8cb/gIflMY7+jHaFlds9SH/AJaD9UwfcF82dPxSm/Qx/wCFdFJykpPD8noRjFxWUc7/APOUn/TQ/q2r3HgdK3VtPAD+ij/BZ62sZDG+V5sxgJP4DvJsPNcSh24p32bMH0znAObxQcrmnk4PHUe0i3epirZrKyyG6ovDwmdmpha2GVrWtaOHILNAaPkHqC4G413x6cdtIf30akU7g6NxBBDo3EEG4ILTqCozuPd/xCQdtHJ7pYVvV+jZk5NV6ol4oiLzzIIiIAiIgChO9DBcRqooGUJcWhz+OxkoiLwQ3ISSQC0dLS/WND1TZFeubhLciGsrBSuFbkKuSzqieGAHUhgMz/dZvvKmeE7n8NgsZGyVLh1zPIb7DLD13U3RbT1VsvP/AEVUEjWocNhp25IIo4W9kUbYx55Rqqt37T9Khj7ql/rMQ/gVbapPflUXradn0KS/m6WT+DQr6Pm5NkWeksvYGmDcKoWEXDqZjiCLgh93aj7S4W1e6Klqg6SltST6mzR8C8/WYPkeLfUVMMBg4dLSx8slNTt8LRNC3ll8WUJuUX5LbU1yUHsltPUYHWPpakPEGfJURc8h6pox1m1jp8oHwtfFPUNkY2Rjg9j2hzHNNw5pFwQeyyh28rYQYjDxoQBWQtOTkOOwa8Jx7font05HSFbrtvDSSf7OqnFsD3kROfp6NKXasdfkwn2TryJt02RWoh8SPqXaKJ7Xhl1IiLzzUIiIDHMsSyTHksao+zWPQREVSQiIgCJdEAREQBVXvyH8xP8A5Q/cq1FV+/FvwdEfylQPW2P8F16L9aP34MrfQz5ssfiVN+iH3ldVcjZM/Eqf8w/43LrqbfW/qz0a/QvoRyoEdfidPhs0ogpmua+Uvdk47rXEbCes3yjxd1gLc2/nkrMTZhUrRS0lI0OgYGgOqG5BZzXW0FrgAcg13M8uXiMcWI1Bje9sVDQ9OsqSAS0E24UbraucbtDRzNzY5Vt4lXSY1Uw1AjNNQ0fRpibcaUNI1c/nzaOuw7ySV60Hso544PKmnO/jk7fBDY+G0BrWsytA5ABtgFFNyptiRH/aTD9qP8FL3KG7mzbFAO2nqB/hP8FxUc1WffudOr7iXwiIvPMQiIgCIiAIiIAiIgCoLfDPnxWVt/5OGCPwOTNb9tXli+JspYJqmT5EMbpHd9ho0d5Nh5r8+YNgVTjVTVyA/C5Jql5PIyE9CIdmZ2g7A09i9DRRw3Y+kZWexfezONR1tJBUx6NkYLtvfhvbo5h8CCPUumqY3M7TcGofh8hsyou+IO0yztGre7M0etg7Vc65tRV8ObReDygoHtjunhxCoFTHL6M9/wDOAI84l+uBcWfbn1HQ873niLOuyVbzFktJ9niCEMY1guQxrWi5uSGgDU9ui9oioSEJRYZH30UNkpZPLjc3XxEWZqEREAREQCyWS6XQBEsiAKtN+DfgKM/lpR64x+CstVvvvb8VpD2VLx64XfgurRv86P34M7fSzS2Odehg7g8eqV4WbaTjeiy8D+Uy9XPJ87L9bLf/AOrW2KPxGHxl/euWrtbU1MhFFTRvPEbmkeBYZCSMufkOWvjbrXRtze/qdW7FK+hpYpRUow3CqqEufRtmdHXROdlPpZALpHAc+hcDsblGmYqYxtaAA22UAZctrZbaW7rWUWwfYRjA11S7jObctjBPDYTz73e4dxUqAtp1D3K+rtjY1t8FdLVKtPd5PQUG3Suti8d/6upH92fwU5HMeIUE3Y9HGIwOXxtvlw36e5Rp/wBOz6fyU1fcfv2L/BRa7X2WVsoK85MycWj2iIrFQiIgCIiAIi8yytY1z3ENa0FzieTWgXJPgAgKv327RZY4cPYdZCJ5rHkxptG0+LgXfYC726fZ30SgbI4WmqyJ3dojt8G32el9sqsaON2O4zdwPDmlL3D6FJHyb3dABvi5foFrQAAAAALADqHYF36j8qtVLvtmUeXkorejgTsPxBtZB0GVDvSIyP6OoY4F4H2rP+0VcezWNtrqSCrbYcVgLgPmSDR7fJwK5W8fZ307D5WNF5ofh4e0vYDdo/OaXDxIUJ3I7RWfNh7zo+88F/pAASNHi2zvsuUy/Oo3eYhfhkW8iIvPNQhK8OlCxOcSqtllFs9PkvyXhLJZVZolgIiKAES6IAiIgCIikC6JZFAF1Xm+wfEqc9lUPfDIrDsoJvlpXPw9jmtLhFUxveR8xhY9uY913NHmunSvF0SlnpZwNhz8Si7nS/vCu8oHsntbBTwinmD22c8hwGZtnG9iBqPUVK6faKkk+TUReDnhh9TrFdF9U1NvHGTqosg4JZ8HRRY2VDHcnsPg5p+5enSAakgeJAXPhnRlHoKCbvjbG4h2y1g/upfwUmrtqKSC+aZrnD5sZEjj3WHLzsotu7JkxmCRjTYyVMh0vlY6OTV3Z8oDzXbRBquba8fycGqknKKT8l9IiLyQfQ4hZBN2rEinLIaRnEgXq61kCncV2myi1857V94h7VO4bWZ1Cd7uNmmw50bTZ9W8QDt4di6Q+yMv21L+KVS2+bGDNWxUrdRTRC4H9bLYkeOUR+tdWkjvtXy5MrMxiSPcjgOSCaucOlO7gx90UZ6RHi/T+zVmrjbN4b6JSU9KOcMTGu732u8+bi5dEvPaVnfbvsci0YYRsXVAbW0b8HxfjQizBI2qgA5FjnHNH4Xzs8LK9rqDb3MA9IovSGi8lGS/vMLrCQeVmu+yVrpLdtm19PgiyHGSbUWJsnijniN45WNkYfquFx5rIXEqudzWPcWnkonnp0zs8ffC86jyff2wrFXPdB1zcTSGGshLoixLi6IgQBERAEREAREQBLIl0AuiWRALry9gcC0gEEEEEAgg8wQeYXpLICFYvulw6clzGyUzj/UuGS/6NwIHlZRqr3HyD+RrGOHZLC5vva4/craRdUNXbHqRm6ovwUnJuYxAfJfSO8JJG/exeG7nMSOhNMB3zOP3MKu9Fr/z7fkV+DEqfDdyDrg1NW0DrbBGSfbfa3sqwtntlaXD2FlNHlLrZ3uOaSS30nnq7hYdy6yLCzU2WcSfBeNcY9BERc5cIiFAEREAREQBUjs/g09bjjpJ4ntEdTJUT5mOAaGOJYwk6akMaO0K7kuuim91KWF2ik4bsBLIl1zlxZeJoWva5jxdj2ua4Hra4WI9RK9omQURsZKcNxpsDzYcaSjffrDjlYfaEZV7qvNrd2UlZXtrIZo4mPMRmzB+ZrmWGdgAsSQ0dY1CsNdursjZtknzjkyqi45QREK4jUIiXQBERAERLIAiIpAREQC6IigBERAEREAREQBERAEREARECAIhRAEQIUARAhQBERSAiIFACIhQBEQIAiFEAS6IgF0uiIAiIgP/2Q==">
            <a:extLst>
              <a:ext uri="{FF2B5EF4-FFF2-40B4-BE49-F238E27FC236}">
                <a16:creationId xmlns:a16="http://schemas.microsoft.com/office/drawing/2014/main" id="{249F28AD-E767-4B89-AD47-D497E166D7C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87501" y="-665163"/>
            <a:ext cx="2352675" cy="1371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22535" name="AutoShape 8" descr="data:image/jpeg;base64,/9j/4AAQSkZJRgABAQAAAQABAAD/2wCEAAkGBhAPEBAOEBAQEA8PEA8QEBQQDw4QFQ8QFBAVGBcSFBIXHSYeGBkjGRQWIDEgJCcqLS0tFR4xNTAqNSYrLCkBCQoKDgwOGg8PGiwlHCQqLC0pLC0pKSwsKSkpLCksKSwpLCwpLCkpKSwpKSwsKSkpKSksKSwsKiwsKSwsLCwpKf/AABEIAKsBJgMBIgACEQEDEQH/xAAcAAEAAgMBAQEAAAAAAAAAAAAABgcDBAUCAQj/xABNEAABAwIDBAYECQcJCQEAAAABAAIDBBEFEiEGBxMxIkFRYXGBFJGSoSMkMkJSYoKx0WNyc5Ois8EzNENTg6OywtIVFyVEVGR08PEW/8QAGgEBAAMBAQEAAAAAAAAAAAAAAAECAwQFBv/EAC4RAAICAQQBAgQGAgMAAAAAAAABAgMRBBIhMUEyURNhcfAiIzOB0eGhsRSRwf/aAAwDAQACEQMRAD8AtRERfJHqBERAEREAREQBERAEREAREQBERAAiBCgBQIEQBaFdtBSU7sk1TTxO+jJNGx3sk3XF3g7Svo6dscGtXVvENOBqQTYF4HaLgDvcFqYJuuooowaqP0qpf0ppJHyEF51IaARpfrOp5rojXFR3zffWOyjk84RLqWsjmbnikZKz6Ub2vHrabLMFXmNbBvoCa/CHPiljGaSnLnSMnjGpABNzp80k36rHnK9ldo48QpmVMfRJ6MjL3Mcgtmb3jUEHrBCidSUd8Hlf6EZc4fZ2CiBFgXAQohQBAiBAEKFAgCIhQBERAEREAREQBERAEREAREQBERAEREAREQBEQoAiL7ZAfEXrhnsXidwjY6R1g1jXPdrya0XPuClJsjKIDAPTtoJHnWHCoQ1vZx3dfjmc/wDVBT9QjdHSOfTVFc/5dbVSyEn6LT/qc9SParaCPDqZ9TLY26MbAbGWQ8mjs5Ek9QBXVfFysVcfHH3+5nCSSyzPiuMQUkfGqJWRMHIuOrj2NaNXHuCqnAtp5IK2ulwyjmqaSpcHtYWuiayTmXXAIAuXi2mhHK1l1MJ2alrnjEMUJkkeLxQG4jhZzALP8vrueUwYwNAa0BrQLAAAADsAHJepRoowi1PnPfsc87svgjv+8LEYulUYQ/h9ZhlLiB4WP8FItm9uKPEOjC8tmA1ilAZILc7Dk4DuJ77L6o9tJsfHVfDRHgVjCHRzMu0lw5Z8vPx5j3FZoKpL8PDIjfJdk/UR2k3hRU7/AEWlYayuccrYoruax313N6x9Ea9tlr7JbSPro58Mrc0VdEx8chYQx0sZGXisI0DhmHLTUEaGw6uFYFh+Dwl4LIW6CSaZzc7+4vNvZGncvK+GqpNWLL8L3+/Y6tzksrozbJxV4ic7EJI3TSPztZG1oEDLD4Mluh18bdpXbUGrN6cT3mHD6aevm+oxzGDvJsXW8gO9SfZ6oqpIGvrImQTkuuyN2YNbfo3NzrbquqW1zX4pLHy/omMl0jpIiLAuEKIgCIiAIiIAiIgCIiAIiIAij23s1THQTy0khjmhDZbtDSeG1wzgX+rc+Xeujs/ioq6WCpH9NE1xHY+1nt8nAjyWmx7N/wA8EbucDHMdgoYTUVDi2MOay7WueczjYWA8/Ut9rri/UdR4KDb4z/w9jP6yrhb+xIf4KchttOzRWlBKtS8vP/hCf4mj6iLDWVkcLHSyvbHGwXc55DQ0d5WKWeixmRcXAdsqKvkdFTTh8jAXFpZIwlo5uaHAZhqOXapC2MBXcJReJLBXevBiDCV7EKyLxPfK7L8rK7L+dbT3qVEq5Mrd2I4ni1VVjDqltJS0TuExxaD6RML8zY6GxPYAW6G6kWwO1UlbFLFUtEdbRycKoaBYE3IDwOq+VwI5XbpoQuXuaewYW5xIDhUTmYuIFiGs1cTy6NufesOwk4qsWxWvgB9EeI4mvsQJZBk6Q8mE+Dx2rvsSxKOOI9P79zBN8MsNRreTiPAwusfexfGIW+Mrgw/slx8lJVX+9c8c4bho51dY0uH5Nlmk/wB5f7K56FmxffReT4JNsVh3o+H0cJFi2CNzvz3jO73uKhm+HBZiI8RFRG2GkDAyFzC4md8vym6Fpv0efUxWaAOQ5dXcFXm+95FBCBydVsv32hlI9/3LTTybuTXllZL8JG9jTjeKtlkhq4mMhc1pM0UdnvcCbNyxnUCxP5wXbo9n8cmDjDieGzNa4scY8j8rxzaS2I2Pcu1uWhaMKaRzfUVBf3kODRf7LWru7KbF0+GccU5lIqJA9wkeHBgaDla2wGgzHU3PfovQnqGm0jBRRA6nDschkihkrsKbLMSIY3uyumI+i3hC6xY9Fj9DTyVUzqF0UWUv4YLnAOeGghpAvq4KZbfYRRhseK1MU8r8PLZGincAXDitIDwfmtd0ibiwBWltltNTVmBVdTBIHsexkdjo5kjpWDI9vU4X5erTVTG+bx/kbUV/sqzEsUrIsQi9GD6OSJkrgTEXRuJuHN1zDLnH/oVu4vgcFUwRVETZYw8PAdewc29joQeRI8yoBuIjPDrnfNMlO0eIbIT94Vprg1k27fodFXETn0dFHCwRxRsiYOTY2NY31BZ1ndGCsTmELgee2bpo8oURVLBERAEREAREQBERAEREAXK2nFZ6M80LmCpblc0Pa12doN3MGbTMRyv7r3XVRWi8PIayRrZPauHFIXse3JOxpjqoHXu292kgHXIdR2jke/U3cYXU0cdVRzxubFBUu9Ge61pY3dbe7QHxeewro1WxsL66LEmPfDMy/FEdg2oGW1pP49th2ArsVldFAwyTSMijHN0j2sF+y561vKaw419PHHs/kZpPt+Dhbc7NS4hFBFE5jeHVRTPzlwBY0OBtYG56XJSQqPjeBhZNvToPacB67WWw/bLDgMxrqW3PSeM+4G6q42OKi4vj5EpxznJ2FX+PUpxXGGYZIXCjoom1M7QS3ivcGkAkdz2DuGfrXWqt6eFRampMh6hFFK6/mQG+9QLFtsp2Vs2MUVNNHDNAyme+phcY8+gD+ict/g22FzqDzuunTUTTbxh44z7mVk0+ESiso4WbQ4fDSRsj9HpZDOImNYAwskyhwHcR7YVkKF7usCijZLXuqo62rq+lNMx2ZrRe/DHIjW17gcgLAALs4xtrQUYPGqog4fMY7iv9hlyPOyranKSjHnCwRHhZZ21zcd2jpqCPi1MrYxrlHN8hHUxg1cfd22UNdtxiOJdDCaN0cR09KqgA0DtaNW39s9y3sD3ZRMk9Kr5XYhVmxLpbmNp+qw/Kt9bTsaFHwlDmx/su/wChuz0Vm+VzpXZjVUGC4nVl5JZcEC55j5uveLD52RXrguGwU0EcNM1rYGtuzKQ4OB1z5vnE883WvWJ4VDVROp542yRPFi1w7ORBGoI6iNQoMzZDFcLJ/wBl1LKiluSKaqI6F+prtB5gs8CtZ2K5Yzh/4f8AZVJxLEVe07vT9onyDWHCoDGDzHHdmB87vf8Aql9lxraOccFmHwUr3aGZ0rHBn1mgvOvk7wUh2K2TbhtOY83EnlcZKiTX4SQ9l9co7+0nrVEvhJttZfCwT6mSBRreJs86vw+WGMXmYWzRD6T2X6A7y0uA7yFJUXPCThJSXgu1lYKP3ZbxW4ZnpKpr/R3yF4c1pLoJLBrszOZacouBqCDobqfYvtjWySMkwg4fW0xjGZhna2VsmY3u1z2kC1tLdt1l2r3aUeIOMpDoKg85YgOmfyjDo7x0Peqs2x3YzYbF6S6eGaLiNjFmvY+7r26JBHUfnL1YWVWvPT9jBxaJri0GLYg3h4nU0WGUFwZWxzR55GjXLfM6/gXAdxsoft1jmHtjGHYUy1PxGy1EgMh48rGZWBubUgAkk6Anl2nT2U3bVWJRekRPgjiEjo7yF+bM0NJs1rTp0h1qzNlN0tLRPbPM41U7CCzM0NjjcOTmx3NyO0nyBV5211dvrwiFFs6O7TZ11Dh8bJBlmmJnlB0LS8ANae8Ma2/fdSpEXkTm5ycn5OhLCwEsiKhJifF1hY1srFIzrVWi8ZGNEQKhcIiIAiIgCIiAIiIAufjeP09FHxqiQRtvZo1Lnu+ixo1cV0FTW+uJwrKdxddjqezG69EiR2Y+d2+ruXTpqlbZtZSyW1ZOhiu+3UilpdOp9Q/n/Zs/1KC7TbYVOIuY6ocy0QdkbG0tYL8za5uToL3WPBcfZS86Slndf5UzXucO4dLKPUt7GtqYa10b5qPKYxlHBqOGHMvfKQWHrJ1Guq92vT118xRxSnKXZ0cZ3dCmpH1YquJkYx+Xg5Q7M5o0dnP0r8lFsPxHgkkwU8wuP5eMyAeFnCyl1dvKjmgdSuohwnMEZAqCLNFrZTk0tYW8FzcE21FDG+OClYeI7M500rpCSBYaBrRYD+K3ayU5OzgG9OGnIz4VRAdbqVjYnePSDr+sK18C2ipMVgc6IiSMjJNFKwXbcfJew3Fj5gr8/YvtA+sP83pmEakwQBr9Od36myme4xx9Lqhc2NM0kdRImbY+8+srz9Vp4bHNdo1hJ5wyY1m57DJHl7Wzwh3NkU1mnus9riB3Aro4Tu3wylIcylY941DpyZjfts7og+AUmReY7rGsbmbbUAOrs0HcOxERZFgiIgCIiAIuVi21VFSX9IqoYyPml4c/9W27vcobi2+6kjuKaCaoPU59oGe+7j7IWsKbJ+lFXJIsdV5vvltQQt63VbD4hsUv4qF1+9bFax3Cp7Q5tAyliL5D9o5neYso/tBgVfC1lTXNlaZ3OawzyZpHEAE3aSXAajnZd1GkcJqU2voZynlYRb+5uPLhbD9Oeod+0B/lU4X5vwx+KYdFHXwcaKnmBIe2z4n2cW2kbq0ag/KHgrC2X30xSZYq9ghfoONGCYz3vZq5niLjwVL9NNyc48kxmksMs5Fjp6hkjWyRua9jxdrmODmuHaCNCsi881CIiAIURAa7hY2XxZJhyWNZs1TygiIoJCIiAIiKQERFACqPfg34eiPbDMPVI38Vbiqffi3p0J+rUD9qNduh/WX7/wCjK70GfB6SOSlps8cb/gIflMY7+jHaFlds9SH/AJaD9UwfcF82dPxSm/Qx/wCFdFJykpPD8noRjFxWUc7/APOUn/TQ/q2r3HgdK3VtPAD+ij/BZ62sZDG+V5sxgJP4DvJsPNcSh24p32bMH0znAObxQcrmnk4PHUe0i3epirZrKyyG6ovDwmdmpha2GVrWtaOHILNAaPkHqC4G413x6cdtIf30akU7g6NxBBDo3EEG4ILTqCozuPd/xCQdtHJ7pYVvV+jZk5NV6ol4oiLzzIIiIAiIgChO9DBcRqooGUJcWhz+OxkoiLwQ3ISSQC0dLS/WND1TZFeubhLciGsrBSuFbkKuSzqieGAHUhgMz/dZvvKmeE7n8NgsZGyVLh1zPIb7DLD13U3RbT1VsvP/AEVUEjWocNhp25IIo4W9kUbYx55Rqqt37T9Khj7ql/rMQ/gVbapPflUXradn0KS/m6WT+DQr6Pm5NkWeksvYGmDcKoWEXDqZjiCLgh93aj7S4W1e6Klqg6SltST6mzR8C8/WYPkeLfUVMMBg4dLSx8slNTt8LRNC3ll8WUJuUX5LbU1yUHsltPUYHWPpakPEGfJURc8h6pox1m1jp8oHwtfFPUNkY2Rjg9j2hzHNNw5pFwQeyyh28rYQYjDxoQBWQtOTkOOwa8Jx7font05HSFbrtvDSSf7OqnFsD3kROfp6NKXasdfkwn2TryJt02RWoh8SPqXaKJ7Xhl1IiLzzUIiIDHMsSyTHksao+zWPQREVSQiIgCJdEAREQBVXvyH8xP8A5Q/cq1FV+/FvwdEfylQPW2P8F16L9aP34MrfQz5ssfiVN+iH3ldVcjZM/Eqf8w/43LrqbfW/qz0a/QvoRyoEdfidPhs0ogpmua+Uvdk47rXEbCes3yjxd1gLc2/nkrMTZhUrRS0lI0OgYGgOqG5BZzXW0FrgAcg13M8uXiMcWI1Bje9sVDQ9OsqSAS0E24UbraucbtDRzNzY5Vt4lXSY1Uw1AjNNQ0fRpibcaUNI1c/nzaOuw7ySV60Hso544PKmnO/jk7fBDY+G0BrWsytA5ABtgFFNyptiRH/aTD9qP8FL3KG7mzbFAO2nqB/hP8FxUc1WffudOr7iXwiIvPMQiIgCIiAIiIAiIgCoLfDPnxWVt/5OGCPwOTNb9tXli+JspYJqmT5EMbpHd9ho0d5Nh5r8+YNgVTjVTVyA/C5Jql5PIyE9CIdmZ2g7A09i9DRRw3Y+kZWexfezONR1tJBUx6NkYLtvfhvbo5h8CCPUumqY3M7TcGofh8hsyou+IO0yztGre7M0etg7Vc65tRV8ObReDygoHtjunhxCoFTHL6M9/wDOAI84l+uBcWfbn1HQ873niLOuyVbzFktJ9niCEMY1guQxrWi5uSGgDU9ui9oioSEJRYZH30UNkpZPLjc3XxEWZqEREAREQCyWS6XQBEsiAKtN+DfgKM/lpR64x+CstVvvvb8VpD2VLx64XfgurRv86P34M7fSzS2Odehg7g8eqV4WbaTjeiy8D+Uy9XPJ87L9bLf/AOrW2KPxGHxl/euWrtbU1MhFFTRvPEbmkeBYZCSMufkOWvjbrXRtze/qdW7FK+hpYpRUow3CqqEufRtmdHXROdlPpZALpHAc+hcDsblGmYqYxtaAA22UAZctrZbaW7rWUWwfYRjA11S7jObctjBPDYTz73e4dxUqAtp1D3K+rtjY1t8FdLVKtPd5PQUG3Suti8d/6upH92fwU5HMeIUE3Y9HGIwOXxtvlw36e5Rp/wBOz6fyU1fcfv2L/BRa7X2WVsoK85MycWj2iIrFQiIgCIiAIi8yytY1z3ENa0FzieTWgXJPgAgKv327RZY4cPYdZCJ5rHkxptG0+LgXfYC726fZ30SgbI4WmqyJ3dojt8G32el9sqsaON2O4zdwPDmlL3D6FJHyb3dABvi5foFrQAAAAALADqHYF36j8qtVLvtmUeXkorejgTsPxBtZB0GVDvSIyP6OoY4F4H2rP+0VcezWNtrqSCrbYcVgLgPmSDR7fJwK5W8fZ307D5WNF5ofh4e0vYDdo/OaXDxIUJ3I7RWfNh7zo+88F/pAASNHi2zvsuUy/Oo3eYhfhkW8iIvPNQhK8OlCxOcSqtllFs9PkvyXhLJZVZolgIiKAES6IAiIgCIikC6JZFAF1Xm+wfEqc9lUPfDIrDsoJvlpXPw9jmtLhFUxveR8xhY9uY913NHmunSvF0SlnpZwNhz8Si7nS/vCu8oHsntbBTwinmD22c8hwGZtnG9iBqPUVK6faKkk+TUReDnhh9TrFdF9U1NvHGTqosg4JZ8HRRY2VDHcnsPg5p+5enSAakgeJAXPhnRlHoKCbvjbG4h2y1g/upfwUmrtqKSC+aZrnD5sZEjj3WHLzsotu7JkxmCRjTYyVMh0vlY6OTV3Z8oDzXbRBquba8fycGqknKKT8l9IiLyQfQ4hZBN2rEinLIaRnEgXq61kCncV2myi1857V94h7VO4bWZ1Cd7uNmmw50bTZ9W8QDt4di6Q+yMv21L+KVS2+bGDNWxUrdRTRC4H9bLYkeOUR+tdWkjvtXy5MrMxiSPcjgOSCaucOlO7gx90UZ6RHi/T+zVmrjbN4b6JSU9KOcMTGu732u8+bi5dEvPaVnfbvsci0YYRsXVAbW0b8HxfjQizBI2qgA5FjnHNH4Xzs8LK9rqDb3MA9IovSGi8lGS/vMLrCQeVmu+yVrpLdtm19PgiyHGSbUWJsnijniN45WNkYfquFx5rIXEqudzWPcWnkonnp0zs8ffC86jyff2wrFXPdB1zcTSGGshLoixLi6IgQBERAEREAREQBLIl0AuiWRALry9gcC0gEEEEEAgg8wQeYXpLICFYvulw6clzGyUzj/UuGS/6NwIHlZRqr3HyD+RrGOHZLC5vva4/craRdUNXbHqRm6ovwUnJuYxAfJfSO8JJG/exeG7nMSOhNMB3zOP3MKu9Fr/z7fkV+DEqfDdyDrg1NW0DrbBGSfbfa3sqwtntlaXD2FlNHlLrZ3uOaSS30nnq7hYdy6yLCzU2WcSfBeNcY9BERc5cIiFAEREAREQBUjs/g09bjjpJ4ntEdTJUT5mOAaGOJYwk6akMaO0K7kuuim91KWF2ik4bsBLIl1zlxZeJoWva5jxdj2ua4Hra4WI9RK9omQURsZKcNxpsDzYcaSjffrDjlYfaEZV7qvNrd2UlZXtrIZo4mPMRmzB+ZrmWGdgAsSQ0dY1CsNdursjZtknzjkyqi45QREK4jUIiXQBERAERLIAiIpAREQC6IigBERAEREAREQBERAEREARECAIhRAEQIUARAhQBERSAiIFACIhQBEQIAiFEAS6IgF0uiIAiIgP/2Q==">
            <a:extLst>
              <a:ext uri="{FF2B5EF4-FFF2-40B4-BE49-F238E27FC236}">
                <a16:creationId xmlns:a16="http://schemas.microsoft.com/office/drawing/2014/main" id="{E2AEC241-87E6-2A0A-6D2E-1BEADB296F5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87501" y="-665163"/>
            <a:ext cx="2352675" cy="1371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22536" name="AutoShape 10" descr="data:image/jpeg;base64,/9j/4AAQSkZJRgABAQAAAQABAAD/2wCEAAkGBhAPEBAOEBAQEA8PEA8QEBQQDw4QFQ8QFBAVGBcSFBIXHSYeGBkjGRQWIDEgJCcqLS0tFR4xNTAqNSYrLCkBCQoKDgwOGg8PGiwlHCQqLC0pLC0pKSwsKSkpLCksKSwpLCwpLCkpKSwpKSwsKSkpKSksKSwsKiwsKSwsLCwpKf/AABEIAKsBJgMBIgACEQEDEQH/xAAcAAEAAgMBAQEAAAAAAAAAAAAABgcDBAUCAQj/xABNEAABAwIDBAYECQcJCQEAAAABAAIDBBEFEiEGBxMxIkFRYXGBFJGSoSMkMkJSYoKx0WNyc5Ois8EzNENTg6OywtIVFyVEVGR08PEW/8QAGgEBAAMBAQEAAAAAAAAAAAAAAAECAwQFBv/EAC4RAAICAQQBAgQGAgMAAAAAAAABAgMRBBIhMUEyURNhcfAiIzOB0eGhsRSRwf/aAAwDAQACEQMRAD8AtRERfJHqBERAEREAREQBERAEREAREQBERAAiBCgBQIEQBaFdtBSU7sk1TTxO+jJNGx3sk3XF3g7Svo6dscGtXVvENOBqQTYF4HaLgDvcFqYJuuooowaqP0qpf0ppJHyEF51IaARpfrOp5rojXFR3zffWOyjk84RLqWsjmbnikZKz6Ub2vHrabLMFXmNbBvoCa/CHPiljGaSnLnSMnjGpABNzp80k36rHnK9ldo48QpmVMfRJ6MjL3Mcgtmb3jUEHrBCidSUd8Hlf6EZc4fZ2CiBFgXAQohQBAiBAEKFAgCIhQBERAEREAREQBERAEREAREQBERAEREAREQBEQoAiL7ZAfEXrhnsXidwjY6R1g1jXPdrya0XPuClJsjKIDAPTtoJHnWHCoQ1vZx3dfjmc/wDVBT9QjdHSOfTVFc/5dbVSyEn6LT/qc9SParaCPDqZ9TLY26MbAbGWQ8mjs5Ek9QBXVfFysVcfHH3+5nCSSyzPiuMQUkfGqJWRMHIuOrj2NaNXHuCqnAtp5IK2ulwyjmqaSpcHtYWuiayTmXXAIAuXi2mhHK1l1MJ2alrnjEMUJkkeLxQG4jhZzALP8vrueUwYwNAa0BrQLAAAADsAHJepRoowi1PnPfsc87svgjv+8LEYulUYQ/h9ZhlLiB4WP8FItm9uKPEOjC8tmA1ilAZILc7Dk4DuJ77L6o9tJsfHVfDRHgVjCHRzMu0lw5Z8vPx5j3FZoKpL8PDIjfJdk/UR2k3hRU7/AEWlYayuccrYoruax313N6x9Ea9tlr7JbSPro58Mrc0VdEx8chYQx0sZGXisI0DhmHLTUEaGw6uFYFh+Dwl4LIW6CSaZzc7+4vNvZGncvK+GqpNWLL8L3+/Y6tzksrozbJxV4ic7EJI3TSPztZG1oEDLD4Mluh18bdpXbUGrN6cT3mHD6aevm+oxzGDvJsXW8gO9SfZ6oqpIGvrImQTkuuyN2YNbfo3NzrbquqW1zX4pLHy/omMl0jpIiLAuEKIgCIiAIiIAiIgCIiAIiIAij23s1THQTy0khjmhDZbtDSeG1wzgX+rc+Xeujs/ioq6WCpH9NE1xHY+1nt8nAjyWmx7N/wA8EbucDHMdgoYTUVDi2MOay7WueczjYWA8/Ut9rri/UdR4KDb4z/w9jP6yrhb+xIf4KchttOzRWlBKtS8vP/hCf4mj6iLDWVkcLHSyvbHGwXc55DQ0d5WKWeixmRcXAdsqKvkdFTTh8jAXFpZIwlo5uaHAZhqOXapC2MBXcJReJLBXevBiDCV7EKyLxPfK7L8rK7L+dbT3qVEq5Mrd2I4ni1VVjDqltJS0TuExxaD6RML8zY6GxPYAW6G6kWwO1UlbFLFUtEdbRycKoaBYE3IDwOq+VwI5XbpoQuXuaewYW5xIDhUTmYuIFiGs1cTy6NufesOwk4qsWxWvgB9EeI4mvsQJZBk6Q8mE+Dx2rvsSxKOOI9P79zBN8MsNRreTiPAwusfexfGIW+Mrgw/slx8lJVX+9c8c4bho51dY0uH5Nlmk/wB5f7K56FmxffReT4JNsVh3o+H0cJFi2CNzvz3jO73uKhm+HBZiI8RFRG2GkDAyFzC4md8vym6Fpv0efUxWaAOQ5dXcFXm+95FBCBydVsv32hlI9/3LTTybuTXllZL8JG9jTjeKtlkhq4mMhc1pM0UdnvcCbNyxnUCxP5wXbo9n8cmDjDieGzNa4scY8j8rxzaS2I2Pcu1uWhaMKaRzfUVBf3kODRf7LWru7KbF0+GccU5lIqJA9wkeHBgaDla2wGgzHU3PfovQnqGm0jBRRA6nDschkihkrsKbLMSIY3uyumI+i3hC6xY9Fj9DTyVUzqF0UWUv4YLnAOeGghpAvq4KZbfYRRhseK1MU8r8PLZGincAXDitIDwfmtd0ibiwBWltltNTVmBVdTBIHsexkdjo5kjpWDI9vU4X5erTVTG+bx/kbUV/sqzEsUrIsQi9GD6OSJkrgTEXRuJuHN1zDLnH/oVu4vgcFUwRVETZYw8PAdewc29joQeRI8yoBuIjPDrnfNMlO0eIbIT94Vprg1k27fodFXETn0dFHCwRxRsiYOTY2NY31BZ1ndGCsTmELgee2bpo8oURVLBERAEREAREQBERAEREAXK2nFZ6M80LmCpblc0Pa12doN3MGbTMRyv7r3XVRWi8PIayRrZPauHFIXse3JOxpjqoHXu292kgHXIdR2jke/U3cYXU0cdVRzxubFBUu9Ge61pY3dbe7QHxeewro1WxsL66LEmPfDMy/FEdg2oGW1pP49th2ArsVldFAwyTSMijHN0j2sF+y561vKaw419PHHs/kZpPt+Dhbc7NS4hFBFE5jeHVRTPzlwBY0OBtYG56XJSQqPjeBhZNvToPacB67WWw/bLDgMxrqW3PSeM+4G6q42OKi4vj5EpxznJ2FX+PUpxXGGYZIXCjoom1M7QS3ivcGkAkdz2DuGfrXWqt6eFRampMh6hFFK6/mQG+9QLFtsp2Vs2MUVNNHDNAyme+phcY8+gD+ict/g22FzqDzuunTUTTbxh44z7mVk0+ESiso4WbQ4fDSRsj9HpZDOImNYAwskyhwHcR7YVkKF7usCijZLXuqo62rq+lNMx2ZrRe/DHIjW17gcgLAALs4xtrQUYPGqog4fMY7iv9hlyPOyranKSjHnCwRHhZZ21zcd2jpqCPi1MrYxrlHN8hHUxg1cfd22UNdtxiOJdDCaN0cR09KqgA0DtaNW39s9y3sD3ZRMk9Kr5XYhVmxLpbmNp+qw/Kt9bTsaFHwlDmx/su/wChuz0Vm+VzpXZjVUGC4nVl5JZcEC55j5uveLD52RXrguGwU0EcNM1rYGtuzKQ4OB1z5vnE883WvWJ4VDVROp542yRPFi1w7ORBGoI6iNQoMzZDFcLJ/wBl1LKiluSKaqI6F+prtB5gs8CtZ2K5Yzh/4f8AZVJxLEVe07vT9onyDWHCoDGDzHHdmB87vf8Aql9lxraOccFmHwUr3aGZ0rHBn1mgvOvk7wUh2K2TbhtOY83EnlcZKiTX4SQ9l9co7+0nrVEvhJttZfCwT6mSBRreJs86vw+WGMXmYWzRD6T2X6A7y0uA7yFJUXPCThJSXgu1lYKP3ZbxW4ZnpKpr/R3yF4c1pLoJLBrszOZacouBqCDobqfYvtjWySMkwg4fW0xjGZhna2VsmY3u1z2kC1tLdt1l2r3aUeIOMpDoKg85YgOmfyjDo7x0Peqs2x3YzYbF6S6eGaLiNjFmvY+7r26JBHUfnL1YWVWvPT9jBxaJri0GLYg3h4nU0WGUFwZWxzR55GjXLfM6/gXAdxsoft1jmHtjGHYUy1PxGy1EgMh48rGZWBubUgAkk6Anl2nT2U3bVWJRekRPgjiEjo7yF+bM0NJs1rTp0h1qzNlN0tLRPbPM41U7CCzM0NjjcOTmx3NyO0nyBV5211dvrwiFFs6O7TZ11Dh8bJBlmmJnlB0LS8ANae8Ma2/fdSpEXkTm5ycn5OhLCwEsiKhJifF1hY1srFIzrVWi8ZGNEQKhcIiIAiIgCIiAIiIAufjeP09FHxqiQRtvZo1Lnu+ixo1cV0FTW+uJwrKdxddjqezG69EiR2Y+d2+ruXTpqlbZtZSyW1ZOhiu+3UilpdOp9Q/n/Zs/1KC7TbYVOIuY6ocy0QdkbG0tYL8za5uToL3WPBcfZS86Slndf5UzXucO4dLKPUt7GtqYa10b5qPKYxlHBqOGHMvfKQWHrJ1Guq92vT118xRxSnKXZ0cZ3dCmpH1YquJkYx+Xg5Q7M5o0dnP0r8lFsPxHgkkwU8wuP5eMyAeFnCyl1dvKjmgdSuohwnMEZAqCLNFrZTk0tYW8FzcE21FDG+OClYeI7M500rpCSBYaBrRYD+K3ayU5OzgG9OGnIz4VRAdbqVjYnePSDr+sK18C2ipMVgc6IiSMjJNFKwXbcfJew3Fj5gr8/YvtA+sP83pmEakwQBr9Od36myme4xx9Lqhc2NM0kdRImbY+8+srz9Vp4bHNdo1hJ5wyY1m57DJHl7Wzwh3NkU1mnus9riB3Aro4Tu3wylIcylY941DpyZjfts7og+AUmReY7rGsbmbbUAOrs0HcOxERZFgiIgCIiAIuVi21VFSX9IqoYyPml4c/9W27vcobi2+6kjuKaCaoPU59oGe+7j7IWsKbJ+lFXJIsdV5vvltQQt63VbD4hsUv4qF1+9bFax3Cp7Q5tAyliL5D9o5neYso/tBgVfC1lTXNlaZ3OawzyZpHEAE3aSXAajnZd1GkcJqU2voZynlYRb+5uPLhbD9Oeod+0B/lU4X5vwx+KYdFHXwcaKnmBIe2z4n2cW2kbq0ag/KHgrC2X30xSZYq9ghfoONGCYz3vZq5niLjwVL9NNyc48kxmksMs5Fjp6hkjWyRua9jxdrmODmuHaCNCsi881CIiAIURAa7hY2XxZJhyWNZs1TygiIoJCIiAIiKQERFACqPfg34eiPbDMPVI38Vbiqffi3p0J+rUD9qNduh/WX7/wCjK70GfB6SOSlps8cb/gIflMY7+jHaFlds9SH/AJaD9UwfcF82dPxSm/Qx/wCFdFJykpPD8noRjFxWUc7/APOUn/TQ/q2r3HgdK3VtPAD+ij/BZ62sZDG+V5sxgJP4DvJsPNcSh24p32bMH0znAObxQcrmnk4PHUe0i3epirZrKyyG6ovDwmdmpha2GVrWtaOHILNAaPkHqC4G413x6cdtIf30akU7g6NxBBDo3EEG4ILTqCozuPd/xCQdtHJ7pYVvV+jZk5NV6ol4oiLzzIIiIAiIgChO9DBcRqooGUJcWhz+OxkoiLwQ3ISSQC0dLS/WND1TZFeubhLciGsrBSuFbkKuSzqieGAHUhgMz/dZvvKmeE7n8NgsZGyVLh1zPIb7DLD13U3RbT1VsvP/AEVUEjWocNhp25IIo4W9kUbYx55Rqqt37T9Khj7ql/rMQ/gVbapPflUXradn0KS/m6WT+DQr6Pm5NkWeksvYGmDcKoWEXDqZjiCLgh93aj7S4W1e6Klqg6SltST6mzR8C8/WYPkeLfUVMMBg4dLSx8slNTt8LRNC3ll8WUJuUX5LbU1yUHsltPUYHWPpakPEGfJURc8h6pox1m1jp8oHwtfFPUNkY2Rjg9j2hzHNNw5pFwQeyyh28rYQYjDxoQBWQtOTkOOwa8Jx7font05HSFbrtvDSSf7OqnFsD3kROfp6NKXasdfkwn2TryJt02RWoh8SPqXaKJ7Xhl1IiLzzUIiIDHMsSyTHksao+zWPQREVSQiIgCJdEAREQBVXvyH8xP8A5Q/cq1FV+/FvwdEfylQPW2P8F16L9aP34MrfQz5ssfiVN+iH3ldVcjZM/Eqf8w/43LrqbfW/qz0a/QvoRyoEdfidPhs0ogpmua+Uvdk47rXEbCes3yjxd1gLc2/nkrMTZhUrRS0lI0OgYGgOqG5BZzXW0FrgAcg13M8uXiMcWI1Bje9sVDQ9OsqSAS0E24UbraucbtDRzNzY5Vt4lXSY1Uw1AjNNQ0fRpibcaUNI1c/nzaOuw7ySV60Hso544PKmnO/jk7fBDY+G0BrWsytA5ABtgFFNyptiRH/aTD9qP8FL3KG7mzbFAO2nqB/hP8FxUc1WffudOr7iXwiIvPMQiIgCIiAIiIAiIgCoLfDPnxWVt/5OGCPwOTNb9tXli+JspYJqmT5EMbpHd9ho0d5Nh5r8+YNgVTjVTVyA/C5Jql5PIyE9CIdmZ2g7A09i9DRRw3Y+kZWexfezONR1tJBUx6NkYLtvfhvbo5h8CCPUumqY3M7TcGofh8hsyou+IO0yztGre7M0etg7Vc65tRV8ObReDygoHtjunhxCoFTHL6M9/wDOAI84l+uBcWfbn1HQ873niLOuyVbzFktJ9niCEMY1guQxrWi5uSGgDU9ui9oioSEJRYZH30UNkpZPLjc3XxEWZqEREAREQCyWS6XQBEsiAKtN+DfgKM/lpR64x+CstVvvvb8VpD2VLx64XfgurRv86P34M7fSzS2Odehg7g8eqV4WbaTjeiy8D+Uy9XPJ87L9bLf/AOrW2KPxGHxl/euWrtbU1MhFFTRvPEbmkeBYZCSMufkOWvjbrXRtze/qdW7FK+hpYpRUow3CqqEufRtmdHXROdlPpZALpHAc+hcDsblGmYqYxtaAA22UAZctrZbaW7rWUWwfYRjA11S7jObctjBPDYTz73e4dxUqAtp1D3K+rtjY1t8FdLVKtPd5PQUG3Suti8d/6upH92fwU5HMeIUE3Y9HGIwOXxtvlw36e5Rp/wBOz6fyU1fcfv2L/BRa7X2WVsoK85MycWj2iIrFQiIgCIiAIi8yytY1z3ENa0FzieTWgXJPgAgKv327RZY4cPYdZCJ5rHkxptG0+LgXfYC726fZ30SgbI4WmqyJ3dojt8G32el9sqsaON2O4zdwPDmlL3D6FJHyb3dABvi5foFrQAAAAALADqHYF36j8qtVLvtmUeXkorejgTsPxBtZB0GVDvSIyP6OoY4F4H2rP+0VcezWNtrqSCrbYcVgLgPmSDR7fJwK5W8fZ307D5WNF5ofh4e0vYDdo/OaXDxIUJ3I7RWfNh7zo+88F/pAASNHi2zvsuUy/Oo3eYhfhkW8iIvPNQhK8OlCxOcSqtllFs9PkvyXhLJZVZolgIiKAES6IAiIgCIikC6JZFAF1Xm+wfEqc9lUPfDIrDsoJvlpXPw9jmtLhFUxveR8xhY9uY913NHmunSvF0SlnpZwNhz8Si7nS/vCu8oHsntbBTwinmD22c8hwGZtnG9iBqPUVK6faKkk+TUReDnhh9TrFdF9U1NvHGTqosg4JZ8HRRY2VDHcnsPg5p+5enSAakgeJAXPhnRlHoKCbvjbG4h2y1g/upfwUmrtqKSC+aZrnD5sZEjj3WHLzsotu7JkxmCRjTYyVMh0vlY6OTV3Z8oDzXbRBquba8fycGqknKKT8l9IiLyQfQ4hZBN2rEinLIaRnEgXq61kCncV2myi1857V94h7VO4bWZ1Cd7uNmmw50bTZ9W8QDt4di6Q+yMv21L+KVS2+bGDNWxUrdRTRC4H9bLYkeOUR+tdWkjvtXy5MrMxiSPcjgOSCaucOlO7gx90UZ6RHi/T+zVmrjbN4b6JSU9KOcMTGu732u8+bi5dEvPaVnfbvsci0YYRsXVAbW0b8HxfjQizBI2qgA5FjnHNH4Xzs8LK9rqDb3MA9IovSGi8lGS/vMLrCQeVmu+yVrpLdtm19PgiyHGSbUWJsnijniN45WNkYfquFx5rIXEqudzWPcWnkonnp0zs8ffC86jyff2wrFXPdB1zcTSGGshLoixLi6IgQBERAEREAREQBLIl0AuiWRALry9gcC0gEEEEEAgg8wQeYXpLICFYvulw6clzGyUzj/UuGS/6NwIHlZRqr3HyD+RrGOHZLC5vva4/craRdUNXbHqRm6ovwUnJuYxAfJfSO8JJG/exeG7nMSOhNMB3zOP3MKu9Fr/z7fkV+DEqfDdyDrg1NW0DrbBGSfbfa3sqwtntlaXD2FlNHlLrZ3uOaSS30nnq7hYdy6yLCzU2WcSfBeNcY9BERc5cIiFAEREAREQBUjs/g09bjjpJ4ntEdTJUT5mOAaGOJYwk6akMaO0K7kuuim91KWF2ik4bsBLIl1zlxZeJoWva5jxdj2ua4Hra4WI9RK9omQURsZKcNxpsDzYcaSjffrDjlYfaEZV7qvNrd2UlZXtrIZo4mPMRmzB+ZrmWGdgAsSQ0dY1CsNdursjZtknzjkyqi45QREK4jUIiXQBERAERLIAiIpAREQC6IigBERAEREAREQBERAEREARECAIhRAEQIUARAhQBERSAiIFACIhQBEQIAiFEAS6IgF0uiIAiIgP/2Q==">
            <a:extLst>
              <a:ext uri="{FF2B5EF4-FFF2-40B4-BE49-F238E27FC236}">
                <a16:creationId xmlns:a16="http://schemas.microsoft.com/office/drawing/2014/main" id="{BCFB0CD2-32CF-7EAD-1180-E8109E6FFCC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87500" y="-785813"/>
            <a:ext cx="2800350" cy="1628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22537" name="AutoShape 14" descr="data:image/jpeg;base64,/9j/4AAQSkZJRgABAQAAAQABAAD/2wCEAAkGBhAPEBAOEBAQEA8PEA8QEBQQDw4QFQ8QFBAVGBcSFBIXHSYeGBkjGRQWIDEgJCcqLS0tFR4xNTAqNSYrLCkBCQoKDgwOGg8PGiwlHCQqLC0pLC0pKSwsKSkpLCksKSwpLCwpLCkpKSwpKSwsKSkpKSksKSwsKiwsKSwsLCwpKf/AABEIAKsBJgMBIgACEQEDEQH/xAAcAAEAAgMBAQEAAAAAAAAAAAAABgcDBAUCAQj/xABNEAABAwIDBAYECQcJCQEAAAABAAIDBBEFEiEGBxMxIkFRYXGBFJGSoSMkMkJSYoKx0WNyc5Ois8EzNENTg6OywtIVFyVEVGR08PEW/8QAGgEBAAMBAQEAAAAAAAAAAAAAAAECAwQFBv/EAC4RAAICAQQBAgQGAgMAAAAAAAABAgMRBBIhMUEyURNhcfAiIzOB0eGhsRSRwf/aAAwDAQACEQMRAD8AtRERfJHqBERAEREAREQBERAEREAREQBERAAiBCgBQIEQBaFdtBSU7sk1TTxO+jJNGx3sk3XF3g7Svo6dscGtXVvENOBqQTYF4HaLgDvcFqYJuuooowaqP0qpf0ppJHyEF51IaARpfrOp5rojXFR3zffWOyjk84RLqWsjmbnikZKz6Ub2vHrabLMFXmNbBvoCa/CHPiljGaSnLnSMnjGpABNzp80k36rHnK9ldo48QpmVMfRJ6MjL3Mcgtmb3jUEHrBCidSUd8Hlf6EZc4fZ2CiBFgXAQohQBAiBAEKFAgCIhQBERAEREAREQBERAEREAREQBERAEREAREQBEQoAiL7ZAfEXrhnsXidwjY6R1g1jXPdrya0XPuClJsjKIDAPTtoJHnWHCoQ1vZx3dfjmc/wDVBT9QjdHSOfTVFc/5dbVSyEn6LT/qc9SParaCPDqZ9TLY26MbAbGWQ8mjs5Ek9QBXVfFysVcfHH3+5nCSSyzPiuMQUkfGqJWRMHIuOrj2NaNXHuCqnAtp5IK2ulwyjmqaSpcHtYWuiayTmXXAIAuXi2mhHK1l1MJ2alrnjEMUJkkeLxQG4jhZzALP8vrueUwYwNAa0BrQLAAAADsAHJepRoowi1PnPfsc87svgjv+8LEYulUYQ/h9ZhlLiB4WP8FItm9uKPEOjC8tmA1ilAZILc7Dk4DuJ77L6o9tJsfHVfDRHgVjCHRzMu0lw5Z8vPx5j3FZoKpL8PDIjfJdk/UR2k3hRU7/AEWlYayuccrYoruax313N6x9Ea9tlr7JbSPro58Mrc0VdEx8chYQx0sZGXisI0DhmHLTUEaGw6uFYFh+Dwl4LIW6CSaZzc7+4vNvZGncvK+GqpNWLL8L3+/Y6tzksrozbJxV4ic7EJI3TSPztZG1oEDLD4Mluh18bdpXbUGrN6cT3mHD6aevm+oxzGDvJsXW8gO9SfZ6oqpIGvrImQTkuuyN2YNbfo3NzrbquqW1zX4pLHy/omMl0jpIiLAuEKIgCIiAIiIAiIgCIiAIiIAij23s1THQTy0khjmhDZbtDSeG1wzgX+rc+Xeujs/ioq6WCpH9NE1xHY+1nt8nAjyWmx7N/wA8EbucDHMdgoYTUVDi2MOay7WueczjYWA8/Ut9rri/UdR4KDb4z/w9jP6yrhb+xIf4KchttOzRWlBKtS8vP/hCf4mj6iLDWVkcLHSyvbHGwXc55DQ0d5WKWeixmRcXAdsqKvkdFTTh8jAXFpZIwlo5uaHAZhqOXapC2MBXcJReJLBXevBiDCV7EKyLxPfK7L8rK7L+dbT3qVEq5Mrd2I4ni1VVjDqltJS0TuExxaD6RML8zY6GxPYAW6G6kWwO1UlbFLFUtEdbRycKoaBYE3IDwOq+VwI5XbpoQuXuaewYW5xIDhUTmYuIFiGs1cTy6NufesOwk4qsWxWvgB9EeI4mvsQJZBk6Q8mE+Dx2rvsSxKOOI9P79zBN8MsNRreTiPAwusfexfGIW+Mrgw/slx8lJVX+9c8c4bho51dY0uH5Nlmk/wB5f7K56FmxffReT4JNsVh3o+H0cJFi2CNzvz3jO73uKhm+HBZiI8RFRG2GkDAyFzC4md8vym6Fpv0efUxWaAOQ5dXcFXm+95FBCBydVsv32hlI9/3LTTybuTXllZL8JG9jTjeKtlkhq4mMhc1pM0UdnvcCbNyxnUCxP5wXbo9n8cmDjDieGzNa4scY8j8rxzaS2I2Pcu1uWhaMKaRzfUVBf3kODRf7LWru7KbF0+GccU5lIqJA9wkeHBgaDla2wGgzHU3PfovQnqGm0jBRRA6nDschkihkrsKbLMSIY3uyumI+i3hC6xY9Fj9DTyVUzqF0UWUv4YLnAOeGghpAvq4KZbfYRRhseK1MU8r8PLZGincAXDitIDwfmtd0ibiwBWltltNTVmBVdTBIHsexkdjo5kjpWDI9vU4X5erTVTG+bx/kbUV/sqzEsUrIsQi9GD6OSJkrgTEXRuJuHN1zDLnH/oVu4vgcFUwRVETZYw8PAdewc29joQeRI8yoBuIjPDrnfNMlO0eIbIT94Vprg1k27fodFXETn0dFHCwRxRsiYOTY2NY31BZ1ndGCsTmELgee2bpo8oURVLBERAEREAREQBERAEREAXK2nFZ6M80LmCpblc0Pa12doN3MGbTMRyv7r3XVRWi8PIayRrZPauHFIXse3JOxpjqoHXu292kgHXIdR2jke/U3cYXU0cdVRzxubFBUu9Ge61pY3dbe7QHxeewro1WxsL66LEmPfDMy/FEdg2oGW1pP49th2ArsVldFAwyTSMijHN0j2sF+y561vKaw419PHHs/kZpPt+Dhbc7NS4hFBFE5jeHVRTPzlwBY0OBtYG56XJSQqPjeBhZNvToPacB67WWw/bLDgMxrqW3PSeM+4G6q42OKi4vj5EpxznJ2FX+PUpxXGGYZIXCjoom1M7QS3ivcGkAkdz2DuGfrXWqt6eFRampMh6hFFK6/mQG+9QLFtsp2Vs2MUVNNHDNAyme+phcY8+gD+ict/g22FzqDzuunTUTTbxh44z7mVk0+ESiso4WbQ4fDSRsj9HpZDOImNYAwskyhwHcR7YVkKF7usCijZLXuqo62rq+lNMx2ZrRe/DHIjW17gcgLAALs4xtrQUYPGqog4fMY7iv9hlyPOyranKSjHnCwRHhZZ21zcd2jpqCPi1MrYxrlHN8hHUxg1cfd22UNdtxiOJdDCaN0cR09KqgA0DtaNW39s9y3sD3ZRMk9Kr5XYhVmxLpbmNp+qw/Kt9bTsaFHwlDmx/su/wChuz0Vm+VzpXZjVUGC4nVl5JZcEC55j5uveLD52RXrguGwU0EcNM1rYGtuzKQ4OB1z5vnE883WvWJ4VDVROp542yRPFi1w7ORBGoI6iNQoMzZDFcLJ/wBl1LKiluSKaqI6F+prtB5gs8CtZ2K5Yzh/4f8AZVJxLEVe07vT9onyDWHCoDGDzHHdmB87vf8Aql9lxraOccFmHwUr3aGZ0rHBn1mgvOvk7wUh2K2TbhtOY83EnlcZKiTX4SQ9l9co7+0nrVEvhJttZfCwT6mSBRreJs86vw+WGMXmYWzRD6T2X6A7y0uA7yFJUXPCThJSXgu1lYKP3ZbxW4ZnpKpr/R3yF4c1pLoJLBrszOZacouBqCDobqfYvtjWySMkwg4fW0xjGZhna2VsmY3u1z2kC1tLdt1l2r3aUeIOMpDoKg85YgOmfyjDo7x0Peqs2x3YzYbF6S6eGaLiNjFmvY+7r26JBHUfnL1YWVWvPT9jBxaJri0GLYg3h4nU0WGUFwZWxzR55GjXLfM6/gXAdxsoft1jmHtjGHYUy1PxGy1EgMh48rGZWBubUgAkk6Anl2nT2U3bVWJRekRPgjiEjo7yF+bM0NJs1rTp0h1qzNlN0tLRPbPM41U7CCzM0NjjcOTmx3NyO0nyBV5211dvrwiFFs6O7TZ11Dh8bJBlmmJnlB0LS8ANae8Ma2/fdSpEXkTm5ycn5OhLCwEsiKhJifF1hY1srFIzrVWi8ZGNEQKhcIiIAiIgCIiAIiIAufjeP09FHxqiQRtvZo1Lnu+ixo1cV0FTW+uJwrKdxddjqezG69EiR2Y+d2+ruXTpqlbZtZSyW1ZOhiu+3UilpdOp9Q/n/Zs/1KC7TbYVOIuY6ocy0QdkbG0tYL8za5uToL3WPBcfZS86Slndf5UzXucO4dLKPUt7GtqYa10b5qPKYxlHBqOGHMvfKQWHrJ1Guq92vT118xRxSnKXZ0cZ3dCmpH1YquJkYx+Xg5Q7M5o0dnP0r8lFsPxHgkkwU8wuP5eMyAeFnCyl1dvKjmgdSuohwnMEZAqCLNFrZTk0tYW8FzcE21FDG+OClYeI7M500rpCSBYaBrRYD+K3ayU5OzgG9OGnIz4VRAdbqVjYnePSDr+sK18C2ipMVgc6IiSMjJNFKwXbcfJew3Fj5gr8/YvtA+sP83pmEakwQBr9Od36myme4xx9Lqhc2NM0kdRImbY+8+srz9Vp4bHNdo1hJ5wyY1m57DJHl7Wzwh3NkU1mnus9riB3Aro4Tu3wylIcylY941DpyZjfts7og+AUmReY7rGsbmbbUAOrs0HcOxERZFgiIgCIiAIuVi21VFSX9IqoYyPml4c/9W27vcobi2+6kjuKaCaoPU59oGe+7j7IWsKbJ+lFXJIsdV5vvltQQt63VbD4hsUv4qF1+9bFax3Cp7Q5tAyliL5D9o5neYso/tBgVfC1lTXNlaZ3OawzyZpHEAE3aSXAajnZd1GkcJqU2voZynlYRb+5uPLhbD9Oeod+0B/lU4X5vwx+KYdFHXwcaKnmBIe2z4n2cW2kbq0ag/KHgrC2X30xSZYq9ghfoONGCYz3vZq5niLjwVL9NNyc48kxmksMs5Fjp6hkjWyRua9jxdrmODmuHaCNCsi881CIiAIURAa7hY2XxZJhyWNZs1TygiIoJCIiAIiKQERFACqPfg34eiPbDMPVI38Vbiqffi3p0J+rUD9qNduh/WX7/wCjK70GfB6SOSlps8cb/gIflMY7+jHaFlds9SH/AJaD9UwfcF82dPxSm/Qx/wCFdFJykpPD8noRjFxWUc7/APOUn/TQ/q2r3HgdK3VtPAD+ij/BZ62sZDG+V5sxgJP4DvJsPNcSh24p32bMH0znAObxQcrmnk4PHUe0i3epirZrKyyG6ovDwmdmpha2GVrWtaOHILNAaPkHqC4G413x6cdtIf30akU7g6NxBBDo3EEG4ILTqCozuPd/xCQdtHJ7pYVvV+jZk5NV6ol4oiLzzIIiIAiIgChO9DBcRqooGUJcWhz+OxkoiLwQ3ISSQC0dLS/WND1TZFeubhLciGsrBSuFbkKuSzqieGAHUhgMz/dZvvKmeE7n8NgsZGyVLh1zPIb7DLD13U3RbT1VsvP/AEVUEjWocNhp25IIo4W9kUbYx55Rqqt37T9Khj7ql/rMQ/gVbapPflUXradn0KS/m6WT+DQr6Pm5NkWeksvYGmDcKoWEXDqZjiCLgh93aj7S4W1e6Klqg6SltST6mzR8C8/WYPkeLfUVMMBg4dLSx8slNTt8LRNC3ll8WUJuUX5LbU1yUHsltPUYHWPpakPEGfJURc8h6pox1m1jp8oHwtfFPUNkY2Rjg9j2hzHNNw5pFwQeyyh28rYQYjDxoQBWQtOTkOOwa8Jx7font05HSFbrtvDSSf7OqnFsD3kROfp6NKXasdfkwn2TryJt02RWoh8SPqXaKJ7Xhl1IiLzzUIiIDHMsSyTHksao+zWPQREVSQiIgCJdEAREQBVXvyH8xP8A5Q/cq1FV+/FvwdEfylQPW2P8F16L9aP34MrfQz5ssfiVN+iH3ldVcjZM/Eqf8w/43LrqbfW/qz0a/QvoRyoEdfidPhs0ogpmua+Uvdk47rXEbCes3yjxd1gLc2/nkrMTZhUrRS0lI0OgYGgOqG5BZzXW0FrgAcg13M8uXiMcWI1Bje9sVDQ9OsqSAS0E24UbraucbtDRzNzY5Vt4lXSY1Uw1AjNNQ0fRpibcaUNI1c/nzaOuw7ySV60Hso544PKmnO/jk7fBDY+G0BrWsytA5ABtgFFNyptiRH/aTD9qP8FL3KG7mzbFAO2nqB/hP8FxUc1WffudOr7iXwiIvPMQiIgCIiAIiIAiIgCoLfDPnxWVt/5OGCPwOTNb9tXli+JspYJqmT5EMbpHd9ho0d5Nh5r8+YNgVTjVTVyA/C5Jql5PIyE9CIdmZ2g7A09i9DRRw3Y+kZWexfezONR1tJBUx6NkYLtvfhvbo5h8CCPUumqY3M7TcGofh8hsyou+IO0yztGre7M0etg7Vc65tRV8ObReDygoHtjunhxCoFTHL6M9/wDOAI84l+uBcWfbn1HQ873niLOuyVbzFktJ9niCEMY1guQxrWi5uSGgDU9ui9oioSEJRYZH30UNkpZPLjc3XxEWZqEREAREQCyWS6XQBEsiAKtN+DfgKM/lpR64x+CstVvvvb8VpD2VLx64XfgurRv86P34M7fSzS2Odehg7g8eqV4WbaTjeiy8D+Uy9XPJ87L9bLf/AOrW2KPxGHxl/euWrtbU1MhFFTRvPEbmkeBYZCSMufkOWvjbrXRtze/qdW7FK+hpYpRUow3CqqEufRtmdHXROdlPpZALpHAc+hcDsblGmYqYxtaAA22UAZctrZbaW7rWUWwfYRjA11S7jObctjBPDYTz73e4dxUqAtp1D3K+rtjY1t8FdLVKtPd5PQUG3Suti8d/6upH92fwU5HMeIUE3Y9HGIwOXxtvlw36e5Rp/wBOz6fyU1fcfv2L/BRa7X2WVsoK85MycWj2iIrFQiIgCIiAIi8yytY1z3ENa0FzieTWgXJPgAgKv327RZY4cPYdZCJ5rHkxptG0+LgXfYC726fZ30SgbI4WmqyJ3dojt8G32el9sqsaON2O4zdwPDmlL3D6FJHyb3dABvi5foFrQAAAAALADqHYF36j8qtVLvtmUeXkorejgTsPxBtZB0GVDvSIyP6OoY4F4H2rP+0VcezWNtrqSCrbYcVgLgPmSDR7fJwK5W8fZ307D5WNF5ofh4e0vYDdo/OaXDxIUJ3I7RWfNh7zo+88F/pAASNHi2zvsuUy/Oo3eYhfhkW8iIvPNQhK8OlCxOcSqtllFs9PkvyXhLJZVZolgIiKAES6IAiIgCIikC6JZFAF1Xm+wfEqc9lUPfDIrDsoJvlpXPw9jmtLhFUxveR8xhY9uY913NHmunSvF0SlnpZwNhz8Si7nS/vCu8oHsntbBTwinmD22c8hwGZtnG9iBqPUVK6faKkk+TUReDnhh9TrFdF9U1NvHGTqosg4JZ8HRRY2VDHcnsPg5p+5enSAakgeJAXPhnRlHoKCbvjbG4h2y1g/upfwUmrtqKSC+aZrnD5sZEjj3WHLzsotu7JkxmCRjTYyVMh0vlY6OTV3Z8oDzXbRBquba8fycGqknKKT8l9IiLyQfQ4hZBN2rEinLIaRnEgXq61kCncV2myi1857V94h7VO4bWZ1Cd7uNmmw50bTZ9W8QDt4di6Q+yMv21L+KVS2+bGDNWxUrdRTRC4H9bLYkeOUR+tdWkjvtXy5MrMxiSPcjgOSCaucOlO7gx90UZ6RHi/T+zVmrjbN4b6JSU9KOcMTGu732u8+bi5dEvPaVnfbvsci0YYRsXVAbW0b8HxfjQizBI2qgA5FjnHNH4Xzs8LK9rqDb3MA9IovSGi8lGS/vMLrCQeVmu+yVrpLdtm19PgiyHGSbUWJsnijniN45WNkYfquFx5rIXEqudzWPcWnkonnp0zs8ffC86jyff2wrFXPdB1zcTSGGshLoixLi6IgQBERAEREAREQBLIl0AuiWRALry9gcC0gEEEEEAgg8wQeYXpLICFYvulw6clzGyUzj/UuGS/6NwIHlZRqr3HyD+RrGOHZLC5vva4/craRdUNXbHqRm6ovwUnJuYxAfJfSO8JJG/exeG7nMSOhNMB3zOP3MKu9Fr/z7fkV+DEqfDdyDrg1NW0DrbBGSfbfa3sqwtntlaXD2FlNHlLrZ3uOaSS30nnq7hYdy6yLCzU2WcSfBeNcY9BERc5cIiFAEREAREQBUjs/g09bjjpJ4ntEdTJUT5mOAaGOJYwk6akMaO0K7kuuim91KWF2ik4bsBLIl1zlxZeJoWva5jxdj2ua4Hra4WI9RK9omQURsZKcNxpsDzYcaSjffrDjlYfaEZV7qvNrd2UlZXtrIZo4mPMRmzB+ZrmWGdgAsSQ0dY1CsNdursjZtknzjkyqi45QREK4jUIiXQBERAERLIAiIpAREQC6IigBERAEREAREQBERAEREARECAIhRAEQIUARAhQBERSAiIFACIhQBEQIAiFEAS6IgF0uiIAiIgP/2Q==">
            <a:extLst>
              <a:ext uri="{FF2B5EF4-FFF2-40B4-BE49-F238E27FC236}">
                <a16:creationId xmlns:a16="http://schemas.microsoft.com/office/drawing/2014/main" id="{403C865B-73BE-1D81-9F9B-7342F8E67A7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87501" y="-665163"/>
            <a:ext cx="2352675" cy="1371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22538" name="AutoShape 16" descr="data:image/jpeg;base64,/9j/4AAQSkZJRgABAQAAAQABAAD/2wCEAAkGBhAPEBAOEBAQEA8PEA8QEBQQDw4QFQ8QFBAVGBcSFBIXHSYeGBkjGRQWIDEgJCcqLS0tFR4xNTAqNSYrLCkBCQoKDgwOGg8PGiwlHCQqLC0pLC0pKSwsKSkpLCksKSwpLCwpLCkpKSwpKSwsKSkpKSksKSwsKiwsKSwsLCwpKf/AABEIAKsBJgMBIgACEQEDEQH/xAAcAAEAAgMBAQEAAAAAAAAAAAAABgcDBAUCAQj/xABNEAABAwIDBAYECQcJCQEAAAABAAIDBBEFEiEGBxMxIkFRYXGBFJGSoSMkMkJSYoKx0WNyc5Ois8EzNENTg6OywtIVFyVEVGR08PEW/8QAGgEBAAMBAQEAAAAAAAAAAAAAAAECAwQFBv/EAC4RAAICAQQBAgQGAgMAAAAAAAABAgMRBBIhMUEyURNhcfAiIzOB0eGhsRSRwf/aAAwDAQACEQMRAD8AtRERfJHqBERAEREAREQBERAEREAREQBERAAiBCgBQIEQBaFdtBSU7sk1TTxO+jJNGx3sk3XF3g7Svo6dscGtXVvENOBqQTYF4HaLgDvcFqYJuuooowaqP0qpf0ppJHyEF51IaARpfrOp5rojXFR3zffWOyjk84RLqWsjmbnikZKz6Ub2vHrabLMFXmNbBvoCa/CHPiljGaSnLnSMnjGpABNzp80k36rHnK9ldo48QpmVMfRJ6MjL3Mcgtmb3jUEHrBCidSUd8Hlf6EZc4fZ2CiBFgXAQohQBAiBAEKFAgCIhQBERAEREAREQBERAEREAREQBERAEREAREQBEQoAiL7ZAfEXrhnsXidwjY6R1g1jXPdrya0XPuClJsjKIDAPTtoJHnWHCoQ1vZx3dfjmc/wDVBT9QjdHSOfTVFc/5dbVSyEn6LT/qc9SParaCPDqZ9TLY26MbAbGWQ8mjs5Ek9QBXVfFysVcfHH3+5nCSSyzPiuMQUkfGqJWRMHIuOrj2NaNXHuCqnAtp5IK2ulwyjmqaSpcHtYWuiayTmXXAIAuXi2mhHK1l1MJ2alrnjEMUJkkeLxQG4jhZzALP8vrueUwYwNAa0BrQLAAAADsAHJepRoowi1PnPfsc87svgjv+8LEYulUYQ/h9ZhlLiB4WP8FItm9uKPEOjC8tmA1ilAZILc7Dk4DuJ77L6o9tJsfHVfDRHgVjCHRzMu0lw5Z8vPx5j3FZoKpL8PDIjfJdk/UR2k3hRU7/AEWlYayuccrYoruax313N6x9Ea9tlr7JbSPro58Mrc0VdEx8chYQx0sZGXisI0DhmHLTUEaGw6uFYFh+Dwl4LIW6CSaZzc7+4vNvZGncvK+GqpNWLL8L3+/Y6tzksrozbJxV4ic7EJI3TSPztZG1oEDLD4Mluh18bdpXbUGrN6cT3mHD6aevm+oxzGDvJsXW8gO9SfZ6oqpIGvrImQTkuuyN2YNbfo3NzrbquqW1zX4pLHy/omMl0jpIiLAuEKIgCIiAIiIAiIgCIiAIiIAij23s1THQTy0khjmhDZbtDSeG1wzgX+rc+Xeujs/ioq6WCpH9NE1xHY+1nt8nAjyWmx7N/wA8EbucDHMdgoYTUVDi2MOay7WueczjYWA8/Ut9rri/UdR4KDb4z/w9jP6yrhb+xIf4KchttOzRWlBKtS8vP/hCf4mj6iLDWVkcLHSyvbHGwXc55DQ0d5WKWeixmRcXAdsqKvkdFTTh8jAXFpZIwlo5uaHAZhqOXapC2MBXcJReJLBXevBiDCV7EKyLxPfK7L8rK7L+dbT3qVEq5Mrd2I4ni1VVjDqltJS0TuExxaD6RML8zY6GxPYAW6G6kWwO1UlbFLFUtEdbRycKoaBYE3IDwOq+VwI5XbpoQuXuaewYW5xIDhUTmYuIFiGs1cTy6NufesOwk4qsWxWvgB9EeI4mvsQJZBk6Q8mE+Dx2rvsSxKOOI9P79zBN8MsNRreTiPAwusfexfGIW+Mrgw/slx8lJVX+9c8c4bho51dY0uH5Nlmk/wB5f7K56FmxffReT4JNsVh3o+H0cJFi2CNzvz3jO73uKhm+HBZiI8RFRG2GkDAyFzC4md8vym6Fpv0efUxWaAOQ5dXcFXm+95FBCBydVsv32hlI9/3LTTybuTXllZL8JG9jTjeKtlkhq4mMhc1pM0UdnvcCbNyxnUCxP5wXbo9n8cmDjDieGzNa4scY8j8rxzaS2I2Pcu1uWhaMKaRzfUVBf3kODRf7LWru7KbF0+GccU5lIqJA9wkeHBgaDla2wGgzHU3PfovQnqGm0jBRRA6nDschkihkrsKbLMSIY3uyumI+i3hC6xY9Fj9DTyVUzqF0UWUv4YLnAOeGghpAvq4KZbfYRRhseK1MU8r8PLZGincAXDitIDwfmtd0ibiwBWltltNTVmBVdTBIHsexkdjo5kjpWDI9vU4X5erTVTG+bx/kbUV/sqzEsUrIsQi9GD6OSJkrgTEXRuJuHN1zDLnH/oVu4vgcFUwRVETZYw8PAdewc29joQeRI8yoBuIjPDrnfNMlO0eIbIT94Vprg1k27fodFXETn0dFHCwRxRsiYOTY2NY31BZ1ndGCsTmELgee2bpo8oURVLBERAEREAREQBERAEREAXK2nFZ6M80LmCpblc0Pa12doN3MGbTMRyv7r3XVRWi8PIayRrZPauHFIXse3JOxpjqoHXu292kgHXIdR2jke/U3cYXU0cdVRzxubFBUu9Ge61pY3dbe7QHxeewro1WxsL66LEmPfDMy/FEdg2oGW1pP49th2ArsVldFAwyTSMijHN0j2sF+y561vKaw419PHHs/kZpPt+Dhbc7NS4hFBFE5jeHVRTPzlwBY0OBtYG56XJSQqPjeBhZNvToPacB67WWw/bLDgMxrqW3PSeM+4G6q42OKi4vj5EpxznJ2FX+PUpxXGGYZIXCjoom1M7QS3ivcGkAkdz2DuGfrXWqt6eFRampMh6hFFK6/mQG+9QLFtsp2Vs2MUVNNHDNAyme+phcY8+gD+ict/g22FzqDzuunTUTTbxh44z7mVk0+ESiso4WbQ4fDSRsj9HpZDOImNYAwskyhwHcR7YVkKF7usCijZLXuqo62rq+lNMx2ZrRe/DHIjW17gcgLAALs4xtrQUYPGqog4fMY7iv9hlyPOyranKSjHnCwRHhZZ21zcd2jpqCPi1MrYxrlHN8hHUxg1cfd22UNdtxiOJdDCaN0cR09KqgA0DtaNW39s9y3sD3ZRMk9Kr5XYhVmxLpbmNp+qw/Kt9bTsaFHwlDmx/su/wChuz0Vm+VzpXZjVUGC4nVl5JZcEC55j5uveLD52RXrguGwU0EcNM1rYGtuzKQ4OB1z5vnE883WvWJ4VDVROp542yRPFi1w7ORBGoI6iNQoMzZDFcLJ/wBl1LKiluSKaqI6F+prtB5gs8CtZ2K5Yzh/4f8AZVJxLEVe07vT9onyDWHCoDGDzHHdmB87vf8Aql9lxraOccFmHwUr3aGZ0rHBn1mgvOvk7wUh2K2TbhtOY83EnlcZKiTX4SQ9l9co7+0nrVEvhJttZfCwT6mSBRreJs86vw+WGMXmYWzRD6T2X6A7y0uA7yFJUXPCThJSXgu1lYKP3ZbxW4ZnpKpr/R3yF4c1pLoJLBrszOZacouBqCDobqfYvtjWySMkwg4fW0xjGZhna2VsmY3u1z2kC1tLdt1l2r3aUeIOMpDoKg85YgOmfyjDo7x0Peqs2x3YzYbF6S6eGaLiNjFmvY+7r26JBHUfnL1YWVWvPT9jBxaJri0GLYg3h4nU0WGUFwZWxzR55GjXLfM6/gXAdxsoft1jmHtjGHYUy1PxGy1EgMh48rGZWBubUgAkk6Anl2nT2U3bVWJRekRPgjiEjo7yF+bM0NJs1rTp0h1qzNlN0tLRPbPM41U7CCzM0NjjcOTmx3NyO0nyBV5211dvrwiFFs6O7TZ11Dh8bJBlmmJnlB0LS8ANae8Ma2/fdSpEXkTm5ycn5OhLCwEsiKhJifF1hY1srFIzrVWi8ZGNEQKhcIiIAiIgCIiAIiIAufjeP09FHxqiQRtvZo1Lnu+ixo1cV0FTW+uJwrKdxddjqezG69EiR2Y+d2+ruXTpqlbZtZSyW1ZOhiu+3UilpdOp9Q/n/Zs/1KC7TbYVOIuY6ocy0QdkbG0tYL8za5uToL3WPBcfZS86Slndf5UzXucO4dLKPUt7GtqYa10b5qPKYxlHBqOGHMvfKQWHrJ1Guq92vT118xRxSnKXZ0cZ3dCmpH1YquJkYx+Xg5Q7M5o0dnP0r8lFsPxHgkkwU8wuP5eMyAeFnCyl1dvKjmgdSuohwnMEZAqCLNFrZTk0tYW8FzcE21FDG+OClYeI7M500rpCSBYaBrRYD+K3ayU5OzgG9OGnIz4VRAdbqVjYnePSDr+sK18C2ipMVgc6IiSMjJNFKwXbcfJew3Fj5gr8/YvtA+sP83pmEakwQBr9Od36myme4xx9Lqhc2NM0kdRImbY+8+srz9Vp4bHNdo1hJ5wyY1m57DJHl7Wzwh3NkU1mnus9riB3Aro4Tu3wylIcylY941DpyZjfts7og+AUmReY7rGsbmbbUAOrs0HcOxERZFgiIgCIiAIuVi21VFSX9IqoYyPml4c/9W27vcobi2+6kjuKaCaoPU59oGe+7j7IWsKbJ+lFXJIsdV5vvltQQt63VbD4hsUv4qF1+9bFax3Cp7Q5tAyliL5D9o5neYso/tBgVfC1lTXNlaZ3OawzyZpHEAE3aSXAajnZd1GkcJqU2voZynlYRb+5uPLhbD9Oeod+0B/lU4X5vwx+KYdFHXwcaKnmBIe2z4n2cW2kbq0ag/KHgrC2X30xSZYq9ghfoONGCYz3vZq5niLjwVL9NNyc48kxmksMs5Fjp6hkjWyRua9jxdrmODmuHaCNCsi881CIiAIURAa7hY2XxZJhyWNZs1TygiIoJCIiAIiKQERFACqPfg34eiPbDMPVI38Vbiqffi3p0J+rUD9qNduh/WX7/wCjK70GfB6SOSlps8cb/gIflMY7+jHaFlds9SH/AJaD9UwfcF82dPxSm/Qx/wCFdFJykpPD8noRjFxWUc7/APOUn/TQ/q2r3HgdK3VtPAD+ij/BZ62sZDG+V5sxgJP4DvJsPNcSh24p32bMH0znAObxQcrmnk4PHUe0i3epirZrKyyG6ovDwmdmpha2GVrWtaOHILNAaPkHqC4G413x6cdtIf30akU7g6NxBBDo3EEG4ILTqCozuPd/xCQdtHJ7pYVvV+jZk5NV6ol4oiLzzIIiIAiIgChO9DBcRqooGUJcWhz+OxkoiLwQ3ISSQC0dLS/WND1TZFeubhLciGsrBSuFbkKuSzqieGAHUhgMz/dZvvKmeE7n8NgsZGyVLh1zPIb7DLD13U3RbT1VsvP/AEVUEjWocNhp25IIo4W9kUbYx55Rqqt37T9Khj7ql/rMQ/gVbapPflUXradn0KS/m6WT+DQr6Pm5NkWeksvYGmDcKoWEXDqZjiCLgh93aj7S4W1e6Klqg6SltST6mzR8C8/WYPkeLfUVMMBg4dLSx8slNTt8LRNC3ll8WUJuUX5LbU1yUHsltPUYHWPpakPEGfJURc8h6pox1m1jp8oHwtfFPUNkY2Rjg9j2hzHNNw5pFwQeyyh28rYQYjDxoQBWQtOTkOOwa8Jx7font05HSFbrtvDSSf7OqnFsD3kROfp6NKXasdfkwn2TryJt02RWoh8SPqXaKJ7Xhl1IiLzzUIiIDHMsSyTHksao+zWPQREVSQiIgCJdEAREQBVXvyH8xP8A5Q/cq1FV+/FvwdEfylQPW2P8F16L9aP34MrfQz5ssfiVN+iH3ldVcjZM/Eqf8w/43LrqbfW/qz0a/QvoRyoEdfidPhs0ogpmua+Uvdk47rXEbCes3yjxd1gLc2/nkrMTZhUrRS0lI0OgYGgOqG5BZzXW0FrgAcg13M8uXiMcWI1Bje9sVDQ9OsqSAS0E24UbraucbtDRzNzY5Vt4lXSY1Uw1AjNNQ0fRpibcaUNI1c/nzaOuw7ySV60Hso544PKmnO/jk7fBDY+G0BrWsytA5ABtgFFNyptiRH/aTD9qP8FL3KG7mzbFAO2nqB/hP8FxUc1WffudOr7iXwiIvPMQiIgCIiAIiIAiIgCoLfDPnxWVt/5OGCPwOTNb9tXli+JspYJqmT5EMbpHd9ho0d5Nh5r8+YNgVTjVTVyA/C5Jql5PIyE9CIdmZ2g7A09i9DRRw3Y+kZWexfezONR1tJBUx6NkYLtvfhvbo5h8CCPUumqY3M7TcGofh8hsyou+IO0yztGre7M0etg7Vc65tRV8ObReDygoHtjunhxCoFTHL6M9/wDOAI84l+uBcWfbn1HQ873niLOuyVbzFktJ9niCEMY1guQxrWi5uSGgDU9ui9oioSEJRYZH30UNkpZPLjc3XxEWZqEREAREQCyWS6XQBEsiAKtN+DfgKM/lpR64x+CstVvvvb8VpD2VLx64XfgurRv86P34M7fSzS2Odehg7g8eqV4WbaTjeiy8D+Uy9XPJ87L9bLf/AOrW2KPxGHxl/euWrtbU1MhFFTRvPEbmkeBYZCSMufkOWvjbrXRtze/qdW7FK+hpYpRUow3CqqEufRtmdHXROdlPpZALpHAc+hcDsblGmYqYxtaAA22UAZctrZbaW7rWUWwfYRjA11S7jObctjBPDYTz73e4dxUqAtp1D3K+rtjY1t8FdLVKtPd5PQUG3Suti8d/6upH92fwU5HMeIUE3Y9HGIwOXxtvlw36e5Rp/wBOz6fyU1fcfv2L/BRa7X2WVsoK85MycWj2iIrFQiIgCIiAIi8yytY1z3ENa0FzieTWgXJPgAgKv327RZY4cPYdZCJ5rHkxptG0+LgXfYC726fZ30SgbI4WmqyJ3dojt8G32el9sqsaON2O4zdwPDmlL3D6FJHyb3dABvi5foFrQAAAAALADqHYF36j8qtVLvtmUeXkorejgTsPxBtZB0GVDvSIyP6OoY4F4H2rP+0VcezWNtrqSCrbYcVgLgPmSDR7fJwK5W8fZ307D5WNF5ofh4e0vYDdo/OaXDxIUJ3I7RWfNh7zo+88F/pAASNHi2zvsuUy/Oo3eYhfhkW8iIvPNQhK8OlCxOcSqtllFs9PkvyXhLJZVZolgIiKAES6IAiIgCIikC6JZFAF1Xm+wfEqc9lUPfDIrDsoJvlpXPw9jmtLhFUxveR8xhY9uY913NHmunSvF0SlnpZwNhz8Si7nS/vCu8oHsntbBTwinmD22c8hwGZtnG9iBqPUVK6faKkk+TUReDnhh9TrFdF9U1NvHGTqosg4JZ8HRRY2VDHcnsPg5p+5enSAakgeJAXPhnRlHoKCbvjbG4h2y1g/upfwUmrtqKSC+aZrnD5sZEjj3WHLzsotu7JkxmCRjTYyVMh0vlY6OTV3Z8oDzXbRBquba8fycGqknKKT8l9IiLyQfQ4hZBN2rEinLIaRnEgXq61kCncV2myi1857V94h7VO4bWZ1Cd7uNmmw50bTZ9W8QDt4di6Q+yMv21L+KVS2+bGDNWxUrdRTRC4H9bLYkeOUR+tdWkjvtXy5MrMxiSPcjgOSCaucOlO7gx90UZ6RHi/T+zVmrjbN4b6JSU9KOcMTGu732u8+bi5dEvPaVnfbvsci0YYRsXVAbW0b8HxfjQizBI2qgA5FjnHNH4Xzs8LK9rqDb3MA9IovSGi8lGS/vMLrCQeVmu+yVrpLdtm19PgiyHGSbUWJsnijniN45WNkYfquFx5rIXEqudzWPcWnkonnp0zs8ffC86jyff2wrFXPdB1zcTSGGshLoixLi6IgQBERAEREAREQBLIl0AuiWRALry9gcC0gEEEEEAgg8wQeYXpLICFYvulw6clzGyUzj/UuGS/6NwIHlZRqr3HyD+RrGOHZLC5vva4/craRdUNXbHqRm6ovwUnJuYxAfJfSO8JJG/exeG7nMSOhNMB3zOP3MKu9Fr/z7fkV+DEqfDdyDrg1NW0DrbBGSfbfa3sqwtntlaXD2FlNHlLrZ3uOaSS30nnq7hYdy6yLCzU2WcSfBeNcY9BERc5cIiFAEREAREQBUjs/g09bjjpJ4ntEdTJUT5mOAaGOJYwk6akMaO0K7kuuim91KWF2ik4bsBLIl1zlxZeJoWva5jxdj2ua4Hra4WI9RK9omQURsZKcNxpsDzYcaSjffrDjlYfaEZV7qvNrd2UlZXtrIZo4mPMRmzB+ZrmWGdgAsSQ0dY1CsNdursjZtknzjkyqi45QREK4jUIiXQBERAERLIAiIpAREQC6IigBERAEREAREQBERAEREARECAIhRAEQIUARAhQBERSAiIFACIhQBEQIAiFEAS6IgF0uiIAiIgP/2Q==">
            <a:extLst>
              <a:ext uri="{FF2B5EF4-FFF2-40B4-BE49-F238E27FC236}">
                <a16:creationId xmlns:a16="http://schemas.microsoft.com/office/drawing/2014/main" id="{9AEA59A9-4DF6-D79B-5FC4-B50E2039446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87501" y="-665163"/>
            <a:ext cx="2352675" cy="1371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EDDB20A8-E3AE-2583-9A2A-E713BAA6994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GB" altLang="en-US">
              <a:latin typeface="Comic Sans MS" panose="030F0702030302020204" pitchFamily="66" charset="0"/>
            </a:endParaRP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8FE95362-C7F7-3374-2BEE-66FB5D01B3ED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  <a:p>
            <a:endParaRPr lang="en-GB" altLang="en-US"/>
          </a:p>
          <a:p>
            <a:r>
              <a:rPr lang="en-GB" altLang="en-US" sz="4400"/>
              <a:t>Useful games and resources – what’s worth buying?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009F80A7-22BA-667C-5805-22D6663A1D7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>
                <a:latin typeface="Comic Sans MS" panose="030F0702030302020204" pitchFamily="66" charset="0"/>
              </a:rPr>
              <a:t>www.crossboweducation.com </a:t>
            </a:r>
            <a:endParaRPr lang="en-GB" altLang="en-US" sz="3200"/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2E3DA9BC-AE80-BD66-8601-4E7750E1313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424113" y="1628776"/>
            <a:ext cx="7772400" cy="4530725"/>
          </a:xfrm>
        </p:spPr>
        <p:txBody>
          <a:bodyPr/>
          <a:lstStyle/>
          <a:p>
            <a:r>
              <a:rPr lang="en-GB" altLang="en-US"/>
              <a:t>Range of dice and card games</a:t>
            </a:r>
          </a:p>
        </p:txBody>
      </p:sp>
      <p:sp>
        <p:nvSpPr>
          <p:cNvPr id="24580" name="AutoShape 2" descr="data:image/jpeg;base64,/9j/4AAQSkZJRgABAQAAAQABAAD/2wCEAAkGBhAPEBAOEBAQEA8PEA8QEBQQDw4QFQ8QFBAVGBcSFBIXHSYeGBkjGRQWIDEgJCcqLS0tFR4xNTAqNSYrLCkBCQoKDgwOGg8PGiwlHCQqLC0pLC0pKSwsKSkpLCksKSwpLCwpLCkpKSwpKSwsKSkpKSksKSwsKiwsKSwsLCwpKf/AABEIAKsBJgMBIgACEQEDEQH/xAAcAAEAAgMBAQEAAAAAAAAAAAAABgcDBAUCAQj/xABNEAABAwIDBAYECQcJCQEAAAABAAIDBBEFEiEGBxMxIkFRYXGBFJGSoSMkMkJSYoKx0WNyc5Ois8EzNENTg6OywtIVFyVEVGR08PEW/8QAGgEBAAMBAQEAAAAAAAAAAAAAAAECAwQFBv/EAC4RAAICAQQBAgQGAgMAAAAAAAABAgMRBBIhMUEyURNhcfAiIzOB0eGhsRSRwf/aAAwDAQACEQMRAD8AtRERfJHqBERAEREAREQBERAEREAREQBERAAiBCgBQIEQBaFdtBSU7sk1TTxO+jJNGx3sk3XF3g7Svo6dscGtXVvENOBqQTYF4HaLgDvcFqYJuuooowaqP0qpf0ppJHyEF51IaARpfrOp5rojXFR3zffWOyjk84RLqWsjmbnikZKz6Ub2vHrabLMFXmNbBvoCa/CHPiljGaSnLnSMnjGpABNzp80k36rHnK9ldo48QpmVMfRJ6MjL3Mcgtmb3jUEHrBCidSUd8Hlf6EZc4fZ2CiBFgXAQohQBAiBAEKFAgCIhQBERAEREAREQBERAEREAREQBERAEREAREQBEQoAiL7ZAfEXrhnsXidwjY6R1g1jXPdrya0XPuClJsjKIDAPTtoJHnWHCoQ1vZx3dfjmc/wDVBT9QjdHSOfTVFc/5dbVSyEn6LT/qc9SParaCPDqZ9TLY26MbAbGWQ8mjs5Ek9QBXVfFysVcfHH3+5nCSSyzPiuMQUkfGqJWRMHIuOrj2NaNXHuCqnAtp5IK2ulwyjmqaSpcHtYWuiayTmXXAIAuXi2mhHK1l1MJ2alrnjEMUJkkeLxQG4jhZzALP8vrueUwYwNAa0BrQLAAAADsAHJepRoowi1PnPfsc87svgjv+8LEYulUYQ/h9ZhlLiB4WP8FItm9uKPEOjC8tmA1ilAZILc7Dk4DuJ77L6o9tJsfHVfDRHgVjCHRzMu0lw5Z8vPx5j3FZoKpL8PDIjfJdk/UR2k3hRU7/AEWlYayuccrYoruax313N6x9Ea9tlr7JbSPro58Mrc0VdEx8chYQx0sZGXisI0DhmHLTUEaGw6uFYFh+Dwl4LIW6CSaZzc7+4vNvZGncvK+GqpNWLL8L3+/Y6tzksrozbJxV4ic7EJI3TSPztZG1oEDLD4Mluh18bdpXbUGrN6cT3mHD6aevm+oxzGDvJsXW8gO9SfZ6oqpIGvrImQTkuuyN2YNbfo3NzrbquqW1zX4pLHy/omMl0jpIiLAuEKIgCIiAIiIAiIgCIiAIiIAij23s1THQTy0khjmhDZbtDSeG1wzgX+rc+Xeujs/ioq6WCpH9NE1xHY+1nt8nAjyWmx7N/wA8EbucDHMdgoYTUVDi2MOay7WueczjYWA8/Ut9rri/UdR4KDb4z/w9jP6yrhb+xIf4KchttOzRWlBKtS8vP/hCf4mj6iLDWVkcLHSyvbHGwXc55DQ0d5WKWeixmRcXAdsqKvkdFTTh8jAXFpZIwlo5uaHAZhqOXapC2MBXcJReJLBXevBiDCV7EKyLxPfK7L8rK7L+dbT3qVEq5Mrd2I4ni1VVjDqltJS0TuExxaD6RML8zY6GxPYAW6G6kWwO1UlbFLFUtEdbRycKoaBYE3IDwOq+VwI5XbpoQuXuaewYW5xIDhUTmYuIFiGs1cTy6NufesOwk4qsWxWvgB9EeI4mvsQJZBk6Q8mE+Dx2rvsSxKOOI9P79zBN8MsNRreTiPAwusfexfGIW+Mrgw/slx8lJVX+9c8c4bho51dY0uH5Nlmk/wB5f7K56FmxffReT4JNsVh3o+H0cJFi2CNzvz3jO73uKhm+HBZiI8RFRG2GkDAyFzC4md8vym6Fpv0efUxWaAOQ5dXcFXm+95FBCBydVsv32hlI9/3LTTybuTXllZL8JG9jTjeKtlkhq4mMhc1pM0UdnvcCbNyxnUCxP5wXbo9n8cmDjDieGzNa4scY8j8rxzaS2I2Pcu1uWhaMKaRzfUVBf3kODRf7LWru7KbF0+GccU5lIqJA9wkeHBgaDla2wGgzHU3PfovQnqGm0jBRRA6nDschkihkrsKbLMSIY3uyumI+i3hC6xY9Fj9DTyVUzqF0UWUv4YLnAOeGghpAvq4KZbfYRRhseK1MU8r8PLZGincAXDitIDwfmtd0ibiwBWltltNTVmBVdTBIHsexkdjo5kjpWDI9vU4X5erTVTG+bx/kbUV/sqzEsUrIsQi9GD6OSJkrgTEXRuJuHN1zDLnH/oVu4vgcFUwRVETZYw8PAdewc29joQeRI8yoBuIjPDrnfNMlO0eIbIT94Vprg1k27fodFXETn0dFHCwRxRsiYOTY2NY31BZ1ndGCsTmELgee2bpo8oURVLBERAEREAREQBERAEREAXK2nFZ6M80LmCpblc0Pa12doN3MGbTMRyv7r3XVRWi8PIayRrZPauHFIXse3JOxpjqoHXu292kgHXIdR2jke/U3cYXU0cdVRzxubFBUu9Ge61pY3dbe7QHxeewro1WxsL66LEmPfDMy/FEdg2oGW1pP49th2ArsVldFAwyTSMijHN0j2sF+y561vKaw419PHHs/kZpPt+Dhbc7NS4hFBFE5jeHVRTPzlwBY0OBtYG56XJSQqPjeBhZNvToPacB67WWw/bLDgMxrqW3PSeM+4G6q42OKi4vj5EpxznJ2FX+PUpxXGGYZIXCjoom1M7QS3ivcGkAkdz2DuGfrXWqt6eFRampMh6hFFK6/mQG+9QLFtsp2Vs2MUVNNHDNAyme+phcY8+gD+ict/g22FzqDzuunTUTTbxh44z7mVk0+ESiso4WbQ4fDSRsj9HpZDOImNYAwskyhwHcR7YVkKF7usCijZLXuqo62rq+lNMx2ZrRe/DHIjW17gcgLAALs4xtrQUYPGqog4fMY7iv9hlyPOyranKSjHnCwRHhZZ21zcd2jpqCPi1MrYxrlHN8hHUxg1cfd22UNdtxiOJdDCaN0cR09KqgA0DtaNW39s9y3sD3ZRMk9Kr5XYhVmxLpbmNp+qw/Kt9bTsaFHwlDmx/su/wChuz0Vm+VzpXZjVUGC4nVl5JZcEC55j5uveLD52RXrguGwU0EcNM1rYGtuzKQ4OB1z5vnE883WvWJ4VDVROp542yRPFi1w7ORBGoI6iNQoMzZDFcLJ/wBl1LKiluSKaqI6F+prtB5gs8CtZ2K5Yzh/4f8AZVJxLEVe07vT9onyDWHCoDGDzHHdmB87vf8Aql9lxraOccFmHwUr3aGZ0rHBn1mgvOvk7wUh2K2TbhtOY83EnlcZKiTX4SQ9l9co7+0nrVEvhJttZfCwT6mSBRreJs86vw+WGMXmYWzRD6T2X6A7y0uA7yFJUXPCThJSXgu1lYKP3ZbxW4ZnpKpr/R3yF4c1pLoJLBrszOZacouBqCDobqfYvtjWySMkwg4fW0xjGZhna2VsmY3u1z2kC1tLdt1l2r3aUeIOMpDoKg85YgOmfyjDo7x0Peqs2x3YzYbF6S6eGaLiNjFmvY+7r26JBHUfnL1YWVWvPT9jBxaJri0GLYg3h4nU0WGUFwZWxzR55GjXLfM6/gXAdxsoft1jmHtjGHYUy1PxGy1EgMh48rGZWBubUgAkk6Anl2nT2U3bVWJRekRPgjiEjo7yF+bM0NJs1rTp0h1qzNlN0tLRPbPM41U7CCzM0NjjcOTmx3NyO0nyBV5211dvrwiFFs6O7TZ11Dh8bJBlmmJnlB0LS8ANae8Ma2/fdSpEXkTm5ycn5OhLCwEsiKhJifF1hY1srFIzrVWi8ZGNEQKhcIiIAiIgCIiAIiIAufjeP09FHxqiQRtvZo1Lnu+ixo1cV0FTW+uJwrKdxddjqezG69EiR2Y+d2+ruXTpqlbZtZSyW1ZOhiu+3UilpdOp9Q/n/Zs/1KC7TbYVOIuY6ocy0QdkbG0tYL8za5uToL3WPBcfZS86Slndf5UzXucO4dLKPUt7GtqYa10b5qPKYxlHBqOGHMvfKQWHrJ1Guq92vT118xRxSnKXZ0cZ3dCmpH1YquJkYx+Xg5Q7M5o0dnP0r8lFsPxHgkkwU8wuP5eMyAeFnCyl1dvKjmgdSuohwnMEZAqCLNFrZTk0tYW8FzcE21FDG+OClYeI7M500rpCSBYaBrRYD+K3ayU5OzgG9OGnIz4VRAdbqVjYnePSDr+sK18C2ipMVgc6IiSMjJNFKwXbcfJew3Fj5gr8/YvtA+sP83pmEakwQBr9Od36myme4xx9Lqhc2NM0kdRImbY+8+srz9Vp4bHNdo1hJ5wyY1m57DJHl7Wzwh3NkU1mnus9riB3Aro4Tu3wylIcylY941DpyZjfts7og+AUmReY7rGsbmbbUAOrs0HcOxERZFgiIgCIiAIuVi21VFSX9IqoYyPml4c/9W27vcobi2+6kjuKaCaoPU59oGe+7j7IWsKbJ+lFXJIsdV5vvltQQt63VbD4hsUv4qF1+9bFax3Cp7Q5tAyliL5D9o5neYso/tBgVfC1lTXNlaZ3OawzyZpHEAE3aSXAajnZd1GkcJqU2voZynlYRb+5uPLhbD9Oeod+0B/lU4X5vwx+KYdFHXwcaKnmBIe2z4n2cW2kbq0ag/KHgrC2X30xSZYq9ghfoONGCYz3vZq5niLjwVL9NNyc48kxmksMs5Fjp6hkjWyRua9jxdrmODmuHaCNCsi881CIiAIURAa7hY2XxZJhyWNZs1TygiIoJCIiAIiKQERFACqPfg34eiPbDMPVI38Vbiqffi3p0J+rUD9qNduh/WX7/wCjK70GfB6SOSlps8cb/gIflMY7+jHaFlds9SH/AJaD9UwfcF82dPxSm/Qx/wCFdFJykpPD8noRjFxWUc7/APOUn/TQ/q2r3HgdK3VtPAD+ij/BZ62sZDG+V5sxgJP4DvJsPNcSh24p32bMH0znAObxQcrmnk4PHUe0i3epirZrKyyG6ovDwmdmpha2GVrWtaOHILNAaPkHqC4G413x6cdtIf30akU7g6NxBBDo3EEG4ILTqCozuPd/xCQdtHJ7pYVvV+jZk5NV6ol4oiLzzIIiIAiIgChO9DBcRqooGUJcWhz+OxkoiLwQ3ISSQC0dLS/WND1TZFeubhLciGsrBSuFbkKuSzqieGAHUhgMz/dZvvKmeE7n8NgsZGyVLh1zPIb7DLD13U3RbT1VsvP/AEVUEjWocNhp25IIo4W9kUbYx55Rqqt37T9Khj7ql/rMQ/gVbapPflUXradn0KS/m6WT+DQr6Pm5NkWeksvYGmDcKoWEXDqZjiCLgh93aj7S4W1e6Klqg6SltST6mzR8C8/WYPkeLfUVMMBg4dLSx8slNTt8LRNC3ll8WUJuUX5LbU1yUHsltPUYHWPpakPEGfJURc8h6pox1m1jp8oHwtfFPUNkY2Rjg9j2hzHNNw5pFwQeyyh28rYQYjDxoQBWQtOTkOOwa8Jx7font05HSFbrtvDSSf7OqnFsD3kROfp6NKXasdfkwn2TryJt02RWoh8SPqXaKJ7Xhl1IiLzzUIiIDHMsSyTHksao+zWPQREVSQiIgCJdEAREQBVXvyH8xP8A5Q/cq1FV+/FvwdEfylQPW2P8F16L9aP34MrfQz5ssfiVN+iH3ldVcjZM/Eqf8w/43LrqbfW/qz0a/QvoRyoEdfidPhs0ogpmua+Uvdk47rXEbCes3yjxd1gLc2/nkrMTZhUrRS0lI0OgYGgOqG5BZzXW0FrgAcg13M8uXiMcWI1Bje9sVDQ9OsqSAS0E24UbraucbtDRzNzY5Vt4lXSY1Uw1AjNNQ0fRpibcaUNI1c/nzaOuw7ySV60Hso544PKmnO/jk7fBDY+G0BrWsytA5ABtgFFNyptiRH/aTD9qP8FL3KG7mzbFAO2nqB/hP8FxUc1WffudOr7iXwiIvPMQiIgCIiAIiIAiIgCoLfDPnxWVt/5OGCPwOTNb9tXli+JspYJqmT5EMbpHd9ho0d5Nh5r8+YNgVTjVTVyA/C5Jql5PIyE9CIdmZ2g7A09i9DRRw3Y+kZWexfezONR1tJBUx6NkYLtvfhvbo5h8CCPUumqY3M7TcGofh8hsyou+IO0yztGre7M0etg7Vc65tRV8ObReDygoHtjunhxCoFTHL6M9/wDOAI84l+uBcWfbn1HQ873niLOuyVbzFktJ9niCEMY1guQxrWi5uSGgDU9ui9oioSEJRYZH30UNkpZPLjc3XxEWZqEREAREQCyWS6XQBEsiAKtN+DfgKM/lpR64x+CstVvvvb8VpD2VLx64XfgurRv86P34M7fSzS2Odehg7g8eqV4WbaTjeiy8D+Uy9XPJ87L9bLf/AOrW2KPxGHxl/euWrtbU1MhFFTRvPEbmkeBYZCSMufkOWvjbrXRtze/qdW7FK+hpYpRUow3CqqEufRtmdHXROdlPpZALpHAc+hcDsblGmYqYxtaAA22UAZctrZbaW7rWUWwfYRjA11S7jObctjBPDYTz73e4dxUqAtp1D3K+rtjY1t8FdLVKtPd5PQUG3Suti8d/6upH92fwU5HMeIUE3Y9HGIwOXxtvlw36e5Rp/wBOz6fyU1fcfv2L/BRa7X2WVsoK85MycWj2iIrFQiIgCIiAIi8yytY1z3ENa0FzieTWgXJPgAgKv327RZY4cPYdZCJ5rHkxptG0+LgXfYC726fZ30SgbI4WmqyJ3dojt8G32el9sqsaON2O4zdwPDmlL3D6FJHyb3dABvi5foFrQAAAAALADqHYF36j8qtVLvtmUeXkorejgTsPxBtZB0GVDvSIyP6OoY4F4H2rP+0VcezWNtrqSCrbYcVgLgPmSDR7fJwK5W8fZ307D5WNF5ofh4e0vYDdo/OaXDxIUJ3I7RWfNh7zo+88F/pAASNHi2zvsuUy/Oo3eYhfhkW8iIvPNQhK8OlCxOcSqtllFs9PkvyXhLJZVZolgIiKAES6IAiIgCIikC6JZFAF1Xm+wfEqc9lUPfDIrDsoJvlpXPw9jmtLhFUxveR8xhY9uY913NHmunSvF0SlnpZwNhz8Si7nS/vCu8oHsntbBTwinmD22c8hwGZtnG9iBqPUVK6faKkk+TUReDnhh9TrFdF9U1NvHGTqosg4JZ8HRRY2VDHcnsPg5p+5enSAakgeJAXPhnRlHoKCbvjbG4h2y1g/upfwUmrtqKSC+aZrnD5sZEjj3WHLzsotu7JkxmCRjTYyVMh0vlY6OTV3Z8oDzXbRBquba8fycGqknKKT8l9IiLyQfQ4hZBN2rEinLIaRnEgXq61kCncV2myi1857V94h7VO4bWZ1Cd7uNmmw50bTZ9W8QDt4di6Q+yMv21L+KVS2+bGDNWxUrdRTRC4H9bLYkeOUR+tdWkjvtXy5MrMxiSPcjgOSCaucOlO7gx90UZ6RHi/T+zVmrjbN4b6JSU9KOcMTGu732u8+bi5dEvPaVnfbvsci0YYRsXVAbW0b8HxfjQizBI2qgA5FjnHNH4Xzs8LK9rqDb3MA9IovSGi8lGS/vMLrCQeVmu+yVrpLdtm19PgiyHGSbUWJsnijniN45WNkYfquFx5rIXEqudzWPcWnkonnp0zs8ffC86jyff2wrFXPdB1zcTSGGshLoixLi6IgQBERAEREAREQBLIl0AuiWRALry9gcC0gEEEEEAgg8wQeYXpLICFYvulw6clzGyUzj/UuGS/6NwIHlZRqr3HyD+RrGOHZLC5vva4/craRdUNXbHqRm6ovwUnJuYxAfJfSO8JJG/exeG7nMSOhNMB3zOP3MKu9Fr/z7fkV+DEqfDdyDrg1NW0DrbBGSfbfa3sqwtntlaXD2FlNHlLrZ3uOaSS30nnq7hYdy6yLCzU2WcSfBeNcY9BERc5cIiFAEREAREQBUjs/g09bjjpJ4ntEdTJUT5mOAaGOJYwk6akMaO0K7kuuim91KWF2ik4bsBLIl1zlxZeJoWva5jxdj2ua4Hra4WI9RK9omQURsZKcNxpsDzYcaSjffrDjlYfaEZV7qvNrd2UlZXtrIZo4mPMRmzB+ZrmWGdgAsSQ0dY1CsNdursjZtknzjkyqi45QREK4jUIiXQBERAERLIAiIpAREQC6IigBERAEREAREQBERAEREARECAIhRAEQIUARAhQBERSAiIFACIhQBEQIAiFEAS6IgF0uiIAiIgP/2Q==">
            <a:extLst>
              <a:ext uri="{FF2B5EF4-FFF2-40B4-BE49-F238E27FC236}">
                <a16:creationId xmlns:a16="http://schemas.microsoft.com/office/drawing/2014/main" id="{BC2AB0BF-C802-98F8-A97F-1D09C195C93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87501" y="-665163"/>
            <a:ext cx="2352675" cy="1371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24581" name="AutoShape 4" descr="data:image/jpeg;base64,/9j/4AAQSkZJRgABAQAAAQABAAD/2wCEAAkGBhAPEBAOEBAQEA8PEA8QEBQQDw4QFQ8QFBAVGBcSFBIXHSYeGBkjGRQWIDEgJCcqLS0tFR4xNTAqNSYrLCkBCQoKDgwOGg8PGiwlHCQqLC0pLC0pKSwsKSkpLCksKSwpLCwpLCkpKSwpKSwsKSkpKSksKSwsKiwsKSwsLCwpKf/AABEIAKsBJgMBIgACEQEDEQH/xAAcAAEAAgMBAQEAAAAAAAAAAAAABgcDBAUCAQj/xABNEAABAwIDBAYECQcJCQEAAAABAAIDBBEFEiEGBxMxIkFRYXGBFJGSoSMkMkJSYoKx0WNyc5Ois8EzNENTg6OywtIVFyVEVGR08PEW/8QAGgEBAAMBAQEAAAAAAAAAAAAAAAECAwQFBv/EAC4RAAICAQQBAgQGAgMAAAAAAAABAgMRBBIhMUEyURNhcfAiIzOB0eGhsRSRwf/aAAwDAQACEQMRAD8AtRERfJHqBERAEREAREQBERAEREAREQBERAAiBCgBQIEQBaFdtBSU7sk1TTxO+jJNGx3sk3XF3g7Svo6dscGtXVvENOBqQTYF4HaLgDvcFqYJuuooowaqP0qpf0ppJHyEF51IaARpfrOp5rojXFR3zffWOyjk84RLqWsjmbnikZKz6Ub2vHrabLMFXmNbBvoCa/CHPiljGaSnLnSMnjGpABNzp80k36rHnK9ldo48QpmVMfRJ6MjL3Mcgtmb3jUEHrBCidSUd8Hlf6EZc4fZ2CiBFgXAQohQBAiBAEKFAgCIhQBERAEREAREQBERAEREAREQBERAEREAREQBEQoAiL7ZAfEXrhnsXidwjY6R1g1jXPdrya0XPuClJsjKIDAPTtoJHnWHCoQ1vZx3dfjmc/wDVBT9QjdHSOfTVFc/5dbVSyEn6LT/qc9SParaCPDqZ9TLY26MbAbGWQ8mjs5Ek9QBXVfFysVcfHH3+5nCSSyzPiuMQUkfGqJWRMHIuOrj2NaNXHuCqnAtp5IK2ulwyjmqaSpcHtYWuiayTmXXAIAuXi2mhHK1l1MJ2alrnjEMUJkkeLxQG4jhZzALP8vrueUwYwNAa0BrQLAAAADsAHJepRoowi1PnPfsc87svgjv+8LEYulUYQ/h9ZhlLiB4WP8FItm9uKPEOjC8tmA1ilAZILc7Dk4DuJ77L6o9tJsfHVfDRHgVjCHRzMu0lw5Z8vPx5j3FZoKpL8PDIjfJdk/UR2k3hRU7/AEWlYayuccrYoruax313N6x9Ea9tlr7JbSPro58Mrc0VdEx8chYQx0sZGXisI0DhmHLTUEaGw6uFYFh+Dwl4LIW6CSaZzc7+4vNvZGncvK+GqpNWLL8L3+/Y6tzksrozbJxV4ic7EJI3TSPztZG1oEDLD4Mluh18bdpXbUGrN6cT3mHD6aevm+oxzGDvJsXW8gO9SfZ6oqpIGvrImQTkuuyN2YNbfo3NzrbquqW1zX4pLHy/omMl0jpIiLAuEKIgCIiAIiIAiIgCIiAIiIAij23s1THQTy0khjmhDZbtDSeG1wzgX+rc+Xeujs/ioq6WCpH9NE1xHY+1nt8nAjyWmx7N/wA8EbucDHMdgoYTUVDi2MOay7WueczjYWA8/Ut9rri/UdR4KDb4z/w9jP6yrhb+xIf4KchttOzRWlBKtS8vP/hCf4mj6iLDWVkcLHSyvbHGwXc55DQ0d5WKWeixmRcXAdsqKvkdFTTh8jAXFpZIwlo5uaHAZhqOXapC2MBXcJReJLBXevBiDCV7EKyLxPfK7L8rK7L+dbT3qVEq5Mrd2I4ni1VVjDqltJS0TuExxaD6RML8zY6GxPYAW6G6kWwO1UlbFLFUtEdbRycKoaBYE3IDwOq+VwI5XbpoQuXuaewYW5xIDhUTmYuIFiGs1cTy6NufesOwk4qsWxWvgB9EeI4mvsQJZBk6Q8mE+Dx2rvsSxKOOI9P79zBN8MsNRreTiPAwusfexfGIW+Mrgw/slx8lJVX+9c8c4bho51dY0uH5Nlmk/wB5f7K56FmxffReT4JNsVh3o+H0cJFi2CNzvz3jO73uKhm+HBZiI8RFRG2GkDAyFzC4md8vym6Fpv0efUxWaAOQ5dXcFXm+95FBCBydVsv32hlI9/3LTTybuTXllZL8JG9jTjeKtlkhq4mMhc1pM0UdnvcCbNyxnUCxP5wXbo9n8cmDjDieGzNa4scY8j8rxzaS2I2Pcu1uWhaMKaRzfUVBf3kODRf7LWru7KbF0+GccU5lIqJA9wkeHBgaDla2wGgzHU3PfovQnqGm0jBRRA6nDschkihkrsKbLMSIY3uyumI+i3hC6xY9Fj9DTyVUzqF0UWUv4YLnAOeGghpAvq4KZbfYRRhseK1MU8r8PLZGincAXDitIDwfmtd0ibiwBWltltNTVmBVdTBIHsexkdjo5kjpWDI9vU4X5erTVTG+bx/kbUV/sqzEsUrIsQi9GD6OSJkrgTEXRuJuHN1zDLnH/oVu4vgcFUwRVETZYw8PAdewc29joQeRI8yoBuIjPDrnfNMlO0eIbIT94Vprg1k27fodFXETn0dFHCwRxRsiYOTY2NY31BZ1ndGCsTmELgee2bpo8oURVLBERAEREAREQBERAEREAXK2nFZ6M80LmCpblc0Pa12doN3MGbTMRyv7r3XVRWi8PIayRrZPauHFIXse3JOxpjqoHXu292kgHXIdR2jke/U3cYXU0cdVRzxubFBUu9Ge61pY3dbe7QHxeewro1WxsL66LEmPfDMy/FEdg2oGW1pP49th2ArsVldFAwyTSMijHN0j2sF+y561vKaw419PHHs/kZpPt+Dhbc7NS4hFBFE5jeHVRTPzlwBY0OBtYG56XJSQqPjeBhZNvToPacB67WWw/bLDgMxrqW3PSeM+4G6q42OKi4vj5EpxznJ2FX+PUpxXGGYZIXCjoom1M7QS3ivcGkAkdz2DuGfrXWqt6eFRampMh6hFFK6/mQG+9QLFtsp2Vs2MUVNNHDNAyme+phcY8+gD+ict/g22FzqDzuunTUTTbxh44z7mVk0+ESiso4WbQ4fDSRsj9HpZDOImNYAwskyhwHcR7YVkKF7usCijZLXuqo62rq+lNMx2ZrRe/DHIjW17gcgLAALs4xtrQUYPGqog4fMY7iv9hlyPOyranKSjHnCwRHhZZ21zcd2jpqCPi1MrYxrlHN8hHUxg1cfd22UNdtxiOJdDCaN0cR09KqgA0DtaNW39s9y3sD3ZRMk9Kr5XYhVmxLpbmNp+qw/Kt9bTsaFHwlDmx/su/wChuz0Vm+VzpXZjVUGC4nVl5JZcEC55j5uveLD52RXrguGwU0EcNM1rYGtuzKQ4OB1z5vnE883WvWJ4VDVROp542yRPFi1w7ORBGoI6iNQoMzZDFcLJ/wBl1LKiluSKaqI6F+prtB5gs8CtZ2K5Yzh/4f8AZVJxLEVe07vT9onyDWHCoDGDzHHdmB87vf8Aql9lxraOccFmHwUr3aGZ0rHBn1mgvOvk7wUh2K2TbhtOY83EnlcZKiTX4SQ9l9co7+0nrVEvhJttZfCwT6mSBRreJs86vw+WGMXmYWzRD6T2X6A7y0uA7yFJUXPCThJSXgu1lYKP3ZbxW4ZnpKpr/R3yF4c1pLoJLBrszOZacouBqCDobqfYvtjWySMkwg4fW0xjGZhna2VsmY3u1z2kC1tLdt1l2r3aUeIOMpDoKg85YgOmfyjDo7x0Peqs2x3YzYbF6S6eGaLiNjFmvY+7r26JBHUfnL1YWVWvPT9jBxaJri0GLYg3h4nU0WGUFwZWxzR55GjXLfM6/gXAdxsoft1jmHtjGHYUy1PxGy1EgMh48rGZWBubUgAkk6Anl2nT2U3bVWJRekRPgjiEjo7yF+bM0NJs1rTp0h1qzNlN0tLRPbPM41U7CCzM0NjjcOTmx3NyO0nyBV5211dvrwiFFs6O7TZ11Dh8bJBlmmJnlB0LS8ANae8Ma2/fdSpEXkTm5ycn5OhLCwEsiKhJifF1hY1srFIzrVWi8ZGNEQKhcIiIAiIgCIiAIiIAufjeP09FHxqiQRtvZo1Lnu+ixo1cV0FTW+uJwrKdxddjqezG69EiR2Y+d2+ruXTpqlbZtZSyW1ZOhiu+3UilpdOp9Q/n/Zs/1KC7TbYVOIuY6ocy0QdkbG0tYL8za5uToL3WPBcfZS86Slndf5UzXucO4dLKPUt7GtqYa10b5qPKYxlHBqOGHMvfKQWHrJ1Guq92vT118xRxSnKXZ0cZ3dCmpH1YquJkYx+Xg5Q7M5o0dnP0r8lFsPxHgkkwU8wuP5eMyAeFnCyl1dvKjmgdSuohwnMEZAqCLNFrZTk0tYW8FzcE21FDG+OClYeI7M500rpCSBYaBrRYD+K3ayU5OzgG9OGnIz4VRAdbqVjYnePSDr+sK18C2ipMVgc6IiSMjJNFKwXbcfJew3Fj5gr8/YvtA+sP83pmEakwQBr9Od36myme4xx9Lqhc2NM0kdRImbY+8+srz9Vp4bHNdo1hJ5wyY1m57DJHl7Wzwh3NkU1mnus9riB3Aro4Tu3wylIcylY941DpyZjfts7og+AUmReY7rGsbmbbUAOrs0HcOxERZFgiIgCIiAIuVi21VFSX9IqoYyPml4c/9W27vcobi2+6kjuKaCaoPU59oGe+7j7IWsKbJ+lFXJIsdV5vvltQQt63VbD4hsUv4qF1+9bFax3Cp7Q5tAyliL5D9o5neYso/tBgVfC1lTXNlaZ3OawzyZpHEAE3aSXAajnZd1GkcJqU2voZynlYRb+5uPLhbD9Oeod+0B/lU4X5vwx+KYdFHXwcaKnmBIe2z4n2cW2kbq0ag/KHgrC2X30xSZYq9ghfoONGCYz3vZq5niLjwVL9NNyc48kxmksMs5Fjp6hkjWyRua9jxdrmODmuHaCNCsi881CIiAIURAa7hY2XxZJhyWNZs1TygiIoJCIiAIiKQERFACqPfg34eiPbDMPVI38Vbiqffi3p0J+rUD9qNduh/WX7/wCjK70GfB6SOSlps8cb/gIflMY7+jHaFlds9SH/AJaD9UwfcF82dPxSm/Qx/wCFdFJykpPD8noRjFxWUc7/APOUn/TQ/q2r3HgdK3VtPAD+ij/BZ62sZDG+V5sxgJP4DvJsPNcSh24p32bMH0znAObxQcrmnk4PHUe0i3epirZrKyyG6ovDwmdmpha2GVrWtaOHILNAaPkHqC4G413x6cdtIf30akU7g6NxBBDo3EEG4ILTqCozuPd/xCQdtHJ7pYVvV+jZk5NV6ol4oiLzzIIiIAiIgChO9DBcRqooGUJcWhz+OxkoiLwQ3ISSQC0dLS/WND1TZFeubhLciGsrBSuFbkKuSzqieGAHUhgMz/dZvvKmeE7n8NgsZGyVLh1zPIb7DLD13U3RbT1VsvP/AEVUEjWocNhp25IIo4W9kUbYx55Rqqt37T9Khj7ql/rMQ/gVbapPflUXradn0KS/m6WT+DQr6Pm5NkWeksvYGmDcKoWEXDqZjiCLgh93aj7S4W1e6Klqg6SltST6mzR8C8/WYPkeLfUVMMBg4dLSx8slNTt8LRNC3ll8WUJuUX5LbU1yUHsltPUYHWPpakPEGfJURc8h6pox1m1jp8oHwtfFPUNkY2Rjg9j2hzHNNw5pFwQeyyh28rYQYjDxoQBWQtOTkOOwa8Jx7font05HSFbrtvDSSf7OqnFsD3kROfp6NKXasdfkwn2TryJt02RWoh8SPqXaKJ7Xhl1IiLzzUIiIDHMsSyTHksao+zWPQREVSQiIgCJdEAREQBVXvyH8xP8A5Q/cq1FV+/FvwdEfylQPW2P8F16L9aP34MrfQz5ssfiVN+iH3ldVcjZM/Eqf8w/43LrqbfW/qz0a/QvoRyoEdfidPhs0ogpmua+Uvdk47rXEbCes3yjxd1gLc2/nkrMTZhUrRS0lI0OgYGgOqG5BZzXW0FrgAcg13M8uXiMcWI1Bje9sVDQ9OsqSAS0E24UbraucbtDRzNzY5Vt4lXSY1Uw1AjNNQ0fRpibcaUNI1c/nzaOuw7ySV60Hso544PKmnO/jk7fBDY+G0BrWsytA5ABtgFFNyptiRH/aTD9qP8FL3KG7mzbFAO2nqB/hP8FxUc1WffudOr7iXwiIvPMQiIgCIiAIiIAiIgCoLfDPnxWVt/5OGCPwOTNb9tXli+JspYJqmT5EMbpHd9ho0d5Nh5r8+YNgVTjVTVyA/C5Jql5PIyE9CIdmZ2g7A09i9DRRw3Y+kZWexfezONR1tJBUx6NkYLtvfhvbo5h8CCPUumqY3M7TcGofh8hsyou+IO0yztGre7M0etg7Vc65tRV8ObReDygoHtjunhxCoFTHL6M9/wDOAI84l+uBcWfbn1HQ873niLOuyVbzFktJ9niCEMY1guQxrWi5uSGgDU9ui9oioSEJRYZH30UNkpZPLjc3XxEWZqEREAREQCyWS6XQBEsiAKtN+DfgKM/lpR64x+CstVvvvb8VpD2VLx64XfgurRv86P34M7fSzS2Odehg7g8eqV4WbaTjeiy8D+Uy9XPJ87L9bLf/AOrW2KPxGHxl/euWrtbU1MhFFTRvPEbmkeBYZCSMufkOWvjbrXRtze/qdW7FK+hpYpRUow3CqqEufRtmdHXROdlPpZALpHAc+hcDsblGmYqYxtaAA22UAZctrZbaW7rWUWwfYRjA11S7jObctjBPDYTz73e4dxUqAtp1D3K+rtjY1t8FdLVKtPd5PQUG3Suti8d/6upH92fwU5HMeIUE3Y9HGIwOXxtvlw36e5Rp/wBOz6fyU1fcfv2L/BRa7X2WVsoK85MycWj2iIrFQiIgCIiAIi8yytY1z3ENa0FzieTWgXJPgAgKv327RZY4cPYdZCJ5rHkxptG0+LgXfYC726fZ30SgbI4WmqyJ3dojt8G32el9sqsaON2O4zdwPDmlL3D6FJHyb3dABvi5foFrQAAAAALADqHYF36j8qtVLvtmUeXkorejgTsPxBtZB0GVDvSIyP6OoY4F4H2rP+0VcezWNtrqSCrbYcVgLgPmSDR7fJwK5W8fZ307D5WNF5ofh4e0vYDdo/OaXDxIUJ3I7RWfNh7zo+88F/pAASNHi2zvsuUy/Oo3eYhfhkW8iIvPNQhK8OlCxOcSqtllFs9PkvyXhLJZVZolgIiKAES6IAiIgCIikC6JZFAF1Xm+wfEqc9lUPfDIrDsoJvlpXPw9jmtLhFUxveR8xhY9uY913NHmunSvF0SlnpZwNhz8Si7nS/vCu8oHsntbBTwinmD22c8hwGZtnG9iBqPUVK6faKkk+TUReDnhh9TrFdF9U1NvHGTqosg4JZ8HRRY2VDHcnsPg5p+5enSAakgeJAXPhnRlHoKCbvjbG4h2y1g/upfwUmrtqKSC+aZrnD5sZEjj3WHLzsotu7JkxmCRjTYyVMh0vlY6OTV3Z8oDzXbRBquba8fycGqknKKT8l9IiLyQfQ4hZBN2rEinLIaRnEgXq61kCncV2myi1857V94h7VO4bWZ1Cd7uNmmw50bTZ9W8QDt4di6Q+yMv21L+KVS2+bGDNWxUrdRTRC4H9bLYkeOUR+tdWkjvtXy5MrMxiSPcjgOSCaucOlO7gx90UZ6RHi/T+zVmrjbN4b6JSU9KOcMTGu732u8+bi5dEvPaVnfbvsci0YYRsXVAbW0b8HxfjQizBI2qgA5FjnHNH4Xzs8LK9rqDb3MA9IovSGi8lGS/vMLrCQeVmu+yVrpLdtm19PgiyHGSbUWJsnijniN45WNkYfquFx5rIXEqudzWPcWnkonnp0zs8ffC86jyff2wrFXPdB1zcTSGGshLoixLi6IgQBERAEREAREQBLIl0AuiWRALry9gcC0gEEEEEAgg8wQeYXpLICFYvulw6clzGyUzj/UuGS/6NwIHlZRqr3HyD+RrGOHZLC5vva4/craRdUNXbHqRm6ovwUnJuYxAfJfSO8JJG/exeG7nMSOhNMB3zOP3MKu9Fr/z7fkV+DEqfDdyDrg1NW0DrbBGSfbfa3sqwtntlaXD2FlNHlLrZ3uOaSS30nnq7hYdy6yLCzU2WcSfBeNcY9BERc5cIiFAEREAREQBUjs/g09bjjpJ4ntEdTJUT5mOAaGOJYwk6akMaO0K7kuuim91KWF2ik4bsBLIl1zlxZeJoWva5jxdj2ua4Hra4WI9RK9omQURsZKcNxpsDzYcaSjffrDjlYfaEZV7qvNrd2UlZXtrIZo4mPMRmzB+ZrmWGdgAsSQ0dY1CsNdursjZtknzjkyqi45QREK4jUIiXQBERAERLIAiIpAREQC6IigBERAEREAREQBERAEREARECAIhRAEQIUARAhQBERSAiIFACIhQBEQIAiFEAS6IgF0uiIAiIgP/2Q==">
            <a:extLst>
              <a:ext uri="{FF2B5EF4-FFF2-40B4-BE49-F238E27FC236}">
                <a16:creationId xmlns:a16="http://schemas.microsoft.com/office/drawing/2014/main" id="{8DDDAA0B-B94C-4E53-7212-A15FF3451A8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87501" y="-665163"/>
            <a:ext cx="2352675" cy="1371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24582" name="AutoShape 6" descr="data:image/jpeg;base64,/9j/4AAQSkZJRgABAQAAAQABAAD/2wCEAAkGBhAPEBAOEBAQEA8PEA8QEBQQDw4QFQ8QFBAVGBcSFBIXHSYeGBkjGRQWIDEgJCcqLS0tFR4xNTAqNSYrLCkBCQoKDgwOGg8PGiwlHCQqLC0pLC0pKSwsKSkpLCksKSwpLCwpLCkpKSwpKSwsKSkpKSksKSwsKiwsKSwsLCwpKf/AABEIAKsBJgMBIgACEQEDEQH/xAAcAAEAAgMBAQEAAAAAAAAAAAAABgcDBAUCAQj/xABNEAABAwIDBAYECQcJCQEAAAABAAIDBBEFEiEGBxMxIkFRYXGBFJGSoSMkMkJSYoKx0WNyc5Ois8EzNENTg6OywtIVFyVEVGR08PEW/8QAGgEBAAMBAQEAAAAAAAAAAAAAAAECAwQFBv/EAC4RAAICAQQBAgQGAgMAAAAAAAABAgMRBBIhMUEyURNhcfAiIzOB0eGhsRSRwf/aAAwDAQACEQMRAD8AtRERfJHqBERAEREAREQBERAEREAREQBERAAiBCgBQIEQBaFdtBSU7sk1TTxO+jJNGx3sk3XF3g7Svo6dscGtXVvENOBqQTYF4HaLgDvcFqYJuuooowaqP0qpf0ppJHyEF51IaARpfrOp5rojXFR3zffWOyjk84RLqWsjmbnikZKz6Ub2vHrabLMFXmNbBvoCa/CHPiljGaSnLnSMnjGpABNzp80k36rHnK9ldo48QpmVMfRJ6MjL3Mcgtmb3jUEHrBCidSUd8Hlf6EZc4fZ2CiBFgXAQohQBAiBAEKFAgCIhQBERAEREAREQBERAEREAREQBERAEREAREQBEQoAiL7ZAfEXrhnsXidwjY6R1g1jXPdrya0XPuClJsjKIDAPTtoJHnWHCoQ1vZx3dfjmc/wDVBT9QjdHSOfTVFc/5dbVSyEn6LT/qc9SParaCPDqZ9TLY26MbAbGWQ8mjs5Ek9QBXVfFysVcfHH3+5nCSSyzPiuMQUkfGqJWRMHIuOrj2NaNXHuCqnAtp5IK2ulwyjmqaSpcHtYWuiayTmXXAIAuXi2mhHK1l1MJ2alrnjEMUJkkeLxQG4jhZzALP8vrueUwYwNAa0BrQLAAAADsAHJepRoowi1PnPfsc87svgjv+8LEYulUYQ/h9ZhlLiB4WP8FItm9uKPEOjC8tmA1ilAZILc7Dk4DuJ77L6o9tJsfHVfDRHgVjCHRzMu0lw5Z8vPx5j3FZoKpL8PDIjfJdk/UR2k3hRU7/AEWlYayuccrYoruax313N6x9Ea9tlr7JbSPro58Mrc0VdEx8chYQx0sZGXisI0DhmHLTUEaGw6uFYFh+Dwl4LIW6CSaZzc7+4vNvZGncvK+GqpNWLL8L3+/Y6tzksrozbJxV4ic7EJI3TSPztZG1oEDLD4Mluh18bdpXbUGrN6cT3mHD6aevm+oxzGDvJsXW8gO9SfZ6oqpIGvrImQTkuuyN2YNbfo3NzrbquqW1zX4pLHy/omMl0jpIiLAuEKIgCIiAIiIAiIgCIiAIiIAij23s1THQTy0khjmhDZbtDSeG1wzgX+rc+Xeujs/ioq6WCpH9NE1xHY+1nt8nAjyWmx7N/wA8EbucDHMdgoYTUVDi2MOay7WueczjYWA8/Ut9rri/UdR4KDb4z/w9jP6yrhb+xIf4KchttOzRWlBKtS8vP/hCf4mj6iLDWVkcLHSyvbHGwXc55DQ0d5WKWeixmRcXAdsqKvkdFTTh8jAXFpZIwlo5uaHAZhqOXapC2MBXcJReJLBXevBiDCV7EKyLxPfK7L8rK7L+dbT3qVEq5Mrd2I4ni1VVjDqltJS0TuExxaD6RML8zY6GxPYAW6G6kWwO1UlbFLFUtEdbRycKoaBYE3IDwOq+VwI5XbpoQuXuaewYW5xIDhUTmYuIFiGs1cTy6NufesOwk4qsWxWvgB9EeI4mvsQJZBk6Q8mE+Dx2rvsSxKOOI9P79zBN8MsNRreTiPAwusfexfGIW+Mrgw/slx8lJVX+9c8c4bho51dY0uH5Nlmk/wB5f7K56FmxffReT4JNsVh3o+H0cJFi2CNzvz3jO73uKhm+HBZiI8RFRG2GkDAyFzC4md8vym6Fpv0efUxWaAOQ5dXcFXm+95FBCBydVsv32hlI9/3LTTybuTXllZL8JG9jTjeKtlkhq4mMhc1pM0UdnvcCbNyxnUCxP5wXbo9n8cmDjDieGzNa4scY8j8rxzaS2I2Pcu1uWhaMKaRzfUVBf3kODRf7LWru7KbF0+GccU5lIqJA9wkeHBgaDla2wGgzHU3PfovQnqGm0jBRRA6nDschkihkrsKbLMSIY3uyumI+i3hC6xY9Fj9DTyVUzqF0UWUv4YLnAOeGghpAvq4KZbfYRRhseK1MU8r8PLZGincAXDitIDwfmtd0ibiwBWltltNTVmBVdTBIHsexkdjo5kjpWDI9vU4X5erTVTG+bx/kbUV/sqzEsUrIsQi9GD6OSJkrgTEXRuJuHN1zDLnH/oVu4vgcFUwRVETZYw8PAdewc29joQeRI8yoBuIjPDrnfNMlO0eIbIT94Vprg1k27fodFXETn0dFHCwRxRsiYOTY2NY31BZ1ndGCsTmELgee2bpo8oURVLBERAEREAREQBERAEREAXK2nFZ6M80LmCpblc0Pa12doN3MGbTMRyv7r3XVRWi8PIayRrZPauHFIXse3JOxpjqoHXu292kgHXIdR2jke/U3cYXU0cdVRzxubFBUu9Ge61pY3dbe7QHxeewro1WxsL66LEmPfDMy/FEdg2oGW1pP49th2ArsVldFAwyTSMijHN0j2sF+y561vKaw419PHHs/kZpPt+Dhbc7NS4hFBFE5jeHVRTPzlwBY0OBtYG56XJSQqPjeBhZNvToPacB67WWw/bLDgMxrqW3PSeM+4G6q42OKi4vj5EpxznJ2FX+PUpxXGGYZIXCjoom1M7QS3ivcGkAkdz2DuGfrXWqt6eFRampMh6hFFK6/mQG+9QLFtsp2Vs2MUVNNHDNAyme+phcY8+gD+ict/g22FzqDzuunTUTTbxh44z7mVk0+ESiso4WbQ4fDSRsj9HpZDOImNYAwskyhwHcR7YVkKF7usCijZLXuqo62rq+lNMx2ZrRe/DHIjW17gcgLAALs4xtrQUYPGqog4fMY7iv9hlyPOyranKSjHnCwRHhZZ21zcd2jpqCPi1MrYxrlHN8hHUxg1cfd22UNdtxiOJdDCaN0cR09KqgA0DtaNW39s9y3sD3ZRMk9Kr5XYhVmxLpbmNp+qw/Kt9bTsaFHwlDmx/su/wChuz0Vm+VzpXZjVUGC4nVl5JZcEC55j5uveLD52RXrguGwU0EcNM1rYGtuzKQ4OB1z5vnE883WvWJ4VDVROp542yRPFi1w7ORBGoI6iNQoMzZDFcLJ/wBl1LKiluSKaqI6F+prtB5gs8CtZ2K5Yzh/4f8AZVJxLEVe07vT9onyDWHCoDGDzHHdmB87vf8Aql9lxraOccFmHwUr3aGZ0rHBn1mgvOvk7wUh2K2TbhtOY83EnlcZKiTX4SQ9l9co7+0nrVEvhJttZfCwT6mSBRreJs86vw+WGMXmYWzRD6T2X6A7y0uA7yFJUXPCThJSXgu1lYKP3ZbxW4ZnpKpr/R3yF4c1pLoJLBrszOZacouBqCDobqfYvtjWySMkwg4fW0xjGZhna2VsmY3u1z2kC1tLdt1l2r3aUeIOMpDoKg85YgOmfyjDo7x0Peqs2x3YzYbF6S6eGaLiNjFmvY+7r26JBHUfnL1YWVWvPT9jBxaJri0GLYg3h4nU0WGUFwZWxzR55GjXLfM6/gXAdxsoft1jmHtjGHYUy1PxGy1EgMh48rGZWBubUgAkk6Anl2nT2U3bVWJRekRPgjiEjo7yF+bM0NJs1rTp0h1qzNlN0tLRPbPM41U7CCzM0NjjcOTmx3NyO0nyBV5211dvrwiFFs6O7TZ11Dh8bJBlmmJnlB0LS8ANae8Ma2/fdSpEXkTm5ycn5OhLCwEsiKhJifF1hY1srFIzrVWi8ZGNEQKhcIiIAiIgCIiAIiIAufjeP09FHxqiQRtvZo1Lnu+ixo1cV0FTW+uJwrKdxddjqezG69EiR2Y+d2+ruXTpqlbZtZSyW1ZOhiu+3UilpdOp9Q/n/Zs/1KC7TbYVOIuY6ocy0QdkbG0tYL8za5uToL3WPBcfZS86Slndf5UzXucO4dLKPUt7GtqYa10b5qPKYxlHBqOGHMvfKQWHrJ1Guq92vT118xRxSnKXZ0cZ3dCmpH1YquJkYx+Xg5Q7M5o0dnP0r8lFsPxHgkkwU8wuP5eMyAeFnCyl1dvKjmgdSuohwnMEZAqCLNFrZTk0tYW8FzcE21FDG+OClYeI7M500rpCSBYaBrRYD+K3ayU5OzgG9OGnIz4VRAdbqVjYnePSDr+sK18C2ipMVgc6IiSMjJNFKwXbcfJew3Fj5gr8/YvtA+sP83pmEakwQBr9Od36myme4xx9Lqhc2NM0kdRImbY+8+srz9Vp4bHNdo1hJ5wyY1m57DJHl7Wzwh3NkU1mnus9riB3Aro4Tu3wylIcylY941DpyZjfts7og+AUmReY7rGsbmbbUAOrs0HcOxERZFgiIgCIiAIuVi21VFSX9IqoYyPml4c/9W27vcobi2+6kjuKaCaoPU59oGe+7j7IWsKbJ+lFXJIsdV5vvltQQt63VbD4hsUv4qF1+9bFax3Cp7Q5tAyliL5D9o5neYso/tBgVfC1lTXNlaZ3OawzyZpHEAE3aSXAajnZd1GkcJqU2voZynlYRb+5uPLhbD9Oeod+0B/lU4X5vwx+KYdFHXwcaKnmBIe2z4n2cW2kbq0ag/KHgrC2X30xSZYq9ghfoONGCYz3vZq5niLjwVL9NNyc48kxmksMs5Fjp6hkjWyRua9jxdrmODmuHaCNCsi881CIiAIURAa7hY2XxZJhyWNZs1TygiIoJCIiAIiKQERFACqPfg34eiPbDMPVI38Vbiqffi3p0J+rUD9qNduh/WX7/wCjK70GfB6SOSlps8cb/gIflMY7+jHaFlds9SH/AJaD9UwfcF82dPxSm/Qx/wCFdFJykpPD8noRjFxWUc7/APOUn/TQ/q2r3HgdK3VtPAD+ij/BZ62sZDG+V5sxgJP4DvJsPNcSh24p32bMH0znAObxQcrmnk4PHUe0i3epirZrKyyG6ovDwmdmpha2GVrWtaOHILNAaPkHqC4G413x6cdtIf30akU7g6NxBBDo3EEG4ILTqCozuPd/xCQdtHJ7pYVvV+jZk5NV6ol4oiLzzIIiIAiIgChO9DBcRqooGUJcWhz+OxkoiLwQ3ISSQC0dLS/WND1TZFeubhLciGsrBSuFbkKuSzqieGAHUhgMz/dZvvKmeE7n8NgsZGyVLh1zPIb7DLD13U3RbT1VsvP/AEVUEjWocNhp25IIo4W9kUbYx55Rqqt37T9Khj7ql/rMQ/gVbapPflUXradn0KS/m6WT+DQr6Pm5NkWeksvYGmDcKoWEXDqZjiCLgh93aj7S4W1e6Klqg6SltST6mzR8C8/WYPkeLfUVMMBg4dLSx8slNTt8LRNC3ll8WUJuUX5LbU1yUHsltPUYHWPpakPEGfJURc8h6pox1m1jp8oHwtfFPUNkY2Rjg9j2hzHNNw5pFwQeyyh28rYQYjDxoQBWQtOTkOOwa8Jx7font05HSFbrtvDSSf7OqnFsD3kROfp6NKXasdfkwn2TryJt02RWoh8SPqXaKJ7Xhl1IiLzzUIiIDHMsSyTHksao+zWPQREVSQiIgCJdEAREQBVXvyH8xP8A5Q/cq1FV+/FvwdEfylQPW2P8F16L9aP34MrfQz5ssfiVN+iH3ldVcjZM/Eqf8w/43LrqbfW/qz0a/QvoRyoEdfidPhs0ogpmua+Uvdk47rXEbCes3yjxd1gLc2/nkrMTZhUrRS0lI0OgYGgOqG5BZzXW0FrgAcg13M8uXiMcWI1Bje9sVDQ9OsqSAS0E24UbraucbtDRzNzY5Vt4lXSY1Uw1AjNNQ0fRpibcaUNI1c/nzaOuw7ySV60Hso544PKmnO/jk7fBDY+G0BrWsytA5ABtgFFNyptiRH/aTD9qP8FL3KG7mzbFAO2nqB/hP8FxUc1WffudOr7iXwiIvPMQiIgCIiAIiIAiIgCoLfDPnxWVt/5OGCPwOTNb9tXli+JspYJqmT5EMbpHd9ho0d5Nh5r8+YNgVTjVTVyA/C5Jql5PIyE9CIdmZ2g7A09i9DRRw3Y+kZWexfezONR1tJBUx6NkYLtvfhvbo5h8CCPUumqY3M7TcGofh8hsyou+IO0yztGre7M0etg7Vc65tRV8ObReDygoHtjunhxCoFTHL6M9/wDOAI84l+uBcWfbn1HQ873niLOuyVbzFktJ9niCEMY1guQxrWi5uSGgDU9ui9oioSEJRYZH30UNkpZPLjc3XxEWZqEREAREQCyWS6XQBEsiAKtN+DfgKM/lpR64x+CstVvvvb8VpD2VLx64XfgurRv86P34M7fSzS2Odehg7g8eqV4WbaTjeiy8D+Uy9XPJ87L9bLf/AOrW2KPxGHxl/euWrtbU1MhFFTRvPEbmkeBYZCSMufkOWvjbrXRtze/qdW7FK+hpYpRUow3CqqEufRtmdHXROdlPpZALpHAc+hcDsblGmYqYxtaAA22UAZctrZbaW7rWUWwfYRjA11S7jObctjBPDYTz73e4dxUqAtp1D3K+rtjY1t8FdLVKtPd5PQUG3Suti8d/6upH92fwU5HMeIUE3Y9HGIwOXxtvlw36e5Rp/wBOz6fyU1fcfv2L/BRa7X2WVsoK85MycWj2iIrFQiIgCIiAIi8yytY1z3ENa0FzieTWgXJPgAgKv327RZY4cPYdZCJ5rHkxptG0+LgXfYC726fZ30SgbI4WmqyJ3dojt8G32el9sqsaON2O4zdwPDmlL3D6FJHyb3dABvi5foFrQAAAAALADqHYF36j8qtVLvtmUeXkorejgTsPxBtZB0GVDvSIyP6OoY4F4H2rP+0VcezWNtrqSCrbYcVgLgPmSDR7fJwK5W8fZ307D5WNF5ofh4e0vYDdo/OaXDxIUJ3I7RWfNh7zo+88F/pAASNHi2zvsuUy/Oo3eYhfhkW8iIvPNQhK8OlCxOcSqtllFs9PkvyXhLJZVZolgIiKAES6IAiIgCIikC6JZFAF1Xm+wfEqc9lUPfDIrDsoJvlpXPw9jmtLhFUxveR8xhY9uY913NHmunSvF0SlnpZwNhz8Si7nS/vCu8oHsntbBTwinmD22c8hwGZtnG9iBqPUVK6faKkk+TUReDnhh9TrFdF9U1NvHGTqosg4JZ8HRRY2VDHcnsPg5p+5enSAakgeJAXPhnRlHoKCbvjbG4h2y1g/upfwUmrtqKSC+aZrnD5sZEjj3WHLzsotu7JkxmCRjTYyVMh0vlY6OTV3Z8oDzXbRBquba8fycGqknKKT8l9IiLyQfQ4hZBN2rEinLIaRnEgXq61kCncV2myi1857V94h7VO4bWZ1Cd7uNmmw50bTZ9W8QDt4di6Q+yMv21L+KVS2+bGDNWxUrdRTRC4H9bLYkeOUR+tdWkjvtXy5MrMxiSPcjgOSCaucOlO7gx90UZ6RHi/T+zVmrjbN4b6JSU9KOcMTGu732u8+bi5dEvPaVnfbvsci0YYRsXVAbW0b8HxfjQizBI2qgA5FjnHNH4Xzs8LK9rqDb3MA9IovSGi8lGS/vMLrCQeVmu+yVrpLdtm19PgiyHGSbUWJsnijniN45WNkYfquFx5rIXEqudzWPcWnkonnp0zs8ffC86jyff2wrFXPdB1zcTSGGshLoixLi6IgQBERAEREAREQBLIl0AuiWRALry9gcC0gEEEEEAgg8wQeYXpLICFYvulw6clzGyUzj/UuGS/6NwIHlZRqr3HyD+RrGOHZLC5vva4/craRdUNXbHqRm6ovwUnJuYxAfJfSO8JJG/exeG7nMSOhNMB3zOP3MKu9Fr/z7fkV+DEqfDdyDrg1NW0DrbBGSfbfa3sqwtntlaXD2FlNHlLrZ3uOaSS30nnq7hYdy6yLCzU2WcSfBeNcY9BERc5cIiFAEREAREQBUjs/g09bjjpJ4ntEdTJUT5mOAaGOJYwk6akMaO0K7kuuim91KWF2ik4bsBLIl1zlxZeJoWva5jxdj2ua4Hra4WI9RK9omQURsZKcNxpsDzYcaSjffrDjlYfaEZV7qvNrd2UlZXtrIZo4mPMRmzB+ZrmWGdgAsSQ0dY1CsNdursjZtknzjkyqi45QREK4jUIiXQBERAERLIAiIpAREQC6IigBERAEREAREQBERAEREARECAIhRAEQIUARAhQBERSAiIFACIhQBEQIAiFEAS6IgF0uiIAiIgP/2Q==">
            <a:extLst>
              <a:ext uri="{FF2B5EF4-FFF2-40B4-BE49-F238E27FC236}">
                <a16:creationId xmlns:a16="http://schemas.microsoft.com/office/drawing/2014/main" id="{CF670B9D-E1F3-1C5B-BFB5-67B68046A34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87501" y="-665163"/>
            <a:ext cx="2352675" cy="1371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24583" name="AutoShape 8" descr="data:image/jpeg;base64,/9j/4AAQSkZJRgABAQAAAQABAAD/2wCEAAkGBhAPEBAOEBAQEA8PEA8QEBQQDw4QFQ8QFBAVGBcSFBIXHSYeGBkjGRQWIDEgJCcqLS0tFR4xNTAqNSYrLCkBCQoKDgwOGg8PGiwlHCQqLC0pLC0pKSwsKSkpLCksKSwpLCwpLCkpKSwpKSwsKSkpKSksKSwsKiwsKSwsLCwpKf/AABEIAKsBJgMBIgACEQEDEQH/xAAcAAEAAgMBAQEAAAAAAAAAAAAABgcDBAUCAQj/xABNEAABAwIDBAYECQcJCQEAAAABAAIDBBEFEiEGBxMxIkFRYXGBFJGSoSMkMkJSYoKx0WNyc5Ois8EzNENTg6OywtIVFyVEVGR08PEW/8QAGgEBAAMBAQEAAAAAAAAAAAAAAAECAwQFBv/EAC4RAAICAQQBAgQGAgMAAAAAAAABAgMRBBIhMUEyURNhcfAiIzOB0eGhsRSRwf/aAAwDAQACEQMRAD8AtRERfJHqBERAEREAREQBERAEREAREQBERAAiBCgBQIEQBaFdtBSU7sk1TTxO+jJNGx3sk3XF3g7Svo6dscGtXVvENOBqQTYF4HaLgDvcFqYJuuooowaqP0qpf0ppJHyEF51IaARpfrOp5rojXFR3zffWOyjk84RLqWsjmbnikZKz6Ub2vHrabLMFXmNbBvoCa/CHPiljGaSnLnSMnjGpABNzp80k36rHnK9ldo48QpmVMfRJ6MjL3Mcgtmb3jUEHrBCidSUd8Hlf6EZc4fZ2CiBFgXAQohQBAiBAEKFAgCIhQBERAEREAREQBERAEREAREQBERAEREAREQBEQoAiL7ZAfEXrhnsXidwjY6R1g1jXPdrya0XPuClJsjKIDAPTtoJHnWHCoQ1vZx3dfjmc/wDVBT9QjdHSOfTVFc/5dbVSyEn6LT/qc9SParaCPDqZ9TLY26MbAbGWQ8mjs5Ek9QBXVfFysVcfHH3+5nCSSyzPiuMQUkfGqJWRMHIuOrj2NaNXHuCqnAtp5IK2ulwyjmqaSpcHtYWuiayTmXXAIAuXi2mhHK1l1MJ2alrnjEMUJkkeLxQG4jhZzALP8vrueUwYwNAa0BrQLAAAADsAHJepRoowi1PnPfsc87svgjv+8LEYulUYQ/h9ZhlLiB4WP8FItm9uKPEOjC8tmA1ilAZILc7Dk4DuJ77L6o9tJsfHVfDRHgVjCHRzMu0lw5Z8vPx5j3FZoKpL8PDIjfJdk/UR2k3hRU7/AEWlYayuccrYoruax313N6x9Ea9tlr7JbSPro58Mrc0VdEx8chYQx0sZGXisI0DhmHLTUEaGw6uFYFh+Dwl4LIW6CSaZzc7+4vNvZGncvK+GqpNWLL8L3+/Y6tzksrozbJxV4ic7EJI3TSPztZG1oEDLD4Mluh18bdpXbUGrN6cT3mHD6aevm+oxzGDvJsXW8gO9SfZ6oqpIGvrImQTkuuyN2YNbfo3NzrbquqW1zX4pLHy/omMl0jpIiLAuEKIgCIiAIiIAiIgCIiAIiIAij23s1THQTy0khjmhDZbtDSeG1wzgX+rc+Xeujs/ioq6WCpH9NE1xHY+1nt8nAjyWmx7N/wA8EbucDHMdgoYTUVDi2MOay7WueczjYWA8/Ut9rri/UdR4KDb4z/w9jP6yrhb+xIf4KchttOzRWlBKtS8vP/hCf4mj6iLDWVkcLHSyvbHGwXc55DQ0d5WKWeixmRcXAdsqKvkdFTTh8jAXFpZIwlo5uaHAZhqOXapC2MBXcJReJLBXevBiDCV7EKyLxPfK7L8rK7L+dbT3qVEq5Mrd2I4ni1VVjDqltJS0TuExxaD6RML8zY6GxPYAW6G6kWwO1UlbFLFUtEdbRycKoaBYE3IDwOq+VwI5XbpoQuXuaewYW5xIDhUTmYuIFiGs1cTy6NufesOwk4qsWxWvgB9EeI4mvsQJZBk6Q8mE+Dx2rvsSxKOOI9P79zBN8MsNRreTiPAwusfexfGIW+Mrgw/slx8lJVX+9c8c4bho51dY0uH5Nlmk/wB5f7K56FmxffReT4JNsVh3o+H0cJFi2CNzvz3jO73uKhm+HBZiI8RFRG2GkDAyFzC4md8vym6Fpv0efUxWaAOQ5dXcFXm+95FBCBydVsv32hlI9/3LTTybuTXllZL8JG9jTjeKtlkhq4mMhc1pM0UdnvcCbNyxnUCxP5wXbo9n8cmDjDieGzNa4scY8j8rxzaS2I2Pcu1uWhaMKaRzfUVBf3kODRf7LWru7KbF0+GccU5lIqJA9wkeHBgaDla2wGgzHU3PfovQnqGm0jBRRA6nDschkihkrsKbLMSIY3uyumI+i3hC6xY9Fj9DTyVUzqF0UWUv4YLnAOeGghpAvq4KZbfYRRhseK1MU8r8PLZGincAXDitIDwfmtd0ibiwBWltltNTVmBVdTBIHsexkdjo5kjpWDI9vU4X5erTVTG+bx/kbUV/sqzEsUrIsQi9GD6OSJkrgTEXRuJuHN1zDLnH/oVu4vgcFUwRVETZYw8PAdewc29joQeRI8yoBuIjPDrnfNMlO0eIbIT94Vprg1k27fodFXETn0dFHCwRxRsiYOTY2NY31BZ1ndGCsTmELgee2bpo8oURVLBERAEREAREQBERAEREAXK2nFZ6M80LmCpblc0Pa12doN3MGbTMRyv7r3XVRWi8PIayRrZPauHFIXse3JOxpjqoHXu292kgHXIdR2jke/U3cYXU0cdVRzxubFBUu9Ge61pY3dbe7QHxeewro1WxsL66LEmPfDMy/FEdg2oGW1pP49th2ArsVldFAwyTSMijHN0j2sF+y561vKaw419PHHs/kZpPt+Dhbc7NS4hFBFE5jeHVRTPzlwBY0OBtYG56XJSQqPjeBhZNvToPacB67WWw/bLDgMxrqW3PSeM+4G6q42OKi4vj5EpxznJ2FX+PUpxXGGYZIXCjoom1M7QS3ivcGkAkdz2DuGfrXWqt6eFRampMh6hFFK6/mQG+9QLFtsp2Vs2MUVNNHDNAyme+phcY8+gD+ict/g22FzqDzuunTUTTbxh44z7mVk0+ESiso4WbQ4fDSRsj9HpZDOImNYAwskyhwHcR7YVkKF7usCijZLXuqo62rq+lNMx2ZrRe/DHIjW17gcgLAALs4xtrQUYPGqog4fMY7iv9hlyPOyranKSjHnCwRHhZZ21zcd2jpqCPi1MrYxrlHN8hHUxg1cfd22UNdtxiOJdDCaN0cR09KqgA0DtaNW39s9y3sD3ZRMk9Kr5XYhVmxLpbmNp+qw/Kt9bTsaFHwlDmx/su/wChuz0Vm+VzpXZjVUGC4nVl5JZcEC55j5uveLD52RXrguGwU0EcNM1rYGtuzKQ4OB1z5vnE883WvWJ4VDVROp542yRPFi1w7ORBGoI6iNQoMzZDFcLJ/wBl1LKiluSKaqI6F+prtB5gs8CtZ2K5Yzh/4f8AZVJxLEVe07vT9onyDWHCoDGDzHHdmB87vf8Aql9lxraOccFmHwUr3aGZ0rHBn1mgvOvk7wUh2K2TbhtOY83EnlcZKiTX4SQ9l9co7+0nrVEvhJttZfCwT6mSBRreJs86vw+WGMXmYWzRD6T2X6A7y0uA7yFJUXPCThJSXgu1lYKP3ZbxW4ZnpKpr/R3yF4c1pLoJLBrszOZacouBqCDobqfYvtjWySMkwg4fW0xjGZhna2VsmY3u1z2kC1tLdt1l2r3aUeIOMpDoKg85YgOmfyjDo7x0Peqs2x3YzYbF6S6eGaLiNjFmvY+7r26JBHUfnL1YWVWvPT9jBxaJri0GLYg3h4nU0WGUFwZWxzR55GjXLfM6/gXAdxsoft1jmHtjGHYUy1PxGy1EgMh48rGZWBubUgAkk6Anl2nT2U3bVWJRekRPgjiEjo7yF+bM0NJs1rTp0h1qzNlN0tLRPbPM41U7CCzM0NjjcOTmx3NyO0nyBV5211dvrwiFFs6O7TZ11Dh8bJBlmmJnlB0LS8ANae8Ma2/fdSpEXkTm5ycn5OhLCwEsiKhJifF1hY1srFIzrVWi8ZGNEQKhcIiIAiIgCIiAIiIAufjeP09FHxqiQRtvZo1Lnu+ixo1cV0FTW+uJwrKdxddjqezG69EiR2Y+d2+ruXTpqlbZtZSyW1ZOhiu+3UilpdOp9Q/n/Zs/1KC7TbYVOIuY6ocy0QdkbG0tYL8za5uToL3WPBcfZS86Slndf5UzXucO4dLKPUt7GtqYa10b5qPKYxlHBqOGHMvfKQWHrJ1Guq92vT118xRxSnKXZ0cZ3dCmpH1YquJkYx+Xg5Q7M5o0dnP0r8lFsPxHgkkwU8wuP5eMyAeFnCyl1dvKjmgdSuohwnMEZAqCLNFrZTk0tYW8FzcE21FDG+OClYeI7M500rpCSBYaBrRYD+K3ayU5OzgG9OGnIz4VRAdbqVjYnePSDr+sK18C2ipMVgc6IiSMjJNFKwXbcfJew3Fj5gr8/YvtA+sP83pmEakwQBr9Od36myme4xx9Lqhc2NM0kdRImbY+8+srz9Vp4bHNdo1hJ5wyY1m57DJHl7Wzwh3NkU1mnus9riB3Aro4Tu3wylIcylY941DpyZjfts7og+AUmReY7rGsbmbbUAOrs0HcOxERZFgiIgCIiAIuVi21VFSX9IqoYyPml4c/9W27vcobi2+6kjuKaCaoPU59oGe+7j7IWsKbJ+lFXJIsdV5vvltQQt63VbD4hsUv4qF1+9bFax3Cp7Q5tAyliL5D9o5neYso/tBgVfC1lTXNlaZ3OawzyZpHEAE3aSXAajnZd1GkcJqU2voZynlYRb+5uPLhbD9Oeod+0B/lU4X5vwx+KYdFHXwcaKnmBIe2z4n2cW2kbq0ag/KHgrC2X30xSZYq9ghfoONGCYz3vZq5niLjwVL9NNyc48kxmksMs5Fjp6hkjWyRua9jxdrmODmuHaCNCsi881CIiAIURAa7hY2XxZJhyWNZs1TygiIoJCIiAIiKQERFACqPfg34eiPbDMPVI38Vbiqffi3p0J+rUD9qNduh/WX7/wCjK70GfB6SOSlps8cb/gIflMY7+jHaFlds9SH/AJaD9UwfcF82dPxSm/Qx/wCFdFJykpPD8noRjFxWUc7/APOUn/TQ/q2r3HgdK3VtPAD+ij/BZ62sZDG+V5sxgJP4DvJsPNcSh24p32bMH0znAObxQcrmnk4PHUe0i3epirZrKyyG6ovDwmdmpha2GVrWtaOHILNAaPkHqC4G413x6cdtIf30akU7g6NxBBDo3EEG4ILTqCozuPd/xCQdtHJ7pYVvV+jZk5NV6ol4oiLzzIIiIAiIgChO9DBcRqooGUJcWhz+OxkoiLwQ3ISSQC0dLS/WND1TZFeubhLciGsrBSuFbkKuSzqieGAHUhgMz/dZvvKmeE7n8NgsZGyVLh1zPIb7DLD13U3RbT1VsvP/AEVUEjWocNhp25IIo4W9kUbYx55Rqqt37T9Khj7ql/rMQ/gVbapPflUXradn0KS/m6WT+DQr6Pm5NkWeksvYGmDcKoWEXDqZjiCLgh93aj7S4W1e6Klqg6SltST6mzR8C8/WYPkeLfUVMMBg4dLSx8slNTt8LRNC3ll8WUJuUX5LbU1yUHsltPUYHWPpakPEGfJURc8h6pox1m1jp8oHwtfFPUNkY2Rjg9j2hzHNNw5pFwQeyyh28rYQYjDxoQBWQtOTkOOwa8Jx7font05HSFbrtvDSSf7OqnFsD3kROfp6NKXasdfkwn2TryJt02RWoh8SPqXaKJ7Xhl1IiLzzUIiIDHMsSyTHksao+zWPQREVSQiIgCJdEAREQBVXvyH8xP8A5Q/cq1FV+/FvwdEfylQPW2P8F16L9aP34MrfQz5ssfiVN+iH3ldVcjZM/Eqf8w/43LrqbfW/qz0a/QvoRyoEdfidPhs0ogpmua+Uvdk47rXEbCes3yjxd1gLc2/nkrMTZhUrRS0lI0OgYGgOqG5BZzXW0FrgAcg13M8uXiMcWI1Bje9sVDQ9OsqSAS0E24UbraucbtDRzNzY5Vt4lXSY1Uw1AjNNQ0fRpibcaUNI1c/nzaOuw7ySV60Hso544PKmnO/jk7fBDY+G0BrWsytA5ABtgFFNyptiRH/aTD9qP8FL3KG7mzbFAO2nqB/hP8FxUc1WffudOr7iXwiIvPMQiIgCIiAIiIAiIgCoLfDPnxWVt/5OGCPwOTNb9tXli+JspYJqmT5EMbpHd9ho0d5Nh5r8+YNgVTjVTVyA/C5Jql5PIyE9CIdmZ2g7A09i9DRRw3Y+kZWexfezONR1tJBUx6NkYLtvfhvbo5h8CCPUumqY3M7TcGofh8hsyou+IO0yztGre7M0etg7Vc65tRV8ObReDygoHtjunhxCoFTHL6M9/wDOAI84l+uBcWfbn1HQ873niLOuyVbzFktJ9niCEMY1guQxrWi5uSGgDU9ui9oioSEJRYZH30UNkpZPLjc3XxEWZqEREAREQCyWS6XQBEsiAKtN+DfgKM/lpR64x+CstVvvvb8VpD2VLx64XfgurRv86P34M7fSzS2Odehg7g8eqV4WbaTjeiy8D+Uy9XPJ87L9bLf/AOrW2KPxGHxl/euWrtbU1MhFFTRvPEbmkeBYZCSMufkOWvjbrXRtze/qdW7FK+hpYpRUow3CqqEufRtmdHXROdlPpZALpHAc+hcDsblGmYqYxtaAA22UAZctrZbaW7rWUWwfYRjA11S7jObctjBPDYTz73e4dxUqAtp1D3K+rtjY1t8FdLVKtPd5PQUG3Suti8d/6upH92fwU5HMeIUE3Y9HGIwOXxtvlw36e5Rp/wBOz6fyU1fcfv2L/BRa7X2WVsoK85MycWj2iIrFQiIgCIiAIi8yytY1z3ENa0FzieTWgXJPgAgKv327RZY4cPYdZCJ5rHkxptG0+LgXfYC726fZ30SgbI4WmqyJ3dojt8G32el9sqsaON2O4zdwPDmlL3D6FJHyb3dABvi5foFrQAAAAALADqHYF36j8qtVLvtmUeXkorejgTsPxBtZB0GVDvSIyP6OoY4F4H2rP+0VcezWNtrqSCrbYcVgLgPmSDR7fJwK5W8fZ307D5WNF5ofh4e0vYDdo/OaXDxIUJ3I7RWfNh7zo+88F/pAASNHi2zvsuUy/Oo3eYhfhkW8iIvPNQhK8OlCxOcSqtllFs9PkvyXhLJZVZolgIiKAES6IAiIgCIikC6JZFAF1Xm+wfEqc9lUPfDIrDsoJvlpXPw9jmtLhFUxveR8xhY9uY913NHmunSvF0SlnpZwNhz8Si7nS/vCu8oHsntbBTwinmD22c8hwGZtnG9iBqPUVK6faKkk+TUReDnhh9TrFdF9U1NvHGTqosg4JZ8HRRY2VDHcnsPg5p+5enSAakgeJAXPhnRlHoKCbvjbG4h2y1g/upfwUmrtqKSC+aZrnD5sZEjj3WHLzsotu7JkxmCRjTYyVMh0vlY6OTV3Z8oDzXbRBquba8fycGqknKKT8l9IiLyQfQ4hZBN2rEinLIaRnEgXq61kCncV2myi1857V94h7VO4bWZ1Cd7uNmmw50bTZ9W8QDt4di6Q+yMv21L+KVS2+bGDNWxUrdRTRC4H9bLYkeOUR+tdWkjvtXy5MrMxiSPcjgOSCaucOlO7gx90UZ6RHi/T+zVmrjbN4b6JSU9KOcMTGu732u8+bi5dEvPaVnfbvsci0YYRsXVAbW0b8HxfjQizBI2qgA5FjnHNH4Xzs8LK9rqDb3MA9IovSGi8lGS/vMLrCQeVmu+yVrpLdtm19PgiyHGSbUWJsnijniN45WNkYfquFx5rIXEqudzWPcWnkonnp0zs8ffC86jyff2wrFXPdB1zcTSGGshLoixLi6IgQBERAEREAREQBLIl0AuiWRALry9gcC0gEEEEEAgg8wQeYXpLICFYvulw6clzGyUzj/UuGS/6NwIHlZRqr3HyD+RrGOHZLC5vva4/craRdUNXbHqRm6ovwUnJuYxAfJfSO8JJG/exeG7nMSOhNMB3zOP3MKu9Fr/z7fkV+DEqfDdyDrg1NW0DrbBGSfbfa3sqwtntlaXD2FlNHlLrZ3uOaSS30nnq7hYdy6yLCzU2WcSfBeNcY9BERc5cIiFAEREAREQBUjs/g09bjjpJ4ntEdTJUT5mOAaGOJYwk6akMaO0K7kuuim91KWF2ik4bsBLIl1zlxZeJoWva5jxdj2ua4Hra4WI9RK9omQURsZKcNxpsDzYcaSjffrDjlYfaEZV7qvNrd2UlZXtrIZo4mPMRmzB+ZrmWGdgAsSQ0dY1CsNdursjZtknzjkyqi45QREK4jUIiXQBERAERLIAiIpAREQC6IigBERAEREAREQBERAEREARECAIhRAEQIUARAhQBERSAiIFACIhQBEQIAiFEAS6IgF0uiIAiIgP/2Q==">
            <a:extLst>
              <a:ext uri="{FF2B5EF4-FFF2-40B4-BE49-F238E27FC236}">
                <a16:creationId xmlns:a16="http://schemas.microsoft.com/office/drawing/2014/main" id="{5C5F3AC6-4206-9299-C752-8BB659CA3D9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87501" y="-665163"/>
            <a:ext cx="2352675" cy="1371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24584" name="AutoShape 10" descr="data:image/jpeg;base64,/9j/4AAQSkZJRgABAQAAAQABAAD/2wCEAAkGBhAPEBAOEBAQEA8PEA8QEBQQDw4QFQ8QFBAVGBcSFBIXHSYeGBkjGRQWIDEgJCcqLS0tFR4xNTAqNSYrLCkBCQoKDgwOGg8PGiwlHCQqLC0pLC0pKSwsKSkpLCksKSwpLCwpLCkpKSwpKSwsKSkpKSksKSwsKiwsKSwsLCwpKf/AABEIAKsBJgMBIgACEQEDEQH/xAAcAAEAAgMBAQEAAAAAAAAAAAAABgcDBAUCAQj/xABNEAABAwIDBAYECQcJCQEAAAABAAIDBBEFEiEGBxMxIkFRYXGBFJGSoSMkMkJSYoKx0WNyc5Ois8EzNENTg6OywtIVFyVEVGR08PEW/8QAGgEBAAMBAQEAAAAAAAAAAAAAAAECAwQFBv/EAC4RAAICAQQBAgQGAgMAAAAAAAABAgMRBBIhMUEyURNhcfAiIzOB0eGhsRSRwf/aAAwDAQACEQMRAD8AtRERfJHqBERAEREAREQBERAEREAREQBERAAiBCgBQIEQBaFdtBSU7sk1TTxO+jJNGx3sk3XF3g7Svo6dscGtXVvENOBqQTYF4HaLgDvcFqYJuuooowaqP0qpf0ppJHyEF51IaARpfrOp5rojXFR3zffWOyjk84RLqWsjmbnikZKz6Ub2vHrabLMFXmNbBvoCa/CHPiljGaSnLnSMnjGpABNzp80k36rHnK9ldo48QpmVMfRJ6MjL3Mcgtmb3jUEHrBCidSUd8Hlf6EZc4fZ2CiBFgXAQohQBAiBAEKFAgCIhQBERAEREAREQBERAEREAREQBERAEREAREQBEQoAiL7ZAfEXrhnsXidwjY6R1g1jXPdrya0XPuClJsjKIDAPTtoJHnWHCoQ1vZx3dfjmc/wDVBT9QjdHSOfTVFc/5dbVSyEn6LT/qc9SParaCPDqZ9TLY26MbAbGWQ8mjs5Ek9QBXVfFysVcfHH3+5nCSSyzPiuMQUkfGqJWRMHIuOrj2NaNXHuCqnAtp5IK2ulwyjmqaSpcHtYWuiayTmXXAIAuXi2mhHK1l1MJ2alrnjEMUJkkeLxQG4jhZzALP8vrueUwYwNAa0BrQLAAAADsAHJepRoowi1PnPfsc87svgjv+8LEYulUYQ/h9ZhlLiB4WP8FItm9uKPEOjC8tmA1ilAZILc7Dk4DuJ77L6o9tJsfHVfDRHgVjCHRzMu0lw5Z8vPx5j3FZoKpL8PDIjfJdk/UR2k3hRU7/AEWlYayuccrYoruax313N6x9Ea9tlr7JbSPro58Mrc0VdEx8chYQx0sZGXisI0DhmHLTUEaGw6uFYFh+Dwl4LIW6CSaZzc7+4vNvZGncvK+GqpNWLL8L3+/Y6tzksrozbJxV4ic7EJI3TSPztZG1oEDLD4Mluh18bdpXbUGrN6cT3mHD6aevm+oxzGDvJsXW8gO9SfZ6oqpIGvrImQTkuuyN2YNbfo3NzrbquqW1zX4pLHy/omMl0jpIiLAuEKIgCIiAIiIAiIgCIiAIiIAij23s1THQTy0khjmhDZbtDSeG1wzgX+rc+Xeujs/ioq6WCpH9NE1xHY+1nt8nAjyWmx7N/wA8EbucDHMdgoYTUVDi2MOay7WueczjYWA8/Ut9rri/UdR4KDb4z/w9jP6yrhb+xIf4KchttOzRWlBKtS8vP/hCf4mj6iLDWVkcLHSyvbHGwXc55DQ0d5WKWeixmRcXAdsqKvkdFTTh8jAXFpZIwlo5uaHAZhqOXapC2MBXcJReJLBXevBiDCV7EKyLxPfK7L8rK7L+dbT3qVEq5Mrd2I4ni1VVjDqltJS0TuExxaD6RML8zY6GxPYAW6G6kWwO1UlbFLFUtEdbRycKoaBYE3IDwOq+VwI5XbpoQuXuaewYW5xIDhUTmYuIFiGs1cTy6NufesOwk4qsWxWvgB9EeI4mvsQJZBk6Q8mE+Dx2rvsSxKOOI9P79zBN8MsNRreTiPAwusfexfGIW+Mrgw/slx8lJVX+9c8c4bho51dY0uH5Nlmk/wB5f7K56FmxffReT4JNsVh3o+H0cJFi2CNzvz3jO73uKhm+HBZiI8RFRG2GkDAyFzC4md8vym6Fpv0efUxWaAOQ5dXcFXm+95FBCBydVsv32hlI9/3LTTybuTXllZL8JG9jTjeKtlkhq4mMhc1pM0UdnvcCbNyxnUCxP5wXbo9n8cmDjDieGzNa4scY8j8rxzaS2I2Pcu1uWhaMKaRzfUVBf3kODRf7LWru7KbF0+GccU5lIqJA9wkeHBgaDla2wGgzHU3PfovQnqGm0jBRRA6nDschkihkrsKbLMSIY3uyumI+i3hC6xY9Fj9DTyVUzqF0UWUv4YLnAOeGghpAvq4KZbfYRRhseK1MU8r8PLZGincAXDitIDwfmtd0ibiwBWltltNTVmBVdTBIHsexkdjo5kjpWDI9vU4X5erTVTG+bx/kbUV/sqzEsUrIsQi9GD6OSJkrgTEXRuJuHN1zDLnH/oVu4vgcFUwRVETZYw8PAdewc29joQeRI8yoBuIjPDrnfNMlO0eIbIT94Vprg1k27fodFXETn0dFHCwRxRsiYOTY2NY31BZ1ndGCsTmELgee2bpo8oURVLBERAEREAREQBERAEREAXK2nFZ6M80LmCpblc0Pa12doN3MGbTMRyv7r3XVRWi8PIayRrZPauHFIXse3JOxpjqoHXu292kgHXIdR2jke/U3cYXU0cdVRzxubFBUu9Ge61pY3dbe7QHxeewro1WxsL66LEmPfDMy/FEdg2oGW1pP49th2ArsVldFAwyTSMijHN0j2sF+y561vKaw419PHHs/kZpPt+Dhbc7NS4hFBFE5jeHVRTPzlwBY0OBtYG56XJSQqPjeBhZNvToPacB67WWw/bLDgMxrqW3PSeM+4G6q42OKi4vj5EpxznJ2FX+PUpxXGGYZIXCjoom1M7QS3ivcGkAkdz2DuGfrXWqt6eFRampMh6hFFK6/mQG+9QLFtsp2Vs2MUVNNHDNAyme+phcY8+gD+ict/g22FzqDzuunTUTTbxh44z7mVk0+ESiso4WbQ4fDSRsj9HpZDOImNYAwskyhwHcR7YVkKF7usCijZLXuqo62rq+lNMx2ZrRe/DHIjW17gcgLAALs4xtrQUYPGqog4fMY7iv9hlyPOyranKSjHnCwRHhZZ21zcd2jpqCPi1MrYxrlHN8hHUxg1cfd22UNdtxiOJdDCaN0cR09KqgA0DtaNW39s9y3sD3ZRMk9Kr5XYhVmxLpbmNp+qw/Kt9bTsaFHwlDmx/su/wChuz0Vm+VzpXZjVUGC4nVl5JZcEC55j5uveLD52RXrguGwU0EcNM1rYGtuzKQ4OB1z5vnE883WvWJ4VDVROp542yRPFi1w7ORBGoI6iNQoMzZDFcLJ/wBl1LKiluSKaqI6F+prtB5gs8CtZ2K5Yzh/4f8AZVJxLEVe07vT9onyDWHCoDGDzHHdmB87vf8Aql9lxraOccFmHwUr3aGZ0rHBn1mgvOvk7wUh2K2TbhtOY83EnlcZKiTX4SQ9l9co7+0nrVEvhJttZfCwT6mSBRreJs86vw+WGMXmYWzRD6T2X6A7y0uA7yFJUXPCThJSXgu1lYKP3ZbxW4ZnpKpr/R3yF4c1pLoJLBrszOZacouBqCDobqfYvtjWySMkwg4fW0xjGZhna2VsmY3u1z2kC1tLdt1l2r3aUeIOMpDoKg85YgOmfyjDo7x0Peqs2x3YzYbF6S6eGaLiNjFmvY+7r26JBHUfnL1YWVWvPT9jBxaJri0GLYg3h4nU0WGUFwZWxzR55GjXLfM6/gXAdxsoft1jmHtjGHYUy1PxGy1EgMh48rGZWBubUgAkk6Anl2nT2U3bVWJRekRPgjiEjo7yF+bM0NJs1rTp0h1qzNlN0tLRPbPM41U7CCzM0NjjcOTmx3NyO0nyBV5211dvrwiFFs6O7TZ11Dh8bJBlmmJnlB0LS8ANae8Ma2/fdSpEXkTm5ycn5OhLCwEsiKhJifF1hY1srFIzrVWi8ZGNEQKhcIiIAiIgCIiAIiIAufjeP09FHxqiQRtvZo1Lnu+ixo1cV0FTW+uJwrKdxddjqezG69EiR2Y+d2+ruXTpqlbZtZSyW1ZOhiu+3UilpdOp9Q/n/Zs/1KC7TbYVOIuY6ocy0QdkbG0tYL8za5uToL3WPBcfZS86Slndf5UzXucO4dLKPUt7GtqYa10b5qPKYxlHBqOGHMvfKQWHrJ1Guq92vT118xRxSnKXZ0cZ3dCmpH1YquJkYx+Xg5Q7M5o0dnP0r8lFsPxHgkkwU8wuP5eMyAeFnCyl1dvKjmgdSuohwnMEZAqCLNFrZTk0tYW8FzcE21FDG+OClYeI7M500rpCSBYaBrRYD+K3ayU5OzgG9OGnIz4VRAdbqVjYnePSDr+sK18C2ipMVgc6IiSMjJNFKwXbcfJew3Fj5gr8/YvtA+sP83pmEakwQBr9Od36myme4xx9Lqhc2NM0kdRImbY+8+srz9Vp4bHNdo1hJ5wyY1m57DJHl7Wzwh3NkU1mnus9riB3Aro4Tu3wylIcylY941DpyZjfts7og+AUmReY7rGsbmbbUAOrs0HcOxERZFgiIgCIiAIuVi21VFSX9IqoYyPml4c/9W27vcobi2+6kjuKaCaoPU59oGe+7j7IWsKbJ+lFXJIsdV5vvltQQt63VbD4hsUv4qF1+9bFax3Cp7Q5tAyliL5D9o5neYso/tBgVfC1lTXNlaZ3OawzyZpHEAE3aSXAajnZd1GkcJqU2voZynlYRb+5uPLhbD9Oeod+0B/lU4X5vwx+KYdFHXwcaKnmBIe2z4n2cW2kbq0ag/KHgrC2X30xSZYq9ghfoONGCYz3vZq5niLjwVL9NNyc48kxmksMs5Fjp6hkjWyRua9jxdrmODmuHaCNCsi881CIiAIURAa7hY2XxZJhyWNZs1TygiIoJCIiAIiKQERFACqPfg34eiPbDMPVI38Vbiqffi3p0J+rUD9qNduh/WX7/wCjK70GfB6SOSlps8cb/gIflMY7+jHaFlds9SH/AJaD9UwfcF82dPxSm/Qx/wCFdFJykpPD8noRjFxWUc7/APOUn/TQ/q2r3HgdK3VtPAD+ij/BZ62sZDG+V5sxgJP4DvJsPNcSh24p32bMH0znAObxQcrmnk4PHUe0i3epirZrKyyG6ovDwmdmpha2GVrWtaOHILNAaPkHqC4G413x6cdtIf30akU7g6NxBBDo3EEG4ILTqCozuPd/xCQdtHJ7pYVvV+jZk5NV6ol4oiLzzIIiIAiIgChO9DBcRqooGUJcWhz+OxkoiLwQ3ISSQC0dLS/WND1TZFeubhLciGsrBSuFbkKuSzqieGAHUhgMz/dZvvKmeE7n8NgsZGyVLh1zPIb7DLD13U3RbT1VsvP/AEVUEjWocNhp25IIo4W9kUbYx55Rqqt37T9Khj7ql/rMQ/gVbapPflUXradn0KS/m6WT+DQr6Pm5NkWeksvYGmDcKoWEXDqZjiCLgh93aj7S4W1e6Klqg6SltST6mzR8C8/WYPkeLfUVMMBg4dLSx8slNTt8LRNC3ll8WUJuUX5LbU1yUHsltPUYHWPpakPEGfJURc8h6pox1m1jp8oHwtfFPUNkY2Rjg9j2hzHNNw5pFwQeyyh28rYQYjDxoQBWQtOTkOOwa8Jx7font05HSFbrtvDSSf7OqnFsD3kROfp6NKXasdfkwn2TryJt02RWoh8SPqXaKJ7Xhl1IiLzzUIiIDHMsSyTHksao+zWPQREVSQiIgCJdEAREQBVXvyH8xP8A5Q/cq1FV+/FvwdEfylQPW2P8F16L9aP34MrfQz5ssfiVN+iH3ldVcjZM/Eqf8w/43LrqbfW/qz0a/QvoRyoEdfidPhs0ogpmua+Uvdk47rXEbCes3yjxd1gLc2/nkrMTZhUrRS0lI0OgYGgOqG5BZzXW0FrgAcg13M8uXiMcWI1Bje9sVDQ9OsqSAS0E24UbraucbtDRzNzY5Vt4lXSY1Uw1AjNNQ0fRpibcaUNI1c/nzaOuw7ySV60Hso544PKmnO/jk7fBDY+G0BrWsytA5ABtgFFNyptiRH/aTD9qP8FL3KG7mzbFAO2nqB/hP8FxUc1WffudOr7iXwiIvPMQiIgCIiAIiIAiIgCoLfDPnxWVt/5OGCPwOTNb9tXli+JspYJqmT5EMbpHd9ho0d5Nh5r8+YNgVTjVTVyA/C5Jql5PIyE9CIdmZ2g7A09i9DRRw3Y+kZWexfezONR1tJBUx6NkYLtvfhvbo5h8CCPUumqY3M7TcGofh8hsyou+IO0yztGre7M0etg7Vc65tRV8ObReDygoHtjunhxCoFTHL6M9/wDOAI84l+uBcWfbn1HQ873niLOuyVbzFktJ9niCEMY1guQxrWi5uSGgDU9ui9oioSEJRYZH30UNkpZPLjc3XxEWZqEREAREQCyWS6XQBEsiAKtN+DfgKM/lpR64x+CstVvvvb8VpD2VLx64XfgurRv86P34M7fSzS2Odehg7g8eqV4WbaTjeiy8D+Uy9XPJ87L9bLf/AOrW2KPxGHxl/euWrtbU1MhFFTRvPEbmkeBYZCSMufkOWvjbrXRtze/qdW7FK+hpYpRUow3CqqEufRtmdHXROdlPpZALpHAc+hcDsblGmYqYxtaAA22UAZctrZbaW7rWUWwfYRjA11S7jObctjBPDYTz73e4dxUqAtp1D3K+rtjY1t8FdLVKtPd5PQUG3Suti8d/6upH92fwU5HMeIUE3Y9HGIwOXxtvlw36e5Rp/wBOz6fyU1fcfv2L/BRa7X2WVsoK85MycWj2iIrFQiIgCIiAIi8yytY1z3ENa0FzieTWgXJPgAgKv327RZY4cPYdZCJ5rHkxptG0+LgXfYC726fZ30SgbI4WmqyJ3dojt8G32el9sqsaON2O4zdwPDmlL3D6FJHyb3dABvi5foFrQAAAAALADqHYF36j8qtVLvtmUeXkorejgTsPxBtZB0GVDvSIyP6OoY4F4H2rP+0VcezWNtrqSCrbYcVgLgPmSDR7fJwK5W8fZ307D5WNF5ofh4e0vYDdo/OaXDxIUJ3I7RWfNh7zo+88F/pAASNHi2zvsuUy/Oo3eYhfhkW8iIvPNQhK8OlCxOcSqtllFs9PkvyXhLJZVZolgIiKAES6IAiIgCIikC6JZFAF1Xm+wfEqc9lUPfDIrDsoJvlpXPw9jmtLhFUxveR8xhY9uY913NHmunSvF0SlnpZwNhz8Si7nS/vCu8oHsntbBTwinmD22c8hwGZtnG9iBqPUVK6faKkk+TUReDnhh9TrFdF9U1NvHGTqosg4JZ8HRRY2VDHcnsPg5p+5enSAakgeJAXPhnRlHoKCbvjbG4h2y1g/upfwUmrtqKSC+aZrnD5sZEjj3WHLzsotu7JkxmCRjTYyVMh0vlY6OTV3Z8oDzXbRBquba8fycGqknKKT8l9IiLyQfQ4hZBN2rEinLIaRnEgXq61kCncV2myi1857V94h7VO4bWZ1Cd7uNmmw50bTZ9W8QDt4di6Q+yMv21L+KVS2+bGDNWxUrdRTRC4H9bLYkeOUR+tdWkjvtXy5MrMxiSPcjgOSCaucOlO7gx90UZ6RHi/T+zVmrjbN4b6JSU9KOcMTGu732u8+bi5dEvPaVnfbvsci0YYRsXVAbW0b8HxfjQizBI2qgA5FjnHNH4Xzs8LK9rqDb3MA9IovSGi8lGS/vMLrCQeVmu+yVrpLdtm19PgiyHGSbUWJsnijniN45WNkYfquFx5rIXEqudzWPcWnkonnp0zs8ffC86jyff2wrFXPdB1zcTSGGshLoixLi6IgQBERAEREAREQBLIl0AuiWRALry9gcC0gEEEEEAgg8wQeYXpLICFYvulw6clzGyUzj/UuGS/6NwIHlZRqr3HyD+RrGOHZLC5vva4/craRdUNXbHqRm6ovwUnJuYxAfJfSO8JJG/exeG7nMSOhNMB3zOP3MKu9Fr/z7fkV+DEqfDdyDrg1NW0DrbBGSfbfa3sqwtntlaXD2FlNHlLrZ3uOaSS30nnq7hYdy6yLCzU2WcSfBeNcY9BERc5cIiFAEREAREQBUjs/g09bjjpJ4ntEdTJUT5mOAaGOJYwk6akMaO0K7kuuim91KWF2ik4bsBLIl1zlxZeJoWva5jxdj2ua4Hra4WI9RK9omQURsZKcNxpsDzYcaSjffrDjlYfaEZV7qvNrd2UlZXtrIZo4mPMRmzB+ZrmWGdgAsSQ0dY1CsNdursjZtknzjkyqi45QREK4jUIiXQBERAERLIAiIpAREQC6IigBERAEREAREQBERAEREARECAIhRAEQIUARAhQBERSAiIFACIhQBEQIAiFEAS6IgF0uiIAiIgP/2Q==">
            <a:extLst>
              <a:ext uri="{FF2B5EF4-FFF2-40B4-BE49-F238E27FC236}">
                <a16:creationId xmlns:a16="http://schemas.microsoft.com/office/drawing/2014/main" id="{3DD9A43A-4C43-EA8A-F8EF-19997E7F44F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703388" y="-814388"/>
            <a:ext cx="2800350" cy="1628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24585" name="AutoShape 14" descr="data:image/jpeg;base64,/9j/4AAQSkZJRgABAQAAAQABAAD/2wCEAAkGBhAPEBAOEBAQEA8PEA8QEBQQDw4QFQ8QFBAVGBcSFBIXHSYeGBkjGRQWIDEgJCcqLS0tFR4xNTAqNSYrLCkBCQoKDgwOGg8PGiwlHCQqLC0pLC0pKSwsKSkpLCksKSwpLCwpLCkpKSwpKSwsKSkpKSksKSwsKiwsKSwsLCwpKf/AABEIAKsBJgMBIgACEQEDEQH/xAAcAAEAAgMBAQEAAAAAAAAAAAAABgcDBAUCAQj/xABNEAABAwIDBAYECQcJCQEAAAABAAIDBBEFEiEGBxMxIkFRYXGBFJGSoSMkMkJSYoKx0WNyc5Ois8EzNENTg6OywtIVFyVEVGR08PEW/8QAGgEBAAMBAQEAAAAAAAAAAAAAAAECAwQFBv/EAC4RAAICAQQBAgQGAgMAAAAAAAABAgMRBBIhMUEyURNhcfAiIzOB0eGhsRSRwf/aAAwDAQACEQMRAD8AtRERfJHqBERAEREAREQBERAEREAREQBERAAiBCgBQIEQBaFdtBSU7sk1TTxO+jJNGx3sk3XF3g7Svo6dscGtXVvENOBqQTYF4HaLgDvcFqYJuuooowaqP0qpf0ppJHyEF51IaARpfrOp5rojXFR3zffWOyjk84RLqWsjmbnikZKz6Ub2vHrabLMFXmNbBvoCa/CHPiljGaSnLnSMnjGpABNzp80k36rHnK9ldo48QpmVMfRJ6MjL3Mcgtmb3jUEHrBCidSUd8Hlf6EZc4fZ2CiBFgXAQohQBAiBAEKFAgCIhQBERAEREAREQBERAEREAREQBERAEREAREQBEQoAiL7ZAfEXrhnsXidwjY6R1g1jXPdrya0XPuClJsjKIDAPTtoJHnWHCoQ1vZx3dfjmc/wDVBT9QjdHSOfTVFc/5dbVSyEn6LT/qc9SParaCPDqZ9TLY26MbAbGWQ8mjs5Ek9QBXVfFysVcfHH3+5nCSSyzPiuMQUkfGqJWRMHIuOrj2NaNXHuCqnAtp5IK2ulwyjmqaSpcHtYWuiayTmXXAIAuXi2mhHK1l1MJ2alrnjEMUJkkeLxQG4jhZzALP8vrueUwYwNAa0BrQLAAAADsAHJepRoowi1PnPfsc87svgjv+8LEYulUYQ/h9ZhlLiB4WP8FItm9uKPEOjC8tmA1ilAZILc7Dk4DuJ77L6o9tJsfHVfDRHgVjCHRzMu0lw5Z8vPx5j3FZoKpL8PDIjfJdk/UR2k3hRU7/AEWlYayuccrYoruax313N6x9Ea9tlr7JbSPro58Mrc0VdEx8chYQx0sZGXisI0DhmHLTUEaGw6uFYFh+Dwl4LIW6CSaZzc7+4vNvZGncvK+GqpNWLL8L3+/Y6tzksrozbJxV4ic7EJI3TSPztZG1oEDLD4Mluh18bdpXbUGrN6cT3mHD6aevm+oxzGDvJsXW8gO9SfZ6oqpIGvrImQTkuuyN2YNbfo3NzrbquqW1zX4pLHy/omMl0jpIiLAuEKIgCIiAIiIAiIgCIiAIiIAij23s1THQTy0khjmhDZbtDSeG1wzgX+rc+Xeujs/ioq6WCpH9NE1xHY+1nt8nAjyWmx7N/wA8EbucDHMdgoYTUVDi2MOay7WueczjYWA8/Ut9rri/UdR4KDb4z/w9jP6yrhb+xIf4KchttOzRWlBKtS8vP/hCf4mj6iLDWVkcLHSyvbHGwXc55DQ0d5WKWeixmRcXAdsqKvkdFTTh8jAXFpZIwlo5uaHAZhqOXapC2MBXcJReJLBXevBiDCV7EKyLxPfK7L8rK7L+dbT3qVEq5Mrd2I4ni1VVjDqltJS0TuExxaD6RML8zY6GxPYAW6G6kWwO1UlbFLFUtEdbRycKoaBYE3IDwOq+VwI5XbpoQuXuaewYW5xIDhUTmYuIFiGs1cTy6NufesOwk4qsWxWvgB9EeI4mvsQJZBk6Q8mE+Dx2rvsSxKOOI9P79zBN8MsNRreTiPAwusfexfGIW+Mrgw/slx8lJVX+9c8c4bho51dY0uH5Nlmk/wB5f7K56FmxffReT4JNsVh3o+H0cJFi2CNzvz3jO73uKhm+HBZiI8RFRG2GkDAyFzC4md8vym6Fpv0efUxWaAOQ5dXcFXm+95FBCBydVsv32hlI9/3LTTybuTXllZL8JG9jTjeKtlkhq4mMhc1pM0UdnvcCbNyxnUCxP5wXbo9n8cmDjDieGzNa4scY8j8rxzaS2I2Pcu1uWhaMKaRzfUVBf3kODRf7LWru7KbF0+GccU5lIqJA9wkeHBgaDla2wGgzHU3PfovQnqGm0jBRRA6nDschkihkrsKbLMSIY3uyumI+i3hC6xY9Fj9DTyVUzqF0UWUv4YLnAOeGghpAvq4KZbfYRRhseK1MU8r8PLZGincAXDitIDwfmtd0ibiwBWltltNTVmBVdTBIHsexkdjo5kjpWDI9vU4X5erTVTG+bx/kbUV/sqzEsUrIsQi9GD6OSJkrgTEXRuJuHN1zDLnH/oVu4vgcFUwRVETZYw8PAdewc29joQeRI8yoBuIjPDrnfNMlO0eIbIT94Vprg1k27fodFXETn0dFHCwRxRsiYOTY2NY31BZ1ndGCsTmELgee2bpo8oURVLBERAEREAREQBERAEREAXK2nFZ6M80LmCpblc0Pa12doN3MGbTMRyv7r3XVRWi8PIayRrZPauHFIXse3JOxpjqoHXu292kgHXIdR2jke/U3cYXU0cdVRzxubFBUu9Ge61pY3dbe7QHxeewro1WxsL66LEmPfDMy/FEdg2oGW1pP49th2ArsVldFAwyTSMijHN0j2sF+y561vKaw419PHHs/kZpPt+Dhbc7NS4hFBFE5jeHVRTPzlwBY0OBtYG56XJSQqPjeBhZNvToPacB67WWw/bLDgMxrqW3PSeM+4G6q42OKi4vj5EpxznJ2FX+PUpxXGGYZIXCjoom1M7QS3ivcGkAkdz2DuGfrXWqt6eFRampMh6hFFK6/mQG+9QLFtsp2Vs2MUVNNHDNAyme+phcY8+gD+ict/g22FzqDzuunTUTTbxh44z7mVk0+ESiso4WbQ4fDSRsj9HpZDOImNYAwskyhwHcR7YVkKF7usCijZLXuqo62rq+lNMx2ZrRe/DHIjW17gcgLAALs4xtrQUYPGqog4fMY7iv9hlyPOyranKSjHnCwRHhZZ21zcd2jpqCPi1MrYxrlHN8hHUxg1cfd22UNdtxiOJdDCaN0cR09KqgA0DtaNW39s9y3sD3ZRMk9Kr5XYhVmxLpbmNp+qw/Kt9bTsaFHwlDmx/su/wChuz0Vm+VzpXZjVUGC4nVl5JZcEC55j5uveLD52RXrguGwU0EcNM1rYGtuzKQ4OB1z5vnE883WvWJ4VDVROp542yRPFi1w7ORBGoI6iNQoMzZDFcLJ/wBl1LKiluSKaqI6F+prtB5gs8CtZ2K5Yzh/4f8AZVJxLEVe07vT9onyDWHCoDGDzHHdmB87vf8Aql9lxraOccFmHwUr3aGZ0rHBn1mgvOvk7wUh2K2TbhtOY83EnlcZKiTX4SQ9l9co7+0nrVEvhJttZfCwT6mSBRreJs86vw+WGMXmYWzRD6T2X6A7y0uA7yFJUXPCThJSXgu1lYKP3ZbxW4ZnpKpr/R3yF4c1pLoJLBrszOZacouBqCDobqfYvtjWySMkwg4fW0xjGZhna2VsmY3u1z2kC1tLdt1l2r3aUeIOMpDoKg85YgOmfyjDo7x0Peqs2x3YzYbF6S6eGaLiNjFmvY+7r26JBHUfnL1YWVWvPT9jBxaJri0GLYg3h4nU0WGUFwZWxzR55GjXLfM6/gXAdxsoft1jmHtjGHYUy1PxGy1EgMh48rGZWBubUgAkk6Anl2nT2U3bVWJRekRPgjiEjo7yF+bM0NJs1rTp0h1qzNlN0tLRPbPM41U7CCzM0NjjcOTmx3NyO0nyBV5211dvrwiFFs6O7TZ11Dh8bJBlmmJnlB0LS8ANae8Ma2/fdSpEXkTm5ycn5OhLCwEsiKhJifF1hY1srFIzrVWi8ZGNEQKhcIiIAiIgCIiAIiIAufjeP09FHxqiQRtvZo1Lnu+ixo1cV0FTW+uJwrKdxddjqezG69EiR2Y+d2+ruXTpqlbZtZSyW1ZOhiu+3UilpdOp9Q/n/Zs/1KC7TbYVOIuY6ocy0QdkbG0tYL8za5uToL3WPBcfZS86Slndf5UzXucO4dLKPUt7GtqYa10b5qPKYxlHBqOGHMvfKQWHrJ1Guq92vT118xRxSnKXZ0cZ3dCmpH1YquJkYx+Xg5Q7M5o0dnP0r8lFsPxHgkkwU8wuP5eMyAeFnCyl1dvKjmgdSuohwnMEZAqCLNFrZTk0tYW8FzcE21FDG+OClYeI7M500rpCSBYaBrRYD+K3ayU5OzgG9OGnIz4VRAdbqVjYnePSDr+sK18C2ipMVgc6IiSMjJNFKwXbcfJew3Fj5gr8/YvtA+sP83pmEakwQBr9Od36myme4xx9Lqhc2NM0kdRImbY+8+srz9Vp4bHNdo1hJ5wyY1m57DJHl7Wzwh3NkU1mnus9riB3Aro4Tu3wylIcylY941DpyZjfts7og+AUmReY7rGsbmbbUAOrs0HcOxERZFgiIgCIiAIuVi21VFSX9IqoYyPml4c/9W27vcobi2+6kjuKaCaoPU59oGe+7j7IWsKbJ+lFXJIsdV5vvltQQt63VbD4hsUv4qF1+9bFax3Cp7Q5tAyliL5D9o5neYso/tBgVfC1lTXNlaZ3OawzyZpHEAE3aSXAajnZd1GkcJqU2voZynlYRb+5uPLhbD9Oeod+0B/lU4X5vwx+KYdFHXwcaKnmBIe2z4n2cW2kbq0ag/KHgrC2X30xSZYq9ghfoONGCYz3vZq5niLjwVL9NNyc48kxmksMs5Fjp6hkjWyRua9jxdrmODmuHaCNCsi881CIiAIURAa7hY2XxZJhyWNZs1TygiIoJCIiAIiKQERFACqPfg34eiPbDMPVI38Vbiqffi3p0J+rUD9qNduh/WX7/wCjK70GfB6SOSlps8cb/gIflMY7+jHaFlds9SH/AJaD9UwfcF82dPxSm/Qx/wCFdFJykpPD8noRjFxWUc7/APOUn/TQ/q2r3HgdK3VtPAD+ij/BZ62sZDG+V5sxgJP4DvJsPNcSh24p32bMH0znAObxQcrmnk4PHUe0i3epirZrKyyG6ovDwmdmpha2GVrWtaOHILNAaPkHqC4G413x6cdtIf30akU7g6NxBBDo3EEG4ILTqCozuPd/xCQdtHJ7pYVvV+jZk5NV6ol4oiLzzIIiIAiIgChO9DBcRqooGUJcWhz+OxkoiLwQ3ISSQC0dLS/WND1TZFeubhLciGsrBSuFbkKuSzqieGAHUhgMz/dZvvKmeE7n8NgsZGyVLh1zPIb7DLD13U3RbT1VsvP/AEVUEjWocNhp25IIo4W9kUbYx55Rqqt37T9Khj7ql/rMQ/gVbapPflUXradn0KS/m6WT+DQr6Pm5NkWeksvYGmDcKoWEXDqZjiCLgh93aj7S4W1e6Klqg6SltST6mzR8C8/WYPkeLfUVMMBg4dLSx8slNTt8LRNC3ll8WUJuUX5LbU1yUHsltPUYHWPpakPEGfJURc8h6pox1m1jp8oHwtfFPUNkY2Rjg9j2hzHNNw5pFwQeyyh28rYQYjDxoQBWQtOTkOOwa8Jx7font05HSFbrtvDSSf7OqnFsD3kROfp6NKXasdfkwn2TryJt02RWoh8SPqXaKJ7Xhl1IiLzzUIiIDHMsSyTHksao+zWPQREVSQiIgCJdEAREQBVXvyH8xP8A5Q/cq1FV+/FvwdEfylQPW2P8F16L9aP34MrfQz5ssfiVN+iH3ldVcjZM/Eqf8w/43LrqbfW/qz0a/QvoRyoEdfidPhs0ogpmua+Uvdk47rXEbCes3yjxd1gLc2/nkrMTZhUrRS0lI0OgYGgOqG5BZzXW0FrgAcg13M8uXiMcWI1Bje9sVDQ9OsqSAS0E24UbraucbtDRzNzY5Vt4lXSY1Uw1AjNNQ0fRpibcaUNI1c/nzaOuw7ySV60Hso544PKmnO/jk7fBDY+G0BrWsytA5ABtgFFNyptiRH/aTD9qP8FL3KG7mzbFAO2nqB/hP8FxUc1WffudOr7iXwiIvPMQiIgCIiAIiIAiIgCoLfDPnxWVt/5OGCPwOTNb9tXli+JspYJqmT5EMbpHd9ho0d5Nh5r8+YNgVTjVTVyA/C5Jql5PIyE9CIdmZ2g7A09i9DRRw3Y+kZWexfezONR1tJBUx6NkYLtvfhvbo5h8CCPUumqY3M7TcGofh8hsyou+IO0yztGre7M0etg7Vc65tRV8ObReDygoHtjunhxCoFTHL6M9/wDOAI84l+uBcWfbn1HQ873niLOuyVbzFktJ9niCEMY1guQxrWi5uSGgDU9ui9oioSEJRYZH30UNkpZPLjc3XxEWZqEREAREQCyWS6XQBEsiAKtN+DfgKM/lpR64x+CstVvvvb8VpD2VLx64XfgurRv86P34M7fSzS2Odehg7g8eqV4WbaTjeiy8D+Uy9XPJ87L9bLf/AOrW2KPxGHxl/euWrtbU1MhFFTRvPEbmkeBYZCSMufkOWvjbrXRtze/qdW7FK+hpYpRUow3CqqEufRtmdHXROdlPpZALpHAc+hcDsblGmYqYxtaAA22UAZctrZbaW7rWUWwfYRjA11S7jObctjBPDYTz73e4dxUqAtp1D3K+rtjY1t8FdLVKtPd5PQUG3Suti8d/6upH92fwU5HMeIUE3Y9HGIwOXxtvlw36e5Rp/wBOz6fyU1fcfv2L/BRa7X2WVsoK85MycWj2iIrFQiIgCIiAIi8yytY1z3ENa0FzieTWgXJPgAgKv327RZY4cPYdZCJ5rHkxptG0+LgXfYC726fZ30SgbI4WmqyJ3dojt8G32el9sqsaON2O4zdwPDmlL3D6FJHyb3dABvi5foFrQAAAAALADqHYF36j8qtVLvtmUeXkorejgTsPxBtZB0GVDvSIyP6OoY4F4H2rP+0VcezWNtrqSCrbYcVgLgPmSDR7fJwK5W8fZ307D5WNF5ofh4e0vYDdo/OaXDxIUJ3I7RWfNh7zo+88F/pAASNHi2zvsuUy/Oo3eYhfhkW8iIvPNQhK8OlCxOcSqtllFs9PkvyXhLJZVZolgIiKAES6IAiIgCIikC6JZFAF1Xm+wfEqc9lUPfDIrDsoJvlpXPw9jmtLhFUxveR8xhY9uY913NHmunSvF0SlnpZwNhz8Si7nS/vCu8oHsntbBTwinmD22c8hwGZtnG9iBqPUVK6faKkk+TUReDnhh9TrFdF9U1NvHGTqosg4JZ8HRRY2VDHcnsPg5p+5enSAakgeJAXPhnRlHoKCbvjbG4h2y1g/upfwUmrtqKSC+aZrnD5sZEjj3WHLzsotu7JkxmCRjTYyVMh0vlY6OTV3Z8oDzXbRBquba8fycGqknKKT8l9IiLyQfQ4hZBN2rEinLIaRnEgXq61kCncV2myi1857V94h7VO4bWZ1Cd7uNmmw50bTZ9W8QDt4di6Q+yMv21L+KVS2+bGDNWxUrdRTRC4H9bLYkeOUR+tdWkjvtXy5MrMxiSPcjgOSCaucOlO7gx90UZ6RHi/T+zVmrjbN4b6JSU9KOcMTGu732u8+bi5dEvPaVnfbvsci0YYRsXVAbW0b8HxfjQizBI2qgA5FjnHNH4Xzs8LK9rqDb3MA9IovSGi8lGS/vMLrCQeVmu+yVrpLdtm19PgiyHGSbUWJsnijniN45WNkYfquFx5rIXEqudzWPcWnkonnp0zs8ffC86jyff2wrFXPdB1zcTSGGshLoixLi6IgQBERAEREAREQBLIl0AuiWRALry9gcC0gEEEEEAgg8wQeYXpLICFYvulw6clzGyUzj/UuGS/6NwIHlZRqr3HyD+RrGOHZLC5vva4/craRdUNXbHqRm6ovwUnJuYxAfJfSO8JJG/exeG7nMSOhNMB3zOP3MKu9Fr/z7fkV+DEqfDdyDrg1NW0DrbBGSfbfa3sqwtntlaXD2FlNHlLrZ3uOaSS30nnq7hYdy6yLCzU2WcSfBeNcY9BERc5cIiFAEREAREQBUjs/g09bjjpJ4ntEdTJUT5mOAaGOJYwk6akMaO0K7kuuim91KWF2ik4bsBLIl1zlxZeJoWva5jxdj2ua4Hra4WI9RK9omQURsZKcNxpsDzYcaSjffrDjlYfaEZV7qvNrd2UlZXtrIZo4mPMRmzB+ZrmWGdgAsSQ0dY1CsNdursjZtknzjkyqi45QREK4jUIiXQBERAERLIAiIpAREQC6IigBERAEREAREQBERAEREARECAIhRAEQIUARAhQBERSAiIFACIhQBEQIAiFEAS6IgF0uiIAiIgP/2Q==">
            <a:extLst>
              <a:ext uri="{FF2B5EF4-FFF2-40B4-BE49-F238E27FC236}">
                <a16:creationId xmlns:a16="http://schemas.microsoft.com/office/drawing/2014/main" id="{9709C0A2-B950-C78F-69E9-1EC15BB0317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87501" y="-665163"/>
            <a:ext cx="2352675" cy="1371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24586" name="AutoShape 16" descr="data:image/jpeg;base64,/9j/4AAQSkZJRgABAQAAAQABAAD/2wCEAAkGBhAPEBAOEBAQEA8PEA8QEBQQDw4QFQ8QFBAVGBcSFBIXHSYeGBkjGRQWIDEgJCcqLS0tFR4xNTAqNSYrLCkBCQoKDgwOGg8PGiwlHCQqLC0pLC0pKSwsKSkpLCksKSwpLCwpLCkpKSwpKSwsKSkpKSksKSwsKiwsKSwsLCwpKf/AABEIAKsBJgMBIgACEQEDEQH/xAAcAAEAAgMBAQEAAAAAAAAAAAAABgcDBAUCAQj/xABNEAABAwIDBAYECQcJCQEAAAABAAIDBBEFEiEGBxMxIkFRYXGBFJGSoSMkMkJSYoKx0WNyc5Ois8EzNENTg6OywtIVFyVEVGR08PEW/8QAGgEBAAMBAQEAAAAAAAAAAAAAAAECAwQFBv/EAC4RAAICAQQBAgQGAgMAAAAAAAABAgMRBBIhMUEyURNhcfAiIzOB0eGhsRSRwf/aAAwDAQACEQMRAD8AtRERfJHqBERAEREAREQBERAEREAREQBERAAiBCgBQIEQBaFdtBSU7sk1TTxO+jJNGx3sk3XF3g7Svo6dscGtXVvENOBqQTYF4HaLgDvcFqYJuuooowaqP0qpf0ppJHyEF51IaARpfrOp5rojXFR3zffWOyjk84RLqWsjmbnikZKz6Ub2vHrabLMFXmNbBvoCa/CHPiljGaSnLnSMnjGpABNzp80k36rHnK9ldo48QpmVMfRJ6MjL3Mcgtmb3jUEHrBCidSUd8Hlf6EZc4fZ2CiBFgXAQohQBAiBAEKFAgCIhQBERAEREAREQBERAEREAREQBERAEREAREQBEQoAiL7ZAfEXrhnsXidwjY6R1g1jXPdrya0XPuClJsjKIDAPTtoJHnWHCoQ1vZx3dfjmc/wDVBT9QjdHSOfTVFc/5dbVSyEn6LT/qc9SParaCPDqZ9TLY26MbAbGWQ8mjs5Ek9QBXVfFysVcfHH3+5nCSSyzPiuMQUkfGqJWRMHIuOrj2NaNXHuCqnAtp5IK2ulwyjmqaSpcHtYWuiayTmXXAIAuXi2mhHK1l1MJ2alrnjEMUJkkeLxQG4jhZzALP8vrueUwYwNAa0BrQLAAAADsAHJepRoowi1PnPfsc87svgjv+8LEYulUYQ/h9ZhlLiB4WP8FItm9uKPEOjC8tmA1ilAZILc7Dk4DuJ77L6o9tJsfHVfDRHgVjCHRzMu0lw5Z8vPx5j3FZoKpL8PDIjfJdk/UR2k3hRU7/AEWlYayuccrYoruax313N6x9Ea9tlr7JbSPro58Mrc0VdEx8chYQx0sZGXisI0DhmHLTUEaGw6uFYFh+Dwl4LIW6CSaZzc7+4vNvZGncvK+GqpNWLL8L3+/Y6tzksrozbJxV4ic7EJI3TSPztZG1oEDLD4Mluh18bdpXbUGrN6cT3mHD6aevm+oxzGDvJsXW8gO9SfZ6oqpIGvrImQTkuuyN2YNbfo3NzrbquqW1zX4pLHy/omMl0jpIiLAuEKIgCIiAIiIAiIgCIiAIiIAij23s1THQTy0khjmhDZbtDSeG1wzgX+rc+Xeujs/ioq6WCpH9NE1xHY+1nt8nAjyWmx7N/wA8EbucDHMdgoYTUVDi2MOay7WueczjYWA8/Ut9rri/UdR4KDb4z/w9jP6yrhb+xIf4KchttOzRWlBKtS8vP/hCf4mj6iLDWVkcLHSyvbHGwXc55DQ0d5WKWeixmRcXAdsqKvkdFTTh8jAXFpZIwlo5uaHAZhqOXapC2MBXcJReJLBXevBiDCV7EKyLxPfK7L8rK7L+dbT3qVEq5Mrd2I4ni1VVjDqltJS0TuExxaD6RML8zY6GxPYAW6G6kWwO1UlbFLFUtEdbRycKoaBYE3IDwOq+VwI5XbpoQuXuaewYW5xIDhUTmYuIFiGs1cTy6NufesOwk4qsWxWvgB9EeI4mvsQJZBk6Q8mE+Dx2rvsSxKOOI9P79zBN8MsNRreTiPAwusfexfGIW+Mrgw/slx8lJVX+9c8c4bho51dY0uH5Nlmk/wB5f7K56FmxffReT4JNsVh3o+H0cJFi2CNzvz3jO73uKhm+HBZiI8RFRG2GkDAyFzC4md8vym6Fpv0efUxWaAOQ5dXcFXm+95FBCBydVsv32hlI9/3LTTybuTXllZL8JG9jTjeKtlkhq4mMhc1pM0UdnvcCbNyxnUCxP5wXbo9n8cmDjDieGzNa4scY8j8rxzaS2I2Pcu1uWhaMKaRzfUVBf3kODRf7LWru7KbF0+GccU5lIqJA9wkeHBgaDla2wGgzHU3PfovQnqGm0jBRRA6nDschkihkrsKbLMSIY3uyumI+i3hC6xY9Fj9DTyVUzqF0UWUv4YLnAOeGghpAvq4KZbfYRRhseK1MU8r8PLZGincAXDitIDwfmtd0ibiwBWltltNTVmBVdTBIHsexkdjo5kjpWDI9vU4X5erTVTG+bx/kbUV/sqzEsUrIsQi9GD6OSJkrgTEXRuJuHN1zDLnH/oVu4vgcFUwRVETZYw8PAdewc29joQeRI8yoBuIjPDrnfNMlO0eIbIT94Vprg1k27fodFXETn0dFHCwRxRsiYOTY2NY31BZ1ndGCsTmELgee2bpo8oURVLBERAEREAREQBERAEREAXK2nFZ6M80LmCpblc0Pa12doN3MGbTMRyv7r3XVRWi8PIayRrZPauHFIXse3JOxpjqoHXu292kgHXIdR2jke/U3cYXU0cdVRzxubFBUu9Ge61pY3dbe7QHxeewro1WxsL66LEmPfDMy/FEdg2oGW1pP49th2ArsVldFAwyTSMijHN0j2sF+y561vKaw419PHHs/kZpPt+Dhbc7NS4hFBFE5jeHVRTPzlwBY0OBtYG56XJSQqPjeBhZNvToPacB67WWw/bLDgMxrqW3PSeM+4G6q42OKi4vj5EpxznJ2FX+PUpxXGGYZIXCjoom1M7QS3ivcGkAkdz2DuGfrXWqt6eFRampMh6hFFK6/mQG+9QLFtsp2Vs2MUVNNHDNAyme+phcY8+gD+ict/g22FzqDzuunTUTTbxh44z7mVk0+ESiso4WbQ4fDSRsj9HpZDOImNYAwskyhwHcR7YVkKF7usCijZLXuqo62rq+lNMx2ZrRe/DHIjW17gcgLAALs4xtrQUYPGqog4fMY7iv9hlyPOyranKSjHnCwRHhZZ21zcd2jpqCPi1MrYxrlHN8hHUxg1cfd22UNdtxiOJdDCaN0cR09KqgA0DtaNW39s9y3sD3ZRMk9Kr5XYhVmxLpbmNp+qw/Kt9bTsaFHwlDmx/su/wChuz0Vm+VzpXZjVUGC4nVl5JZcEC55j5uveLD52RXrguGwU0EcNM1rYGtuzKQ4OB1z5vnE883WvWJ4VDVROp542yRPFi1w7ORBGoI6iNQoMzZDFcLJ/wBl1LKiluSKaqI6F+prtB5gs8CtZ2K5Yzh/4f8AZVJxLEVe07vT9onyDWHCoDGDzHHdmB87vf8Aql9lxraOccFmHwUr3aGZ0rHBn1mgvOvk7wUh2K2TbhtOY83EnlcZKiTX4SQ9l9co7+0nrVEvhJttZfCwT6mSBRreJs86vw+WGMXmYWzRD6T2X6A7y0uA7yFJUXPCThJSXgu1lYKP3ZbxW4ZnpKpr/R3yF4c1pLoJLBrszOZacouBqCDobqfYvtjWySMkwg4fW0xjGZhna2VsmY3u1z2kC1tLdt1l2r3aUeIOMpDoKg85YgOmfyjDo7x0Peqs2x3YzYbF6S6eGaLiNjFmvY+7r26JBHUfnL1YWVWvPT9jBxaJri0GLYg3h4nU0WGUFwZWxzR55GjXLfM6/gXAdxsoft1jmHtjGHYUy1PxGy1EgMh48rGZWBubUgAkk6Anl2nT2U3bVWJRekRPgjiEjo7yF+bM0NJs1rTp0h1qzNlN0tLRPbPM41U7CCzM0NjjcOTmx3NyO0nyBV5211dvrwiFFs6O7TZ11Dh8bJBlmmJnlB0LS8ANae8Ma2/fdSpEXkTm5ycn5OhLCwEsiKhJifF1hY1srFIzrVWi8ZGNEQKhcIiIAiIgCIiAIiIAufjeP09FHxqiQRtvZo1Lnu+ixo1cV0FTW+uJwrKdxddjqezG69EiR2Y+d2+ruXTpqlbZtZSyW1ZOhiu+3UilpdOp9Q/n/Zs/1KC7TbYVOIuY6ocy0QdkbG0tYL8za5uToL3WPBcfZS86Slndf5UzXucO4dLKPUt7GtqYa10b5qPKYxlHBqOGHMvfKQWHrJ1Guq92vT118xRxSnKXZ0cZ3dCmpH1YquJkYx+Xg5Q7M5o0dnP0r8lFsPxHgkkwU8wuP5eMyAeFnCyl1dvKjmgdSuohwnMEZAqCLNFrZTk0tYW8FzcE21FDG+OClYeI7M500rpCSBYaBrRYD+K3ayU5OzgG9OGnIz4VRAdbqVjYnePSDr+sK18C2ipMVgc6IiSMjJNFKwXbcfJew3Fj5gr8/YvtA+sP83pmEakwQBr9Od36myme4xx9Lqhc2NM0kdRImbY+8+srz9Vp4bHNdo1hJ5wyY1m57DJHl7Wzwh3NkU1mnus9riB3Aro4Tu3wylIcylY941DpyZjfts7og+AUmReY7rGsbmbbUAOrs0HcOxERZFgiIgCIiAIuVi21VFSX9IqoYyPml4c/9W27vcobi2+6kjuKaCaoPU59oGe+7j7IWsKbJ+lFXJIsdV5vvltQQt63VbD4hsUv4qF1+9bFax3Cp7Q5tAyliL5D9o5neYso/tBgVfC1lTXNlaZ3OawzyZpHEAE3aSXAajnZd1GkcJqU2voZynlYRb+5uPLhbD9Oeod+0B/lU4X5vwx+KYdFHXwcaKnmBIe2z4n2cW2kbq0ag/KHgrC2X30xSZYq9ghfoONGCYz3vZq5niLjwVL9NNyc48kxmksMs5Fjp6hkjWyRua9jxdrmODmuHaCNCsi881CIiAIURAa7hY2XxZJhyWNZs1TygiIoJCIiAIiKQERFACqPfg34eiPbDMPVI38Vbiqffi3p0J+rUD9qNduh/WX7/wCjK70GfB6SOSlps8cb/gIflMY7+jHaFlds9SH/AJaD9UwfcF82dPxSm/Qx/wCFdFJykpPD8noRjFxWUc7/APOUn/TQ/q2r3HgdK3VtPAD+ij/BZ62sZDG+V5sxgJP4DvJsPNcSh24p32bMH0znAObxQcrmnk4PHUe0i3epirZrKyyG6ovDwmdmpha2GVrWtaOHILNAaPkHqC4G413x6cdtIf30akU7g6NxBBDo3EEG4ILTqCozuPd/xCQdtHJ7pYVvV+jZk5NV6ol4oiLzzIIiIAiIgChO9DBcRqooGUJcWhz+OxkoiLwQ3ISSQC0dLS/WND1TZFeubhLciGsrBSuFbkKuSzqieGAHUhgMz/dZvvKmeE7n8NgsZGyVLh1zPIb7DLD13U3RbT1VsvP/AEVUEjWocNhp25IIo4W9kUbYx55Rqqt37T9Khj7ql/rMQ/gVbapPflUXradn0KS/m6WT+DQr6Pm5NkWeksvYGmDcKoWEXDqZjiCLgh93aj7S4W1e6Klqg6SltST6mzR8C8/WYPkeLfUVMMBg4dLSx8slNTt8LRNC3ll8WUJuUX5LbU1yUHsltPUYHWPpakPEGfJURc8h6pox1m1jp8oHwtfFPUNkY2Rjg9j2hzHNNw5pFwQeyyh28rYQYjDxoQBWQtOTkOOwa8Jx7font05HSFbrtvDSSf7OqnFsD3kROfp6NKXasdfkwn2TryJt02RWoh8SPqXaKJ7Xhl1IiLzzUIiIDHMsSyTHksao+zWPQREVSQiIgCJdEAREQBVXvyH8xP8A5Q/cq1FV+/FvwdEfylQPW2P8F16L9aP34MrfQz5ssfiVN+iH3ldVcjZM/Eqf8w/43LrqbfW/qz0a/QvoRyoEdfidPhs0ogpmua+Uvdk47rXEbCes3yjxd1gLc2/nkrMTZhUrRS0lI0OgYGgOqG5BZzXW0FrgAcg13M8uXiMcWI1Bje9sVDQ9OsqSAS0E24UbraucbtDRzNzY5Vt4lXSY1Uw1AjNNQ0fRpibcaUNI1c/nzaOuw7ySV60Hso544PKmnO/jk7fBDY+G0BrWsytA5ABtgFFNyptiRH/aTD9qP8FL3KG7mzbFAO2nqB/hP8FxUc1WffudOr7iXwiIvPMQiIgCIiAIiIAiIgCoLfDPnxWVt/5OGCPwOTNb9tXli+JspYJqmT5EMbpHd9ho0d5Nh5r8+YNgVTjVTVyA/C5Jql5PIyE9CIdmZ2g7A09i9DRRw3Y+kZWexfezONR1tJBUx6NkYLtvfhvbo5h8CCPUumqY3M7TcGofh8hsyou+IO0yztGre7M0etg7Vc65tRV8ObReDygoHtjunhxCoFTHL6M9/wDOAI84l+uBcWfbn1HQ873niLOuyVbzFktJ9niCEMY1guQxrWi5uSGgDU9ui9oioSEJRYZH30UNkpZPLjc3XxEWZqEREAREQCyWS6XQBEsiAKtN+DfgKM/lpR64x+CstVvvvb8VpD2VLx64XfgurRv86P34M7fSzS2Odehg7g8eqV4WbaTjeiy8D+Uy9XPJ87L9bLf/AOrW2KPxGHxl/euWrtbU1MhFFTRvPEbmkeBYZCSMufkOWvjbrXRtze/qdW7FK+hpYpRUow3CqqEufRtmdHXROdlPpZALpHAc+hcDsblGmYqYxtaAA22UAZctrZbaW7rWUWwfYRjA11S7jObctjBPDYTz73e4dxUqAtp1D3K+rtjY1t8FdLVKtPd5PQUG3Suti8d/6upH92fwU5HMeIUE3Y9HGIwOXxtvlw36e5Rp/wBOz6fyU1fcfv2L/BRa7X2WVsoK85MycWj2iIrFQiIgCIiAIi8yytY1z3ENa0FzieTWgXJPgAgKv327RZY4cPYdZCJ5rHkxptG0+LgXfYC726fZ30SgbI4WmqyJ3dojt8G32el9sqsaON2O4zdwPDmlL3D6FJHyb3dABvi5foFrQAAAAALADqHYF36j8qtVLvtmUeXkorejgTsPxBtZB0GVDvSIyP6OoY4F4H2rP+0VcezWNtrqSCrbYcVgLgPmSDR7fJwK5W8fZ307D5WNF5ofh4e0vYDdo/OaXDxIUJ3I7RWfNh7zo+88F/pAASNHi2zvsuUy/Oo3eYhfhkW8iIvPNQhK8OlCxOcSqtllFs9PkvyXhLJZVZolgIiKAES6IAiIgCIikC6JZFAF1Xm+wfEqc9lUPfDIrDsoJvlpXPw9jmtLhFUxveR8xhY9uY913NHmunSvF0SlnpZwNhz8Si7nS/vCu8oHsntbBTwinmD22c8hwGZtnG9iBqPUVK6faKkk+TUReDnhh9TrFdF9U1NvHGTqosg4JZ8HRRY2VDHcnsPg5p+5enSAakgeJAXPhnRlHoKCbvjbG4h2y1g/upfwUmrtqKSC+aZrnD5sZEjj3WHLzsotu7JkxmCRjTYyVMh0vlY6OTV3Z8oDzXbRBquba8fycGqknKKT8l9IiLyQfQ4hZBN2rEinLIaRnEgXq61kCncV2myi1857V94h7VO4bWZ1Cd7uNmmw50bTZ9W8QDt4di6Q+yMv21L+KVS2+bGDNWxUrdRTRC4H9bLYkeOUR+tdWkjvtXy5MrMxiSPcjgOSCaucOlO7gx90UZ6RHi/T+zVmrjbN4b6JSU9KOcMTGu732u8+bi5dEvPaVnfbvsci0YYRsXVAbW0b8HxfjQizBI2qgA5FjnHNH4Xzs8LK9rqDb3MA9IovSGi8lGS/vMLrCQeVmu+yVrpLdtm19PgiyHGSbUWJsnijniN45WNkYfquFx5rIXEqudzWPcWnkonnp0zs8ffC86jyff2wrFXPdB1zcTSGGshLoixLi6IgQBERAEREAREQBLIl0AuiWRALry9gcC0gEEEEEAgg8wQeYXpLICFYvulw6clzGyUzj/UuGS/6NwIHlZRqr3HyD+RrGOHZLC5vva4/craRdUNXbHqRm6ovwUnJuYxAfJfSO8JJG/exeG7nMSOhNMB3zOP3MKu9Fr/z7fkV+DEqfDdyDrg1NW0DrbBGSfbfa3sqwtntlaXD2FlNHlLrZ3uOaSS30nnq7hYdy6yLCzU2WcSfBeNcY9BERc5cIiFAEREAREQBUjs/g09bjjpJ4ntEdTJUT5mOAaGOJYwk6akMaO0K7kuuim91KWF2ik4bsBLIl1zlxZeJoWva5jxdj2ua4Hra4WI9RK9omQURsZKcNxpsDzYcaSjffrDjlYfaEZV7qvNrd2UlZXtrIZo4mPMRmzB+ZrmWGdgAsSQ0dY1CsNdursjZtknzjkyqi45QREK4jUIiXQBERAERLIAiIpAREQC6IigBERAEREAREQBERAEREARECAIhRAEQIUARAhQBERSAiIFACIhQBEQIAiFEAS6IgF0uiIAiIgP/2Q==">
            <a:extLst>
              <a:ext uri="{FF2B5EF4-FFF2-40B4-BE49-F238E27FC236}">
                <a16:creationId xmlns:a16="http://schemas.microsoft.com/office/drawing/2014/main" id="{F8495C71-65A1-F723-E801-AC95246453B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87501" y="-665163"/>
            <a:ext cx="2352675" cy="1371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pic>
        <p:nvPicPr>
          <p:cNvPr id="11" name="Picture 3">
            <a:extLst>
              <a:ext uri="{FF2B5EF4-FFF2-40B4-BE49-F238E27FC236}">
                <a16:creationId xmlns:a16="http://schemas.microsoft.com/office/drawing/2014/main" id="{BA431C74-3D2B-0985-5F11-09FB3EBD35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8164" y="2852739"/>
            <a:ext cx="2592387" cy="1944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93" name="Picture 16" descr="phonic game for dyslexics for spelling initial consonant blends">
            <a:extLst>
              <a:ext uri="{FF2B5EF4-FFF2-40B4-BE49-F238E27FC236}">
                <a16:creationId xmlns:a16="http://schemas.microsoft.com/office/drawing/2014/main" id="{A6096AFA-8230-1050-7024-57DD947975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7714" y="2924175"/>
            <a:ext cx="2376487" cy="205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6466C-FC19-DEE1-D706-77B3288D9C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hlinkClick r:id="rId2"/>
              </a:rPr>
              <a:t>SEND Educational Games and Toys | The Dyslexia Shop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C70358-A301-93BA-572A-2159FE5722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Dyslexia Online Practice Games - </a:t>
            </a:r>
            <a:r>
              <a:rPr lang="en-GB" dirty="0" err="1">
                <a:hlinkClick r:id="rId3"/>
              </a:rPr>
              <a:t>Lexercise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39582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BCE2B1C7-79E5-C455-01B5-D2E9A64594D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Spinner games</a:t>
            </a:r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02B7CE55-F70C-8694-3213-E192DD7528C5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</p:txBody>
      </p:sp>
      <p:pic>
        <p:nvPicPr>
          <p:cNvPr id="25604" name="Picture 6" descr="Phonics Spinners">
            <a:extLst>
              <a:ext uri="{FF2B5EF4-FFF2-40B4-BE49-F238E27FC236}">
                <a16:creationId xmlns:a16="http://schemas.microsoft.com/office/drawing/2014/main" id="{EBDD15D1-67BF-D8C0-9411-E5BB03C3EF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576" y="2133601"/>
            <a:ext cx="3313113" cy="331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A12A549E-6D88-6A6A-4C92-34CCE86D4A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Boxes Font</a:t>
            </a:r>
          </a:p>
        </p:txBody>
      </p:sp>
      <p:pic>
        <p:nvPicPr>
          <p:cNvPr id="26627" name="Picture 2">
            <a:extLst>
              <a:ext uri="{FF2B5EF4-FFF2-40B4-BE49-F238E27FC236}">
                <a16:creationId xmlns:a16="http://schemas.microsoft.com/office/drawing/2014/main" id="{F711A1B4-903A-CE5D-8224-A3ADA9BC38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508" t="44194" r="25011" b="18469"/>
          <a:stretch>
            <a:fillRect/>
          </a:stretch>
        </p:blipFill>
        <p:spPr bwMode="auto">
          <a:xfrm>
            <a:off x="4511676" y="1773239"/>
            <a:ext cx="3852863" cy="4103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96442A01-C91B-1219-06B2-D2CA5CF3754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atin typeface="Comic Sans MS" panose="030F0702030302020204" pitchFamily="66" charset="0"/>
              </a:rPr>
              <a:t>Useful for sentence work</a:t>
            </a:r>
          </a:p>
        </p:txBody>
      </p:sp>
      <p:pic>
        <p:nvPicPr>
          <p:cNvPr id="27651" name="Picture 3">
            <a:extLst>
              <a:ext uri="{FF2B5EF4-FFF2-40B4-BE49-F238E27FC236}">
                <a16:creationId xmlns:a16="http://schemas.microsoft.com/office/drawing/2014/main" id="{7B0D8DD0-591B-33B4-322B-4AB561CBB3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28" t="14999" r="54724" b="5901"/>
          <a:stretch>
            <a:fillRect/>
          </a:stretch>
        </p:blipFill>
        <p:spPr bwMode="auto">
          <a:xfrm>
            <a:off x="4295775" y="1628776"/>
            <a:ext cx="4032250" cy="503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3">
            <a:extLst>
              <a:ext uri="{FF2B5EF4-FFF2-40B4-BE49-F238E27FC236}">
                <a16:creationId xmlns:a16="http://schemas.microsoft.com/office/drawing/2014/main" id="{5E5921B4-7BB0-1FDE-5B51-5A4AD50356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Smart kids</a:t>
            </a:r>
          </a:p>
        </p:txBody>
      </p:sp>
      <p:sp>
        <p:nvSpPr>
          <p:cNvPr id="25603" name="Content Placeholder 4">
            <a:extLst>
              <a:ext uri="{FF2B5EF4-FFF2-40B4-BE49-F238E27FC236}">
                <a16:creationId xmlns:a16="http://schemas.microsoft.com/office/drawing/2014/main" id="{5FB4CDBD-A858-DC75-2B08-F37CDFD1A7AC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Excellent range of all types of teaching resources</a:t>
            </a:r>
          </a:p>
        </p:txBody>
      </p:sp>
      <p:pic>
        <p:nvPicPr>
          <p:cNvPr id="25604" name="Picture 2" descr="http://www.smartkids.co.uk/images/products/L39.jpg">
            <a:extLst>
              <a:ext uri="{FF2B5EF4-FFF2-40B4-BE49-F238E27FC236}">
                <a16:creationId xmlns:a16="http://schemas.microsoft.com/office/drawing/2014/main" id="{BF94526C-96A2-1D68-472E-7BECA50F1E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333" y="2513376"/>
            <a:ext cx="3095625" cy="3716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5" name="TextBox 6">
            <a:extLst>
              <a:ext uri="{FF2B5EF4-FFF2-40B4-BE49-F238E27FC236}">
                <a16:creationId xmlns:a16="http://schemas.microsoft.com/office/drawing/2014/main" id="{E7F5EC12-066F-A9F1-83C3-D0B6492D50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32626" y="3789363"/>
            <a:ext cx="331152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/>
              <a:t>www.smartkids.co.uk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CBCB22-1653-3435-8A6A-ABC763FE0F2A}"/>
              </a:ext>
            </a:extLst>
          </p:cNvPr>
          <p:cNvSpPr txBox="1"/>
          <p:nvPr/>
        </p:nvSpPr>
        <p:spPr>
          <a:xfrm>
            <a:off x="4295434" y="2776816"/>
            <a:ext cx="60987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Smart Kids UK | Educational Resources for Literacy &amp; Numeracy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 build="p"/>
      <p:bldP spid="2560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C03DC16A-A808-E16C-84A4-62BEB03CC1D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Foam Magnetic Letters</a:t>
            </a:r>
          </a:p>
        </p:txBody>
      </p:sp>
      <p:sp>
        <p:nvSpPr>
          <p:cNvPr id="29699" name="Content Placeholder 2">
            <a:extLst>
              <a:ext uri="{FF2B5EF4-FFF2-40B4-BE49-F238E27FC236}">
                <a16:creationId xmlns:a16="http://schemas.microsoft.com/office/drawing/2014/main" id="{769C2C65-8683-87A0-A1B8-87FA28B11A98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</p:txBody>
      </p:sp>
      <p:pic>
        <p:nvPicPr>
          <p:cNvPr id="29700" name="Picture 2" descr="http://www.smartkids.co.uk/images/home/HOMEPAGE-7_LS2.jpg">
            <a:hlinkClick r:id="rId2"/>
            <a:extLst>
              <a:ext uri="{FF2B5EF4-FFF2-40B4-BE49-F238E27FC236}">
                <a16:creationId xmlns:a16="http://schemas.microsoft.com/office/drawing/2014/main" id="{B2013C04-5DBF-2820-C9EC-E09F106140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4339" y="2349500"/>
            <a:ext cx="4427537" cy="3170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C8572395-62D0-78A8-F343-AE4381699F9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Other things that can help</a:t>
            </a:r>
          </a:p>
        </p:txBody>
      </p:sp>
      <p:pic>
        <p:nvPicPr>
          <p:cNvPr id="144386" name="Picture 2" descr="tinted A4 exercise books for visual stress">
            <a:hlinkClick r:id="rId2"/>
            <a:extLst>
              <a:ext uri="{FF2B5EF4-FFF2-40B4-BE49-F238E27FC236}">
                <a16:creationId xmlns:a16="http://schemas.microsoft.com/office/drawing/2014/main" id="{0681EE3D-A10B-F09F-A2F4-D06050D3EF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8926" y="2332875"/>
            <a:ext cx="2530475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4388" name="Picture 4" descr="pencil grips combi pack">
            <a:extLst>
              <a:ext uri="{FF2B5EF4-FFF2-40B4-BE49-F238E27FC236}">
                <a16:creationId xmlns:a16="http://schemas.microsoft.com/office/drawing/2014/main" id="{DE2D96DE-D970-4965-9CA1-37385ED3A1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8163" y="2205038"/>
            <a:ext cx="3009900" cy="2266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2F9F04F-FA9B-9D41-64A9-61430ABEA6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51088" y="5013325"/>
            <a:ext cx="35290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Books and pads of tinted paper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02AC52-3413-D2BE-D5B8-2D19B6F271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48526" y="5013325"/>
            <a:ext cx="24479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Pencil grips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4C60452D-90D7-1192-DEBC-CE891A0135D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Other ideas</a:t>
            </a:r>
          </a:p>
        </p:txBody>
      </p:sp>
      <p:pic>
        <p:nvPicPr>
          <p:cNvPr id="31747" name="Picture 2" descr="http://www.smartkids.co.uk/images/products/thumbs/LT73.jpg">
            <a:hlinkClick r:id="rId2"/>
            <a:extLst>
              <a:ext uri="{FF2B5EF4-FFF2-40B4-BE49-F238E27FC236}">
                <a16:creationId xmlns:a16="http://schemas.microsoft.com/office/drawing/2014/main" id="{75B1BBCA-4C4D-103A-ADE6-721230A18D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2626" y="2349501"/>
            <a:ext cx="2519363" cy="2519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48" name="Picture 4" descr="http://www.smartkids.co.uk/images/products/LD37.jpg">
            <a:extLst>
              <a:ext uri="{FF2B5EF4-FFF2-40B4-BE49-F238E27FC236}">
                <a16:creationId xmlns:a16="http://schemas.microsoft.com/office/drawing/2014/main" id="{016CF248-3887-6274-9ED3-0248508979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813" y="2420939"/>
            <a:ext cx="2381250" cy="210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749" name="TextBox 5">
            <a:extLst>
              <a:ext uri="{FF2B5EF4-FFF2-40B4-BE49-F238E27FC236}">
                <a16:creationId xmlns:a16="http://schemas.microsoft.com/office/drawing/2014/main" id="{735AB8E1-2FF1-87C6-F009-9A126459E6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27350" y="5445125"/>
            <a:ext cx="28082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Pebble alphabet</a:t>
            </a:r>
          </a:p>
        </p:txBody>
      </p:sp>
      <p:sp>
        <p:nvSpPr>
          <p:cNvPr id="31750" name="TextBox 6">
            <a:extLst>
              <a:ext uri="{FF2B5EF4-FFF2-40B4-BE49-F238E27FC236}">
                <a16:creationId xmlns:a16="http://schemas.microsoft.com/office/drawing/2014/main" id="{F6FDFAED-C5D9-CAB0-2D63-2E9AA472F0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19964" y="5445125"/>
            <a:ext cx="23764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Phonic flipcharts</a:t>
            </a:r>
          </a:p>
        </p:txBody>
      </p:sp>
    </p:spTree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436EF425-4BCC-69D6-F630-6D7CA9725A2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GAMZ – SWAP and FIX games</a:t>
            </a:r>
          </a:p>
        </p:txBody>
      </p:sp>
      <p:pic>
        <p:nvPicPr>
          <p:cNvPr id="32771" name="Picture 2" descr="http://www.gamzuk.com/images/swap.gif">
            <a:hlinkClick r:id="rId2"/>
            <a:extLst>
              <a:ext uri="{FF2B5EF4-FFF2-40B4-BE49-F238E27FC236}">
                <a16:creationId xmlns:a16="http://schemas.microsoft.com/office/drawing/2014/main" id="{60EA152C-1771-812F-6169-12CBE60364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3564" y="3213100"/>
            <a:ext cx="1728787" cy="2128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2" name="Picture 3">
            <a:extLst>
              <a:ext uri="{FF2B5EF4-FFF2-40B4-BE49-F238E27FC236}">
                <a16:creationId xmlns:a16="http://schemas.microsoft.com/office/drawing/2014/main" id="{0F40293A-1AEB-BFE8-8B28-93B2BE969F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0100" y="3213101"/>
            <a:ext cx="1511300" cy="1863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3" name="Picture 5" descr="http://www.gamzuk.com/images/s1.gif">
            <a:extLst>
              <a:ext uri="{FF2B5EF4-FFF2-40B4-BE49-F238E27FC236}">
                <a16:creationId xmlns:a16="http://schemas.microsoft.com/office/drawing/2014/main" id="{5C2DDE2A-E52D-C399-FCA9-F0B1378674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7714" y="3357564"/>
            <a:ext cx="1584325" cy="1951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4" name="Rectangle 6">
            <a:extLst>
              <a:ext uri="{FF2B5EF4-FFF2-40B4-BE49-F238E27FC236}">
                <a16:creationId xmlns:a16="http://schemas.microsoft.com/office/drawing/2014/main" id="{B3ECB851-C55B-1B85-834B-AC611110C3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40014" y="1844675"/>
            <a:ext cx="4103687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3200">
                <a:latin typeface="Comic Sans MS" panose="030F0702030302020204" pitchFamily="66" charset="0"/>
                <a:hlinkClick r:id="rId6"/>
              </a:rPr>
              <a:t>www.gamzuk.com</a:t>
            </a:r>
            <a:endParaRPr lang="en-GB" altLang="en-US" sz="32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93F4D1E-4607-6A22-5C37-2EE4F7F623AD}"/>
              </a:ext>
            </a:extLst>
          </p:cNvPr>
          <p:cNvSpPr txBox="1"/>
          <p:nvPr/>
        </p:nvSpPr>
        <p:spPr>
          <a:xfrm>
            <a:off x="2460567" y="139835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7"/>
              </a:rPr>
              <a:t>Wordsearches</a:t>
            </a:r>
            <a:endParaRPr lang="en-GB" dirty="0"/>
          </a:p>
        </p:txBody>
      </p:sp>
    </p:spTree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BA02C18F-25F8-AF68-2E2F-3EBA757952E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FIX games</a:t>
            </a:r>
          </a:p>
        </p:txBody>
      </p:sp>
      <p:pic>
        <p:nvPicPr>
          <p:cNvPr id="33795" name="Picture 2" descr="http://www.gamzuk.com/images/f1.gif">
            <a:extLst>
              <a:ext uri="{FF2B5EF4-FFF2-40B4-BE49-F238E27FC236}">
                <a16:creationId xmlns:a16="http://schemas.microsoft.com/office/drawing/2014/main" id="{4B1A5758-9921-7903-380F-2EBB2CEAC6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7350" y="2852739"/>
            <a:ext cx="1944688" cy="2395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3796" name="Picture 4" descr="http://www.gamzuk.com/images/f4.gif">
            <a:extLst>
              <a:ext uri="{FF2B5EF4-FFF2-40B4-BE49-F238E27FC236}">
                <a16:creationId xmlns:a16="http://schemas.microsoft.com/office/drawing/2014/main" id="{A720685A-7B23-435D-EAB5-BEDD96DD99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5638" y="2982914"/>
            <a:ext cx="1655762" cy="203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3797" name="Picture 6" descr="http://www.gamzuk.com/images/fix.gif">
            <a:extLst>
              <a:ext uri="{FF2B5EF4-FFF2-40B4-BE49-F238E27FC236}">
                <a16:creationId xmlns:a16="http://schemas.microsoft.com/office/drawing/2014/main" id="{79E793C6-4B77-BEDA-0422-D61801C9FB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9464" y="3068639"/>
            <a:ext cx="1368425" cy="1685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>
            <a:extLst>
              <a:ext uri="{FF2B5EF4-FFF2-40B4-BE49-F238E27FC236}">
                <a16:creationId xmlns:a16="http://schemas.microsoft.com/office/drawing/2014/main" id="{742A6C83-A0AA-98E7-8FAF-F79CF3B7172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Range of SWAP and FIX games</a:t>
            </a:r>
          </a:p>
        </p:txBody>
      </p:sp>
      <p:pic>
        <p:nvPicPr>
          <p:cNvPr id="34819" name="Picture 3">
            <a:extLst>
              <a:ext uri="{FF2B5EF4-FFF2-40B4-BE49-F238E27FC236}">
                <a16:creationId xmlns:a16="http://schemas.microsoft.com/office/drawing/2014/main" id="{8AC905CF-2AD9-3446-83E3-0392956475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044" r="28520" b="15501"/>
          <a:stretch>
            <a:fillRect/>
          </a:stretch>
        </p:blipFill>
        <p:spPr bwMode="auto">
          <a:xfrm>
            <a:off x="5232400" y="1574800"/>
            <a:ext cx="2159000" cy="528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77DA1C-7AD2-A01C-5988-92EF68C325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 anchor="ctr">
            <a:normAutofit/>
          </a:bodyPr>
          <a:lstStyle/>
          <a:p>
            <a:r>
              <a:rPr lang="en-GB" dirty="0"/>
              <a:t>Orton Gillingham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6AA635E-ED9C-92FC-879E-BEF35F5704A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48768" y="1218182"/>
            <a:ext cx="4442837" cy="4421635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48281092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2">
            <a:extLst>
              <a:ext uri="{FF2B5EF4-FFF2-40B4-BE49-F238E27FC236}">
                <a16:creationId xmlns:a16="http://schemas.microsoft.com/office/drawing/2014/main" id="{FF1E6293-F5BA-3BA8-F0D8-29D71AE82B2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Card stands</a:t>
            </a:r>
          </a:p>
        </p:txBody>
      </p:sp>
      <p:sp>
        <p:nvSpPr>
          <p:cNvPr id="30723" name="Content Placeholder 3">
            <a:extLst>
              <a:ext uri="{FF2B5EF4-FFF2-40B4-BE49-F238E27FC236}">
                <a16:creationId xmlns:a16="http://schemas.microsoft.com/office/drawing/2014/main" id="{E48010EF-4480-1ED2-414E-3992D4F231CE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These can make it much easier for a pupil to play a game</a:t>
            </a:r>
          </a:p>
          <a:p>
            <a:endParaRPr lang="en-GB" altLang="en-US"/>
          </a:p>
        </p:txBody>
      </p:sp>
      <p:pic>
        <p:nvPicPr>
          <p:cNvPr id="30724" name="Picture 2" descr="35cm Playing Card Holder">
            <a:extLst>
              <a:ext uri="{FF2B5EF4-FFF2-40B4-BE49-F238E27FC236}">
                <a16:creationId xmlns:a16="http://schemas.microsoft.com/office/drawing/2014/main" id="{C42DF387-E5AC-0927-35D3-53E02138EE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5914" y="3213101"/>
            <a:ext cx="3792537" cy="2519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25" name="TextBox 7">
            <a:extLst>
              <a:ext uri="{FF2B5EF4-FFF2-40B4-BE49-F238E27FC236}">
                <a16:creationId xmlns:a16="http://schemas.microsoft.com/office/drawing/2014/main" id="{91506027-368B-B06C-D7FF-B6E57F4ED2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32626" y="4005264"/>
            <a:ext cx="295116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www.toypost.co.uk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build="p"/>
      <p:bldP spid="3072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3" descr="pp2a9e97f5_1b.jpg">
            <a:hlinkClick r:id="rId2"/>
            <a:extLst>
              <a:ext uri="{FF2B5EF4-FFF2-40B4-BE49-F238E27FC236}">
                <a16:creationId xmlns:a16="http://schemas.microsoft.com/office/drawing/2014/main" id="{37C8D8F5-3310-1220-DB48-DB3E41AB1F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206" y="3817159"/>
            <a:ext cx="2667000" cy="189547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867" name="Picture 5" descr="pp09031a46_1b.jpg">
            <a:hlinkClick r:id="rId4"/>
            <a:extLst>
              <a:ext uri="{FF2B5EF4-FFF2-40B4-BE49-F238E27FC236}">
                <a16:creationId xmlns:a16="http://schemas.microsoft.com/office/drawing/2014/main" id="{1228FB3B-8AA9-55BF-A7F5-6A97F5A49D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6605" y="3705717"/>
            <a:ext cx="2667000" cy="189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FF1564F-51E2-E2BA-05D4-49581AA154D9}"/>
              </a:ext>
            </a:extLst>
          </p:cNvPr>
          <p:cNvSpPr txBox="1">
            <a:spLocks/>
          </p:cNvSpPr>
          <p:nvPr/>
        </p:nvSpPr>
        <p:spPr>
          <a:xfrm>
            <a:off x="2438400" y="1600201"/>
            <a:ext cx="7772400" cy="4530725"/>
          </a:xfrm>
          <a:prstGeom prst="rect">
            <a:avLst/>
          </a:prstGeom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folHlink"/>
              </a:buClr>
              <a:buSzPct val="90000"/>
              <a:buFont typeface="Wingdings" pitchFamily="2" charset="2"/>
              <a:buChar char="n"/>
              <a:defRPr/>
            </a:pPr>
            <a:r>
              <a:rPr lang="en-GB" sz="2800" kern="0" dirty="0"/>
              <a:t>Produce a number of board games suitable for use with dyslexic children</a:t>
            </a:r>
          </a:p>
          <a:p>
            <a:pPr marL="342900" indent="-342900">
              <a:spcBef>
                <a:spcPct val="20000"/>
              </a:spcBef>
              <a:buClr>
                <a:schemeClr val="folHlink"/>
              </a:buClr>
              <a:buSzPct val="90000"/>
              <a:buFont typeface="Wingdings" pitchFamily="2" charset="2"/>
              <a:buChar char="n"/>
              <a:defRPr/>
            </a:pPr>
            <a:r>
              <a:rPr lang="en-GB" sz="2800" kern="0" dirty="0">
                <a:latin typeface="Comic Sans MS" pitchFamily="66" charset="0"/>
                <a:hlinkClick r:id="rId6"/>
              </a:rPr>
              <a:t>www.helpgames.co.uk</a:t>
            </a:r>
            <a:endParaRPr lang="en-GB" sz="2800" kern="0" dirty="0">
              <a:latin typeface="Comic Sans MS" pitchFamily="66" charset="0"/>
            </a:endParaRPr>
          </a:p>
          <a:p>
            <a:pPr marL="342900" indent="-342900">
              <a:spcBef>
                <a:spcPct val="20000"/>
              </a:spcBef>
              <a:buClr>
                <a:schemeClr val="folHlink"/>
              </a:buClr>
              <a:buSzPct val="90000"/>
              <a:buFont typeface="Wingdings" pitchFamily="2" charset="2"/>
              <a:buChar char="n"/>
              <a:defRPr/>
            </a:pPr>
            <a:r>
              <a:rPr lang="en-GB" sz="2800" dirty="0">
                <a:hlinkClick r:id="rId7"/>
              </a:rPr>
              <a:t>HELP Educational Games - Home</a:t>
            </a:r>
            <a:endParaRPr lang="en-GB" sz="2800" kern="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5C55AEC-DD83-7B64-BF21-FCD675D8E91F}"/>
              </a:ext>
            </a:extLst>
          </p:cNvPr>
          <p:cNvSpPr txBox="1">
            <a:spLocks/>
          </p:cNvSpPr>
          <p:nvPr/>
        </p:nvSpPr>
        <p:spPr bwMode="auto">
          <a:xfrm>
            <a:off x="2590800" y="269875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defRPr/>
            </a:pPr>
            <a:r>
              <a:rPr lang="en-GB" sz="4200" kern="0" dirty="0">
                <a:solidFill>
                  <a:schemeClr val="tx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Help Educational Games</a:t>
            </a:r>
          </a:p>
        </p:txBody>
      </p:sp>
    </p:spTree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>
            <a:extLst>
              <a:ext uri="{FF2B5EF4-FFF2-40B4-BE49-F238E27FC236}">
                <a16:creationId xmlns:a16="http://schemas.microsoft.com/office/drawing/2014/main" id="{676E1023-7054-D430-4209-7A00DE9D84C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TRUGS  - now also available in Welsh </a:t>
            </a:r>
          </a:p>
        </p:txBody>
      </p:sp>
      <p:pic>
        <p:nvPicPr>
          <p:cNvPr id="37891" name="Picture 2" descr="http://t1.gstatic.com/images?q=tbn:ANd9GcTqsNu_WI4Vi5YSnWFGMz7_66K2jRbHOSBRY95wvSRShh83AhR0">
            <a:extLst>
              <a:ext uri="{FF2B5EF4-FFF2-40B4-BE49-F238E27FC236}">
                <a16:creationId xmlns:a16="http://schemas.microsoft.com/office/drawing/2014/main" id="{92082FBF-05E7-4CCA-F0E7-13E9BB3426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575" y="2060576"/>
            <a:ext cx="2952750" cy="268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892" name="TextBox 3">
            <a:extLst>
              <a:ext uri="{FF2B5EF4-FFF2-40B4-BE49-F238E27FC236}">
                <a16:creationId xmlns:a16="http://schemas.microsoft.com/office/drawing/2014/main" id="{54240BCE-76E3-1A7F-C995-18438C70AB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75051" y="5157788"/>
            <a:ext cx="58340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hlinkClick r:id="rId3"/>
              </a:rPr>
              <a:t>www.readsuccessfully</a:t>
            </a:r>
            <a:r>
              <a:rPr lang="en-GB" altLang="en-US" sz="1800"/>
              <a:t> com</a:t>
            </a:r>
          </a:p>
        </p:txBody>
      </p:sp>
    </p:spTree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8321C091-3936-3F6E-3492-F6CFB54475F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Photocopiable books to make simple games</a:t>
            </a:r>
          </a:p>
        </p:txBody>
      </p:sp>
      <p:sp>
        <p:nvSpPr>
          <p:cNvPr id="38915" name="Content Placeholder 2">
            <a:extLst>
              <a:ext uri="{FF2B5EF4-FFF2-40B4-BE49-F238E27FC236}">
                <a16:creationId xmlns:a16="http://schemas.microsoft.com/office/drawing/2014/main" id="{ED3393B8-B301-35FB-77CF-0036592D444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424113" y="1628776"/>
            <a:ext cx="7772400" cy="4530725"/>
          </a:xfrm>
        </p:spPr>
        <p:txBody>
          <a:bodyPr/>
          <a:lstStyle/>
          <a:p>
            <a:r>
              <a:rPr lang="en-GB" altLang="en-US" sz="2400" dirty="0">
                <a:hlinkClick r:id="rId2"/>
              </a:rPr>
              <a:t>www.easylearn.co.uk</a:t>
            </a:r>
            <a:r>
              <a:rPr lang="en-GB" altLang="en-US" sz="2400" dirty="0"/>
              <a:t>              </a:t>
            </a:r>
          </a:p>
        </p:txBody>
      </p:sp>
      <p:pic>
        <p:nvPicPr>
          <p:cNvPr id="38916" name="Picture 4" descr="http://www.easylearn.co.uk/components/com_virtuemart/shop_image/product/R701_cover.gif">
            <a:extLst>
              <a:ext uri="{FF2B5EF4-FFF2-40B4-BE49-F238E27FC236}">
                <a16:creationId xmlns:a16="http://schemas.microsoft.com/office/drawing/2014/main" id="{14E8CD16-7252-630E-12E6-158BEB10D7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4734" y="2686715"/>
            <a:ext cx="2270125" cy="3138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8917" name="TextBox 5">
            <a:extLst>
              <a:ext uri="{FF2B5EF4-FFF2-40B4-BE49-F238E27FC236}">
                <a16:creationId xmlns:a16="http://schemas.microsoft.com/office/drawing/2014/main" id="{96E147EB-4364-64D2-9FAB-E4C04D192D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27350" y="2133601"/>
            <a:ext cx="259238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Available as an e book in pdf format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9EB18F-E22E-B183-BC19-29C33DAE09FD}"/>
              </a:ext>
            </a:extLst>
          </p:cNvPr>
          <p:cNvSpPr txBox="1"/>
          <p:nvPr/>
        </p:nvSpPr>
        <p:spPr>
          <a:xfrm>
            <a:off x="4589089" y="2823649"/>
            <a:ext cx="60987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>
                <a:hlinkClick r:id="rId4"/>
              </a:rPr>
              <a:t>Easylearn</a:t>
            </a:r>
            <a:r>
              <a:rPr lang="en-GB" dirty="0">
                <a:hlinkClick r:id="rId4"/>
              </a:rPr>
              <a:t> - The Write Reason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1184966-EFA8-E97A-241A-F530A17501FF}"/>
              </a:ext>
            </a:extLst>
          </p:cNvPr>
          <p:cNvSpPr txBox="1"/>
          <p:nvPr/>
        </p:nvSpPr>
        <p:spPr>
          <a:xfrm>
            <a:off x="4589089" y="3274317"/>
            <a:ext cx="609877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>
              <a:hlinkClick r:id="rId5"/>
            </a:endParaRPr>
          </a:p>
          <a:p>
            <a:r>
              <a:rPr lang="en-GB" dirty="0" err="1">
                <a:hlinkClick r:id="rId5"/>
              </a:rPr>
              <a:t>Easylearn</a:t>
            </a:r>
            <a:r>
              <a:rPr lang="en-GB" dirty="0">
                <a:hlinkClick r:id="rId5"/>
              </a:rPr>
              <a:t> Big Phonics Book 1 Activities | PDF | Phonics | Reading (Process)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423ECE7-4E94-55CA-2F31-075DE24B70C4}"/>
              </a:ext>
            </a:extLst>
          </p:cNvPr>
          <p:cNvSpPr txBox="1"/>
          <p:nvPr/>
        </p:nvSpPr>
        <p:spPr>
          <a:xfrm>
            <a:off x="4607563" y="4382313"/>
            <a:ext cx="60987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>
                <a:hlinkClick r:id="rId6"/>
              </a:rPr>
              <a:t>Easylearn</a:t>
            </a:r>
            <a:r>
              <a:rPr lang="en-GB" dirty="0">
                <a:hlinkClick r:id="rId6"/>
              </a:rPr>
              <a:t> Resources - Teaching Resources - TES</a:t>
            </a:r>
            <a:endParaRPr lang="en-GB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>
            <a:extLst>
              <a:ext uri="{FF2B5EF4-FFF2-40B4-BE49-F238E27FC236}">
                <a16:creationId xmlns:a16="http://schemas.microsoft.com/office/drawing/2014/main" id="{FF2C7601-6DDB-A315-5565-36BAF3CFF52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Software – Nessy Reading and Spelling</a:t>
            </a:r>
          </a:p>
        </p:txBody>
      </p:sp>
      <p:pic>
        <p:nvPicPr>
          <p:cNvPr id="34822" name="Picture 6" descr="Nessy Reading &amp; Spelling">
            <a:extLst>
              <a:ext uri="{FF2B5EF4-FFF2-40B4-BE49-F238E27FC236}">
                <a16:creationId xmlns:a16="http://schemas.microsoft.com/office/drawing/2014/main" id="{351A31F4-86FA-752B-7BFF-D08CADE16ED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98888" y="1700964"/>
            <a:ext cx="4427538" cy="3186112"/>
          </a:xfr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FFC4E27-92CA-F2C7-243B-73D959E9EB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40014" y="5661025"/>
            <a:ext cx="75596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Now available by monthly subscription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0248C4D-C680-8B5E-0066-7F37AF2D0EB9}"/>
              </a:ext>
            </a:extLst>
          </p:cNvPr>
          <p:cNvSpPr txBox="1"/>
          <p:nvPr/>
        </p:nvSpPr>
        <p:spPr>
          <a:xfrm>
            <a:off x="5648499" y="2968628"/>
            <a:ext cx="60987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Nessy Reading and Spelling | Nessy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>
            <a:extLst>
              <a:ext uri="{FF2B5EF4-FFF2-40B4-BE49-F238E27FC236}">
                <a16:creationId xmlns:a16="http://schemas.microsoft.com/office/drawing/2014/main" id="{768D312A-03A3-4A66-A3AE-3730CFED3E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Features</a:t>
            </a:r>
          </a:p>
        </p:txBody>
      </p:sp>
      <p:sp>
        <p:nvSpPr>
          <p:cNvPr id="40963" name="Content Placeholder 2">
            <a:extLst>
              <a:ext uri="{FF2B5EF4-FFF2-40B4-BE49-F238E27FC236}">
                <a16:creationId xmlns:a16="http://schemas.microsoft.com/office/drawing/2014/main" id="{F51EDB02-71AC-6A5D-F61C-D40BBC2AED2C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Can be played on any computer or tablet that has internet access</a:t>
            </a:r>
          </a:p>
          <a:p>
            <a:r>
              <a:rPr lang="en-GB" altLang="en-US"/>
              <a:t>Begins with an assessment of pupil’s reading and spelling skills, then sets individual targets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>
            <a:extLst>
              <a:ext uri="{FF2B5EF4-FFF2-40B4-BE49-F238E27FC236}">
                <a16:creationId xmlns:a16="http://schemas.microsoft.com/office/drawing/2014/main" id="{55E828FF-0B18-54A5-BC31-28332284FD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Work is structured around 10 islands</a:t>
            </a:r>
          </a:p>
        </p:txBody>
      </p:sp>
      <p:pic>
        <p:nvPicPr>
          <p:cNvPr id="41987" name="Picture 4">
            <a:extLst>
              <a:ext uri="{FF2B5EF4-FFF2-40B4-BE49-F238E27FC236}">
                <a16:creationId xmlns:a16="http://schemas.microsoft.com/office/drawing/2014/main" id="{A458070B-EFD5-BA21-C634-5A15B819A26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56" t="7529" r="13228" b="5891"/>
          <a:stretch>
            <a:fillRect/>
          </a:stretch>
        </p:blipFill>
        <p:spPr>
          <a:xfrm>
            <a:off x="3393151" y="1653381"/>
            <a:ext cx="5327650" cy="3551237"/>
          </a:xfrm>
          <a:noFill/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>
            <a:extLst>
              <a:ext uri="{FF2B5EF4-FFF2-40B4-BE49-F238E27FC236}">
                <a16:creationId xmlns:a16="http://schemas.microsoft.com/office/drawing/2014/main" id="{A1BD39FD-28D6-F839-CB59-FA351F3E952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Reading games</a:t>
            </a:r>
          </a:p>
        </p:txBody>
      </p:sp>
      <p:pic>
        <p:nvPicPr>
          <p:cNvPr id="43011" name="Picture 4">
            <a:extLst>
              <a:ext uri="{FF2B5EF4-FFF2-40B4-BE49-F238E27FC236}">
                <a16:creationId xmlns:a16="http://schemas.microsoft.com/office/drawing/2014/main" id="{A17407E2-7B5D-58ED-606E-86910F4832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95" t="10738" r="13414"/>
          <a:stretch>
            <a:fillRect/>
          </a:stretch>
        </p:blipFill>
        <p:spPr bwMode="auto">
          <a:xfrm>
            <a:off x="3900487" y="2187952"/>
            <a:ext cx="4391025" cy="2992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>
            <a:extLst>
              <a:ext uri="{FF2B5EF4-FFF2-40B4-BE49-F238E27FC236}">
                <a16:creationId xmlns:a16="http://schemas.microsoft.com/office/drawing/2014/main" id="{70791944-67F6-6305-D279-0E1697C74A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atin typeface="Comic Sans MS" panose="030F0702030302020204" pitchFamily="66" charset="0"/>
              </a:rPr>
              <a:t>Spelling Games</a:t>
            </a:r>
          </a:p>
        </p:txBody>
      </p:sp>
      <p:pic>
        <p:nvPicPr>
          <p:cNvPr id="44035" name="Picture 5">
            <a:extLst>
              <a:ext uri="{FF2B5EF4-FFF2-40B4-BE49-F238E27FC236}">
                <a16:creationId xmlns:a16="http://schemas.microsoft.com/office/drawing/2014/main" id="{1C21A229-E957-D67E-75A4-5B6BD954CD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5" t="13174" r="14021" b="5891"/>
          <a:stretch>
            <a:fillRect/>
          </a:stretch>
        </p:blipFill>
        <p:spPr bwMode="auto">
          <a:xfrm>
            <a:off x="4151313" y="2349501"/>
            <a:ext cx="5040312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>
            <a:extLst>
              <a:ext uri="{FF2B5EF4-FFF2-40B4-BE49-F238E27FC236}">
                <a16:creationId xmlns:a16="http://schemas.microsoft.com/office/drawing/2014/main" id="{49F58DE5-64FF-FF89-2C44-2334CCBB262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atin typeface="Comic Sans MS" panose="030F0702030302020204" pitchFamily="66" charset="0"/>
              </a:rPr>
              <a:t>Syllable work</a:t>
            </a:r>
          </a:p>
        </p:txBody>
      </p:sp>
      <p:pic>
        <p:nvPicPr>
          <p:cNvPr id="45059" name="Picture 4">
            <a:extLst>
              <a:ext uri="{FF2B5EF4-FFF2-40B4-BE49-F238E27FC236}">
                <a16:creationId xmlns:a16="http://schemas.microsoft.com/office/drawing/2014/main" id="{AC334B2E-B7CA-C5E1-53CF-4A3C6EF2E8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39" t="11293" r="13228" b="4010"/>
          <a:stretch>
            <a:fillRect/>
          </a:stretch>
        </p:blipFill>
        <p:spPr bwMode="auto">
          <a:xfrm>
            <a:off x="4367213" y="2636839"/>
            <a:ext cx="5111750" cy="3240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>
            <a:extLst>
              <a:ext uri="{FF2B5EF4-FFF2-40B4-BE49-F238E27FC236}">
                <a16:creationId xmlns:a16="http://schemas.microsoft.com/office/drawing/2014/main" id="{2F620CCB-4107-837A-5150-6E75C83FCC3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Worksheets for reading and spelling</a:t>
            </a:r>
          </a:p>
        </p:txBody>
      </p:sp>
      <p:pic>
        <p:nvPicPr>
          <p:cNvPr id="46083" name="Picture 2">
            <a:extLst>
              <a:ext uri="{FF2B5EF4-FFF2-40B4-BE49-F238E27FC236}">
                <a16:creationId xmlns:a16="http://schemas.microsoft.com/office/drawing/2014/main" id="{8D9EB573-6670-0128-6152-6243D24014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012" t="13734" r="35033" b="8833"/>
          <a:stretch>
            <a:fillRect/>
          </a:stretch>
        </p:blipFill>
        <p:spPr bwMode="auto">
          <a:xfrm>
            <a:off x="7319963" y="1916114"/>
            <a:ext cx="2919412" cy="454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6084" name="Picture 3">
            <a:extLst>
              <a:ext uri="{FF2B5EF4-FFF2-40B4-BE49-F238E27FC236}">
                <a16:creationId xmlns:a16="http://schemas.microsoft.com/office/drawing/2014/main" id="{F97CE2FA-B14C-9DA3-F908-78B0601B98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06" t="14301" r="31494" b="5901"/>
          <a:stretch>
            <a:fillRect/>
          </a:stretch>
        </p:blipFill>
        <p:spPr bwMode="auto">
          <a:xfrm>
            <a:off x="2927351" y="1844675"/>
            <a:ext cx="2881313" cy="446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>
            <a:extLst>
              <a:ext uri="{FF2B5EF4-FFF2-40B4-BE49-F238E27FC236}">
                <a16:creationId xmlns:a16="http://schemas.microsoft.com/office/drawing/2014/main" id="{342BFA25-FEC3-A63B-754A-B171DAEF15E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atin typeface="Comic Sans MS" panose="030F0702030302020204" pitchFamily="66" charset="0"/>
              </a:rPr>
              <a:t>Sentence reading</a:t>
            </a:r>
          </a:p>
        </p:txBody>
      </p:sp>
      <p:pic>
        <p:nvPicPr>
          <p:cNvPr id="47107" name="Picture 2">
            <a:extLst>
              <a:ext uri="{FF2B5EF4-FFF2-40B4-BE49-F238E27FC236}">
                <a16:creationId xmlns:a16="http://schemas.microsoft.com/office/drawing/2014/main" id="{851865AE-81C0-75C3-90EF-A355535A30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80" t="23801" r="38184" b="16701"/>
          <a:stretch>
            <a:fillRect/>
          </a:stretch>
        </p:blipFill>
        <p:spPr bwMode="auto">
          <a:xfrm>
            <a:off x="3071814" y="1844676"/>
            <a:ext cx="3125787" cy="458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108" name="Picture 3">
            <a:extLst>
              <a:ext uri="{FF2B5EF4-FFF2-40B4-BE49-F238E27FC236}">
                <a16:creationId xmlns:a16="http://schemas.microsoft.com/office/drawing/2014/main" id="{CD86BCCD-A40E-15E0-1A1C-4BF4F615F7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34" t="14700" r="33463" b="6201"/>
          <a:stretch>
            <a:fillRect/>
          </a:stretch>
        </p:blipFill>
        <p:spPr bwMode="auto">
          <a:xfrm>
            <a:off x="6959601" y="1844676"/>
            <a:ext cx="3154363" cy="4348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>
            <a:extLst>
              <a:ext uri="{FF2B5EF4-FFF2-40B4-BE49-F238E27FC236}">
                <a16:creationId xmlns:a16="http://schemas.microsoft.com/office/drawing/2014/main" id="{21DF3253-DBA7-DCB7-04AF-0689ADE075F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Card games – Chain game</a:t>
            </a:r>
          </a:p>
        </p:txBody>
      </p:sp>
      <p:pic>
        <p:nvPicPr>
          <p:cNvPr id="48131" name="Picture 4">
            <a:extLst>
              <a:ext uri="{FF2B5EF4-FFF2-40B4-BE49-F238E27FC236}">
                <a16:creationId xmlns:a16="http://schemas.microsoft.com/office/drawing/2014/main" id="{CE4A733A-B971-94D2-0938-04B20241D8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580" t="13174" r="32631" b="5891"/>
          <a:stretch>
            <a:fillRect/>
          </a:stretch>
        </p:blipFill>
        <p:spPr bwMode="auto">
          <a:xfrm>
            <a:off x="4749511" y="1579419"/>
            <a:ext cx="3017838" cy="395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>
            <a:extLst>
              <a:ext uri="{FF2B5EF4-FFF2-40B4-BE49-F238E27FC236}">
                <a16:creationId xmlns:a16="http://schemas.microsoft.com/office/drawing/2014/main" id="{DF84CA6C-7251-1971-816F-6A50E3B49D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Dominoes</a:t>
            </a:r>
          </a:p>
        </p:txBody>
      </p:sp>
      <p:pic>
        <p:nvPicPr>
          <p:cNvPr id="49155" name="Picture 2">
            <a:extLst>
              <a:ext uri="{FF2B5EF4-FFF2-40B4-BE49-F238E27FC236}">
                <a16:creationId xmlns:a16="http://schemas.microsoft.com/office/drawing/2014/main" id="{2126EECC-3993-4502-C948-EBB768B023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450" t="14433" r="33263" b="8566"/>
          <a:stretch>
            <a:fillRect/>
          </a:stretch>
        </p:blipFill>
        <p:spPr bwMode="auto">
          <a:xfrm>
            <a:off x="3846196" y="1268933"/>
            <a:ext cx="3300413" cy="4425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1">
            <a:extLst>
              <a:ext uri="{FF2B5EF4-FFF2-40B4-BE49-F238E27FC236}">
                <a16:creationId xmlns:a16="http://schemas.microsoft.com/office/drawing/2014/main" id="{112D7EAD-48CD-BFB2-E7A5-B1C8C97E771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Bingo cards</a:t>
            </a:r>
          </a:p>
        </p:txBody>
      </p:sp>
      <p:pic>
        <p:nvPicPr>
          <p:cNvPr id="50179" name="Picture 2">
            <a:extLst>
              <a:ext uri="{FF2B5EF4-FFF2-40B4-BE49-F238E27FC236}">
                <a16:creationId xmlns:a16="http://schemas.microsoft.com/office/drawing/2014/main" id="{BD4866F1-49B7-89BE-0790-F2AFA0DB47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62" t="15134" r="18301" b="7867"/>
          <a:stretch>
            <a:fillRect/>
          </a:stretch>
        </p:blipFill>
        <p:spPr bwMode="auto">
          <a:xfrm>
            <a:off x="3575050" y="2060576"/>
            <a:ext cx="5607050" cy="4005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">
            <a:extLst>
              <a:ext uri="{FF2B5EF4-FFF2-40B4-BE49-F238E27FC236}">
                <a16:creationId xmlns:a16="http://schemas.microsoft.com/office/drawing/2014/main" id="{C73732AC-5911-4AD6-F4CD-04BDC8B95D9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Other Programs from Nessy</a:t>
            </a:r>
          </a:p>
        </p:txBody>
      </p:sp>
      <p:sp>
        <p:nvSpPr>
          <p:cNvPr id="51203" name="TextBox 7">
            <a:extLst>
              <a:ext uri="{FF2B5EF4-FFF2-40B4-BE49-F238E27FC236}">
                <a16:creationId xmlns:a16="http://schemas.microsoft.com/office/drawing/2014/main" id="{0B9737CF-39FA-ABAF-B26D-E1F443067A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19739" y="5157789"/>
            <a:ext cx="45370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Available through annual subscriptions</a:t>
            </a:r>
          </a:p>
        </p:txBody>
      </p:sp>
      <p:pic>
        <p:nvPicPr>
          <p:cNvPr id="51204" name="Picture 9" descr="Nessy Fingers Touch Typing">
            <a:extLst>
              <a:ext uri="{FF2B5EF4-FFF2-40B4-BE49-F238E27FC236}">
                <a16:creationId xmlns:a16="http://schemas.microsoft.com/office/drawing/2014/main" id="{0AC1CE78-C083-D2A1-907A-C17E42682A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6989" y="2573339"/>
            <a:ext cx="2016125" cy="207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05" name="Picture 11" descr="Nessy Numbers">
            <a:extLst>
              <a:ext uri="{FF2B5EF4-FFF2-40B4-BE49-F238E27FC236}">
                <a16:creationId xmlns:a16="http://schemas.microsoft.com/office/drawing/2014/main" id="{4F8CC1BA-D593-F4FB-9556-1F60E61C49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7938" y="2636838"/>
            <a:ext cx="1655762" cy="1655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06" name="Picture 13" descr="Writing Beach">
            <a:extLst>
              <a:ext uri="{FF2B5EF4-FFF2-40B4-BE49-F238E27FC236}">
                <a16:creationId xmlns:a16="http://schemas.microsoft.com/office/drawing/2014/main" id="{542858AA-96FB-C0A3-330B-87295D09DF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4426" y="2492376"/>
            <a:ext cx="2625725" cy="1897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itle 1">
            <a:extLst>
              <a:ext uri="{FF2B5EF4-FFF2-40B4-BE49-F238E27FC236}">
                <a16:creationId xmlns:a16="http://schemas.microsoft.com/office/drawing/2014/main" id="{432DAAD3-0563-9B3E-329F-63F0F5414BA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424113" y="333375"/>
            <a:ext cx="7772400" cy="1143000"/>
          </a:xfrm>
        </p:spPr>
        <p:txBody>
          <a:bodyPr/>
          <a:lstStyle/>
          <a:p>
            <a: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Selection of apps also available</a:t>
            </a:r>
          </a:p>
        </p:txBody>
      </p:sp>
      <p:pic>
        <p:nvPicPr>
          <p:cNvPr id="52227" name="Picture 2">
            <a:extLst>
              <a:ext uri="{FF2B5EF4-FFF2-40B4-BE49-F238E27FC236}">
                <a16:creationId xmlns:a16="http://schemas.microsoft.com/office/drawing/2014/main" id="{6C549E6D-CFD8-F24B-025A-FDE47A37E9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29" t="9470" r="37901" b="35406"/>
          <a:stretch>
            <a:fillRect/>
          </a:stretch>
        </p:blipFill>
        <p:spPr bwMode="auto">
          <a:xfrm>
            <a:off x="4151313" y="1989138"/>
            <a:ext cx="4824412" cy="4032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itle 1">
            <a:extLst>
              <a:ext uri="{FF2B5EF4-FFF2-40B4-BE49-F238E27FC236}">
                <a16:creationId xmlns:a16="http://schemas.microsoft.com/office/drawing/2014/main" id="{0BB8E14A-9AAD-7355-37E7-0C720F391DE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Wordshark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Numbershark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251" name="Content Placeholder 2">
            <a:extLst>
              <a:ext uri="{FF2B5EF4-FFF2-40B4-BE49-F238E27FC236}">
                <a16:creationId xmlns:a16="http://schemas.microsoft.com/office/drawing/2014/main" id="{7183AFB9-EA8F-4BE7-B251-74538A5CE9CF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>
                <a:latin typeface="Comic Sans MS" panose="030F0702030302020204" pitchFamily="66" charset="0"/>
                <a:hlinkClick r:id="rId2"/>
              </a:rPr>
              <a:t>www.wordshark.co.uk</a:t>
            </a:r>
            <a:r>
              <a:rPr lang="en-GB" altLang="en-US">
                <a:latin typeface="Comic Sans MS" panose="030F0702030302020204" pitchFamily="66" charset="0"/>
              </a:rPr>
              <a:t>  </a:t>
            </a:r>
          </a:p>
          <a:p>
            <a:endParaRPr lang="en-GB" altLang="en-US"/>
          </a:p>
        </p:txBody>
      </p:sp>
      <p:pic>
        <p:nvPicPr>
          <p:cNvPr id="104454" name="Picture 6" descr="Word Shark version 4">
            <a:hlinkClick r:id="rId3"/>
            <a:extLst>
              <a:ext uri="{FF2B5EF4-FFF2-40B4-BE49-F238E27FC236}">
                <a16:creationId xmlns:a16="http://schemas.microsoft.com/office/drawing/2014/main" id="{97C7DBB4-8414-B666-35C0-F1A44DCE98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3613" y="2924175"/>
            <a:ext cx="2095500" cy="297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456" name="Picture 8" descr="Number Shark Version 4">
            <a:hlinkClick r:id="rId5"/>
            <a:extLst>
              <a:ext uri="{FF2B5EF4-FFF2-40B4-BE49-F238E27FC236}">
                <a16:creationId xmlns:a16="http://schemas.microsoft.com/office/drawing/2014/main" id="{478C40E1-921B-7402-4471-E91B5D6107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4425" y="2997200"/>
            <a:ext cx="2095500" cy="297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itle 1">
            <a:extLst>
              <a:ext uri="{FF2B5EF4-FFF2-40B4-BE49-F238E27FC236}">
                <a16:creationId xmlns:a16="http://schemas.microsoft.com/office/drawing/2014/main" id="{02DFA099-5B03-2F0B-3C19-FD97489A55B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Welsh software - literacy</a:t>
            </a:r>
          </a:p>
        </p:txBody>
      </p:sp>
      <p:sp>
        <p:nvSpPr>
          <p:cNvPr id="56323" name="Content Placeholder 2">
            <a:extLst>
              <a:ext uri="{FF2B5EF4-FFF2-40B4-BE49-F238E27FC236}">
                <a16:creationId xmlns:a16="http://schemas.microsoft.com/office/drawing/2014/main" id="{66B8C24D-F404-19BA-A1E2-44B0344FC0E7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b="1"/>
              <a:t>Zap Ffactor!</a:t>
            </a:r>
            <a:r>
              <a:rPr lang="en-GB" altLang="en-US"/>
              <a:t> is a collection of interactive games for developing and promoting early language skills in Welsh. </a:t>
            </a:r>
          </a:p>
          <a:p>
            <a:endParaRPr lang="en-GB" altLang="en-US"/>
          </a:p>
        </p:txBody>
      </p:sp>
      <p:pic>
        <p:nvPicPr>
          <p:cNvPr id="56324" name="Picture 2" descr="Zap Ffactor!">
            <a:extLst>
              <a:ext uri="{FF2B5EF4-FFF2-40B4-BE49-F238E27FC236}">
                <a16:creationId xmlns:a16="http://schemas.microsoft.com/office/drawing/2014/main" id="{AD703072-F5BC-0EC1-73D9-A4B519AA07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8438" y="3141664"/>
            <a:ext cx="1943100" cy="2740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6325" name="TextBox 5">
            <a:extLst>
              <a:ext uri="{FF2B5EF4-FFF2-40B4-BE49-F238E27FC236}">
                <a16:creationId xmlns:a16="http://schemas.microsoft.com/office/drawing/2014/main" id="{6B7984AE-F242-392A-5297-C98319EDB0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72264" y="4646613"/>
            <a:ext cx="3455987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3200">
                <a:latin typeface="Comic Sans MS" panose="030F0702030302020204" pitchFamily="66" charset="0"/>
              </a:rPr>
              <a:t>www.atebol.com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FF06CE-8B88-8B3E-C363-2F8E47EE24D6}"/>
              </a:ext>
            </a:extLst>
          </p:cNvPr>
          <p:cNvSpPr txBox="1"/>
          <p:nvPr/>
        </p:nvSpPr>
        <p:spPr>
          <a:xfrm>
            <a:off x="6507480" y="3711232"/>
            <a:ext cx="60987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Zap </a:t>
            </a:r>
            <a:r>
              <a:rPr lang="en-GB" dirty="0" err="1">
                <a:hlinkClick r:id="rId3"/>
              </a:rPr>
              <a:t>Ffactor</a:t>
            </a:r>
            <a:r>
              <a:rPr lang="en-GB" dirty="0">
                <a:hlinkClick r:id="rId3"/>
              </a:rPr>
              <a:t>! | </a:t>
            </a:r>
            <a:r>
              <a:rPr lang="en-GB" dirty="0" err="1">
                <a:hlinkClick r:id="rId3"/>
              </a:rPr>
              <a:t>Atebol</a:t>
            </a:r>
            <a:endParaRPr lang="en-GB" dirty="0"/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le 1">
            <a:extLst>
              <a:ext uri="{FF2B5EF4-FFF2-40B4-BE49-F238E27FC236}">
                <a16:creationId xmlns:a16="http://schemas.microsoft.com/office/drawing/2014/main" id="{50955553-264E-787F-0C2C-76D25E39B33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Zap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Ffactor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- Content</a:t>
            </a:r>
          </a:p>
        </p:txBody>
      </p:sp>
      <p:sp>
        <p:nvSpPr>
          <p:cNvPr id="57347" name="Content Placeholder 2">
            <a:extLst>
              <a:ext uri="{FF2B5EF4-FFF2-40B4-BE49-F238E27FC236}">
                <a16:creationId xmlns:a16="http://schemas.microsoft.com/office/drawing/2014/main" id="{BE054CB9-D1D3-772A-0A99-42544989C227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visual recognition</a:t>
            </a:r>
          </a:p>
          <a:p>
            <a:r>
              <a:rPr lang="en-GB" altLang="en-US"/>
              <a:t>visual memory </a:t>
            </a:r>
          </a:p>
          <a:p>
            <a:r>
              <a:rPr lang="en-GB" altLang="en-US"/>
              <a:t>the alphabet </a:t>
            </a:r>
          </a:p>
          <a:p>
            <a:r>
              <a:rPr lang="en-GB" altLang="en-US"/>
              <a:t>sounds of individual Welsh letters </a:t>
            </a:r>
          </a:p>
          <a:p>
            <a:r>
              <a:rPr lang="en-GB" altLang="en-US"/>
              <a:t>vowels, digraphs (double letters) </a:t>
            </a:r>
          </a:p>
          <a:p>
            <a:r>
              <a:rPr lang="en-GB" altLang="en-US"/>
              <a:t>diphthongs, spelling and idioms </a:t>
            </a:r>
          </a:p>
          <a:p>
            <a:endParaRPr lang="en-GB" altLang="en-US"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Title 1">
            <a:extLst>
              <a:ext uri="{FF2B5EF4-FFF2-40B4-BE49-F238E27FC236}">
                <a16:creationId xmlns:a16="http://schemas.microsoft.com/office/drawing/2014/main" id="{37279B9F-6ED2-D6F3-5ECE-2C25541C66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86176" y="376237"/>
            <a:ext cx="11481847" cy="1325563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Welsh books and CDs</a:t>
            </a:r>
          </a:p>
        </p:txBody>
      </p:sp>
      <p:pic>
        <p:nvPicPr>
          <p:cNvPr id="58371" name="Picture 2" descr="http://www.tinopolisinteractive.com/Shop/Handlers/GetImage.ashx?id=26&amp;width=275&amp;height=244">
            <a:extLst>
              <a:ext uri="{FF2B5EF4-FFF2-40B4-BE49-F238E27FC236}">
                <a16:creationId xmlns:a16="http://schemas.microsoft.com/office/drawing/2014/main" id="{C75550B9-9375-A32D-1ED1-C9D39E7892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6989" y="2565400"/>
            <a:ext cx="2619375" cy="232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8372" name="Picture 4" descr="http://www.tinopolisinteractive.com/Shop/Handlers/GetImage.ashx?id=58&amp;width=182&amp;height=150">
            <a:extLst>
              <a:ext uri="{FF2B5EF4-FFF2-40B4-BE49-F238E27FC236}">
                <a16:creationId xmlns:a16="http://schemas.microsoft.com/office/drawing/2014/main" id="{13B9732D-986C-6B6D-5FC3-98B72E59A6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9964" y="2636839"/>
            <a:ext cx="2446337" cy="2016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8373" name="TextBox 4">
            <a:extLst>
              <a:ext uri="{FF2B5EF4-FFF2-40B4-BE49-F238E27FC236}">
                <a16:creationId xmlns:a16="http://schemas.microsoft.com/office/drawing/2014/main" id="{764BA7F6-B964-3D4D-BE8B-4741EBE716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79650" y="5589588"/>
            <a:ext cx="38163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Pitrwm Patrwm – books and CD</a:t>
            </a:r>
          </a:p>
        </p:txBody>
      </p:sp>
      <p:sp>
        <p:nvSpPr>
          <p:cNvPr id="58374" name="TextBox 5">
            <a:extLst>
              <a:ext uri="{FF2B5EF4-FFF2-40B4-BE49-F238E27FC236}">
                <a16:creationId xmlns:a16="http://schemas.microsoft.com/office/drawing/2014/main" id="{7407C4D9-3836-697A-2A50-F220809067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3701" y="5516564"/>
            <a:ext cx="35290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Pump Penaber – books and CD</a:t>
            </a:r>
          </a:p>
        </p:txBody>
      </p:sp>
    </p:spTree>
  </p:cSld>
  <p:clrMapOvr>
    <a:masterClrMapping/>
  </p:clrMapOvr>
  <p:transition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Content Placeholder 2">
            <a:extLst>
              <a:ext uri="{FF2B5EF4-FFF2-40B4-BE49-F238E27FC236}">
                <a16:creationId xmlns:a16="http://schemas.microsoft.com/office/drawing/2014/main" id="{6EBE1371-4C87-F9F8-2BE1-3A92012A88B0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2895600" y="1600201"/>
            <a:ext cx="7304088" cy="4530725"/>
          </a:xfrm>
        </p:spPr>
        <p:txBody>
          <a:bodyPr/>
          <a:lstStyle/>
          <a:p>
            <a:r>
              <a:rPr lang="en-GB" altLang="en-US" sz="4000"/>
              <a:t>Making your own resources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4" grpId="0" build="p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>
            <a:extLst>
              <a:ext uri="{FF2B5EF4-FFF2-40B4-BE49-F238E27FC236}">
                <a16:creationId xmlns:a16="http://schemas.microsoft.com/office/drawing/2014/main" id="{F0FAC362-14C7-B5E9-20AC-8CE92193396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Using coloured stars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9D898BE1-2381-5AD1-4080-99982CE7D0D3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www.amazon.co.uk</a:t>
            </a:r>
          </a:p>
        </p:txBody>
      </p:sp>
      <p:pic>
        <p:nvPicPr>
          <p:cNvPr id="23556" name="Picture 2" descr="30 Fluorescent Stars, shapes, Various Sizes.">
            <a:extLst>
              <a:ext uri="{FF2B5EF4-FFF2-40B4-BE49-F238E27FC236}">
                <a16:creationId xmlns:a16="http://schemas.microsoft.com/office/drawing/2014/main" id="{0FC0E452-265F-3AC2-A7ED-9E7E470B84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3475" y="2420938"/>
            <a:ext cx="3384550" cy="338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build="p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itle 1">
            <a:extLst>
              <a:ext uri="{FF2B5EF4-FFF2-40B4-BE49-F238E27FC236}">
                <a16:creationId xmlns:a16="http://schemas.microsoft.com/office/drawing/2014/main" id="{43FED9F3-6DEC-EF31-5645-56C9295BBB7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Jigsaws</a:t>
            </a:r>
          </a:p>
        </p:txBody>
      </p:sp>
      <p:sp>
        <p:nvSpPr>
          <p:cNvPr id="61443" name="Content Placeholder 2">
            <a:extLst>
              <a:ext uri="{FF2B5EF4-FFF2-40B4-BE49-F238E27FC236}">
                <a16:creationId xmlns:a16="http://schemas.microsoft.com/office/drawing/2014/main" id="{82F17773-59F4-12A1-D509-CFAE74328E9D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</p:txBody>
      </p:sp>
      <p:pic>
        <p:nvPicPr>
          <p:cNvPr id="61444" name="Picture 4">
            <a:extLst>
              <a:ext uri="{FF2B5EF4-FFF2-40B4-BE49-F238E27FC236}">
                <a16:creationId xmlns:a16="http://schemas.microsoft.com/office/drawing/2014/main" id="{6B3DDE4F-D7F9-6ED9-984D-CB901A1E24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0238" y="2205039"/>
            <a:ext cx="4248150" cy="318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Title 1">
            <a:extLst>
              <a:ext uri="{FF2B5EF4-FFF2-40B4-BE49-F238E27FC236}">
                <a16:creationId xmlns:a16="http://schemas.microsoft.com/office/drawing/2014/main" id="{33308E64-FE6F-F652-BC7D-7E2F83E54FA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Flowers</a:t>
            </a:r>
          </a:p>
        </p:txBody>
      </p:sp>
      <p:pic>
        <p:nvPicPr>
          <p:cNvPr id="62467" name="Picture 6">
            <a:extLst>
              <a:ext uri="{FF2B5EF4-FFF2-40B4-BE49-F238E27FC236}">
                <a16:creationId xmlns:a16="http://schemas.microsoft.com/office/drawing/2014/main" id="{0AB88560-94DE-9397-BC71-FC2C1C972A5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61"/>
          <a:stretch>
            <a:fillRect/>
          </a:stretch>
        </p:blipFill>
        <p:spPr>
          <a:xfrm>
            <a:off x="4800600" y="2060575"/>
            <a:ext cx="3240088" cy="4032250"/>
          </a:xfrm>
        </p:spPr>
      </p:pic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Title 1">
            <a:extLst>
              <a:ext uri="{FF2B5EF4-FFF2-40B4-BE49-F238E27FC236}">
                <a16:creationId xmlns:a16="http://schemas.microsoft.com/office/drawing/2014/main" id="{B51ED810-A36F-2F81-C121-5CB5005E2F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atin typeface="Comic Sans MS" panose="030F0702030302020204" pitchFamily="66" charset="0"/>
              </a:rPr>
              <a:t>Spinners</a:t>
            </a:r>
          </a:p>
        </p:txBody>
      </p:sp>
      <p:pic>
        <p:nvPicPr>
          <p:cNvPr id="63491" name="Picture 6">
            <a:extLst>
              <a:ext uri="{FF2B5EF4-FFF2-40B4-BE49-F238E27FC236}">
                <a16:creationId xmlns:a16="http://schemas.microsoft.com/office/drawing/2014/main" id="{C911C1CC-9408-0686-0831-EC5DF0EC94D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367213" y="2205039"/>
            <a:ext cx="3816350" cy="3121025"/>
          </a:xfrm>
        </p:spPr>
      </p:pic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Title 1">
            <a:extLst>
              <a:ext uri="{FF2B5EF4-FFF2-40B4-BE49-F238E27FC236}">
                <a16:creationId xmlns:a16="http://schemas.microsoft.com/office/drawing/2014/main" id="{3E2A4386-6EA3-1781-E551-88511658D6F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Other simple ideas - 4 in a row </a:t>
            </a:r>
          </a:p>
        </p:txBody>
      </p:sp>
      <p:sp>
        <p:nvSpPr>
          <p:cNvPr id="64515" name="Slide Number Placeholder 3">
            <a:extLst>
              <a:ext uri="{FF2B5EF4-FFF2-40B4-BE49-F238E27FC236}">
                <a16:creationId xmlns:a16="http://schemas.microsoft.com/office/drawing/2014/main" id="{97BAEACA-0EE5-7755-F2F6-5496D62903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76800" y="6248400"/>
            <a:ext cx="29718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fld id="{16104F3D-0F2B-4B8D-A506-02B3FE359C79}" type="slidenum">
              <a:rPr lang="en-US" altLang="en-US" sz="1000"/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t>58</a:t>
            </a:fld>
            <a:endParaRPr lang="en-US" altLang="en-US" sz="1000"/>
          </a:p>
        </p:txBody>
      </p:sp>
      <p:pic>
        <p:nvPicPr>
          <p:cNvPr id="64516" name="Picture 2">
            <a:extLst>
              <a:ext uri="{FF2B5EF4-FFF2-40B4-BE49-F238E27FC236}">
                <a16:creationId xmlns:a16="http://schemas.microsoft.com/office/drawing/2014/main" id="{96EA0C33-4A14-4DE8-F667-7AAD0128DBA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943475" y="1916114"/>
            <a:ext cx="2808288" cy="3762375"/>
          </a:xfrm>
          <a:noFill/>
        </p:spPr>
      </p:pic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Title 1">
            <a:extLst>
              <a:ext uri="{FF2B5EF4-FFF2-40B4-BE49-F238E27FC236}">
                <a16:creationId xmlns:a16="http://schemas.microsoft.com/office/drawing/2014/main" id="{F27F98BF-6CEC-358F-38E2-34A95A6740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atin typeface="Comic Sans MS" panose="030F0702030302020204" pitchFamily="66" charset="0"/>
                <a:cs typeface="Arial" panose="020B0604020202020204" pitchFamily="34" charset="0"/>
              </a:rPr>
              <a:t>4 in a row – end blends</a:t>
            </a:r>
          </a:p>
        </p:txBody>
      </p:sp>
      <p:sp>
        <p:nvSpPr>
          <p:cNvPr id="65539" name="Slide Number Placeholder 3">
            <a:extLst>
              <a:ext uri="{FF2B5EF4-FFF2-40B4-BE49-F238E27FC236}">
                <a16:creationId xmlns:a16="http://schemas.microsoft.com/office/drawing/2014/main" id="{FD1E1953-A0BD-F04B-442F-D3624BBA75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76800" y="6248400"/>
            <a:ext cx="29718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fld id="{58CAEC35-FD94-4AE3-AAEC-B5DA87B0793B}" type="slidenum">
              <a:rPr lang="en-US" altLang="en-US" sz="1000"/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t>59</a:t>
            </a:fld>
            <a:endParaRPr lang="en-US" altLang="en-US" sz="1000"/>
          </a:p>
        </p:txBody>
      </p:sp>
      <p:pic>
        <p:nvPicPr>
          <p:cNvPr id="65540" name="Picture 2">
            <a:extLst>
              <a:ext uri="{FF2B5EF4-FFF2-40B4-BE49-F238E27FC236}">
                <a16:creationId xmlns:a16="http://schemas.microsoft.com/office/drawing/2014/main" id="{3219BDAA-CE16-654B-B3D2-F254B87C4BA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56139" y="1773238"/>
            <a:ext cx="3182937" cy="4273550"/>
          </a:xfrm>
          <a:noFill/>
        </p:spPr>
      </p:pic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>
            <a:extLst>
              <a:ext uri="{FF2B5EF4-FFF2-40B4-BE49-F238E27FC236}">
                <a16:creationId xmlns:a16="http://schemas.microsoft.com/office/drawing/2014/main" id="{313798BD-5059-26B1-6BCE-E72C8040B8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atin typeface="Comic Sans MS" panose="030F0702030302020204" pitchFamily="66" charset="0"/>
                <a:cs typeface="Arial" panose="020B0604020202020204" pitchFamily="34" charset="0"/>
              </a:rPr>
              <a:t>Pick a Word – using a dice</a:t>
            </a:r>
          </a:p>
        </p:txBody>
      </p:sp>
      <p:sp>
        <p:nvSpPr>
          <p:cNvPr id="66563" name="Slide Number Placeholder 3">
            <a:extLst>
              <a:ext uri="{FF2B5EF4-FFF2-40B4-BE49-F238E27FC236}">
                <a16:creationId xmlns:a16="http://schemas.microsoft.com/office/drawing/2014/main" id="{2DD46D33-3AF3-A446-199C-6B687A74D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76800" y="6248400"/>
            <a:ext cx="29718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fld id="{50AAEEC9-3BCF-4764-8823-C5C61D76BD55}" type="slidenum">
              <a:rPr lang="en-US" altLang="en-US" sz="1000"/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t>60</a:t>
            </a:fld>
            <a:endParaRPr lang="en-US" altLang="en-US" sz="1000"/>
          </a:p>
        </p:txBody>
      </p:sp>
      <p:pic>
        <p:nvPicPr>
          <p:cNvPr id="66564" name="Picture 2">
            <a:extLst>
              <a:ext uri="{FF2B5EF4-FFF2-40B4-BE49-F238E27FC236}">
                <a16:creationId xmlns:a16="http://schemas.microsoft.com/office/drawing/2014/main" id="{238D04B9-4B5E-91C2-F6EC-A5ABEB0527D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38" b="11012"/>
          <a:stretch>
            <a:fillRect/>
          </a:stretch>
        </p:blipFill>
        <p:spPr>
          <a:xfrm>
            <a:off x="4079876" y="1773238"/>
            <a:ext cx="4024313" cy="4176712"/>
          </a:xfrm>
          <a:noFill/>
        </p:spPr>
      </p:pic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Title 1">
            <a:extLst>
              <a:ext uri="{FF2B5EF4-FFF2-40B4-BE49-F238E27FC236}">
                <a16:creationId xmlns:a16="http://schemas.microsoft.com/office/drawing/2014/main" id="{9F4F4DB3-6CC9-DE44-FF2B-1734A317D55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Climb the Ladder - baseboard</a:t>
            </a:r>
          </a:p>
        </p:txBody>
      </p:sp>
      <p:sp>
        <p:nvSpPr>
          <p:cNvPr id="67587" name="Slide Number Placeholder 3">
            <a:extLst>
              <a:ext uri="{FF2B5EF4-FFF2-40B4-BE49-F238E27FC236}">
                <a16:creationId xmlns:a16="http://schemas.microsoft.com/office/drawing/2014/main" id="{AE22672C-5BDE-1BE7-B961-6ACB43C664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76800" y="6248400"/>
            <a:ext cx="29718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fld id="{C3AB865F-8485-4B08-A06F-56C9856C2576}" type="slidenum">
              <a:rPr lang="en-US" altLang="en-US" sz="1000"/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t>61</a:t>
            </a:fld>
            <a:endParaRPr lang="en-US" altLang="en-US" sz="1000"/>
          </a:p>
        </p:txBody>
      </p:sp>
      <p:pic>
        <p:nvPicPr>
          <p:cNvPr id="67588" name="Picture 2">
            <a:extLst>
              <a:ext uri="{FF2B5EF4-FFF2-40B4-BE49-F238E27FC236}">
                <a16:creationId xmlns:a16="http://schemas.microsoft.com/office/drawing/2014/main" id="{741F412E-60C3-E807-0E80-8507CBD318F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022726" y="1679575"/>
            <a:ext cx="3908425" cy="4789488"/>
          </a:xfrm>
          <a:noFill/>
        </p:spPr>
      </p:pic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Title 1">
            <a:extLst>
              <a:ext uri="{FF2B5EF4-FFF2-40B4-BE49-F238E27FC236}">
                <a16:creationId xmlns:a16="http://schemas.microsoft.com/office/drawing/2014/main" id="{30685EA2-F377-ADF9-D5A0-FCDF1B4AD8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900" dirty="0">
                <a:latin typeface="Arial" panose="020B0604020202020204" pitchFamily="34" charset="0"/>
                <a:cs typeface="Arial" panose="020B0604020202020204" pitchFamily="34" charset="0"/>
              </a:rPr>
              <a:t>Climb the Ladder – using a coin or a dice</a:t>
            </a:r>
          </a:p>
        </p:txBody>
      </p:sp>
      <p:sp>
        <p:nvSpPr>
          <p:cNvPr id="68611" name="Slide Number Placeholder 3">
            <a:extLst>
              <a:ext uri="{FF2B5EF4-FFF2-40B4-BE49-F238E27FC236}">
                <a16:creationId xmlns:a16="http://schemas.microsoft.com/office/drawing/2014/main" id="{E1BDD10F-AA2F-FC4B-FE5A-456C18AE37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76800" y="6248400"/>
            <a:ext cx="29718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fld id="{199A8894-B2DC-47C0-9EC6-CC9A3EDBECCA}" type="slidenum">
              <a:rPr lang="en-US" altLang="en-US" sz="1000"/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t>62</a:t>
            </a:fld>
            <a:endParaRPr lang="en-US" altLang="en-US" sz="1000"/>
          </a:p>
        </p:txBody>
      </p:sp>
      <p:pic>
        <p:nvPicPr>
          <p:cNvPr id="68612" name="Picture 2">
            <a:extLst>
              <a:ext uri="{FF2B5EF4-FFF2-40B4-BE49-F238E27FC236}">
                <a16:creationId xmlns:a16="http://schemas.microsoft.com/office/drawing/2014/main" id="{857F1EE3-8A54-C747-BCEF-62529FCB252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892551" y="1763713"/>
            <a:ext cx="4017963" cy="4851400"/>
          </a:xfrm>
          <a:noFill/>
        </p:spPr>
      </p:pic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919C0-65A3-614E-D1FD-5ADA6D0588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3600" dirty="0">
                <a:latin typeface="+mn-lt"/>
              </a:rPr>
              <a:t>Simple track games</a:t>
            </a:r>
          </a:p>
        </p:txBody>
      </p:sp>
      <p:grpSp>
        <p:nvGrpSpPr>
          <p:cNvPr id="3" name="Group 71">
            <a:extLst>
              <a:ext uri="{FF2B5EF4-FFF2-40B4-BE49-F238E27FC236}">
                <a16:creationId xmlns:a16="http://schemas.microsoft.com/office/drawing/2014/main" id="{3E309FB3-A0FB-FC01-D3C1-B4BDE2448EE1}"/>
              </a:ext>
            </a:extLst>
          </p:cNvPr>
          <p:cNvGrpSpPr>
            <a:grpSpLocks noGrp="1"/>
          </p:cNvGrpSpPr>
          <p:nvPr/>
        </p:nvGrpSpPr>
        <p:grpSpPr bwMode="auto">
          <a:xfrm>
            <a:off x="4583113" y="1700214"/>
            <a:ext cx="2952750" cy="4681537"/>
            <a:chOff x="107123775" y="104976150"/>
            <a:chExt cx="6552000" cy="9644243"/>
          </a:xfrm>
        </p:grpSpPr>
        <p:pic>
          <p:nvPicPr>
            <p:cNvPr id="69636" name="Picture 72" descr="images[9]">
              <a:extLst>
                <a:ext uri="{FF2B5EF4-FFF2-40B4-BE49-F238E27FC236}">
                  <a16:creationId xmlns:a16="http://schemas.microsoft.com/office/drawing/2014/main" id="{EC9FFF7E-11B0-894A-33A6-0408E7DD547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7123775" y="113112150"/>
              <a:ext cx="1584000" cy="150824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in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9637" name="Rectangle 73">
              <a:extLst>
                <a:ext uri="{FF2B5EF4-FFF2-40B4-BE49-F238E27FC236}">
                  <a16:creationId xmlns:a16="http://schemas.microsoft.com/office/drawing/2014/main" id="{912B7191-C843-2F1B-CA84-116E5083DBD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8995775" y="113688150"/>
              <a:ext cx="1368000" cy="864000"/>
            </a:xfrm>
            <a:prstGeom prst="rect">
              <a:avLst/>
            </a:prstGeom>
            <a:noFill/>
            <a:ln w="9525" algn="in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36576" tIns="36576" rIns="36576" bIns="36576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/>
            </a:p>
          </p:txBody>
        </p:sp>
        <p:sp>
          <p:nvSpPr>
            <p:cNvPr id="69638" name="Rectangle 74">
              <a:extLst>
                <a:ext uri="{FF2B5EF4-FFF2-40B4-BE49-F238E27FC236}">
                  <a16:creationId xmlns:a16="http://schemas.microsoft.com/office/drawing/2014/main" id="{52260F85-7D3D-6F1C-B295-6E4E6B65C48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0723775" y="113688150"/>
              <a:ext cx="1368000" cy="864000"/>
            </a:xfrm>
            <a:prstGeom prst="rect">
              <a:avLst/>
            </a:prstGeom>
            <a:noFill/>
            <a:ln w="9525" algn="in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36576" tIns="36576" rIns="36576" bIns="36576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/>
            </a:p>
          </p:txBody>
        </p:sp>
        <p:sp>
          <p:nvSpPr>
            <p:cNvPr id="69639" name="Rectangle 75">
              <a:extLst>
                <a:ext uri="{FF2B5EF4-FFF2-40B4-BE49-F238E27FC236}">
                  <a16:creationId xmlns:a16="http://schemas.microsoft.com/office/drawing/2014/main" id="{6E967E14-3638-C6B7-BFF3-D86DDE6C067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2235775" y="113688150"/>
              <a:ext cx="1368000" cy="864000"/>
            </a:xfrm>
            <a:prstGeom prst="rect">
              <a:avLst/>
            </a:prstGeom>
            <a:noFill/>
            <a:ln w="9525" algn="in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36576" tIns="36576" rIns="36576" bIns="36576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/>
            </a:p>
          </p:txBody>
        </p:sp>
        <p:sp>
          <p:nvSpPr>
            <p:cNvPr id="69640" name="Rectangle 76">
              <a:extLst>
                <a:ext uri="{FF2B5EF4-FFF2-40B4-BE49-F238E27FC236}">
                  <a16:creationId xmlns:a16="http://schemas.microsoft.com/office/drawing/2014/main" id="{A1CE524C-C30A-07BE-F203-49781DCADDB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2307775" y="112536150"/>
              <a:ext cx="1368000" cy="864000"/>
            </a:xfrm>
            <a:prstGeom prst="rect">
              <a:avLst/>
            </a:prstGeom>
            <a:noFill/>
            <a:ln w="9525" algn="in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36576" tIns="36576" rIns="36576" bIns="36576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/>
            </a:p>
          </p:txBody>
        </p:sp>
        <p:sp>
          <p:nvSpPr>
            <p:cNvPr id="69641" name="Rectangle 77">
              <a:extLst>
                <a:ext uri="{FF2B5EF4-FFF2-40B4-BE49-F238E27FC236}">
                  <a16:creationId xmlns:a16="http://schemas.microsoft.com/office/drawing/2014/main" id="{76488F3F-14FB-E888-8F92-6584622DED9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2307775" y="111528150"/>
              <a:ext cx="1368000" cy="864000"/>
            </a:xfrm>
            <a:prstGeom prst="rect">
              <a:avLst/>
            </a:prstGeom>
            <a:noFill/>
            <a:ln w="9525" algn="in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36576" tIns="36576" rIns="36576" bIns="36576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/>
            </a:p>
          </p:txBody>
        </p:sp>
        <p:sp>
          <p:nvSpPr>
            <p:cNvPr id="69642" name="Rectangle 78">
              <a:extLst>
                <a:ext uri="{FF2B5EF4-FFF2-40B4-BE49-F238E27FC236}">
                  <a16:creationId xmlns:a16="http://schemas.microsoft.com/office/drawing/2014/main" id="{EFF64767-8FF4-46A2-0572-1DB20CCBB35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0651775" y="111528150"/>
              <a:ext cx="1368000" cy="864000"/>
            </a:xfrm>
            <a:prstGeom prst="rect">
              <a:avLst/>
            </a:prstGeom>
            <a:noFill/>
            <a:ln w="9525" algn="in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36576" tIns="36576" rIns="36576" bIns="36576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/>
            </a:p>
          </p:txBody>
        </p:sp>
        <p:sp>
          <p:nvSpPr>
            <p:cNvPr id="69643" name="Rectangle 79">
              <a:extLst>
                <a:ext uri="{FF2B5EF4-FFF2-40B4-BE49-F238E27FC236}">
                  <a16:creationId xmlns:a16="http://schemas.microsoft.com/office/drawing/2014/main" id="{4ECDF540-1279-BDF5-6C21-699DA7DFA8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9139775" y="111528150"/>
              <a:ext cx="1368000" cy="864000"/>
            </a:xfrm>
            <a:prstGeom prst="rect">
              <a:avLst/>
            </a:prstGeom>
            <a:noFill/>
            <a:ln w="9525" algn="in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36576" tIns="36576" rIns="36576" bIns="36576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/>
            </a:p>
          </p:txBody>
        </p:sp>
        <p:sp>
          <p:nvSpPr>
            <p:cNvPr id="69644" name="Rectangle 80">
              <a:extLst>
                <a:ext uri="{FF2B5EF4-FFF2-40B4-BE49-F238E27FC236}">
                  <a16:creationId xmlns:a16="http://schemas.microsoft.com/office/drawing/2014/main" id="{290E4D47-FCB5-DE1D-C6B8-444FD0FED01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7627775" y="110448150"/>
              <a:ext cx="1368000" cy="864000"/>
            </a:xfrm>
            <a:prstGeom prst="rect">
              <a:avLst/>
            </a:prstGeom>
            <a:noFill/>
            <a:ln w="9525" algn="in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36576" tIns="36576" rIns="36576" bIns="36576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/>
            </a:p>
          </p:txBody>
        </p:sp>
        <p:sp>
          <p:nvSpPr>
            <p:cNvPr id="69645" name="Rectangle 81">
              <a:extLst>
                <a:ext uri="{FF2B5EF4-FFF2-40B4-BE49-F238E27FC236}">
                  <a16:creationId xmlns:a16="http://schemas.microsoft.com/office/drawing/2014/main" id="{32D3B2CD-F934-F36C-DC70-A019BAD4C3A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8491775" y="109224150"/>
              <a:ext cx="1368000" cy="864000"/>
            </a:xfrm>
            <a:prstGeom prst="rect">
              <a:avLst/>
            </a:prstGeom>
            <a:noFill/>
            <a:ln w="9525" algn="in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36576" tIns="36576" rIns="36576" bIns="36576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/>
            </a:p>
          </p:txBody>
        </p:sp>
        <p:sp>
          <p:nvSpPr>
            <p:cNvPr id="69646" name="Rectangle 82">
              <a:extLst>
                <a:ext uri="{FF2B5EF4-FFF2-40B4-BE49-F238E27FC236}">
                  <a16:creationId xmlns:a16="http://schemas.microsoft.com/office/drawing/2014/main" id="{71ECB2C9-FBE7-1C1C-DC97-FC75DCB9DB9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0147775" y="109080150"/>
              <a:ext cx="1368000" cy="936000"/>
            </a:xfrm>
            <a:prstGeom prst="rect">
              <a:avLst/>
            </a:prstGeom>
            <a:noFill/>
            <a:ln w="9525" algn="in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36576" tIns="36576" rIns="36576" bIns="36576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/>
            </a:p>
          </p:txBody>
        </p:sp>
        <p:sp>
          <p:nvSpPr>
            <p:cNvPr id="69647" name="Rectangle 83">
              <a:extLst>
                <a:ext uri="{FF2B5EF4-FFF2-40B4-BE49-F238E27FC236}">
                  <a16:creationId xmlns:a16="http://schemas.microsoft.com/office/drawing/2014/main" id="{8F92A15E-EF48-1F70-0D3B-48C688F6F0B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2019775" y="109080150"/>
              <a:ext cx="1368000" cy="864000"/>
            </a:xfrm>
            <a:prstGeom prst="rect">
              <a:avLst/>
            </a:prstGeom>
            <a:noFill/>
            <a:ln w="9525" algn="in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36576" tIns="36576" rIns="36576" bIns="36576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/>
            </a:p>
          </p:txBody>
        </p:sp>
        <p:sp>
          <p:nvSpPr>
            <p:cNvPr id="69648" name="Rectangle 84">
              <a:extLst>
                <a:ext uri="{FF2B5EF4-FFF2-40B4-BE49-F238E27FC236}">
                  <a16:creationId xmlns:a16="http://schemas.microsoft.com/office/drawing/2014/main" id="{E51D4BD8-D80C-52B0-5F15-31680AC9E5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2019775" y="108000150"/>
              <a:ext cx="1368000" cy="864000"/>
            </a:xfrm>
            <a:prstGeom prst="rect">
              <a:avLst/>
            </a:prstGeom>
            <a:noFill/>
            <a:ln w="9525" algn="in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36576" tIns="36576" rIns="36576" bIns="36576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/>
            </a:p>
          </p:txBody>
        </p:sp>
        <p:sp>
          <p:nvSpPr>
            <p:cNvPr id="69649" name="Rectangle 85">
              <a:extLst>
                <a:ext uri="{FF2B5EF4-FFF2-40B4-BE49-F238E27FC236}">
                  <a16:creationId xmlns:a16="http://schemas.microsoft.com/office/drawing/2014/main" id="{CAD77B1E-1F24-99CC-E307-2904D8456C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2019775" y="106920150"/>
              <a:ext cx="1368000" cy="864000"/>
            </a:xfrm>
            <a:prstGeom prst="rect">
              <a:avLst/>
            </a:prstGeom>
            <a:noFill/>
            <a:ln w="9525" algn="in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36576" tIns="36576" rIns="36576" bIns="36576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/>
            </a:p>
          </p:txBody>
        </p:sp>
        <p:sp>
          <p:nvSpPr>
            <p:cNvPr id="69650" name="Rectangle 86">
              <a:extLst>
                <a:ext uri="{FF2B5EF4-FFF2-40B4-BE49-F238E27FC236}">
                  <a16:creationId xmlns:a16="http://schemas.microsoft.com/office/drawing/2014/main" id="{D0759CA5-05DE-9D52-86C5-4BEA940139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0435775" y="106920150"/>
              <a:ext cx="1368000" cy="864000"/>
            </a:xfrm>
            <a:prstGeom prst="rect">
              <a:avLst/>
            </a:prstGeom>
            <a:noFill/>
            <a:ln w="9525" algn="in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36576" tIns="36576" rIns="36576" bIns="36576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/>
            </a:p>
          </p:txBody>
        </p:sp>
        <p:sp>
          <p:nvSpPr>
            <p:cNvPr id="69651" name="Rectangle 87">
              <a:extLst>
                <a:ext uri="{FF2B5EF4-FFF2-40B4-BE49-F238E27FC236}">
                  <a16:creationId xmlns:a16="http://schemas.microsoft.com/office/drawing/2014/main" id="{68A1A631-8E1E-85AE-08D8-4C9EDE76B3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8851775" y="106920150"/>
              <a:ext cx="1368000" cy="864000"/>
            </a:xfrm>
            <a:prstGeom prst="rect">
              <a:avLst/>
            </a:prstGeom>
            <a:noFill/>
            <a:ln w="9525" algn="in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36576" tIns="36576" rIns="36576" bIns="36576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/>
            </a:p>
          </p:txBody>
        </p:sp>
        <p:sp>
          <p:nvSpPr>
            <p:cNvPr id="69652" name="Rectangle 88">
              <a:extLst>
                <a:ext uri="{FF2B5EF4-FFF2-40B4-BE49-F238E27FC236}">
                  <a16:creationId xmlns:a16="http://schemas.microsoft.com/office/drawing/2014/main" id="{471AAB1E-2B5B-A08A-6F20-BBF7CBBBEC1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7411775" y="105840150"/>
              <a:ext cx="1368000" cy="864000"/>
            </a:xfrm>
            <a:prstGeom prst="rect">
              <a:avLst/>
            </a:prstGeom>
            <a:noFill/>
            <a:ln w="9525" algn="in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36576" tIns="36576" rIns="36576" bIns="36576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 sz="1800"/>
            </a:p>
          </p:txBody>
        </p:sp>
        <p:sp>
          <p:nvSpPr>
            <p:cNvPr id="69653" name="Text Box 89">
              <a:extLst>
                <a:ext uri="{FF2B5EF4-FFF2-40B4-BE49-F238E27FC236}">
                  <a16:creationId xmlns:a16="http://schemas.microsoft.com/office/drawing/2014/main" id="{8BFFA69D-F30C-5584-6B9C-B2DFEBD2B1E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09715775" y="114048150"/>
              <a:ext cx="72000" cy="72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in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576" tIns="36576" rIns="36576" bIns="36576"/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1800"/>
            </a:p>
          </p:txBody>
        </p:sp>
        <p:pic>
          <p:nvPicPr>
            <p:cNvPr id="69654" name="Picture 90" descr="imagesCAYS04OQ">
              <a:extLst>
                <a:ext uri="{FF2B5EF4-FFF2-40B4-BE49-F238E27FC236}">
                  <a16:creationId xmlns:a16="http://schemas.microsoft.com/office/drawing/2014/main" id="{D41CFB03-7387-BA6D-B500-23017B1BA62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0651775" y="110304150"/>
              <a:ext cx="1800000" cy="9688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in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9655" name="Picture 91" descr="imagesCAB0TJ7U">
              <a:extLst>
                <a:ext uri="{FF2B5EF4-FFF2-40B4-BE49-F238E27FC236}">
                  <a16:creationId xmlns:a16="http://schemas.microsoft.com/office/drawing/2014/main" id="{FD22D665-668A-4B70-06BB-16BAE17A978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7339775" y="108000150"/>
              <a:ext cx="1491000" cy="10747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in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9656" name="Picture 92" descr="imagesCAHW3JPP">
              <a:extLst>
                <a:ext uri="{FF2B5EF4-FFF2-40B4-BE49-F238E27FC236}">
                  <a16:creationId xmlns:a16="http://schemas.microsoft.com/office/drawing/2014/main" id="{FA2C38F9-6754-F000-435E-17871084C25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7843775" y="111528150"/>
              <a:ext cx="762000" cy="7524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in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9657" name="Picture 93" descr="imagesCA8UK9N8">
              <a:extLst>
                <a:ext uri="{FF2B5EF4-FFF2-40B4-BE49-F238E27FC236}">
                  <a16:creationId xmlns:a16="http://schemas.microsoft.com/office/drawing/2014/main" id="{8AC0A20B-38F4-CC16-1D95-F908BF73139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9211775" y="104976150"/>
              <a:ext cx="1944000" cy="15490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in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Title 1">
            <a:extLst>
              <a:ext uri="{FF2B5EF4-FFF2-40B4-BE49-F238E27FC236}">
                <a16:creationId xmlns:a16="http://schemas.microsoft.com/office/drawing/2014/main" id="{942E75EE-62CB-E716-8268-EA2C7277B42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424113" y="333375"/>
            <a:ext cx="7772400" cy="1143000"/>
          </a:xfrm>
        </p:spPr>
        <p:txBody>
          <a:bodyPr/>
          <a:lstStyle/>
          <a:p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Website for generating your own worksheets </a:t>
            </a:r>
          </a:p>
        </p:txBody>
      </p:sp>
      <p:pic>
        <p:nvPicPr>
          <p:cNvPr id="70659" name="Picture 2" descr="C:\Users\Rick\Pictures\img002.jpg">
            <a:extLst>
              <a:ext uri="{FF2B5EF4-FFF2-40B4-BE49-F238E27FC236}">
                <a16:creationId xmlns:a16="http://schemas.microsoft.com/office/drawing/2014/main" id="{2BC149CF-7437-3578-E8F2-D303B2D7700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16725" y="2276475"/>
            <a:ext cx="2592388" cy="3663950"/>
          </a:xfrm>
          <a:noFill/>
        </p:spPr>
      </p:pic>
      <p:sp>
        <p:nvSpPr>
          <p:cNvPr id="70660" name="Rectangle 4">
            <a:extLst>
              <a:ext uri="{FF2B5EF4-FFF2-40B4-BE49-F238E27FC236}">
                <a16:creationId xmlns:a16="http://schemas.microsoft.com/office/drawing/2014/main" id="{3A58EC51-9F6E-AF1F-1BBF-A5C4666378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40013" y="1700214"/>
            <a:ext cx="31686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i="1"/>
              <a:t>tools.atozteacherstuff.com</a:t>
            </a:r>
            <a:endParaRPr lang="en-GB" altLang="en-US" sz="1800"/>
          </a:p>
        </p:txBody>
      </p:sp>
      <p:pic>
        <p:nvPicPr>
          <p:cNvPr id="70661" name="Picture 3" descr="C:\Users\Rick\Pictures\img003.jpg">
            <a:extLst>
              <a:ext uri="{FF2B5EF4-FFF2-40B4-BE49-F238E27FC236}">
                <a16:creationId xmlns:a16="http://schemas.microsoft.com/office/drawing/2014/main" id="{91F09D84-705B-9938-0085-BC25EFA699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7713" y="2349501"/>
            <a:ext cx="2500312" cy="3533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66C10-2FB3-AFBB-CCD2-383F6D3183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latin typeface="+mn-lt"/>
              </a:rPr>
              <a:t>Summary</a:t>
            </a:r>
          </a:p>
        </p:txBody>
      </p:sp>
      <p:sp>
        <p:nvSpPr>
          <p:cNvPr id="71683" name="Content Placeholder 2">
            <a:extLst>
              <a:ext uri="{FF2B5EF4-FFF2-40B4-BE49-F238E27FC236}">
                <a16:creationId xmlns:a16="http://schemas.microsoft.com/office/drawing/2014/main" id="{8B11CE94-8C1A-EB02-FF4E-6780114F7BEC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Simple resources can made cheaply for your pupil to take home and can be valuable ways of reinforcing the learning in a fun way</a:t>
            </a:r>
          </a:p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Title 1">
            <a:extLst>
              <a:ext uri="{FF2B5EF4-FFF2-40B4-BE49-F238E27FC236}">
                <a16:creationId xmlns:a16="http://schemas.microsoft.com/office/drawing/2014/main" id="{94B6393A-BE0C-1A13-1FDA-9CF740319E2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atin typeface="Comic Sans MS" panose="030F0702030302020204" pitchFamily="66" charset="0"/>
              </a:rPr>
              <a:t>Assignment</a:t>
            </a:r>
          </a:p>
        </p:txBody>
      </p:sp>
      <p:sp>
        <p:nvSpPr>
          <p:cNvPr id="72707" name="Content Placeholder 2">
            <a:extLst>
              <a:ext uri="{FF2B5EF4-FFF2-40B4-BE49-F238E27FC236}">
                <a16:creationId xmlns:a16="http://schemas.microsoft.com/office/drawing/2014/main" id="{43F419DA-C372-F028-AA61-DE99E98B7690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To create </a:t>
            </a:r>
            <a:r>
              <a:rPr lang="en-GB" altLang="en-US"/>
              <a:t>a resource/ game </a:t>
            </a:r>
            <a:r>
              <a:rPr lang="en-GB" altLang="en-US" dirty="0"/>
              <a:t>/ visual aid to help a dyslexic  learner </a:t>
            </a:r>
          </a:p>
          <a:p>
            <a:endParaRPr lang="en-GB" altLang="en-US" dirty="0"/>
          </a:p>
          <a:p>
            <a:r>
              <a:rPr lang="en-GB" altLang="en-US" dirty="0"/>
              <a:t> Write a rationale to accompany it</a:t>
            </a:r>
          </a:p>
        </p:txBody>
      </p:sp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1">
            <a:extLst>
              <a:ext uri="{FF2B5EF4-FFF2-40B4-BE49-F238E27FC236}">
                <a16:creationId xmlns:a16="http://schemas.microsoft.com/office/drawing/2014/main" id="{C407C6B7-A043-EFAB-F383-31A03F9BC45A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2424113" y="572232"/>
            <a:ext cx="7981950" cy="498598"/>
          </a:xfrm>
        </p:spPr>
        <p:txBody>
          <a:bodyPr vert="horz" lIns="0" tIns="0" rIns="0" bIns="0" rtlCol="0" anchor="ctr">
            <a:spAutoFit/>
          </a:bodyPr>
          <a:lstStyle/>
          <a:p>
            <a:pPr>
              <a:tabLst>
                <a:tab pos="655638" algn="l"/>
                <a:tab pos="1312863" algn="l"/>
                <a:tab pos="1968500" algn="l"/>
                <a:tab pos="2625725" algn="l"/>
                <a:tab pos="3282950" algn="l"/>
                <a:tab pos="3938588" algn="l"/>
                <a:tab pos="4594225" algn="l"/>
                <a:tab pos="5253038" algn="l"/>
                <a:tab pos="5908675" algn="l"/>
                <a:tab pos="6564313" algn="l"/>
                <a:tab pos="7221538" algn="l"/>
              </a:tabLst>
            </a:pP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Pupils in Primary/Secondary School</a:t>
            </a:r>
          </a:p>
        </p:txBody>
      </p:sp>
      <p:sp>
        <p:nvSpPr>
          <p:cNvPr id="73731" name="Rectangle 2">
            <a:extLst>
              <a:ext uri="{FF2B5EF4-FFF2-40B4-BE49-F238E27FC236}">
                <a16:creationId xmlns:a16="http://schemas.microsoft.com/office/drawing/2014/main" id="{A9EE6AAF-E830-DB74-2D1B-3A8714E2C8B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640014" y="2126336"/>
            <a:ext cx="7570787" cy="3472104"/>
          </a:xfrm>
        </p:spPr>
        <p:txBody>
          <a:bodyPr vert="horz" lIns="0" tIns="0" rIns="0" bIns="0" rtlCol="0" anchor="ctr">
            <a:spAutoFit/>
          </a:bodyPr>
          <a:lstStyle/>
          <a:p>
            <a:pPr>
              <a:lnSpc>
                <a:spcPct val="93000"/>
              </a:lnSpc>
              <a:spcBef>
                <a:spcPts val="1288"/>
              </a:spcBef>
              <a:buNone/>
              <a:tabLst>
                <a:tab pos="655638" algn="l"/>
                <a:tab pos="1312863" algn="l"/>
                <a:tab pos="1968500" algn="l"/>
                <a:tab pos="2625725" algn="l"/>
                <a:tab pos="3282950" algn="l"/>
                <a:tab pos="3938588" algn="l"/>
                <a:tab pos="4594225" algn="l"/>
                <a:tab pos="5253038" algn="l"/>
                <a:tab pos="5908675" algn="l"/>
                <a:tab pos="6564313" algn="l"/>
                <a:tab pos="7221538" algn="l"/>
                <a:tab pos="7878763" algn="l"/>
              </a:tabLst>
            </a:pPr>
            <a:r>
              <a:rPr lang="en-GB" altLang="en-US"/>
              <a:t>Consider a particular need identified in your pupil such as:</a:t>
            </a:r>
          </a:p>
          <a:p>
            <a:pPr>
              <a:lnSpc>
                <a:spcPct val="93000"/>
              </a:lnSpc>
              <a:spcBef>
                <a:spcPts val="1288"/>
              </a:spcBef>
              <a:tabLst>
                <a:tab pos="655638" algn="l"/>
                <a:tab pos="1312863" algn="l"/>
                <a:tab pos="1968500" algn="l"/>
                <a:tab pos="2625725" algn="l"/>
                <a:tab pos="3282950" algn="l"/>
                <a:tab pos="3938588" algn="l"/>
                <a:tab pos="4594225" algn="l"/>
                <a:tab pos="5253038" algn="l"/>
                <a:tab pos="5908675" algn="l"/>
                <a:tab pos="6564313" algn="l"/>
                <a:tab pos="7221538" algn="l"/>
                <a:tab pos="7878763" algn="l"/>
              </a:tabLst>
            </a:pPr>
            <a:r>
              <a:rPr lang="en-GB" altLang="en-US"/>
              <a:t>eliminating confusion between particular sounds </a:t>
            </a:r>
          </a:p>
          <a:p>
            <a:pPr>
              <a:lnSpc>
                <a:spcPct val="93000"/>
              </a:lnSpc>
              <a:spcBef>
                <a:spcPts val="1288"/>
              </a:spcBef>
              <a:tabLst>
                <a:tab pos="655638" algn="l"/>
                <a:tab pos="1312863" algn="l"/>
                <a:tab pos="1968500" algn="l"/>
                <a:tab pos="2625725" algn="l"/>
                <a:tab pos="3282950" algn="l"/>
                <a:tab pos="3938588" algn="l"/>
                <a:tab pos="4594225" algn="l"/>
                <a:tab pos="5253038" algn="l"/>
                <a:tab pos="5908675" algn="l"/>
                <a:tab pos="6564313" algn="l"/>
                <a:tab pos="7221538" algn="l"/>
                <a:tab pos="7878763" algn="l"/>
              </a:tabLst>
            </a:pPr>
            <a:r>
              <a:rPr lang="en-GB" altLang="en-US"/>
              <a:t>reinforcing / revising a particular pattern / group of patterns </a:t>
            </a:r>
          </a:p>
          <a:p>
            <a:pPr>
              <a:lnSpc>
                <a:spcPct val="93000"/>
              </a:lnSpc>
              <a:spcBef>
                <a:spcPts val="1288"/>
              </a:spcBef>
              <a:tabLst>
                <a:tab pos="655638" algn="l"/>
                <a:tab pos="1312863" algn="l"/>
                <a:tab pos="1968500" algn="l"/>
                <a:tab pos="2625725" algn="l"/>
                <a:tab pos="3282950" algn="l"/>
                <a:tab pos="3938588" algn="l"/>
                <a:tab pos="4594225" algn="l"/>
                <a:tab pos="5253038" algn="l"/>
                <a:tab pos="5908675" algn="l"/>
                <a:tab pos="6564313" algn="l"/>
                <a:tab pos="7221538" algn="l"/>
                <a:tab pos="7878763" algn="l"/>
              </a:tabLst>
            </a:pPr>
            <a:r>
              <a:rPr lang="en-GB" altLang="en-US"/>
              <a:t>reinforcing a teaching point</a:t>
            </a:r>
          </a:p>
          <a:p>
            <a:pPr>
              <a:lnSpc>
                <a:spcPct val="93000"/>
              </a:lnSpc>
              <a:spcBef>
                <a:spcPts val="1288"/>
              </a:spcBef>
              <a:buNone/>
              <a:tabLst>
                <a:tab pos="655638" algn="l"/>
                <a:tab pos="1312863" algn="l"/>
                <a:tab pos="1968500" algn="l"/>
                <a:tab pos="2625725" algn="l"/>
                <a:tab pos="3282950" algn="l"/>
                <a:tab pos="3938588" algn="l"/>
                <a:tab pos="4594225" algn="l"/>
                <a:tab pos="5253038" algn="l"/>
                <a:tab pos="5908675" algn="l"/>
                <a:tab pos="6564313" algn="l"/>
                <a:tab pos="7221538" algn="l"/>
                <a:tab pos="7878763" algn="l"/>
              </a:tabLst>
            </a:pPr>
            <a:endParaRPr lang="en-GB" altLang="en-US"/>
          </a:p>
        </p:txBody>
      </p: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>
            <a:extLst>
              <a:ext uri="{FF2B5EF4-FFF2-40B4-BE49-F238E27FC236}">
                <a16:creationId xmlns:a16="http://schemas.microsoft.com/office/drawing/2014/main" id="{F3709F54-A783-D2BC-46CE-93484C894702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2208214" y="260350"/>
            <a:ext cx="8459787" cy="1143000"/>
          </a:xfrm>
        </p:spPr>
        <p:txBody>
          <a:bodyPr/>
          <a:lstStyle/>
          <a:p>
            <a:pPr eaLnBrk="1" hangingPunct="1"/>
            <a: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Students in Higher / Further Education</a:t>
            </a:r>
            <a:endParaRPr lang="en-US" alt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5779" name="Rectangle 3">
            <a:extLst>
              <a:ext uri="{FF2B5EF4-FFF2-40B4-BE49-F238E27FC236}">
                <a16:creationId xmlns:a16="http://schemas.microsoft.com/office/drawing/2014/main" id="{FA9B8E38-B0C6-9717-A279-B3A495F913F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424113" y="1535114"/>
            <a:ext cx="7200900" cy="4414837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GB" altLang="en-US"/>
              <a:t>Consider :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designing a visual aid rather than a game, particularly with Higher Education students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the individual needs of student and the subject being studied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the student’s individual learning styles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how a difficulty may be overcome</a:t>
            </a:r>
            <a:r>
              <a:rPr lang="en-GB" altLang="en-US" sz="3300"/>
              <a:t> </a:t>
            </a:r>
            <a:r>
              <a:rPr lang="en-GB" altLang="en-US"/>
              <a:t>using multisensory techniques</a:t>
            </a:r>
            <a:endParaRPr lang="en-US" altLang="en-US"/>
          </a:p>
        </p:txBody>
      </p:sp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>
            <a:extLst>
              <a:ext uri="{FF2B5EF4-FFF2-40B4-BE49-F238E27FC236}">
                <a16:creationId xmlns:a16="http://schemas.microsoft.com/office/drawing/2014/main" id="{42F2B028-AC71-1432-11F7-8B4F13612C74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latin typeface="Comic Sans MS" panose="030F0702030302020204" pitchFamily="66" charset="0"/>
              </a:rPr>
              <a:t>Organisational Aids</a:t>
            </a:r>
            <a:endParaRPr lang="en-US" altLang="en-US">
              <a:latin typeface="Comic Sans MS" panose="030F0702030302020204" pitchFamily="66" charset="0"/>
            </a:endParaRPr>
          </a:p>
        </p:txBody>
      </p:sp>
      <p:sp>
        <p:nvSpPr>
          <p:cNvPr id="76803" name="Rectangle 3">
            <a:extLst>
              <a:ext uri="{FF2B5EF4-FFF2-40B4-BE49-F238E27FC236}">
                <a16:creationId xmlns:a16="http://schemas.microsoft.com/office/drawing/2014/main" id="{9F068F2F-2E89-7DAC-BD0C-72D301E6BED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Organising work</a:t>
            </a:r>
          </a:p>
          <a:p>
            <a:pPr eaLnBrk="1" hangingPunct="1"/>
            <a:r>
              <a:rPr lang="en-GB" altLang="en-US"/>
              <a:t>Organising life </a:t>
            </a:r>
          </a:p>
          <a:p>
            <a:pPr eaLnBrk="1" hangingPunct="1"/>
            <a:r>
              <a:rPr lang="en-GB" altLang="en-US"/>
              <a:t>Organising ideas / information when writing assignments </a:t>
            </a:r>
            <a:endParaRPr lang="en-US" altLang="en-US"/>
          </a:p>
        </p:txBody>
      </p:sp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>
            <a:extLst>
              <a:ext uri="{FF2B5EF4-FFF2-40B4-BE49-F238E27FC236}">
                <a16:creationId xmlns:a16="http://schemas.microsoft.com/office/drawing/2014/main" id="{9942B3CB-D914-D5A7-3A27-36E71F7C79D7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Memory Aids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7827" name="Rectangle 3">
            <a:extLst>
              <a:ext uri="{FF2B5EF4-FFF2-40B4-BE49-F238E27FC236}">
                <a16:creationId xmlns:a16="http://schemas.microsoft.com/office/drawing/2014/main" id="{FB69E4F8-066F-0BDD-4B37-71576842F7D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66988" y="2122489"/>
            <a:ext cx="7707312" cy="3970337"/>
          </a:xfrm>
        </p:spPr>
        <p:txBody>
          <a:bodyPr/>
          <a:lstStyle/>
          <a:p>
            <a:pPr eaLnBrk="1" hangingPunct="1"/>
            <a:r>
              <a:rPr lang="en-GB" altLang="en-US"/>
              <a:t>Memorising important dates / events / activities</a:t>
            </a:r>
          </a:p>
          <a:p>
            <a:pPr eaLnBrk="1" hangingPunct="1"/>
            <a:r>
              <a:rPr lang="en-GB" altLang="en-US"/>
              <a:t>Memorising information for examinations</a:t>
            </a:r>
          </a:p>
          <a:p>
            <a:pPr eaLnBrk="1" hangingPunct="1"/>
            <a:r>
              <a:rPr lang="en-GB" altLang="en-US"/>
              <a:t>Approaches to revision</a:t>
            </a:r>
            <a:endParaRPr lang="en-US" altLang="en-US"/>
          </a:p>
        </p:txBody>
      </p:sp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>
            <a:extLst>
              <a:ext uri="{FF2B5EF4-FFF2-40B4-BE49-F238E27FC236}">
                <a16:creationId xmlns:a16="http://schemas.microsoft.com/office/drawing/2014/main" id="{B3DC57CE-2D46-1550-3636-B30E6B95FD55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>
                <a:latin typeface="Comic Sans MS" panose="030F0702030302020204" pitchFamily="66" charset="0"/>
              </a:rPr>
              <a:t>Package of Ideas / Activities / Aids</a:t>
            </a:r>
            <a:endParaRPr lang="en-US" altLang="en-US" sz="3200">
              <a:latin typeface="Comic Sans MS" panose="030F0702030302020204" pitchFamily="66" charset="0"/>
            </a:endParaRPr>
          </a:p>
        </p:txBody>
      </p:sp>
      <p:sp>
        <p:nvSpPr>
          <p:cNvPr id="78851" name="Rectangle 3">
            <a:extLst>
              <a:ext uri="{FF2B5EF4-FFF2-40B4-BE49-F238E27FC236}">
                <a16:creationId xmlns:a16="http://schemas.microsoft.com/office/drawing/2014/main" id="{BA9CFA02-B312-327A-655A-397875C7025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/>
              <a:t>Consider:</a:t>
            </a:r>
          </a:p>
          <a:p>
            <a:pPr eaLnBrk="1" hangingPunct="1"/>
            <a:r>
              <a:rPr lang="en-GB" altLang="en-US"/>
              <a:t>putting together a number of different simple aids which incorporate multisensory activities that have been of value to your student </a:t>
            </a:r>
          </a:p>
          <a:p>
            <a:pPr eaLnBrk="1" hangingPunct="1"/>
            <a:r>
              <a:rPr lang="en-GB" altLang="en-US"/>
              <a:t>evaluating a number of different activities for one particular area, to see which is the most effective for your student </a:t>
            </a:r>
            <a:endParaRPr lang="en-US" altLang="en-US"/>
          </a:p>
        </p:txBody>
      </p:sp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Title 1">
            <a:extLst>
              <a:ext uri="{FF2B5EF4-FFF2-40B4-BE49-F238E27FC236}">
                <a16:creationId xmlns:a16="http://schemas.microsoft.com/office/drawing/2014/main" id="{71ABEF0A-017B-64FF-BFE3-1F9F1766379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Presentation / Marking</a:t>
            </a:r>
          </a:p>
        </p:txBody>
      </p:sp>
      <p:sp>
        <p:nvSpPr>
          <p:cNvPr id="79875" name="Content Placeholder 2">
            <a:extLst>
              <a:ext uri="{FF2B5EF4-FFF2-40B4-BE49-F238E27FC236}">
                <a16:creationId xmlns:a16="http://schemas.microsoft.com/office/drawing/2014/main" id="{F17CCB89-2113-C637-05D0-7BDB11343A93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Two parts – equal weighting</a:t>
            </a:r>
          </a:p>
          <a:p>
            <a:r>
              <a:rPr lang="en-GB" altLang="en-US"/>
              <a:t>Part 1 – Materials produced</a:t>
            </a:r>
          </a:p>
          <a:p>
            <a:r>
              <a:rPr lang="en-GB" altLang="en-US"/>
              <a:t>Part 2  - Witten account / rationale</a:t>
            </a:r>
          </a:p>
        </p:txBody>
      </p:sp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>
            <a:extLst>
              <a:ext uri="{FF2B5EF4-FFF2-40B4-BE49-F238E27FC236}">
                <a16:creationId xmlns:a16="http://schemas.microsoft.com/office/drawing/2014/main" id="{0928CDA5-1D11-B9F0-C4CD-1987B0417210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Points to consider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0899" name="Rectangle 3">
            <a:extLst>
              <a:ext uri="{FF2B5EF4-FFF2-40B4-BE49-F238E27FC236}">
                <a16:creationId xmlns:a16="http://schemas.microsoft.com/office/drawing/2014/main" id="{A801276C-0D39-92CD-B99A-EE4494FE785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3000"/>
              </a:lnSpc>
              <a:spcBef>
                <a:spcPts val="1288"/>
              </a:spcBef>
            </a:pPr>
            <a:r>
              <a:rPr lang="en-GB" altLang="en-US"/>
              <a:t>Originality</a:t>
            </a:r>
          </a:p>
          <a:p>
            <a:pPr>
              <a:lnSpc>
                <a:spcPct val="93000"/>
              </a:lnSpc>
              <a:spcBef>
                <a:spcPts val="1288"/>
              </a:spcBef>
            </a:pPr>
            <a:r>
              <a:rPr lang="en-GB" altLang="en-US"/>
              <a:t>Adaptability</a:t>
            </a:r>
          </a:p>
          <a:p>
            <a:pPr>
              <a:lnSpc>
                <a:spcPct val="93000"/>
              </a:lnSpc>
              <a:spcBef>
                <a:spcPts val="1288"/>
              </a:spcBef>
            </a:pPr>
            <a:r>
              <a:rPr lang="en-GB" altLang="en-US"/>
              <a:t>Set up time</a:t>
            </a:r>
          </a:p>
          <a:p>
            <a:pPr>
              <a:lnSpc>
                <a:spcPct val="93000"/>
              </a:lnSpc>
              <a:spcBef>
                <a:spcPts val="1288"/>
              </a:spcBef>
            </a:pPr>
            <a:r>
              <a:rPr lang="en-GB" altLang="en-US"/>
              <a:t>Playing time</a:t>
            </a:r>
          </a:p>
          <a:p>
            <a:pPr>
              <a:lnSpc>
                <a:spcPct val="93000"/>
              </a:lnSpc>
              <a:spcBef>
                <a:spcPts val="1288"/>
              </a:spcBef>
            </a:pPr>
            <a:r>
              <a:rPr lang="en-GB" altLang="en-US"/>
              <a:t>Number of items  </a:t>
            </a:r>
            <a:endParaRPr lang="en-US" altLang="en-US"/>
          </a:p>
        </p:txBody>
      </p:sp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>
            <a:extLst>
              <a:ext uri="{FF2B5EF4-FFF2-40B4-BE49-F238E27FC236}">
                <a16:creationId xmlns:a16="http://schemas.microsoft.com/office/drawing/2014/main" id="{896A7E16-9627-939D-3BCF-B742EC835D0B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1923" name="Rectangle 3">
            <a:extLst>
              <a:ext uri="{FF2B5EF4-FFF2-40B4-BE49-F238E27FC236}">
                <a16:creationId xmlns:a16="http://schemas.microsoft.com/office/drawing/2014/main" id="{89CAE535-A9DB-18B5-5AB2-19E88EEEBCF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It should be easily transported – not too big!</a:t>
            </a:r>
          </a:p>
          <a:p>
            <a:pPr eaLnBrk="1" hangingPunct="1"/>
            <a:r>
              <a:rPr lang="en-GB" altLang="en-US"/>
              <a:t>Playing pieces should be organised so that that they are easily accessible </a:t>
            </a:r>
          </a:p>
          <a:p>
            <a:pPr eaLnBrk="1" hangingPunct="1"/>
            <a:r>
              <a:rPr lang="en-GB" altLang="en-US"/>
              <a:t>All the pieces should be incorporated into the container</a:t>
            </a:r>
          </a:p>
          <a:p>
            <a:pPr eaLnBrk="1" hangingPunct="1"/>
            <a:r>
              <a:rPr lang="en-GB" altLang="en-US"/>
              <a:t>Please make sure that the game / resource is packaged so that pieces do not fall out!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en-US"/>
          </a:p>
        </p:txBody>
      </p:sp>
      <p:sp>
        <p:nvSpPr>
          <p:cNvPr id="81924" name="AutoShape 6" descr="data:image/jpeg;base64,/9j/4AAQSkZJRgABAQAAAQABAAD/2wCEAAkGBhQSERUQEBASFBQVFxoWGBgVGBcdFRcZFxoXFxoVExobGyYeGhsjHRQXIC8gJCcpLC0tFx4xNzAqNTIrLCkBCQoKDgwOGg8PGi8kHyQvLCw0KzUsLTU0LSkpKTUvLCkqLS8pLCkuLCwsNCwsLCwpLDYsLCwpLCwsLCwsLCwsLP/AABEIANkA6AMBIgACEQEDEQH/xAAcAAEAAgIDAQAAAAAAAAAAAAAABgcEBQIDCAH/xABNEAACAQMCBAQEAgQICQwDAAABAgMABBEFIQYSMUEHEyJRFDJhcUKBI1JikQgXJDNDU6GxFTRjcnN0grKzFlRWkpOUwdHS4vDxNTZV/8QAGQEBAAMBAQAAAAAAAAAAAAAAAAEDBAIF/8QAKhEBAAICAQIDCAMBAAAAAAAAAAECAxEhEjEEQZETIjJRcYGh8GGx8cH/2gAMAwEAAhEDEQA/ALxpSlApWn4g4wtLFQ15cxxZ6A5LntkIoLEfUCsXhjj+y1AstpcB2TqrAq+N/UqsASu3UdO+KCRUpSgUpSgUpSgUpSgUpSgV13BbkbywpfB5QxIUtjYMQCQM+wNdlafirimHT7Zrq4LcikKAoBdmboqgkAn8+xNBU+p+CGoX8kt1f6hCJiSECq7oVA9Kg5Xy1yegDdzuevR4G69PbX82jTNzopl5QDlY5ImIfkJweVsN+YBxua2UfiNrl+GfTdLWOLYq8nzEMDgq0jojZ6+kHG1ZfhP4Y3VtdS6jqRHnODyqHDNzSnmkeQr6c9sZI3b6GgtqlKUClKUClKUClKUClKUClKUClKUHnzUuH4tU4pnguJBHGhGV3VpRCka+WmcHLDJyPwqxHY04l4Cj0nWdNazeYRzzx/Md1IlRWRXGMgq+MHfGck5q4W4CtTqP+FSjG4ChRlvQCByiQL+vy+nrjHbO9Qn+EFosklvbXcSlhbSMXUKScOFPOSOgBiwf84fmFsUqNcBcapqdoLlUaMhuR1PQOMEhGx6geYY++OtSWgUpXF3AGSQB7npQcq1vEPEUFjAbm6k5IwQM4JJLHACqN2PfA7AnoDXGPim0Z/KW9tS+ccomjLZHbl5s526VVvHkS3XEdpZ30bNZ+WAqgy8jPIsmGblxg8/KuQeirk4yAG8Tx905rhIB53IzcpmZAsa9MEgnm5c7EkDHXpVkI4IBBBB3BHQg9xUL1vwd0y4QgWiQtykK8OUKn9blB5WP+cDUF8MeOXsL2TQr2YPGkjQwyb+l1bAQ5OyN264JA6HYLwpSlB8ZsDJ7VTc3EtjxLMdOkFxbmNmkgdXUrKFGCXUjAblyQDnbPqHQ3IRUc0Pw8sbO4kura2VJJPqSqA9REDsgPsPsMDag3thYpDEkMS8qRqEUeyqAAP3Cu+lKBSlKBSlKBSlKBSlKBSlKBSlKBSlKBSlKCuvErwvkvxAtnPHbrE7M0eCsZMjBjKoQfzmQTv1z1G5M+sbcxxJGztIVVVLt8zkAAs31OM/nXfSgV5w8fOLZZb42AbEFuFPKDs7sgYu4x1AflA3xgnua9H155/hDcKtHdJqCqfLnCxuc9JUXAGO2UUY/zGoKiqZ8D+KN3p8qEyyTW42aF3JXlJyTHnPI2STkde+ahlKD0HxBp2q6vPDdabqHlWEiAoySvEyf1gmRPUzhgQOo2G43NYcv8G4sxdtVdnJ5ixgyxJOSSTNknPesP+DdqsnmXNqXPlBBKF7BywUsPuMZ+wq+KCqPjtc0gATRrqtqvV05viFXG/N1Y465IfbqR2lXCXihY6gAIphHLsPKlwsmScALvh9/1Se3SpbXn/8AhGaRBFNbTRRokswlMpXAL8pj5XcDvln9WMnHU4oPQFK1PCRJsLUtnm+HhzzZzny1znO+a21ApSlApSlApSlApSlApSlApSlApSlApSlApSlApSlB8ZsbmqM8VONTqssejaUBOGYGR1AKsy4KhG6BF3LP06b4BzsPHi21KeSG3tIbiS1KcziBGbMgZgRKVzsFK4BwN2642mHhl4dxaZbglQ1zIoMznqDsfKT2RT+8jJ7AB5+4t8Lb7T/VND5kf9bDl4x9G2DL/tAD2zUYtrCSR1jjjd3chVVQSWJ2AA7mvblVf41+IiWls9jBIfiplweU7xRt1LHszDYDrg522yEe4C1LTdBRvirxZb2UKJFgBkWIDJEYdRykg/N6uuNsDJtTSOOrG6RpILyFlUczZblZRnHM6vhlGe5A7V45pQeqeLPGKwsoyUmS5l3CxwsG3A/G4yqLnG+59gd6rPhfhe54ivm1K+ylqrAYGcMF6QQ5/CPxN7k9ztx8GeBtN1AM9w0sk8O7wMQsZBJ5XXl9TL0BGRg9diK9B2tokSLHEioijCqgAVQOygbAUHYBX2lKBSlKBSlKBSlKBSlKBSlKBSlKBSlKBSlKBSlKBSlKBilKjHiTxI1hps9zF/OABEO3pdyEDkEEELnOMHOMUGs8S/FGHTIiiFJLthhIs55MjPmTYOQu4IGxbttkio+E/C+91mVr69keOKXLGZwDJKeg8tNvT0GdlAGB9Nz4McBLqDyarqB88CUhUfJLyDlcyyHOGA5gApyDvkbDN+KoAwBgD2oPL/il4UtpbLNCzS2rkKGbHmI+M8kmAAc4JDADuCBtmva9SeOjgaNOCQMvEBv1/SIcD32BP5V5boJDwFxU2n30V0M8oPLIB+KNtnH3/EPqor2BHIGAZSCCMgjcEHoQfavD1euvC/UGn0mzkf5vKCE5Jz5ZMYJJOckICfqTQSmlKUClKUClKUClKUClKUClKUClKUClKUClKUClKUClKUCsDXdGju7eW1mGUlQofpnow+oOCPqBWfSg836RfX3DF4yTwtJaStyk/hkCnaWEgkLJg55W7HB7EXvwzxfa38YktJlfYFkyBIme0idQe3t7E1sr2wjmQxzRpIh6q6hlONxkEY6iqq8QvDnT7G3l1KA3FpKg9Hw0hXLtlVUAg8oJYZ5cbA0GF/CVv2EVnAD6HeV26/NGI1XvjpM1ULU34s4e1RrGHUdQeSSLPIgkYtKiuMhnBHpVuUdTnJG2+8IoFesPB7/8Naf5jf8AFkryjGhYhVBJJwAOpJ7D617G4L0P4Owt7U5zHGA2Tn1n1P8AlzM1Bu6UpQKUpQKUpQKUpQKUpQKUpQKUpQKUpQKUpQKUpQKUpQKUpQKrzxd4eub4WdtBFI8PxAecoVHKgwoOWPYO5wM9Omwqw6UGl4z8kafdG5jWSJYZGZWGQeVSwA3G+QMYIOcYINeVOC+EZNSuhaQsiEqzFm6KFHsNzuQNvevRHjhc8mjT4YAu0ab43zIpIGfoCdvY1Cf4Nek73d2V7JCrer6u4H4T0j+o26Z3Co+JOH5LG6ktZx6o2xnBwy/hdc9mGCPvXrDgHWvi9OtbgklmiUOT1Lr6HPU/iUnc53qFeN/hy99El5aJzTwqQyD5pI+uEHdlOSB1IY9TgVpf4OXE3pn0523B8+IH2OFkA+2EOB+sxoLupSlApSlApSlApUe17xAsbPIuLuMOP6NDzy9AcciZYZyOuK038b1t/wA01H/ur/8AnUTMR3TpOqwtZ1eO1gkuZ25Y4lLse+B2HuScADuSBUcXxVsRH5kpuYRvkSWtyMY9ysZX69e9RDiLiiDWpktreUPZwESy5DK077hECnDeWucsSNyQB71za8VjqTFZmdN9wd4z2l64hlBtZmJ5ElPpdeqlZMBckdjj6ZqwaqPWeHYLqMRzxAgfKRsyY2HIR0H06fSsfSdd1DStjz6jZ52Uk/FRD9knPOoA6f7tU4/EVtxPCy+Ga9lyUrTcNcXW1/H5lrMr4xzJ0kQntIh3XuPbbYmtzWlSUpSgUpSgUpSgUpSgUpSgUpSghHjRb8+jXW+OURv9+WRDisDwEteTSEbl5fMlkfP624Tm/cgH+zU04j0wXFpPbkZ82J0xtnLKQME7A5Iwe1RjwUlB0a2AIJXzVb6HzZDj9zD99BOa86WdgltxcIoAVQXBIAPTzIi7KMfhy5GPbavRTNgZJwB39qpTwq0Q6hqlzrk2GjWVxDnO7HABAwNkjIG++SO4oLspStDxJxrb2WFkZpJm+SCEc87fUIOi/tNgfWg31aDiLjuysf8AGrqNG6cgy0mcc3yLlhtjcgDcb1AtYlvtQINxctZw/wDN7VzznfpNNtzHHZRy/wB54WWiWtmpdIoogu5kbHN92kY5/t96zX8TWOI5XVw2nvw2V14pXc5I0/TGVe0143lr1wSIh6mHXofy7Vp7vTr26ydQ1KUqesVtiKIDf0sR6nHq/F7D8sGbjRpSVsIPOA2M0hKQZ/ZyOZ8fStRqdkXXzNTvOZM58tf0cH2wPU+D+dZ7Z7zxM6/jzW1xV8uWZHrmm2TeXZwiWbpywKXkJ22Mpzt9ienSkmp39x08uyjP2knP7/Sv9hG1cNHvrMDy7V4B+ypAY4HcHDNt33raSyhVLMQFUEknoAOpNZr5JieI5/ldWm47+jWRcNQ7NMGuHH452Ltt7A7AfTFd8+ioSrxgwyIMJJEApUYxgjGGX9k7fao1aaldahK3kSNb2y+nmAyzfY9eYjfY4Ue5691zwXKoMkN9OZR6l5jsT7E571M1mJ9++pRExMe7XhJoOKnt8LfqOToLiMHyydtpUAJjO/XcHFSaOQMAykMp3BBBBHuCNjUI4b1U3UBM0YDqxicEDlJUAk4/Pp7g18htZrJi9l+kiJy1sx2+8DHPKdycd/rsKjjfTPE/j9/H0T5bjs3+rcKRzP58TPb3I3E8JKyZ/awRz/nv9a+2PijfabiPVoPioeguYAAwGf6RdlJ+/Kfq3Wsb+MC0EPnNIVI28og+dzYzyBPfcDPT6136VwZe6viS8L2VidxCv+MTLsQZDj0qduvt8v4q2eHnJvXkoy9H3W5pmpR3ESTwOHjkUMrDuD99x9juKVx0fR4rWFLe2jEcSZ5VGcDJJO5JJJJJyfevlbmVm0pSgUpmlApSmaBSvmaZoPtKV8zQfarbwYv8jULYDCw30pTGOVVcnCKB0AKMf9qsfxI8Yo7dfhNMdZ7yQ8mY/WsRO22Mh5MnAUZwev6pyvBrgq7sY55L5hz3LK/JnmdSObLSP3ZuboCenXJxQY/jR4hC1hOn2/qurheUgAnkjcFSRj8bdFG/c+2ZxwjoYs7K3tR/RRqrdd36uep6sWP51C+MPA+C/uZrs3U0ckuNsKyKVRUGxwSPSDjI9hioBqvG2taHP8LcTJOgUeWZV5kdBgBlYcr5GMEE9ffYkPQWoWhljaNZZIiwxzx8odfqhZSAfyqs5vCu8tnkmsb6OZn3IvIwZH3yQ86etuncfu61sOGvFgNa/EapCtmScRrli8+5GYYceZgH053BPfsNNxDq17qmYvXYWR6rn+VzDcYkxtGpBGUOT1znpVeS1Ij33dItM+6iWq+JUsEjWrQW/nqwQus3PbqcDJJUZ2OQRnbvXbDoZmYTXs/xLdVXpbpnvGg2P3PX271vY+BLIQmD4ZCpxljvISPxc/zA/bA3O3WovPplxpe689zZfT+ch33JHtuemx/Zrz7TFuMfE/392qNx8fKSquMAbDoPYfQVDdK0tL64lvJhzRq5jjT8LBQBzE9x0P1J+mKk8N2lxEWgl2YEB16qfsehH1rB4f0BrQNGsgeNmLepSHBIAG4JDfL7D/wrPSeiLc6n92utHVMfJi6pwHbSj0L5Le6dPzU7fuxWCeBZnCxz3zvEv4cN/ZliP35xUxpURnyRGtk4qz5OiwsUhjWKMYVRgD+0k/Ukk/nXRq+sLboGYOxOyKqsSzdlyBgZ+v1xms6um7vkiXnldUX3Y4/Ie5+gquOZ55dzxHDUcGWbpblpVZXlkeRgRjHNgdO3TODWTq+vLCREiNNO/wAkSZLHrucA4Gx/+bjhbXNxej+RoYoicG4lHUY/oY+rHcbnapBoPCsNrlkBeVvnlfeRidzv2BPYfTOetaJru02v6fv+qonjVfVpLHgHzT8TfSP8SeVh5LcghK9AjDPMw29XuNvc7y1XU7U5tdTaZRj9Ferzg4xt5g9Y79MdvvW3rVa7xLDaKDK2Xb5I13kcnOAq+xIxnpVlcuTeq+ji1K65SLT/ABUWPlTVLdrMs3KJQwktmJzgc67oTg7MO2c0rUcE8D3FzcpqmqJ5Yj9VrbHB5MjIklH6/Q4O+Rk4wBSvTp1a97ux21vhY+s6zFawvcXEgjjQZZj/AGADqSTsANyTVUazxBcaojS/FNZacwICjCzSpuC8zttGrb4AJGOoPUyzxM8O31NI2iuSjwnmSOTBtnb3kUDOe2d9sjG5rQcOcGS31zzataeVHZ8oWLmDQzSsCS/T1RBfLwucZyDncDm/VOor6pr0xzKMaTw3PZfynRtQZu/lSMrQy9iGKkKT1wcDG2461bvA/F66jbecEaORHMUsbdY5VALKD3HqBB+vvkVXuo6VHba5JFaRpFCbNXkSPATzGlbDMo2Dcp222B9jW+8KsG51RlHp+IjXIGAWWPDjONyGJz9896rx2tF5pM7dWiJrFoWLVT8Z3t7f6yulWN1NaJBCZJZUJ6uAwLAMOYbxqBnOWY4xVrk1DPD6ITS3upqDy3c/LESc5htx5SsN9lZhIQMdMda0KmsTwvvcDm4i1DON8Zxnvj9J0rl/Ffef9IdR/f8A++rFpQVdceDM7ks+u37E9ck77Y/rPao/4dcHi0164tre4kligtysz/L6peTEYKMdwSD1BBRu4q4df1lLS2lupc8sSFyB1OBso+pOB+dVj4Y8TW1pCJtQuES81OZpvVnm5CzLGZDygIhKsVJ29Yxt0CR6N4NWNrerfQeerISVjLgxKSpXbK8+2dssandaviHiCOztJbyQ5SNC+34j+FVPuxIA+9Qu18T7srbSy6ZHHDcywxhviQWHnsArFPKB6HONqCyK1HFVjcS2siWU/k3HKSj8qkZH4TzA4B6cw3HXfodq7hQWYgADJJ6ADuTXyKUMoZGDKwBBBBBB3BBGxFBRFogsJmbVLSaK4YgG8mLTRyE7DE+MISB8u3TfHQS2KVWUMjKynoVIIPfYjY9asm4t1kUpIqurDBVgCpB7EHYioXqXhTBzNNp8j2UrbkR4Nux/bhPp/wCry47fXJl8P1TuJX0zdPEw1tK1Ws30+nFRqccYjduRLiAkxk4JxJG36RDgE7cwrZQzK6h0YMrDIZTkEHuCOorFfHaneGqtot2RTWeCirm505lhl35o8foZevUdFO/2+3WsTTOIg7mCdPIuFODG56n/ACZ/ED/9Z61OawNY0GG6TknjDex6OvfKMNx/d7g1EzFuLepqY+FraVDb/iL/AAfL5AuVvIt8YP6WLfZXcZVu/fO34dhW+0PT3vk86edBCf6G3fJ3/DcSDf7quPy6VzOC0cz2+aYyxPEd32XU3kcwWSCWQHDOSfJi6byMOp3+RTnY/asrTeAIw/nXjtdTft/zS/RE6Y++30FSW1tEiQRxIqIvRVACj7AV211E9PFUTG+5XCaZUUs7KqjcliAoHuSdhWu13iOG0UNMxLNskaDMjnYYQfn1OB/dUZm0+W9Ikv8A0oDlLZG9C+zSkbu+5+g/sqNREbt2N+UMibjZrq4istMALzMUWeUERAjduQcuWwPf3GxqyODvC23sn+JlZrq7bdp5tyDt/NKc8vQb7t9cbVXVjGF1fSlVQoEkoAAAA9C7ADYVfNel4eK9EWiO7JmmerUlKUrQpK4TzKis7sFVQWJJwAAMkk9gAK51VXiJxOb930ewb0ggXdwPkjAOfIQj5nJGCM9iP1uWJmKxuUxEzOoaS01UN8brcgwJiWjBxkQwgpGD03cqMjPZasjw00b4bTYFbPmSr58pOMmSb1tnG22QP9kVXtxYLdXFvo0CnkHI9xgZWO3iwQjHpzOVUb+496tHiviqDT7Zrm4fAGyqPmkbsiDuT/YMk7CqMO53efP+lmTjVY8kf8S9dciLSbRh8VfHyyRuYoMHzZWGdvTkDpn1Y3FS/StNS3hjt4V5Y4kCKPoowM+59z3NQnw44YlaR9Z1Efyu5HoTJ5YIWwVjAPysQB9QNtiWzYFaFRSlQXxJ43e38vT7FfMv7v0RgEfog23mv7d8Z29LE7DBDA41uG1SdtNtkaW3tiJbsowHmuhJSxViVAYkAs2fTj3GKjfBGnwTPdC9RTeOPLlt5E5RBAmEWKBT/RD0DmB/CuMYBabW17Z6DbQ2sryvLLlspHI8lxLlfMfYHfLA4LZxjrUd07Upr3V3vjZ3EFuLMQxmdQrMfNSQ7ZP7fvsO2cUGH/FHblfLku75487R+aPLCjHKnKVOcY67flW+4l0SSaCKO1MUbwzQzJ5gby/0BJVCF3x0G3YVtL+8EMTzMGYIpYhFLMQozhQOpqO8IeIMWoPJHFDOhQZy6jlIzgZZSQrfsn64JoPur6Ne6mAmpTxw24xm3tC2JWBzzSyOM4z0UA9Adjg10cIX72mpLpunMbmzwTNGTkWbZAJWU56kZ8r3J7mpJrFm0sEsUcjRu6MqupIKsRscjcb46ds1C9H4F1CK3W2/wottEM5S0jwWYjBd5Dyu7EdcnbbGABgLrpUH8KL+T4eezuJWkmtLh4izsTI6N+kjkbJJwQxxudl22qcUFeeMQyliD0N2AfqDFKCD9MVXqwzWLGWzHmQk8z2xOANjlrc/hOd+Uddtj0FheMPy2H+uD/hS1F683xd5rePo2YKxNZY//L1JEHwtvPNIR8hXkVP9I7ekflnoela66065uj/LLorGf6C3yqEezsd2/P8ALHbdE18rJ7XXwxpf0fNFeI9Diihi8iJEC3EROPmIJK9Tud2Hes/U+GAzma1ka2n39cZIDZ/rAP7x+ea58V/zC/6aH/fFblutT7S0Vid/M6ImZj6I3Fx7dWbLHqMHOvTzoup9j+qT9PSen55174gGciHTEMjsBzSupEcQOd2B6kY77e3N0rZTwK6lHVWU9QwBB+4NdOn6ZHAvJDGEUnJAzufck7mu/bU1vp5/Dn2dt63wxNM0FYnM0jtNcN80snze2EH4Rjb+zONq2buACSQABkk7AAdST2FY99qCRAFySWIVVUc0jsSAFjUbsckbD3qR6F4ZS3JE2qfo4gcraI2c4Iwbpxs3Q+hdtxv1FRjxXzTufUveuONNBwfp8t9qVrdW8Z+GtGkLzNsjsVC8kPdj0OenX6ZvCuuCBUUIiqqqAFVQAoA2AAGwH0rsr16UilYrDBa02nclKUrtyqLjTjiTUZm0zS5OWEbXN0vt0McPv7Ejr02XJOuklWyWLT9Oh825k/m4+p36z3B/V2yScZx2A23XiT4aztcJqekBVucgSoMAS8xA8w5PKevqB6jfqN5TwJwItgjSyv515NvPOepP9XH+rGMDA2zgHbYCi+Ob25nj5LK3iscd3LgDghdOhbnYS3Mzc88uN2Y/hU4zyDfGfcnbOBkcR8FQ3lxa3MpObRy6rhSr55Th8g7AoDtUhqPa/wAe2do3lyzc0x2WCIGSdieihF3BP1xV6tw1biW6hlaOPSbidBjEkckHKwI9mYMD2wR2rD/5Z3n/APDvP+0t/wD11htHqmonDE6XanpykNfOAQRkg8sOcfUjpuKi+o+FF/Y3fxuiXPN6BzpPJmSVty4cleRw5VTuV3Y45cA0EvuuMr/kbytCuefB5eeWDk5u3Nh84z7V2cC8CfCtJeXbCa/uCWlk7Jzb+VD7INh9cDoAAMfQvE9DMLPU4HsLo4CrLvFLk4zDJjlO/v74BO9TdXBGQQR7jpQQXxY4fmuI7Sa1t/PmtrpJQg5QxQZLLzsfSCVTPXtttWmsuK7lbiKC/wBNe0E+VjkMqurSAZEZ5VABIzjJyT2NWrVUeJE0vx0Ul/DOumW5EiNEA6NMM4lueT1xqucAYOffcigldAMdO5z+Z6k/U+9RK94rmublLTRza3DmF53d2JjCjAVAUYYdicYPTmXOBkju4A4knvIJXuo445Ip2hKoGAHIqEhgzMc5Yjr2oJFdT8iO/KzcqluVQSzYBPKoG5JxgfeoPwTdf4UQQy63dRXYVvMgjiihIwcHkPJliPcHI64FfdO4ku4mnvLt/NsFuJbZikY57YxMFSRwgy0bA4Y4ODj6A7nh7g97+9i1e7j8iOLDW0QHLO++VlumG+NgRHk7bHbPMEr4V4EhsJJpY5rmV5wodp5OcnkyFOeUHODjfOwFSSlKCIeJXCs17bxm1dFmt5BOiuPTIQrL5ZOfTkMd/fHTqK4tL/mZoZEaKdNpInGHUjqR2ddjhhkEVe1R3i3gW31AAzKyTICI5oyVljz7EfMP2Tkdaz58EZY/lbjyzT6K2pX3WNGutPJ+LXzrcEAXUS7D/WYxkx9/WPT06VwSQMAykEHoQcg/Y15OTFbHOrN9LxeNw1PFf8wv+mh/3xW5brWl4sYCBckbzRY+vrB2/IH91biaUKCzEADJJJwAB3JqJ+GPv/xMfFL7Wtn1RnmFnZxm4umGyKRyp+1M3RQO4z7dNq79H0m71Q4swbe0z6rtwQXAIyLZTgk/MObpsd1PW2eEeDLfTofJtkOWwZJG3kkYfic/vwBsMnA3NbMHhN+9f0Z8mfXFWo4K8OUtG+KumFxeEfOR6Ic5ylsD8q7kc3U/TJFTSlK9KIiI1DFM7KUpUhSlKBXGQHB5SAcbEjIB7EjIyPpkVypQUl4gpriODcyu1jzes6aOWTkyd3B9akjrksg9z3nXhtpelrAJ9LWNuYYaQ7z57iUt6lJI6bA9QMVM6gfEXhcpkN5pUxsLz9aPaGTcErLGBjBx2HXcg0E8pVd2Hii9tItprlsbWViVWdQTaS4OOZW6oNxnOcZyeXoLAguFdQ6MrKwyGUgqR7gjYigx9V0eG5jMVzDHKh/C6gj7jPQ/UVDpfCdYjzaZf3dgc55EcyQdgcxOd+h6nv8AlU9rovb5IY2lmdURBzMzHCgDuTQV7cXuv2W7Q2upRjcmP9HPgZJ9Oy57AKrdBtk1J+B+Mo9UtfiEQoQxjljbfkcAErnGGGGBz7HcA5FRDUfEC61ORrTQYz5YPLJeyKRGny58rI+bfuC3cD8VSbw98P00qF41mklklIaR22UsMgciZPLsfck9z0ADe2GhW8DM8FtBEzfM0caKzb59RUAnffeo/wDxawrJLJDc3kHnSNM6wyqqc74yQOQ46D91S6lBqOHOGIrOJ4Y2kcSSPK5lYMzNJjmJOB1x7dzW3pSgUpSgUpSg+MoIwRkGoJr3hLA+ZbB2spjv+jGYGP8AlIT6fzXH51PKVExExqUxOuzzhxpwxqyNBDJZiXEwZZLfmaKRhsoYdY+p3bHU/ep/wx4UPIVuNZcSH5ltU/xdMj+l/rGGfsMdWFWhSuK4qV7Q6m9p7y4ogAAAAA2AHQD2FcqUqxwUpSgUpSgUpSgUpSgUpSgwtX0aG6iaC5iSWNuqsNvoR3BHuN6rS64RvNDL3Wku1xZ5Ly2chJKrtloCOpAHXqABkPvVsV8NBXt941WfwS3NtmaaRhHHbdJi5IHKwAYgAHORkHYDc19s+AZdQ5LnXJXcn1rZI3LbQnJwG5TmRguMknqWHqFVD4ff/skf+sz/AN01eoBQdFjYRwoIoY0jRdlVFCqPsBtXfSlApSlApSlApSlApSlApSlApSlApSlApSlApSlApSlB/9k=">
            <a:extLst>
              <a:ext uri="{FF2B5EF4-FFF2-40B4-BE49-F238E27FC236}">
                <a16:creationId xmlns:a16="http://schemas.microsoft.com/office/drawing/2014/main" id="{6E90308A-DADF-24C7-28EB-BD047E600EA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87500" y="-153988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81925" name="AutoShape 8" descr="data:image/jpeg;base64,/9j/4AAQSkZJRgABAQAAAQABAAD/2wCEAAkGBhQSERUQEBASFBQVFxoWGBgVGBcdFRcZFxoXFxoVExobGyYeGhsjHRQXIC8gJCcpLC0tFx4xNzAqNTIrLCkBCQoKDgwOGg8PGi8kHyQvLCw0KzUsLTU0LSkpKTUvLCkqLS8pLCkuLCwsNCwsLCwpLDYsLCwpLCwsLCwsLCwsLP/AABEIANkA6AMBIgACEQEDEQH/xAAcAAEAAgIDAQAAAAAAAAAAAAAABgcEBQIDCAH/xABNEAACAQMCBAQEAgQICQwDAAABAgMABBEFIQYSMUEHEyJRFDJhcUKBI1JikQgXJDNDU6GxFTRjcnN0grKzFlRWkpOUwdHS4vDxNTZV/8QAGQEBAAMBAQAAAAAAAAAAAAAAAAEDBAIF/8QAKhEBAAICAQIDCAMBAAAAAAAAAAECAxEhEjEEQZETIjJRcYGh8GGx8cH/2gAMAwEAAhEDEQA/ALxpSlApWn4g4wtLFQ15cxxZ6A5LntkIoLEfUCsXhjj+y1AstpcB2TqrAq+N/UqsASu3UdO+KCRUpSgUpSgUpSgUpSgUpSgV13BbkbywpfB5QxIUtjYMQCQM+wNdlafirimHT7Zrq4LcikKAoBdmboqgkAn8+xNBU+p+CGoX8kt1f6hCJiSECq7oVA9Kg5Xy1yegDdzuevR4G69PbX82jTNzopl5QDlY5ImIfkJweVsN+YBxua2UfiNrl+GfTdLWOLYq8nzEMDgq0jojZ6+kHG1ZfhP4Y3VtdS6jqRHnODyqHDNzSnmkeQr6c9sZI3b6GgtqlKUClKUClKUClKUClKUClKUClKUHnzUuH4tU4pnguJBHGhGV3VpRCka+WmcHLDJyPwqxHY04l4Cj0nWdNazeYRzzx/Md1IlRWRXGMgq+MHfGck5q4W4CtTqP+FSjG4ChRlvQCByiQL+vy+nrjHbO9Qn+EFosklvbXcSlhbSMXUKScOFPOSOgBiwf84fmFsUqNcBcapqdoLlUaMhuR1PQOMEhGx6geYY++OtSWgUpXF3AGSQB7npQcq1vEPEUFjAbm6k5IwQM4JJLHACqN2PfA7AnoDXGPim0Z/KW9tS+ccomjLZHbl5s526VVvHkS3XEdpZ30bNZ+WAqgy8jPIsmGblxg8/KuQeirk4yAG8Tx905rhIB53IzcpmZAsa9MEgnm5c7EkDHXpVkI4IBBBB3BHQg9xUL1vwd0y4QgWiQtykK8OUKn9blB5WP+cDUF8MeOXsL2TQr2YPGkjQwyb+l1bAQ5OyN264JA6HYLwpSlB8ZsDJ7VTc3EtjxLMdOkFxbmNmkgdXUrKFGCXUjAblyQDnbPqHQ3IRUc0Pw8sbO4kura2VJJPqSqA9REDsgPsPsMDag3thYpDEkMS8qRqEUeyqAAP3Cu+lKBSlKBSlKBSlKBSlKBSlKBSlKBSlKBSlKCuvErwvkvxAtnPHbrE7M0eCsZMjBjKoQfzmQTv1z1G5M+sbcxxJGztIVVVLt8zkAAs31OM/nXfSgV5w8fOLZZb42AbEFuFPKDs7sgYu4x1AflA3xgnua9H155/hDcKtHdJqCqfLnCxuc9JUXAGO2UUY/zGoKiqZ8D+KN3p8qEyyTW42aF3JXlJyTHnPI2STkde+ahlKD0HxBp2q6vPDdabqHlWEiAoySvEyf1gmRPUzhgQOo2G43NYcv8G4sxdtVdnJ5ixgyxJOSSTNknPesP+DdqsnmXNqXPlBBKF7BywUsPuMZ+wq+KCqPjtc0gATRrqtqvV05viFXG/N1Y465IfbqR2lXCXihY6gAIphHLsPKlwsmScALvh9/1Se3SpbXn/8AhGaRBFNbTRRokswlMpXAL8pj5XcDvln9WMnHU4oPQFK1PCRJsLUtnm+HhzzZzny1znO+a21ApSlApSlApSlApSlApSlApSlApSlApSlApSlApSlB8ZsbmqM8VONTqssejaUBOGYGR1AKsy4KhG6BF3LP06b4BzsPHi21KeSG3tIbiS1KcziBGbMgZgRKVzsFK4BwN2642mHhl4dxaZbglQ1zIoMznqDsfKT2RT+8jJ7AB5+4t8Lb7T/VND5kf9bDl4x9G2DL/tAD2zUYtrCSR1jjjd3chVVQSWJ2AA7mvblVf41+IiWls9jBIfiplweU7xRt1LHszDYDrg522yEe4C1LTdBRvirxZb2UKJFgBkWIDJEYdRykg/N6uuNsDJtTSOOrG6RpILyFlUczZblZRnHM6vhlGe5A7V45pQeqeLPGKwsoyUmS5l3CxwsG3A/G4yqLnG+59gd6rPhfhe54ivm1K+ylqrAYGcMF6QQ5/CPxN7k9ztx8GeBtN1AM9w0sk8O7wMQsZBJ5XXl9TL0BGRg9diK9B2tokSLHEioijCqgAVQOygbAUHYBX2lKBSlKBSlKBSlKBSlKBSlKBSlKBSlKBSlKBSlKBSlKBilKjHiTxI1hps9zF/OABEO3pdyEDkEEELnOMHOMUGs8S/FGHTIiiFJLthhIs55MjPmTYOQu4IGxbttkio+E/C+91mVr69keOKXLGZwDJKeg8tNvT0GdlAGB9Nz4McBLqDyarqB88CUhUfJLyDlcyyHOGA5gApyDvkbDN+KoAwBgD2oPL/il4UtpbLNCzS2rkKGbHmI+M8kmAAc4JDADuCBtmva9SeOjgaNOCQMvEBv1/SIcD32BP5V5boJDwFxU2n30V0M8oPLIB+KNtnH3/EPqor2BHIGAZSCCMgjcEHoQfavD1euvC/UGn0mzkf5vKCE5Jz5ZMYJJOckICfqTQSmlKUClKUClKUClKUClKUClKUClKUClKUClKUClKUClKUCsDXdGju7eW1mGUlQofpnow+oOCPqBWfSg836RfX3DF4yTwtJaStyk/hkCnaWEgkLJg55W7HB7EXvwzxfa38YktJlfYFkyBIme0idQe3t7E1sr2wjmQxzRpIh6q6hlONxkEY6iqq8QvDnT7G3l1KA3FpKg9Hw0hXLtlVUAg8oJYZ5cbA0GF/CVv2EVnAD6HeV26/NGI1XvjpM1ULU34s4e1RrGHUdQeSSLPIgkYtKiuMhnBHpVuUdTnJG2+8IoFesPB7/8Naf5jf8AFkryjGhYhVBJJwAOpJ7D617G4L0P4Owt7U5zHGA2Tn1n1P8AlzM1Bu6UpQKUpQKUpQKUpQKUpQKUpQKUpQKUpQKUpQKUpQKUpQKUpQKrzxd4eub4WdtBFI8PxAecoVHKgwoOWPYO5wM9Omwqw6UGl4z8kafdG5jWSJYZGZWGQeVSwA3G+QMYIOcYINeVOC+EZNSuhaQsiEqzFm6KFHsNzuQNvevRHjhc8mjT4YAu0ab43zIpIGfoCdvY1Cf4Nek73d2V7JCrer6u4H4T0j+o26Z3Co+JOH5LG6ktZx6o2xnBwy/hdc9mGCPvXrDgHWvi9OtbgklmiUOT1Lr6HPU/iUnc53qFeN/hy99El5aJzTwqQyD5pI+uEHdlOSB1IY9TgVpf4OXE3pn0523B8+IH2OFkA+2EOB+sxoLupSlApSlApSlApUe17xAsbPIuLuMOP6NDzy9AcciZYZyOuK038b1t/wA01H/ur/8AnUTMR3TpOqwtZ1eO1gkuZ25Y4lLse+B2HuScADuSBUcXxVsRH5kpuYRvkSWtyMY9ysZX69e9RDiLiiDWpktreUPZwESy5DK077hECnDeWucsSNyQB71za8VjqTFZmdN9wd4z2l64hlBtZmJ5ElPpdeqlZMBckdjj6ZqwaqPWeHYLqMRzxAgfKRsyY2HIR0H06fSsfSdd1DStjz6jZ52Uk/FRD9knPOoA6f7tU4/EVtxPCy+Ga9lyUrTcNcXW1/H5lrMr4xzJ0kQntIh3XuPbbYmtzWlSUpSgUpSgUpSgUpSgUpSgUpSghHjRb8+jXW+OURv9+WRDisDwEteTSEbl5fMlkfP624Tm/cgH+zU04j0wXFpPbkZ82J0xtnLKQME7A5Iwe1RjwUlB0a2AIJXzVb6HzZDj9zD99BOa86WdgltxcIoAVQXBIAPTzIi7KMfhy5GPbavRTNgZJwB39qpTwq0Q6hqlzrk2GjWVxDnO7HABAwNkjIG++SO4oLspStDxJxrb2WFkZpJm+SCEc87fUIOi/tNgfWg31aDiLjuysf8AGrqNG6cgy0mcc3yLlhtjcgDcb1AtYlvtQINxctZw/wDN7VzznfpNNtzHHZRy/wB54WWiWtmpdIoogu5kbHN92kY5/t96zX8TWOI5XVw2nvw2V14pXc5I0/TGVe0143lr1wSIh6mHXofy7Vp7vTr26ydQ1KUqesVtiKIDf0sR6nHq/F7D8sGbjRpSVsIPOA2M0hKQZ/ZyOZ8fStRqdkXXzNTvOZM58tf0cH2wPU+D+dZ7Z7zxM6/jzW1xV8uWZHrmm2TeXZwiWbpywKXkJ22Mpzt9ienSkmp39x08uyjP2knP7/Sv9hG1cNHvrMDy7V4B+ypAY4HcHDNt33raSyhVLMQFUEknoAOpNZr5JieI5/ldWm47+jWRcNQ7NMGuHH452Ltt7A7AfTFd8+ioSrxgwyIMJJEApUYxgjGGX9k7fao1aaldahK3kSNb2y+nmAyzfY9eYjfY4Ue5691zwXKoMkN9OZR6l5jsT7E571M1mJ9++pRExMe7XhJoOKnt8LfqOToLiMHyydtpUAJjO/XcHFSaOQMAykMp3BBBBHuCNjUI4b1U3UBM0YDqxicEDlJUAk4/Pp7g18htZrJi9l+kiJy1sx2+8DHPKdycd/rsKjjfTPE/j9/H0T5bjs3+rcKRzP58TPb3I3E8JKyZ/awRz/nv9a+2PijfabiPVoPioeguYAAwGf6RdlJ+/Kfq3Wsb+MC0EPnNIVI28og+dzYzyBPfcDPT6136VwZe6viS8L2VidxCv+MTLsQZDj0qduvt8v4q2eHnJvXkoy9H3W5pmpR3ESTwOHjkUMrDuD99x9juKVx0fR4rWFLe2jEcSZ5VGcDJJO5JJJJJyfevlbmVm0pSgUpmlApSmaBSvmaZoPtKV8zQfarbwYv8jULYDCw30pTGOVVcnCKB0AKMf9qsfxI8Yo7dfhNMdZ7yQ8mY/WsRO22Mh5MnAUZwev6pyvBrgq7sY55L5hz3LK/JnmdSObLSP3ZuboCenXJxQY/jR4hC1hOn2/qurheUgAnkjcFSRj8bdFG/c+2ZxwjoYs7K3tR/RRqrdd36uep6sWP51C+MPA+C/uZrs3U0ckuNsKyKVRUGxwSPSDjI9hioBqvG2taHP8LcTJOgUeWZV5kdBgBlYcr5GMEE9ffYkPQWoWhljaNZZIiwxzx8odfqhZSAfyqs5vCu8tnkmsb6OZn3IvIwZH3yQ86etuncfu61sOGvFgNa/EapCtmScRrli8+5GYYceZgH053BPfsNNxDq17qmYvXYWR6rn+VzDcYkxtGpBGUOT1znpVeS1Ij33dItM+6iWq+JUsEjWrQW/nqwQus3PbqcDJJUZ2OQRnbvXbDoZmYTXs/xLdVXpbpnvGg2P3PX271vY+BLIQmD4ZCpxljvISPxc/zA/bA3O3WovPplxpe689zZfT+ch33JHtuemx/Zrz7TFuMfE/392qNx8fKSquMAbDoPYfQVDdK0tL64lvJhzRq5jjT8LBQBzE9x0P1J+mKk8N2lxEWgl2YEB16qfsehH1rB4f0BrQNGsgeNmLepSHBIAG4JDfL7D/wrPSeiLc6n92utHVMfJi6pwHbSj0L5Le6dPzU7fuxWCeBZnCxz3zvEv4cN/ZliP35xUxpURnyRGtk4qz5OiwsUhjWKMYVRgD+0k/Ukk/nXRq+sLboGYOxOyKqsSzdlyBgZ+v1xms6um7vkiXnldUX3Y4/Ie5+gquOZ55dzxHDUcGWbpblpVZXlkeRgRjHNgdO3TODWTq+vLCREiNNO/wAkSZLHrucA4Gx/+bjhbXNxej+RoYoicG4lHUY/oY+rHcbnapBoPCsNrlkBeVvnlfeRidzv2BPYfTOetaJru02v6fv+qonjVfVpLHgHzT8TfSP8SeVh5LcghK9AjDPMw29XuNvc7y1XU7U5tdTaZRj9Ferzg4xt5g9Y79MdvvW3rVa7xLDaKDK2Xb5I13kcnOAq+xIxnpVlcuTeq+ji1K65SLT/ABUWPlTVLdrMs3KJQwktmJzgc67oTg7MO2c0rUcE8D3FzcpqmqJ5Yj9VrbHB5MjIklH6/Q4O+Rk4wBSvTp1a97ux21vhY+s6zFawvcXEgjjQZZj/AGADqSTsANyTVUazxBcaojS/FNZacwICjCzSpuC8zttGrb4AJGOoPUyzxM8O31NI2iuSjwnmSOTBtnb3kUDOe2d9sjG5rQcOcGS31zzataeVHZ8oWLmDQzSsCS/T1RBfLwucZyDncDm/VOor6pr0xzKMaTw3PZfynRtQZu/lSMrQy9iGKkKT1wcDG2461bvA/F66jbecEaORHMUsbdY5VALKD3HqBB+vvkVXuo6VHba5JFaRpFCbNXkSPATzGlbDMo2Dcp222B9jW+8KsG51RlHp+IjXIGAWWPDjONyGJz9896rx2tF5pM7dWiJrFoWLVT8Z3t7f6yulWN1NaJBCZJZUJ6uAwLAMOYbxqBnOWY4xVrk1DPD6ITS3upqDy3c/LESc5htx5SsN9lZhIQMdMda0KmsTwvvcDm4i1DON8Zxnvj9J0rl/Ffef9IdR/f8A++rFpQVdceDM7ks+u37E9ck77Y/rPao/4dcHi0164tre4kligtysz/L6peTEYKMdwSD1BBRu4q4df1lLS2lupc8sSFyB1OBso+pOB+dVj4Y8TW1pCJtQuES81OZpvVnm5CzLGZDygIhKsVJ29Yxt0CR6N4NWNrerfQeerISVjLgxKSpXbK8+2dssandaviHiCOztJbyQ5SNC+34j+FVPuxIA+9Qu18T7srbSy6ZHHDcywxhviQWHnsArFPKB6HONqCyK1HFVjcS2siWU/k3HKSj8qkZH4TzA4B6cw3HXfodq7hQWYgADJJ6ADuTXyKUMoZGDKwBBBBBB3BBGxFBRFogsJmbVLSaK4YgG8mLTRyE7DE+MISB8u3TfHQS2KVWUMjKynoVIIPfYjY9asm4t1kUpIqurDBVgCpB7EHYioXqXhTBzNNp8j2UrbkR4Nux/bhPp/wCry47fXJl8P1TuJX0zdPEw1tK1Ws30+nFRqccYjduRLiAkxk4JxJG36RDgE7cwrZQzK6h0YMrDIZTkEHuCOorFfHaneGqtot2RTWeCirm505lhl35o8foZevUdFO/2+3WsTTOIg7mCdPIuFODG56n/ACZ/ED/9Z61OawNY0GG6TknjDex6OvfKMNx/d7g1EzFuLepqY+FraVDb/iL/AAfL5AuVvIt8YP6WLfZXcZVu/fO34dhW+0PT3vk86edBCf6G3fJ3/DcSDf7quPy6VzOC0cz2+aYyxPEd32XU3kcwWSCWQHDOSfJi6byMOp3+RTnY/asrTeAIw/nXjtdTft/zS/RE6Y++30FSW1tEiQRxIqIvRVACj7AV211E9PFUTG+5XCaZUUs7KqjcliAoHuSdhWu13iOG0UNMxLNskaDMjnYYQfn1OB/dUZm0+W9Ikv8A0oDlLZG9C+zSkbu+5+g/sqNREbt2N+UMibjZrq4istMALzMUWeUERAjduQcuWwPf3GxqyODvC23sn+JlZrq7bdp5tyDt/NKc8vQb7t9cbVXVjGF1fSlVQoEkoAAAA9C7ADYVfNel4eK9EWiO7JmmerUlKUrQpK4TzKis7sFVQWJJwAAMkk9gAK51VXiJxOb930ewb0ggXdwPkjAOfIQj5nJGCM9iP1uWJmKxuUxEzOoaS01UN8brcgwJiWjBxkQwgpGD03cqMjPZasjw00b4bTYFbPmSr58pOMmSb1tnG22QP9kVXtxYLdXFvo0CnkHI9xgZWO3iwQjHpzOVUb+496tHiviqDT7Zrm4fAGyqPmkbsiDuT/YMk7CqMO53efP+lmTjVY8kf8S9dciLSbRh8VfHyyRuYoMHzZWGdvTkDpn1Y3FS/StNS3hjt4V5Y4kCKPoowM+59z3NQnw44YlaR9Z1Efyu5HoTJ5YIWwVjAPysQB9QNtiWzYFaFRSlQXxJ43e38vT7FfMv7v0RgEfog23mv7d8Z29LE7DBDA41uG1SdtNtkaW3tiJbsowHmuhJSxViVAYkAs2fTj3GKjfBGnwTPdC9RTeOPLlt5E5RBAmEWKBT/RD0DmB/CuMYBabW17Z6DbQ2sryvLLlspHI8lxLlfMfYHfLA4LZxjrUd07Upr3V3vjZ3EFuLMQxmdQrMfNSQ7ZP7fvsO2cUGH/FHblfLku75487R+aPLCjHKnKVOcY67flW+4l0SSaCKO1MUbwzQzJ5gby/0BJVCF3x0G3YVtL+8EMTzMGYIpYhFLMQozhQOpqO8IeIMWoPJHFDOhQZy6jlIzgZZSQrfsn64JoPur6Ne6mAmpTxw24xm3tC2JWBzzSyOM4z0UA9Adjg10cIX72mpLpunMbmzwTNGTkWbZAJWU56kZ8r3J7mpJrFm0sEsUcjRu6MqupIKsRscjcb46ds1C9H4F1CK3W2/wottEM5S0jwWYjBd5Dyu7EdcnbbGABgLrpUH8KL+T4eezuJWkmtLh4izsTI6N+kjkbJJwQxxudl22qcUFeeMQyliD0N2AfqDFKCD9MVXqwzWLGWzHmQk8z2xOANjlrc/hOd+Uddtj0FheMPy2H+uD/hS1F683xd5rePo2YKxNZY//L1JEHwtvPNIR8hXkVP9I7ekflnoela66065uj/LLorGf6C3yqEezsd2/P8ALHbdE18rJ7XXwxpf0fNFeI9Diihi8iJEC3EROPmIJK9Tud2Hes/U+GAzma1ka2n39cZIDZ/rAP7x+ea58V/zC/6aH/fFblutT7S0Vid/M6ImZj6I3Fx7dWbLHqMHOvTzoup9j+qT9PSen55174gGciHTEMjsBzSupEcQOd2B6kY77e3N0rZTwK6lHVWU9QwBB+4NdOn6ZHAvJDGEUnJAzufck7mu/bU1vp5/Dn2dt63wxNM0FYnM0jtNcN80snze2EH4Rjb+zONq2buACSQABkk7AAdST2FY99qCRAFySWIVVUc0jsSAFjUbsckbD3qR6F4ZS3JE2qfo4gcraI2c4Iwbpxs3Q+hdtxv1FRjxXzTufUveuONNBwfp8t9qVrdW8Z+GtGkLzNsjsVC8kPdj0OenX6ZvCuuCBUUIiqqqAFVQAoA2AAGwH0rsr16UilYrDBa02nclKUrtyqLjTjiTUZm0zS5OWEbXN0vt0McPv7Ejr02XJOuklWyWLT9Oh825k/m4+p36z3B/V2yScZx2A23XiT4aztcJqekBVucgSoMAS8xA8w5PKevqB6jfqN5TwJwItgjSyv515NvPOepP9XH+rGMDA2zgHbYCi+Ob25nj5LK3iscd3LgDghdOhbnYS3Mzc88uN2Y/hU4zyDfGfcnbOBkcR8FQ3lxa3MpObRy6rhSr55Th8g7AoDtUhqPa/wAe2do3lyzc0x2WCIGSdieihF3BP1xV6tw1biW6hlaOPSbidBjEkckHKwI9mYMD2wR2rD/5Z3n/APDvP+0t/wD11htHqmonDE6XanpykNfOAQRkg8sOcfUjpuKi+o+FF/Y3fxuiXPN6BzpPJmSVty4cleRw5VTuV3Y45cA0EvuuMr/kbytCuefB5eeWDk5u3Nh84z7V2cC8CfCtJeXbCa/uCWlk7Jzb+VD7INh9cDoAAMfQvE9DMLPU4HsLo4CrLvFLk4zDJjlO/v74BO9TdXBGQQR7jpQQXxY4fmuI7Sa1t/PmtrpJQg5QxQZLLzsfSCVTPXtttWmsuK7lbiKC/wBNe0E+VjkMqurSAZEZ5VABIzjJyT2NWrVUeJE0vx0Ul/DOumW5EiNEA6NMM4lueT1xqucAYOffcigldAMdO5z+Z6k/U+9RK94rmublLTRza3DmF53d2JjCjAVAUYYdicYPTmXOBkju4A4knvIJXuo445Ip2hKoGAHIqEhgzMc5Yjr2oJFdT8iO/KzcqluVQSzYBPKoG5JxgfeoPwTdf4UQQy63dRXYVvMgjiihIwcHkPJliPcHI64FfdO4ku4mnvLt/NsFuJbZikY57YxMFSRwgy0bA4Y4ODj6A7nh7g97+9i1e7j8iOLDW0QHLO++VlumG+NgRHk7bHbPMEr4V4EhsJJpY5rmV5wodp5OcnkyFOeUHODjfOwFSSlKCIeJXCs17bxm1dFmt5BOiuPTIQrL5ZOfTkMd/fHTqK4tL/mZoZEaKdNpInGHUjqR2ddjhhkEVe1R3i3gW31AAzKyTICI5oyVljz7EfMP2Tkdaz58EZY/lbjyzT6K2pX3WNGutPJ+LXzrcEAXUS7D/WYxkx9/WPT06VwSQMAykEHoQcg/Y15OTFbHOrN9LxeNw1PFf8wv+mh/3xW5brWl4sYCBckbzRY+vrB2/IH91biaUKCzEADJJJwAB3JqJ+GPv/xMfFL7Wtn1RnmFnZxm4umGyKRyp+1M3RQO4z7dNq79H0m71Q4swbe0z6rtwQXAIyLZTgk/MObpsd1PW2eEeDLfTofJtkOWwZJG3kkYfic/vwBsMnA3NbMHhN+9f0Z8mfXFWo4K8OUtG+KumFxeEfOR6Ic5ylsD8q7kc3U/TJFTSlK9KIiI1DFM7KUpUhSlKBXGQHB5SAcbEjIB7EjIyPpkVypQUl4gpriODcyu1jzes6aOWTkyd3B9akjrksg9z3nXhtpelrAJ9LWNuYYaQ7z57iUt6lJI6bA9QMVM6gfEXhcpkN5pUxsLz9aPaGTcErLGBjBx2HXcg0E8pVd2Hii9tItprlsbWViVWdQTaS4OOZW6oNxnOcZyeXoLAguFdQ6MrKwyGUgqR7gjYigx9V0eG5jMVzDHKh/C6gj7jPQ/UVDpfCdYjzaZf3dgc55EcyQdgcxOd+h6nv8AlU9rovb5IY2lmdURBzMzHCgDuTQV7cXuv2W7Q2upRjcmP9HPgZJ9Oy57AKrdBtk1J+B+Mo9UtfiEQoQxjljbfkcAErnGGGGBz7HcA5FRDUfEC61ORrTQYz5YPLJeyKRGny58rI+bfuC3cD8VSbw98P00qF41mklklIaR22UsMgciZPLsfck9z0ADe2GhW8DM8FtBEzfM0caKzb59RUAnffeo/wDxawrJLJDc3kHnSNM6wyqqc74yQOQ46D91S6lBqOHOGIrOJ4Y2kcSSPK5lYMzNJjmJOB1x7dzW3pSgUpSgUpSg+MoIwRkGoJr3hLA+ZbB2spjv+jGYGP8AlIT6fzXH51PKVExExqUxOuzzhxpwxqyNBDJZiXEwZZLfmaKRhsoYdY+p3bHU/ep/wx4UPIVuNZcSH5ltU/xdMj+l/rGGfsMdWFWhSuK4qV7Q6m9p7y4ogAAAAA2AHQD2FcqUqxwUpSgUpSgUpSgUpSgUpSgwtX0aG6iaC5iSWNuqsNvoR3BHuN6rS64RvNDL3Wku1xZ5Ly2chJKrtloCOpAHXqABkPvVsV8NBXt941WfwS3NtmaaRhHHbdJi5IHKwAYgAHORkHYDc19s+AZdQ5LnXJXcn1rZI3LbQnJwG5TmRguMknqWHqFVD4ff/skf+sz/AN01eoBQdFjYRwoIoY0jRdlVFCqPsBtXfSlApSlApSlApSlApSlApSlApSlApSlApSlApSlApSlB/9k=">
            <a:extLst>
              <a:ext uri="{FF2B5EF4-FFF2-40B4-BE49-F238E27FC236}">
                <a16:creationId xmlns:a16="http://schemas.microsoft.com/office/drawing/2014/main" id="{664B1AC0-D129-0CD6-C82A-2452C82BAA8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87500" y="-153988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itle 1">
            <a:extLst>
              <a:ext uri="{FF2B5EF4-FFF2-40B4-BE49-F238E27FC236}">
                <a16:creationId xmlns:a16="http://schemas.microsoft.com/office/drawing/2014/main" id="{9D91AB06-59CA-1DAB-CCFE-38CCC67F1C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351088" y="260350"/>
            <a:ext cx="7772400" cy="1143000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Taskmaster</a:t>
            </a:r>
          </a:p>
        </p:txBody>
      </p:sp>
      <p:sp>
        <p:nvSpPr>
          <p:cNvPr id="82947" name="Content Placeholder 2">
            <a:extLst>
              <a:ext uri="{FF2B5EF4-FFF2-40B4-BE49-F238E27FC236}">
                <a16:creationId xmlns:a16="http://schemas.microsoft.com/office/drawing/2014/main" id="{C5007B3B-753E-1752-07FC-BE6C087A819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8213" y="1628776"/>
            <a:ext cx="7772400" cy="4530725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Produce range of components for games such as blank dice, shakers and spinners</a:t>
            </a:r>
          </a:p>
          <a:p>
            <a:r>
              <a:rPr lang="en-GB" altLang="en-US" dirty="0">
                <a:latin typeface="Comic Sans MS" panose="030F0702030302020204" pitchFamily="66" charset="0"/>
                <a:hlinkClick r:id="rId2"/>
              </a:rPr>
              <a:t>www.taskmasteronline.co</a:t>
            </a:r>
            <a:r>
              <a:rPr lang="en-GB" altLang="en-US" dirty="0">
                <a:latin typeface="Comic Sans MS" panose="030F0702030302020204" pitchFamily="66" charset="0"/>
              </a:rPr>
              <a:t>.uk</a:t>
            </a:r>
            <a:br>
              <a:rPr lang="en-GB" altLang="en-US" dirty="0">
                <a:latin typeface="Comic Sans MS" panose="030F0702030302020204" pitchFamily="66" charset="0"/>
              </a:rPr>
            </a:br>
            <a:endParaRPr lang="en-GB" altLang="en-US" dirty="0">
              <a:latin typeface="Comic Sans MS" panose="030F0702030302020204" pitchFamily="66" charset="0"/>
            </a:endParaRPr>
          </a:p>
          <a:p>
            <a:endParaRPr lang="en-GB" altLang="en-US" dirty="0">
              <a:latin typeface="Comic Sans MS" panose="030F0702030302020204" pitchFamily="66" charset="0"/>
            </a:endParaRPr>
          </a:p>
          <a:p>
            <a:endParaRPr lang="en-GB" altLang="en-US" dirty="0">
              <a:latin typeface="Comic Sans MS" panose="030F0702030302020204" pitchFamily="66" charset="0"/>
            </a:endParaRPr>
          </a:p>
          <a:p>
            <a:endParaRPr lang="en-GB" altLang="en-US" dirty="0">
              <a:latin typeface="Comic Sans MS" panose="030F0702030302020204" pitchFamily="66" charset="0"/>
            </a:endParaRPr>
          </a:p>
        </p:txBody>
      </p:sp>
      <p:pic>
        <p:nvPicPr>
          <p:cNvPr id="82948" name="Picture 2" descr="T571">
            <a:extLst>
              <a:ext uri="{FF2B5EF4-FFF2-40B4-BE49-F238E27FC236}">
                <a16:creationId xmlns:a16="http://schemas.microsoft.com/office/drawing/2014/main" id="{BFBAD13D-8164-74D1-C06D-C11D045F56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250" y="3644900"/>
            <a:ext cx="1512888" cy="1550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949" name="Picture 6" descr="T822">
            <a:extLst>
              <a:ext uri="{FF2B5EF4-FFF2-40B4-BE49-F238E27FC236}">
                <a16:creationId xmlns:a16="http://schemas.microsoft.com/office/drawing/2014/main" id="{204A8F4F-D742-855A-18EC-052F919B60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3925" y="3716339"/>
            <a:ext cx="1189038" cy="1431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950" name="Picture 8" descr="T1027">
            <a:extLst>
              <a:ext uri="{FF2B5EF4-FFF2-40B4-BE49-F238E27FC236}">
                <a16:creationId xmlns:a16="http://schemas.microsoft.com/office/drawing/2014/main" id="{891AFA04-318A-9054-33A4-92EA561076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0100" y="3500438"/>
            <a:ext cx="1689100" cy="168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itle 1">
            <a:extLst>
              <a:ext uri="{FF2B5EF4-FFF2-40B4-BE49-F238E27FC236}">
                <a16:creationId xmlns:a16="http://schemas.microsoft.com/office/drawing/2014/main" id="{88369A54-41C8-129F-26F5-E02C91C49D2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Instructions</a:t>
            </a:r>
          </a:p>
        </p:txBody>
      </p:sp>
      <p:sp>
        <p:nvSpPr>
          <p:cNvPr id="83971" name="Content Placeholder 2">
            <a:extLst>
              <a:ext uri="{FF2B5EF4-FFF2-40B4-BE49-F238E27FC236}">
                <a16:creationId xmlns:a16="http://schemas.microsoft.com/office/drawing/2014/main" id="{82D20E10-6A4B-B07D-A94A-451BDAD1DC23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A set of instructions should be included with your resource / game</a:t>
            </a:r>
          </a:p>
          <a:p>
            <a:r>
              <a:rPr lang="en-GB" altLang="en-US"/>
              <a:t>Full details should be included separately from your rationale</a:t>
            </a:r>
          </a:p>
          <a:p>
            <a:r>
              <a:rPr lang="en-GB" altLang="en-US"/>
              <a:t>It is useful to get someone to play your game following the instructions you have written before you hand it in!</a:t>
            </a:r>
          </a:p>
        </p:txBody>
      </p:sp>
    </p:spTree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1">
            <a:extLst>
              <a:ext uri="{FF2B5EF4-FFF2-40B4-BE49-F238E27FC236}">
                <a16:creationId xmlns:a16="http://schemas.microsoft.com/office/drawing/2014/main" id="{93B912A6-2F97-7264-CA01-1B8F294E22F0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1981200" y="541439"/>
            <a:ext cx="8229600" cy="609398"/>
          </a:xfrm>
        </p:spPr>
        <p:txBody>
          <a:bodyPr vert="horz" lIns="0" tIns="0" rIns="0" bIns="0" rtlCol="0" anchor="ctr">
            <a:spAutoFit/>
          </a:bodyPr>
          <a:lstStyle/>
          <a:p>
            <a:pPr>
              <a:tabLst>
                <a:tab pos="655638" algn="l"/>
                <a:tab pos="1312863" algn="l"/>
                <a:tab pos="1968500" algn="l"/>
                <a:tab pos="2625725" algn="l"/>
                <a:tab pos="3282950" algn="l"/>
                <a:tab pos="3938588" algn="l"/>
                <a:tab pos="4594225" algn="l"/>
                <a:tab pos="5253038" algn="l"/>
                <a:tab pos="5908675" algn="l"/>
                <a:tab pos="6564313" algn="l"/>
                <a:tab pos="7221538" algn="l"/>
              </a:tabLst>
            </a:pPr>
            <a:r>
              <a:rPr lang="en-GB" altLang="en-US" dirty="0"/>
              <a:t>  </a:t>
            </a:r>
            <a: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Section 1 - Objectives</a:t>
            </a:r>
          </a:p>
        </p:txBody>
      </p:sp>
      <p:sp>
        <p:nvSpPr>
          <p:cNvPr id="84995" name="Rectangle 2">
            <a:extLst>
              <a:ext uri="{FF2B5EF4-FFF2-40B4-BE49-F238E27FC236}">
                <a16:creationId xmlns:a16="http://schemas.microsoft.com/office/drawing/2014/main" id="{49C11E46-D504-C662-13F3-6D5E4F66BC7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424113" y="2262431"/>
            <a:ext cx="7848600" cy="2904641"/>
          </a:xfrm>
        </p:spPr>
        <p:txBody>
          <a:bodyPr vert="horz" lIns="0" tIns="0" rIns="0" bIns="0" rtlCol="0" anchor="ctr">
            <a:spAutoFit/>
          </a:bodyPr>
          <a:lstStyle/>
          <a:p>
            <a:pPr>
              <a:lnSpc>
                <a:spcPct val="93000"/>
              </a:lnSpc>
              <a:spcBef>
                <a:spcPts val="1288"/>
              </a:spcBef>
              <a:tabLst>
                <a:tab pos="655638" algn="l"/>
                <a:tab pos="1312863" algn="l"/>
                <a:tab pos="1968500" algn="l"/>
                <a:tab pos="2625725" algn="l"/>
                <a:tab pos="3282950" algn="l"/>
                <a:tab pos="3938588" algn="l"/>
                <a:tab pos="4594225" algn="l"/>
                <a:tab pos="5253038" algn="l"/>
                <a:tab pos="5908675" algn="l"/>
                <a:tab pos="6564313" algn="l"/>
                <a:tab pos="7221538" algn="l"/>
                <a:tab pos="7878763" algn="l"/>
              </a:tabLst>
            </a:pPr>
            <a:r>
              <a:rPr lang="en-GB" altLang="en-US"/>
              <a:t>Outline your initial objectives</a:t>
            </a:r>
          </a:p>
          <a:p>
            <a:pPr>
              <a:lnSpc>
                <a:spcPct val="93000"/>
              </a:lnSpc>
              <a:spcBef>
                <a:spcPts val="1288"/>
              </a:spcBef>
              <a:tabLst>
                <a:tab pos="655638" algn="l"/>
                <a:tab pos="1312863" algn="l"/>
                <a:tab pos="1968500" algn="l"/>
                <a:tab pos="2625725" algn="l"/>
                <a:tab pos="3282950" algn="l"/>
                <a:tab pos="3938588" algn="l"/>
                <a:tab pos="4594225" algn="l"/>
                <a:tab pos="5253038" algn="l"/>
                <a:tab pos="5908675" algn="l"/>
                <a:tab pos="6564313" algn="l"/>
                <a:tab pos="7221538" algn="l"/>
                <a:tab pos="7878763" algn="l"/>
              </a:tabLst>
            </a:pPr>
            <a:r>
              <a:rPr lang="en-GB" altLang="en-US"/>
              <a:t>State why you chose the topic</a:t>
            </a:r>
          </a:p>
          <a:p>
            <a:pPr>
              <a:lnSpc>
                <a:spcPct val="93000"/>
              </a:lnSpc>
              <a:spcBef>
                <a:spcPts val="1288"/>
              </a:spcBef>
              <a:tabLst>
                <a:tab pos="655638" algn="l"/>
                <a:tab pos="1312863" algn="l"/>
                <a:tab pos="1968500" algn="l"/>
                <a:tab pos="2625725" algn="l"/>
                <a:tab pos="3282950" algn="l"/>
                <a:tab pos="3938588" algn="l"/>
                <a:tab pos="4594225" algn="l"/>
                <a:tab pos="5253038" algn="l"/>
                <a:tab pos="5908675" algn="l"/>
                <a:tab pos="6564313" algn="l"/>
                <a:tab pos="7221538" algn="l"/>
                <a:tab pos="7878763" algn="l"/>
              </a:tabLst>
            </a:pPr>
            <a:r>
              <a:rPr lang="en-GB" altLang="en-US"/>
              <a:t>State why you chose to present it in the format you have chosen</a:t>
            </a:r>
          </a:p>
          <a:p>
            <a:pPr>
              <a:lnSpc>
                <a:spcPct val="93000"/>
              </a:lnSpc>
              <a:spcBef>
                <a:spcPts val="1288"/>
              </a:spcBef>
              <a:tabLst>
                <a:tab pos="655638" algn="l"/>
                <a:tab pos="1312863" algn="l"/>
                <a:tab pos="1968500" algn="l"/>
                <a:tab pos="2625725" algn="l"/>
                <a:tab pos="3282950" algn="l"/>
                <a:tab pos="3938588" algn="l"/>
                <a:tab pos="4594225" algn="l"/>
                <a:tab pos="5253038" algn="l"/>
                <a:tab pos="5908675" algn="l"/>
                <a:tab pos="6564313" algn="l"/>
                <a:tab pos="7221538" algn="l"/>
                <a:tab pos="7878763" algn="l"/>
              </a:tabLst>
            </a:pPr>
            <a:r>
              <a:rPr lang="en-GB" altLang="en-US" b="1" u="sng"/>
              <a:t>It is important to link your points to the theory underlining multisensory phonic teaching</a:t>
            </a:r>
          </a:p>
        </p:txBody>
      </p:sp>
    </p:spTree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1">
            <a:extLst>
              <a:ext uri="{FF2B5EF4-FFF2-40B4-BE49-F238E27FC236}">
                <a16:creationId xmlns:a16="http://schemas.microsoft.com/office/drawing/2014/main" id="{F6923E7C-1E2A-08D7-9E1D-520DE8469503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1981200" y="540645"/>
            <a:ext cx="8229600" cy="609398"/>
          </a:xfrm>
        </p:spPr>
        <p:txBody>
          <a:bodyPr vert="horz" lIns="0" tIns="0" rIns="0" bIns="0" rtlCol="0" anchor="ctr">
            <a:spAutoFit/>
          </a:bodyPr>
          <a:lstStyle/>
          <a:p>
            <a:pPr>
              <a:tabLst>
                <a:tab pos="655638" algn="l"/>
                <a:tab pos="1312863" algn="l"/>
                <a:tab pos="1968500" algn="l"/>
                <a:tab pos="2625725" algn="l"/>
                <a:tab pos="3282950" algn="l"/>
                <a:tab pos="3938588" algn="l"/>
                <a:tab pos="4594225" algn="l"/>
                <a:tab pos="5253038" algn="l"/>
                <a:tab pos="5908675" algn="l"/>
                <a:tab pos="6564313" algn="l"/>
                <a:tab pos="7221538" algn="l"/>
              </a:tabLst>
            </a:pPr>
            <a:r>
              <a:rPr lang="en-GB" altLang="en-US" dirty="0"/>
              <a:t>  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Section 2 - Effectiveness in practice</a:t>
            </a:r>
          </a:p>
        </p:txBody>
      </p:sp>
      <p:sp>
        <p:nvSpPr>
          <p:cNvPr id="87043" name="Rectangle 2">
            <a:extLst>
              <a:ext uri="{FF2B5EF4-FFF2-40B4-BE49-F238E27FC236}">
                <a16:creationId xmlns:a16="http://schemas.microsoft.com/office/drawing/2014/main" id="{6F3F799A-7517-5E94-1D98-A62E5AC1890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438400" y="1962835"/>
            <a:ext cx="7772400" cy="3305392"/>
          </a:xfrm>
        </p:spPr>
        <p:txBody>
          <a:bodyPr vert="horz" lIns="0" tIns="0" rIns="0" bIns="0" rtlCol="0" anchor="ctr">
            <a:spAutoFit/>
          </a:bodyPr>
          <a:lstStyle/>
          <a:p>
            <a:pPr>
              <a:lnSpc>
                <a:spcPct val="93000"/>
              </a:lnSpc>
              <a:spcBef>
                <a:spcPts val="1288"/>
              </a:spcBef>
              <a:tabLst>
                <a:tab pos="655638" algn="l"/>
                <a:tab pos="1312863" algn="l"/>
                <a:tab pos="1968500" algn="l"/>
                <a:tab pos="2625725" algn="l"/>
                <a:tab pos="3282950" algn="l"/>
                <a:tab pos="3938588" algn="l"/>
                <a:tab pos="4594225" algn="l"/>
                <a:tab pos="5253038" algn="l"/>
                <a:tab pos="5908675" algn="l"/>
                <a:tab pos="6564313" algn="l"/>
                <a:tab pos="7221538" algn="l"/>
                <a:tab pos="7878763" algn="l"/>
              </a:tabLst>
            </a:pPr>
            <a:r>
              <a:rPr lang="en-GB" altLang="en-US"/>
              <a:t>Was it a successful game?</a:t>
            </a:r>
          </a:p>
          <a:p>
            <a:pPr>
              <a:lnSpc>
                <a:spcPct val="93000"/>
              </a:lnSpc>
              <a:spcBef>
                <a:spcPts val="1288"/>
              </a:spcBef>
              <a:tabLst>
                <a:tab pos="655638" algn="l"/>
                <a:tab pos="1312863" algn="l"/>
                <a:tab pos="1968500" algn="l"/>
                <a:tab pos="2625725" algn="l"/>
                <a:tab pos="3282950" algn="l"/>
                <a:tab pos="3938588" algn="l"/>
                <a:tab pos="4594225" algn="l"/>
                <a:tab pos="5253038" algn="l"/>
                <a:tab pos="5908675" algn="l"/>
                <a:tab pos="6564313" algn="l"/>
                <a:tab pos="7221538" algn="l"/>
                <a:tab pos="7878763" algn="l"/>
              </a:tabLst>
            </a:pPr>
            <a:r>
              <a:rPr lang="en-GB" altLang="en-US"/>
              <a:t>What were the reactions of your pupil / student? – you could draw up a short questionnaire to evaluate your pupil / student’s response</a:t>
            </a:r>
          </a:p>
          <a:p>
            <a:pPr>
              <a:lnSpc>
                <a:spcPct val="93000"/>
              </a:lnSpc>
              <a:spcBef>
                <a:spcPts val="1288"/>
              </a:spcBef>
              <a:tabLst>
                <a:tab pos="655638" algn="l"/>
                <a:tab pos="1312863" algn="l"/>
                <a:tab pos="1968500" algn="l"/>
                <a:tab pos="2625725" algn="l"/>
                <a:tab pos="3282950" algn="l"/>
                <a:tab pos="3938588" algn="l"/>
                <a:tab pos="4594225" algn="l"/>
                <a:tab pos="5253038" algn="l"/>
                <a:tab pos="5908675" algn="l"/>
                <a:tab pos="6564313" algn="l"/>
                <a:tab pos="7221538" algn="l"/>
                <a:tab pos="7878763" algn="l"/>
              </a:tabLst>
            </a:pPr>
            <a:r>
              <a:rPr lang="en-GB" altLang="en-US"/>
              <a:t>Was it a successful resource?</a:t>
            </a:r>
          </a:p>
          <a:p>
            <a:pPr>
              <a:lnSpc>
                <a:spcPct val="93000"/>
              </a:lnSpc>
              <a:spcBef>
                <a:spcPts val="1288"/>
              </a:spcBef>
              <a:tabLst>
                <a:tab pos="655638" algn="l"/>
                <a:tab pos="1312863" algn="l"/>
                <a:tab pos="1968500" algn="l"/>
                <a:tab pos="2625725" algn="l"/>
                <a:tab pos="3282950" algn="l"/>
                <a:tab pos="3938588" algn="l"/>
                <a:tab pos="4594225" algn="l"/>
                <a:tab pos="5253038" algn="l"/>
                <a:tab pos="5908675" algn="l"/>
                <a:tab pos="6564313" algn="l"/>
                <a:tab pos="7221538" algn="l"/>
                <a:tab pos="7878763" algn="l"/>
              </a:tabLst>
            </a:pPr>
            <a:r>
              <a:rPr lang="en-GB" altLang="en-US"/>
              <a:t>Ensure that you have enough time to evaluate your resource over a number of lessons</a:t>
            </a:r>
          </a:p>
        </p:txBody>
      </p:sp>
    </p:spTree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1">
            <a:extLst>
              <a:ext uri="{FF2B5EF4-FFF2-40B4-BE49-F238E27FC236}">
                <a16:creationId xmlns:a16="http://schemas.microsoft.com/office/drawing/2014/main" id="{66E070E7-AD13-4FB3-EAFF-9228AD0CD260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2135189" y="639070"/>
            <a:ext cx="8137525" cy="609398"/>
          </a:xfrm>
        </p:spPr>
        <p:txBody>
          <a:bodyPr vert="horz" lIns="0" tIns="0" rIns="0" bIns="0" rtlCol="0" anchor="ctr">
            <a:spAutoFit/>
          </a:bodyPr>
          <a:lstStyle/>
          <a:p>
            <a:pPr>
              <a:tabLst>
                <a:tab pos="655638" algn="l"/>
                <a:tab pos="1312863" algn="l"/>
                <a:tab pos="1968500" algn="l"/>
                <a:tab pos="2625725" algn="l"/>
                <a:tab pos="3282950" algn="l"/>
                <a:tab pos="3938588" algn="l"/>
                <a:tab pos="4594225" algn="l"/>
                <a:tab pos="5253038" algn="l"/>
                <a:tab pos="5908675" algn="l"/>
                <a:tab pos="6564313" algn="l"/>
                <a:tab pos="7221538" algn="l"/>
              </a:tabLst>
            </a:pPr>
            <a:r>
              <a:rPr lang="en-GB" altLang="en-US"/>
              <a:t> </a:t>
            </a:r>
            <a:r>
              <a:rPr lang="en-GB" altLang="en-US" sz="2800">
                <a:latin typeface="Comic Sans MS" panose="030F0702030302020204" pitchFamily="66" charset="0"/>
              </a:rPr>
              <a:t>Section 3 – Final Evaluation / Modifications </a:t>
            </a:r>
          </a:p>
        </p:txBody>
      </p:sp>
      <p:sp>
        <p:nvSpPr>
          <p:cNvPr id="89091" name="Rectangle 2">
            <a:extLst>
              <a:ext uri="{FF2B5EF4-FFF2-40B4-BE49-F238E27FC236}">
                <a16:creationId xmlns:a16="http://schemas.microsoft.com/office/drawing/2014/main" id="{B59C013A-48FC-A67B-4AF8-19D514A56FE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306638" y="2064447"/>
            <a:ext cx="7904162" cy="3138680"/>
          </a:xfrm>
        </p:spPr>
        <p:txBody>
          <a:bodyPr vert="horz" lIns="0" tIns="0" rIns="0" bIns="0" rtlCol="0" anchor="ctr">
            <a:spAutoFit/>
          </a:bodyPr>
          <a:lstStyle/>
          <a:p>
            <a:pPr>
              <a:lnSpc>
                <a:spcPct val="93000"/>
              </a:lnSpc>
              <a:spcBef>
                <a:spcPts val="1288"/>
              </a:spcBef>
              <a:tabLst>
                <a:tab pos="655638" algn="l"/>
                <a:tab pos="1312863" algn="l"/>
                <a:tab pos="1968500" algn="l"/>
                <a:tab pos="2625725" algn="l"/>
                <a:tab pos="3282950" algn="l"/>
                <a:tab pos="3938588" algn="l"/>
                <a:tab pos="4594225" algn="l"/>
                <a:tab pos="5253038" algn="l"/>
                <a:tab pos="5908675" algn="l"/>
                <a:tab pos="6564313" algn="l"/>
                <a:tab pos="7221538" algn="l"/>
                <a:tab pos="7878763" algn="l"/>
              </a:tabLst>
            </a:pPr>
            <a:r>
              <a:rPr lang="en-GB" altLang="en-US"/>
              <a:t>Consider your initial objectives  - did your game fulfil the targets you set out to achieve? </a:t>
            </a:r>
          </a:p>
          <a:p>
            <a:pPr>
              <a:lnSpc>
                <a:spcPct val="93000"/>
              </a:lnSpc>
              <a:spcBef>
                <a:spcPts val="1288"/>
              </a:spcBef>
              <a:tabLst>
                <a:tab pos="655638" algn="l"/>
                <a:tab pos="1312863" algn="l"/>
                <a:tab pos="1968500" algn="l"/>
                <a:tab pos="2625725" algn="l"/>
                <a:tab pos="3282950" algn="l"/>
                <a:tab pos="3938588" algn="l"/>
                <a:tab pos="4594225" algn="l"/>
                <a:tab pos="5253038" algn="l"/>
                <a:tab pos="5908675" algn="l"/>
                <a:tab pos="6564313" algn="l"/>
                <a:tab pos="7221538" algn="l"/>
                <a:tab pos="7878763" algn="l"/>
              </a:tabLst>
            </a:pPr>
            <a:r>
              <a:rPr lang="en-GB" altLang="en-US"/>
              <a:t>Think about how you could evaluate its success –  you could draw up a short assessment to see if your pupil’s skills in a certain area have improved </a:t>
            </a:r>
          </a:p>
          <a:p>
            <a:pPr>
              <a:lnSpc>
                <a:spcPct val="93000"/>
              </a:lnSpc>
              <a:spcBef>
                <a:spcPts val="1288"/>
              </a:spcBef>
              <a:tabLst>
                <a:tab pos="655638" algn="l"/>
                <a:tab pos="1312863" algn="l"/>
                <a:tab pos="1968500" algn="l"/>
                <a:tab pos="2625725" algn="l"/>
                <a:tab pos="3282950" algn="l"/>
                <a:tab pos="3938588" algn="l"/>
                <a:tab pos="4594225" algn="l"/>
                <a:tab pos="5253038" algn="l"/>
                <a:tab pos="5908675" algn="l"/>
                <a:tab pos="6564313" algn="l"/>
                <a:tab pos="7221538" algn="l"/>
                <a:tab pos="7878763" algn="l"/>
              </a:tabLst>
            </a:pPr>
            <a:r>
              <a:rPr lang="en-GB" altLang="en-US"/>
              <a:t>Suggest any ways it could be modified, improved or extended in the future</a:t>
            </a:r>
          </a:p>
        </p:txBody>
      </p:sp>
    </p:spTree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Title 1">
            <a:extLst>
              <a:ext uri="{FF2B5EF4-FFF2-40B4-BE49-F238E27FC236}">
                <a16:creationId xmlns:a16="http://schemas.microsoft.com/office/drawing/2014/main" id="{A234C982-5825-9D4A-2F55-3F869284162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Finally........</a:t>
            </a:r>
          </a:p>
        </p:txBody>
      </p:sp>
      <p:sp>
        <p:nvSpPr>
          <p:cNvPr id="91139" name="Content Placeholder 2">
            <a:extLst>
              <a:ext uri="{FF2B5EF4-FFF2-40B4-BE49-F238E27FC236}">
                <a16:creationId xmlns:a16="http://schemas.microsoft.com/office/drawing/2014/main" id="{4DDB1012-AF41-3EE0-C750-8498380D48D6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.........have fun!</a:t>
            </a:r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|0.1|0.1|0.1|0.1|0.1"/>
</p:tagLst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CF64DD8-8BF1-4055-AA84-573F3383EB47}"/>
    </a:ext>
  </a:extLst>
</a:theme>
</file>

<file path=ppt/theme/theme3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8F54E00-A234-4BC1-9AB6-79240979EE68}"/>
    </a:ext>
  </a:extLst>
</a:theme>
</file>

<file path=ppt/theme/theme4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6FFC3E98-B57F-408A-8819-024F225AFAE9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1390</Words>
  <Application>Microsoft Office PowerPoint</Application>
  <PresentationFormat>Widescreen</PresentationFormat>
  <Paragraphs>214</Paragraphs>
  <Slides>80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80</vt:i4>
      </vt:variant>
    </vt:vector>
  </HeadingPairs>
  <TitlesOfParts>
    <vt:vector size="90" baseType="lpstr">
      <vt:lpstr>Aptos</vt:lpstr>
      <vt:lpstr>Arial</vt:lpstr>
      <vt:lpstr>Calibri</vt:lpstr>
      <vt:lpstr>Calibri Light</vt:lpstr>
      <vt:lpstr>Comic Sans MS</vt:lpstr>
      <vt:lpstr>Wingdings</vt:lpstr>
      <vt:lpstr>UWTSD Holding Page</vt:lpstr>
      <vt:lpstr>UWTSD Title Page 1</vt:lpstr>
      <vt:lpstr>UWTSD Text 2</vt:lpstr>
      <vt:lpstr>UWTSD Logo Variations place image in Background</vt:lpstr>
      <vt:lpstr>PowerPoint Presentation</vt:lpstr>
      <vt:lpstr>PowerPoint Presentation</vt:lpstr>
      <vt:lpstr>Using Games and Visual Aids with Dyslexic Pupils and Students</vt:lpstr>
      <vt:lpstr>Structure</vt:lpstr>
      <vt:lpstr>At the start of teaching the dyslexic pupil may have a number of difficulties:</vt:lpstr>
      <vt:lpstr>How can games help?</vt:lpstr>
      <vt:lpstr>Improve literacy by using games to:</vt:lpstr>
      <vt:lpstr>Improve self esteem by:</vt:lpstr>
      <vt:lpstr>Improve concentration by:</vt:lpstr>
      <vt:lpstr>Improve motivation by:</vt:lpstr>
      <vt:lpstr>When to use a game in a lesson</vt:lpstr>
      <vt:lpstr>Be flexible! – Games are great resources to use at any point in the lesson</vt:lpstr>
      <vt:lpstr>Speed games – excellent for focusing</vt:lpstr>
      <vt:lpstr>To quickly revise previously covered work and link it with new work </vt:lpstr>
      <vt:lpstr>In the middle of a lesson</vt:lpstr>
      <vt:lpstr>At the end of a lesson</vt:lpstr>
      <vt:lpstr>Summary </vt:lpstr>
      <vt:lpstr>PowerPoint Presentation</vt:lpstr>
      <vt:lpstr>www.crossboweducation.com </vt:lpstr>
      <vt:lpstr>SEND Educational Games and Toys | The Dyslexia Shop</vt:lpstr>
      <vt:lpstr>Spinner games</vt:lpstr>
      <vt:lpstr>Boxes Font</vt:lpstr>
      <vt:lpstr>Useful for sentence work</vt:lpstr>
      <vt:lpstr>Smart kids</vt:lpstr>
      <vt:lpstr>Foam Magnetic Letters</vt:lpstr>
      <vt:lpstr>Other things that can help</vt:lpstr>
      <vt:lpstr>Other ideas</vt:lpstr>
      <vt:lpstr>GAMZ – SWAP and FIX games</vt:lpstr>
      <vt:lpstr>FIX games</vt:lpstr>
      <vt:lpstr>Range of SWAP and FIX games</vt:lpstr>
      <vt:lpstr>Orton Gillingham</vt:lpstr>
      <vt:lpstr>Card stands</vt:lpstr>
      <vt:lpstr>PowerPoint Presentation</vt:lpstr>
      <vt:lpstr>TRUGS  - now also available in Welsh </vt:lpstr>
      <vt:lpstr>Photocopiable books to make simple games</vt:lpstr>
      <vt:lpstr>Software – Nessy Reading and Spelling</vt:lpstr>
      <vt:lpstr>Features</vt:lpstr>
      <vt:lpstr>Work is structured around 10 islands</vt:lpstr>
      <vt:lpstr>Reading games</vt:lpstr>
      <vt:lpstr>Spelling Games</vt:lpstr>
      <vt:lpstr>Syllable work</vt:lpstr>
      <vt:lpstr>Worksheets for reading and spelling</vt:lpstr>
      <vt:lpstr>Sentence reading</vt:lpstr>
      <vt:lpstr>Card games – Chain game</vt:lpstr>
      <vt:lpstr>Dominoes</vt:lpstr>
      <vt:lpstr>Bingo cards</vt:lpstr>
      <vt:lpstr>Other Programs from Nessy</vt:lpstr>
      <vt:lpstr>Selection of apps also available</vt:lpstr>
      <vt:lpstr>Wordshark and Numbershark</vt:lpstr>
      <vt:lpstr>Welsh software - literacy</vt:lpstr>
      <vt:lpstr>Zap Ffactor - Content</vt:lpstr>
      <vt:lpstr>Welsh books and CDs</vt:lpstr>
      <vt:lpstr>PowerPoint Presentation</vt:lpstr>
      <vt:lpstr>Using coloured stars</vt:lpstr>
      <vt:lpstr>Jigsaws</vt:lpstr>
      <vt:lpstr>Flowers</vt:lpstr>
      <vt:lpstr>Spinners</vt:lpstr>
      <vt:lpstr>Other simple ideas - 4 in a row </vt:lpstr>
      <vt:lpstr>4 in a row – end blends</vt:lpstr>
      <vt:lpstr>Pick a Word – using a dice</vt:lpstr>
      <vt:lpstr>Climb the Ladder - baseboard</vt:lpstr>
      <vt:lpstr>Climb the Ladder – using a coin or a dice</vt:lpstr>
      <vt:lpstr>Simple track games</vt:lpstr>
      <vt:lpstr>Website for generating your own worksheets </vt:lpstr>
      <vt:lpstr>Summary</vt:lpstr>
      <vt:lpstr>Assignment</vt:lpstr>
      <vt:lpstr> Pupils in Primary/Secondary School</vt:lpstr>
      <vt:lpstr>Students in Higher / Further Education</vt:lpstr>
      <vt:lpstr>Organisational Aids</vt:lpstr>
      <vt:lpstr>Memory Aids</vt:lpstr>
      <vt:lpstr>Package of Ideas / Activities / Aids</vt:lpstr>
      <vt:lpstr>Presentation / Marking</vt:lpstr>
      <vt:lpstr>Points to consider</vt:lpstr>
      <vt:lpstr>Presentation</vt:lpstr>
      <vt:lpstr>Taskmaster</vt:lpstr>
      <vt:lpstr>Instructions</vt:lpstr>
      <vt:lpstr>  Section 1 - Objectives</vt:lpstr>
      <vt:lpstr>  Section 2 - Effectiveness in practice</vt:lpstr>
      <vt:lpstr> Section 3 – Final Evaluation / Modifications </vt:lpstr>
      <vt:lpstr>Finally........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Darren O'Connor</cp:lastModifiedBy>
  <cp:revision>6</cp:revision>
  <dcterms:created xsi:type="dcterms:W3CDTF">2024-09-09T10:46:02Z</dcterms:created>
  <dcterms:modified xsi:type="dcterms:W3CDTF">2026-08-17T15:06:21Z</dcterms:modified>
</cp:coreProperties>
</file>