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png&amp;ehk=oNAkCsMIjBfj12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429" r:id="rId2"/>
    <p:sldId id="327" r:id="rId3"/>
    <p:sldId id="543" r:id="rId4"/>
    <p:sldId id="442" r:id="rId5"/>
    <p:sldId id="428" r:id="rId6"/>
    <p:sldId id="472" r:id="rId7"/>
    <p:sldId id="376" r:id="rId8"/>
    <p:sldId id="403" r:id="rId9"/>
    <p:sldId id="315" r:id="rId10"/>
    <p:sldId id="473" r:id="rId11"/>
    <p:sldId id="544" r:id="rId12"/>
    <p:sldId id="545" r:id="rId13"/>
    <p:sldId id="350" r:id="rId14"/>
    <p:sldId id="481" r:id="rId15"/>
    <p:sldId id="358" r:id="rId16"/>
    <p:sldId id="486" r:id="rId17"/>
    <p:sldId id="485" r:id="rId18"/>
    <p:sldId id="477" r:id="rId19"/>
    <p:sldId id="483" r:id="rId20"/>
    <p:sldId id="482" r:id="rId21"/>
    <p:sldId id="484" r:id="rId22"/>
    <p:sldId id="360" r:id="rId23"/>
    <p:sldId id="307" r:id="rId24"/>
    <p:sldId id="387" r:id="rId25"/>
  </p:sldIdLst>
  <p:sldSz cx="12192000" cy="6858000"/>
  <p:notesSz cx="6888163" cy="96710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45" autoAdjust="0"/>
    <p:restoredTop sz="70837" autoAdjust="0"/>
  </p:normalViewPr>
  <p:slideViewPr>
    <p:cSldViewPr snapToGrid="0">
      <p:cViewPr varScale="1">
        <p:scale>
          <a:sx n="55" d="100"/>
          <a:sy n="55" d="100"/>
        </p:scale>
        <p:origin x="949"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84870" cy="485232"/>
          </a:xfrm>
          <a:prstGeom prst="rect">
            <a:avLst/>
          </a:prstGeom>
        </p:spPr>
        <p:txBody>
          <a:bodyPr vert="horz" lIns="94621" tIns="47310" rIns="94621" bIns="47310" rtlCol="0"/>
          <a:lstStyle>
            <a:lvl1pPr algn="l">
              <a:defRPr sz="1200"/>
            </a:lvl1pPr>
          </a:lstStyle>
          <a:p>
            <a:endParaRPr lang="en-GB" dirty="0"/>
          </a:p>
        </p:txBody>
      </p:sp>
      <p:sp>
        <p:nvSpPr>
          <p:cNvPr id="3" name="Date Placeholder 2"/>
          <p:cNvSpPr>
            <a:spLocks noGrp="1"/>
          </p:cNvSpPr>
          <p:nvPr>
            <p:ph type="dt" idx="1"/>
          </p:nvPr>
        </p:nvSpPr>
        <p:spPr>
          <a:xfrm>
            <a:off x="3901699" y="0"/>
            <a:ext cx="2984870" cy="485232"/>
          </a:xfrm>
          <a:prstGeom prst="rect">
            <a:avLst/>
          </a:prstGeom>
        </p:spPr>
        <p:txBody>
          <a:bodyPr vert="horz" lIns="94621" tIns="47310" rIns="94621" bIns="47310" rtlCol="0"/>
          <a:lstStyle>
            <a:lvl1pPr algn="r">
              <a:defRPr sz="1200"/>
            </a:lvl1pPr>
          </a:lstStyle>
          <a:p>
            <a:fld id="{079E2EE6-126A-4163-84A1-2EC1F6A47218}" type="datetimeFigureOut">
              <a:rPr lang="en-GB" smtClean="0"/>
              <a:t>19/10/2025</a:t>
            </a:fld>
            <a:endParaRPr lang="en-GB" dirty="0"/>
          </a:p>
        </p:txBody>
      </p:sp>
      <p:sp>
        <p:nvSpPr>
          <p:cNvPr id="4" name="Slide Image Placeholder 3"/>
          <p:cNvSpPr>
            <a:spLocks noGrp="1" noRot="1" noChangeAspect="1"/>
          </p:cNvSpPr>
          <p:nvPr>
            <p:ph type="sldImg" idx="2"/>
          </p:nvPr>
        </p:nvSpPr>
        <p:spPr>
          <a:xfrm>
            <a:off x="542925" y="1209675"/>
            <a:ext cx="5802313" cy="3263900"/>
          </a:xfrm>
          <a:prstGeom prst="rect">
            <a:avLst/>
          </a:prstGeom>
          <a:noFill/>
          <a:ln w="12700">
            <a:solidFill>
              <a:prstClr val="black"/>
            </a:solidFill>
          </a:ln>
        </p:spPr>
        <p:txBody>
          <a:bodyPr vert="horz" lIns="94621" tIns="47310" rIns="94621" bIns="47310" rtlCol="0" anchor="ctr"/>
          <a:lstStyle/>
          <a:p>
            <a:endParaRPr lang="en-GB" dirty="0"/>
          </a:p>
        </p:txBody>
      </p:sp>
      <p:sp>
        <p:nvSpPr>
          <p:cNvPr id="5" name="Notes Placeholder 4"/>
          <p:cNvSpPr>
            <a:spLocks noGrp="1"/>
          </p:cNvSpPr>
          <p:nvPr>
            <p:ph type="body" sz="quarter" idx="3"/>
          </p:nvPr>
        </p:nvSpPr>
        <p:spPr>
          <a:xfrm>
            <a:off x="688817" y="4654193"/>
            <a:ext cx="5510530" cy="3807976"/>
          </a:xfrm>
          <a:prstGeom prst="rect">
            <a:avLst/>
          </a:prstGeom>
        </p:spPr>
        <p:txBody>
          <a:bodyPr vert="horz" lIns="94621" tIns="47310" rIns="94621" bIns="4731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185820"/>
            <a:ext cx="2984870" cy="485231"/>
          </a:xfrm>
          <a:prstGeom prst="rect">
            <a:avLst/>
          </a:prstGeom>
        </p:spPr>
        <p:txBody>
          <a:bodyPr vert="horz" lIns="94621" tIns="47310" rIns="94621" bIns="4731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901699" y="9185820"/>
            <a:ext cx="2984870" cy="485231"/>
          </a:xfrm>
          <a:prstGeom prst="rect">
            <a:avLst/>
          </a:prstGeom>
        </p:spPr>
        <p:txBody>
          <a:bodyPr vert="horz" lIns="94621" tIns="47310" rIns="94621" bIns="47310" rtlCol="0" anchor="b"/>
          <a:lstStyle>
            <a:lvl1pPr algn="r">
              <a:defRPr sz="1200"/>
            </a:lvl1pPr>
          </a:lstStyle>
          <a:p>
            <a:fld id="{E0135F6F-66A2-449F-A630-FE7855C43F4B}" type="slidenum">
              <a:rPr lang="en-GB" smtClean="0"/>
              <a:t>‹#›</a:t>
            </a:fld>
            <a:endParaRPr lang="en-GB" dirty="0"/>
          </a:p>
        </p:txBody>
      </p:sp>
    </p:spTree>
    <p:extLst>
      <p:ext uri="{BB962C8B-B14F-4D97-AF65-F5344CB8AC3E}">
        <p14:creationId xmlns:p14="http://schemas.microsoft.com/office/powerpoint/2010/main" val="2641727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8666DC-38BD-4EDD-9C42-FD6BB569B3B4}" type="slidenum">
              <a:rPr lang="en-GB" smtClean="0"/>
              <a:t>1</a:t>
            </a:fld>
            <a:endParaRPr lang="en-GB" dirty="0"/>
          </a:p>
        </p:txBody>
      </p:sp>
    </p:spTree>
    <p:extLst>
      <p:ext uri="{BB962C8B-B14F-4D97-AF65-F5344CB8AC3E}">
        <p14:creationId xmlns:p14="http://schemas.microsoft.com/office/powerpoint/2010/main" val="128139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Bring a laptop – if needed, laptops can be borrowed  -ground floor IQ</a:t>
            </a:r>
          </a:p>
          <a:p>
            <a:r>
              <a:rPr lang="en-GB" dirty="0"/>
              <a:t>Put your phone away</a:t>
            </a:r>
          </a:p>
          <a:p>
            <a:r>
              <a:rPr lang="en-GB" dirty="0"/>
              <a:t>Participate in all the activities and discussions</a:t>
            </a:r>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291797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983D3E-2738-7AB5-9E85-33846DAAD4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A924BC-CEED-559F-434B-F8494EA2BA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63CEAA-AB2A-AF48-3A24-B2D6AA82B4D9}"/>
              </a:ext>
            </a:extLst>
          </p:cNvPr>
          <p:cNvSpPr>
            <a:spLocks noGrp="1"/>
          </p:cNvSpPr>
          <p:nvPr>
            <p:ph type="body" idx="1"/>
          </p:nvPr>
        </p:nvSpPr>
        <p:spPr/>
        <p:txBody>
          <a:bodyPr/>
          <a:lstStyle/>
          <a:p>
            <a:r>
              <a:rPr lang="en-GB" dirty="0"/>
              <a:t>We will expect you to:</a:t>
            </a:r>
          </a:p>
          <a:p>
            <a:pPr marL="172860" indent="-172860">
              <a:buFont typeface="Arial" panose="020B0604020202020204" pitchFamily="34" charset="0"/>
              <a:buChar char="•"/>
            </a:pPr>
            <a:r>
              <a:rPr lang="en-GB" dirty="0"/>
              <a:t>Find things out for yourselves</a:t>
            </a:r>
          </a:p>
          <a:p>
            <a:pPr marL="172860" indent="-172860">
              <a:buFont typeface="Arial" panose="020B0604020202020204" pitchFamily="34" charset="0"/>
              <a:buChar char="•"/>
            </a:pPr>
            <a:r>
              <a:rPr lang="en-GB" dirty="0"/>
              <a:t>To make notes</a:t>
            </a:r>
          </a:p>
          <a:p>
            <a:pPr marL="172860" indent="-172860">
              <a:buFont typeface="Arial" panose="020B0604020202020204" pitchFamily="34" charset="0"/>
              <a:buChar char="•"/>
            </a:pPr>
            <a:r>
              <a:rPr lang="en-GB" dirty="0"/>
              <a:t>To question and to find out more</a:t>
            </a:r>
          </a:p>
          <a:p>
            <a:pPr marL="172860" indent="-172860">
              <a:buFont typeface="Arial" panose="020B0604020202020204" pitchFamily="34" charset="0"/>
              <a:buChar char="•"/>
            </a:pPr>
            <a:r>
              <a:rPr lang="en-GB" dirty="0"/>
              <a:t>To think critically and question what is said</a:t>
            </a:r>
          </a:p>
          <a:p>
            <a:pPr marL="172860" indent="-172860">
              <a:buFont typeface="Arial" panose="020B0604020202020204" pitchFamily="34" charset="0"/>
              <a:buChar char="•"/>
            </a:pPr>
            <a:r>
              <a:rPr lang="en-GB" dirty="0"/>
              <a:t>To consider if things are the right things to do, honest things to do, fair things to do?</a:t>
            </a:r>
          </a:p>
        </p:txBody>
      </p:sp>
      <p:sp>
        <p:nvSpPr>
          <p:cNvPr id="4" name="Slide Number Placeholder 3">
            <a:extLst>
              <a:ext uri="{FF2B5EF4-FFF2-40B4-BE49-F238E27FC236}">
                <a16:creationId xmlns:a16="http://schemas.microsoft.com/office/drawing/2014/main" id="{6F8EB9C8-8618-D75B-0DD7-C319FD88AB59}"/>
              </a:ext>
            </a:extLst>
          </p:cNvPr>
          <p:cNvSpPr>
            <a:spLocks noGrp="1"/>
          </p:cNvSpPr>
          <p:nvPr>
            <p:ph type="sldNum" sz="quarter" idx="5"/>
          </p:nvPr>
        </p:nvSpPr>
        <p:spPr/>
        <p:txBody>
          <a:bodyPr/>
          <a:lstStyle/>
          <a:p>
            <a:fld id="{B68C8073-CAD2-48BF-B8DB-FCAF7D6ED014}" type="slidenum">
              <a:rPr lang="en-US" smtClean="0"/>
              <a:t>3</a:t>
            </a:fld>
            <a:endParaRPr lang="en-US" dirty="0"/>
          </a:p>
        </p:txBody>
      </p:sp>
    </p:spTree>
    <p:extLst>
      <p:ext uri="{BB962C8B-B14F-4D97-AF65-F5344CB8AC3E}">
        <p14:creationId xmlns:p14="http://schemas.microsoft.com/office/powerpoint/2010/main" val="2216277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8666DC-38BD-4EDD-9C42-FD6BB569B3B4}" type="slidenum">
              <a:rPr lang="en-GB" smtClean="0"/>
              <a:t>4</a:t>
            </a:fld>
            <a:endParaRPr lang="en-GB" dirty="0"/>
          </a:p>
        </p:txBody>
      </p:sp>
    </p:spTree>
    <p:extLst>
      <p:ext uri="{BB962C8B-B14F-4D97-AF65-F5344CB8AC3E}">
        <p14:creationId xmlns:p14="http://schemas.microsoft.com/office/powerpoint/2010/main" val="32718626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lecture focuses on WMS 2. However, an important principle of WMS1 is the principle of translanguaging, i.e., that something learnt about one language can often be applied to a new language.</a:t>
            </a:r>
          </a:p>
        </p:txBody>
      </p:sp>
      <p:sp>
        <p:nvSpPr>
          <p:cNvPr id="4" name="Slide Number Placeholder 3"/>
          <p:cNvSpPr>
            <a:spLocks noGrp="1"/>
          </p:cNvSpPr>
          <p:nvPr>
            <p:ph type="sldNum" sz="quarter" idx="5"/>
          </p:nvPr>
        </p:nvSpPr>
        <p:spPr/>
        <p:txBody>
          <a:bodyPr/>
          <a:lstStyle/>
          <a:p>
            <a:fld id="{A980931F-DD2E-4749-8625-BBDB359BF6BD}" type="slidenum">
              <a:rPr lang="en-GB" smtClean="0"/>
              <a:t>5</a:t>
            </a:fld>
            <a:endParaRPr lang="en-GB" dirty="0"/>
          </a:p>
        </p:txBody>
      </p:sp>
    </p:spTree>
    <p:extLst>
      <p:ext uri="{BB962C8B-B14F-4D97-AF65-F5344CB8AC3E}">
        <p14:creationId xmlns:p14="http://schemas.microsoft.com/office/powerpoint/2010/main" val="1652865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PISA is a global assessment conducted every three years, targeting 15-year-olds. It evaluates how well students perform in maths, reading and science. Since 2000, PISA has involved more than 100 countries and economies and around 3,700,000 students worldwide</a:t>
            </a:r>
          </a:p>
          <a:p>
            <a:r>
              <a:rPr lang="en-GB" dirty="0"/>
              <a:t>Last results released in December 2023</a:t>
            </a:r>
          </a:p>
          <a:p>
            <a:r>
              <a:rPr lang="en-GB" dirty="0"/>
              <a:t>Results due in December 2026?</a:t>
            </a:r>
          </a:p>
          <a:p>
            <a:r>
              <a:rPr lang="en-GB" b="1" dirty="0"/>
              <a:t>Programme for International Student Assessment</a:t>
            </a:r>
          </a:p>
          <a:p>
            <a:endParaRPr lang="en-GB" dirty="0"/>
          </a:p>
          <a:p>
            <a:r>
              <a:rPr lang="en-GB" dirty="0"/>
              <a:t>PIRLS - </a:t>
            </a:r>
            <a:r>
              <a:rPr lang="en-GB" b="1" dirty="0"/>
              <a:t>Progress in International Reading Literacy Study </a:t>
            </a:r>
            <a:endParaRPr lang="en-GB" dirty="0"/>
          </a:p>
        </p:txBody>
      </p:sp>
      <p:sp>
        <p:nvSpPr>
          <p:cNvPr id="4" name="Slide Number Placeholder 3"/>
          <p:cNvSpPr>
            <a:spLocks noGrp="1"/>
          </p:cNvSpPr>
          <p:nvPr>
            <p:ph type="sldNum" sz="quarter" idx="5"/>
          </p:nvPr>
        </p:nvSpPr>
        <p:spPr/>
        <p:txBody>
          <a:bodyPr/>
          <a:lstStyle/>
          <a:p>
            <a:fld id="{006F1488-8096-415F-AF9B-43C93D650509}" type="slidenum">
              <a:rPr lang="en-GB" smtClean="0"/>
              <a:t>6</a:t>
            </a:fld>
            <a:endParaRPr lang="en-GB" dirty="0"/>
          </a:p>
        </p:txBody>
      </p:sp>
    </p:spTree>
    <p:extLst>
      <p:ext uri="{BB962C8B-B14F-4D97-AF65-F5344CB8AC3E}">
        <p14:creationId xmlns:p14="http://schemas.microsoft.com/office/powerpoint/2010/main" val="1051668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68790" indent="-295688" eaLnBrk="0" hangingPunct="0">
              <a:defRPr>
                <a:solidFill>
                  <a:schemeClr val="tx1"/>
                </a:solidFill>
                <a:latin typeface="Arial" charset="0"/>
              </a:defRPr>
            </a:lvl2pPr>
            <a:lvl3pPr marL="1182755" indent="-236551" eaLnBrk="0" hangingPunct="0">
              <a:defRPr>
                <a:solidFill>
                  <a:schemeClr val="tx1"/>
                </a:solidFill>
                <a:latin typeface="Arial" charset="0"/>
              </a:defRPr>
            </a:lvl3pPr>
            <a:lvl4pPr marL="1655857" indent="-236551" eaLnBrk="0" hangingPunct="0">
              <a:defRPr>
                <a:solidFill>
                  <a:schemeClr val="tx1"/>
                </a:solidFill>
                <a:latin typeface="Arial" charset="0"/>
              </a:defRPr>
            </a:lvl4pPr>
            <a:lvl5pPr marL="2128959" indent="-236551" eaLnBrk="0" hangingPunct="0">
              <a:defRPr>
                <a:solidFill>
                  <a:schemeClr val="tx1"/>
                </a:solidFill>
                <a:latin typeface="Arial" charset="0"/>
              </a:defRPr>
            </a:lvl5pPr>
            <a:lvl6pPr marL="2602060" indent="-236551" eaLnBrk="0" fontAlgn="base" hangingPunct="0">
              <a:spcBef>
                <a:spcPct val="0"/>
              </a:spcBef>
              <a:spcAft>
                <a:spcPct val="0"/>
              </a:spcAft>
              <a:defRPr>
                <a:solidFill>
                  <a:schemeClr val="tx1"/>
                </a:solidFill>
                <a:latin typeface="Arial" charset="0"/>
              </a:defRPr>
            </a:lvl6pPr>
            <a:lvl7pPr marL="3075162" indent="-236551" eaLnBrk="0" fontAlgn="base" hangingPunct="0">
              <a:spcBef>
                <a:spcPct val="0"/>
              </a:spcBef>
              <a:spcAft>
                <a:spcPct val="0"/>
              </a:spcAft>
              <a:defRPr>
                <a:solidFill>
                  <a:schemeClr val="tx1"/>
                </a:solidFill>
                <a:latin typeface="Arial" charset="0"/>
              </a:defRPr>
            </a:lvl7pPr>
            <a:lvl8pPr marL="3548264" indent="-236551" eaLnBrk="0" fontAlgn="base" hangingPunct="0">
              <a:spcBef>
                <a:spcPct val="0"/>
              </a:spcBef>
              <a:spcAft>
                <a:spcPct val="0"/>
              </a:spcAft>
              <a:defRPr>
                <a:solidFill>
                  <a:schemeClr val="tx1"/>
                </a:solidFill>
                <a:latin typeface="Arial" charset="0"/>
              </a:defRPr>
            </a:lvl8pPr>
            <a:lvl9pPr marL="4021366" indent="-236551" eaLnBrk="0" fontAlgn="base" hangingPunct="0">
              <a:spcBef>
                <a:spcPct val="0"/>
              </a:spcBef>
              <a:spcAft>
                <a:spcPct val="0"/>
              </a:spcAft>
              <a:defRPr>
                <a:solidFill>
                  <a:schemeClr val="tx1"/>
                </a:solidFill>
                <a:latin typeface="Arial" charset="0"/>
              </a:defRPr>
            </a:lvl9pPr>
          </a:lstStyle>
          <a:p>
            <a:pPr eaLnBrk="1" hangingPunct="1"/>
            <a:fld id="{17BD22AF-36F6-E340-BE45-C22F4CC138CA}" type="slidenum">
              <a:rPr lang="en-GB" altLang="en-US"/>
              <a:pPr eaLnBrk="1" hangingPunct="1"/>
              <a:t>7</a:t>
            </a:fld>
            <a:endParaRPr lang="en-GB" altLang="en-US" dirty="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endParaRPr lang="en-US" altLang="en-US" dirty="0"/>
          </a:p>
        </p:txBody>
      </p:sp>
    </p:spTree>
    <p:extLst>
      <p:ext uri="{BB962C8B-B14F-4D97-AF65-F5344CB8AC3E}">
        <p14:creationId xmlns:p14="http://schemas.microsoft.com/office/powerpoint/2010/main" val="38098339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204">
              <a:defRPr/>
            </a:pPr>
            <a:r>
              <a:rPr lang="en-GB" baseline="0" dirty="0"/>
              <a:t>Give students time to look at Scarborough’s model</a:t>
            </a:r>
          </a:p>
          <a:p>
            <a:pPr defTabSz="946204">
              <a:defRPr/>
            </a:pPr>
            <a:endParaRPr lang="en-GB" baseline="0" dirty="0"/>
          </a:p>
          <a:p>
            <a:pPr defTabSz="946204">
              <a:defRPr/>
            </a:pPr>
            <a:r>
              <a:rPr lang="en-GB" baseline="0" dirty="0"/>
              <a:t>In English, we focus heavily on three of these.</a:t>
            </a:r>
            <a:endParaRPr lang="en-GB" dirty="0"/>
          </a:p>
          <a:p>
            <a:endParaRPr lang="en-GB" dirty="0"/>
          </a:p>
          <a:p>
            <a:r>
              <a:rPr lang="en-GB" dirty="0"/>
              <a:t>Sight recognition / sight words</a:t>
            </a:r>
          </a:p>
          <a:p>
            <a:r>
              <a:rPr lang="en-GB" dirty="0"/>
              <a:t>Phonological awareness / Decoding</a:t>
            </a:r>
          </a:p>
          <a:p>
            <a:r>
              <a:rPr lang="en-GB" dirty="0"/>
              <a:t>Reading comprehension</a:t>
            </a:r>
          </a:p>
          <a:p>
            <a:endParaRPr lang="en-GB" dirty="0"/>
          </a:p>
          <a:p>
            <a:r>
              <a:rPr lang="en-GB" dirty="0"/>
              <a:t>This lecture will focus on the first 2.</a:t>
            </a:r>
          </a:p>
          <a:p>
            <a:endParaRPr lang="en-GB" dirty="0"/>
          </a:p>
          <a:p>
            <a:endParaRPr lang="en-GB" dirty="0"/>
          </a:p>
          <a:p>
            <a:r>
              <a:rPr lang="en-GB" dirty="0"/>
              <a:t>Initially</a:t>
            </a:r>
            <a:r>
              <a:rPr lang="en-GB" baseline="0" dirty="0"/>
              <a:t> we teach the aspects of reading as two distinct processes, but as the ability to decode increases, the focus moves to teaching language comprehension.</a:t>
            </a:r>
          </a:p>
          <a:p>
            <a:endParaRPr lang="en-GB" baseline="0" dirty="0"/>
          </a:p>
          <a:p>
            <a:endParaRPr lang="en-GB" dirty="0"/>
          </a:p>
          <a:p>
            <a:pPr defTabSz="946204">
              <a:defRPr/>
            </a:pPr>
            <a:r>
              <a:rPr lang="en-GB" baseline="0" dirty="0"/>
              <a:t>Emphasize that when we are developing higher order reading skills, we are getting children to read “strategically”, as Scarborough points out.</a:t>
            </a:r>
          </a:p>
          <a:p>
            <a:endParaRPr lang="en-GB" dirty="0"/>
          </a:p>
        </p:txBody>
      </p:sp>
      <p:sp>
        <p:nvSpPr>
          <p:cNvPr id="4" name="Slide Number Placeholder 3"/>
          <p:cNvSpPr>
            <a:spLocks noGrp="1"/>
          </p:cNvSpPr>
          <p:nvPr>
            <p:ph type="sldNum" sz="quarter" idx="10"/>
          </p:nvPr>
        </p:nvSpPr>
        <p:spPr/>
        <p:txBody>
          <a:bodyPr/>
          <a:lstStyle/>
          <a:p>
            <a:fld id="{885D7509-218B-49E0-9E61-34F130A3D980}" type="slidenum">
              <a:rPr lang="en-GB" smtClean="0"/>
              <a:t>8</a:t>
            </a:fld>
            <a:endParaRPr lang="en-GB" dirty="0"/>
          </a:p>
        </p:txBody>
      </p:sp>
    </p:spTree>
    <p:extLst>
      <p:ext uri="{BB962C8B-B14F-4D97-AF65-F5344CB8AC3E}">
        <p14:creationId xmlns:p14="http://schemas.microsoft.com/office/powerpoint/2010/main" val="3066172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3663FD-D420-EC25-6B40-733CF6E257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1F6065-3F69-F656-02EA-9B9CB842F9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C2DE22-1062-4ADA-DD62-8A82139C6BA7}"/>
              </a:ext>
            </a:extLst>
          </p:cNvPr>
          <p:cNvSpPr>
            <a:spLocks noGrp="1"/>
          </p:cNvSpPr>
          <p:nvPr>
            <p:ph type="body" idx="1"/>
          </p:nvPr>
        </p:nvSpPr>
        <p:spPr/>
        <p:txBody>
          <a:bodyPr/>
          <a:lstStyle/>
          <a:p>
            <a:endParaRPr lang="en-GB" baseline="0" dirty="0"/>
          </a:p>
        </p:txBody>
      </p:sp>
      <p:sp>
        <p:nvSpPr>
          <p:cNvPr id="4" name="Slide Number Placeholder 3">
            <a:extLst>
              <a:ext uri="{FF2B5EF4-FFF2-40B4-BE49-F238E27FC236}">
                <a16:creationId xmlns:a16="http://schemas.microsoft.com/office/drawing/2014/main" id="{92EEE56D-F78E-2986-0024-6EF1695BA6DF}"/>
              </a:ext>
            </a:extLst>
          </p:cNvPr>
          <p:cNvSpPr>
            <a:spLocks noGrp="1"/>
          </p:cNvSpPr>
          <p:nvPr>
            <p:ph type="sldNum" sz="quarter" idx="10"/>
          </p:nvPr>
        </p:nvSpPr>
        <p:spPr/>
        <p:txBody>
          <a:bodyPr/>
          <a:lstStyle/>
          <a:p>
            <a:fld id="{94BFE945-A3E0-4657-AAD1-F7708F3A2E98}" type="slidenum">
              <a:rPr lang="en-GB" smtClean="0"/>
              <a:t>9</a:t>
            </a:fld>
            <a:endParaRPr lang="en-GB" dirty="0"/>
          </a:p>
        </p:txBody>
      </p:sp>
    </p:spTree>
    <p:extLst>
      <p:ext uri="{BB962C8B-B14F-4D97-AF65-F5344CB8AC3E}">
        <p14:creationId xmlns:p14="http://schemas.microsoft.com/office/powerpoint/2010/main" val="40833488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links up with what I would advocate.</a:t>
            </a:r>
          </a:p>
        </p:txBody>
      </p:sp>
      <p:sp>
        <p:nvSpPr>
          <p:cNvPr id="4" name="Slide Number Placeholder 3"/>
          <p:cNvSpPr>
            <a:spLocks noGrp="1"/>
          </p:cNvSpPr>
          <p:nvPr>
            <p:ph type="sldNum" sz="quarter" idx="5"/>
          </p:nvPr>
        </p:nvSpPr>
        <p:spPr/>
        <p:txBody>
          <a:bodyPr/>
          <a:lstStyle/>
          <a:p>
            <a:fld id="{006F1488-8096-415F-AF9B-43C93D650509}" type="slidenum">
              <a:rPr lang="en-GB" smtClean="0"/>
              <a:t>10</a:t>
            </a:fld>
            <a:endParaRPr lang="en-GB" dirty="0"/>
          </a:p>
        </p:txBody>
      </p:sp>
    </p:spTree>
    <p:extLst>
      <p:ext uri="{BB962C8B-B14F-4D97-AF65-F5344CB8AC3E}">
        <p14:creationId xmlns:p14="http://schemas.microsoft.com/office/powerpoint/2010/main" val="1737496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BEF3F1-A929-746D-AD70-1CD9A8C8A7B8}"/>
            </a:ext>
          </a:extLst>
        </p:cNvPr>
        <p:cNvGrpSpPr/>
        <p:nvPr/>
      </p:nvGrpSpPr>
      <p:grpSpPr>
        <a:xfrm>
          <a:off x="0" y="0"/>
          <a:ext cx="0" cy="0"/>
          <a:chOff x="0" y="0"/>
          <a:chExt cx="0" cy="0"/>
        </a:xfrm>
      </p:grpSpPr>
      <p:sp>
        <p:nvSpPr>
          <p:cNvPr id="63490" name="Rectangle 7">
            <a:extLst>
              <a:ext uri="{FF2B5EF4-FFF2-40B4-BE49-F238E27FC236}">
                <a16:creationId xmlns:a16="http://schemas.microsoft.com/office/drawing/2014/main" id="{83A3FFBA-9DBB-4CBE-EF51-2E77A2487098}"/>
              </a:ext>
            </a:extLst>
          </p:cNvPr>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68790" indent="-295688" eaLnBrk="0" hangingPunct="0">
              <a:defRPr>
                <a:solidFill>
                  <a:schemeClr val="tx1"/>
                </a:solidFill>
                <a:latin typeface="Arial" charset="0"/>
              </a:defRPr>
            </a:lvl2pPr>
            <a:lvl3pPr marL="1182755" indent="-236551" eaLnBrk="0" hangingPunct="0">
              <a:defRPr>
                <a:solidFill>
                  <a:schemeClr val="tx1"/>
                </a:solidFill>
                <a:latin typeface="Arial" charset="0"/>
              </a:defRPr>
            </a:lvl3pPr>
            <a:lvl4pPr marL="1655857" indent="-236551" eaLnBrk="0" hangingPunct="0">
              <a:defRPr>
                <a:solidFill>
                  <a:schemeClr val="tx1"/>
                </a:solidFill>
                <a:latin typeface="Arial" charset="0"/>
              </a:defRPr>
            </a:lvl4pPr>
            <a:lvl5pPr marL="2128959" indent="-236551" eaLnBrk="0" hangingPunct="0">
              <a:defRPr>
                <a:solidFill>
                  <a:schemeClr val="tx1"/>
                </a:solidFill>
                <a:latin typeface="Arial" charset="0"/>
              </a:defRPr>
            </a:lvl5pPr>
            <a:lvl6pPr marL="2602060" indent="-236551" eaLnBrk="0" fontAlgn="base" hangingPunct="0">
              <a:spcBef>
                <a:spcPct val="0"/>
              </a:spcBef>
              <a:spcAft>
                <a:spcPct val="0"/>
              </a:spcAft>
              <a:defRPr>
                <a:solidFill>
                  <a:schemeClr val="tx1"/>
                </a:solidFill>
                <a:latin typeface="Arial" charset="0"/>
              </a:defRPr>
            </a:lvl6pPr>
            <a:lvl7pPr marL="3075162" indent="-236551" eaLnBrk="0" fontAlgn="base" hangingPunct="0">
              <a:spcBef>
                <a:spcPct val="0"/>
              </a:spcBef>
              <a:spcAft>
                <a:spcPct val="0"/>
              </a:spcAft>
              <a:defRPr>
                <a:solidFill>
                  <a:schemeClr val="tx1"/>
                </a:solidFill>
                <a:latin typeface="Arial" charset="0"/>
              </a:defRPr>
            </a:lvl7pPr>
            <a:lvl8pPr marL="3548264" indent="-236551" eaLnBrk="0" fontAlgn="base" hangingPunct="0">
              <a:spcBef>
                <a:spcPct val="0"/>
              </a:spcBef>
              <a:spcAft>
                <a:spcPct val="0"/>
              </a:spcAft>
              <a:defRPr>
                <a:solidFill>
                  <a:schemeClr val="tx1"/>
                </a:solidFill>
                <a:latin typeface="Arial" charset="0"/>
              </a:defRPr>
            </a:lvl8pPr>
            <a:lvl9pPr marL="4021366" indent="-236551" eaLnBrk="0" fontAlgn="base" hangingPunct="0">
              <a:spcBef>
                <a:spcPct val="0"/>
              </a:spcBef>
              <a:spcAft>
                <a:spcPct val="0"/>
              </a:spcAft>
              <a:defRPr>
                <a:solidFill>
                  <a:schemeClr val="tx1"/>
                </a:solidFill>
                <a:latin typeface="Arial" charset="0"/>
              </a:defRPr>
            </a:lvl9pPr>
          </a:lstStyle>
          <a:p>
            <a:pPr eaLnBrk="1" hangingPunct="1"/>
            <a:fld id="{17BD22AF-36F6-E340-BE45-C22F4CC138CA}" type="slidenum">
              <a:rPr lang="en-GB" altLang="en-US"/>
              <a:pPr eaLnBrk="1" hangingPunct="1"/>
              <a:t>11</a:t>
            </a:fld>
            <a:endParaRPr lang="en-GB" altLang="en-US" dirty="0"/>
          </a:p>
        </p:txBody>
      </p:sp>
      <p:sp>
        <p:nvSpPr>
          <p:cNvPr id="63491" name="Rectangle 2">
            <a:extLst>
              <a:ext uri="{FF2B5EF4-FFF2-40B4-BE49-F238E27FC236}">
                <a16:creationId xmlns:a16="http://schemas.microsoft.com/office/drawing/2014/main" id="{AB51EB59-1D4B-5B4C-F7AE-AFE45FFBFCF3}"/>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09CEAB6E-B9AE-CD3D-6AB9-D5BD76601DDC}"/>
              </a:ext>
            </a:extLst>
          </p:cNvPr>
          <p:cNvSpPr>
            <a:spLocks noGrp="1" noChangeArrowheads="1"/>
          </p:cNvSpPr>
          <p:nvPr>
            <p:ph type="body" idx="1"/>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endParaRPr lang="en-US" altLang="en-US" dirty="0"/>
          </a:p>
        </p:txBody>
      </p:sp>
    </p:spTree>
    <p:extLst>
      <p:ext uri="{BB962C8B-B14F-4D97-AF65-F5344CB8AC3E}">
        <p14:creationId xmlns:p14="http://schemas.microsoft.com/office/powerpoint/2010/main" val="16678089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8666DC-38BD-4EDD-9C42-FD6BB569B3B4}" type="slidenum">
              <a:rPr lang="en-GB" smtClean="0"/>
              <a:t>12</a:t>
            </a:fld>
            <a:endParaRPr lang="en-GB" dirty="0"/>
          </a:p>
        </p:txBody>
      </p:sp>
    </p:spTree>
    <p:extLst>
      <p:ext uri="{BB962C8B-B14F-4D97-AF65-F5344CB8AC3E}">
        <p14:creationId xmlns:p14="http://schemas.microsoft.com/office/powerpoint/2010/main" val="1281397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attention to the documents</a:t>
            </a:r>
          </a:p>
        </p:txBody>
      </p:sp>
      <p:sp>
        <p:nvSpPr>
          <p:cNvPr id="4" name="Slide Number Placeholder 3"/>
          <p:cNvSpPr>
            <a:spLocks noGrp="1"/>
          </p:cNvSpPr>
          <p:nvPr>
            <p:ph type="sldNum" sz="quarter" idx="10"/>
          </p:nvPr>
        </p:nvSpPr>
        <p:spPr/>
        <p:txBody>
          <a:bodyPr/>
          <a:lstStyle/>
          <a:p>
            <a:fld id="{34363F00-7F05-4888-870A-A771EB1772FD}" type="slidenum">
              <a:rPr lang="en-GB" smtClean="0"/>
              <a:t>13</a:t>
            </a:fld>
            <a:endParaRPr lang="en-GB" dirty="0"/>
          </a:p>
        </p:txBody>
      </p:sp>
    </p:spTree>
    <p:extLst>
      <p:ext uri="{BB962C8B-B14F-4D97-AF65-F5344CB8AC3E}">
        <p14:creationId xmlns:p14="http://schemas.microsoft.com/office/powerpoint/2010/main" val="6776927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explained more about phonics in this short document</a:t>
            </a:r>
          </a:p>
        </p:txBody>
      </p:sp>
      <p:sp>
        <p:nvSpPr>
          <p:cNvPr id="4" name="Slide Number Placeholder 3"/>
          <p:cNvSpPr>
            <a:spLocks noGrp="1"/>
          </p:cNvSpPr>
          <p:nvPr>
            <p:ph type="sldNum" sz="quarter" idx="5"/>
          </p:nvPr>
        </p:nvSpPr>
        <p:spPr/>
        <p:txBody>
          <a:bodyPr/>
          <a:lstStyle/>
          <a:p>
            <a:fld id="{006F1488-8096-415F-AF9B-43C93D650509}" type="slidenum">
              <a:rPr lang="en-GB" smtClean="0"/>
              <a:t>14</a:t>
            </a:fld>
            <a:endParaRPr lang="en-GB" dirty="0"/>
          </a:p>
        </p:txBody>
      </p:sp>
    </p:spTree>
    <p:extLst>
      <p:ext uri="{BB962C8B-B14F-4D97-AF65-F5344CB8AC3E}">
        <p14:creationId xmlns:p14="http://schemas.microsoft.com/office/powerpoint/2010/main" val="15938333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Welsh is a more phonetic language.</a:t>
            </a:r>
          </a:p>
          <a:p>
            <a:r>
              <a:rPr lang="en-GB" dirty="0"/>
              <a:t>Although there are more than 30 sounds in Welsh, we tend to focus on the sounds of the alphabet.</a:t>
            </a:r>
          </a:p>
          <a:p>
            <a:r>
              <a:rPr lang="en-GB" dirty="0"/>
              <a:t>Englsih is far less phonetic and there are more than 40 sounds – next slide.</a:t>
            </a:r>
          </a:p>
        </p:txBody>
      </p:sp>
      <p:sp>
        <p:nvSpPr>
          <p:cNvPr id="4" name="Slide Number Placeholder 3"/>
          <p:cNvSpPr>
            <a:spLocks noGrp="1"/>
          </p:cNvSpPr>
          <p:nvPr>
            <p:ph type="sldNum" sz="quarter" idx="10"/>
          </p:nvPr>
        </p:nvSpPr>
        <p:spPr/>
        <p:txBody>
          <a:bodyPr/>
          <a:lstStyle/>
          <a:p>
            <a:fld id="{34363F00-7F05-4888-870A-A771EB1772FD}" type="slidenum">
              <a:rPr lang="en-GB" smtClean="0"/>
              <a:t>15</a:t>
            </a:fld>
            <a:endParaRPr lang="en-GB" dirty="0"/>
          </a:p>
        </p:txBody>
      </p:sp>
    </p:spTree>
    <p:extLst>
      <p:ext uri="{BB962C8B-B14F-4D97-AF65-F5344CB8AC3E}">
        <p14:creationId xmlns:p14="http://schemas.microsoft.com/office/powerpoint/2010/main" val="26232800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330107-DF9D-6B20-3A73-4753B493F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3F3847-EE56-68A8-C664-51907AA8BD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13C239-D7FA-4773-DC67-A46EBBFDC621}"/>
              </a:ext>
            </a:extLst>
          </p:cNvPr>
          <p:cNvSpPr>
            <a:spLocks noGrp="1"/>
          </p:cNvSpPr>
          <p:nvPr>
            <p:ph type="body" idx="1"/>
          </p:nvPr>
        </p:nvSpPr>
        <p:spPr/>
        <p:txBody>
          <a:bodyPr/>
          <a:lstStyle/>
          <a:p>
            <a:endParaRPr lang="en-GB" dirty="0"/>
          </a:p>
          <a:p>
            <a:r>
              <a:rPr lang="en-GB" dirty="0"/>
              <a:t>We teach phonics AND sight words in English</a:t>
            </a:r>
          </a:p>
        </p:txBody>
      </p:sp>
      <p:sp>
        <p:nvSpPr>
          <p:cNvPr id="4" name="Slide Number Placeholder 3">
            <a:extLst>
              <a:ext uri="{FF2B5EF4-FFF2-40B4-BE49-F238E27FC236}">
                <a16:creationId xmlns:a16="http://schemas.microsoft.com/office/drawing/2014/main" id="{7DCA0173-9B3B-5466-C366-BAB7CE33BD9C}"/>
              </a:ext>
            </a:extLst>
          </p:cNvPr>
          <p:cNvSpPr>
            <a:spLocks noGrp="1"/>
          </p:cNvSpPr>
          <p:nvPr>
            <p:ph type="sldNum" sz="quarter" idx="10"/>
          </p:nvPr>
        </p:nvSpPr>
        <p:spPr/>
        <p:txBody>
          <a:bodyPr/>
          <a:lstStyle/>
          <a:p>
            <a:fld id="{34363F00-7F05-4888-870A-A771EB1772FD}" type="slidenum">
              <a:rPr lang="en-GB" smtClean="0"/>
              <a:t>16</a:t>
            </a:fld>
            <a:endParaRPr lang="en-GB" dirty="0"/>
          </a:p>
        </p:txBody>
      </p:sp>
    </p:spTree>
    <p:extLst>
      <p:ext uri="{BB962C8B-B14F-4D97-AF65-F5344CB8AC3E}">
        <p14:creationId xmlns:p14="http://schemas.microsoft.com/office/powerpoint/2010/main" val="38293001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347F0E-89D9-DE3B-118F-7ADAF4931B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5EB0B7-9E05-13AB-DEFE-26CF6B9C57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8A7553-CE8B-C736-B6D9-ED5A48B09716}"/>
              </a:ext>
            </a:extLst>
          </p:cNvPr>
          <p:cNvSpPr>
            <a:spLocks noGrp="1"/>
          </p:cNvSpPr>
          <p:nvPr>
            <p:ph type="body" idx="1"/>
          </p:nvPr>
        </p:nvSpPr>
        <p:spPr/>
        <p:txBody>
          <a:bodyPr/>
          <a:lstStyle/>
          <a:p>
            <a:r>
              <a:rPr lang="en-GB" dirty="0"/>
              <a:t>Draw attention to the use of large letters</a:t>
            </a:r>
          </a:p>
          <a:p>
            <a:r>
              <a:rPr lang="en-GB" dirty="0"/>
              <a:t>Refer to the way parents often teach children to sing A B C D E F G BUT in schools we teach the </a:t>
            </a:r>
            <a:r>
              <a:rPr lang="en-GB" b="1" dirty="0"/>
              <a:t>sounds</a:t>
            </a:r>
            <a:r>
              <a:rPr lang="en-GB" dirty="0"/>
              <a:t> first</a:t>
            </a:r>
          </a:p>
          <a:p>
            <a:r>
              <a:rPr lang="en-GB" dirty="0"/>
              <a:t>Explain that In English, letters have names AND sounds – unlike in Welsh where they mainly have sounds. In Welsh, the sound and the name tend to be the same because Welsh is a far more phonetic language than English.</a:t>
            </a:r>
          </a:p>
          <a:p>
            <a:endParaRPr lang="en-GB" dirty="0"/>
          </a:p>
          <a:p>
            <a:endParaRPr lang="en-GB" dirty="0"/>
          </a:p>
          <a:p>
            <a:r>
              <a:rPr lang="en-GB" dirty="0"/>
              <a:t>Also, in school, we always start with small letters</a:t>
            </a:r>
          </a:p>
        </p:txBody>
      </p:sp>
      <p:sp>
        <p:nvSpPr>
          <p:cNvPr id="4" name="Slide Number Placeholder 3">
            <a:extLst>
              <a:ext uri="{FF2B5EF4-FFF2-40B4-BE49-F238E27FC236}">
                <a16:creationId xmlns:a16="http://schemas.microsoft.com/office/drawing/2014/main" id="{701EAADF-F6E0-6164-7A51-27CAC5CF899F}"/>
              </a:ext>
            </a:extLst>
          </p:cNvPr>
          <p:cNvSpPr>
            <a:spLocks noGrp="1"/>
          </p:cNvSpPr>
          <p:nvPr>
            <p:ph type="sldNum" sz="quarter" idx="5"/>
          </p:nvPr>
        </p:nvSpPr>
        <p:spPr/>
        <p:txBody>
          <a:bodyPr/>
          <a:lstStyle/>
          <a:p>
            <a:fld id="{1A8666DC-38BD-4EDD-9C42-FD6BB569B3B4}" type="slidenum">
              <a:rPr lang="en-GB" smtClean="0"/>
              <a:t>17</a:t>
            </a:fld>
            <a:endParaRPr lang="en-GB" dirty="0"/>
          </a:p>
        </p:txBody>
      </p:sp>
    </p:spTree>
    <p:extLst>
      <p:ext uri="{BB962C8B-B14F-4D97-AF65-F5344CB8AC3E}">
        <p14:creationId xmlns:p14="http://schemas.microsoft.com/office/powerpoint/2010/main" val="14433222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can refer back to their notes about the first video</a:t>
            </a:r>
          </a:p>
        </p:txBody>
      </p:sp>
      <p:sp>
        <p:nvSpPr>
          <p:cNvPr id="4" name="Slide Number Placeholder 3"/>
          <p:cNvSpPr>
            <a:spLocks noGrp="1"/>
          </p:cNvSpPr>
          <p:nvPr>
            <p:ph type="sldNum" sz="quarter" idx="5"/>
          </p:nvPr>
        </p:nvSpPr>
        <p:spPr/>
        <p:txBody>
          <a:bodyPr/>
          <a:lstStyle/>
          <a:p>
            <a:fld id="{006F1488-8096-415F-AF9B-43C93D650509}" type="slidenum">
              <a:rPr lang="en-GB" smtClean="0"/>
              <a:t>18</a:t>
            </a:fld>
            <a:endParaRPr lang="en-GB" dirty="0"/>
          </a:p>
        </p:txBody>
      </p:sp>
    </p:spTree>
    <p:extLst>
      <p:ext uri="{BB962C8B-B14F-4D97-AF65-F5344CB8AC3E}">
        <p14:creationId xmlns:p14="http://schemas.microsoft.com/office/powerpoint/2010/main" val="35877300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562882-4B46-032A-D39F-86BEDE3EEE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4DA6EA-A7E1-AD09-F97C-21B502D7FA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78861E-CEC9-3C3B-5285-BB3190C0493C}"/>
              </a:ext>
            </a:extLst>
          </p:cNvPr>
          <p:cNvSpPr>
            <a:spLocks noGrp="1"/>
          </p:cNvSpPr>
          <p:nvPr>
            <p:ph type="body" idx="1"/>
          </p:nvPr>
        </p:nvSpPr>
        <p:spPr/>
        <p:txBody>
          <a:bodyPr/>
          <a:lstStyle/>
          <a:p>
            <a:pPr fontAlgn="ctr"/>
            <a:r>
              <a:rPr lang="en-GB" dirty="0"/>
              <a:t>Let them look at RWInc folder</a:t>
            </a:r>
          </a:p>
          <a:p>
            <a:pPr fontAlgn="ctr"/>
            <a:r>
              <a:rPr lang="en-GB" dirty="0"/>
              <a:t>Synthetic phonics is a method of teaching reading and spelling that emphasizes the relationship between the sounds of spoken language (phonemes) and the letters that represent them (graphemes). It involves breaking down words into their individual sounds (phonemes), learning the corresponding letters or letter combinations (graphemes), and then blending those sounds back together to read the word. </a:t>
            </a:r>
          </a:p>
          <a:p>
            <a:r>
              <a:rPr lang="en-GB" dirty="0"/>
              <a:t>Here's a more detailed explanation:</a:t>
            </a:r>
          </a:p>
          <a:p>
            <a:r>
              <a:rPr lang="en-GB" b="1" dirty="0"/>
              <a:t>Systematic and Explicit:</a:t>
            </a:r>
            <a:endParaRPr lang="en-GB" dirty="0"/>
          </a:p>
          <a:p>
            <a:pPr fontAlgn="ctr"/>
            <a:r>
              <a:rPr lang="en-GB" dirty="0"/>
              <a:t>Synthetic phonics is taught in a structured and sequential way, often starting with basic letter-sound relationships and gradually introducing more complex ones. </a:t>
            </a:r>
          </a:p>
          <a:p>
            <a:r>
              <a:rPr lang="en-GB" b="1" dirty="0"/>
              <a:t>Focus on Blending:</a:t>
            </a:r>
            <a:endParaRPr lang="en-GB" dirty="0"/>
          </a:p>
          <a:p>
            <a:pPr fontAlgn="ctr"/>
            <a:r>
              <a:rPr lang="en-GB" dirty="0"/>
              <a:t>A key aspect of synthetic phonics is teaching children how to blend individual sounds together to form words. For example, learning the sounds /k/, /æ/, and /t/ and then blending them to say "cat". </a:t>
            </a:r>
          </a:p>
          <a:p>
            <a:r>
              <a:rPr lang="en-GB" b="1" dirty="0"/>
              <a:t>Decoding and Encoding:</a:t>
            </a:r>
            <a:endParaRPr lang="en-GB" dirty="0"/>
          </a:p>
          <a:p>
            <a:pPr fontAlgn="ctr"/>
            <a:r>
              <a:rPr lang="en-GB" dirty="0"/>
              <a:t>Synthetic phonics not only helps children learn to decode (read) words by sounding them out, but also to encode (spell) words by segmenting them into their individual sounds and matching them to letters. </a:t>
            </a:r>
          </a:p>
          <a:p>
            <a:r>
              <a:rPr lang="en-GB" b="1" dirty="0"/>
              <a:t>Distinction from Analytical Phonics:</a:t>
            </a:r>
            <a:endParaRPr lang="en-GB" dirty="0"/>
          </a:p>
          <a:p>
            <a:r>
              <a:rPr lang="en-GB" dirty="0"/>
              <a:t>In contrast to analytical phonics, which focuses on recognizing whole words and analyzing their parts, synthetic phonics emphasizes the explicit teaching of letter-sound relationships from the outset. </a:t>
            </a:r>
          </a:p>
          <a:p>
            <a:endParaRPr lang="en-GB" dirty="0"/>
          </a:p>
        </p:txBody>
      </p:sp>
      <p:sp>
        <p:nvSpPr>
          <p:cNvPr id="4" name="Slide Number Placeholder 3">
            <a:extLst>
              <a:ext uri="{FF2B5EF4-FFF2-40B4-BE49-F238E27FC236}">
                <a16:creationId xmlns:a16="http://schemas.microsoft.com/office/drawing/2014/main" id="{93AEB5C0-B3BB-6B9A-CFFD-CE2CA52392B5}"/>
              </a:ext>
            </a:extLst>
          </p:cNvPr>
          <p:cNvSpPr>
            <a:spLocks noGrp="1"/>
          </p:cNvSpPr>
          <p:nvPr>
            <p:ph type="sldNum" sz="quarter" idx="5"/>
          </p:nvPr>
        </p:nvSpPr>
        <p:spPr/>
        <p:txBody>
          <a:bodyPr/>
          <a:lstStyle/>
          <a:p>
            <a:fld id="{006F1488-8096-415F-AF9B-43C93D650509}" type="slidenum">
              <a:rPr lang="en-GB" smtClean="0"/>
              <a:t>19</a:t>
            </a:fld>
            <a:endParaRPr lang="en-GB" dirty="0"/>
          </a:p>
        </p:txBody>
      </p:sp>
    </p:spTree>
    <p:extLst>
      <p:ext uri="{BB962C8B-B14F-4D97-AF65-F5344CB8AC3E}">
        <p14:creationId xmlns:p14="http://schemas.microsoft.com/office/powerpoint/2010/main" val="21850387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4ADA1B-E757-B2B5-54C3-304268B46D75}"/>
            </a:ext>
          </a:extLst>
        </p:cNvPr>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C5D21A64-1302-DDFC-919E-9F19EF181225}"/>
              </a:ext>
            </a:extLst>
          </p:cNvPr>
          <p:cNvSpPr>
            <a:spLocks noGrp="1" noRot="1" noChangeAspect="1" noTextEdit="1"/>
          </p:cNvSpPr>
          <p:nvPr>
            <p:ph type="sldImg"/>
          </p:nvPr>
        </p:nvSpPr>
        <p:spPr>
          <a:ln/>
        </p:spPr>
      </p:sp>
      <p:sp>
        <p:nvSpPr>
          <p:cNvPr id="32771" name="Notes Placeholder 2">
            <a:extLst>
              <a:ext uri="{FF2B5EF4-FFF2-40B4-BE49-F238E27FC236}">
                <a16:creationId xmlns:a16="http://schemas.microsoft.com/office/drawing/2014/main" id="{11971E43-9A37-DD9B-DC1E-EFB0186E15D3}"/>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panose="020B0600070205080204" pitchFamily="34" charset="-128"/>
              </a:rPr>
              <a:t>Students to spend time finding out about </a:t>
            </a:r>
            <a:r>
              <a:rPr lang="en-GB" altLang="en-US" b="1" dirty="0">
                <a:ea typeface="ＭＳ Ｐゴシック" panose="020B0600070205080204" pitchFamily="34" charset="-128"/>
              </a:rPr>
              <a:t>ONE </a:t>
            </a:r>
            <a:r>
              <a:rPr lang="en-GB" altLang="en-US" dirty="0">
                <a:ea typeface="ＭＳ Ｐゴシック" panose="020B0600070205080204" pitchFamily="34" charset="-128"/>
              </a:rPr>
              <a:t>of these in groups.</a:t>
            </a:r>
          </a:p>
          <a:p>
            <a:r>
              <a:rPr lang="en-GB" altLang="en-US" dirty="0">
                <a:ea typeface="ＭＳ Ｐゴシック" panose="020B0600070205080204" pitchFamily="34" charset="-128"/>
              </a:rPr>
              <a:t>Groups to share </a:t>
            </a:r>
          </a:p>
          <a:p>
            <a:r>
              <a:rPr lang="en-GB" altLang="en-US" dirty="0">
                <a:ea typeface="ＭＳ Ｐゴシック" panose="020B0600070205080204" pitchFamily="34" charset="-128"/>
              </a:rPr>
              <a:t> </a:t>
            </a:r>
          </a:p>
        </p:txBody>
      </p:sp>
      <p:sp>
        <p:nvSpPr>
          <p:cNvPr id="32772" name="Slide Number Placeholder 3">
            <a:extLst>
              <a:ext uri="{FF2B5EF4-FFF2-40B4-BE49-F238E27FC236}">
                <a16:creationId xmlns:a16="http://schemas.microsoft.com/office/drawing/2014/main" id="{DCF6C7DF-A975-0D03-F0CE-BDC071A2C12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530258">
              <a:defRPr>
                <a:solidFill>
                  <a:schemeClr val="tx1"/>
                </a:solidFill>
                <a:latin typeface="Arial" panose="020B0604020202020204" pitchFamily="34" charset="0"/>
                <a:ea typeface="ＭＳ Ｐゴシック" panose="020B0600070205080204" pitchFamily="34" charset="-128"/>
              </a:defRPr>
            </a:lvl1pPr>
            <a:lvl2pPr marL="832753" indent="-320289" defTabSz="530258">
              <a:defRPr>
                <a:solidFill>
                  <a:schemeClr val="tx1"/>
                </a:solidFill>
                <a:latin typeface="Arial" panose="020B0604020202020204" pitchFamily="34" charset="0"/>
                <a:ea typeface="ＭＳ Ｐゴシック" panose="020B0600070205080204" pitchFamily="34" charset="-128"/>
              </a:defRPr>
            </a:lvl2pPr>
            <a:lvl3pPr marL="1281160" indent="-256232" defTabSz="530258">
              <a:defRPr>
                <a:solidFill>
                  <a:schemeClr val="tx1"/>
                </a:solidFill>
                <a:latin typeface="Arial" panose="020B0604020202020204" pitchFamily="34" charset="0"/>
                <a:ea typeface="ＭＳ Ｐゴシック" panose="020B0600070205080204" pitchFamily="34" charset="-128"/>
              </a:defRPr>
            </a:lvl3pPr>
            <a:lvl4pPr marL="1793624" indent="-256232" defTabSz="530258">
              <a:defRPr>
                <a:solidFill>
                  <a:schemeClr val="tx1"/>
                </a:solidFill>
                <a:latin typeface="Arial" panose="020B0604020202020204" pitchFamily="34" charset="0"/>
                <a:ea typeface="ＭＳ Ｐゴシック" panose="020B0600070205080204" pitchFamily="34" charset="-128"/>
              </a:defRPr>
            </a:lvl4pPr>
            <a:lvl5pPr marL="2306088" indent="-256232" defTabSz="530258">
              <a:defRPr>
                <a:solidFill>
                  <a:schemeClr val="tx1"/>
                </a:solidFill>
                <a:latin typeface="Arial" panose="020B0604020202020204" pitchFamily="34" charset="0"/>
                <a:ea typeface="ＭＳ Ｐゴシック" panose="020B0600070205080204" pitchFamily="34" charset="-128"/>
              </a:defRPr>
            </a:lvl5pPr>
            <a:lvl6pPr marL="2818552" indent="-256232" defTabSz="53025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331016" indent="-256232" defTabSz="53025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843480" indent="-256232" defTabSz="53025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355944" indent="-256232" defTabSz="530258"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73D99CE-4952-4F5E-9D4C-2B59A761CD6F}" type="slidenum">
              <a:rPr lang="en-GB" altLang="en-US" smtClean="0">
                <a:latin typeface="Calibri" panose="020F0502020204030204" pitchFamily="34" charset="0"/>
              </a:rPr>
              <a:pPr/>
              <a:t>20</a:t>
            </a:fld>
            <a:endParaRPr lang="en-GB" altLang="en-US" dirty="0">
              <a:latin typeface="Calibri" panose="020F0502020204030204" pitchFamily="34" charset="0"/>
            </a:endParaRPr>
          </a:p>
        </p:txBody>
      </p:sp>
    </p:spTree>
    <p:extLst>
      <p:ext uri="{BB962C8B-B14F-4D97-AF65-F5344CB8AC3E}">
        <p14:creationId xmlns:p14="http://schemas.microsoft.com/office/powerpoint/2010/main" val="38870666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F24CF5-FB3A-3BD5-6286-C77CF6B171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0007EB-112C-4265-6FCB-00738E580F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427A47-2A81-1DEC-081D-2A6AD90C1799}"/>
              </a:ext>
            </a:extLst>
          </p:cNvPr>
          <p:cNvSpPr>
            <a:spLocks noGrp="1"/>
          </p:cNvSpPr>
          <p:nvPr>
            <p:ph type="body" idx="1"/>
          </p:nvPr>
        </p:nvSpPr>
        <p:spPr/>
        <p:txBody>
          <a:bodyPr/>
          <a:lstStyle/>
          <a:p>
            <a:r>
              <a:rPr lang="en-GB" dirty="0"/>
              <a:t>Explain where red words comes from</a:t>
            </a:r>
          </a:p>
          <a:p>
            <a:r>
              <a:rPr lang="en-GB" dirty="0"/>
              <a:t>Explain the terms</a:t>
            </a:r>
          </a:p>
          <a:p>
            <a:r>
              <a:rPr lang="en-GB" dirty="0"/>
              <a:t>Explain that they do not mean quite the same</a:t>
            </a:r>
          </a:p>
          <a:p>
            <a:endParaRPr lang="en-GB" dirty="0"/>
          </a:p>
          <a:p>
            <a:r>
              <a:rPr lang="en-GB" dirty="0"/>
              <a:t> Let them come up with ideas for teaching</a:t>
            </a:r>
          </a:p>
        </p:txBody>
      </p:sp>
      <p:sp>
        <p:nvSpPr>
          <p:cNvPr id="4" name="Slide Number Placeholder 3">
            <a:extLst>
              <a:ext uri="{FF2B5EF4-FFF2-40B4-BE49-F238E27FC236}">
                <a16:creationId xmlns:a16="http://schemas.microsoft.com/office/drawing/2014/main" id="{F621B47B-1297-5DD2-3D33-1D36EF5AFE01}"/>
              </a:ext>
            </a:extLst>
          </p:cNvPr>
          <p:cNvSpPr>
            <a:spLocks noGrp="1"/>
          </p:cNvSpPr>
          <p:nvPr>
            <p:ph type="sldNum" sz="quarter" idx="5"/>
          </p:nvPr>
        </p:nvSpPr>
        <p:spPr/>
        <p:txBody>
          <a:bodyPr/>
          <a:lstStyle/>
          <a:p>
            <a:fld id="{006F1488-8096-415F-AF9B-43C93D650509}" type="slidenum">
              <a:rPr lang="en-GB" smtClean="0"/>
              <a:t>21</a:t>
            </a:fld>
            <a:endParaRPr lang="en-GB" dirty="0"/>
          </a:p>
        </p:txBody>
      </p:sp>
    </p:spTree>
    <p:extLst>
      <p:ext uri="{BB962C8B-B14F-4D97-AF65-F5344CB8AC3E}">
        <p14:creationId xmlns:p14="http://schemas.microsoft.com/office/powerpoint/2010/main" val="41930767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ea typeface="ＭＳ Ｐゴシック" panose="020B0600070205080204" pitchFamily="34" charset="-128"/>
              </a:rPr>
              <a:t>Time: 5mins</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Activity: </a:t>
            </a:r>
            <a:r>
              <a:rPr lang="en-GB" altLang="en-US" dirty="0">
                <a:ea typeface="ＭＳ Ｐゴシック" panose="020B0600070205080204" pitchFamily="34" charset="-128"/>
              </a:rPr>
              <a:t>Tell the person next to you 3 things </a:t>
            </a:r>
            <a:r>
              <a:rPr lang="en-GB" altLang="en-US" i="1" dirty="0">
                <a:ea typeface="ＭＳ Ｐゴシック" panose="020B0600070205080204" pitchFamily="34" charset="-128"/>
              </a:rPr>
              <a:t>………..    as above</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p:txBody>
      </p:sp>
      <p:sp>
        <p:nvSpPr>
          <p:cNvPr id="3482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80610">
              <a:defRPr>
                <a:solidFill>
                  <a:schemeClr val="tx1"/>
                </a:solidFill>
                <a:latin typeface="Arial" panose="020B0604020202020204" pitchFamily="34" charset="0"/>
                <a:ea typeface="ＭＳ Ｐゴシック" panose="020B0600070205080204" pitchFamily="34" charset="-128"/>
              </a:defRPr>
            </a:lvl1pPr>
            <a:lvl2pPr marL="754784" indent="-290301" defTabSz="480610">
              <a:defRPr>
                <a:solidFill>
                  <a:schemeClr val="tx1"/>
                </a:solidFill>
                <a:latin typeface="Arial" panose="020B0604020202020204" pitchFamily="34" charset="0"/>
                <a:ea typeface="ＭＳ Ｐゴシック" panose="020B0600070205080204" pitchFamily="34" charset="-128"/>
              </a:defRPr>
            </a:lvl2pPr>
            <a:lvl3pPr marL="1161206" indent="-232241" defTabSz="480610">
              <a:defRPr>
                <a:solidFill>
                  <a:schemeClr val="tx1"/>
                </a:solidFill>
                <a:latin typeface="Arial" panose="020B0604020202020204" pitchFamily="34" charset="0"/>
                <a:ea typeface="ＭＳ Ｐゴシック" panose="020B0600070205080204" pitchFamily="34" charset="-128"/>
              </a:defRPr>
            </a:lvl3pPr>
            <a:lvl4pPr marL="1625688" indent="-232241" defTabSz="480610">
              <a:defRPr>
                <a:solidFill>
                  <a:schemeClr val="tx1"/>
                </a:solidFill>
                <a:latin typeface="Arial" panose="020B0604020202020204" pitchFamily="34" charset="0"/>
                <a:ea typeface="ＭＳ Ｐゴシック" panose="020B0600070205080204" pitchFamily="34" charset="-128"/>
              </a:defRPr>
            </a:lvl4pPr>
            <a:lvl5pPr marL="2090171" indent="-232241" defTabSz="480610">
              <a:defRPr>
                <a:solidFill>
                  <a:schemeClr val="tx1"/>
                </a:solidFill>
                <a:latin typeface="Arial" panose="020B0604020202020204" pitchFamily="34" charset="0"/>
                <a:ea typeface="ＭＳ Ｐゴシック" panose="020B0600070205080204" pitchFamily="34" charset="-128"/>
              </a:defRPr>
            </a:lvl5pPr>
            <a:lvl6pPr marL="2554653" indent="-232241" defTabSz="48061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019134" indent="-232241" defTabSz="48061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83617" indent="-232241" defTabSz="48061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948099" indent="-232241" defTabSz="48061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8D5883F-26C5-4F2B-98B5-860A7C05C0B8}" type="slidenum">
              <a:rPr lang="en-GB" altLang="en-US" smtClean="0">
                <a:latin typeface="Calibri" panose="020F0502020204030204" pitchFamily="34" charset="0"/>
              </a:rPr>
              <a:pPr/>
              <a:t>22</a:t>
            </a:fld>
            <a:endParaRPr lang="en-GB" altLang="en-US" dirty="0">
              <a:latin typeface="Calibri" panose="020F0502020204030204" pitchFamily="34" charset="0"/>
            </a:endParaRPr>
          </a:p>
        </p:txBody>
      </p:sp>
    </p:spTree>
    <p:extLst>
      <p:ext uri="{BB962C8B-B14F-4D97-AF65-F5344CB8AC3E}">
        <p14:creationId xmlns:p14="http://schemas.microsoft.com/office/powerpoint/2010/main" val="38170954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23</a:t>
            </a:fld>
            <a:endParaRPr lang="en-US" dirty="0"/>
          </a:p>
        </p:txBody>
      </p:sp>
    </p:spTree>
    <p:extLst>
      <p:ext uri="{BB962C8B-B14F-4D97-AF65-F5344CB8AC3E}">
        <p14:creationId xmlns:p14="http://schemas.microsoft.com/office/powerpoint/2010/main" val="15396929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6551" indent="-236551">
              <a:buFont typeface="+mj-lt"/>
              <a:buAutoNum type="arabicPeriod"/>
            </a:pPr>
            <a:endParaRPr lang="en-GB" dirty="0"/>
          </a:p>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24</a:t>
            </a:fld>
            <a:endParaRPr lang="en-GB" dirty="0"/>
          </a:p>
        </p:txBody>
      </p:sp>
    </p:spTree>
    <p:extLst>
      <p:ext uri="{BB962C8B-B14F-4D97-AF65-F5344CB8AC3E}">
        <p14:creationId xmlns:p14="http://schemas.microsoft.com/office/powerpoint/2010/main" val="311063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8F400-588D-2440-9BFF-75733C2B8E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07F059B-A7CA-3866-DE6C-1B8DE735D1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675CC75-9620-2FF0-137B-A1764A6DBC42}"/>
              </a:ext>
            </a:extLst>
          </p:cNvPr>
          <p:cNvSpPr>
            <a:spLocks noGrp="1"/>
          </p:cNvSpPr>
          <p:nvPr>
            <p:ph type="dt" sz="half" idx="10"/>
          </p:nvPr>
        </p:nvSpPr>
        <p:spPr/>
        <p:txBody>
          <a:bodyPr/>
          <a:lstStyle/>
          <a:p>
            <a:fld id="{6203EAF8-9826-4A1B-813A-E2BB3C7CA014}" type="datetimeFigureOut">
              <a:rPr lang="en-GB" smtClean="0"/>
              <a:t>19/10/2025</a:t>
            </a:fld>
            <a:endParaRPr lang="en-GB" dirty="0"/>
          </a:p>
        </p:txBody>
      </p:sp>
      <p:sp>
        <p:nvSpPr>
          <p:cNvPr id="5" name="Footer Placeholder 4">
            <a:extLst>
              <a:ext uri="{FF2B5EF4-FFF2-40B4-BE49-F238E27FC236}">
                <a16:creationId xmlns:a16="http://schemas.microsoft.com/office/drawing/2014/main" id="{9ECC9198-4E0B-2D0B-6507-13A79809829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D639C90-1462-5B0C-0E57-BF8CF8C9CA48}"/>
              </a:ext>
            </a:extLst>
          </p:cNvPr>
          <p:cNvSpPr>
            <a:spLocks noGrp="1"/>
          </p:cNvSpPr>
          <p:nvPr>
            <p:ph type="sldNum" sz="quarter" idx="12"/>
          </p:nvPr>
        </p:nvSpPr>
        <p:spPr/>
        <p:txBody>
          <a:bodyPr/>
          <a:lstStyle/>
          <a:p>
            <a:fld id="{2DA01EDC-65D6-4B21-BC00-7A61BA29F16B}" type="slidenum">
              <a:rPr lang="en-GB" smtClean="0"/>
              <a:t>‹#›</a:t>
            </a:fld>
            <a:endParaRPr lang="en-GB" dirty="0"/>
          </a:p>
        </p:txBody>
      </p:sp>
    </p:spTree>
    <p:extLst>
      <p:ext uri="{BB962C8B-B14F-4D97-AF65-F5344CB8AC3E}">
        <p14:creationId xmlns:p14="http://schemas.microsoft.com/office/powerpoint/2010/main" val="2114478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B9ED5-AE6C-4216-EB28-1D113CD40C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4DB872-0F92-8723-7B39-6CA0C84DF5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D8BAC1-220C-7B01-C449-02C6E705F095}"/>
              </a:ext>
            </a:extLst>
          </p:cNvPr>
          <p:cNvSpPr>
            <a:spLocks noGrp="1"/>
          </p:cNvSpPr>
          <p:nvPr>
            <p:ph type="dt" sz="half" idx="10"/>
          </p:nvPr>
        </p:nvSpPr>
        <p:spPr/>
        <p:txBody>
          <a:bodyPr/>
          <a:lstStyle/>
          <a:p>
            <a:fld id="{6203EAF8-9826-4A1B-813A-E2BB3C7CA014}" type="datetimeFigureOut">
              <a:rPr lang="en-GB" smtClean="0"/>
              <a:t>19/10/2025</a:t>
            </a:fld>
            <a:endParaRPr lang="en-GB" dirty="0"/>
          </a:p>
        </p:txBody>
      </p:sp>
      <p:sp>
        <p:nvSpPr>
          <p:cNvPr id="5" name="Footer Placeholder 4">
            <a:extLst>
              <a:ext uri="{FF2B5EF4-FFF2-40B4-BE49-F238E27FC236}">
                <a16:creationId xmlns:a16="http://schemas.microsoft.com/office/drawing/2014/main" id="{AC1CFDBF-605A-44EF-C074-70A5162DB29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C6EA1E-CC3D-9AD6-841F-A6348406CB18}"/>
              </a:ext>
            </a:extLst>
          </p:cNvPr>
          <p:cNvSpPr>
            <a:spLocks noGrp="1"/>
          </p:cNvSpPr>
          <p:nvPr>
            <p:ph type="sldNum" sz="quarter" idx="12"/>
          </p:nvPr>
        </p:nvSpPr>
        <p:spPr/>
        <p:txBody>
          <a:bodyPr/>
          <a:lstStyle/>
          <a:p>
            <a:fld id="{2DA01EDC-65D6-4B21-BC00-7A61BA29F16B}" type="slidenum">
              <a:rPr lang="en-GB" smtClean="0"/>
              <a:t>‹#›</a:t>
            </a:fld>
            <a:endParaRPr lang="en-GB" dirty="0"/>
          </a:p>
        </p:txBody>
      </p:sp>
    </p:spTree>
    <p:extLst>
      <p:ext uri="{BB962C8B-B14F-4D97-AF65-F5344CB8AC3E}">
        <p14:creationId xmlns:p14="http://schemas.microsoft.com/office/powerpoint/2010/main" val="2968039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68D9D-28F6-744E-B6D1-5F9464369F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2B614D-6FB0-D593-6F8D-5E47A569343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2ABF3B-0EA9-CC82-134D-459FDE91FF91}"/>
              </a:ext>
            </a:extLst>
          </p:cNvPr>
          <p:cNvSpPr>
            <a:spLocks noGrp="1"/>
          </p:cNvSpPr>
          <p:nvPr>
            <p:ph type="dt" sz="half" idx="10"/>
          </p:nvPr>
        </p:nvSpPr>
        <p:spPr/>
        <p:txBody>
          <a:bodyPr/>
          <a:lstStyle/>
          <a:p>
            <a:fld id="{6203EAF8-9826-4A1B-813A-E2BB3C7CA014}" type="datetimeFigureOut">
              <a:rPr lang="en-GB" smtClean="0"/>
              <a:t>19/10/2025</a:t>
            </a:fld>
            <a:endParaRPr lang="en-GB" dirty="0"/>
          </a:p>
        </p:txBody>
      </p:sp>
      <p:sp>
        <p:nvSpPr>
          <p:cNvPr id="5" name="Footer Placeholder 4">
            <a:extLst>
              <a:ext uri="{FF2B5EF4-FFF2-40B4-BE49-F238E27FC236}">
                <a16:creationId xmlns:a16="http://schemas.microsoft.com/office/drawing/2014/main" id="{814C419C-768E-FD2D-89B5-8049DC0B75B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6403EB8-510F-53C2-8776-9D7D48CABC78}"/>
              </a:ext>
            </a:extLst>
          </p:cNvPr>
          <p:cNvSpPr>
            <a:spLocks noGrp="1"/>
          </p:cNvSpPr>
          <p:nvPr>
            <p:ph type="sldNum" sz="quarter" idx="12"/>
          </p:nvPr>
        </p:nvSpPr>
        <p:spPr/>
        <p:txBody>
          <a:bodyPr/>
          <a:lstStyle/>
          <a:p>
            <a:fld id="{2DA01EDC-65D6-4B21-BC00-7A61BA29F16B}" type="slidenum">
              <a:rPr lang="en-GB" smtClean="0"/>
              <a:t>‹#›</a:t>
            </a:fld>
            <a:endParaRPr lang="en-GB" dirty="0"/>
          </a:p>
        </p:txBody>
      </p:sp>
    </p:spTree>
    <p:extLst>
      <p:ext uri="{BB962C8B-B14F-4D97-AF65-F5344CB8AC3E}">
        <p14:creationId xmlns:p14="http://schemas.microsoft.com/office/powerpoint/2010/main" val="514848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2B695-EFC8-6F56-7455-C7FC5B14FF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FA98E3-11BD-C8A1-3502-141567EB2D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951C82A-881E-654E-982E-828A09C5D6D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5C2BF9B-BF65-2333-6785-881D55360CC6}"/>
              </a:ext>
            </a:extLst>
          </p:cNvPr>
          <p:cNvSpPr>
            <a:spLocks noGrp="1"/>
          </p:cNvSpPr>
          <p:nvPr>
            <p:ph type="dt" sz="half" idx="10"/>
          </p:nvPr>
        </p:nvSpPr>
        <p:spPr/>
        <p:txBody>
          <a:bodyPr/>
          <a:lstStyle/>
          <a:p>
            <a:fld id="{6203EAF8-9826-4A1B-813A-E2BB3C7CA014}" type="datetimeFigureOut">
              <a:rPr lang="en-GB" smtClean="0"/>
              <a:t>19/10/2025</a:t>
            </a:fld>
            <a:endParaRPr lang="en-GB" dirty="0"/>
          </a:p>
        </p:txBody>
      </p:sp>
      <p:sp>
        <p:nvSpPr>
          <p:cNvPr id="6" name="Footer Placeholder 5">
            <a:extLst>
              <a:ext uri="{FF2B5EF4-FFF2-40B4-BE49-F238E27FC236}">
                <a16:creationId xmlns:a16="http://schemas.microsoft.com/office/drawing/2014/main" id="{88A6C2F0-C0F3-0DC0-D7D2-9702E75C045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39B3184-BE3C-ACC5-AC74-D530981904D4}"/>
              </a:ext>
            </a:extLst>
          </p:cNvPr>
          <p:cNvSpPr>
            <a:spLocks noGrp="1"/>
          </p:cNvSpPr>
          <p:nvPr>
            <p:ph type="sldNum" sz="quarter" idx="12"/>
          </p:nvPr>
        </p:nvSpPr>
        <p:spPr/>
        <p:txBody>
          <a:bodyPr/>
          <a:lstStyle/>
          <a:p>
            <a:fld id="{2DA01EDC-65D6-4B21-BC00-7A61BA29F16B}" type="slidenum">
              <a:rPr lang="en-GB" smtClean="0"/>
              <a:t>‹#›</a:t>
            </a:fld>
            <a:endParaRPr lang="en-GB" dirty="0"/>
          </a:p>
        </p:txBody>
      </p:sp>
    </p:spTree>
    <p:extLst>
      <p:ext uri="{BB962C8B-B14F-4D97-AF65-F5344CB8AC3E}">
        <p14:creationId xmlns:p14="http://schemas.microsoft.com/office/powerpoint/2010/main" val="3678210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7BCAD-CA36-0ACB-E5C5-4FE0780EB3B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9FD121-F4BA-C570-24C7-101C643052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C3AF68-62DE-39E7-4C85-73F070A46B4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932D1B-6240-EC28-71CA-34D65A1766C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69770C-9CD8-911D-A6C2-F0A3E53B85B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BE938F-5D41-4784-3010-AE88A20D924A}"/>
              </a:ext>
            </a:extLst>
          </p:cNvPr>
          <p:cNvSpPr>
            <a:spLocks noGrp="1"/>
          </p:cNvSpPr>
          <p:nvPr>
            <p:ph type="dt" sz="half" idx="10"/>
          </p:nvPr>
        </p:nvSpPr>
        <p:spPr/>
        <p:txBody>
          <a:bodyPr/>
          <a:lstStyle/>
          <a:p>
            <a:fld id="{6203EAF8-9826-4A1B-813A-E2BB3C7CA014}" type="datetimeFigureOut">
              <a:rPr lang="en-GB" smtClean="0"/>
              <a:t>19/10/2025</a:t>
            </a:fld>
            <a:endParaRPr lang="en-GB" dirty="0"/>
          </a:p>
        </p:txBody>
      </p:sp>
      <p:sp>
        <p:nvSpPr>
          <p:cNvPr id="8" name="Footer Placeholder 7">
            <a:extLst>
              <a:ext uri="{FF2B5EF4-FFF2-40B4-BE49-F238E27FC236}">
                <a16:creationId xmlns:a16="http://schemas.microsoft.com/office/drawing/2014/main" id="{4B347E07-6631-8CD6-ECCB-EDF37FF1A22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412D0C74-486E-0082-6064-B877D91BFF2A}"/>
              </a:ext>
            </a:extLst>
          </p:cNvPr>
          <p:cNvSpPr>
            <a:spLocks noGrp="1"/>
          </p:cNvSpPr>
          <p:nvPr>
            <p:ph type="sldNum" sz="quarter" idx="12"/>
          </p:nvPr>
        </p:nvSpPr>
        <p:spPr/>
        <p:txBody>
          <a:bodyPr/>
          <a:lstStyle/>
          <a:p>
            <a:fld id="{2DA01EDC-65D6-4B21-BC00-7A61BA29F16B}" type="slidenum">
              <a:rPr lang="en-GB" smtClean="0"/>
              <a:t>‹#›</a:t>
            </a:fld>
            <a:endParaRPr lang="en-GB" dirty="0"/>
          </a:p>
        </p:txBody>
      </p:sp>
    </p:spTree>
    <p:extLst>
      <p:ext uri="{BB962C8B-B14F-4D97-AF65-F5344CB8AC3E}">
        <p14:creationId xmlns:p14="http://schemas.microsoft.com/office/powerpoint/2010/main" val="894376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16B56-F0D7-3AE3-C977-E74D0F146F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69D99D4-FAFA-C59C-0BC5-32BC96E5FE28}"/>
              </a:ext>
            </a:extLst>
          </p:cNvPr>
          <p:cNvSpPr>
            <a:spLocks noGrp="1"/>
          </p:cNvSpPr>
          <p:nvPr>
            <p:ph type="dt" sz="half" idx="10"/>
          </p:nvPr>
        </p:nvSpPr>
        <p:spPr/>
        <p:txBody>
          <a:bodyPr/>
          <a:lstStyle/>
          <a:p>
            <a:fld id="{6203EAF8-9826-4A1B-813A-E2BB3C7CA014}" type="datetimeFigureOut">
              <a:rPr lang="en-GB" smtClean="0"/>
              <a:t>19/10/2025</a:t>
            </a:fld>
            <a:endParaRPr lang="en-GB" dirty="0"/>
          </a:p>
        </p:txBody>
      </p:sp>
      <p:sp>
        <p:nvSpPr>
          <p:cNvPr id="4" name="Footer Placeholder 3">
            <a:extLst>
              <a:ext uri="{FF2B5EF4-FFF2-40B4-BE49-F238E27FC236}">
                <a16:creationId xmlns:a16="http://schemas.microsoft.com/office/drawing/2014/main" id="{DD450FB9-75EE-6AA5-3C1A-F3D78F5B1C25}"/>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B58A9091-E5A2-3781-3345-F3D238CC83C6}"/>
              </a:ext>
            </a:extLst>
          </p:cNvPr>
          <p:cNvSpPr>
            <a:spLocks noGrp="1"/>
          </p:cNvSpPr>
          <p:nvPr>
            <p:ph type="sldNum" sz="quarter" idx="12"/>
          </p:nvPr>
        </p:nvSpPr>
        <p:spPr/>
        <p:txBody>
          <a:bodyPr/>
          <a:lstStyle/>
          <a:p>
            <a:fld id="{2DA01EDC-65D6-4B21-BC00-7A61BA29F16B}" type="slidenum">
              <a:rPr lang="en-GB" smtClean="0"/>
              <a:t>‹#›</a:t>
            </a:fld>
            <a:endParaRPr lang="en-GB" dirty="0"/>
          </a:p>
        </p:txBody>
      </p:sp>
    </p:spTree>
    <p:extLst>
      <p:ext uri="{BB962C8B-B14F-4D97-AF65-F5344CB8AC3E}">
        <p14:creationId xmlns:p14="http://schemas.microsoft.com/office/powerpoint/2010/main" val="816317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EBF0C0-A042-BF8B-671D-A184402B61E9}"/>
              </a:ext>
            </a:extLst>
          </p:cNvPr>
          <p:cNvSpPr>
            <a:spLocks noGrp="1"/>
          </p:cNvSpPr>
          <p:nvPr>
            <p:ph type="dt" sz="half" idx="10"/>
          </p:nvPr>
        </p:nvSpPr>
        <p:spPr/>
        <p:txBody>
          <a:bodyPr/>
          <a:lstStyle/>
          <a:p>
            <a:fld id="{6203EAF8-9826-4A1B-813A-E2BB3C7CA014}" type="datetimeFigureOut">
              <a:rPr lang="en-GB" smtClean="0"/>
              <a:t>19/10/2025</a:t>
            </a:fld>
            <a:endParaRPr lang="en-GB" dirty="0"/>
          </a:p>
        </p:txBody>
      </p:sp>
      <p:sp>
        <p:nvSpPr>
          <p:cNvPr id="3" name="Footer Placeholder 2">
            <a:extLst>
              <a:ext uri="{FF2B5EF4-FFF2-40B4-BE49-F238E27FC236}">
                <a16:creationId xmlns:a16="http://schemas.microsoft.com/office/drawing/2014/main" id="{6FBF621C-4122-062C-A773-6A405EF4153D}"/>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40F4E10-6C46-3948-349A-14B730879778}"/>
              </a:ext>
            </a:extLst>
          </p:cNvPr>
          <p:cNvSpPr>
            <a:spLocks noGrp="1"/>
          </p:cNvSpPr>
          <p:nvPr>
            <p:ph type="sldNum" sz="quarter" idx="12"/>
          </p:nvPr>
        </p:nvSpPr>
        <p:spPr/>
        <p:txBody>
          <a:bodyPr/>
          <a:lstStyle/>
          <a:p>
            <a:fld id="{2DA01EDC-65D6-4B21-BC00-7A61BA29F16B}" type="slidenum">
              <a:rPr lang="en-GB" smtClean="0"/>
              <a:t>‹#›</a:t>
            </a:fld>
            <a:endParaRPr lang="en-GB" dirty="0"/>
          </a:p>
        </p:txBody>
      </p:sp>
    </p:spTree>
    <p:extLst>
      <p:ext uri="{BB962C8B-B14F-4D97-AF65-F5344CB8AC3E}">
        <p14:creationId xmlns:p14="http://schemas.microsoft.com/office/powerpoint/2010/main" val="2037040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5FE9D-F6C8-D021-10DA-C2734D989E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A5043A-D936-48DA-B8FA-6A0682C676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6B666E2-1D0C-014C-E459-E288A13053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C126AC-BC10-D7A6-776E-A7A6BC460FC3}"/>
              </a:ext>
            </a:extLst>
          </p:cNvPr>
          <p:cNvSpPr>
            <a:spLocks noGrp="1"/>
          </p:cNvSpPr>
          <p:nvPr>
            <p:ph type="dt" sz="half" idx="10"/>
          </p:nvPr>
        </p:nvSpPr>
        <p:spPr/>
        <p:txBody>
          <a:bodyPr/>
          <a:lstStyle/>
          <a:p>
            <a:fld id="{6203EAF8-9826-4A1B-813A-E2BB3C7CA014}" type="datetimeFigureOut">
              <a:rPr lang="en-GB" smtClean="0"/>
              <a:t>19/10/2025</a:t>
            </a:fld>
            <a:endParaRPr lang="en-GB" dirty="0"/>
          </a:p>
        </p:txBody>
      </p:sp>
      <p:sp>
        <p:nvSpPr>
          <p:cNvPr id="6" name="Footer Placeholder 5">
            <a:extLst>
              <a:ext uri="{FF2B5EF4-FFF2-40B4-BE49-F238E27FC236}">
                <a16:creationId xmlns:a16="http://schemas.microsoft.com/office/drawing/2014/main" id="{63B0EC01-B569-18BF-1716-68A9924FB11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19F496E-0FDA-E455-28E4-DB86C8CC17EF}"/>
              </a:ext>
            </a:extLst>
          </p:cNvPr>
          <p:cNvSpPr>
            <a:spLocks noGrp="1"/>
          </p:cNvSpPr>
          <p:nvPr>
            <p:ph type="sldNum" sz="quarter" idx="12"/>
          </p:nvPr>
        </p:nvSpPr>
        <p:spPr/>
        <p:txBody>
          <a:bodyPr/>
          <a:lstStyle/>
          <a:p>
            <a:fld id="{2DA01EDC-65D6-4B21-BC00-7A61BA29F16B}" type="slidenum">
              <a:rPr lang="en-GB" smtClean="0"/>
              <a:t>‹#›</a:t>
            </a:fld>
            <a:endParaRPr lang="en-GB" dirty="0"/>
          </a:p>
        </p:txBody>
      </p:sp>
    </p:spTree>
    <p:extLst>
      <p:ext uri="{BB962C8B-B14F-4D97-AF65-F5344CB8AC3E}">
        <p14:creationId xmlns:p14="http://schemas.microsoft.com/office/powerpoint/2010/main" val="2551966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59122-5F0E-19AF-0FC9-930A0B0B88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991120-342C-5EB9-290B-FD360AABA0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8F6674C-DB5D-505F-133C-2538DDBCF5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041604-2BEB-8FBC-7BBE-58ED683FB81B}"/>
              </a:ext>
            </a:extLst>
          </p:cNvPr>
          <p:cNvSpPr>
            <a:spLocks noGrp="1"/>
          </p:cNvSpPr>
          <p:nvPr>
            <p:ph type="dt" sz="half" idx="10"/>
          </p:nvPr>
        </p:nvSpPr>
        <p:spPr/>
        <p:txBody>
          <a:bodyPr/>
          <a:lstStyle/>
          <a:p>
            <a:fld id="{6203EAF8-9826-4A1B-813A-E2BB3C7CA014}" type="datetimeFigureOut">
              <a:rPr lang="en-GB" smtClean="0"/>
              <a:t>19/10/2025</a:t>
            </a:fld>
            <a:endParaRPr lang="en-GB" dirty="0"/>
          </a:p>
        </p:txBody>
      </p:sp>
      <p:sp>
        <p:nvSpPr>
          <p:cNvPr id="6" name="Footer Placeholder 5">
            <a:extLst>
              <a:ext uri="{FF2B5EF4-FFF2-40B4-BE49-F238E27FC236}">
                <a16:creationId xmlns:a16="http://schemas.microsoft.com/office/drawing/2014/main" id="{55D23575-0F7B-AFAC-81EE-C6491964D93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5D35715-E655-D2A8-B8FF-46AC34384EA9}"/>
              </a:ext>
            </a:extLst>
          </p:cNvPr>
          <p:cNvSpPr>
            <a:spLocks noGrp="1"/>
          </p:cNvSpPr>
          <p:nvPr>
            <p:ph type="sldNum" sz="quarter" idx="12"/>
          </p:nvPr>
        </p:nvSpPr>
        <p:spPr/>
        <p:txBody>
          <a:bodyPr/>
          <a:lstStyle/>
          <a:p>
            <a:fld id="{2DA01EDC-65D6-4B21-BC00-7A61BA29F16B}" type="slidenum">
              <a:rPr lang="en-GB" smtClean="0"/>
              <a:t>‹#›</a:t>
            </a:fld>
            <a:endParaRPr lang="en-GB" dirty="0"/>
          </a:p>
        </p:txBody>
      </p:sp>
    </p:spTree>
    <p:extLst>
      <p:ext uri="{BB962C8B-B14F-4D97-AF65-F5344CB8AC3E}">
        <p14:creationId xmlns:p14="http://schemas.microsoft.com/office/powerpoint/2010/main" val="155888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49EAD-5921-EA6F-BB31-0C6BF9536F0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7E8566-A5A7-E54A-A5A0-E57BB3B197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2DB36D-4FA0-4A6E-DE22-B8BA17B46D23}"/>
              </a:ext>
            </a:extLst>
          </p:cNvPr>
          <p:cNvSpPr>
            <a:spLocks noGrp="1"/>
          </p:cNvSpPr>
          <p:nvPr>
            <p:ph type="dt" sz="half" idx="10"/>
          </p:nvPr>
        </p:nvSpPr>
        <p:spPr/>
        <p:txBody>
          <a:bodyPr/>
          <a:lstStyle/>
          <a:p>
            <a:fld id="{6203EAF8-9826-4A1B-813A-E2BB3C7CA014}" type="datetimeFigureOut">
              <a:rPr lang="en-GB" smtClean="0"/>
              <a:t>19/10/2025</a:t>
            </a:fld>
            <a:endParaRPr lang="en-GB" dirty="0"/>
          </a:p>
        </p:txBody>
      </p:sp>
      <p:sp>
        <p:nvSpPr>
          <p:cNvPr id="5" name="Footer Placeholder 4">
            <a:extLst>
              <a:ext uri="{FF2B5EF4-FFF2-40B4-BE49-F238E27FC236}">
                <a16:creationId xmlns:a16="http://schemas.microsoft.com/office/drawing/2014/main" id="{FB4BD3DA-037C-55FC-1AA9-60FA5C5BD52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F354636-2286-6136-E444-8F9192F7D0F8}"/>
              </a:ext>
            </a:extLst>
          </p:cNvPr>
          <p:cNvSpPr>
            <a:spLocks noGrp="1"/>
          </p:cNvSpPr>
          <p:nvPr>
            <p:ph type="sldNum" sz="quarter" idx="12"/>
          </p:nvPr>
        </p:nvSpPr>
        <p:spPr/>
        <p:txBody>
          <a:bodyPr/>
          <a:lstStyle/>
          <a:p>
            <a:fld id="{2DA01EDC-65D6-4B21-BC00-7A61BA29F16B}" type="slidenum">
              <a:rPr lang="en-GB" smtClean="0"/>
              <a:t>‹#›</a:t>
            </a:fld>
            <a:endParaRPr lang="en-GB" dirty="0"/>
          </a:p>
        </p:txBody>
      </p:sp>
    </p:spTree>
    <p:extLst>
      <p:ext uri="{BB962C8B-B14F-4D97-AF65-F5344CB8AC3E}">
        <p14:creationId xmlns:p14="http://schemas.microsoft.com/office/powerpoint/2010/main" val="3957424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116272-BBA8-8AF1-053C-8C82D6791CB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D0BDC5-9968-2BC4-DC19-A5127564D5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6FCA7F-AD85-2AF2-0209-5529D48FDD93}"/>
              </a:ext>
            </a:extLst>
          </p:cNvPr>
          <p:cNvSpPr>
            <a:spLocks noGrp="1"/>
          </p:cNvSpPr>
          <p:nvPr>
            <p:ph type="dt" sz="half" idx="10"/>
          </p:nvPr>
        </p:nvSpPr>
        <p:spPr/>
        <p:txBody>
          <a:bodyPr/>
          <a:lstStyle/>
          <a:p>
            <a:fld id="{6203EAF8-9826-4A1B-813A-E2BB3C7CA014}" type="datetimeFigureOut">
              <a:rPr lang="en-GB" smtClean="0"/>
              <a:t>19/10/2025</a:t>
            </a:fld>
            <a:endParaRPr lang="en-GB" dirty="0"/>
          </a:p>
        </p:txBody>
      </p:sp>
      <p:sp>
        <p:nvSpPr>
          <p:cNvPr id="5" name="Footer Placeholder 4">
            <a:extLst>
              <a:ext uri="{FF2B5EF4-FFF2-40B4-BE49-F238E27FC236}">
                <a16:creationId xmlns:a16="http://schemas.microsoft.com/office/drawing/2014/main" id="{DF77A662-ACEC-7215-6FDB-6D2D7924FAB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A9992C9-BCDE-CAE2-F81B-79AF359683DA}"/>
              </a:ext>
            </a:extLst>
          </p:cNvPr>
          <p:cNvSpPr>
            <a:spLocks noGrp="1"/>
          </p:cNvSpPr>
          <p:nvPr>
            <p:ph type="sldNum" sz="quarter" idx="12"/>
          </p:nvPr>
        </p:nvSpPr>
        <p:spPr/>
        <p:txBody>
          <a:bodyPr/>
          <a:lstStyle/>
          <a:p>
            <a:fld id="{2DA01EDC-65D6-4B21-BC00-7A61BA29F16B}" type="slidenum">
              <a:rPr lang="en-GB" smtClean="0"/>
              <a:t>‹#›</a:t>
            </a:fld>
            <a:endParaRPr lang="en-GB" dirty="0"/>
          </a:p>
        </p:txBody>
      </p:sp>
    </p:spTree>
    <p:extLst>
      <p:ext uri="{BB962C8B-B14F-4D97-AF65-F5344CB8AC3E}">
        <p14:creationId xmlns:p14="http://schemas.microsoft.com/office/powerpoint/2010/main" val="13811396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9C27AA-093C-630D-A046-D95EF84291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B72F18-B01F-37DF-F423-E5A815E75C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97CA77-729D-CADB-F7B0-DCC606891D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203EAF8-9826-4A1B-813A-E2BB3C7CA014}" type="datetimeFigureOut">
              <a:rPr lang="en-GB" smtClean="0"/>
              <a:t>19/10/2025</a:t>
            </a:fld>
            <a:endParaRPr lang="en-GB" dirty="0"/>
          </a:p>
        </p:txBody>
      </p:sp>
      <p:sp>
        <p:nvSpPr>
          <p:cNvPr id="5" name="Footer Placeholder 4">
            <a:extLst>
              <a:ext uri="{FF2B5EF4-FFF2-40B4-BE49-F238E27FC236}">
                <a16:creationId xmlns:a16="http://schemas.microsoft.com/office/drawing/2014/main" id="{1D9285D9-1477-63C0-F505-7A9D6B7B8F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4080FE06-12E5-B7AF-CFA3-61D216305C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DA01EDC-65D6-4B21-BC00-7A61BA29F16B}" type="slidenum">
              <a:rPr lang="en-GB" smtClean="0"/>
              <a:t>‹#›</a:t>
            </a:fld>
            <a:endParaRPr lang="en-GB" dirty="0"/>
          </a:p>
        </p:txBody>
      </p:sp>
    </p:spTree>
    <p:extLst>
      <p:ext uri="{BB962C8B-B14F-4D97-AF65-F5344CB8AC3E}">
        <p14:creationId xmlns:p14="http://schemas.microsoft.com/office/powerpoint/2010/main" val="41485496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www.twinkleteaches.com/2015/05/i-graph-you-graph-digraphs.html"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pxhere.com/en/photo/888424"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5.jpg"/><Relationship Id="rId3" Type="http://schemas.openxmlformats.org/officeDocument/2006/relationships/image" Target="../media/image10.jpg"/><Relationship Id="rId7"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3.jpg"/><Relationship Id="rId5" Type="http://schemas.openxmlformats.org/officeDocument/2006/relationships/image" Target="../media/image12.png"/><Relationship Id="rId4" Type="http://schemas.openxmlformats.org/officeDocument/2006/relationships/image" Target="../media/image11.jpeg"/><Relationship Id="rId9"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hyperlink" Target="https://www.itv.com/news/2024-09-25/inside-the-reading-crisis-leaving-thousands-of-children-in-wales-unable-to-read" TargetMode="External"/><Relationship Id="rId7"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Scarborough.docx" TargetMode="External"/><Relationship Id="rId5" Type="http://schemas.openxmlformats.org/officeDocument/2006/relationships/image" Target="../media/image21.png"/><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hyperlink" Target="https://www.gov.wales/new-national-school-programme-literacy-announc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28.png"/><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Letters_and_Sounds_-_DFES-00281-2007.pdf"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hyperlink" Target="Phonics%20made%20simple.docx" TargetMode="External"/><Relationship Id="rId4" Type="http://schemas.openxmlformats.org/officeDocument/2006/relationships/image" Target="../media/image30.gif"/></Relationships>
</file>

<file path=ppt/slides/_rels/slide15.xml.rels><?xml version="1.0" encoding="UTF-8" standalone="yes"?>
<Relationships xmlns="http://schemas.openxmlformats.org/package/2006/relationships"><Relationship Id="rId3" Type="http://schemas.openxmlformats.org/officeDocument/2006/relationships/image" Target="../media/image31.gif"/><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The%20English%20Alphabetic%20Code%20-%20complete%20picture%20chart.pdf"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pxhere.com/en/photo/888424"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hyperlink" Target="https://padlet.com/jayne_morgan1/phonic-schemes-f88t3t4edn8qz6re" TargetMode="External"/><Relationship Id="rId5" Type="http://schemas.openxmlformats.org/officeDocument/2006/relationships/image" Target="../media/image35.png"/><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8" Type="http://schemas.openxmlformats.org/officeDocument/2006/relationships/image" Target="../media/image38.png&amp;ehk=oNAkCsMIjBfj12g"/><Relationship Id="rId3" Type="http://schemas.openxmlformats.org/officeDocument/2006/relationships/image" Target="../media/image36.png"/><Relationship Id="rId7" Type="http://schemas.openxmlformats.org/officeDocument/2006/relationships/hyperlink" Target="https://www.youtube.com/watch?v=y11gUENB4-c"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hyperlink" Target="https://www.youtube.com/watch?v=IKhzG5R4jc8" TargetMode="External"/><Relationship Id="rId5" Type="http://schemas.openxmlformats.org/officeDocument/2006/relationships/image" Target="../media/image1.png"/><Relationship Id="rId4" Type="http://schemas.openxmlformats.org/officeDocument/2006/relationships/image" Target="../media/image37.png"/><Relationship Id="rId9" Type="http://schemas.openxmlformats.org/officeDocument/2006/relationships/image" Target="../media/image39.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padlet.com/jayne_morgan1/phonic-schemes-f88t3t4edn8qz6re" TargetMode="External"/><Relationship Id="rId5" Type="http://schemas.openxmlformats.org/officeDocument/2006/relationships/image" Target="../media/image24.png"/><Relationship Id="rId4" Type="http://schemas.openxmlformats.org/officeDocument/2006/relationships/image" Target="../media/image40.png"/></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hyperlink" Target="Keyword%20Cards%202.pub"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hyperlink" Target="Keyword%20Cards%201.pub" TargetMode="External"/><Relationship Id="rId5" Type="http://schemas.openxmlformats.org/officeDocument/2006/relationships/image" Target="../media/image1.png"/><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pixabay.com/en/book-shelf-bookshelf-literature-783394/"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mailto:jayne.morgan@uwtsd.ac.uk"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45.jpg"/><Relationship Id="rId4" Type="http://schemas.openxmlformats.org/officeDocument/2006/relationships/image" Target="../media/image4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69A03-9FDD-4CE0-B6BD-741406841A27}"/>
              </a:ext>
            </a:extLst>
          </p:cNvPr>
          <p:cNvSpPr>
            <a:spLocks noGrp="1"/>
          </p:cNvSpPr>
          <p:nvPr>
            <p:ph type="ctrTitle"/>
          </p:nvPr>
        </p:nvSpPr>
        <p:spPr>
          <a:xfrm>
            <a:off x="580870" y="1294151"/>
            <a:ext cx="4953000" cy="1216153"/>
          </a:xfrm>
        </p:spPr>
        <p:txBody>
          <a:bodyPr vert="horz" lIns="91440" tIns="45720" rIns="91440" bIns="45720" rtlCol="0" anchor="t">
            <a:noAutofit/>
          </a:bodyPr>
          <a:lstStyle/>
          <a:p>
            <a:r>
              <a:rPr lang="en-GB" b="1" dirty="0">
                <a:solidFill>
                  <a:schemeClr val="tx2">
                    <a:lumMod val="50000"/>
                    <a:lumOff val="50000"/>
                  </a:schemeClr>
                </a:solidFill>
                <a:latin typeface="Comic Sans MS" panose="030F0702030302020204" pitchFamily="66" charset="0"/>
              </a:rPr>
              <a:t>Early Reading Development</a:t>
            </a:r>
            <a:endParaRPr lang="en-US" b="1" dirty="0">
              <a:solidFill>
                <a:schemeClr val="tx2">
                  <a:lumMod val="50000"/>
                  <a:lumOff val="50000"/>
                </a:schemeClr>
              </a:solidFill>
              <a:latin typeface="Comic Sans MS" panose="030F0702030302020204" pitchFamily="66" charset="0"/>
            </a:endParaRPr>
          </a:p>
        </p:txBody>
      </p:sp>
      <p:sp>
        <p:nvSpPr>
          <p:cNvPr id="8" name="Subtitle 2">
            <a:extLst>
              <a:ext uri="{FF2B5EF4-FFF2-40B4-BE49-F238E27FC236}">
                <a16:creationId xmlns:a16="http://schemas.microsoft.com/office/drawing/2014/main" id="{AC29C3FB-2ACA-4990-BE55-815547A4B3D2}"/>
              </a:ext>
            </a:extLst>
          </p:cNvPr>
          <p:cNvSpPr txBox="1">
            <a:spLocks/>
          </p:cNvSpPr>
          <p:nvPr/>
        </p:nvSpPr>
        <p:spPr>
          <a:xfrm>
            <a:off x="580870" y="4232482"/>
            <a:ext cx="4953000" cy="241591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indent="-228600" algn="l">
              <a:buFont typeface="Arial" panose="020B0604020202020204" pitchFamily="34" charset="0"/>
              <a:buChar char="•"/>
            </a:pPr>
            <a:endParaRPr lang="en-US" sz="800" dirty="0">
              <a:solidFill>
                <a:schemeClr val="tx1">
                  <a:alpha val="55000"/>
                </a:schemeClr>
              </a:solidFill>
            </a:endParaRPr>
          </a:p>
          <a:p>
            <a:r>
              <a:rPr lang="en-US" sz="1500" dirty="0">
                <a:solidFill>
                  <a:schemeClr val="tx1">
                    <a:alpha val="55000"/>
                  </a:schemeClr>
                </a:solidFill>
                <a:latin typeface="Comic Sans MS" panose="030F0702030302020204" pitchFamily="66" charset="0"/>
              </a:rPr>
              <a:t>ECAD4016</a:t>
            </a:r>
          </a:p>
          <a:p>
            <a:r>
              <a:rPr lang="en-US" sz="1500" dirty="0">
                <a:solidFill>
                  <a:schemeClr val="tx1">
                    <a:alpha val="55000"/>
                  </a:schemeClr>
                </a:solidFill>
                <a:latin typeface="Comic Sans MS" panose="030F0702030302020204" pitchFamily="66" charset="0"/>
              </a:rPr>
              <a:t>Professional &amp; Pedagogic Studies: </a:t>
            </a:r>
          </a:p>
          <a:p>
            <a:r>
              <a:rPr lang="en-US" sz="1500" dirty="0">
                <a:solidFill>
                  <a:schemeClr val="tx1">
                    <a:alpha val="55000"/>
                  </a:schemeClr>
                </a:solidFill>
                <a:latin typeface="Comic Sans MS" panose="030F0702030302020204" pitchFamily="66" charset="0"/>
              </a:rPr>
              <a:t>Who am I teaching?</a:t>
            </a:r>
          </a:p>
          <a:p>
            <a:r>
              <a:rPr lang="en-US" sz="1500" dirty="0">
                <a:solidFill>
                  <a:schemeClr val="tx1">
                    <a:alpha val="55000"/>
                  </a:schemeClr>
                </a:solidFill>
                <a:latin typeface="Comic Sans MS" panose="030F0702030302020204" pitchFamily="66" charset="0"/>
              </a:rPr>
              <a:t> October 2025</a:t>
            </a:r>
            <a:endParaRPr lang="en-US" sz="800" dirty="0">
              <a:solidFill>
                <a:schemeClr val="tx1">
                  <a:alpha val="55000"/>
                </a:schemeClr>
              </a:solidFill>
              <a:latin typeface="Comic Sans MS" panose="030F0702030302020204" pitchFamily="66" charset="0"/>
            </a:endParaRPr>
          </a:p>
        </p:txBody>
      </p:sp>
      <p:pic>
        <p:nvPicPr>
          <p:cNvPr id="3" name="Picture 2" descr="A computer screen shot of a blue background&#10;&#10;Description automatically generated">
            <a:extLst>
              <a:ext uri="{FF2B5EF4-FFF2-40B4-BE49-F238E27FC236}">
                <a16:creationId xmlns:a16="http://schemas.microsoft.com/office/drawing/2014/main" id="{6B118B71-735B-1639-2051-BC78E5C59AEF}"/>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10087502" y="-1"/>
            <a:ext cx="2104498" cy="877145"/>
          </a:xfrm>
          <a:prstGeom prst="rect">
            <a:avLst/>
          </a:prstGeom>
        </p:spPr>
      </p:pic>
      <p:pic>
        <p:nvPicPr>
          <p:cNvPr id="4" name="Picture 3" descr="Text, whiteboard&#10;&#10;Description automatically generated">
            <a:extLst>
              <a:ext uri="{FF2B5EF4-FFF2-40B4-BE49-F238E27FC236}">
                <a16:creationId xmlns:a16="http://schemas.microsoft.com/office/drawing/2014/main" id="{1F46C3AA-DCBE-6E14-FA31-EC6E55C5C269}"/>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096000" y="1294151"/>
            <a:ext cx="5645300" cy="4388461"/>
          </a:xfrm>
          <a:prstGeom prst="rect">
            <a:avLst/>
          </a:prstGeom>
          <a:ln w="76200">
            <a:solidFill>
              <a:srgbClr val="186FE2"/>
            </a:solidFill>
          </a:ln>
        </p:spPr>
      </p:pic>
    </p:spTree>
    <p:extLst>
      <p:ext uri="{BB962C8B-B14F-4D97-AF65-F5344CB8AC3E}">
        <p14:creationId xmlns:p14="http://schemas.microsoft.com/office/powerpoint/2010/main" val="1878612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Best smartphone 2019: iPhone, OnePlus ...">
            <a:extLst>
              <a:ext uri="{FF2B5EF4-FFF2-40B4-BE49-F238E27FC236}">
                <a16:creationId xmlns:a16="http://schemas.microsoft.com/office/drawing/2014/main" id="{2E1815E0-AEAB-C771-9423-A92D0D8A68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7773" y="3032058"/>
            <a:ext cx="2752714" cy="1387329"/>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pic>
        <p:nvPicPr>
          <p:cNvPr id="1030" name="Picture 6" descr="Green check mark icon. Tick symbol in green color, vector illustration.">
            <a:extLst>
              <a:ext uri="{FF2B5EF4-FFF2-40B4-BE49-F238E27FC236}">
                <a16:creationId xmlns:a16="http://schemas.microsoft.com/office/drawing/2014/main" id="{DE977423-1BAD-0FEC-180A-08608B0E0F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4926" y="1008755"/>
            <a:ext cx="1717681" cy="161664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5,588,963 Cross Royalty-Free Photos and Stock Images ...">
            <a:extLst>
              <a:ext uri="{FF2B5EF4-FFF2-40B4-BE49-F238E27FC236}">
                <a16:creationId xmlns:a16="http://schemas.microsoft.com/office/drawing/2014/main" id="{686CF16D-BE96-A584-3419-D84E9E63CA8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8549"/>
          <a:stretch/>
        </p:blipFill>
        <p:spPr bwMode="auto">
          <a:xfrm>
            <a:off x="6974926" y="2791980"/>
            <a:ext cx="1818373" cy="164075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he 8 Best Laptops of 2024 | Reviews by ...">
            <a:extLst>
              <a:ext uri="{FF2B5EF4-FFF2-40B4-BE49-F238E27FC236}">
                <a16:creationId xmlns:a16="http://schemas.microsoft.com/office/drawing/2014/main" id="{CA31E7A6-98BF-3B1A-3E1B-E90B95A4D5D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37773" y="1096962"/>
            <a:ext cx="2752714" cy="1325118"/>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8874B31-C85B-0692-1708-84C21B03B23F}"/>
              </a:ext>
            </a:extLst>
          </p:cNvPr>
          <p:cNvSpPr txBox="1">
            <a:spLocks/>
          </p:cNvSpPr>
          <p:nvPr/>
        </p:nvSpPr>
        <p:spPr>
          <a:xfrm>
            <a:off x="-473535" y="33952"/>
            <a:ext cx="7956222"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During lectures, please ….</a:t>
            </a:r>
          </a:p>
        </p:txBody>
      </p:sp>
      <p:pic>
        <p:nvPicPr>
          <p:cNvPr id="5122" name="Picture 2" descr="Influencing How Students Discuss Content">
            <a:extLst>
              <a:ext uri="{FF2B5EF4-FFF2-40B4-BE49-F238E27FC236}">
                <a16:creationId xmlns:a16="http://schemas.microsoft.com/office/drawing/2014/main" id="{E85A8505-0BCC-B089-B9F4-AD59CDA128D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44393" y="4924121"/>
            <a:ext cx="2761656" cy="1461526"/>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pic>
        <p:nvPicPr>
          <p:cNvPr id="6" name="Picture 6" descr="Green check mark icon. Tick symbol in green color, vector illustration.">
            <a:extLst>
              <a:ext uri="{FF2B5EF4-FFF2-40B4-BE49-F238E27FC236}">
                <a16:creationId xmlns:a16="http://schemas.microsoft.com/office/drawing/2014/main" id="{1D5127B6-B146-B83B-13D7-72E035A5DC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5618" y="4924121"/>
            <a:ext cx="1717681" cy="161664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computer screen shot of a blue background&#10;&#10;Description automatically generated">
            <a:extLst>
              <a:ext uri="{FF2B5EF4-FFF2-40B4-BE49-F238E27FC236}">
                <a16:creationId xmlns:a16="http://schemas.microsoft.com/office/drawing/2014/main" id="{0A823A8E-D8E0-A4A7-42AC-307D3FB703D5}"/>
              </a:ext>
            </a:extLst>
          </p:cNvPr>
          <p:cNvPicPr>
            <a:picLocks noChangeAspect="1"/>
          </p:cNvPicPr>
          <p:nvPr/>
        </p:nvPicPr>
        <p:blipFill rotWithShape="1">
          <a:blip r:embed="rId8">
            <a:extLst>
              <a:ext uri="{28A0092B-C50C-407E-A947-70E740481C1C}">
                <a14:useLocalDpi xmlns:a14="http://schemas.microsoft.com/office/drawing/2010/main" val="0"/>
              </a:ext>
            </a:extLst>
          </a:blip>
          <a:srcRect l="44043" t="38217" r="30494" b="45864"/>
          <a:stretch/>
        </p:blipFill>
        <p:spPr>
          <a:xfrm>
            <a:off x="9902528" y="200722"/>
            <a:ext cx="2104498" cy="877145"/>
          </a:xfrm>
          <a:prstGeom prst="rect">
            <a:avLst/>
          </a:prstGeom>
        </p:spPr>
      </p:pic>
    </p:spTree>
    <p:extLst>
      <p:ext uri="{BB962C8B-B14F-4D97-AF65-F5344CB8AC3E}">
        <p14:creationId xmlns:p14="http://schemas.microsoft.com/office/powerpoint/2010/main" val="323261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200DEE-8F28-5B9F-2C2B-0269174558EF}"/>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BB742DC9-54DC-DACD-C61E-6752AAE41885}"/>
              </a:ext>
            </a:extLst>
          </p:cNvPr>
          <p:cNvSpPr txBox="1">
            <a:spLocks/>
          </p:cNvSpPr>
          <p:nvPr/>
        </p:nvSpPr>
        <p:spPr>
          <a:xfrm>
            <a:off x="807922" y="547993"/>
            <a:ext cx="7437443" cy="85560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rgbClr val="0070C0"/>
                </a:solidFill>
                <a:latin typeface="Comic Sans MS" panose="030F0702030302020204" pitchFamily="66" charset="0"/>
              </a:rPr>
              <a:t>During lectures,  you will be using the research dispositions</a:t>
            </a:r>
          </a:p>
        </p:txBody>
      </p:sp>
      <p:pic>
        <p:nvPicPr>
          <p:cNvPr id="4" name="Picture 3" descr="A screenshot of a computer game&#10;&#10;AI-generated content may be incorrect.">
            <a:extLst>
              <a:ext uri="{FF2B5EF4-FFF2-40B4-BE49-F238E27FC236}">
                <a16:creationId xmlns:a16="http://schemas.microsoft.com/office/drawing/2014/main" id="{997FD614-086D-2547-F49D-C294A339C2D5}"/>
              </a:ext>
            </a:extLst>
          </p:cNvPr>
          <p:cNvPicPr>
            <a:picLocks noChangeAspect="1"/>
          </p:cNvPicPr>
          <p:nvPr/>
        </p:nvPicPr>
        <p:blipFill>
          <a:blip r:embed="rId3"/>
          <a:stretch>
            <a:fillRect/>
          </a:stretch>
        </p:blipFill>
        <p:spPr>
          <a:xfrm>
            <a:off x="1609772" y="2053703"/>
            <a:ext cx="8099454" cy="4563731"/>
          </a:xfrm>
          <a:prstGeom prst="rect">
            <a:avLst/>
          </a:prstGeom>
        </p:spPr>
      </p:pic>
      <p:pic>
        <p:nvPicPr>
          <p:cNvPr id="2" name="Picture 1" descr="A computer screen shot of a blue background&#10;&#10;Description automatically generated">
            <a:extLst>
              <a:ext uri="{FF2B5EF4-FFF2-40B4-BE49-F238E27FC236}">
                <a16:creationId xmlns:a16="http://schemas.microsoft.com/office/drawing/2014/main" id="{D9D9DEEF-736D-F2C1-C5D3-E9A59881AC94}"/>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spTree>
    <p:extLst>
      <p:ext uri="{BB962C8B-B14F-4D97-AF65-F5344CB8AC3E}">
        <p14:creationId xmlns:p14="http://schemas.microsoft.com/office/powerpoint/2010/main" val="1448996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EEAF60B8-FC59-090E-CDF5-88D3BD7C8F07}"/>
              </a:ext>
            </a:extLst>
          </p:cNvPr>
          <p:cNvSpPr txBox="1"/>
          <p:nvPr/>
        </p:nvSpPr>
        <p:spPr>
          <a:xfrm>
            <a:off x="1605560" y="1970428"/>
            <a:ext cx="7907363" cy="1200329"/>
          </a:xfrm>
          <a:prstGeom prst="rect">
            <a:avLst/>
          </a:prstGeom>
          <a:solidFill>
            <a:schemeClr val="accent1">
              <a:lumMod val="40000"/>
              <a:lumOff val="60000"/>
            </a:schemeClr>
          </a:solidFill>
          <a:ln w="57150">
            <a:solidFill>
              <a:schemeClr val="accent1"/>
            </a:solidFill>
          </a:ln>
        </p:spPr>
        <p:txBody>
          <a:bodyPr wrap="square" rtlCol="0">
            <a:spAutoFit/>
          </a:bodyPr>
          <a:lstStyle/>
          <a:p>
            <a:r>
              <a:rPr lang="en-GB" sz="2400" dirty="0">
                <a:latin typeface="Comic Sans MS" panose="030F0702030302020204" pitchFamily="66" charset="0"/>
              </a:rPr>
              <a:t>To learn  about the skills  children  need to learn to read in English, particularly development of their phonic skills and their word recognition skills</a:t>
            </a:r>
          </a:p>
        </p:txBody>
      </p:sp>
      <p:sp>
        <p:nvSpPr>
          <p:cNvPr id="16" name="TextBox 15">
            <a:extLst>
              <a:ext uri="{FF2B5EF4-FFF2-40B4-BE49-F238E27FC236}">
                <a16:creationId xmlns:a16="http://schemas.microsoft.com/office/drawing/2014/main" id="{E5FBFA7C-600E-03AF-E39F-FBB5C6549F16}"/>
              </a:ext>
            </a:extLst>
          </p:cNvPr>
          <p:cNvSpPr txBox="1"/>
          <p:nvPr/>
        </p:nvSpPr>
        <p:spPr>
          <a:xfrm>
            <a:off x="1663317" y="3687244"/>
            <a:ext cx="7115275" cy="830997"/>
          </a:xfrm>
          <a:prstGeom prst="rect">
            <a:avLst/>
          </a:prstGeom>
          <a:solidFill>
            <a:schemeClr val="accent1">
              <a:lumMod val="40000"/>
              <a:lumOff val="60000"/>
            </a:schemeClr>
          </a:solidFill>
          <a:ln w="57150">
            <a:solidFill>
              <a:schemeClr val="accent1"/>
            </a:solidFill>
          </a:ln>
        </p:spPr>
        <p:txBody>
          <a:bodyPr wrap="square" rtlCol="0">
            <a:spAutoFit/>
          </a:bodyPr>
          <a:lstStyle/>
          <a:p>
            <a:r>
              <a:rPr lang="en-GB" sz="2400" dirty="0">
                <a:latin typeface="Comic Sans MS" panose="030F0702030302020204" pitchFamily="66" charset="0"/>
              </a:rPr>
              <a:t>To think about how you can teach early reading  in your classroom</a:t>
            </a:r>
          </a:p>
        </p:txBody>
      </p:sp>
      <p:sp>
        <p:nvSpPr>
          <p:cNvPr id="9" name="Title 8">
            <a:extLst>
              <a:ext uri="{FF2B5EF4-FFF2-40B4-BE49-F238E27FC236}">
                <a16:creationId xmlns:a16="http://schemas.microsoft.com/office/drawing/2014/main" id="{3CEDD003-BC1B-9454-B855-B6646C9D5BCB}"/>
              </a:ext>
            </a:extLst>
          </p:cNvPr>
          <p:cNvSpPr>
            <a:spLocks noGrp="1"/>
          </p:cNvSpPr>
          <p:nvPr>
            <p:ph type="title"/>
          </p:nvPr>
        </p:nvSpPr>
        <p:spPr>
          <a:xfrm>
            <a:off x="2407471" y="439685"/>
            <a:ext cx="5626968" cy="1143000"/>
          </a:xfrm>
        </p:spPr>
        <p:txBody>
          <a:bodyPr>
            <a:normAutofit fontScale="90000"/>
          </a:bodyPr>
          <a:lstStyle/>
          <a:p>
            <a:r>
              <a:rPr lang="en-GB" dirty="0">
                <a:latin typeface="Comic Sans MS" panose="030F0702030302020204" pitchFamily="66" charset="0"/>
              </a:rPr>
              <a:t> </a:t>
            </a:r>
            <a:r>
              <a:rPr lang="en-GB" b="1" dirty="0">
                <a:solidFill>
                  <a:schemeClr val="tx2">
                    <a:lumMod val="50000"/>
                    <a:lumOff val="50000"/>
                  </a:schemeClr>
                </a:solidFill>
                <a:latin typeface="Comic Sans MS" panose="030F0702030302020204" pitchFamily="66" charset="0"/>
              </a:rPr>
              <a:t>Aims for this session</a:t>
            </a:r>
            <a:br>
              <a:rPr lang="en-GB" b="1" dirty="0">
                <a:solidFill>
                  <a:schemeClr val="tx2">
                    <a:lumMod val="50000"/>
                    <a:lumOff val="50000"/>
                  </a:schemeClr>
                </a:solidFill>
                <a:latin typeface="Comic Sans MS" panose="030F0702030302020204" pitchFamily="66" charset="0"/>
              </a:rPr>
            </a:br>
            <a:endParaRPr lang="en-GB" dirty="0">
              <a:latin typeface="Comic Sans MS" panose="030F0702030302020204" pitchFamily="66" charset="0"/>
            </a:endParaRPr>
          </a:p>
        </p:txBody>
      </p:sp>
      <p:pic>
        <p:nvPicPr>
          <p:cNvPr id="3" name="Picture 2" descr="Diagram&#10;&#10;Description automatically generated">
            <a:extLst>
              <a:ext uri="{FF2B5EF4-FFF2-40B4-BE49-F238E27FC236}">
                <a16:creationId xmlns:a16="http://schemas.microsoft.com/office/drawing/2014/main" id="{CEC9ECEF-1782-6A6B-52A9-F2D660E98E1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53864" y="5208389"/>
            <a:ext cx="2771800" cy="1209926"/>
          </a:xfrm>
          <a:prstGeom prst="rect">
            <a:avLst/>
          </a:prstGeom>
        </p:spPr>
      </p:pic>
      <p:pic>
        <p:nvPicPr>
          <p:cNvPr id="2" name="Picture 1" descr="A computer screen shot of a blue background&#10;&#10;Description automatically generated">
            <a:extLst>
              <a:ext uri="{FF2B5EF4-FFF2-40B4-BE49-F238E27FC236}">
                <a16:creationId xmlns:a16="http://schemas.microsoft.com/office/drawing/2014/main" id="{E07EAC63-B1AB-80EA-12D2-4CB2B3C80444}"/>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855934" y="239604"/>
            <a:ext cx="2104498" cy="877145"/>
          </a:xfrm>
          <a:prstGeom prst="rect">
            <a:avLst/>
          </a:prstGeom>
        </p:spPr>
      </p:pic>
    </p:spTree>
    <p:extLst>
      <p:ext uri="{BB962C8B-B14F-4D97-AF65-F5344CB8AC3E}">
        <p14:creationId xmlns:p14="http://schemas.microsoft.com/office/powerpoint/2010/main" val="1282343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9415" y="193025"/>
            <a:ext cx="5748345" cy="518795"/>
          </a:xfrm>
        </p:spPr>
        <p:txBody>
          <a:bodyPr>
            <a:normAutofit fontScale="90000"/>
          </a:bodyPr>
          <a:lstStyle/>
          <a:p>
            <a:pPr algn="ctr"/>
            <a:r>
              <a:rPr lang="en-GB" b="1" dirty="0">
                <a:solidFill>
                  <a:schemeClr val="tx2">
                    <a:lumMod val="50000"/>
                    <a:lumOff val="50000"/>
                  </a:schemeClr>
                </a:solidFill>
                <a:latin typeface="Comic Sans MS" panose="030F0702030302020204" pitchFamily="66" charset="0"/>
              </a:rPr>
              <a:t>Curriculum for Wales</a:t>
            </a:r>
          </a:p>
        </p:txBody>
      </p:sp>
      <p:sp>
        <p:nvSpPr>
          <p:cNvPr id="3" name="Content Placeholder 2"/>
          <p:cNvSpPr>
            <a:spLocks noGrp="1"/>
          </p:cNvSpPr>
          <p:nvPr>
            <p:ph idx="1"/>
          </p:nvPr>
        </p:nvSpPr>
        <p:spPr>
          <a:xfrm>
            <a:off x="1150912" y="885429"/>
            <a:ext cx="10291997" cy="850280"/>
          </a:xfrm>
        </p:spPr>
        <p:txBody>
          <a:bodyPr>
            <a:normAutofit/>
          </a:bodyPr>
          <a:lstStyle/>
          <a:p>
            <a:pPr marL="0" indent="0" algn="ctr">
              <a:buNone/>
            </a:pPr>
            <a:r>
              <a:rPr lang="en-GB" sz="2000" dirty="0">
                <a:latin typeface="Comic Sans MS" panose="030F0702030302020204" pitchFamily="66" charset="0"/>
              </a:rPr>
              <a:t>The Languages, Literacy and Communication part of Curriculum 2022 is split into </a:t>
            </a:r>
            <a:r>
              <a:rPr lang="en-GB" sz="2000" b="1" dirty="0">
                <a:latin typeface="Comic Sans MS" panose="030F0702030302020204" pitchFamily="66" charset="0"/>
              </a:rPr>
              <a:t>4 What Matter Statements</a:t>
            </a:r>
          </a:p>
        </p:txBody>
      </p:sp>
      <p:sp>
        <p:nvSpPr>
          <p:cNvPr id="4" name="TextBox 3"/>
          <p:cNvSpPr txBox="1"/>
          <p:nvPr/>
        </p:nvSpPr>
        <p:spPr>
          <a:xfrm>
            <a:off x="275571" y="4817765"/>
            <a:ext cx="2375941" cy="1569660"/>
          </a:xfrm>
          <a:prstGeom prst="rect">
            <a:avLst/>
          </a:prstGeom>
          <a:noFill/>
          <a:ln w="28575">
            <a:solidFill>
              <a:schemeClr val="accent2">
                <a:lumMod val="20000"/>
                <a:lumOff val="80000"/>
              </a:schemeClr>
            </a:solidFill>
          </a:ln>
        </p:spPr>
        <p:txBody>
          <a:bodyPr wrap="square" rtlCol="0">
            <a:spAutoFit/>
          </a:bodyPr>
          <a:lstStyle/>
          <a:p>
            <a:pPr algn="ctr"/>
            <a:r>
              <a:rPr lang="en-GB" sz="3200" dirty="0">
                <a:latin typeface="Comic Sans MS" panose="030F0702030302020204" pitchFamily="66" charset="0"/>
              </a:rPr>
              <a:t>WMS1: Languages connect us</a:t>
            </a:r>
          </a:p>
        </p:txBody>
      </p:sp>
      <p:sp>
        <p:nvSpPr>
          <p:cNvPr id="5" name="TextBox 4"/>
          <p:cNvSpPr txBox="1"/>
          <p:nvPr/>
        </p:nvSpPr>
        <p:spPr>
          <a:xfrm>
            <a:off x="9398379" y="3069878"/>
            <a:ext cx="2543688" cy="3046988"/>
          </a:xfrm>
          <a:prstGeom prst="rect">
            <a:avLst/>
          </a:prstGeom>
          <a:noFill/>
          <a:ln w="28575">
            <a:solidFill>
              <a:schemeClr val="accent2">
                <a:lumMod val="20000"/>
                <a:lumOff val="80000"/>
              </a:schemeClr>
            </a:solidFill>
          </a:ln>
        </p:spPr>
        <p:txBody>
          <a:bodyPr wrap="square" rtlCol="0">
            <a:spAutoFit/>
          </a:bodyPr>
          <a:lstStyle/>
          <a:p>
            <a:pPr algn="ctr"/>
            <a:r>
              <a:rPr lang="en-GB" sz="3200" dirty="0">
                <a:latin typeface="Comic Sans MS" panose="030F0702030302020204" pitchFamily="66" charset="0"/>
              </a:rPr>
              <a:t>WMS4: Literature fires imagination and inspires creativity</a:t>
            </a:r>
          </a:p>
        </p:txBody>
      </p:sp>
      <p:sp>
        <p:nvSpPr>
          <p:cNvPr id="6" name="TextBox 5"/>
          <p:cNvSpPr txBox="1"/>
          <p:nvPr/>
        </p:nvSpPr>
        <p:spPr>
          <a:xfrm>
            <a:off x="2920111" y="2773332"/>
            <a:ext cx="2973476" cy="3600986"/>
          </a:xfrm>
          <a:prstGeom prst="rect">
            <a:avLst/>
          </a:prstGeom>
          <a:noFill/>
          <a:ln w="28575">
            <a:solidFill>
              <a:schemeClr val="accent2">
                <a:lumMod val="20000"/>
                <a:lumOff val="80000"/>
              </a:schemeClr>
            </a:solidFill>
          </a:ln>
        </p:spPr>
        <p:txBody>
          <a:bodyPr wrap="square" rtlCol="0">
            <a:spAutoFit/>
          </a:bodyPr>
          <a:lstStyle/>
          <a:p>
            <a:pPr algn="ctr"/>
            <a:r>
              <a:rPr lang="en-GB" sz="3600" dirty="0">
                <a:latin typeface="Comic Sans MS" panose="030F0702030302020204" pitchFamily="66" charset="0"/>
              </a:rPr>
              <a:t>WMS2: </a:t>
            </a:r>
            <a:r>
              <a:rPr lang="en-GB" sz="3200" dirty="0">
                <a:latin typeface="Comic Sans MS" panose="030F0702030302020204" pitchFamily="66" charset="0"/>
              </a:rPr>
              <a:t>Understanding language is the key to understanding the world around us</a:t>
            </a:r>
            <a:endParaRPr lang="en-GB" sz="3600" dirty="0">
              <a:latin typeface="Comic Sans MS" panose="030F0702030302020204" pitchFamily="66" charset="0"/>
            </a:endParaRPr>
          </a:p>
        </p:txBody>
      </p:sp>
      <p:sp>
        <p:nvSpPr>
          <p:cNvPr id="7" name="TextBox 6"/>
          <p:cNvSpPr txBox="1"/>
          <p:nvPr/>
        </p:nvSpPr>
        <p:spPr>
          <a:xfrm>
            <a:off x="6045525" y="2773332"/>
            <a:ext cx="3109212" cy="3600986"/>
          </a:xfrm>
          <a:prstGeom prst="rect">
            <a:avLst/>
          </a:prstGeom>
          <a:noFill/>
          <a:ln w="28575">
            <a:solidFill>
              <a:schemeClr val="accent2">
                <a:lumMod val="20000"/>
                <a:lumOff val="80000"/>
              </a:schemeClr>
            </a:solidFill>
          </a:ln>
        </p:spPr>
        <p:txBody>
          <a:bodyPr wrap="square" rtlCol="0">
            <a:spAutoFit/>
          </a:bodyPr>
          <a:lstStyle/>
          <a:p>
            <a:pPr algn="ctr"/>
            <a:r>
              <a:rPr lang="en-GB" sz="3200" dirty="0">
                <a:latin typeface="Comic Sans MS" panose="030F0702030302020204" pitchFamily="66" charset="0"/>
              </a:rPr>
              <a:t>WMS3: Expressing ourselves through language is key to communication</a:t>
            </a:r>
          </a:p>
        </p:txBody>
      </p:sp>
      <p:pic>
        <p:nvPicPr>
          <p:cNvPr id="10" name="Picture 9" descr="Multicultural Kids Clip Art by LdyDitto | Teachers Pay ..."/>
          <p:cNvPicPr>
            <a:picLocks noChangeAspect="1"/>
          </p:cNvPicPr>
          <p:nvPr/>
        </p:nvPicPr>
        <p:blipFill rotWithShape="1">
          <a:blip r:embed="rId3">
            <a:extLst>
              <a:ext uri="{28A0092B-C50C-407E-A947-70E740481C1C}">
                <a14:useLocalDpi xmlns:a14="http://schemas.microsoft.com/office/drawing/2010/main" val="0"/>
              </a:ext>
            </a:extLst>
          </a:blip>
          <a:srcRect b="7937"/>
          <a:stretch/>
        </p:blipFill>
        <p:spPr>
          <a:xfrm>
            <a:off x="651556" y="2898790"/>
            <a:ext cx="1550608" cy="1611733"/>
          </a:xfrm>
          <a:prstGeom prst="rect">
            <a:avLst/>
          </a:prstGeom>
          <a:ln w="38100">
            <a:solidFill>
              <a:srgbClr val="0070C0"/>
            </a:solidFill>
          </a:ln>
        </p:spPr>
      </p:pic>
      <p:pic>
        <p:nvPicPr>
          <p:cNvPr id="9" name="Picture 8"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9996436" y="1430081"/>
            <a:ext cx="1333290" cy="1520285"/>
          </a:xfrm>
          <a:prstGeom prst="rect">
            <a:avLst/>
          </a:prstGeom>
          <a:ln w="38100">
            <a:solidFill>
              <a:srgbClr val="0070C0"/>
            </a:solidFill>
          </a:ln>
        </p:spPr>
      </p:pic>
      <p:pic>
        <p:nvPicPr>
          <p:cNvPr id="8" name="Picture 7" descr="Free vector graphic: Earphones, Boy, Headphone - Free ...">
            <a:extLst>
              <a:ext uri="{FF2B5EF4-FFF2-40B4-BE49-F238E27FC236}">
                <a16:creationId xmlns:a16="http://schemas.microsoft.com/office/drawing/2014/main" id="{F0236D15-68C4-63AA-B50E-BB2853FB31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73935" y="1590644"/>
            <a:ext cx="796231" cy="1086833"/>
          </a:xfrm>
          <a:prstGeom prst="rect">
            <a:avLst/>
          </a:prstGeom>
          <a:ln w="38100">
            <a:solidFill>
              <a:srgbClr val="0070C0"/>
            </a:solidFill>
          </a:ln>
        </p:spPr>
      </p:pic>
      <p:pic>
        <p:nvPicPr>
          <p:cNvPr id="11" name="Picture 10" descr="A CANARY'S DIARY: ReWinD RuN">
            <a:extLst>
              <a:ext uri="{FF2B5EF4-FFF2-40B4-BE49-F238E27FC236}">
                <a16:creationId xmlns:a16="http://schemas.microsoft.com/office/drawing/2014/main" id="{C118FF16-FE10-8D18-7AD7-EFACB03770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06240" y="1499250"/>
            <a:ext cx="960587" cy="1207756"/>
          </a:xfrm>
          <a:prstGeom prst="rect">
            <a:avLst/>
          </a:prstGeom>
          <a:ln w="38100">
            <a:solidFill>
              <a:srgbClr val="0070C0"/>
            </a:solidFill>
          </a:ln>
        </p:spPr>
      </p:pic>
      <p:pic>
        <p:nvPicPr>
          <p:cNvPr id="17" name="Picture 16" descr="cinco pasos muy sencillos para corregir la letra de ...">
            <a:extLst>
              <a:ext uri="{FF2B5EF4-FFF2-40B4-BE49-F238E27FC236}">
                <a16:creationId xmlns:a16="http://schemas.microsoft.com/office/drawing/2014/main" id="{B9FA1107-BBF8-F2DD-B903-C2BC407EBE3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28607" y="1525195"/>
            <a:ext cx="1129645" cy="1181811"/>
          </a:xfrm>
          <a:prstGeom prst="rect">
            <a:avLst/>
          </a:prstGeom>
          <a:ln w="38100">
            <a:solidFill>
              <a:srgbClr val="0070C0"/>
            </a:solidFill>
          </a:ln>
        </p:spPr>
      </p:pic>
      <p:pic>
        <p:nvPicPr>
          <p:cNvPr id="21" name="Picture 20" descr="Free photo Kids The Speech Bubble Clipart Colorful Boy ...">
            <a:extLst>
              <a:ext uri="{FF2B5EF4-FFF2-40B4-BE49-F238E27FC236}">
                <a16:creationId xmlns:a16="http://schemas.microsoft.com/office/drawing/2014/main" id="{F753D006-7204-F997-A00B-4C7040708B4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656173" y="1514726"/>
            <a:ext cx="1027107" cy="1209841"/>
          </a:xfrm>
          <a:prstGeom prst="rect">
            <a:avLst/>
          </a:prstGeom>
          <a:ln w="38100">
            <a:solidFill>
              <a:srgbClr val="0070C0"/>
            </a:solidFill>
          </a:ln>
        </p:spPr>
      </p:pic>
      <p:pic>
        <p:nvPicPr>
          <p:cNvPr id="12" name="Picture 11" descr="A computer screen shot of a blue background&#10;&#10;Description automatically generated">
            <a:extLst>
              <a:ext uri="{FF2B5EF4-FFF2-40B4-BE49-F238E27FC236}">
                <a16:creationId xmlns:a16="http://schemas.microsoft.com/office/drawing/2014/main" id="{5989A471-643C-8700-E645-D42006A99717}"/>
              </a:ext>
            </a:extLst>
          </p:cNvPr>
          <p:cNvPicPr>
            <a:picLocks noChangeAspect="1"/>
          </p:cNvPicPr>
          <p:nvPr/>
        </p:nvPicPr>
        <p:blipFill rotWithShape="1">
          <a:blip r:embed="rId9">
            <a:extLst>
              <a:ext uri="{28A0092B-C50C-407E-A947-70E740481C1C}">
                <a14:useLocalDpi xmlns:a14="http://schemas.microsoft.com/office/drawing/2010/main" val="0"/>
              </a:ext>
            </a:extLst>
          </a:blip>
          <a:srcRect l="44043" t="38217" r="30494" b="45864"/>
          <a:stretch/>
        </p:blipFill>
        <p:spPr>
          <a:xfrm>
            <a:off x="10244901" y="91253"/>
            <a:ext cx="1697166" cy="707371"/>
          </a:xfrm>
          <a:prstGeom prst="rect">
            <a:avLst/>
          </a:prstGeom>
        </p:spPr>
      </p:pic>
    </p:spTree>
    <p:extLst>
      <p:ext uri="{BB962C8B-B14F-4D97-AF65-F5344CB8AC3E}">
        <p14:creationId xmlns:p14="http://schemas.microsoft.com/office/powerpoint/2010/main" val="1035662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E95DE-6CFB-3943-FDC7-99044A1743FC}"/>
              </a:ext>
            </a:extLst>
          </p:cNvPr>
          <p:cNvSpPr txBox="1">
            <a:spLocks/>
          </p:cNvSpPr>
          <p:nvPr/>
        </p:nvSpPr>
        <p:spPr>
          <a:xfrm>
            <a:off x="373380" y="367506"/>
            <a:ext cx="894588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tx2">
                    <a:lumMod val="50000"/>
                    <a:lumOff val="50000"/>
                  </a:schemeClr>
                </a:solidFill>
                <a:latin typeface="Comic Sans MS" panose="030F0702030302020204" pitchFamily="66" charset="0"/>
              </a:rPr>
              <a:t>Why is reading important</a:t>
            </a:r>
            <a:r>
              <a:rPr lang="en-GB" b="1" dirty="0">
                <a:solidFill>
                  <a:schemeClr val="accent1">
                    <a:lumMod val="60000"/>
                    <a:lumOff val="40000"/>
                  </a:schemeClr>
                </a:solidFill>
                <a:latin typeface="Comic Sans MS" panose="030F0702030302020204" pitchFamily="66" charset="0"/>
              </a:rPr>
              <a:t>?</a:t>
            </a:r>
          </a:p>
        </p:txBody>
      </p:sp>
      <p:sp>
        <p:nvSpPr>
          <p:cNvPr id="3" name="TextBox 2">
            <a:extLst>
              <a:ext uri="{FF2B5EF4-FFF2-40B4-BE49-F238E27FC236}">
                <a16:creationId xmlns:a16="http://schemas.microsoft.com/office/drawing/2014/main" id="{294FE08F-78C2-837F-2F19-E8BE7DB386C6}"/>
              </a:ext>
            </a:extLst>
          </p:cNvPr>
          <p:cNvSpPr txBox="1"/>
          <p:nvPr/>
        </p:nvSpPr>
        <p:spPr>
          <a:xfrm>
            <a:off x="373380" y="5580568"/>
            <a:ext cx="6226074" cy="646331"/>
          </a:xfrm>
          <a:prstGeom prst="rect">
            <a:avLst/>
          </a:prstGeom>
          <a:noFill/>
        </p:spPr>
        <p:txBody>
          <a:bodyPr wrap="square" rtlCol="0">
            <a:spAutoFit/>
          </a:bodyPr>
          <a:lstStyle/>
          <a:p>
            <a:pPr algn="ctr"/>
            <a:r>
              <a:rPr lang="en-GB" dirty="0">
                <a:hlinkClick r:id="rId3"/>
              </a:rPr>
              <a:t>Inside the reading crisis leaving thousands of children in Wales unable to read | ITV News</a:t>
            </a:r>
            <a:endParaRPr lang="en-GB" dirty="0"/>
          </a:p>
        </p:txBody>
      </p:sp>
      <p:pic>
        <p:nvPicPr>
          <p:cNvPr id="5" name="Picture 4" descr="A person sitting at a desk&#10;&#10;AI-generated content may be incorrect.">
            <a:extLst>
              <a:ext uri="{FF2B5EF4-FFF2-40B4-BE49-F238E27FC236}">
                <a16:creationId xmlns:a16="http://schemas.microsoft.com/office/drawing/2014/main" id="{DE1A8B5E-40EE-4E8E-7616-CBE589ECAE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3061" y="1693069"/>
            <a:ext cx="6162589" cy="3461518"/>
          </a:xfrm>
          <a:prstGeom prst="rect">
            <a:avLst/>
          </a:prstGeom>
          <a:ln w="76200">
            <a:solidFill>
              <a:schemeClr val="tx2">
                <a:lumMod val="50000"/>
                <a:lumOff val="50000"/>
              </a:schemeClr>
            </a:solidFill>
          </a:ln>
        </p:spPr>
      </p:pic>
      <p:sp>
        <p:nvSpPr>
          <p:cNvPr id="6" name="TextBox 5">
            <a:extLst>
              <a:ext uri="{FF2B5EF4-FFF2-40B4-BE49-F238E27FC236}">
                <a16:creationId xmlns:a16="http://schemas.microsoft.com/office/drawing/2014/main" id="{6EB1C53B-79F9-237E-10ED-8E0F09CEDA12}"/>
              </a:ext>
            </a:extLst>
          </p:cNvPr>
          <p:cNvSpPr txBox="1"/>
          <p:nvPr/>
        </p:nvSpPr>
        <p:spPr>
          <a:xfrm>
            <a:off x="7513223" y="1607480"/>
            <a:ext cx="4170130" cy="286232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Comic Sans MS" panose="030F0702030302020204" pitchFamily="66" charset="0"/>
              </a:rPr>
              <a:t>Does what they said reflect you experience as a child or as an adult in the classroom?</a:t>
            </a:r>
          </a:p>
          <a:p>
            <a:pPr marL="285750" indent="-285750">
              <a:buFont typeface="Arial" panose="020B0604020202020204" pitchFamily="34" charset="0"/>
              <a:buChar char="•"/>
            </a:pPr>
            <a:endParaRPr lang="en-GB" dirty="0">
              <a:latin typeface="Comic Sans MS" panose="030F0702030302020204" pitchFamily="66" charset="0"/>
            </a:endParaRPr>
          </a:p>
          <a:p>
            <a:pPr marL="285750" indent="-285750">
              <a:buFont typeface="Arial" panose="020B0604020202020204" pitchFamily="34" charset="0"/>
              <a:buChar char="•"/>
            </a:pPr>
            <a:r>
              <a:rPr lang="en-GB" dirty="0">
                <a:latin typeface="Comic Sans MS" panose="030F0702030302020204" pitchFamily="66" charset="0"/>
              </a:rPr>
              <a:t>Were there terms they used you did not understand?</a:t>
            </a:r>
          </a:p>
          <a:p>
            <a:pPr marL="285750" indent="-285750">
              <a:buFont typeface="Arial" panose="020B0604020202020204" pitchFamily="34" charset="0"/>
              <a:buChar char="•"/>
            </a:pPr>
            <a:endParaRPr lang="en-GB" dirty="0">
              <a:latin typeface="Comic Sans MS" panose="030F0702030302020204" pitchFamily="66" charset="0"/>
            </a:endParaRPr>
          </a:p>
          <a:p>
            <a:pPr marL="285750" indent="-285750">
              <a:buFont typeface="Arial" panose="020B0604020202020204" pitchFamily="34" charset="0"/>
              <a:buChar char="•"/>
            </a:pPr>
            <a:r>
              <a:rPr lang="en-GB" dirty="0">
                <a:latin typeface="Comic Sans MS" panose="030F0702030302020204" pitchFamily="66" charset="0"/>
              </a:rPr>
              <a:t>Did you think they came to sound conclusions?</a:t>
            </a:r>
          </a:p>
          <a:p>
            <a:pPr marL="285750" indent="-285750">
              <a:buFont typeface="Arial" panose="020B0604020202020204" pitchFamily="34" charset="0"/>
              <a:buChar char="•"/>
            </a:pPr>
            <a:endParaRPr lang="en-GB" dirty="0">
              <a:latin typeface="Comic Sans MS" panose="030F0702030302020204" pitchFamily="66" charset="0"/>
            </a:endParaRPr>
          </a:p>
        </p:txBody>
      </p:sp>
      <p:pic>
        <p:nvPicPr>
          <p:cNvPr id="8" name="Picture 7" descr="A computer screen shot of a blue background&#10;&#10;Description automatically generated">
            <a:extLst>
              <a:ext uri="{FF2B5EF4-FFF2-40B4-BE49-F238E27FC236}">
                <a16:creationId xmlns:a16="http://schemas.microsoft.com/office/drawing/2014/main" id="{5ED766A3-087E-A6E3-B255-0D8FD2C74D38}"/>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pic>
        <p:nvPicPr>
          <p:cNvPr id="9" name="Picture 8" descr="A pencil and papers with a blue pen&#10;&#10;AI-generated content may be incorrect.">
            <a:extLst>
              <a:ext uri="{FF2B5EF4-FFF2-40B4-BE49-F238E27FC236}">
                <a16:creationId xmlns:a16="http://schemas.microsoft.com/office/drawing/2014/main" id="{D92FFAC9-499C-C314-FF27-AAB3D0501A40}"/>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921161" y="4901118"/>
            <a:ext cx="1569720" cy="1589376"/>
          </a:xfrm>
          <a:prstGeom prst="rect">
            <a:avLst/>
          </a:prstGeom>
          <a:noFill/>
          <a:ln>
            <a:noFill/>
          </a:ln>
        </p:spPr>
      </p:pic>
      <p:pic>
        <p:nvPicPr>
          <p:cNvPr id="10" name="Picture 9" descr="A person drawing a diagram&#10;&#10;AI-generated content may be incorrect.">
            <a:extLst>
              <a:ext uri="{FF2B5EF4-FFF2-40B4-BE49-F238E27FC236}">
                <a16:creationId xmlns:a16="http://schemas.microsoft.com/office/drawing/2014/main" id="{CF216C0E-770F-6FF8-449B-4CA9FD27545A}"/>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935121" y="4907509"/>
            <a:ext cx="1346163" cy="1476236"/>
          </a:xfrm>
          <a:prstGeom prst="rect">
            <a:avLst/>
          </a:prstGeom>
          <a:noFill/>
          <a:ln>
            <a:noFill/>
          </a:ln>
        </p:spPr>
      </p:pic>
    </p:spTree>
    <p:extLst>
      <p:ext uri="{BB962C8B-B14F-4D97-AF65-F5344CB8AC3E}">
        <p14:creationId xmlns:p14="http://schemas.microsoft.com/office/powerpoint/2010/main" val="4000576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5"/>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737EABC-DC5D-194E-8B66-99B85F0B8481}" type="slidenum">
              <a:rPr lang="en-GB" altLang="en-US"/>
              <a:pPr eaLnBrk="1" hangingPunct="1"/>
              <a:t>7</a:t>
            </a:fld>
            <a:endParaRPr lang="en-GB" altLang="en-US" dirty="0"/>
          </a:p>
        </p:txBody>
      </p:sp>
      <p:sp>
        <p:nvSpPr>
          <p:cNvPr id="10244" name="Text Box 3"/>
          <p:cNvSpPr txBox="1">
            <a:spLocks noChangeArrowheads="1"/>
          </p:cNvSpPr>
          <p:nvPr/>
        </p:nvSpPr>
        <p:spPr bwMode="auto">
          <a:xfrm>
            <a:off x="873986" y="2128005"/>
            <a:ext cx="6696075"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sz="2000" dirty="0">
                <a:latin typeface="Comic Sans MS" charset="0"/>
              </a:rPr>
              <a:t>… </a:t>
            </a:r>
            <a:r>
              <a:rPr lang="en-GB" altLang="en-US" sz="3200" dirty="0">
                <a:latin typeface="Comic Sans MS" panose="030F0702030302020204" pitchFamily="66" charset="0"/>
              </a:rPr>
              <a:t>what can you recall about how ‘phonics’ are taught in schools….what do you remember as a child?</a:t>
            </a:r>
          </a:p>
          <a:p>
            <a:pPr eaLnBrk="1" hangingPunct="1">
              <a:spcBef>
                <a:spcPct val="50000"/>
              </a:spcBef>
            </a:pPr>
            <a:endParaRPr lang="en-GB" altLang="en-US" sz="3200" dirty="0">
              <a:latin typeface="Comic Sans MS" panose="030F0702030302020204" pitchFamily="66" charset="0"/>
            </a:endParaRPr>
          </a:p>
          <a:p>
            <a:pPr eaLnBrk="1" hangingPunct="1">
              <a:spcBef>
                <a:spcPct val="50000"/>
              </a:spcBef>
            </a:pPr>
            <a:r>
              <a:rPr lang="en-GB" altLang="en-US" sz="3200" dirty="0">
                <a:latin typeface="Comic Sans MS" panose="030F0702030302020204" pitchFamily="66" charset="0"/>
              </a:rPr>
              <a:t>Was it effective?</a:t>
            </a:r>
            <a:endParaRPr lang="en-GB" altLang="en-US" sz="2000" dirty="0">
              <a:latin typeface="Comic Sans MS" panose="030F0702030302020204" pitchFamily="66" charset="0"/>
            </a:endParaRPr>
          </a:p>
        </p:txBody>
      </p:sp>
      <p:pic>
        <p:nvPicPr>
          <p:cNvPr id="4" name="Picture 3" descr="A computer screen shot of a blue background&#10;&#10;Description automatically generated">
            <a:extLst>
              <a:ext uri="{FF2B5EF4-FFF2-40B4-BE49-F238E27FC236}">
                <a16:creationId xmlns:a16="http://schemas.microsoft.com/office/drawing/2014/main" id="{FBCE765C-69DF-E244-B50A-7F7A7B100EB8}"/>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795202" y="258445"/>
            <a:ext cx="2104498" cy="877145"/>
          </a:xfrm>
          <a:prstGeom prst="rect">
            <a:avLst/>
          </a:prstGeom>
        </p:spPr>
      </p:pic>
      <p:sp>
        <p:nvSpPr>
          <p:cNvPr id="6" name="Title 8">
            <a:extLst>
              <a:ext uri="{FF2B5EF4-FFF2-40B4-BE49-F238E27FC236}">
                <a16:creationId xmlns:a16="http://schemas.microsoft.com/office/drawing/2014/main" id="{D059338F-BBA7-C74C-668E-6FE6E7786459}"/>
              </a:ext>
            </a:extLst>
          </p:cNvPr>
          <p:cNvSpPr txBox="1">
            <a:spLocks/>
          </p:cNvSpPr>
          <p:nvPr/>
        </p:nvSpPr>
        <p:spPr>
          <a:xfrm>
            <a:off x="469032" y="537400"/>
            <a:ext cx="5626968" cy="1143000"/>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Comic Sans MS" panose="030F0702030302020204" pitchFamily="66" charset="0"/>
              </a:rPr>
              <a:t> </a:t>
            </a:r>
            <a:r>
              <a:rPr lang="en-GB" b="1" dirty="0">
                <a:solidFill>
                  <a:schemeClr val="tx2">
                    <a:lumMod val="50000"/>
                    <a:lumOff val="50000"/>
                  </a:schemeClr>
                </a:solidFill>
                <a:latin typeface="Comic Sans MS" panose="030F0702030302020204" pitchFamily="66" charset="0"/>
              </a:rPr>
              <a:t>Think back …</a:t>
            </a:r>
            <a:br>
              <a:rPr lang="en-GB" b="1" dirty="0">
                <a:solidFill>
                  <a:schemeClr val="tx2">
                    <a:lumMod val="50000"/>
                    <a:lumOff val="50000"/>
                  </a:schemeClr>
                </a:solidFill>
                <a:latin typeface="Comic Sans MS" panose="030F0702030302020204" pitchFamily="66" charset="0"/>
              </a:rPr>
            </a:br>
            <a:endParaRPr lang="en-GB" dirty="0">
              <a:latin typeface="Comic Sans MS" panose="030F0702030302020204" pitchFamily="66" charset="0"/>
            </a:endParaRPr>
          </a:p>
        </p:txBody>
      </p:sp>
      <p:pic>
        <p:nvPicPr>
          <p:cNvPr id="9" name="Picture 8" descr="A cartoon of a person looking at a mirror&#10;&#10;AI-generated content may be incorrect.">
            <a:extLst>
              <a:ext uri="{FF2B5EF4-FFF2-40B4-BE49-F238E27FC236}">
                <a16:creationId xmlns:a16="http://schemas.microsoft.com/office/drawing/2014/main" id="{65D385A6-2C1E-C735-3C3E-F89A2D1C640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88136" y="1876097"/>
            <a:ext cx="3229878" cy="3970394"/>
          </a:xfrm>
          <a:prstGeom prst="rect">
            <a:avLst/>
          </a:prstGeom>
          <a:noFill/>
          <a:ln w="76200">
            <a:solidFill>
              <a:schemeClr val="tx2">
                <a:lumMod val="50000"/>
                <a:lumOff val="50000"/>
              </a:schemeClr>
            </a:solidFill>
          </a:ln>
        </p:spPr>
      </p:pic>
    </p:spTree>
    <p:extLst>
      <p:ext uri="{BB962C8B-B14F-4D97-AF65-F5344CB8AC3E}">
        <p14:creationId xmlns:p14="http://schemas.microsoft.com/office/powerpoint/2010/main" val="2398567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EB01939-5700-445C-97F3-262826A6F375}"/>
              </a:ext>
            </a:extLst>
          </p:cNvPr>
          <p:cNvSpPr txBox="1">
            <a:spLocks/>
          </p:cNvSpPr>
          <p:nvPr/>
        </p:nvSpPr>
        <p:spPr>
          <a:xfrm>
            <a:off x="826536" y="485145"/>
            <a:ext cx="8363959" cy="1314761"/>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220000"/>
              </a:lnSpc>
            </a:pPr>
            <a:r>
              <a:rPr lang="en-GB" sz="9600" b="1" dirty="0">
                <a:solidFill>
                  <a:schemeClr val="tx2">
                    <a:lumMod val="50000"/>
                    <a:lumOff val="50000"/>
                  </a:schemeClr>
                </a:solidFill>
                <a:latin typeface="Comic Sans MS" panose="030F0702030302020204" pitchFamily="66" charset="0"/>
              </a:rPr>
              <a:t>Reading: what are the skills and knowledge that children need to learn?</a:t>
            </a:r>
          </a:p>
          <a:p>
            <a:endParaRPr lang="en-GB" b="1" dirty="0">
              <a:solidFill>
                <a:schemeClr val="tx2">
                  <a:lumMod val="50000"/>
                  <a:lumOff val="50000"/>
                </a:schemeClr>
              </a:solidFill>
              <a:latin typeface="Comic Sans MS" panose="030F0702030302020204" pitchFamily="66" charset="0"/>
            </a:endParaRPr>
          </a:p>
        </p:txBody>
      </p:sp>
      <p:pic>
        <p:nvPicPr>
          <p:cNvPr id="2" name="Picture 1" descr="A computer screen shot of a blue background&#10;&#10;Description automatically generated">
            <a:extLst>
              <a:ext uri="{FF2B5EF4-FFF2-40B4-BE49-F238E27FC236}">
                <a16:creationId xmlns:a16="http://schemas.microsoft.com/office/drawing/2014/main" id="{F9F12F2D-B9CB-DF33-49BE-CFCBBE19EFDD}"/>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936377" y="546774"/>
            <a:ext cx="2104498" cy="877145"/>
          </a:xfrm>
          <a:prstGeom prst="rect">
            <a:avLst/>
          </a:prstGeom>
        </p:spPr>
      </p:pic>
      <p:pic>
        <p:nvPicPr>
          <p:cNvPr id="1026" name="Picture 2" descr="Scarborough's Reading Rope">
            <a:extLst>
              <a:ext uri="{FF2B5EF4-FFF2-40B4-BE49-F238E27FC236}">
                <a16:creationId xmlns:a16="http://schemas.microsoft.com/office/drawing/2014/main" id="{9BBB9657-4FEB-C635-2BA5-A59E7578C5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4463" y="2523194"/>
            <a:ext cx="7346344" cy="4136088"/>
          </a:xfrm>
          <a:prstGeom prst="rect">
            <a:avLst/>
          </a:prstGeom>
          <a:noFill/>
          <a:ln w="7620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pic>
        <p:nvPicPr>
          <p:cNvPr id="3" name="Picture 2" descr="A group of people with speech bubbles&#10;&#10;AI-generated content may be incorrect.">
            <a:extLst>
              <a:ext uri="{FF2B5EF4-FFF2-40B4-BE49-F238E27FC236}">
                <a16:creationId xmlns:a16="http://schemas.microsoft.com/office/drawing/2014/main" id="{D26BC897-CD9D-A62F-44F7-AF31BEE3F32D}"/>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674285" y="4495516"/>
            <a:ext cx="2083406" cy="2007535"/>
          </a:xfrm>
          <a:prstGeom prst="rect">
            <a:avLst/>
          </a:prstGeom>
          <a:noFill/>
          <a:ln>
            <a:noFill/>
          </a:ln>
        </p:spPr>
      </p:pic>
      <p:sp>
        <p:nvSpPr>
          <p:cNvPr id="5" name="TextBox 4">
            <a:extLst>
              <a:ext uri="{FF2B5EF4-FFF2-40B4-BE49-F238E27FC236}">
                <a16:creationId xmlns:a16="http://schemas.microsoft.com/office/drawing/2014/main" id="{416F44BB-8A1E-4161-8B79-6D61B5FC3845}"/>
              </a:ext>
            </a:extLst>
          </p:cNvPr>
          <p:cNvSpPr txBox="1"/>
          <p:nvPr/>
        </p:nvSpPr>
        <p:spPr>
          <a:xfrm>
            <a:off x="9531458" y="1991532"/>
            <a:ext cx="2083406" cy="369332"/>
          </a:xfrm>
          <a:prstGeom prst="rect">
            <a:avLst/>
          </a:prstGeom>
          <a:noFill/>
        </p:spPr>
        <p:txBody>
          <a:bodyPr wrap="square" rtlCol="0">
            <a:spAutoFit/>
          </a:bodyPr>
          <a:lstStyle/>
          <a:p>
            <a:r>
              <a:rPr lang="en-GB" dirty="0">
                <a:hlinkClick r:id="rId6" action="ppaction://hlinkfile"/>
              </a:rPr>
              <a:t>Scarborough.docx</a:t>
            </a:r>
            <a:endParaRPr lang="en-GB" dirty="0"/>
          </a:p>
        </p:txBody>
      </p:sp>
    </p:spTree>
    <p:extLst>
      <p:ext uri="{BB962C8B-B14F-4D97-AF65-F5344CB8AC3E}">
        <p14:creationId xmlns:p14="http://schemas.microsoft.com/office/powerpoint/2010/main" val="3022110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EFB68-AAE3-FD73-E2B4-BEFBB74C5CE2}"/>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A9383B97-737D-12E7-0505-FD656B78250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a:ln w="38100">
            <a:noFill/>
          </a:ln>
        </p:spPr>
      </p:pic>
      <p:sp>
        <p:nvSpPr>
          <p:cNvPr id="4" name="Title 1">
            <a:extLst>
              <a:ext uri="{FF2B5EF4-FFF2-40B4-BE49-F238E27FC236}">
                <a16:creationId xmlns:a16="http://schemas.microsoft.com/office/drawing/2014/main" id="{086BB90E-FD2D-2180-C9EE-F25A79BB6F25}"/>
              </a:ext>
            </a:extLst>
          </p:cNvPr>
          <p:cNvSpPr txBox="1">
            <a:spLocks/>
          </p:cNvSpPr>
          <p:nvPr/>
        </p:nvSpPr>
        <p:spPr>
          <a:xfrm>
            <a:off x="291377" y="342649"/>
            <a:ext cx="6774589" cy="152056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tx2">
                    <a:lumMod val="50000"/>
                    <a:lumOff val="50000"/>
                  </a:schemeClr>
                </a:solidFill>
                <a:latin typeface="Comic Sans MS" panose="030F0702030302020204" pitchFamily="66" charset="0"/>
              </a:rPr>
              <a:t>Today, we are going to focus on how we support learners as they learn phonics, but we do so much more in the classroom that develop reading skills</a:t>
            </a:r>
          </a:p>
        </p:txBody>
      </p:sp>
      <p:sp>
        <p:nvSpPr>
          <p:cNvPr id="8" name="Oval 7">
            <a:extLst>
              <a:ext uri="{FF2B5EF4-FFF2-40B4-BE49-F238E27FC236}">
                <a16:creationId xmlns:a16="http://schemas.microsoft.com/office/drawing/2014/main" id="{6D931CE6-3552-25F6-D750-2655C8CD5668}"/>
              </a:ext>
            </a:extLst>
          </p:cNvPr>
          <p:cNvSpPr/>
          <p:nvPr/>
        </p:nvSpPr>
        <p:spPr>
          <a:xfrm>
            <a:off x="7168442" y="1753751"/>
            <a:ext cx="4627217" cy="4587171"/>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36704972-4C34-C2E7-4852-5E6B429AE21F}"/>
              </a:ext>
            </a:extLst>
          </p:cNvPr>
          <p:cNvSpPr txBox="1"/>
          <p:nvPr/>
        </p:nvSpPr>
        <p:spPr>
          <a:xfrm>
            <a:off x="7639144" y="2176537"/>
            <a:ext cx="3685815" cy="3970318"/>
          </a:xfrm>
          <a:prstGeom prst="rect">
            <a:avLst/>
          </a:prstGeom>
          <a:noFill/>
        </p:spPr>
        <p:txBody>
          <a:bodyPr wrap="square" rtlCol="0">
            <a:spAutoFit/>
          </a:bodyPr>
          <a:lstStyle/>
          <a:p>
            <a:pPr algn="ctr"/>
            <a:r>
              <a:rPr lang="en-GB" sz="2800" i="1" dirty="0">
                <a:latin typeface="Comic Sans MS" panose="030F0702030302020204" pitchFamily="66" charset="0"/>
              </a:rPr>
              <a:t>“Learners should experience a language-rich environment across the key stage where oracy, reading and writing experiences are connected.”</a:t>
            </a:r>
            <a:endParaRPr lang="en-GB" sz="2000" dirty="0">
              <a:latin typeface="Comic Sans MS" panose="030F0702030302020204" pitchFamily="66" charset="0"/>
            </a:endParaRPr>
          </a:p>
          <a:p>
            <a:pPr algn="ctr"/>
            <a:r>
              <a:rPr lang="en-GB" sz="1400" dirty="0">
                <a:latin typeface="Comic Sans MS" panose="030F0702030302020204" pitchFamily="66" charset="0"/>
              </a:rPr>
              <a:t>Welsh Government (2015) </a:t>
            </a:r>
            <a:r>
              <a:rPr lang="en-GB" sz="1400" i="1" dirty="0">
                <a:latin typeface="Comic Sans MS" panose="030F0702030302020204" pitchFamily="66" charset="0"/>
              </a:rPr>
              <a:t>English Programme of Study</a:t>
            </a:r>
            <a:endParaRPr lang="en-GB" sz="2800" b="1" dirty="0">
              <a:latin typeface="Comic Sans MS" panose="030F0702030302020204" pitchFamily="66" charset="0"/>
            </a:endParaRPr>
          </a:p>
        </p:txBody>
      </p:sp>
      <p:pic>
        <p:nvPicPr>
          <p:cNvPr id="10" name="Picture 9" descr="A cartoon of a child with thought bubbles&#10;&#10;AI-generated content may be incorrect.">
            <a:extLst>
              <a:ext uri="{FF2B5EF4-FFF2-40B4-BE49-F238E27FC236}">
                <a16:creationId xmlns:a16="http://schemas.microsoft.com/office/drawing/2014/main" id="{6F8B85D1-2867-46C4-AD10-FEFC49416A5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1377" y="5599106"/>
            <a:ext cx="1515900" cy="1232535"/>
          </a:xfrm>
          <a:prstGeom prst="rect">
            <a:avLst/>
          </a:prstGeom>
          <a:noFill/>
          <a:ln>
            <a:noFill/>
          </a:ln>
        </p:spPr>
      </p:pic>
      <p:pic>
        <p:nvPicPr>
          <p:cNvPr id="11" name="Picture 10" descr="A puzzle pieces with a sign&#10;&#10;AI-generated content may be incorrect.">
            <a:extLst>
              <a:ext uri="{FF2B5EF4-FFF2-40B4-BE49-F238E27FC236}">
                <a16:creationId xmlns:a16="http://schemas.microsoft.com/office/drawing/2014/main" id="{78CFF355-DF0E-ABC7-6BB2-B41A413E586E}"/>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96000" y="5599106"/>
            <a:ext cx="1184910" cy="1232535"/>
          </a:xfrm>
          <a:prstGeom prst="rect">
            <a:avLst/>
          </a:prstGeom>
          <a:noFill/>
          <a:ln>
            <a:noFill/>
          </a:ln>
        </p:spPr>
      </p:pic>
      <p:sp>
        <p:nvSpPr>
          <p:cNvPr id="14" name="TextBox 13">
            <a:extLst>
              <a:ext uri="{FF2B5EF4-FFF2-40B4-BE49-F238E27FC236}">
                <a16:creationId xmlns:a16="http://schemas.microsoft.com/office/drawing/2014/main" id="{5619AA02-732C-7E5B-484F-6A9829AA72B0}"/>
              </a:ext>
            </a:extLst>
          </p:cNvPr>
          <p:cNvSpPr txBox="1"/>
          <p:nvPr/>
        </p:nvSpPr>
        <p:spPr>
          <a:xfrm>
            <a:off x="537193" y="3238366"/>
            <a:ext cx="6095028" cy="1754326"/>
          </a:xfrm>
          <a:prstGeom prst="rect">
            <a:avLst/>
          </a:prstGeom>
          <a:noFill/>
        </p:spPr>
        <p:txBody>
          <a:bodyPr wrap="square">
            <a:spAutoFit/>
          </a:bodyPr>
          <a:lstStyle/>
          <a:p>
            <a:pPr algn="ctr"/>
            <a:r>
              <a:rPr lang="en-GB" sz="3600" dirty="0">
                <a:latin typeface="Comic Sans MS" panose="030F0702030302020204" pitchFamily="66" charset="0"/>
              </a:rPr>
              <a:t>How can we create a language-rich environment in classrooms?</a:t>
            </a:r>
            <a:endParaRPr lang="en-GB" sz="3600" dirty="0"/>
          </a:p>
        </p:txBody>
      </p:sp>
    </p:spTree>
    <p:extLst>
      <p:ext uri="{BB962C8B-B14F-4D97-AF65-F5344CB8AC3E}">
        <p14:creationId xmlns:p14="http://schemas.microsoft.com/office/powerpoint/2010/main" val="918569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80CF5-3098-494F-3A36-5305BB02BCD2}"/>
              </a:ext>
            </a:extLst>
          </p:cNvPr>
          <p:cNvSpPr txBox="1">
            <a:spLocks/>
          </p:cNvSpPr>
          <p:nvPr/>
        </p:nvSpPr>
        <p:spPr>
          <a:xfrm>
            <a:off x="4414060" y="2037443"/>
            <a:ext cx="6774589" cy="152056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5400" b="1" dirty="0">
                <a:solidFill>
                  <a:schemeClr val="tx2">
                    <a:lumMod val="50000"/>
                    <a:lumOff val="50000"/>
                  </a:schemeClr>
                </a:solidFill>
                <a:latin typeface="Comic Sans MS" panose="030F0702030302020204" pitchFamily="66" charset="0"/>
              </a:rPr>
              <a:t>Wyse and Hacking advocate a balanced approach</a:t>
            </a:r>
          </a:p>
        </p:txBody>
      </p:sp>
      <p:sp>
        <p:nvSpPr>
          <p:cNvPr id="3" name="TextBox 2">
            <a:extLst>
              <a:ext uri="{FF2B5EF4-FFF2-40B4-BE49-F238E27FC236}">
                <a16:creationId xmlns:a16="http://schemas.microsoft.com/office/drawing/2014/main" id="{A23294E8-41D9-D76D-33A9-64AC9B51413D}"/>
              </a:ext>
            </a:extLst>
          </p:cNvPr>
          <p:cNvSpPr txBox="1"/>
          <p:nvPr/>
        </p:nvSpPr>
        <p:spPr>
          <a:xfrm>
            <a:off x="8213829" y="5465459"/>
            <a:ext cx="2870654" cy="369332"/>
          </a:xfrm>
          <a:prstGeom prst="rect">
            <a:avLst/>
          </a:prstGeom>
          <a:noFill/>
        </p:spPr>
        <p:txBody>
          <a:bodyPr wrap="square" rtlCol="0">
            <a:spAutoFit/>
          </a:bodyPr>
          <a:lstStyle/>
          <a:p>
            <a:r>
              <a:rPr lang="en-GB" dirty="0">
                <a:latin typeface="Comic Sans MS" panose="030F0702030302020204" pitchFamily="66" charset="0"/>
              </a:rPr>
              <a:t>Wyse &amp; Hacking, 2024</a:t>
            </a:r>
          </a:p>
        </p:txBody>
      </p:sp>
      <p:pic>
        <p:nvPicPr>
          <p:cNvPr id="4" name="Picture 3" descr="A computer screen shot of a blue background&#10;&#10;Description automatically generated">
            <a:extLst>
              <a:ext uri="{FF2B5EF4-FFF2-40B4-BE49-F238E27FC236}">
                <a16:creationId xmlns:a16="http://schemas.microsoft.com/office/drawing/2014/main" id="{0A342B5D-2B36-411C-DC7D-31A976159C79}"/>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pic>
        <p:nvPicPr>
          <p:cNvPr id="6" name="Picture 5" descr="A diagram of a dna&#10;&#10;AI-generated content may be incorrect.">
            <a:extLst>
              <a:ext uri="{FF2B5EF4-FFF2-40B4-BE49-F238E27FC236}">
                <a16:creationId xmlns:a16="http://schemas.microsoft.com/office/drawing/2014/main" id="{DEABC918-A07D-3A9C-078E-3B9758FE4B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200000">
            <a:off x="-962265" y="1968384"/>
            <a:ext cx="6757510" cy="3021722"/>
          </a:xfrm>
          <a:prstGeom prst="rect">
            <a:avLst/>
          </a:prstGeom>
        </p:spPr>
      </p:pic>
    </p:spTree>
    <p:extLst>
      <p:ext uri="{BB962C8B-B14F-4D97-AF65-F5344CB8AC3E}">
        <p14:creationId xmlns:p14="http://schemas.microsoft.com/office/powerpoint/2010/main" val="36541952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C66C63-81E0-59F3-7FB7-16532DCC6BC5}"/>
            </a:ext>
          </a:extLst>
        </p:cNvPr>
        <p:cNvGrpSpPr/>
        <p:nvPr/>
      </p:nvGrpSpPr>
      <p:grpSpPr>
        <a:xfrm>
          <a:off x="0" y="0"/>
          <a:ext cx="0" cy="0"/>
          <a:chOff x="0" y="0"/>
          <a:chExt cx="0" cy="0"/>
        </a:xfrm>
      </p:grpSpPr>
      <p:sp>
        <p:nvSpPr>
          <p:cNvPr id="10242" name="Slide Number Placeholder 5">
            <a:extLst>
              <a:ext uri="{FF2B5EF4-FFF2-40B4-BE49-F238E27FC236}">
                <a16:creationId xmlns:a16="http://schemas.microsoft.com/office/drawing/2014/main" id="{3362BB01-BD09-28E0-2FB7-60FA2FFBA206}"/>
              </a:ext>
            </a:extLst>
          </p:cNvPr>
          <p:cNvSpPr>
            <a:spLocks noGrp="1"/>
          </p:cNvSpPr>
          <p:nvPr>
            <p:ph type="sldNum" sz="quarter" idx="12"/>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737EABC-DC5D-194E-8B66-99B85F0B8481}" type="slidenum">
              <a:rPr lang="en-GB" altLang="en-US"/>
              <a:pPr eaLnBrk="1" hangingPunct="1"/>
              <a:t>11</a:t>
            </a:fld>
            <a:endParaRPr lang="en-GB" altLang="en-US" dirty="0"/>
          </a:p>
        </p:txBody>
      </p:sp>
      <p:sp>
        <p:nvSpPr>
          <p:cNvPr id="10244" name="Text Box 3">
            <a:extLst>
              <a:ext uri="{FF2B5EF4-FFF2-40B4-BE49-F238E27FC236}">
                <a16:creationId xmlns:a16="http://schemas.microsoft.com/office/drawing/2014/main" id="{9F22CB5A-5146-787C-8D86-C2690AA23F20}"/>
              </a:ext>
            </a:extLst>
          </p:cNvPr>
          <p:cNvSpPr txBox="1">
            <a:spLocks noChangeArrowheads="1"/>
          </p:cNvSpPr>
          <p:nvPr/>
        </p:nvSpPr>
        <p:spPr bwMode="auto">
          <a:xfrm>
            <a:off x="873986" y="2128005"/>
            <a:ext cx="6696075"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GB" altLang="en-US" sz="3200" dirty="0">
              <a:latin typeface="Comic Sans MS" panose="030F0702030302020204" pitchFamily="66" charset="0"/>
            </a:endParaRPr>
          </a:p>
        </p:txBody>
      </p:sp>
      <p:pic>
        <p:nvPicPr>
          <p:cNvPr id="4" name="Picture 3" descr="A computer screen shot of a blue background&#10;&#10;Description automatically generated">
            <a:extLst>
              <a:ext uri="{FF2B5EF4-FFF2-40B4-BE49-F238E27FC236}">
                <a16:creationId xmlns:a16="http://schemas.microsoft.com/office/drawing/2014/main" id="{04346CEC-4296-A641-8576-7982A4D1A9F5}"/>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795202" y="258445"/>
            <a:ext cx="2104498" cy="877145"/>
          </a:xfrm>
          <a:prstGeom prst="rect">
            <a:avLst/>
          </a:prstGeom>
        </p:spPr>
      </p:pic>
      <p:sp>
        <p:nvSpPr>
          <p:cNvPr id="6" name="Title 8">
            <a:extLst>
              <a:ext uri="{FF2B5EF4-FFF2-40B4-BE49-F238E27FC236}">
                <a16:creationId xmlns:a16="http://schemas.microsoft.com/office/drawing/2014/main" id="{F8DE45AF-6C88-690C-90CA-76D51A151080}"/>
              </a:ext>
            </a:extLst>
          </p:cNvPr>
          <p:cNvSpPr txBox="1">
            <a:spLocks/>
          </p:cNvSpPr>
          <p:nvPr/>
        </p:nvSpPr>
        <p:spPr>
          <a:xfrm>
            <a:off x="469032" y="537400"/>
            <a:ext cx="5626968" cy="1143000"/>
          </a:xfrm>
          <a:prstGeom prst="rect">
            <a:avLst/>
          </a:prstGeom>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Comic Sans MS" panose="030F0702030302020204" pitchFamily="66" charset="0"/>
              </a:rPr>
              <a:t> </a:t>
            </a:r>
            <a:r>
              <a:rPr lang="en-GB" b="1" dirty="0">
                <a:solidFill>
                  <a:schemeClr val="tx2">
                    <a:lumMod val="50000"/>
                    <a:lumOff val="50000"/>
                  </a:schemeClr>
                </a:solidFill>
                <a:latin typeface="Comic Sans MS" panose="030F0702030302020204" pitchFamily="66" charset="0"/>
              </a:rPr>
              <a:t>A very recent announcement</a:t>
            </a:r>
            <a:br>
              <a:rPr lang="en-GB" b="1" dirty="0">
                <a:solidFill>
                  <a:schemeClr val="tx2">
                    <a:lumMod val="50000"/>
                    <a:lumOff val="50000"/>
                  </a:schemeClr>
                </a:solidFill>
                <a:latin typeface="Comic Sans MS" panose="030F0702030302020204" pitchFamily="66" charset="0"/>
              </a:rPr>
            </a:br>
            <a:endParaRPr lang="en-GB" dirty="0">
              <a:latin typeface="Comic Sans MS" panose="030F0702030302020204" pitchFamily="66" charset="0"/>
            </a:endParaRPr>
          </a:p>
        </p:txBody>
      </p:sp>
      <p:sp>
        <p:nvSpPr>
          <p:cNvPr id="2" name="TextBox 1">
            <a:extLst>
              <a:ext uri="{FF2B5EF4-FFF2-40B4-BE49-F238E27FC236}">
                <a16:creationId xmlns:a16="http://schemas.microsoft.com/office/drawing/2014/main" id="{7F625735-232E-DCDD-A0B5-367E6039E957}"/>
              </a:ext>
            </a:extLst>
          </p:cNvPr>
          <p:cNvSpPr txBox="1"/>
          <p:nvPr/>
        </p:nvSpPr>
        <p:spPr>
          <a:xfrm>
            <a:off x="7570061" y="5934670"/>
            <a:ext cx="4682156" cy="923330"/>
          </a:xfrm>
          <a:prstGeom prst="rect">
            <a:avLst/>
          </a:prstGeom>
          <a:noFill/>
        </p:spPr>
        <p:txBody>
          <a:bodyPr wrap="square" rtlCol="0">
            <a:spAutoFit/>
          </a:bodyPr>
          <a:lstStyle/>
          <a:p>
            <a:r>
              <a:rPr lang="en-GB" dirty="0">
                <a:latin typeface="Comic Sans MS" panose="030F0702030302020204" pitchFamily="66" charset="0"/>
                <a:hlinkClick r:id="rId4"/>
              </a:rPr>
              <a:t>https://www.gov.wales/new-national-school-programme-literacy-announced</a:t>
            </a:r>
            <a:endParaRPr lang="en-GB" dirty="0">
              <a:latin typeface="Comic Sans MS" panose="030F0702030302020204" pitchFamily="66" charset="0"/>
            </a:endParaRPr>
          </a:p>
          <a:p>
            <a:endParaRPr lang="en-GB" dirty="0"/>
          </a:p>
        </p:txBody>
      </p:sp>
      <p:pic>
        <p:nvPicPr>
          <p:cNvPr id="5" name="Picture 4" descr="A screenshot of a computer&#10;&#10;AI-generated content may be incorrect.">
            <a:extLst>
              <a:ext uri="{FF2B5EF4-FFF2-40B4-BE49-F238E27FC236}">
                <a16:creationId xmlns:a16="http://schemas.microsoft.com/office/drawing/2014/main" id="{FBB2EE65-E624-7786-7D2E-63DB82A78DC7}"/>
              </a:ext>
            </a:extLst>
          </p:cNvPr>
          <p:cNvPicPr>
            <a:picLocks noChangeAspect="1"/>
          </p:cNvPicPr>
          <p:nvPr/>
        </p:nvPicPr>
        <p:blipFill>
          <a:blip r:embed="rId5">
            <a:extLst>
              <a:ext uri="{28A0092B-C50C-407E-A947-70E740481C1C}">
                <a14:useLocalDpi xmlns:a14="http://schemas.microsoft.com/office/drawing/2010/main" val="0"/>
              </a:ext>
            </a:extLst>
          </a:blip>
          <a:srcRect t="15288" b="4340"/>
          <a:stretch>
            <a:fillRect/>
          </a:stretch>
        </p:blipFill>
        <p:spPr>
          <a:xfrm>
            <a:off x="2254993" y="1680400"/>
            <a:ext cx="7260105" cy="3890075"/>
          </a:xfrm>
          <a:prstGeom prst="rect">
            <a:avLst/>
          </a:prstGeom>
          <a:ln w="57150">
            <a:solidFill>
              <a:srgbClr val="0070C0"/>
            </a:solidFill>
          </a:ln>
        </p:spPr>
      </p:pic>
    </p:spTree>
    <p:extLst>
      <p:ext uri="{BB962C8B-B14F-4D97-AF65-F5344CB8AC3E}">
        <p14:creationId xmlns:p14="http://schemas.microsoft.com/office/powerpoint/2010/main" val="22440283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69A03-9FDD-4CE0-B6BD-741406841A27}"/>
              </a:ext>
            </a:extLst>
          </p:cNvPr>
          <p:cNvSpPr>
            <a:spLocks noGrp="1"/>
          </p:cNvSpPr>
          <p:nvPr>
            <p:ph type="ctrTitle"/>
          </p:nvPr>
        </p:nvSpPr>
        <p:spPr>
          <a:xfrm>
            <a:off x="534374" y="376417"/>
            <a:ext cx="8919591" cy="1216153"/>
          </a:xfrm>
        </p:spPr>
        <p:txBody>
          <a:bodyPr vert="horz" lIns="91440" tIns="45720" rIns="91440" bIns="45720" rtlCol="0" anchor="t">
            <a:normAutofit fontScale="90000"/>
          </a:bodyPr>
          <a:lstStyle/>
          <a:p>
            <a:r>
              <a:rPr lang="en-GB" sz="4000" b="1" dirty="0">
                <a:solidFill>
                  <a:srgbClr val="0070C0"/>
                </a:solidFill>
                <a:latin typeface="Comic Sans MS" panose="030F0702030302020204" pitchFamily="66" charset="0"/>
              </a:rPr>
              <a:t>Literature fires imagination and inspires creativity</a:t>
            </a:r>
            <a:br>
              <a:rPr lang="en-GB" sz="4000" dirty="0">
                <a:solidFill>
                  <a:srgbClr val="0070C0"/>
                </a:solidFill>
                <a:latin typeface="Comic Sans MS" panose="030F0702030302020204" pitchFamily="66" charset="0"/>
              </a:rPr>
            </a:br>
            <a:endParaRPr lang="en-US" sz="4000" b="1" dirty="0">
              <a:solidFill>
                <a:srgbClr val="0070C0"/>
              </a:solidFill>
              <a:latin typeface="Comic Sans MS" panose="030F0702030302020204" pitchFamily="66" charset="0"/>
            </a:endParaRPr>
          </a:p>
        </p:txBody>
      </p:sp>
      <p:pic>
        <p:nvPicPr>
          <p:cNvPr id="3" name="Picture 2" descr="A computer screen shot of a blue background&#10;&#10;Description automatically generated">
            <a:extLst>
              <a:ext uri="{FF2B5EF4-FFF2-40B4-BE49-F238E27FC236}">
                <a16:creationId xmlns:a16="http://schemas.microsoft.com/office/drawing/2014/main" id="{6B118B71-735B-1639-2051-BC78E5C59AEF}"/>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10087502" y="-1"/>
            <a:ext cx="2104498" cy="877145"/>
          </a:xfrm>
          <a:prstGeom prst="rect">
            <a:avLst/>
          </a:prstGeom>
        </p:spPr>
      </p:pic>
      <p:pic>
        <p:nvPicPr>
          <p:cNvPr id="1026" name="Picture 2" descr="The timeless magic of The Mabinogion ...">
            <a:extLst>
              <a:ext uri="{FF2B5EF4-FFF2-40B4-BE49-F238E27FC236}">
                <a16:creationId xmlns:a16="http://schemas.microsoft.com/office/drawing/2014/main" id="{6A7E77DA-C0E6-349D-6471-60B826A6B7B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459" t="1" r="20700" b="-541"/>
          <a:stretch>
            <a:fillRect/>
          </a:stretch>
        </p:blipFill>
        <p:spPr bwMode="auto">
          <a:xfrm>
            <a:off x="7067227" y="2638544"/>
            <a:ext cx="4758699" cy="3541031"/>
          </a:xfrm>
          <a:prstGeom prst="rect">
            <a:avLst/>
          </a:prstGeom>
          <a:noFill/>
          <a:ln w="76200">
            <a:solidFill>
              <a:schemeClr val="accent1"/>
            </a:solidFill>
          </a:ln>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22972FC-765F-0D22-D986-D40D5F5C0E0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0552" y="2690804"/>
            <a:ext cx="5233156" cy="3488771"/>
          </a:xfrm>
          <a:prstGeom prst="rect">
            <a:avLst/>
          </a:prstGeom>
          <a:ln w="76200">
            <a:solidFill>
              <a:schemeClr val="accent1">
                <a:lumMod val="75000"/>
              </a:schemeClr>
            </a:solidFill>
          </a:ln>
        </p:spPr>
      </p:pic>
    </p:spTree>
    <p:extLst>
      <p:ext uri="{BB962C8B-B14F-4D97-AF65-F5344CB8AC3E}">
        <p14:creationId xmlns:p14="http://schemas.microsoft.com/office/powerpoint/2010/main" val="30505255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Rot="1" noChangeArrowheads="1"/>
          </p:cNvSpPr>
          <p:nvPr>
            <p:ph idx="1"/>
          </p:nvPr>
        </p:nvSpPr>
        <p:spPr>
          <a:xfrm>
            <a:off x="926169" y="1504836"/>
            <a:ext cx="6184080" cy="2546902"/>
          </a:xfrm>
        </p:spPr>
        <p:txBody>
          <a:bodyPr>
            <a:normAutofit fontScale="70000" lnSpcReduction="20000"/>
          </a:bodyPr>
          <a:lstStyle/>
          <a:p>
            <a:pPr marL="0" indent="0" algn="ctr">
              <a:lnSpc>
                <a:spcPct val="170000"/>
              </a:lnSpc>
              <a:buNone/>
              <a:defRPr/>
            </a:pPr>
            <a:r>
              <a:rPr lang="en-GB" sz="3400" dirty="0">
                <a:latin typeface="Comic Sans MS" panose="030F0702030302020204" pitchFamily="66" charset="0"/>
              </a:rPr>
              <a:t>Phonics is an approach to reading in which individual letters or groups of letters are linked with the sounds they represent and translated into meaningful wholes.</a:t>
            </a:r>
          </a:p>
          <a:p>
            <a:pPr marL="0" indent="0">
              <a:buNone/>
              <a:defRPr/>
            </a:pPr>
            <a:endParaRPr lang="en-GB" dirty="0"/>
          </a:p>
          <a:p>
            <a:pPr eaLnBrk="1" hangingPunct="1">
              <a:defRPr/>
            </a:pPr>
            <a:endParaRPr lang="en-GB" dirty="0"/>
          </a:p>
        </p:txBody>
      </p:sp>
      <p:pic>
        <p:nvPicPr>
          <p:cNvPr id="5" name="Content Placeholder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79364" y="1740742"/>
            <a:ext cx="2797416" cy="3729891"/>
          </a:xfrm>
          <a:prstGeom prst="rect">
            <a:avLst/>
          </a:prstGeom>
        </p:spPr>
      </p:pic>
      <p:sp>
        <p:nvSpPr>
          <p:cNvPr id="8" name="Content Placeholder 2"/>
          <p:cNvSpPr txBox="1">
            <a:spLocks/>
          </p:cNvSpPr>
          <p:nvPr/>
        </p:nvSpPr>
        <p:spPr>
          <a:xfrm>
            <a:off x="788838" y="4259521"/>
            <a:ext cx="6920499" cy="2292398"/>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70000"/>
              </a:lnSpc>
              <a:buNone/>
            </a:pPr>
            <a:r>
              <a:rPr lang="en-GB" dirty="0">
                <a:latin typeface="Comic Sans MS" panose="030F0702030302020204" pitchFamily="66" charset="0"/>
              </a:rPr>
              <a:t>An approach of blending phonemes in sequence all through a word in order to read it, and segmenting words into their constituent phonemes to spell them.</a:t>
            </a:r>
          </a:p>
          <a:p>
            <a:pPr algn="r">
              <a:buFont typeface="Arial" pitchFamily="34" charset="0"/>
              <a:buNone/>
            </a:pPr>
            <a:endParaRPr lang="en-GB" sz="1800" dirty="0"/>
          </a:p>
          <a:p>
            <a:pPr>
              <a:buFont typeface="Arial" pitchFamily="34" charset="0"/>
              <a:buNone/>
            </a:pPr>
            <a:endParaRPr lang="en-GB" dirty="0"/>
          </a:p>
        </p:txBody>
      </p:sp>
      <p:sp>
        <p:nvSpPr>
          <p:cNvPr id="4" name="Title 8">
            <a:extLst>
              <a:ext uri="{FF2B5EF4-FFF2-40B4-BE49-F238E27FC236}">
                <a16:creationId xmlns:a16="http://schemas.microsoft.com/office/drawing/2014/main" id="{BDF40F86-80E6-184E-5472-181DDBE565E2}"/>
              </a:ext>
            </a:extLst>
          </p:cNvPr>
          <p:cNvSpPr txBox="1">
            <a:spLocks/>
          </p:cNvSpPr>
          <p:nvPr/>
        </p:nvSpPr>
        <p:spPr>
          <a:xfrm>
            <a:off x="1943108" y="361836"/>
            <a:ext cx="6262843" cy="1143000"/>
          </a:xfrm>
          <a:prstGeom prst="rect">
            <a:avLst/>
          </a:prstGeom>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1 Phonological awareness: what is phonics?</a:t>
            </a:r>
            <a:br>
              <a:rPr lang="en-GB" b="1" dirty="0">
                <a:solidFill>
                  <a:schemeClr val="tx2">
                    <a:lumMod val="50000"/>
                    <a:lumOff val="50000"/>
                  </a:schemeClr>
                </a:solidFill>
                <a:latin typeface="Comic Sans MS" panose="030F0702030302020204" pitchFamily="66" charset="0"/>
              </a:rPr>
            </a:br>
            <a:endParaRPr lang="en-GB" dirty="0">
              <a:latin typeface="Comic Sans MS" panose="030F0702030302020204" pitchFamily="66" charset="0"/>
            </a:endParaRPr>
          </a:p>
        </p:txBody>
      </p:sp>
      <p:sp>
        <p:nvSpPr>
          <p:cNvPr id="11" name="TextBox 10">
            <a:extLst>
              <a:ext uri="{FF2B5EF4-FFF2-40B4-BE49-F238E27FC236}">
                <a16:creationId xmlns:a16="http://schemas.microsoft.com/office/drawing/2014/main" id="{ED746A65-85F3-7A8D-0923-1443BECF0D14}"/>
              </a:ext>
            </a:extLst>
          </p:cNvPr>
          <p:cNvSpPr txBox="1"/>
          <p:nvPr/>
        </p:nvSpPr>
        <p:spPr>
          <a:xfrm>
            <a:off x="8379364" y="5880538"/>
            <a:ext cx="3023798" cy="646331"/>
          </a:xfrm>
          <a:prstGeom prst="rect">
            <a:avLst/>
          </a:prstGeom>
          <a:noFill/>
        </p:spPr>
        <p:txBody>
          <a:bodyPr wrap="square" rtlCol="0">
            <a:spAutoFit/>
          </a:bodyPr>
          <a:lstStyle/>
          <a:p>
            <a:pPr algn="ctr"/>
            <a:r>
              <a:rPr lang="en-GB" dirty="0">
                <a:hlinkClick r:id="rId4" action="ppaction://hlinkfile"/>
              </a:rPr>
              <a:t>Letters_and_Sounds_-_DFES-00281-2007.pdf</a:t>
            </a:r>
            <a:endParaRPr lang="en-GB" dirty="0"/>
          </a:p>
        </p:txBody>
      </p:sp>
      <p:pic>
        <p:nvPicPr>
          <p:cNvPr id="12" name="Picture 11" descr="A computer screen shot of a blue background&#10;&#10;Description automatically generated">
            <a:extLst>
              <a:ext uri="{FF2B5EF4-FFF2-40B4-BE49-F238E27FC236}">
                <a16:creationId xmlns:a16="http://schemas.microsoft.com/office/drawing/2014/main" id="{F7159A17-6ABF-CAE6-89B0-9C888CDF3F80}"/>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704565" y="220072"/>
            <a:ext cx="2104498" cy="877145"/>
          </a:xfrm>
          <a:prstGeom prst="rect">
            <a:avLst/>
          </a:prstGeom>
        </p:spPr>
      </p:pic>
    </p:spTree>
    <p:extLst>
      <p:ext uri="{BB962C8B-B14F-4D97-AF65-F5344CB8AC3E}">
        <p14:creationId xmlns:p14="http://schemas.microsoft.com/office/powerpoint/2010/main" val="1559529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137CA-E52F-7E28-8883-C1C44EE38240}"/>
              </a:ext>
            </a:extLst>
          </p:cNvPr>
          <p:cNvSpPr txBox="1">
            <a:spLocks/>
          </p:cNvSpPr>
          <p:nvPr/>
        </p:nvSpPr>
        <p:spPr>
          <a:xfrm>
            <a:off x="6072364" y="2333297"/>
            <a:ext cx="5480723" cy="2357847"/>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70000"/>
              </a:lnSpc>
              <a:spcAft>
                <a:spcPts val="600"/>
              </a:spcAft>
            </a:pPr>
            <a:r>
              <a:rPr lang="en-US" sz="5200" b="1" kern="1200" dirty="0">
                <a:solidFill>
                  <a:schemeClr val="tx2">
                    <a:lumMod val="50000"/>
                    <a:lumOff val="50000"/>
                  </a:schemeClr>
                </a:solidFill>
                <a:latin typeface="Comic Sans MS" panose="030F0702030302020204" pitchFamily="66" charset="0"/>
              </a:rPr>
              <a:t>Additional resource: </a:t>
            </a:r>
          </a:p>
          <a:p>
            <a:pPr algn="ctr">
              <a:lnSpc>
                <a:spcPct val="170000"/>
              </a:lnSpc>
              <a:spcAft>
                <a:spcPts val="600"/>
              </a:spcAft>
            </a:pPr>
            <a:r>
              <a:rPr lang="en-US" sz="5200" b="1" dirty="0">
                <a:solidFill>
                  <a:schemeClr val="tx2">
                    <a:lumMod val="50000"/>
                    <a:lumOff val="50000"/>
                  </a:schemeClr>
                </a:solidFill>
                <a:latin typeface="Comic Sans MS" panose="030F0702030302020204" pitchFamily="66" charset="0"/>
              </a:rPr>
              <a:t>t</a:t>
            </a:r>
            <a:r>
              <a:rPr lang="en-US" sz="5200" b="1" kern="1200" dirty="0">
                <a:solidFill>
                  <a:schemeClr val="tx2">
                    <a:lumMod val="50000"/>
                    <a:lumOff val="50000"/>
                  </a:schemeClr>
                </a:solidFill>
                <a:latin typeface="Comic Sans MS" panose="030F0702030302020204" pitchFamily="66" charset="0"/>
              </a:rPr>
              <a:t>his booklet is available on Moodle.</a:t>
            </a:r>
          </a:p>
        </p:txBody>
      </p:sp>
      <p:pic>
        <p:nvPicPr>
          <p:cNvPr id="4" name="Picture 3" descr="A computer screen shot of a blue background&#10;&#10;Description automatically generated">
            <a:extLst>
              <a:ext uri="{FF2B5EF4-FFF2-40B4-BE49-F238E27FC236}">
                <a16:creationId xmlns:a16="http://schemas.microsoft.com/office/drawing/2014/main" id="{75500AEA-4FC6-4A46-03FA-D5413A6FD68E}"/>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902528" y="200722"/>
            <a:ext cx="2104498" cy="877145"/>
          </a:xfrm>
          <a:prstGeom prst="rect">
            <a:avLst/>
          </a:prstGeom>
        </p:spPr>
      </p:pic>
      <p:pic>
        <p:nvPicPr>
          <p:cNvPr id="3" name="Content Placeholder 3">
            <a:extLst>
              <a:ext uri="{FF2B5EF4-FFF2-40B4-BE49-F238E27FC236}">
                <a16:creationId xmlns:a16="http://schemas.microsoft.com/office/drawing/2014/main" id="{E70A4B9D-FF80-384B-778C-92BB2EE9E3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4616" y="1543221"/>
            <a:ext cx="5481384" cy="3937998"/>
          </a:xfrm>
          <a:prstGeom prst="rect">
            <a:avLst/>
          </a:prstGeom>
          <a:ln w="76200">
            <a:solidFill>
              <a:schemeClr val="tx2">
                <a:lumMod val="50000"/>
                <a:lumOff val="50000"/>
              </a:schemeClr>
            </a:solidFill>
          </a:ln>
          <a:effectLst>
            <a:outerShdw blurRad="190500" algn="tl" rotWithShape="0">
              <a:srgbClr val="000000">
                <a:alpha val="70000"/>
              </a:srgbClr>
            </a:outerShdw>
          </a:effectLst>
        </p:spPr>
      </p:pic>
      <p:sp>
        <p:nvSpPr>
          <p:cNvPr id="5" name="TextBox 4">
            <a:extLst>
              <a:ext uri="{FF2B5EF4-FFF2-40B4-BE49-F238E27FC236}">
                <a16:creationId xmlns:a16="http://schemas.microsoft.com/office/drawing/2014/main" id="{50C280CB-74D5-C07C-BB3E-053D6BD5C25A}"/>
              </a:ext>
            </a:extLst>
          </p:cNvPr>
          <p:cNvSpPr txBox="1"/>
          <p:nvPr/>
        </p:nvSpPr>
        <p:spPr>
          <a:xfrm>
            <a:off x="7126014" y="5068614"/>
            <a:ext cx="3563007" cy="369332"/>
          </a:xfrm>
          <a:prstGeom prst="rect">
            <a:avLst/>
          </a:prstGeom>
          <a:noFill/>
        </p:spPr>
        <p:txBody>
          <a:bodyPr wrap="square" rtlCol="0">
            <a:spAutoFit/>
          </a:bodyPr>
          <a:lstStyle/>
          <a:p>
            <a:pPr algn="ctr"/>
            <a:r>
              <a:rPr lang="en-GB" dirty="0">
                <a:latin typeface="Comic Sans MS" panose="030F0702030302020204" pitchFamily="66" charset="0"/>
                <a:hlinkClick r:id="rId5" action="ppaction://hlinkfile"/>
              </a:rPr>
              <a:t>Phonics made simple.docx</a:t>
            </a:r>
            <a:endParaRPr lang="en-GB" dirty="0">
              <a:latin typeface="Comic Sans MS" panose="030F0702030302020204" pitchFamily="66" charset="0"/>
            </a:endParaRPr>
          </a:p>
        </p:txBody>
      </p:sp>
    </p:spTree>
    <p:extLst>
      <p:ext uri="{BB962C8B-B14F-4D97-AF65-F5344CB8AC3E}">
        <p14:creationId xmlns:p14="http://schemas.microsoft.com/office/powerpoint/2010/main" val="1265357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D5F6349-8E18-4A13-9546-B63A5E43A6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3494" y="1657886"/>
            <a:ext cx="3392671" cy="4834556"/>
          </a:xfrm>
          <a:prstGeom prst="rect">
            <a:avLst/>
          </a:prstGeom>
        </p:spPr>
      </p:pic>
      <p:sp>
        <p:nvSpPr>
          <p:cNvPr id="6" name="Title 8">
            <a:extLst>
              <a:ext uri="{FF2B5EF4-FFF2-40B4-BE49-F238E27FC236}">
                <a16:creationId xmlns:a16="http://schemas.microsoft.com/office/drawing/2014/main" id="{149CD0B8-8D05-4803-EDBA-00A3B460ACAA}"/>
              </a:ext>
            </a:extLst>
          </p:cNvPr>
          <p:cNvSpPr txBox="1">
            <a:spLocks/>
          </p:cNvSpPr>
          <p:nvPr/>
        </p:nvSpPr>
        <p:spPr>
          <a:xfrm>
            <a:off x="3038812" y="514886"/>
            <a:ext cx="4631114" cy="1143000"/>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tx2">
                    <a:lumMod val="50000"/>
                    <a:lumOff val="50000"/>
                  </a:schemeClr>
                </a:solidFill>
                <a:latin typeface="Comic Sans MS" panose="030F0702030302020204" pitchFamily="66" charset="0"/>
              </a:rPr>
              <a:t>Welsh v English</a:t>
            </a:r>
            <a:br>
              <a:rPr lang="en-GB" b="1" dirty="0">
                <a:solidFill>
                  <a:schemeClr val="tx2">
                    <a:lumMod val="50000"/>
                    <a:lumOff val="50000"/>
                  </a:schemeClr>
                </a:solidFill>
                <a:latin typeface="Comic Sans MS" panose="030F0702030302020204" pitchFamily="66" charset="0"/>
              </a:rPr>
            </a:br>
            <a:endParaRPr lang="en-GB" dirty="0">
              <a:latin typeface="Comic Sans MS" panose="030F0702030302020204" pitchFamily="66" charset="0"/>
            </a:endParaRPr>
          </a:p>
        </p:txBody>
      </p:sp>
      <p:pic>
        <p:nvPicPr>
          <p:cNvPr id="12" name="Picture 11" descr="A computer screen shot of a blue background&#10;&#10;Description automatically generated">
            <a:extLst>
              <a:ext uri="{FF2B5EF4-FFF2-40B4-BE49-F238E27FC236}">
                <a16:creationId xmlns:a16="http://schemas.microsoft.com/office/drawing/2014/main" id="{66CD1A03-3396-0B56-605B-E2A0F0258164}"/>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565838" y="412389"/>
            <a:ext cx="2104498" cy="877145"/>
          </a:xfrm>
          <a:prstGeom prst="rect">
            <a:avLst/>
          </a:prstGeom>
        </p:spPr>
      </p:pic>
      <p:pic>
        <p:nvPicPr>
          <p:cNvPr id="1026" name="Picture 2" descr="English Alphabets Chart Kids Stock ...">
            <a:extLst>
              <a:ext uri="{FF2B5EF4-FFF2-40B4-BE49-F238E27FC236}">
                <a16:creationId xmlns:a16="http://schemas.microsoft.com/office/drawing/2014/main" id="{30E907BD-684B-AFBC-53F6-BE954009852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6575"/>
          <a:stretch>
            <a:fillRect/>
          </a:stretch>
        </p:blipFill>
        <p:spPr bwMode="auto">
          <a:xfrm>
            <a:off x="7515350" y="1791663"/>
            <a:ext cx="4302212" cy="465394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19C5549-2262-7309-D037-0DBB11338970}"/>
              </a:ext>
            </a:extLst>
          </p:cNvPr>
          <p:cNvSpPr txBox="1"/>
          <p:nvPr/>
        </p:nvSpPr>
        <p:spPr>
          <a:xfrm>
            <a:off x="4075386" y="2293883"/>
            <a:ext cx="3255579" cy="2308324"/>
          </a:xfrm>
          <a:prstGeom prst="rect">
            <a:avLst/>
          </a:prstGeom>
          <a:noFill/>
        </p:spPr>
        <p:txBody>
          <a:bodyPr wrap="square" rtlCol="0">
            <a:spAutoFit/>
          </a:bodyPr>
          <a:lstStyle/>
          <a:p>
            <a:r>
              <a:rPr lang="en-GB" sz="3600" dirty="0">
                <a:latin typeface="Comic Sans MS" panose="030F0702030302020204" pitchFamily="66" charset="0"/>
              </a:rPr>
              <a:t>How are they similar? </a:t>
            </a:r>
          </a:p>
          <a:p>
            <a:r>
              <a:rPr lang="en-GB" sz="3600" dirty="0">
                <a:latin typeface="Comic Sans MS" panose="030F0702030302020204" pitchFamily="66" charset="0"/>
              </a:rPr>
              <a:t>How are they different?</a:t>
            </a:r>
          </a:p>
        </p:txBody>
      </p:sp>
    </p:spTree>
    <p:extLst>
      <p:ext uri="{BB962C8B-B14F-4D97-AF65-F5344CB8AC3E}">
        <p14:creationId xmlns:p14="http://schemas.microsoft.com/office/powerpoint/2010/main" val="2138674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2C6AE9-5D13-F3F8-1276-E937E9E7B19A}"/>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51F7812E-82D4-B5CF-8B52-B59258FF503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7425" y="1746735"/>
            <a:ext cx="7384686" cy="4990774"/>
          </a:xfrm>
          <a:prstGeom prst="rect">
            <a:avLst/>
          </a:prstGeom>
          <a:ln w="76200">
            <a:solidFill>
              <a:schemeClr val="tx2">
                <a:lumMod val="50000"/>
                <a:lumOff val="50000"/>
              </a:schemeClr>
            </a:solidFill>
          </a:ln>
        </p:spPr>
      </p:pic>
      <p:sp>
        <p:nvSpPr>
          <p:cNvPr id="3" name="TextBox 2">
            <a:extLst>
              <a:ext uri="{FF2B5EF4-FFF2-40B4-BE49-F238E27FC236}">
                <a16:creationId xmlns:a16="http://schemas.microsoft.com/office/drawing/2014/main" id="{7EC4FB3C-BA26-64C6-8996-E0F0977A9635}"/>
              </a:ext>
            </a:extLst>
          </p:cNvPr>
          <p:cNvSpPr txBox="1"/>
          <p:nvPr/>
        </p:nvSpPr>
        <p:spPr>
          <a:xfrm>
            <a:off x="9274176" y="3298172"/>
            <a:ext cx="2290208" cy="1477328"/>
          </a:xfrm>
          <a:prstGeom prst="rect">
            <a:avLst/>
          </a:prstGeom>
          <a:noFill/>
        </p:spPr>
        <p:txBody>
          <a:bodyPr wrap="square" rtlCol="0">
            <a:spAutoFit/>
          </a:bodyPr>
          <a:lstStyle/>
          <a:p>
            <a:pPr algn="ctr"/>
            <a:r>
              <a:rPr lang="en-GB" dirty="0">
                <a:hlinkClick r:id="rId4" action="ppaction://hlinkfile"/>
              </a:rPr>
              <a:t>The English Alphabetic Code - complete picture chart.pdf</a:t>
            </a:r>
            <a:endParaRPr lang="en-GB" dirty="0"/>
          </a:p>
          <a:p>
            <a:pPr algn="ctr"/>
            <a:endParaRPr lang="en-GB" dirty="0"/>
          </a:p>
        </p:txBody>
      </p:sp>
      <p:sp>
        <p:nvSpPr>
          <p:cNvPr id="6" name="Title 8">
            <a:extLst>
              <a:ext uri="{FF2B5EF4-FFF2-40B4-BE49-F238E27FC236}">
                <a16:creationId xmlns:a16="http://schemas.microsoft.com/office/drawing/2014/main" id="{CAAA3A5A-77B1-E76E-DD21-9DF0348EDDE8}"/>
              </a:ext>
            </a:extLst>
          </p:cNvPr>
          <p:cNvSpPr txBox="1">
            <a:spLocks/>
          </p:cNvSpPr>
          <p:nvPr/>
        </p:nvSpPr>
        <p:spPr>
          <a:xfrm>
            <a:off x="3764025" y="359695"/>
            <a:ext cx="4828183" cy="11430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tx2">
                    <a:lumMod val="50000"/>
                    <a:lumOff val="50000"/>
                  </a:schemeClr>
                </a:solidFill>
                <a:latin typeface="Comic Sans MS" panose="030F0702030302020204" pitchFamily="66" charset="0"/>
              </a:rPr>
              <a:t>English Phonics</a:t>
            </a:r>
            <a:endParaRPr lang="en-GB" dirty="0">
              <a:latin typeface="Comic Sans MS" panose="030F0702030302020204" pitchFamily="66" charset="0"/>
            </a:endParaRPr>
          </a:p>
        </p:txBody>
      </p:sp>
      <p:pic>
        <p:nvPicPr>
          <p:cNvPr id="12" name="Picture 11" descr="A computer screen shot of a blue background&#10;&#10;Description automatically generated">
            <a:extLst>
              <a:ext uri="{FF2B5EF4-FFF2-40B4-BE49-F238E27FC236}">
                <a16:creationId xmlns:a16="http://schemas.microsoft.com/office/drawing/2014/main" id="{357D862A-2377-5694-8555-655760349D67}"/>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565838" y="412389"/>
            <a:ext cx="2104498" cy="877145"/>
          </a:xfrm>
          <a:prstGeom prst="rect">
            <a:avLst/>
          </a:prstGeom>
        </p:spPr>
      </p:pic>
    </p:spTree>
    <p:extLst>
      <p:ext uri="{BB962C8B-B14F-4D97-AF65-F5344CB8AC3E}">
        <p14:creationId xmlns:p14="http://schemas.microsoft.com/office/powerpoint/2010/main" val="10310610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AF2051-547B-7241-17C1-B1845E7827C6}"/>
            </a:ext>
          </a:extLst>
        </p:cNvPr>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F677ED87-BA6B-93A7-A006-1A0160CF284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166276" y="2388476"/>
            <a:ext cx="7859448" cy="3430749"/>
          </a:xfrm>
          <a:prstGeom prst="rect">
            <a:avLst/>
          </a:prstGeom>
        </p:spPr>
      </p:pic>
      <p:pic>
        <p:nvPicPr>
          <p:cNvPr id="2" name="Picture 1" descr="A computer screen shot of a blue background&#10;&#10;Description automatically generated">
            <a:extLst>
              <a:ext uri="{FF2B5EF4-FFF2-40B4-BE49-F238E27FC236}">
                <a16:creationId xmlns:a16="http://schemas.microsoft.com/office/drawing/2014/main" id="{BB1D5465-EC2C-E5BC-D1FC-91FCB8A286F2}"/>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855934" y="239604"/>
            <a:ext cx="2104498" cy="877145"/>
          </a:xfrm>
          <a:prstGeom prst="rect">
            <a:avLst/>
          </a:prstGeom>
        </p:spPr>
      </p:pic>
      <p:sp>
        <p:nvSpPr>
          <p:cNvPr id="4" name="Title 8">
            <a:extLst>
              <a:ext uri="{FF2B5EF4-FFF2-40B4-BE49-F238E27FC236}">
                <a16:creationId xmlns:a16="http://schemas.microsoft.com/office/drawing/2014/main" id="{C91E3BB0-2EEC-4125-C2B2-65B16121E6D3}"/>
              </a:ext>
            </a:extLst>
          </p:cNvPr>
          <p:cNvSpPr txBox="1">
            <a:spLocks/>
          </p:cNvSpPr>
          <p:nvPr/>
        </p:nvSpPr>
        <p:spPr>
          <a:xfrm>
            <a:off x="635373" y="609613"/>
            <a:ext cx="7556721" cy="1143000"/>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tx2">
                    <a:lumMod val="50000"/>
                    <a:lumOff val="50000"/>
                  </a:schemeClr>
                </a:solidFill>
                <a:latin typeface="Comic Sans MS" panose="030F0702030302020204" pitchFamily="66" charset="0"/>
              </a:rPr>
              <a:t>Warning!!!</a:t>
            </a:r>
            <a:br>
              <a:rPr lang="en-GB" b="1" dirty="0">
                <a:solidFill>
                  <a:schemeClr val="tx2">
                    <a:lumMod val="50000"/>
                    <a:lumOff val="50000"/>
                  </a:schemeClr>
                </a:solidFill>
                <a:latin typeface="Comic Sans MS" panose="030F0702030302020204" pitchFamily="66" charset="0"/>
              </a:rPr>
            </a:br>
            <a:endParaRPr lang="en-GB" dirty="0">
              <a:latin typeface="Comic Sans MS" panose="030F0702030302020204" pitchFamily="66" charset="0"/>
            </a:endParaRPr>
          </a:p>
        </p:txBody>
      </p:sp>
    </p:spTree>
    <p:extLst>
      <p:ext uri="{BB962C8B-B14F-4D97-AF65-F5344CB8AC3E}">
        <p14:creationId xmlns:p14="http://schemas.microsoft.com/office/powerpoint/2010/main" val="1159415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4445F1-48E7-0514-E9BB-8F09C4113E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BCACF8-96A5-5107-9B39-D3F2B736F94C}"/>
              </a:ext>
            </a:extLst>
          </p:cNvPr>
          <p:cNvSpPr txBox="1">
            <a:spLocks/>
          </p:cNvSpPr>
          <p:nvPr/>
        </p:nvSpPr>
        <p:spPr>
          <a:xfrm>
            <a:off x="2243508" y="554947"/>
            <a:ext cx="6153615" cy="131476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How do we </a:t>
            </a:r>
            <a:r>
              <a:rPr lang="en-GB" b="1" dirty="0">
                <a:solidFill>
                  <a:srgbClr val="FF0000"/>
                </a:solidFill>
                <a:latin typeface="Comic Sans MS" panose="030F0702030302020204" pitchFamily="66" charset="0"/>
              </a:rPr>
              <a:t>explicitly</a:t>
            </a:r>
            <a:r>
              <a:rPr lang="en-GB" b="1" dirty="0">
                <a:solidFill>
                  <a:schemeClr val="tx2">
                    <a:lumMod val="50000"/>
                    <a:lumOff val="50000"/>
                  </a:schemeClr>
                </a:solidFill>
                <a:latin typeface="Comic Sans MS" panose="030F0702030302020204" pitchFamily="66" charset="0"/>
              </a:rPr>
              <a:t> teach these skills?</a:t>
            </a:r>
          </a:p>
        </p:txBody>
      </p:sp>
      <p:sp>
        <p:nvSpPr>
          <p:cNvPr id="3" name="TextBox 2">
            <a:extLst>
              <a:ext uri="{FF2B5EF4-FFF2-40B4-BE49-F238E27FC236}">
                <a16:creationId xmlns:a16="http://schemas.microsoft.com/office/drawing/2014/main" id="{D5A33430-4111-37FC-FD3F-634E54BB4563}"/>
              </a:ext>
            </a:extLst>
          </p:cNvPr>
          <p:cNvSpPr txBox="1"/>
          <p:nvPr/>
        </p:nvSpPr>
        <p:spPr>
          <a:xfrm>
            <a:off x="276432" y="1869708"/>
            <a:ext cx="6875451" cy="1938992"/>
          </a:xfrm>
          <a:prstGeom prst="rect">
            <a:avLst/>
          </a:prstGeom>
          <a:noFill/>
        </p:spPr>
        <p:txBody>
          <a:bodyPr wrap="square" rtlCol="0">
            <a:spAutoFit/>
          </a:bodyPr>
          <a:lstStyle/>
          <a:p>
            <a:pPr marL="514350" indent="-514350">
              <a:lnSpc>
                <a:spcPct val="150000"/>
              </a:lnSpc>
              <a:buFont typeface="+mj-lt"/>
              <a:buAutoNum type="arabicPeriod"/>
            </a:pPr>
            <a:r>
              <a:rPr lang="en-GB" sz="2800" dirty="0">
                <a:latin typeface="Comic Sans MS" panose="030F0702030302020204" pitchFamily="66" charset="0"/>
              </a:rPr>
              <a:t>Sight recognition / sight words</a:t>
            </a:r>
          </a:p>
          <a:p>
            <a:pPr marL="514350" indent="-514350">
              <a:lnSpc>
                <a:spcPct val="150000"/>
              </a:lnSpc>
              <a:buFont typeface="+mj-lt"/>
              <a:buAutoNum type="arabicPeriod"/>
            </a:pPr>
            <a:r>
              <a:rPr lang="en-GB" sz="2800" dirty="0">
                <a:latin typeface="Comic Sans MS" panose="030F0702030302020204" pitchFamily="66" charset="0"/>
              </a:rPr>
              <a:t>Phonological awareness / decoding</a:t>
            </a:r>
          </a:p>
          <a:p>
            <a:endParaRPr lang="en-GB" dirty="0"/>
          </a:p>
          <a:p>
            <a:endParaRPr lang="en-GB" dirty="0"/>
          </a:p>
        </p:txBody>
      </p:sp>
      <p:pic>
        <p:nvPicPr>
          <p:cNvPr id="4" name="Picture 3" descr="A cartoon owl wearing a graduation cap and magnifying glass&#10;&#10;AI-generated content may be incorrect.">
            <a:extLst>
              <a:ext uri="{FF2B5EF4-FFF2-40B4-BE49-F238E27FC236}">
                <a16:creationId xmlns:a16="http://schemas.microsoft.com/office/drawing/2014/main" id="{D73A6CF8-9AC1-CDB1-14CA-CC755630A8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5348" y="3875078"/>
            <a:ext cx="2611314" cy="2512412"/>
          </a:xfrm>
          <a:prstGeom prst="rect">
            <a:avLst/>
          </a:prstGeom>
          <a:noFill/>
          <a:ln>
            <a:noFill/>
          </a:ln>
        </p:spPr>
      </p:pic>
      <p:pic>
        <p:nvPicPr>
          <p:cNvPr id="5" name="Picture 4" descr="A computer screen shot of a blue background&#10;&#10;Description automatically generated">
            <a:extLst>
              <a:ext uri="{FF2B5EF4-FFF2-40B4-BE49-F238E27FC236}">
                <a16:creationId xmlns:a16="http://schemas.microsoft.com/office/drawing/2014/main" id="{3AFB3A6D-104A-50AA-2E8A-2237FF2F77B6}"/>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sp>
        <p:nvSpPr>
          <p:cNvPr id="6" name="TextBox 5">
            <a:extLst>
              <a:ext uri="{FF2B5EF4-FFF2-40B4-BE49-F238E27FC236}">
                <a16:creationId xmlns:a16="http://schemas.microsoft.com/office/drawing/2014/main" id="{7B952A94-E709-ECB6-1318-144EB82C9F45}"/>
              </a:ext>
            </a:extLst>
          </p:cNvPr>
          <p:cNvSpPr txBox="1"/>
          <p:nvPr/>
        </p:nvSpPr>
        <p:spPr>
          <a:xfrm>
            <a:off x="3580819" y="3882708"/>
            <a:ext cx="6666046" cy="2807243"/>
          </a:xfrm>
          <a:prstGeom prst="rect">
            <a:avLst/>
          </a:prstGeom>
          <a:noFill/>
        </p:spPr>
        <p:txBody>
          <a:bodyPr wrap="square" rtlCol="0">
            <a:spAutoFit/>
          </a:bodyPr>
          <a:lstStyle/>
          <a:p>
            <a:pPr>
              <a:lnSpc>
                <a:spcPct val="150000"/>
              </a:lnSpc>
            </a:pPr>
            <a:r>
              <a:rPr lang="en-GB" sz="2400" dirty="0">
                <a:latin typeface="Comic Sans MS" panose="030F0702030302020204" pitchFamily="66" charset="0"/>
              </a:rPr>
              <a:t>By yourself, </a:t>
            </a:r>
          </a:p>
          <a:p>
            <a:pPr>
              <a:lnSpc>
                <a:spcPct val="150000"/>
              </a:lnSpc>
            </a:pPr>
            <a:r>
              <a:rPr lang="en-GB" sz="2400" dirty="0">
                <a:latin typeface="Comic Sans MS" panose="030F0702030302020204" pitchFamily="66" charset="0"/>
              </a:rPr>
              <a:t>find out what the terms mean.</a:t>
            </a:r>
          </a:p>
          <a:p>
            <a:pPr>
              <a:lnSpc>
                <a:spcPct val="150000"/>
              </a:lnSpc>
            </a:pPr>
            <a:r>
              <a:rPr lang="en-GB" sz="2400" dirty="0">
                <a:latin typeface="Comic Sans MS" panose="030F0702030302020204" pitchFamily="66" charset="0"/>
              </a:rPr>
              <a:t>How are they taught?</a:t>
            </a:r>
          </a:p>
          <a:p>
            <a:pPr>
              <a:lnSpc>
                <a:spcPct val="150000"/>
              </a:lnSpc>
            </a:pPr>
            <a:r>
              <a:rPr lang="en-GB" sz="2400" dirty="0">
                <a:latin typeface="Comic Sans MS" panose="030F0702030302020204" pitchFamily="66" charset="0"/>
              </a:rPr>
              <a:t>Are there resources that schools buy to support pupils’ learning? </a:t>
            </a:r>
            <a:endParaRPr lang="en-GB" dirty="0"/>
          </a:p>
        </p:txBody>
      </p:sp>
      <p:pic>
        <p:nvPicPr>
          <p:cNvPr id="8" name="Picture 7" descr="A puzzle pieces with a sign&#10;&#10;AI-generated content may be incorrect.">
            <a:extLst>
              <a:ext uri="{FF2B5EF4-FFF2-40B4-BE49-F238E27FC236}">
                <a16:creationId xmlns:a16="http://schemas.microsoft.com/office/drawing/2014/main" id="{E2D1B362-8ADF-1114-E30D-073497A7946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721103" y="4377699"/>
            <a:ext cx="2158905" cy="2250029"/>
          </a:xfrm>
          <a:prstGeom prst="rect">
            <a:avLst/>
          </a:prstGeom>
        </p:spPr>
      </p:pic>
      <p:sp>
        <p:nvSpPr>
          <p:cNvPr id="7" name="TextBox 6">
            <a:extLst>
              <a:ext uri="{FF2B5EF4-FFF2-40B4-BE49-F238E27FC236}">
                <a16:creationId xmlns:a16="http://schemas.microsoft.com/office/drawing/2014/main" id="{C86E8B5C-0A07-9165-2DE7-6EA1363561A5}"/>
              </a:ext>
            </a:extLst>
          </p:cNvPr>
          <p:cNvSpPr txBox="1"/>
          <p:nvPr/>
        </p:nvSpPr>
        <p:spPr>
          <a:xfrm>
            <a:off x="9265455" y="2100540"/>
            <a:ext cx="2305321" cy="1477328"/>
          </a:xfrm>
          <a:prstGeom prst="rect">
            <a:avLst/>
          </a:prstGeom>
          <a:noFill/>
        </p:spPr>
        <p:txBody>
          <a:bodyPr wrap="square" rtlCol="0">
            <a:spAutoFit/>
          </a:bodyPr>
          <a:lstStyle/>
          <a:p>
            <a:pPr algn="ctr"/>
            <a:r>
              <a:rPr lang="en-GB" dirty="0">
                <a:latin typeface="Comic Sans MS" panose="030F0702030302020204" pitchFamily="66" charset="0"/>
                <a:hlinkClick r:id="rId6"/>
              </a:rPr>
              <a:t>https://padlet.com/jayne_morgan1/phonic-schemes-f88t3t4edn8qz6re</a:t>
            </a:r>
            <a:endParaRPr lang="en-GB" dirty="0">
              <a:latin typeface="Comic Sans MS" panose="030F0702030302020204" pitchFamily="66" charset="0"/>
            </a:endParaRPr>
          </a:p>
          <a:p>
            <a:pPr algn="ctr"/>
            <a:endParaRPr lang="en-GB" dirty="0">
              <a:latin typeface="Comic Sans MS" panose="030F0702030302020204" pitchFamily="66" charset="0"/>
            </a:endParaRPr>
          </a:p>
        </p:txBody>
      </p:sp>
    </p:spTree>
    <p:extLst>
      <p:ext uri="{BB962C8B-B14F-4D97-AF65-F5344CB8AC3E}">
        <p14:creationId xmlns:p14="http://schemas.microsoft.com/office/powerpoint/2010/main" val="10217666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E8F8BA-52DA-655D-44A5-447CF99CD9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43D147-8376-C564-2D6D-C973D63FF773}"/>
              </a:ext>
            </a:extLst>
          </p:cNvPr>
          <p:cNvSpPr txBox="1">
            <a:spLocks/>
          </p:cNvSpPr>
          <p:nvPr/>
        </p:nvSpPr>
        <p:spPr>
          <a:xfrm>
            <a:off x="561291" y="429304"/>
            <a:ext cx="6251338" cy="131476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Teaching phonics</a:t>
            </a:r>
          </a:p>
        </p:txBody>
      </p:sp>
      <p:pic>
        <p:nvPicPr>
          <p:cNvPr id="4" name="Picture 3" descr="A collection of cartoon characters&#10;&#10;AI-generated content may be incorrect.">
            <a:extLst>
              <a:ext uri="{FF2B5EF4-FFF2-40B4-BE49-F238E27FC236}">
                <a16:creationId xmlns:a16="http://schemas.microsoft.com/office/drawing/2014/main" id="{4209DAF2-FF84-2A75-05FF-4F4F78DA9F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1659" y="1972625"/>
            <a:ext cx="4514115" cy="2940091"/>
          </a:xfrm>
          <a:prstGeom prst="rect">
            <a:avLst/>
          </a:prstGeom>
          <a:ln w="38100">
            <a:solidFill>
              <a:schemeClr val="tx2">
                <a:lumMod val="50000"/>
                <a:lumOff val="50000"/>
              </a:schemeClr>
            </a:solidFill>
          </a:ln>
        </p:spPr>
      </p:pic>
      <p:pic>
        <p:nvPicPr>
          <p:cNvPr id="8" name="Picture 7" descr="A group of letters of the alphabet&#10;&#10;AI-generated content may be incorrect.">
            <a:extLst>
              <a:ext uri="{FF2B5EF4-FFF2-40B4-BE49-F238E27FC236}">
                <a16:creationId xmlns:a16="http://schemas.microsoft.com/office/drawing/2014/main" id="{43D596E8-22EF-BAAC-40C1-3925A292531D}"/>
              </a:ext>
            </a:extLst>
          </p:cNvPr>
          <p:cNvPicPr>
            <a:picLocks noChangeAspect="1"/>
          </p:cNvPicPr>
          <p:nvPr/>
        </p:nvPicPr>
        <p:blipFill>
          <a:blip r:embed="rId4">
            <a:extLst>
              <a:ext uri="{28A0092B-C50C-407E-A947-70E740481C1C}">
                <a14:useLocalDpi xmlns:a14="http://schemas.microsoft.com/office/drawing/2010/main" val="0"/>
              </a:ext>
            </a:extLst>
          </a:blip>
          <a:srcRect t="2504"/>
          <a:stretch>
            <a:fillRect/>
          </a:stretch>
        </p:blipFill>
        <p:spPr>
          <a:xfrm>
            <a:off x="6726226" y="1972625"/>
            <a:ext cx="4459705" cy="2940091"/>
          </a:xfrm>
          <a:prstGeom prst="rect">
            <a:avLst/>
          </a:prstGeom>
          <a:ln w="38100">
            <a:solidFill>
              <a:schemeClr val="tx2">
                <a:lumMod val="50000"/>
                <a:lumOff val="50000"/>
              </a:schemeClr>
            </a:solidFill>
          </a:ln>
        </p:spPr>
      </p:pic>
      <p:pic>
        <p:nvPicPr>
          <p:cNvPr id="9" name="Picture 8" descr="A computer screen shot of a blue background&#10;&#10;Description automatically generated">
            <a:extLst>
              <a:ext uri="{FF2B5EF4-FFF2-40B4-BE49-F238E27FC236}">
                <a16:creationId xmlns:a16="http://schemas.microsoft.com/office/drawing/2014/main" id="{06E222E8-1262-71F6-0218-094A8055B8D7}"/>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sp>
        <p:nvSpPr>
          <p:cNvPr id="10" name="TextBox 9">
            <a:extLst>
              <a:ext uri="{FF2B5EF4-FFF2-40B4-BE49-F238E27FC236}">
                <a16:creationId xmlns:a16="http://schemas.microsoft.com/office/drawing/2014/main" id="{E61BE6AA-B0ED-548E-3A24-197523A7D300}"/>
              </a:ext>
            </a:extLst>
          </p:cNvPr>
          <p:cNvSpPr txBox="1"/>
          <p:nvPr/>
        </p:nvSpPr>
        <p:spPr>
          <a:xfrm>
            <a:off x="1760049" y="5127525"/>
            <a:ext cx="3176337" cy="923330"/>
          </a:xfrm>
          <a:prstGeom prst="rect">
            <a:avLst/>
          </a:prstGeom>
          <a:noFill/>
        </p:spPr>
        <p:txBody>
          <a:bodyPr wrap="square" rtlCol="0">
            <a:spAutoFit/>
          </a:bodyPr>
          <a:lstStyle/>
          <a:p>
            <a:r>
              <a:rPr lang="en-GB" u="sng" dirty="0">
                <a:hlinkClick r:id="rId6"/>
              </a:rPr>
              <a:t>Year 1 KS1 Phonics Lesson Observation: The 'ow' Sound</a:t>
            </a:r>
            <a:endParaRPr lang="en-GB" dirty="0"/>
          </a:p>
          <a:p>
            <a:pPr algn="ctr"/>
            <a:endParaRPr lang="en-GB" dirty="0"/>
          </a:p>
        </p:txBody>
      </p:sp>
      <p:sp>
        <p:nvSpPr>
          <p:cNvPr id="11" name="TextBox 10">
            <a:extLst>
              <a:ext uri="{FF2B5EF4-FFF2-40B4-BE49-F238E27FC236}">
                <a16:creationId xmlns:a16="http://schemas.microsoft.com/office/drawing/2014/main" id="{115D1FE7-9CA1-EF7A-D3E3-AB2D9D2CFB75}"/>
              </a:ext>
            </a:extLst>
          </p:cNvPr>
          <p:cNvSpPr txBox="1"/>
          <p:nvPr/>
        </p:nvSpPr>
        <p:spPr>
          <a:xfrm>
            <a:off x="7493955" y="5127525"/>
            <a:ext cx="3610960" cy="1200329"/>
          </a:xfrm>
          <a:prstGeom prst="rect">
            <a:avLst/>
          </a:prstGeom>
          <a:noFill/>
        </p:spPr>
        <p:txBody>
          <a:bodyPr wrap="square" rtlCol="0">
            <a:spAutoFit/>
          </a:bodyPr>
          <a:lstStyle/>
          <a:p>
            <a:pPr algn="ctr"/>
            <a:r>
              <a:rPr lang="en-GB" u="sng" dirty="0">
                <a:hlinkClick r:id="rId7"/>
              </a:rPr>
              <a:t>Read Write Inc Sets 1, 2 &amp; 3 Sounds | Learn Phonics | Learning to Read | British Teacher</a:t>
            </a:r>
            <a:endParaRPr lang="en-GB" dirty="0"/>
          </a:p>
          <a:p>
            <a:pPr algn="ctr"/>
            <a:endParaRPr lang="en-GB" dirty="0"/>
          </a:p>
        </p:txBody>
      </p:sp>
      <p:pic>
        <p:nvPicPr>
          <p:cNvPr id="12" name="Picture 11">
            <a:extLst>
              <a:ext uri="{FF2B5EF4-FFF2-40B4-BE49-F238E27FC236}">
                <a16:creationId xmlns:a16="http://schemas.microsoft.com/office/drawing/2014/main" id="{6CE4BB8F-E5E3-C3D6-5DEF-6A9592C2F62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944237">
            <a:off x="5400618" y="4224188"/>
            <a:ext cx="1592436" cy="1952088"/>
          </a:xfrm>
          <a:prstGeom prst="rect">
            <a:avLst/>
          </a:prstGeom>
        </p:spPr>
      </p:pic>
      <p:pic>
        <p:nvPicPr>
          <p:cNvPr id="13" name="Picture 12" descr="A group of kids with question marks&#10;&#10;AI-generated content may be incorrect.">
            <a:extLst>
              <a:ext uri="{FF2B5EF4-FFF2-40B4-BE49-F238E27FC236}">
                <a16:creationId xmlns:a16="http://schemas.microsoft.com/office/drawing/2014/main" id="{AAC0C8FD-C960-4DFD-8D53-D5CD59D44206}"/>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202403" y="5624195"/>
            <a:ext cx="1346200" cy="1233805"/>
          </a:xfrm>
          <a:prstGeom prst="rect">
            <a:avLst/>
          </a:prstGeom>
          <a:noFill/>
          <a:ln>
            <a:noFill/>
          </a:ln>
        </p:spPr>
      </p:pic>
    </p:spTree>
    <p:extLst>
      <p:ext uri="{BB962C8B-B14F-4D97-AF65-F5344CB8AC3E}">
        <p14:creationId xmlns:p14="http://schemas.microsoft.com/office/powerpoint/2010/main" val="24729883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DDE60B-E1E2-253B-ABA5-56D9F3CC818C}"/>
            </a:ext>
          </a:extLst>
        </p:cNvPr>
        <p:cNvGrpSpPr/>
        <p:nvPr/>
      </p:nvGrpSpPr>
      <p:grpSpPr>
        <a:xfrm>
          <a:off x="0" y="0"/>
          <a:ext cx="0" cy="0"/>
          <a:chOff x="0" y="0"/>
          <a:chExt cx="0" cy="0"/>
        </a:xfrm>
      </p:grpSpPr>
      <p:sp>
        <p:nvSpPr>
          <p:cNvPr id="31746" name="Title 1">
            <a:extLst>
              <a:ext uri="{FF2B5EF4-FFF2-40B4-BE49-F238E27FC236}">
                <a16:creationId xmlns:a16="http://schemas.microsoft.com/office/drawing/2014/main" id="{DAD70C74-1DF9-003C-10F9-C6081FFB48F3}"/>
              </a:ext>
            </a:extLst>
          </p:cNvPr>
          <p:cNvSpPr>
            <a:spLocks noGrp="1"/>
          </p:cNvSpPr>
          <p:nvPr>
            <p:ph type="title"/>
          </p:nvPr>
        </p:nvSpPr>
        <p:spPr>
          <a:xfrm>
            <a:off x="246668" y="417684"/>
            <a:ext cx="8114872" cy="1143000"/>
          </a:xfrm>
          <a:noFill/>
          <a:ln>
            <a:noFill/>
          </a:ln>
        </p:spPr>
        <p:txBody>
          <a:bodyPr>
            <a:normAutofit fontScale="90000"/>
          </a:bodyPr>
          <a:lstStyle/>
          <a:p>
            <a:pPr algn="ctr"/>
            <a:r>
              <a:rPr lang="en-GB" altLang="en-US" b="1" dirty="0">
                <a:solidFill>
                  <a:schemeClr val="tx2">
                    <a:lumMod val="50000"/>
                    <a:lumOff val="50000"/>
                  </a:schemeClr>
                </a:solidFill>
                <a:latin typeface="Comic Sans MS" panose="030F0702030302020204" pitchFamily="66" charset="0"/>
                <a:ea typeface="ＭＳ Ｐゴシック" panose="020B0600070205080204" pitchFamily="34" charset="-128"/>
              </a:rPr>
              <a:t>Some phonic schemes that are widely used </a:t>
            </a:r>
          </a:p>
        </p:txBody>
      </p:sp>
      <p:sp>
        <p:nvSpPr>
          <p:cNvPr id="4" name="Footer Placeholder 3">
            <a:extLst>
              <a:ext uri="{FF2B5EF4-FFF2-40B4-BE49-F238E27FC236}">
                <a16:creationId xmlns:a16="http://schemas.microsoft.com/office/drawing/2014/main" id="{449E5856-FEDE-FCE7-420E-72FA1F10E0F5}"/>
              </a:ext>
            </a:extLst>
          </p:cNvPr>
          <p:cNvSpPr>
            <a:spLocks noGrp="1"/>
          </p:cNvSpPr>
          <p:nvPr>
            <p:ph type="ftr" sz="quarter" idx="11"/>
          </p:nvPr>
        </p:nvSpPr>
        <p:spPr/>
        <p:txBody>
          <a:bodyPr/>
          <a:lstStyle/>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p:txBody>
      </p:sp>
      <p:sp>
        <p:nvSpPr>
          <p:cNvPr id="31748" name="Slide Number Placeholder 4">
            <a:extLst>
              <a:ext uri="{FF2B5EF4-FFF2-40B4-BE49-F238E27FC236}">
                <a16:creationId xmlns:a16="http://schemas.microsoft.com/office/drawing/2014/main" id="{373E877E-4B28-D9AE-3543-F456C530B4A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fld id="{B116CBDA-90D6-4DFD-ABC7-4DB9CEF54DFD}" type="slidenum">
              <a:rPr lang="en-GB" altLang="en-US" sz="1200">
                <a:solidFill>
                  <a:srgbClr val="898989"/>
                </a:solidFill>
                <a:latin typeface="Arial" panose="020B0604020202020204" pitchFamily="34" charset="0"/>
              </a:rPr>
              <a:pPr>
                <a:spcBef>
                  <a:spcPct val="0"/>
                </a:spcBef>
                <a:buFontTx/>
                <a:buNone/>
              </a:pPr>
              <a:t>20</a:t>
            </a:fld>
            <a:endParaRPr lang="en-GB" altLang="en-US" sz="1200" dirty="0">
              <a:solidFill>
                <a:srgbClr val="898989"/>
              </a:solidFill>
              <a:latin typeface="Arial" panose="020B0604020202020204" pitchFamily="34" charset="0"/>
            </a:endParaRPr>
          </a:p>
        </p:txBody>
      </p:sp>
      <p:pic>
        <p:nvPicPr>
          <p:cNvPr id="5" name="Picture 4" descr="A computer screen shot of a blue background&#10;&#10;Description automatically generated">
            <a:extLst>
              <a:ext uri="{FF2B5EF4-FFF2-40B4-BE49-F238E27FC236}">
                <a16:creationId xmlns:a16="http://schemas.microsoft.com/office/drawing/2014/main" id="{F50DBD7D-DF90-C5A2-0AA9-56075CB702E5}"/>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840834" y="607552"/>
            <a:ext cx="2104498" cy="877145"/>
          </a:xfrm>
          <a:prstGeom prst="rect">
            <a:avLst/>
          </a:prstGeom>
        </p:spPr>
      </p:pic>
      <p:sp>
        <p:nvSpPr>
          <p:cNvPr id="6" name="TextBox 5">
            <a:extLst>
              <a:ext uri="{FF2B5EF4-FFF2-40B4-BE49-F238E27FC236}">
                <a16:creationId xmlns:a16="http://schemas.microsoft.com/office/drawing/2014/main" id="{89C4716F-5C10-F6AD-DC6D-EB0A23271B13}"/>
              </a:ext>
            </a:extLst>
          </p:cNvPr>
          <p:cNvSpPr txBox="1"/>
          <p:nvPr/>
        </p:nvSpPr>
        <p:spPr>
          <a:xfrm>
            <a:off x="132796" y="1583709"/>
            <a:ext cx="5345721" cy="4955203"/>
          </a:xfrm>
          <a:prstGeom prst="rect">
            <a:avLst/>
          </a:prstGeom>
          <a:noFill/>
        </p:spPr>
        <p:txBody>
          <a:bodyPr wrap="square" rtlCol="0">
            <a:spAutoFit/>
          </a:bodyPr>
          <a:lstStyle/>
          <a:p>
            <a:pPr algn="ctr">
              <a:lnSpc>
                <a:spcPct val="150000"/>
              </a:lnSpc>
            </a:pPr>
            <a:endParaRPr lang="en-GB" sz="2000" dirty="0">
              <a:latin typeface="Comic Sans MS" panose="030F0702030302020204" pitchFamily="66" charset="0"/>
            </a:endParaRPr>
          </a:p>
          <a:p>
            <a:pPr marL="571500" indent="-571500">
              <a:lnSpc>
                <a:spcPct val="150000"/>
              </a:lnSpc>
              <a:buFont typeface="Arial" panose="020B0604020202020204" pitchFamily="34" charset="0"/>
              <a:buChar char="•"/>
            </a:pPr>
            <a:r>
              <a:rPr lang="en-GB" sz="3600" dirty="0">
                <a:latin typeface="Comic Sans MS" panose="030F0702030302020204" pitchFamily="66" charset="0"/>
              </a:rPr>
              <a:t>Read Write Inc</a:t>
            </a:r>
          </a:p>
          <a:p>
            <a:pPr marL="571500" indent="-571500">
              <a:lnSpc>
                <a:spcPct val="150000"/>
              </a:lnSpc>
              <a:buFont typeface="Arial" panose="020B0604020202020204" pitchFamily="34" charset="0"/>
              <a:buChar char="•"/>
            </a:pPr>
            <a:r>
              <a:rPr lang="en-GB" sz="3600" dirty="0">
                <a:latin typeface="Comic Sans MS" panose="030F0702030302020204" pitchFamily="66" charset="0"/>
              </a:rPr>
              <a:t>Jolly Phonics</a:t>
            </a:r>
          </a:p>
          <a:p>
            <a:pPr marL="571500" indent="-571500">
              <a:lnSpc>
                <a:spcPct val="150000"/>
              </a:lnSpc>
              <a:buFont typeface="Arial" panose="020B0604020202020204" pitchFamily="34" charset="0"/>
              <a:buChar char="•"/>
            </a:pPr>
            <a:r>
              <a:rPr lang="en-GB" sz="3600" dirty="0">
                <a:latin typeface="Comic Sans MS" panose="030F0702030302020204" pitchFamily="66" charset="0"/>
              </a:rPr>
              <a:t>Letter Land</a:t>
            </a:r>
          </a:p>
          <a:p>
            <a:pPr marL="571500" indent="-571500">
              <a:lnSpc>
                <a:spcPct val="150000"/>
              </a:lnSpc>
              <a:buFont typeface="Arial" panose="020B0604020202020204" pitchFamily="34" charset="0"/>
              <a:buChar char="•"/>
            </a:pPr>
            <a:r>
              <a:rPr lang="en-GB" sz="3600" dirty="0">
                <a:latin typeface="Comic Sans MS" panose="030F0702030302020204" pitchFamily="66" charset="0"/>
              </a:rPr>
              <a:t>Floppy’s Phonics</a:t>
            </a:r>
          </a:p>
          <a:p>
            <a:pPr marL="571500" indent="-571500">
              <a:lnSpc>
                <a:spcPct val="150000"/>
              </a:lnSpc>
              <a:buFont typeface="Arial" panose="020B0604020202020204" pitchFamily="34" charset="0"/>
              <a:buChar char="•"/>
            </a:pPr>
            <a:r>
              <a:rPr lang="en-GB" sz="3600" dirty="0">
                <a:latin typeface="Comic Sans MS" panose="030F0702030302020204" pitchFamily="66" charset="0"/>
              </a:rPr>
              <a:t>Monster Phonics</a:t>
            </a:r>
          </a:p>
          <a:p>
            <a:pPr marL="571500" indent="-571500">
              <a:buFont typeface="Arial" panose="020B0604020202020204" pitchFamily="34" charset="0"/>
              <a:buChar char="•"/>
            </a:pPr>
            <a:endParaRPr lang="en-GB" sz="1600" dirty="0">
              <a:latin typeface="Comic Sans MS" panose="030F0702030302020204" pitchFamily="66" charset="0"/>
            </a:endParaRPr>
          </a:p>
        </p:txBody>
      </p:sp>
      <p:pic>
        <p:nvPicPr>
          <p:cNvPr id="7" name="Picture 6" descr="An owl wearing a graduation cap and holding a magnifying glass&#10;&#10;AI-generated content may be incorrect.">
            <a:extLst>
              <a:ext uri="{FF2B5EF4-FFF2-40B4-BE49-F238E27FC236}">
                <a16:creationId xmlns:a16="http://schemas.microsoft.com/office/drawing/2014/main" id="{8FEED811-37E9-5DE3-F342-E35E2499667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585388" y="1759818"/>
            <a:ext cx="1204020" cy="1493603"/>
          </a:xfrm>
          <a:prstGeom prst="rect">
            <a:avLst/>
          </a:prstGeom>
          <a:noFill/>
          <a:ln>
            <a:noFill/>
          </a:ln>
        </p:spPr>
      </p:pic>
      <p:pic>
        <p:nvPicPr>
          <p:cNvPr id="8" name="Picture 7" descr="A puzzle pieces with a sign&#10;&#10;AI-generated content may be incorrect.">
            <a:extLst>
              <a:ext uri="{FF2B5EF4-FFF2-40B4-BE49-F238E27FC236}">
                <a16:creationId xmlns:a16="http://schemas.microsoft.com/office/drawing/2014/main" id="{0018209D-19B4-3438-7567-256213AD7730}"/>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585388" y="3528542"/>
            <a:ext cx="1204020" cy="1252413"/>
          </a:xfrm>
          <a:prstGeom prst="rect">
            <a:avLst/>
          </a:prstGeom>
          <a:noFill/>
          <a:ln>
            <a:noFill/>
          </a:ln>
        </p:spPr>
      </p:pic>
      <p:sp>
        <p:nvSpPr>
          <p:cNvPr id="2" name="TextBox 1">
            <a:extLst>
              <a:ext uri="{FF2B5EF4-FFF2-40B4-BE49-F238E27FC236}">
                <a16:creationId xmlns:a16="http://schemas.microsoft.com/office/drawing/2014/main" id="{ECD251B8-CF83-986B-EC8B-BBFFBA1419A6}"/>
              </a:ext>
            </a:extLst>
          </p:cNvPr>
          <p:cNvSpPr txBox="1"/>
          <p:nvPr/>
        </p:nvSpPr>
        <p:spPr>
          <a:xfrm>
            <a:off x="5178972" y="1920161"/>
            <a:ext cx="5406416" cy="5539978"/>
          </a:xfrm>
          <a:prstGeom prst="rect">
            <a:avLst/>
          </a:prstGeom>
          <a:noFill/>
        </p:spPr>
        <p:txBody>
          <a:bodyPr wrap="square" rtlCol="0">
            <a:spAutoFit/>
          </a:bodyPr>
          <a:lstStyle/>
          <a:p>
            <a:pPr>
              <a:lnSpc>
                <a:spcPct val="150000"/>
              </a:lnSpc>
            </a:pPr>
            <a:r>
              <a:rPr lang="en-GB" sz="2800" b="1" dirty="0">
                <a:solidFill>
                  <a:schemeClr val="accent4"/>
                </a:solidFill>
                <a:latin typeface="Comic Sans MS" panose="030F0702030302020204" pitchFamily="66" charset="0"/>
              </a:rPr>
              <a:t>How is it used?</a:t>
            </a:r>
          </a:p>
          <a:p>
            <a:pPr marL="342900" indent="-342900">
              <a:lnSpc>
                <a:spcPct val="150000"/>
              </a:lnSpc>
              <a:buFont typeface="Arial" panose="020B0604020202020204" pitchFamily="34" charset="0"/>
              <a:buChar char="•"/>
            </a:pPr>
            <a:r>
              <a:rPr lang="en-GB" sz="2800" b="1" dirty="0">
                <a:solidFill>
                  <a:schemeClr val="accent4"/>
                </a:solidFill>
                <a:latin typeface="Comic Sans MS" panose="030F0702030302020204" pitchFamily="66" charset="0"/>
              </a:rPr>
              <a:t>Amount of time per day?</a:t>
            </a:r>
          </a:p>
          <a:p>
            <a:pPr marL="342900" indent="-342900">
              <a:lnSpc>
                <a:spcPct val="150000"/>
              </a:lnSpc>
              <a:buFont typeface="Arial" panose="020B0604020202020204" pitchFamily="34" charset="0"/>
              <a:buChar char="•"/>
            </a:pPr>
            <a:r>
              <a:rPr lang="en-GB" sz="2800" b="1" dirty="0">
                <a:solidFill>
                  <a:schemeClr val="accent4"/>
                </a:solidFill>
                <a:latin typeface="Comic Sans MS" panose="030F0702030302020204" pitchFamily="66" charset="0"/>
              </a:rPr>
              <a:t>Large groups / small groups?</a:t>
            </a:r>
          </a:p>
          <a:p>
            <a:pPr>
              <a:lnSpc>
                <a:spcPct val="150000"/>
              </a:lnSpc>
            </a:pPr>
            <a:endParaRPr lang="en-GB" sz="2800" b="1" dirty="0">
              <a:solidFill>
                <a:schemeClr val="accent4"/>
              </a:solidFill>
              <a:latin typeface="Comic Sans MS" panose="030F0702030302020204" pitchFamily="66" charset="0"/>
            </a:endParaRPr>
          </a:p>
          <a:p>
            <a:pPr>
              <a:lnSpc>
                <a:spcPct val="150000"/>
              </a:lnSpc>
            </a:pPr>
            <a:r>
              <a:rPr lang="en-GB" sz="2800" b="1" dirty="0">
                <a:solidFill>
                  <a:schemeClr val="accent4"/>
                </a:solidFill>
                <a:latin typeface="Comic Sans MS" panose="030F0702030302020204" pitchFamily="66" charset="0"/>
              </a:rPr>
              <a:t>What resources are available?</a:t>
            </a:r>
          </a:p>
          <a:p>
            <a:pPr>
              <a:lnSpc>
                <a:spcPct val="150000"/>
              </a:lnSpc>
            </a:pPr>
            <a:endParaRPr lang="en-GB" sz="2800" b="1" dirty="0">
              <a:solidFill>
                <a:schemeClr val="accent4"/>
              </a:solidFill>
              <a:latin typeface="Comic Sans MS" panose="030F0702030302020204" pitchFamily="66" charset="0"/>
            </a:endParaRPr>
          </a:p>
          <a:p>
            <a:endParaRPr lang="en-GB" sz="2000" dirty="0"/>
          </a:p>
        </p:txBody>
      </p:sp>
      <p:sp>
        <p:nvSpPr>
          <p:cNvPr id="3" name="TextBox 2">
            <a:extLst>
              <a:ext uri="{FF2B5EF4-FFF2-40B4-BE49-F238E27FC236}">
                <a16:creationId xmlns:a16="http://schemas.microsoft.com/office/drawing/2014/main" id="{9BE23210-D584-054A-0772-F8CC431061C6}"/>
              </a:ext>
            </a:extLst>
          </p:cNvPr>
          <p:cNvSpPr txBox="1"/>
          <p:nvPr/>
        </p:nvSpPr>
        <p:spPr>
          <a:xfrm>
            <a:off x="9420438" y="5172077"/>
            <a:ext cx="2305321" cy="1477328"/>
          </a:xfrm>
          <a:prstGeom prst="rect">
            <a:avLst/>
          </a:prstGeom>
          <a:noFill/>
        </p:spPr>
        <p:txBody>
          <a:bodyPr wrap="square" rtlCol="0">
            <a:spAutoFit/>
          </a:bodyPr>
          <a:lstStyle/>
          <a:p>
            <a:pPr algn="ctr"/>
            <a:r>
              <a:rPr lang="en-GB" dirty="0">
                <a:latin typeface="Comic Sans MS" panose="030F0702030302020204" pitchFamily="66" charset="0"/>
                <a:hlinkClick r:id="rId6"/>
              </a:rPr>
              <a:t>https://padlet.com/jayne_morgan1/phonic-schemes-f88t3t4edn8qz6re</a:t>
            </a:r>
            <a:endParaRPr lang="en-GB" dirty="0">
              <a:latin typeface="Comic Sans MS" panose="030F0702030302020204" pitchFamily="66" charset="0"/>
            </a:endParaRPr>
          </a:p>
          <a:p>
            <a:pPr algn="ctr"/>
            <a:endParaRPr lang="en-GB" dirty="0">
              <a:latin typeface="Comic Sans MS" panose="030F0702030302020204" pitchFamily="66" charset="0"/>
            </a:endParaRPr>
          </a:p>
        </p:txBody>
      </p:sp>
    </p:spTree>
    <p:extLst>
      <p:ext uri="{BB962C8B-B14F-4D97-AF65-F5344CB8AC3E}">
        <p14:creationId xmlns:p14="http://schemas.microsoft.com/office/powerpoint/2010/main" val="13882185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823B82-0C69-7EF3-1BD8-65EF12E615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53B1B9-A589-6DB8-A039-91B3AF685807}"/>
              </a:ext>
            </a:extLst>
          </p:cNvPr>
          <p:cNvSpPr txBox="1">
            <a:spLocks/>
          </p:cNvSpPr>
          <p:nvPr/>
        </p:nvSpPr>
        <p:spPr>
          <a:xfrm>
            <a:off x="492539" y="87683"/>
            <a:ext cx="6251338" cy="131476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2 Sight recognition: learning sight words</a:t>
            </a:r>
          </a:p>
        </p:txBody>
      </p:sp>
      <p:pic>
        <p:nvPicPr>
          <p:cNvPr id="5" name="Picture 4" descr="A group of words on a white background&#10;&#10;AI-generated content may be incorrect.">
            <a:extLst>
              <a:ext uri="{FF2B5EF4-FFF2-40B4-BE49-F238E27FC236}">
                <a16:creationId xmlns:a16="http://schemas.microsoft.com/office/drawing/2014/main" id="{355CA719-7F5C-2A0C-1F6B-FDD5B11E65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5257" y="1735049"/>
            <a:ext cx="5605002" cy="3983851"/>
          </a:xfrm>
          <a:prstGeom prst="rect">
            <a:avLst/>
          </a:prstGeom>
          <a:ln w="57150">
            <a:solidFill>
              <a:schemeClr val="tx2">
                <a:lumMod val="50000"/>
                <a:lumOff val="50000"/>
              </a:schemeClr>
            </a:solidFill>
          </a:ln>
        </p:spPr>
      </p:pic>
      <p:sp>
        <p:nvSpPr>
          <p:cNvPr id="6" name="Rectangle 5">
            <a:extLst>
              <a:ext uri="{FF2B5EF4-FFF2-40B4-BE49-F238E27FC236}">
                <a16:creationId xmlns:a16="http://schemas.microsoft.com/office/drawing/2014/main" id="{7F509DB1-4D4B-7541-0F84-40E80455B967}"/>
              </a:ext>
            </a:extLst>
          </p:cNvPr>
          <p:cNvSpPr/>
          <p:nvPr/>
        </p:nvSpPr>
        <p:spPr>
          <a:xfrm>
            <a:off x="99957" y="3051014"/>
            <a:ext cx="2114288" cy="1200329"/>
          </a:xfrm>
          <a:prstGeom prst="rect">
            <a:avLst/>
          </a:prstGeom>
          <a:noFill/>
          <a:ln w="28575">
            <a:solidFill>
              <a:schemeClr val="tx2">
                <a:lumMod val="50000"/>
                <a:lumOff val="50000"/>
              </a:schemeClr>
            </a:solidFill>
          </a:ln>
        </p:spPr>
        <p:txBody>
          <a:bodyPr wrap="square" lIns="91440" tIns="45720" rIns="91440" bIns="45720">
            <a:spAutoFit/>
          </a:bodyPr>
          <a:lstStyle/>
          <a:p>
            <a:pPr algn="ctr"/>
            <a:r>
              <a:rPr lang="en-US" sz="2400" b="1" cap="none" spc="0" dirty="0">
                <a:ln w="12700">
                  <a:solidFill>
                    <a:schemeClr val="accent1"/>
                  </a:solidFill>
                  <a:prstDash val="solid"/>
                </a:ln>
                <a:solidFill>
                  <a:schemeClr val="tx2">
                    <a:lumMod val="50000"/>
                    <a:lumOff val="50000"/>
                  </a:schemeClr>
                </a:solidFill>
                <a:effectLst>
                  <a:outerShdw dist="38100" dir="2640000" algn="bl" rotWithShape="0">
                    <a:schemeClr val="accent1"/>
                  </a:outerShdw>
                </a:effectLst>
              </a:rPr>
              <a:t>High frequency words</a:t>
            </a:r>
          </a:p>
        </p:txBody>
      </p:sp>
      <p:sp>
        <p:nvSpPr>
          <p:cNvPr id="7" name="Rectangle 6">
            <a:extLst>
              <a:ext uri="{FF2B5EF4-FFF2-40B4-BE49-F238E27FC236}">
                <a16:creationId xmlns:a16="http://schemas.microsoft.com/office/drawing/2014/main" id="{E1A4D1C7-65BA-A9D2-FEA7-48EFB1A93ED8}"/>
              </a:ext>
            </a:extLst>
          </p:cNvPr>
          <p:cNvSpPr/>
          <p:nvPr/>
        </p:nvSpPr>
        <p:spPr>
          <a:xfrm>
            <a:off x="99957" y="2094275"/>
            <a:ext cx="2114288" cy="461665"/>
          </a:xfrm>
          <a:prstGeom prst="rect">
            <a:avLst/>
          </a:prstGeom>
          <a:noFill/>
          <a:ln w="28575">
            <a:solidFill>
              <a:schemeClr val="tx2">
                <a:lumMod val="50000"/>
                <a:lumOff val="50000"/>
              </a:schemeClr>
            </a:solidFill>
          </a:ln>
        </p:spPr>
        <p:txBody>
          <a:bodyPr wrap="square" lIns="91440" tIns="45720" rIns="91440" bIns="45720">
            <a:spAutoFit/>
          </a:bodyPr>
          <a:lstStyle/>
          <a:p>
            <a:pPr algn="ctr"/>
            <a:r>
              <a:rPr lang="en-US" sz="2400" b="1" dirty="0">
                <a:ln w="12700">
                  <a:solidFill>
                    <a:schemeClr val="accent1"/>
                  </a:solidFill>
                  <a:prstDash val="solid"/>
                </a:ln>
                <a:solidFill>
                  <a:schemeClr val="tx2">
                    <a:lumMod val="50000"/>
                    <a:lumOff val="50000"/>
                  </a:schemeClr>
                </a:solidFill>
                <a:effectLst>
                  <a:outerShdw dist="38100" dir="2640000" algn="bl" rotWithShape="0">
                    <a:schemeClr val="accent1"/>
                  </a:outerShdw>
                </a:effectLst>
              </a:rPr>
              <a:t>S</a:t>
            </a:r>
            <a:r>
              <a:rPr lang="en-US" sz="2400" b="1" cap="none" spc="0" dirty="0">
                <a:ln w="12700">
                  <a:solidFill>
                    <a:schemeClr val="accent1"/>
                  </a:solidFill>
                  <a:prstDash val="solid"/>
                </a:ln>
                <a:solidFill>
                  <a:schemeClr val="tx2">
                    <a:lumMod val="50000"/>
                    <a:lumOff val="50000"/>
                  </a:schemeClr>
                </a:solidFill>
                <a:effectLst>
                  <a:outerShdw dist="38100" dir="2640000" algn="bl" rotWithShape="0">
                    <a:schemeClr val="accent1"/>
                  </a:outerShdw>
                </a:effectLst>
              </a:rPr>
              <a:t>ight words</a:t>
            </a:r>
          </a:p>
        </p:txBody>
      </p:sp>
      <p:sp>
        <p:nvSpPr>
          <p:cNvPr id="9" name="Rectangle 8">
            <a:extLst>
              <a:ext uri="{FF2B5EF4-FFF2-40B4-BE49-F238E27FC236}">
                <a16:creationId xmlns:a16="http://schemas.microsoft.com/office/drawing/2014/main" id="{21470AE4-8CFC-2C8B-EC7D-86B5EAB747B3}"/>
              </a:ext>
            </a:extLst>
          </p:cNvPr>
          <p:cNvSpPr/>
          <p:nvPr/>
        </p:nvSpPr>
        <p:spPr>
          <a:xfrm>
            <a:off x="27412" y="4746417"/>
            <a:ext cx="2114288" cy="830997"/>
          </a:xfrm>
          <a:prstGeom prst="rect">
            <a:avLst/>
          </a:prstGeom>
          <a:noFill/>
          <a:ln w="28575">
            <a:solidFill>
              <a:schemeClr val="tx2">
                <a:lumMod val="50000"/>
                <a:lumOff val="50000"/>
              </a:schemeClr>
            </a:solidFill>
          </a:ln>
        </p:spPr>
        <p:txBody>
          <a:bodyPr wrap="square" lIns="91440" tIns="45720" rIns="91440" bIns="45720">
            <a:spAutoFit/>
          </a:bodyPr>
          <a:lstStyle/>
          <a:p>
            <a:pPr algn="ctr"/>
            <a:r>
              <a:rPr lang="en-US" sz="2400" b="1" cap="none" spc="0" dirty="0">
                <a:ln w="12700">
                  <a:solidFill>
                    <a:schemeClr val="accent1"/>
                  </a:solidFill>
                  <a:prstDash val="solid"/>
                </a:ln>
                <a:solidFill>
                  <a:schemeClr val="tx2">
                    <a:lumMod val="50000"/>
                    <a:lumOff val="50000"/>
                  </a:schemeClr>
                </a:solidFill>
                <a:effectLst>
                  <a:outerShdw dist="38100" dir="2640000" algn="bl" rotWithShape="0">
                    <a:schemeClr val="accent1"/>
                  </a:outerShdw>
                </a:effectLst>
              </a:rPr>
              <a:t>Any other names?</a:t>
            </a:r>
          </a:p>
        </p:txBody>
      </p:sp>
      <p:pic>
        <p:nvPicPr>
          <p:cNvPr id="10" name="Picture 9" descr="A cartoon of a child with thought bubbles&#10;&#10;AI-generated content may be incorrect.">
            <a:extLst>
              <a:ext uri="{FF2B5EF4-FFF2-40B4-BE49-F238E27FC236}">
                <a16:creationId xmlns:a16="http://schemas.microsoft.com/office/drawing/2014/main" id="{557B758F-9E6D-3068-F1B2-C7B459B3CEC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49397" y="5181388"/>
            <a:ext cx="2044700" cy="1477645"/>
          </a:xfrm>
          <a:prstGeom prst="rect">
            <a:avLst/>
          </a:prstGeom>
          <a:noFill/>
          <a:ln>
            <a:noFill/>
          </a:ln>
        </p:spPr>
      </p:pic>
      <p:sp>
        <p:nvSpPr>
          <p:cNvPr id="11" name="TextBox 10">
            <a:extLst>
              <a:ext uri="{FF2B5EF4-FFF2-40B4-BE49-F238E27FC236}">
                <a16:creationId xmlns:a16="http://schemas.microsoft.com/office/drawing/2014/main" id="{AAEEDC34-58C2-A670-8E70-BB09B15DB271}"/>
              </a:ext>
            </a:extLst>
          </p:cNvPr>
          <p:cNvSpPr txBox="1"/>
          <p:nvPr/>
        </p:nvSpPr>
        <p:spPr>
          <a:xfrm>
            <a:off x="9549397" y="1637874"/>
            <a:ext cx="2330611" cy="3046988"/>
          </a:xfrm>
          <a:prstGeom prst="rect">
            <a:avLst/>
          </a:prstGeom>
          <a:noFill/>
        </p:spPr>
        <p:txBody>
          <a:bodyPr wrap="square" rtlCol="0">
            <a:spAutoFit/>
          </a:bodyPr>
          <a:lstStyle/>
          <a:p>
            <a:pPr algn="ctr"/>
            <a:r>
              <a:rPr lang="en-GB" sz="2400" dirty="0">
                <a:latin typeface="Comic Sans MS" panose="030F0702030302020204" pitchFamily="66" charset="0"/>
              </a:rPr>
              <a:t>What sort of activities could you prepare to support the children’s learning of these words??</a:t>
            </a:r>
          </a:p>
        </p:txBody>
      </p:sp>
      <p:pic>
        <p:nvPicPr>
          <p:cNvPr id="12" name="Picture 11" descr="A computer screen shot of a blue background&#10;&#10;Description automatically generated">
            <a:extLst>
              <a:ext uri="{FF2B5EF4-FFF2-40B4-BE49-F238E27FC236}">
                <a16:creationId xmlns:a16="http://schemas.microsoft.com/office/drawing/2014/main" id="{765B07B7-0677-15FB-53C8-81F792D7AAE2}"/>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sp>
        <p:nvSpPr>
          <p:cNvPr id="3" name="TextBox 2">
            <a:extLst>
              <a:ext uri="{FF2B5EF4-FFF2-40B4-BE49-F238E27FC236}">
                <a16:creationId xmlns:a16="http://schemas.microsoft.com/office/drawing/2014/main" id="{627E5D47-CE29-48C3-2D18-F2D0FFBE847E}"/>
              </a:ext>
            </a:extLst>
          </p:cNvPr>
          <p:cNvSpPr txBox="1"/>
          <p:nvPr/>
        </p:nvSpPr>
        <p:spPr>
          <a:xfrm>
            <a:off x="2141700" y="6112756"/>
            <a:ext cx="2800960" cy="369332"/>
          </a:xfrm>
          <a:prstGeom prst="rect">
            <a:avLst/>
          </a:prstGeom>
          <a:noFill/>
        </p:spPr>
        <p:txBody>
          <a:bodyPr wrap="square" rtlCol="0">
            <a:spAutoFit/>
          </a:bodyPr>
          <a:lstStyle/>
          <a:p>
            <a:r>
              <a:rPr lang="en-GB" dirty="0">
                <a:hlinkClick r:id="rId6" action="ppaction://hlinkfile"/>
              </a:rPr>
              <a:t>Keyword Cards 1.pub</a:t>
            </a:r>
            <a:endParaRPr lang="en-GB" dirty="0"/>
          </a:p>
        </p:txBody>
      </p:sp>
      <p:sp>
        <p:nvSpPr>
          <p:cNvPr id="4" name="TextBox 3">
            <a:extLst>
              <a:ext uri="{FF2B5EF4-FFF2-40B4-BE49-F238E27FC236}">
                <a16:creationId xmlns:a16="http://schemas.microsoft.com/office/drawing/2014/main" id="{19CF6DBF-725A-399F-02F4-9C2692850BAD}"/>
              </a:ext>
            </a:extLst>
          </p:cNvPr>
          <p:cNvSpPr txBox="1"/>
          <p:nvPr/>
        </p:nvSpPr>
        <p:spPr>
          <a:xfrm>
            <a:off x="6108392" y="6112756"/>
            <a:ext cx="2514600" cy="369332"/>
          </a:xfrm>
          <a:prstGeom prst="rect">
            <a:avLst/>
          </a:prstGeom>
          <a:noFill/>
        </p:spPr>
        <p:txBody>
          <a:bodyPr wrap="square" rtlCol="0">
            <a:spAutoFit/>
          </a:bodyPr>
          <a:lstStyle/>
          <a:p>
            <a:r>
              <a:rPr lang="en-GB" dirty="0">
                <a:hlinkClick r:id="rId7" action="ppaction://hlinkfile"/>
              </a:rPr>
              <a:t>Keyword Cards 2.pub</a:t>
            </a:r>
            <a:endParaRPr lang="en-GB" dirty="0"/>
          </a:p>
        </p:txBody>
      </p:sp>
    </p:spTree>
    <p:extLst>
      <p:ext uri="{BB962C8B-B14F-4D97-AF65-F5344CB8AC3E}">
        <p14:creationId xmlns:p14="http://schemas.microsoft.com/office/powerpoint/2010/main" val="3152694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6"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fld id="{583B18CA-27AA-46CC-893F-B4275F40C601}" type="slidenum">
              <a:rPr lang="en-GB" altLang="en-US" sz="1200">
                <a:solidFill>
                  <a:srgbClr val="898989"/>
                </a:solidFill>
                <a:latin typeface="Arial" panose="020B0604020202020204" pitchFamily="34" charset="0"/>
              </a:rPr>
              <a:pPr>
                <a:spcBef>
                  <a:spcPct val="0"/>
                </a:spcBef>
                <a:buFontTx/>
                <a:buNone/>
              </a:pPr>
              <a:t>22</a:t>
            </a:fld>
            <a:endParaRPr lang="en-GB" altLang="en-US" sz="1200" dirty="0">
              <a:solidFill>
                <a:srgbClr val="898989"/>
              </a:solidFill>
              <a:latin typeface="Arial" panose="020B0604020202020204" pitchFamily="34" charset="0"/>
            </a:endParaRPr>
          </a:p>
        </p:txBody>
      </p:sp>
      <p:pic>
        <p:nvPicPr>
          <p:cNvPr id="33797" name="Picture 2" descr="C:\Users\jmorgan7\AppData\Local\Microsoft\Windows\Temporary Internet Files\Content.IE5\1RB490KC\learning-styles-300x209[1].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rot="21048474">
            <a:off x="314666" y="3940013"/>
            <a:ext cx="2963453" cy="2065899"/>
          </a:xfrm>
        </p:spPr>
      </p:pic>
      <p:sp>
        <p:nvSpPr>
          <p:cNvPr id="9" name="TextBox 8"/>
          <p:cNvSpPr txBox="1"/>
          <p:nvPr/>
        </p:nvSpPr>
        <p:spPr>
          <a:xfrm>
            <a:off x="3647728" y="1864419"/>
            <a:ext cx="5472608" cy="3108543"/>
          </a:xfrm>
          <a:prstGeom prst="rect">
            <a:avLst/>
          </a:prstGeom>
          <a:solidFill>
            <a:schemeClr val="tx2">
              <a:lumMod val="25000"/>
              <a:lumOff val="75000"/>
            </a:schemeClr>
          </a:solidFill>
          <a:ln w="38100">
            <a:solidFill>
              <a:srgbClr val="0070C0"/>
            </a:solidFill>
          </a:ln>
        </p:spPr>
        <p:txBody>
          <a:bodyPr wrap="square">
            <a:spAutoFit/>
          </a:bodyPr>
          <a:lstStyle/>
          <a:p>
            <a:pPr algn="ctr">
              <a:defRPr/>
            </a:pPr>
            <a:r>
              <a:rPr lang="en-GB" sz="2800" dirty="0">
                <a:latin typeface="Comic Sans MS" panose="030F0702030302020204" pitchFamily="66" charset="0"/>
              </a:rPr>
              <a:t>Activity – Tell the person sitting next to you three things you have learnt during this session.</a:t>
            </a:r>
          </a:p>
          <a:p>
            <a:pPr algn="ctr">
              <a:defRPr/>
            </a:pPr>
            <a:r>
              <a:rPr lang="en-GB" sz="2800" dirty="0">
                <a:latin typeface="Comic Sans MS" panose="030F0702030302020204" pitchFamily="66" charset="0"/>
              </a:rPr>
              <a:t>I will ask a number of people to tell me what their partner has learnt.</a:t>
            </a:r>
          </a:p>
        </p:txBody>
      </p:sp>
      <p:pic>
        <p:nvPicPr>
          <p:cNvPr id="3" name="Picture 2" descr="A computer screen shot of a blue background&#10;&#10;Description automatically generated">
            <a:extLst>
              <a:ext uri="{FF2B5EF4-FFF2-40B4-BE49-F238E27FC236}">
                <a16:creationId xmlns:a16="http://schemas.microsoft.com/office/drawing/2014/main" id="{613EF4F0-06D5-4962-8D91-C8E06DEEAB58}"/>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sp>
        <p:nvSpPr>
          <p:cNvPr id="5" name="Title 1">
            <a:extLst>
              <a:ext uri="{FF2B5EF4-FFF2-40B4-BE49-F238E27FC236}">
                <a16:creationId xmlns:a16="http://schemas.microsoft.com/office/drawing/2014/main" id="{C357B90F-4156-A641-FAC2-E3A06776214B}"/>
              </a:ext>
            </a:extLst>
          </p:cNvPr>
          <p:cNvSpPr txBox="1">
            <a:spLocks/>
          </p:cNvSpPr>
          <p:nvPr/>
        </p:nvSpPr>
        <p:spPr>
          <a:xfrm>
            <a:off x="-934241" y="112018"/>
            <a:ext cx="6251338" cy="131476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Review</a:t>
            </a:r>
          </a:p>
        </p:txBody>
      </p:sp>
    </p:spTree>
    <p:extLst>
      <p:ext uri="{BB962C8B-B14F-4D97-AF65-F5344CB8AC3E}">
        <p14:creationId xmlns:p14="http://schemas.microsoft.com/office/powerpoint/2010/main" val="19183806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9649" y="-313988"/>
            <a:ext cx="4368602" cy="1956841"/>
          </a:xfrm>
        </p:spPr>
        <p:txBody>
          <a:bodyPr vert="horz" lIns="91440" tIns="45720" rIns="91440" bIns="45720" rtlCol="0" anchor="b">
            <a:normAutofit/>
          </a:bodyPr>
          <a:lstStyle/>
          <a:p>
            <a:r>
              <a:rPr lang="en-US" sz="5400" b="1" dirty="0">
                <a:solidFill>
                  <a:srgbClr val="0070C0"/>
                </a:solidFill>
                <a:latin typeface="Comic Sans MS" panose="030F0702030302020204" pitchFamily="66" charset="0"/>
              </a:rPr>
              <a:t>References</a:t>
            </a:r>
          </a:p>
        </p:txBody>
      </p:sp>
      <p:sp>
        <p:nvSpPr>
          <p:cNvPr id="6" name="TextBox 5">
            <a:extLst>
              <a:ext uri="{FF2B5EF4-FFF2-40B4-BE49-F238E27FC236}">
                <a16:creationId xmlns:a16="http://schemas.microsoft.com/office/drawing/2014/main" id="{12B5E648-E335-8F8F-07A1-E3510725D0EE}"/>
              </a:ext>
            </a:extLst>
          </p:cNvPr>
          <p:cNvSpPr txBox="1"/>
          <p:nvPr/>
        </p:nvSpPr>
        <p:spPr>
          <a:xfrm>
            <a:off x="640080" y="2872899"/>
            <a:ext cx="4243589" cy="3320668"/>
          </a:xfrm>
          <a:prstGeom prst="rect">
            <a:avLst/>
          </a:prstGeom>
        </p:spPr>
        <p:txBody>
          <a:bodyPr vert="horz" lIns="91440" tIns="45720" rIns="91440" bIns="45720" rtlCol="0">
            <a:normAutofit/>
          </a:bodyPr>
          <a:lstStyle/>
          <a:p>
            <a:pPr marL="0" indent="-228600">
              <a:lnSpc>
                <a:spcPct val="90000"/>
              </a:lnSpc>
              <a:spcAft>
                <a:spcPts val="600"/>
              </a:spcAft>
              <a:buFont typeface="Arial" panose="020B0604020202020204" pitchFamily="34" charset="0"/>
              <a:buChar char="•"/>
            </a:pPr>
            <a:r>
              <a:rPr lang="en-US" sz="1500" dirty="0"/>
              <a:t>Medwell, J.A., Wray, D. and Minns, H. (2014) </a:t>
            </a:r>
            <a:r>
              <a:rPr lang="en-US" sz="1500" i="1" dirty="0"/>
              <a:t>Primary English: Teaching theory and practice</a:t>
            </a:r>
            <a:r>
              <a:rPr lang="en-US" sz="1500" dirty="0"/>
              <a:t>. United Kingdom: SAGE Publications.</a:t>
            </a:r>
          </a:p>
          <a:p>
            <a:pPr marL="0" indent="-228600">
              <a:lnSpc>
                <a:spcPct val="90000"/>
              </a:lnSpc>
              <a:spcAft>
                <a:spcPts val="600"/>
              </a:spcAft>
              <a:buFont typeface="Arial" panose="020B0604020202020204" pitchFamily="34" charset="0"/>
              <a:buChar char="•"/>
            </a:pPr>
            <a:r>
              <a:rPr lang="en-US" sz="1500" dirty="0"/>
              <a:t>Such, C. (2025). </a:t>
            </a:r>
            <a:r>
              <a:rPr lang="en-US" sz="1500" i="1" dirty="0"/>
              <a:t>Primary Reading Simplified: A Practical Guide to Classroom Teaching &amp; Whole-school Implementation.</a:t>
            </a:r>
            <a:r>
              <a:rPr lang="en-US" sz="1500" dirty="0"/>
              <a:t> London: Corwin.</a:t>
            </a:r>
          </a:p>
          <a:p>
            <a:pPr marL="0" indent="-228600">
              <a:lnSpc>
                <a:spcPct val="90000"/>
              </a:lnSpc>
              <a:spcAft>
                <a:spcPts val="600"/>
              </a:spcAft>
              <a:buFont typeface="Arial" panose="020B0604020202020204" pitchFamily="34" charset="0"/>
              <a:buChar char="•"/>
            </a:pPr>
            <a:r>
              <a:rPr lang="en-US" sz="1500" dirty="0"/>
              <a:t>Waugh, D. and Neaum, S. (2013). </a:t>
            </a:r>
            <a:r>
              <a:rPr lang="en-US" sz="1500" i="1" dirty="0"/>
              <a:t>Beyond Early Reading</a:t>
            </a:r>
            <a:r>
              <a:rPr lang="en-US" sz="1500" dirty="0"/>
              <a:t>. Northwich: Critical Publishing.</a:t>
            </a:r>
          </a:p>
          <a:p>
            <a:pPr marL="0" indent="-228600">
              <a:lnSpc>
                <a:spcPct val="90000"/>
              </a:lnSpc>
              <a:spcAft>
                <a:spcPts val="600"/>
              </a:spcAft>
              <a:buFont typeface="Arial" panose="020B0604020202020204" pitchFamily="34" charset="0"/>
              <a:buChar char="•"/>
            </a:pPr>
            <a:r>
              <a:rPr lang="en-US" sz="1500" dirty="0"/>
              <a:t>Wyse, D. and Hacking, C. (2024). </a:t>
            </a:r>
            <a:r>
              <a:rPr lang="en-US" sz="1500" i="1" dirty="0"/>
              <a:t>Balancing Act: An Evidence-based Approach to Teaching Phonics, Reading and Writing</a:t>
            </a:r>
            <a:r>
              <a:rPr lang="en-US" sz="1500" dirty="0"/>
              <a:t>. Abingdon: Routledge.</a:t>
            </a:r>
          </a:p>
          <a:p>
            <a:pPr indent="-228600">
              <a:lnSpc>
                <a:spcPct val="90000"/>
              </a:lnSpc>
              <a:spcAft>
                <a:spcPts val="600"/>
              </a:spcAft>
              <a:buFont typeface="Arial" panose="020B0604020202020204" pitchFamily="34" charset="0"/>
              <a:buChar char="•"/>
            </a:pPr>
            <a:endParaRPr lang="en-US" sz="1500" dirty="0"/>
          </a:p>
        </p:txBody>
      </p:sp>
      <p:pic>
        <p:nvPicPr>
          <p:cNvPr id="7" name="Picture 6" descr="A row of colorful books&#10;&#10;Description automatically generated">
            <a:extLst>
              <a:ext uri="{FF2B5EF4-FFF2-40B4-BE49-F238E27FC236}">
                <a16:creationId xmlns:a16="http://schemas.microsoft.com/office/drawing/2014/main" id="{B79A2ABE-3879-DB96-2326-28B176AA8EBE}"/>
              </a:ext>
            </a:extLst>
          </p:cNvPr>
          <p:cNvPicPr>
            <a:picLocks noChangeAspect="1"/>
          </p:cNvPicPr>
          <p:nvPr/>
        </p:nvPicPr>
        <p:blipFill>
          <a:blip r:embed="rId3">
            <a:extLst>
              <a:ext uri="{837473B0-CC2E-450A-ABE3-18F120FF3D39}">
                <a1611:picAttrSrcUrl xmlns:a1611="http://schemas.microsoft.com/office/drawing/2016/11/main" r:id="rId4"/>
              </a:ext>
            </a:extLst>
          </a:blip>
          <a:srcRect l="23241" r="26608"/>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179CFD5C-3386-2774-A9E4-6B03D6391F36}"/>
              </a:ext>
            </a:extLst>
          </p:cNvPr>
          <p:cNvSpPr txBox="1"/>
          <p:nvPr/>
        </p:nvSpPr>
        <p:spPr>
          <a:xfrm>
            <a:off x="4061722" y="1578366"/>
            <a:ext cx="7665057" cy="1077218"/>
          </a:xfrm>
          <a:prstGeom prst="rect">
            <a:avLst/>
          </a:prstGeom>
          <a:noFill/>
        </p:spPr>
        <p:txBody>
          <a:bodyPr wrap="square" rtlCol="0">
            <a:spAutoFit/>
          </a:bodyPr>
          <a:lstStyle/>
          <a:p>
            <a:pPr>
              <a:spcAft>
                <a:spcPts val="6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endParaRPr lang="en-GB" dirty="0"/>
          </a:p>
        </p:txBody>
      </p:sp>
      <p:pic>
        <p:nvPicPr>
          <p:cNvPr id="3" name="Picture 2" descr="A computer screen shot of a blue background&#10;&#10;Description automatically generated">
            <a:extLst>
              <a:ext uri="{FF2B5EF4-FFF2-40B4-BE49-F238E27FC236}">
                <a16:creationId xmlns:a16="http://schemas.microsoft.com/office/drawing/2014/main" id="{522B8F4E-702F-0D2D-ECFB-1FAC06E3A158}"/>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902528" y="200722"/>
            <a:ext cx="2104498" cy="877145"/>
          </a:xfrm>
          <a:prstGeom prst="rect">
            <a:avLst/>
          </a:prstGeom>
        </p:spPr>
      </p:pic>
    </p:spTree>
    <p:extLst>
      <p:ext uri="{BB962C8B-B14F-4D97-AF65-F5344CB8AC3E}">
        <p14:creationId xmlns:p14="http://schemas.microsoft.com/office/powerpoint/2010/main" val="5348647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651539" y="2327103"/>
            <a:ext cx="2734734" cy="1038115"/>
          </a:xfrm>
        </p:spPr>
        <p:txBody>
          <a:bodyPr anchor="b">
            <a:normAutofit fontScale="90000"/>
          </a:bodyPr>
          <a:lstStyle/>
          <a:p>
            <a:pPr algn="ctr">
              <a:defRPr/>
            </a:pPr>
            <a:r>
              <a:rPr lang="en-GB" sz="3100" dirty="0">
                <a:solidFill>
                  <a:schemeClr val="accent3">
                    <a:lumMod val="75000"/>
                  </a:schemeClr>
                </a:solidFill>
                <a:latin typeface="Comic Sans MS" panose="030F0702030302020204" pitchFamily="66" charset="0"/>
              </a:rPr>
              <a:t>If you have any questions following today’s session, please contact me</a:t>
            </a:r>
          </a:p>
        </p:txBody>
      </p:sp>
      <p:sp>
        <p:nvSpPr>
          <p:cNvPr id="7" name="TextBox 6">
            <a:extLst>
              <a:ext uri="{FF2B5EF4-FFF2-40B4-BE49-F238E27FC236}">
                <a16:creationId xmlns:a16="http://schemas.microsoft.com/office/drawing/2014/main" id="{8A97A0BF-8E73-4EDC-A3BD-0F3A20535BE1}"/>
              </a:ext>
            </a:extLst>
          </p:cNvPr>
          <p:cNvSpPr txBox="1"/>
          <p:nvPr/>
        </p:nvSpPr>
        <p:spPr>
          <a:xfrm>
            <a:off x="5765801" y="4915907"/>
            <a:ext cx="4242326" cy="1508105"/>
          </a:xfrm>
          <a:prstGeom prst="rect">
            <a:avLst/>
          </a:prstGeom>
          <a:noFill/>
        </p:spPr>
        <p:txBody>
          <a:bodyPr wrap="square" rtlCol="0">
            <a:spAutoFit/>
          </a:bodyPr>
          <a:lstStyle/>
          <a:p>
            <a:pPr algn="ctr" defTabSz="548640">
              <a:spcAft>
                <a:spcPts val="600"/>
              </a:spcAft>
            </a:pPr>
            <a:r>
              <a:rPr lang="en-GB" sz="3200" kern="1200" dirty="0">
                <a:solidFill>
                  <a:schemeClr val="tx1"/>
                </a:solidFill>
                <a:latin typeface="Comic Sans MS" panose="030F0702030302020204" pitchFamily="66" charset="0"/>
              </a:rPr>
              <a:t>Jayne Morgan</a:t>
            </a:r>
          </a:p>
          <a:p>
            <a:pPr algn="ctr" defTabSz="548640">
              <a:spcAft>
                <a:spcPts val="600"/>
              </a:spcAft>
            </a:pPr>
            <a:r>
              <a:rPr lang="en-GB" kern="1200" dirty="0">
                <a:solidFill>
                  <a:schemeClr val="tx1"/>
                </a:solidFill>
                <a:latin typeface="Comic Sans MS" panose="030F0702030302020204" pitchFamily="66" charset="0"/>
                <a:hlinkClick r:id="rId3"/>
              </a:rPr>
              <a:t>jayne.morgan@uwtsd.ac.uk</a:t>
            </a:r>
            <a:endParaRPr lang="en-GB" kern="1200" dirty="0">
              <a:solidFill>
                <a:schemeClr val="tx1"/>
              </a:solidFill>
              <a:latin typeface="Comic Sans MS" panose="030F0702030302020204" pitchFamily="66" charset="0"/>
            </a:endParaRPr>
          </a:p>
          <a:p>
            <a:pPr algn="ctr" defTabSz="548640">
              <a:spcAft>
                <a:spcPts val="600"/>
              </a:spcAft>
            </a:pPr>
            <a:r>
              <a:rPr lang="en-GB" sz="3200" dirty="0">
                <a:latin typeface="Comic Sans MS" panose="030F0702030302020204" pitchFamily="66" charset="0"/>
              </a:rPr>
              <a:t>     </a:t>
            </a:r>
            <a:endParaRPr lang="en-GB" dirty="0"/>
          </a:p>
        </p:txBody>
      </p:sp>
      <p:pic>
        <p:nvPicPr>
          <p:cNvPr id="5" name="Picture 4" descr="Smiley - Wikipedia"/>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3769" y="4531030"/>
            <a:ext cx="1050273" cy="1050273"/>
          </a:xfrm>
          <a:prstGeom prst="rect">
            <a:avLst/>
          </a:prstGeom>
        </p:spPr>
      </p:pic>
      <p:pic>
        <p:nvPicPr>
          <p:cNvPr id="8" name="Picture 7" descr="A person with short hair wearing glasses&#10;&#10;Description automatically generated">
            <a:extLst>
              <a:ext uri="{FF2B5EF4-FFF2-40B4-BE49-F238E27FC236}">
                <a16:creationId xmlns:a16="http://schemas.microsoft.com/office/drawing/2014/main" id="{DEE25D32-4702-43C1-56F7-0C45E88363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72391" y="582332"/>
            <a:ext cx="3085032" cy="4104824"/>
          </a:xfrm>
          <a:prstGeom prst="rect">
            <a:avLst/>
          </a:prstGeom>
          <a:ln w="76200">
            <a:solidFill>
              <a:schemeClr val="accent1"/>
            </a:solidFill>
          </a:ln>
        </p:spPr>
      </p:pic>
      <p:pic>
        <p:nvPicPr>
          <p:cNvPr id="3" name="Picture 2" descr="A computer screen shot of a blue background&#10;&#10;Description automatically generated">
            <a:extLst>
              <a:ext uri="{FF2B5EF4-FFF2-40B4-BE49-F238E27FC236}">
                <a16:creationId xmlns:a16="http://schemas.microsoft.com/office/drawing/2014/main" id="{75FE68FA-10FE-AA91-3BCB-04D268E3626F}"/>
              </a:ext>
            </a:extLst>
          </p:cNvPr>
          <p:cNvPicPr>
            <a:picLocks noChangeAspect="1"/>
          </p:cNvPicPr>
          <p:nvPr/>
        </p:nvPicPr>
        <p:blipFill rotWithShape="1">
          <a:blip r:embed="rId6">
            <a:extLst>
              <a:ext uri="{28A0092B-C50C-407E-A947-70E740481C1C}">
                <a14:useLocalDpi xmlns:a14="http://schemas.microsoft.com/office/drawing/2010/main" val="0"/>
              </a:ext>
            </a:extLst>
          </a:blip>
          <a:srcRect l="44043" t="38217" r="30494" b="45864"/>
          <a:stretch/>
        </p:blipFill>
        <p:spPr>
          <a:xfrm>
            <a:off x="10008127" y="143759"/>
            <a:ext cx="2104498" cy="877145"/>
          </a:xfrm>
          <a:prstGeom prst="rect">
            <a:avLst/>
          </a:prstGeom>
        </p:spPr>
      </p:pic>
    </p:spTree>
    <p:extLst>
      <p:ext uri="{BB962C8B-B14F-4D97-AF65-F5344CB8AC3E}">
        <p14:creationId xmlns:p14="http://schemas.microsoft.com/office/powerpoint/2010/main" val="4811401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428</TotalTime>
  <Words>1578</Words>
  <Application>Microsoft Office PowerPoint</Application>
  <PresentationFormat>Widescreen</PresentationFormat>
  <Paragraphs>209</Paragraphs>
  <Slides>24</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ＭＳ Ｐゴシック</vt:lpstr>
      <vt:lpstr>Aptos</vt:lpstr>
      <vt:lpstr>Aptos Display</vt:lpstr>
      <vt:lpstr>Arial</vt:lpstr>
      <vt:lpstr>Calibri</vt:lpstr>
      <vt:lpstr>Comic Sans MS</vt:lpstr>
      <vt:lpstr>Office Theme</vt:lpstr>
      <vt:lpstr>Early Reading Development</vt:lpstr>
      <vt:lpstr>PowerPoint Presentation</vt:lpstr>
      <vt:lpstr>PowerPoint Presentation</vt:lpstr>
      <vt:lpstr> Aims for this session </vt:lpstr>
      <vt:lpstr>Curriculum for Wales</vt:lpstr>
      <vt:lpstr>PowerPoint Presentation</vt:lpstr>
      <vt:lpstr>PowerPoint Presentation</vt:lpstr>
      <vt:lpstr>PowerPoint Presentation</vt:lpstr>
      <vt:lpstr>PowerPoint Presentation</vt:lpstr>
      <vt:lpstr>PowerPoint Presentation</vt:lpstr>
      <vt:lpstr>PowerPoint Presentation</vt:lpstr>
      <vt:lpstr>Literature fires imagination and inspires creativity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Some phonic schemes that are widely used </vt:lpstr>
      <vt:lpstr>PowerPoint Presentation</vt:lpstr>
      <vt:lpstr>PowerPoint Presentation</vt:lpstr>
      <vt:lpstr>References</vt:lpstr>
      <vt:lpstr>If you have any questions following today’s session, please contact 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Jayne Morgan</dc:creator>
  <cp:lastModifiedBy>Jayne Morgan</cp:lastModifiedBy>
  <cp:revision>69</cp:revision>
  <cp:lastPrinted>2025-10-14T14:50:54Z</cp:lastPrinted>
  <dcterms:created xsi:type="dcterms:W3CDTF">2024-12-19T17:22:02Z</dcterms:created>
  <dcterms:modified xsi:type="dcterms:W3CDTF">2025-10-19T14:58:18Z</dcterms:modified>
</cp:coreProperties>
</file>