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28"/>
  </p:notesMasterIdLst>
  <p:handoutMasterIdLst>
    <p:handoutMasterId r:id="rId29"/>
  </p:handoutMasterIdLst>
  <p:sldIdLst>
    <p:sldId id="563" r:id="rId5"/>
    <p:sldId id="565" r:id="rId6"/>
    <p:sldId id="619" r:id="rId7"/>
    <p:sldId id="566" r:id="rId8"/>
    <p:sldId id="324" r:id="rId9"/>
    <p:sldId id="569" r:id="rId10"/>
    <p:sldId id="621" r:id="rId11"/>
    <p:sldId id="620" r:id="rId12"/>
    <p:sldId id="368" r:id="rId13"/>
    <p:sldId id="624" r:id="rId14"/>
    <p:sldId id="329" r:id="rId15"/>
    <p:sldId id="625" r:id="rId16"/>
    <p:sldId id="363" r:id="rId17"/>
    <p:sldId id="332" r:id="rId18"/>
    <p:sldId id="333" r:id="rId19"/>
    <p:sldId id="334" r:id="rId20"/>
    <p:sldId id="335" r:id="rId21"/>
    <p:sldId id="337" r:id="rId22"/>
    <p:sldId id="623" r:id="rId23"/>
    <p:sldId id="323" r:id="rId24"/>
    <p:sldId id="321" r:id="rId25"/>
    <p:sldId id="366" r:id="rId26"/>
    <p:sldId id="367" r:id="rId2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8BBF53-A4CC-462C-AF3A-A485439A44AE}" v="12" dt="2026-01-09T09:48:30.5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18" autoAdjust="0"/>
    <p:restoredTop sz="94576" autoAdjust="0"/>
  </p:normalViewPr>
  <p:slideViewPr>
    <p:cSldViewPr>
      <p:cViewPr varScale="1">
        <p:scale>
          <a:sx n="103" d="100"/>
          <a:sy n="103" d="100"/>
        </p:scale>
        <p:origin x="76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us Klingelfuss" userId="bd76eaf9-c4ae-4be9-b963-4e8bfdef57a8" providerId="ADAL" clId="{E0F7431B-54CE-4F1F-B863-058E9F366696}"/>
    <pc:docChg chg="custSel delSld modSld">
      <pc:chgData name="Markus Klingelfuss" userId="bd76eaf9-c4ae-4be9-b963-4e8bfdef57a8" providerId="ADAL" clId="{E0F7431B-54CE-4F1F-B863-058E9F366696}" dt="2026-01-09T09:51:39.837" v="34" actId="478"/>
      <pc:docMkLst>
        <pc:docMk/>
      </pc:docMkLst>
      <pc:sldChg chg="addSp delSp modSp mod">
        <pc:chgData name="Markus Klingelfuss" userId="bd76eaf9-c4ae-4be9-b963-4e8bfdef57a8" providerId="ADAL" clId="{E0F7431B-54CE-4F1F-B863-058E9F366696}" dt="2026-01-09T09:51:39.837" v="34" actId="478"/>
        <pc:sldMkLst>
          <pc:docMk/>
          <pc:sldMk cId="1536084247" sldId="323"/>
        </pc:sldMkLst>
        <pc:spChg chg="add del mod">
          <ac:chgData name="Markus Klingelfuss" userId="bd76eaf9-c4ae-4be9-b963-4e8bfdef57a8" providerId="ADAL" clId="{E0F7431B-54CE-4F1F-B863-058E9F366696}" dt="2026-01-09T09:51:39.837" v="34" actId="478"/>
          <ac:spMkLst>
            <pc:docMk/>
            <pc:sldMk cId="1536084247" sldId="323"/>
            <ac:spMk id="3" creationId="{1D17D8B8-A815-B533-A261-665E5BB81EB4}"/>
          </ac:spMkLst>
        </pc:spChg>
      </pc:sldChg>
      <pc:sldChg chg="modSp mod">
        <pc:chgData name="Markus Klingelfuss" userId="bd76eaf9-c4ae-4be9-b963-4e8bfdef57a8" providerId="ADAL" clId="{E0F7431B-54CE-4F1F-B863-058E9F366696}" dt="2026-01-09T09:50:07.119" v="22" actId="20577"/>
        <pc:sldMkLst>
          <pc:docMk/>
          <pc:sldMk cId="0" sldId="329"/>
        </pc:sldMkLst>
        <pc:spChg chg="mod">
          <ac:chgData name="Markus Klingelfuss" userId="bd76eaf9-c4ae-4be9-b963-4e8bfdef57a8" providerId="ADAL" clId="{E0F7431B-54CE-4F1F-B863-058E9F366696}" dt="2026-01-09T09:50:07.119" v="22" actId="20577"/>
          <ac:spMkLst>
            <pc:docMk/>
            <pc:sldMk cId="0" sldId="329"/>
            <ac:spMk id="4099" creationId="{3A373344-C26D-4128-B24E-59A2E8ACF6C5}"/>
          </ac:spMkLst>
        </pc:spChg>
      </pc:sldChg>
      <pc:sldChg chg="modSp mod">
        <pc:chgData name="Markus Klingelfuss" userId="bd76eaf9-c4ae-4be9-b963-4e8bfdef57a8" providerId="ADAL" clId="{E0F7431B-54CE-4F1F-B863-058E9F366696}" dt="2026-01-09T09:48:55.567" v="21" actId="790"/>
        <pc:sldMkLst>
          <pc:docMk/>
          <pc:sldMk cId="0" sldId="337"/>
        </pc:sldMkLst>
        <pc:spChg chg="mod">
          <ac:chgData name="Markus Klingelfuss" userId="bd76eaf9-c4ae-4be9-b963-4e8bfdef57a8" providerId="ADAL" clId="{E0F7431B-54CE-4F1F-B863-058E9F366696}" dt="2026-01-09T09:48:30.503" v="20" actId="20577"/>
          <ac:spMkLst>
            <pc:docMk/>
            <pc:sldMk cId="0" sldId="337"/>
            <ac:spMk id="12291" creationId="{4F2F9D2A-E393-44C0-AD86-1EC4B2E27D1B}"/>
          </ac:spMkLst>
        </pc:spChg>
        <pc:spChg chg="mod">
          <ac:chgData name="Markus Klingelfuss" userId="bd76eaf9-c4ae-4be9-b963-4e8bfdef57a8" providerId="ADAL" clId="{E0F7431B-54CE-4F1F-B863-058E9F366696}" dt="2026-01-09T09:48:55.567" v="21" actId="790"/>
          <ac:spMkLst>
            <pc:docMk/>
            <pc:sldMk cId="0" sldId="337"/>
            <ac:spMk id="15362" creationId="{F7363F6F-CA72-4C18-BC9C-4D205657536C}"/>
          </ac:spMkLst>
        </pc:spChg>
      </pc:sldChg>
      <pc:sldChg chg="del">
        <pc:chgData name="Markus Klingelfuss" userId="bd76eaf9-c4ae-4be9-b963-4e8bfdef57a8" providerId="ADAL" clId="{E0F7431B-54CE-4F1F-B863-058E9F366696}" dt="2026-01-09T09:42:15.649" v="0" actId="47"/>
        <pc:sldMkLst>
          <pc:docMk/>
          <pc:sldMk cId="2659334253" sldId="369"/>
        </pc:sldMkLst>
      </pc:sldChg>
      <pc:sldChg chg="del">
        <pc:chgData name="Markus Klingelfuss" userId="bd76eaf9-c4ae-4be9-b963-4e8bfdef57a8" providerId="ADAL" clId="{E0F7431B-54CE-4F1F-B863-058E9F366696}" dt="2026-01-09T09:42:18.274" v="1" actId="47"/>
        <pc:sldMkLst>
          <pc:docMk/>
          <pc:sldMk cId="3423457423" sldId="370"/>
        </pc:sldMkLst>
      </pc:sldChg>
      <pc:sldChg chg="del">
        <pc:chgData name="Markus Klingelfuss" userId="bd76eaf9-c4ae-4be9-b963-4e8bfdef57a8" providerId="ADAL" clId="{E0F7431B-54CE-4F1F-B863-058E9F366696}" dt="2026-01-09T09:42:22.531" v="2" actId="47"/>
        <pc:sldMkLst>
          <pc:docMk/>
          <pc:sldMk cId="142287513" sldId="371"/>
        </pc:sldMkLst>
      </pc:sldChg>
      <pc:sldChg chg="del">
        <pc:chgData name="Markus Klingelfuss" userId="bd76eaf9-c4ae-4be9-b963-4e8bfdef57a8" providerId="ADAL" clId="{E0F7431B-54CE-4F1F-B863-058E9F366696}" dt="2026-01-09T09:43:18.955" v="4" actId="47"/>
        <pc:sldMkLst>
          <pc:docMk/>
          <pc:sldMk cId="1292591943" sldId="377"/>
        </pc:sldMkLst>
      </pc:sldChg>
      <pc:sldChg chg="del">
        <pc:chgData name="Markus Klingelfuss" userId="bd76eaf9-c4ae-4be9-b963-4e8bfdef57a8" providerId="ADAL" clId="{E0F7431B-54CE-4F1F-B863-058E9F366696}" dt="2026-01-09T09:46:38.969" v="7" actId="47"/>
        <pc:sldMkLst>
          <pc:docMk/>
          <pc:sldMk cId="3135124084" sldId="378"/>
        </pc:sldMkLst>
      </pc:sldChg>
      <pc:sldChg chg="del">
        <pc:chgData name="Markus Klingelfuss" userId="bd76eaf9-c4ae-4be9-b963-4e8bfdef57a8" providerId="ADAL" clId="{E0F7431B-54CE-4F1F-B863-058E9F366696}" dt="2026-01-09T09:43:16.551" v="3" actId="47"/>
        <pc:sldMkLst>
          <pc:docMk/>
          <pc:sldMk cId="3316838354" sldId="622"/>
        </pc:sldMkLst>
      </pc:sldChg>
      <pc:sldChg chg="modSp mod">
        <pc:chgData name="Markus Klingelfuss" userId="bd76eaf9-c4ae-4be9-b963-4e8bfdef57a8" providerId="ADAL" clId="{E0F7431B-54CE-4F1F-B863-058E9F366696}" dt="2026-01-09T09:46:31.631" v="6" actId="20577"/>
        <pc:sldMkLst>
          <pc:docMk/>
          <pc:sldMk cId="376050560" sldId="623"/>
        </pc:sldMkLst>
        <pc:spChg chg="mod">
          <ac:chgData name="Markus Klingelfuss" userId="bd76eaf9-c4ae-4be9-b963-4e8bfdef57a8" providerId="ADAL" clId="{E0F7431B-54CE-4F1F-B863-058E9F366696}" dt="2026-01-09T09:46:31.631" v="6" actId="20577"/>
          <ac:spMkLst>
            <pc:docMk/>
            <pc:sldMk cId="376050560" sldId="623"/>
            <ac:spMk id="2" creationId="{B72B87B4-CDBB-0485-BFA3-35AFF23241EC}"/>
          </ac:spMkLst>
        </pc:spChg>
      </pc:sldChg>
      <pc:sldChg chg="del">
        <pc:chgData name="Markus Klingelfuss" userId="bd76eaf9-c4ae-4be9-b963-4e8bfdef57a8" providerId="ADAL" clId="{E0F7431B-54CE-4F1F-B863-058E9F366696}" dt="2026-01-09T09:46:42.084" v="8" actId="47"/>
        <pc:sldMkLst>
          <pc:docMk/>
          <pc:sldMk cId="987144780" sldId="626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3363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6AEBFD9D-DD33-4984-850E-6E33DF291AD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42AC7F2A-E55B-42C7-B429-5AE2AD2255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D25AA71B-85F0-4F62-9607-E5E2E953AE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F547EADD-F771-4784-AA70-F8D4BBCC581F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11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605D15BE-D56C-400A-9A1E-FFDA2959438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11302673-8D9C-4F60-9E35-04DD1F46BA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EF32540E-A763-4854-B312-AE11DD8989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AC68A44C-6F33-49BB-8D34-3463748C42D1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13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465E7907-1457-4766-A97A-AA5CB096E30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BDD1895B-C2B7-491F-9F0E-F3C63CED84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28D1488E-D748-4EA1-903C-7E23009C01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7797A56F-5D14-4955-B15B-E14FCDE7C4AC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14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DAE62D74-940C-4533-906E-179B38A0B81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4600F058-4BA3-4B7C-A77D-19F1233883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1F2A84CC-CC65-41B4-BFBC-2FAAD43DEE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44FC1AAD-5933-4022-8A7E-18B5179E5E29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15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AFD8D9C9-D801-4019-996A-4AE9DE7591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C4B6CAE7-388A-405A-9093-5201E49EF6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5604" name="Slide Number Placeholder 3">
            <a:extLst>
              <a:ext uri="{FF2B5EF4-FFF2-40B4-BE49-F238E27FC236}">
                <a16:creationId xmlns:a16="http://schemas.microsoft.com/office/drawing/2014/main" id="{5F61F6AA-481D-4BBF-BE6F-7F7D6F3174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077C21D9-779E-4F17-8A54-DB90352F23C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16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BA3B3169-9B8F-4798-A9D6-72E3D2E3E21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24786DD5-0C2F-4472-A2D2-79752E0FE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9FECE4B4-AD34-493B-907E-825197BC7E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EFBF6261-3115-4DE5-81EE-4E4ABCC6F047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17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91AD751A-256B-42FE-98F6-FFDBADECFEF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5199FE71-929B-4BF9-AA9B-809ECEECD5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E6DB7FE4-D79F-482B-AB47-B7B6A6FBBD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D5344359-B852-404F-BB8B-6191918C731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18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91AD751A-256B-42FE-98F6-FFDBADECFEF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5199FE71-929B-4BF9-AA9B-809ECEECD5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E6DB7FE4-D79F-482B-AB47-B7B6A6FBBD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D5344359-B852-404F-BB8B-6191918C7318}" type="slidenum">
              <a:rPr lang="en-US" altLang="en-US">
                <a:ea typeface="华文细黑" panose="02010600040101010101" pitchFamily="2" charset="-122"/>
              </a:rPr>
              <a:pPr eaLnBrk="1" hangingPunct="1">
                <a:spcBef>
                  <a:spcPct val="0"/>
                </a:spcBef>
              </a:pPr>
              <a:t>22</a:t>
            </a:fld>
            <a:endParaRPr lang="en-US" altLang="en-US">
              <a:ea typeface="华文细黑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94964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09/01/2026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09/01/2026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09/01/2026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09/01/2026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09/01/2026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09/01/2026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09/01/2026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09/01/2026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09/01/2026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09/01/2026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09/01/2026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09/01/2026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8.xml"/><Relationship Id="rId1" Type="http://schemas.openxmlformats.org/officeDocument/2006/relationships/video" Target="https://www.youtube.com/embed/ATfY8dvbuFg?feature=oembed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8.xml"/><Relationship Id="rId1" Type="http://schemas.openxmlformats.org/officeDocument/2006/relationships/video" Target="https://www.youtube.com/embed/5utoLhjUuAI?feature=oembed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package" Target="../embeddings/Microsoft_Word_Document.docx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emf"/><Relationship Id="rId4" Type="http://schemas.openxmlformats.org/officeDocument/2006/relationships/package" Target="../embeddings/Microsoft_Word_Document1.docx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hbr.org/2013/06/how-to-give-a-killer-presentati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538790"/>
            <a:ext cx="7920880" cy="3780420"/>
          </a:xfrm>
        </p:spPr>
        <p:txBody>
          <a:bodyPr>
            <a:normAutofit fontScale="90000"/>
          </a:bodyPr>
          <a:lstStyle/>
          <a:p>
            <a:br>
              <a:rPr lang="en-GB" altLang="en-US" sz="1800" dirty="0"/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b="1" dirty="0"/>
              <a:t>Certificate of Higher Education</a:t>
            </a:r>
            <a:br>
              <a:rPr lang="en-GB" altLang="en-US" sz="1800" b="1" dirty="0"/>
            </a:br>
            <a:r>
              <a:rPr lang="en-GB" altLang="en-US" sz="1800" b="1" dirty="0"/>
              <a:t>Skills for the Workplace Health and Social Care</a:t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2325" b="1" dirty="0">
                <a:solidFill>
                  <a:srgbClr val="FFFF00"/>
                </a:solidFill>
              </a:rPr>
              <a:t>Academic and Employability Skills</a:t>
            </a:r>
            <a:br>
              <a:rPr lang="en-GB" sz="3000" b="1" dirty="0">
                <a:solidFill>
                  <a:srgbClr val="FFFF00"/>
                </a:solidFill>
              </a:rPr>
            </a:br>
            <a:r>
              <a:rPr lang="en-GB" sz="2325" b="1" dirty="0">
                <a:solidFill>
                  <a:srgbClr val="FFFF00"/>
                </a:solidFill>
              </a:rPr>
              <a:t>(LCHS4001)</a:t>
            </a:r>
            <a:br>
              <a:rPr lang="en-GB" sz="2400" b="1" dirty="0">
                <a:solidFill>
                  <a:srgbClr val="FFFF00"/>
                </a:solidFill>
              </a:rPr>
            </a:br>
            <a:r>
              <a:rPr lang="en-GB" sz="3975" b="1" dirty="0">
                <a:solidFill>
                  <a:srgbClr val="FFFF00"/>
                </a:solidFill>
              </a:rPr>
              <a:t>Session 2: </a:t>
            </a:r>
            <a:br>
              <a:rPr lang="en-GB" sz="3975" b="1" dirty="0">
                <a:solidFill>
                  <a:srgbClr val="FFFF00"/>
                </a:solidFill>
              </a:rPr>
            </a:br>
            <a:br>
              <a:rPr lang="en-GB" sz="4000" b="1" dirty="0">
                <a:solidFill>
                  <a:srgbClr val="FFFF00"/>
                </a:solidFill>
              </a:rPr>
            </a:br>
            <a:r>
              <a:rPr lang="en-GB" sz="4000" b="1" dirty="0">
                <a:solidFill>
                  <a:srgbClr val="FFFF00"/>
                </a:solidFill>
              </a:rPr>
              <a:t>Academic presentations</a:t>
            </a:r>
            <a:br>
              <a:rPr lang="en-GB" sz="5475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64250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 this session we will: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CDA0D5E-932B-2C79-6B9F-8CCF97B14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887918"/>
            <a:ext cx="8064896" cy="3215268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Define what makes a good / bad presentation</a:t>
            </a:r>
          </a:p>
          <a:p>
            <a:r>
              <a:rPr lang="en-GB" dirty="0"/>
              <a:t>Discuss the skills needed to present well</a:t>
            </a:r>
            <a:endParaRPr lang="en-GB" b="1" dirty="0"/>
          </a:p>
          <a:p>
            <a:r>
              <a:rPr lang="en-GB" dirty="0"/>
              <a:t>Look at examples of good / bad presentations</a:t>
            </a:r>
          </a:p>
          <a:p>
            <a:r>
              <a:rPr lang="en-GB" dirty="0"/>
              <a:t>Think about how it all relates to </a:t>
            </a:r>
            <a:r>
              <a:rPr lang="en-GB" b="1" dirty="0"/>
              <a:t>Task 1</a:t>
            </a:r>
          </a:p>
          <a:p>
            <a:endParaRPr lang="en-GB" b="1" dirty="0"/>
          </a:p>
          <a:p>
            <a:r>
              <a:rPr lang="en-GB" i="1" dirty="0"/>
              <a:t>Think about how you can use the information for LCHS4007 Task 1</a:t>
            </a:r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b="1" dirty="0"/>
          </a:p>
        </p:txBody>
      </p:sp>
    </p:spTree>
    <p:extLst>
      <p:ext uri="{BB962C8B-B14F-4D97-AF65-F5344CB8AC3E}">
        <p14:creationId xmlns:p14="http://schemas.microsoft.com/office/powerpoint/2010/main" val="30482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1959C-3326-F153-38CC-9466A558F662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Giving presentations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55227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FF527-5094-EFD2-36EB-31B31EBA9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Group task – on your table</a:t>
            </a:r>
          </a:p>
        </p:txBody>
      </p:sp>
      <p:pic>
        <p:nvPicPr>
          <p:cNvPr id="8" name="Content Placeholder 7" descr="Adults writing and consulting textbooks">
            <a:extLst>
              <a:ext uri="{FF2B5EF4-FFF2-40B4-BE49-F238E27FC236}">
                <a16:creationId xmlns:a16="http://schemas.microsoft.com/office/drawing/2014/main" id="{7FF7F6E6-8D90-5856-2817-5F1308199AF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248694"/>
            <a:ext cx="4038600" cy="269240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FE255C-C7EB-5C62-1F2F-05D1061091C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>
                <a:cs typeface="Calibri" panose="020F0502020204030204" pitchFamily="34" charset="0"/>
              </a:rPr>
              <a:t>Have you ever given a presentation before? If so, what was it for and how did it go?</a:t>
            </a:r>
          </a:p>
          <a:p>
            <a:r>
              <a:rPr lang="en-GB" sz="2400" dirty="0">
                <a:cs typeface="Calibri" panose="020F0502020204030204" pitchFamily="34" charset="0"/>
              </a:rPr>
              <a:t>Do you like speaking in front of people? Why or why not?</a:t>
            </a:r>
          </a:p>
          <a:p>
            <a:r>
              <a:rPr lang="en-GB" sz="2400" dirty="0">
                <a:cs typeface="Calibri" panose="020F0502020204030204" pitchFamily="34" charset="0"/>
              </a:rPr>
              <a:t>What makes a presentation good? How about bad? 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A0ABDE-37A0-0962-785A-3C8C0EC7F5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09/01/2026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11A5E-4A23-7198-8F89-6D16E39E791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3079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good presentation is: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US" altLang="en-US" dirty="0">
              <a:cs typeface="Tahoma" panose="020B060403050404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>
                <a:cs typeface="Tahoma" panose="020B0604030504040204" pitchFamily="34" charset="0"/>
              </a:rPr>
              <a:t>Engaging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>
                <a:cs typeface="Tahoma" panose="020B0604030504040204" pitchFamily="34" charset="0"/>
              </a:rPr>
              <a:t>Interesting / stimulating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>
                <a:cs typeface="Tahoma" panose="020B0604030504040204" pitchFamily="34" charset="0"/>
              </a:rPr>
              <a:t>Well prepared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>
                <a:cs typeface="Tahoma" panose="020B0604030504040204" pitchFamily="34" charset="0"/>
              </a:rPr>
              <a:t>Well structured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>
                <a:cs typeface="Tahoma" panose="020B0604030504040204" pitchFamily="34" charset="0"/>
              </a:rPr>
              <a:t>Clear &amp; Concise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>
                <a:cs typeface="Tahoma" panose="020B0604030504040204" pitchFamily="34" charset="0"/>
              </a:rPr>
              <a:t>Easy to follow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>
                <a:cs typeface="Tahoma" panose="020B0604030504040204" pitchFamily="34" charset="0"/>
              </a:rPr>
              <a:t>Supported by good visual aids</a:t>
            </a:r>
          </a:p>
          <a:p>
            <a:pPr>
              <a:buFont typeface="Arial" panose="020B0604020202020204" pitchFamily="34" charset="0"/>
              <a:buChar char="•"/>
            </a:pPr>
            <a:endParaRPr lang="en-US" altLang="en-US" dirty="0">
              <a:cs typeface="Tahoma" panose="020B060403050404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altLang="en-US" dirty="0">
              <a:cs typeface="Tahoma" panose="020B060403050404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altLang="en-US" dirty="0">
              <a:cs typeface="Tahoma" panose="020B0604030504040204" pitchFamily="34" charset="0"/>
            </a:endParaRPr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A bad presentation is: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dirty="0"/>
              <a:t>Boring</a:t>
            </a:r>
          </a:p>
          <a:p>
            <a:r>
              <a:rPr lang="en-GB" dirty="0"/>
              <a:t>Badly prepared</a:t>
            </a:r>
          </a:p>
          <a:p>
            <a:r>
              <a:rPr lang="en-GB" dirty="0"/>
              <a:t>Poorly structured</a:t>
            </a:r>
          </a:p>
          <a:p>
            <a:r>
              <a:rPr lang="en-GB" dirty="0"/>
              <a:t>Long-winded </a:t>
            </a:r>
          </a:p>
          <a:p>
            <a:r>
              <a:rPr lang="en-GB" dirty="0"/>
              <a:t>Difficult to follow</a:t>
            </a:r>
          </a:p>
          <a:p>
            <a:r>
              <a:rPr lang="en-GB" dirty="0"/>
              <a:t>Visually misleading</a:t>
            </a:r>
          </a:p>
        </p:txBody>
      </p:sp>
      <p:sp>
        <p:nvSpPr>
          <p:cNvPr id="8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800" b="1" cap="all" dirty="0">
                <a:cs typeface="Calibri"/>
              </a:rPr>
              <a:t>Did you get any of these…</a:t>
            </a:r>
          </a:p>
        </p:txBody>
      </p:sp>
    </p:spTree>
    <p:extLst>
      <p:ext uri="{BB962C8B-B14F-4D97-AF65-F5344CB8AC3E}">
        <p14:creationId xmlns:p14="http://schemas.microsoft.com/office/powerpoint/2010/main" val="2291181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DB658-7B7F-1FED-0CD0-4DA65E33C0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Activity 1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29BF6A-F0E4-248A-68D3-26C1459DB95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1400" dirty="0">
                <a:latin typeface="+mj-lt"/>
                <a:cs typeface="Calibri" panose="020F0502020204030204" pitchFamily="34" charset="0"/>
              </a:rPr>
              <a:t>Watch the following presentation:</a:t>
            </a:r>
          </a:p>
          <a:p>
            <a:endParaRPr lang="en-GB" dirty="0">
              <a:latin typeface="+mj-lt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  <a:cs typeface="Calibri" panose="020F0502020204030204" pitchFamily="34" charset="0"/>
              </a:rPr>
              <a:t>How does she do?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  <a:cs typeface="Calibri" panose="020F0502020204030204" pitchFamily="34" charset="0"/>
              </a:rPr>
              <a:t>Is there anything you should avoid when giving presentations?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+mj-lt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  <a:cs typeface="Calibri" panose="020F0502020204030204" pitchFamily="34" charset="0"/>
              </a:rPr>
              <a:t>Take notes on the worksheet on Moodle or in your notebook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0AB0EB-9DF2-7EF3-E564-93EE45AF5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F297A0-C124-4ADC-9EF2-B843F7980417}" type="datetime1">
              <a:rPr lang="en-GB" altLang="en-US" smtClean="0"/>
              <a:pPr>
                <a:defRPr/>
              </a:pPr>
              <a:t>09/01/2026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A2AA20-10C0-B657-6CBB-27CC1BB15A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F707D33-CDDE-408A-A9D9-8533BBB6956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7" name="Online Media 5" descr="Delivering a bad presentation - spot the mistakes">
            <a:hlinkClick r:id="" action="ppaction://media"/>
            <a:extLst>
              <a:ext uri="{FF2B5EF4-FFF2-40B4-BE49-F238E27FC236}">
                <a16:creationId xmlns:a16="http://schemas.microsoft.com/office/drawing/2014/main" id="{B65B2A65-4361-0217-BF46-A72478E4E9B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 rotWithShape="1">
          <a:blip r:embed="rId3"/>
          <a:srcRect l="16333" r="8333"/>
          <a:stretch/>
        </p:blipFill>
        <p:spPr>
          <a:xfrm>
            <a:off x="3575050" y="942198"/>
            <a:ext cx="5111750" cy="383377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63432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C28F2-B2B5-2D52-0B1A-D25FCE4B2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4D4FE-D112-C409-3D52-84135553A9C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l" rtl="0" fontAlgn="base">
              <a:lnSpc>
                <a:spcPts val="1564"/>
              </a:lnSpc>
              <a:spcAft>
                <a:spcPts val="800"/>
              </a:spcAft>
              <a:buNone/>
            </a:pPr>
            <a:r>
              <a:rPr lang="en-GB" sz="1800" b="1" i="0" u="sng" dirty="0">
                <a:solidFill>
                  <a:srgbClr val="00B0F0"/>
                </a:solidFill>
                <a:effectLst/>
                <a:latin typeface="Aptos" panose="020B0004020202020204" pitchFamily="34" charset="0"/>
              </a:rPr>
              <a:t>Activity 1</a:t>
            </a:r>
            <a:r>
              <a:rPr lang="en-GB" sz="1800" b="0" i="0" dirty="0">
                <a:solidFill>
                  <a:srgbClr val="00B0F0"/>
                </a:solidFill>
                <a:effectLst/>
                <a:latin typeface="Aptos" panose="020B0004020202020204" pitchFamily="34" charset="0"/>
              </a:rPr>
              <a:t>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64"/>
              </a:lnSpc>
              <a:spcAft>
                <a:spcPts val="800"/>
              </a:spcAft>
              <a:buNone/>
            </a:pPr>
            <a:endParaRPr lang="en-GB" sz="1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pPr>
              <a:lnSpc>
                <a:spcPts val="1564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latin typeface="Aptos" panose="020B0004020202020204" pitchFamily="34" charset="0"/>
              </a:rPr>
              <a:t>What are your initial thoughts on the presentation?</a:t>
            </a:r>
          </a:p>
          <a:p>
            <a:pPr>
              <a:lnSpc>
                <a:spcPts val="1564"/>
              </a:lnSpc>
              <a:spcAft>
                <a:spcPts val="800"/>
              </a:spcAft>
            </a:pPr>
            <a:endParaRPr lang="en-GB" sz="1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pPr>
              <a:lnSpc>
                <a:spcPts val="1564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latin typeface="Aptos" panose="020B0004020202020204" pitchFamily="34" charset="0"/>
              </a:rPr>
              <a:t>How do you think it went?  Was it successful?</a:t>
            </a:r>
          </a:p>
          <a:p>
            <a:pPr>
              <a:lnSpc>
                <a:spcPts val="1564"/>
              </a:lnSpc>
              <a:spcAft>
                <a:spcPts val="800"/>
              </a:spcAft>
            </a:pPr>
            <a:endParaRPr lang="en-GB" sz="1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pPr>
              <a:lnSpc>
                <a:spcPts val="1564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latin typeface="Aptos" panose="020B0004020202020204" pitchFamily="34" charset="0"/>
              </a:rPr>
              <a:t>Did she do anything well?</a:t>
            </a:r>
          </a:p>
          <a:p>
            <a:pPr algn="l" rtl="0" fontAlgn="base">
              <a:lnSpc>
                <a:spcPts val="1564"/>
              </a:lnSpc>
              <a:spcAft>
                <a:spcPts val="800"/>
              </a:spcAft>
              <a:buNone/>
            </a:pPr>
            <a:endParaRPr lang="en-GB" sz="1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pPr algn="l" rtl="0" fontAlgn="base">
              <a:lnSpc>
                <a:spcPts val="1564"/>
              </a:lnSpc>
              <a:spcAft>
                <a:spcPts val="800"/>
              </a:spcAft>
              <a:buNone/>
            </a:pPr>
            <a:r>
              <a:rPr lang="en-GB" sz="1800" dirty="0">
                <a:solidFill>
                  <a:srgbClr val="000000"/>
                </a:solidFill>
                <a:latin typeface="Aptos" panose="020B0004020202020204" pitchFamily="34" charset="0"/>
              </a:rPr>
              <a:t>Discuss your findings with your partner / table</a:t>
            </a:r>
          </a:p>
          <a:p>
            <a:pPr algn="l" rtl="0" fontAlgn="base">
              <a:lnSpc>
                <a:spcPts val="1564"/>
              </a:lnSpc>
              <a:spcAft>
                <a:spcPts val="800"/>
              </a:spcAft>
              <a:buNone/>
            </a:pPr>
            <a:endParaRPr lang="en-GB" sz="18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l" rtl="0" fontAlgn="base">
              <a:lnSpc>
                <a:spcPts val="1564"/>
              </a:lnSpc>
              <a:spcAft>
                <a:spcPts val="800"/>
              </a:spcAft>
              <a:buNone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64"/>
              </a:lnSpc>
              <a:spcAft>
                <a:spcPts val="800"/>
              </a:spcAft>
              <a:buNone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10C73F-9C20-7BF7-BEC5-890B84DEADF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ts val="1564"/>
              </a:lnSpc>
              <a:spcAft>
                <a:spcPts val="800"/>
              </a:spcAft>
              <a:buNone/>
            </a:pPr>
            <a:r>
              <a:rPr lang="en-GB" b="1" u="sng" dirty="0">
                <a:solidFill>
                  <a:srgbClr val="000000"/>
                </a:solidFill>
                <a:latin typeface="Aptos" panose="020B0004020202020204" pitchFamily="34" charset="0"/>
              </a:rPr>
              <a:t>MISTAKES</a:t>
            </a: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 </a:t>
            </a:r>
            <a:endParaRPr lang="en-GB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>
              <a:lnSpc>
                <a:spcPts val="2700"/>
              </a:lnSpc>
            </a:pP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   </a:t>
            </a:r>
          </a:p>
          <a:p>
            <a:pPr>
              <a:lnSpc>
                <a:spcPts val="2700"/>
              </a:lnSpc>
            </a:pP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  </a:t>
            </a:r>
          </a:p>
          <a:p>
            <a:pPr>
              <a:lnSpc>
                <a:spcPts val="2700"/>
              </a:lnSpc>
            </a:pP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  </a:t>
            </a:r>
          </a:p>
          <a:p>
            <a:pPr>
              <a:lnSpc>
                <a:spcPts val="2700"/>
              </a:lnSpc>
            </a:pP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  </a:t>
            </a:r>
          </a:p>
          <a:p>
            <a:pPr>
              <a:lnSpc>
                <a:spcPts val="2700"/>
              </a:lnSpc>
            </a:pP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  </a:t>
            </a:r>
          </a:p>
          <a:p>
            <a:pPr>
              <a:lnSpc>
                <a:spcPts val="2700"/>
              </a:lnSpc>
            </a:pP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  </a:t>
            </a:r>
          </a:p>
          <a:p>
            <a:pPr>
              <a:lnSpc>
                <a:spcPts val="2700"/>
              </a:lnSpc>
            </a:pP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  </a:t>
            </a:r>
          </a:p>
          <a:p>
            <a:pPr>
              <a:lnSpc>
                <a:spcPts val="2700"/>
              </a:lnSpc>
            </a:pP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  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5EEFDF-828B-6A5F-C418-529FE1CBA7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09/01/2026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A4626-477B-3F1B-BFE5-2A29F3BEB48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18614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1959C-3326-F153-38CC-9466A558F662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Structuring your presentation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91903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40B04-90F3-8F64-B302-EE448900A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Structuring Your Presentation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4A3988A8-F0AE-A7B6-4E09-90EFCD7F36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US" dirty="0"/>
              <a:t>Beginning – Hook the audience</a:t>
            </a:r>
          </a:p>
          <a:p>
            <a:endParaRPr lang="en-US" dirty="0"/>
          </a:p>
          <a:p>
            <a:r>
              <a:rPr lang="en-US" dirty="0"/>
              <a:t>Middle – explain the key points </a:t>
            </a:r>
          </a:p>
          <a:p>
            <a:endParaRPr lang="en-US" dirty="0"/>
          </a:p>
          <a:p>
            <a:r>
              <a:rPr lang="en-US" dirty="0"/>
              <a:t>End – summarize the key ideas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1E9CDBE-4137-C005-7DB6-F5C160CE9D7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458865"/>
            <a:ext cx="4038600" cy="227171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35238-9701-EB87-BCC7-4B2D9EBAA18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09/01/2026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244432-8006-D6F1-947F-CA13524F82B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77504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92C2F9-9727-E22D-BD69-09EB1C082A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74C81-6F80-5D30-ACE3-509CA857C7D6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More things to consider: from start to finish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83045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C2B95A93-FF42-4ED0-A099-44F30CAF3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1.  Pre-talk Preparation</a:t>
            </a: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3A373344-C26D-4128-B24E-59A2E8ACF6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755" y="1395887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altLang="en-US" b="1" i="1" dirty="0">
                <a:solidFill>
                  <a:srgbClr val="00B0F0"/>
                </a:solidFill>
                <a:cs typeface="Calibri" panose="020F0502020204030204" pitchFamily="34" charset="0"/>
              </a:rPr>
              <a:t>Before anything else, preparation is the key to success</a:t>
            </a:r>
          </a:p>
          <a:p>
            <a:r>
              <a:rPr lang="en-US" altLang="en-US" dirty="0">
                <a:cs typeface="Calibri"/>
              </a:rPr>
              <a:t>Arrive a few minutes early to set up and test the equipment (if you're using IT)</a:t>
            </a:r>
            <a:endParaRPr lang="en-US" altLang="en-US" dirty="0">
              <a:cs typeface="Calibri" panose="020F0502020204030204" pitchFamily="34" charset="0"/>
            </a:endParaRPr>
          </a:p>
          <a:p>
            <a:r>
              <a:rPr lang="en-US" altLang="en-US" dirty="0">
                <a:cs typeface="Calibri"/>
              </a:rPr>
              <a:t>Turn off your mobile</a:t>
            </a:r>
          </a:p>
          <a:p>
            <a:r>
              <a:rPr lang="en-US" altLang="en-US" dirty="0">
                <a:cs typeface="Calibri"/>
              </a:rPr>
              <a:t>Look at the room – decide where you want / need to sit / stand</a:t>
            </a:r>
          </a:p>
          <a:p>
            <a:endParaRPr lang="en-US" altLang="en-US" dirty="0"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D618C-3417-1625-6C7B-6F67EC5A0A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2 Visual aids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7876F-4845-7401-B92A-8EB89761864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Consider if you really need to use them</a:t>
            </a:r>
          </a:p>
          <a:p>
            <a:r>
              <a:rPr lang="en-GB" dirty="0"/>
              <a:t>Are you expected to use any?  </a:t>
            </a:r>
          </a:p>
          <a:p>
            <a:r>
              <a:rPr lang="en-GB" dirty="0"/>
              <a:t>If you use them, keep them simple!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DBC9B7-DD4E-FA4F-8C94-7A164FDD6CD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LCHS4001 Academic and Employability Skills – </a:t>
            </a:r>
            <a:r>
              <a:rPr lang="en-GB" b="1" dirty="0"/>
              <a:t>No visual aids</a:t>
            </a:r>
          </a:p>
          <a:p>
            <a:pPr marL="0" indent="0">
              <a:buNone/>
            </a:pPr>
            <a:r>
              <a:rPr lang="en-GB" b="1" dirty="0"/>
              <a:t>Required</a:t>
            </a:r>
            <a:endParaRPr lang="en-GB" dirty="0"/>
          </a:p>
          <a:p>
            <a:r>
              <a:rPr lang="en-GB" dirty="0"/>
              <a:t>LCHS4007 Digital Skills and Research Methods – </a:t>
            </a:r>
            <a:r>
              <a:rPr lang="en-GB" b="1" dirty="0"/>
              <a:t>Must use PPT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ABECBA-B7EE-2513-AA23-17C76A5194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09/01/2026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651789-423C-C228-8848-80CE3EA6C93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62368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CE79DCF-48B5-403F-B159-87F1F458B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3.  Opening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5012FCFE-7F14-44E5-B4F7-0B028A5BB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3917032"/>
          </a:xfrm>
        </p:spPr>
        <p:txBody>
          <a:bodyPr/>
          <a:lstStyle/>
          <a:p>
            <a:r>
              <a:rPr lang="en-US" altLang="en-US" sz="2700" dirty="0">
                <a:cs typeface="Calibri" panose="020F0502020204030204" pitchFamily="34" charset="0"/>
              </a:rPr>
              <a:t>Use the opening to catch the interest and attention of the audience</a:t>
            </a:r>
          </a:p>
          <a:p>
            <a:r>
              <a:rPr lang="en-US" altLang="en-US" sz="2700" dirty="0">
                <a:cs typeface="Calibri" panose="020F0502020204030204" pitchFamily="34" charset="0"/>
              </a:rPr>
              <a:t>Briefly state the problem or topic you will be discussing</a:t>
            </a:r>
          </a:p>
          <a:p>
            <a:r>
              <a:rPr lang="en-US" altLang="en-US" sz="2700" dirty="0">
                <a:cs typeface="Calibri" panose="020F0502020204030204" pitchFamily="34" charset="0"/>
              </a:rPr>
              <a:t>Briefly provide a ‘roadmap’ – tell the audience what you are going to do</a:t>
            </a:r>
          </a:p>
          <a:p>
            <a:r>
              <a:rPr lang="en-US" altLang="en-US" sz="2700" dirty="0">
                <a:cs typeface="Calibri" panose="020F0502020204030204" pitchFamily="34" charset="0"/>
              </a:rPr>
              <a:t>If you are VERY nervous, always open with some basic information about yourself (e.g. name, degree, title of the presentation) </a:t>
            </a:r>
            <a:r>
              <a:rPr lang="en-US" altLang="en-US" sz="2700" b="1" dirty="0">
                <a:solidFill>
                  <a:srgbClr val="00B0F0"/>
                </a:solidFill>
                <a:cs typeface="Calibri" panose="020F0502020204030204" pitchFamily="34" charset="0"/>
              </a:rPr>
              <a:t>(Why do you think this is recommended?!)</a:t>
            </a:r>
            <a:endParaRPr lang="en-US" altLang="en-US" sz="2700" dirty="0">
              <a:solidFill>
                <a:srgbClr val="00B0F0"/>
              </a:solidFill>
              <a:cs typeface="Calibri" panose="020F0502020204030204" pitchFamily="34" charset="0"/>
            </a:endParaRPr>
          </a:p>
          <a:p>
            <a:endParaRPr lang="en-US" alt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CBAB9652-1AC2-4F8D-8B24-5EA6F8492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4.  Speaking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0658CD27-A461-4416-A1FA-E226FE94E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130" y="1417638"/>
            <a:ext cx="8229600" cy="3917032"/>
          </a:xfrm>
        </p:spPr>
        <p:txBody>
          <a:bodyPr/>
          <a:lstStyle/>
          <a:p>
            <a:r>
              <a:rPr lang="en-US" altLang="en-US" sz="2800" dirty="0">
                <a:cs typeface="Calibri" panose="020F0502020204030204" pitchFamily="34" charset="0"/>
              </a:rPr>
              <a:t>Talk at a natural rate of speech 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Project your voice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Speak clearly and distinctly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Pause briefly to give your audience time to digest the information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Don’t read directly from your slides or handouts NOTES! (but don’t read straight off these either!)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EE4D95BA-C50D-4211-8642-51C72BBAD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5.  Body Language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909B9C8C-523A-4CD2-A83C-E1E43F7ED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658" y="1470484"/>
            <a:ext cx="8229600" cy="3917032"/>
          </a:xfrm>
        </p:spPr>
        <p:txBody>
          <a:bodyPr/>
          <a:lstStyle/>
          <a:p>
            <a:r>
              <a:rPr lang="en-US" altLang="en-US" sz="2800" dirty="0">
                <a:cs typeface="Calibri" panose="020F0502020204030204" pitchFamily="34" charset="0"/>
              </a:rPr>
              <a:t> Keep your eyes on the audience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Use natural gestures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Don’t turn your back to the audience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 Only use notes as reference points to keep you on track</a:t>
            </a:r>
          </a:p>
          <a:p>
            <a:r>
              <a:rPr lang="en-US" altLang="en-US" sz="2800" dirty="0">
                <a:cs typeface="Calibri" panose="020F0502020204030204" pitchFamily="34" charset="0"/>
              </a:rPr>
              <a:t>If possible, use a remote devise for advancing your slides (if it’s available)</a:t>
            </a:r>
          </a:p>
          <a:p>
            <a:pPr marL="0" indent="0">
              <a:buNone/>
            </a:pPr>
            <a:endParaRPr lang="en-US" altLang="en-US" sz="2800" dirty="0"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altLang="en-US" sz="2800" dirty="0"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2A4C5410-84D5-4C94-B833-4E33E8FB0F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6.  Questions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C3DA9110-3826-4800-B566-B751AF756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761" y="1417638"/>
            <a:ext cx="8229600" cy="3969878"/>
          </a:xfrm>
        </p:spPr>
        <p:txBody>
          <a:bodyPr/>
          <a:lstStyle/>
          <a:p>
            <a:r>
              <a:rPr lang="en-US" altLang="en-US" sz="2800" dirty="0">
                <a:cs typeface="Calibri"/>
              </a:rPr>
              <a:t>Don’t take questions during the talk (unless you are very experienced) - Why? </a:t>
            </a:r>
          </a:p>
          <a:p>
            <a:r>
              <a:rPr lang="en-US" altLang="en-US" sz="2800" dirty="0">
                <a:cs typeface="Calibri"/>
              </a:rPr>
              <a:t>Always leave time for a few questions at the end of the talk</a:t>
            </a:r>
          </a:p>
          <a:p>
            <a:r>
              <a:rPr lang="en-US" altLang="en-US" sz="2800" dirty="0">
                <a:cs typeface="Calibri"/>
              </a:rPr>
              <a:t>If you can’t answer a question, say so</a:t>
            </a:r>
          </a:p>
          <a:p>
            <a:r>
              <a:rPr lang="en-US" altLang="en-US" sz="2800" dirty="0">
                <a:cs typeface="Calibri"/>
              </a:rPr>
              <a:t>Brainstorm a few questions you might be asked before your presentation and have some thoughts on what you might answer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6BD16CAC-BEEB-4965-9EFE-BEC376BEF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7.  Length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BA528665-4332-47E3-8A23-363E40E46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832" y="1844824"/>
            <a:ext cx="8748464" cy="2803450"/>
          </a:xfrm>
        </p:spPr>
        <p:txBody>
          <a:bodyPr/>
          <a:lstStyle/>
          <a:p>
            <a:r>
              <a:rPr lang="en-US" altLang="en-US" sz="2400" dirty="0">
                <a:cs typeface="Calibri" panose="020F0502020204030204" pitchFamily="34" charset="0"/>
              </a:rPr>
              <a:t>To end on time, you must PRACTISE!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 When practicing, try to end early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 Allow time for audience interruptions and questions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F7363F6F-CA72-4C18-BC9C-4D2056575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>
                <a:latin typeface="+mn-lt"/>
                <a:cs typeface="Calibri" panose="020F0502020204030204" pitchFamily="34" charset="0"/>
              </a:rPr>
              <a:t>8.  Conclusion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4F2F9D2A-E393-44C0-AD86-1EC4B2E27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endParaRPr lang="en-US" altLang="en-US" sz="2400" dirty="0">
              <a:cs typeface="Calibri" panose="020F0502020204030204" pitchFamily="34" charset="0"/>
            </a:endParaRPr>
          </a:p>
          <a:p>
            <a:r>
              <a:rPr lang="en-US" altLang="en-US" sz="2400" dirty="0" err="1">
                <a:cs typeface="Calibri" panose="020F0502020204030204" pitchFamily="34" charset="0"/>
              </a:rPr>
              <a:t>Summarise</a:t>
            </a:r>
            <a:r>
              <a:rPr lang="en-US" altLang="en-US" sz="2400" dirty="0">
                <a:cs typeface="Calibri" panose="020F0502020204030204" pitchFamily="34" charset="0"/>
              </a:rPr>
              <a:t> your key concepts and the main ideas of your presentation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End your talk with the summary statement or question you have prepared</a:t>
            </a:r>
          </a:p>
          <a:p>
            <a:r>
              <a:rPr lang="en-US" altLang="en-US" sz="2400" dirty="0">
                <a:cs typeface="Calibri" panose="020F0502020204030204" pitchFamily="34" charset="0"/>
              </a:rPr>
              <a:t>Remember to thank the audience and ask if there are any questions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E7B524-6C2F-CF9B-3197-6FCA7CD7F3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B87B4-CDBB-0485-BFA3-35AFF2324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Activity 2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B378AC-0BFC-C35D-7802-E5C3F2FA75F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1400" dirty="0">
                <a:latin typeface="+mj-lt"/>
                <a:cs typeface="Calibri" panose="020F0502020204030204" pitchFamily="34" charset="0"/>
              </a:rPr>
              <a:t>Watch the following presentation:</a:t>
            </a:r>
          </a:p>
          <a:p>
            <a:endParaRPr lang="en-GB" dirty="0">
              <a:latin typeface="+mj-lt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  <a:cs typeface="Calibri" panose="020F0502020204030204" pitchFamily="34" charset="0"/>
              </a:rPr>
              <a:t>How does she do?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  <a:cs typeface="Calibri" panose="020F0502020204030204" pitchFamily="34" charset="0"/>
              </a:rPr>
              <a:t>What does she do right?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  <a:cs typeface="Calibri" panose="020F0502020204030204" pitchFamily="34" charset="0"/>
              </a:rPr>
              <a:t>Does she use all the techniques we’ve looked at, today?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  <a:cs typeface="Calibri" panose="020F0502020204030204" pitchFamily="34" charset="0"/>
              </a:rPr>
              <a:t>Does she miss anything?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+mj-lt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  <a:cs typeface="Calibri" panose="020F0502020204030204" pitchFamily="34" charset="0"/>
              </a:rPr>
              <a:t>Take notes on the worksheet on Moodle or in your notebook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704497-3B58-F74E-5D7F-740010032A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F297A0-C124-4ADC-9EF2-B843F7980417}" type="datetime1">
              <a:rPr lang="en-GB" altLang="en-US" smtClean="0"/>
              <a:pPr>
                <a:defRPr/>
              </a:pPr>
              <a:t>09/01/2026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D017A6-68BC-81C1-30A9-79CFE05F1E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F707D33-CDDE-408A-A9D9-8533BBB6956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pic>
        <p:nvPicPr>
          <p:cNvPr id="8" name="Online Media 5" descr="Delivering a good presentation - identify the good techniques">
            <a:hlinkClick r:id="" action="ppaction://media"/>
            <a:extLst>
              <a:ext uri="{FF2B5EF4-FFF2-40B4-BE49-F238E27FC236}">
                <a16:creationId xmlns:a16="http://schemas.microsoft.com/office/drawing/2014/main" id="{8BFDE604-593A-C081-D5DB-0295128B2F6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 rotWithShape="1">
          <a:blip r:embed="rId3"/>
          <a:srcRect l="20208" r="4458"/>
          <a:stretch/>
        </p:blipFill>
        <p:spPr>
          <a:xfrm>
            <a:off x="3575050" y="942198"/>
            <a:ext cx="5111750" cy="383377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6050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4968554" cy="1143000"/>
          </a:xfrm>
        </p:spPr>
        <p:txBody>
          <a:bodyPr>
            <a:normAutofit/>
          </a:bodyPr>
          <a:lstStyle/>
          <a:p>
            <a:pPr algn="l"/>
            <a:r>
              <a:rPr lang="en-US" sz="2800" b="1" cap="all" dirty="0">
                <a:latin typeface="+mn-lt"/>
              </a:rPr>
              <a:t>Presentation checklist</a:t>
            </a:r>
            <a:endParaRPr lang="en-GB" sz="2800" dirty="0">
              <a:latin typeface="+mn-lt"/>
            </a:endParaRPr>
          </a:p>
        </p:txBody>
      </p:sp>
      <p:graphicFrame>
        <p:nvGraphicFramePr>
          <p:cNvPr id="8" name="Content Placeholder 7"/>
          <p:cNvGraphicFramePr>
            <a:graphicFrameLocks noGrp="1" noChangeAspect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30295428"/>
              </p:ext>
            </p:extLst>
          </p:nvPr>
        </p:nvGraphicFramePr>
        <p:xfrm>
          <a:off x="5180698" y="332656"/>
          <a:ext cx="3597632" cy="51723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6417059" imgH="9223812" progId="Word.Document.12">
                  <p:embed/>
                </p:oleObj>
              </mc:Choice>
              <mc:Fallback>
                <p:oleObj name="Document" r:id="rId2" imgW="6417059" imgH="9223812" progId="Word.Document.12">
                  <p:embed/>
                  <p:pic>
                    <p:nvPicPr>
                      <p:cNvPr id="8" name="Content Placeholder 7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180698" y="332656"/>
                        <a:ext cx="3597632" cy="517239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Content Placeholder 9"/>
          <p:cNvGraphicFramePr>
            <a:graphicFrameLocks noGrp="1" noChangeAspect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058132592"/>
              </p:ext>
            </p:extLst>
          </p:nvPr>
        </p:nvGraphicFramePr>
        <p:xfrm>
          <a:off x="539897" y="1052736"/>
          <a:ext cx="3597632" cy="48679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4" imgW="5722944" imgH="7742829" progId="Word.Document.12">
                  <p:embed/>
                </p:oleObj>
              </mc:Choice>
              <mc:Fallback>
                <p:oleObj name="Document" r:id="rId4" imgW="5722944" imgH="7742829" progId="Word.Document.12">
                  <p:embed/>
                  <p:pic>
                    <p:nvPicPr>
                      <p:cNvPr id="10" name="Content Placeholder 9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39897" y="1052736"/>
                        <a:ext cx="3597632" cy="48679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360842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altLang="en-US" dirty="0"/>
              <a:t>Prepare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 err="1">
                <a:cs typeface="Tahoma" panose="020B0604030504040204" pitchFamily="34" charset="0"/>
              </a:rPr>
              <a:t>Practise</a:t>
            </a:r>
            <a:endParaRPr lang="en-US" altLang="en-US" dirty="0">
              <a:cs typeface="Tahoma" panose="020B060403050404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>
                <a:cs typeface="Tahoma" panose="020B0604030504040204" pitchFamily="34" charset="0"/>
              </a:rPr>
              <a:t>Show your enthusiasm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>
                <a:cs typeface="Tahoma" panose="020B0604030504040204" pitchFamily="34" charset="0"/>
              </a:rPr>
              <a:t>Remember your audience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>
                <a:cs typeface="Tahoma" panose="020B0604030504040204" pitchFamily="34" charset="0"/>
              </a:rPr>
              <a:t>Smile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>
                <a:cs typeface="Tahoma" panose="020B0604030504040204" pitchFamily="34" charset="0"/>
              </a:rPr>
              <a:t>Use your voice &amp; body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>
                <a:cs typeface="Tahoma" panose="020B0604030504040204" pitchFamily="34" charset="0"/>
              </a:rPr>
              <a:t>Relax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>
                <a:cs typeface="Tahoma" panose="020B0604030504040204" pitchFamily="34" charset="0"/>
              </a:rPr>
              <a:t>Enjoy it!</a:t>
            </a:r>
          </a:p>
          <a:p>
            <a:pPr>
              <a:buFont typeface="Arial" panose="020B0604020202020204" pitchFamily="34" charset="0"/>
              <a:buChar char="•"/>
            </a:pPr>
            <a:endParaRPr lang="en-US" altLang="en-US" dirty="0">
              <a:cs typeface="Tahoma" panose="020B060403050404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altLang="en-US" dirty="0">
              <a:cs typeface="Tahoma" panose="020B060403050404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altLang="en-US" dirty="0">
              <a:cs typeface="Tahoma" panose="020B0604030504040204" pitchFamily="34" charset="0"/>
            </a:endParaRPr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Don’t: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altLang="en-US" dirty="0">
                <a:cs typeface="Tahoma" panose="020B0604030504040204" pitchFamily="34" charset="0"/>
              </a:rPr>
              <a:t>Leave it till the last minute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>
                <a:cs typeface="Tahoma" panose="020B0604030504040204" pitchFamily="34" charset="0"/>
              </a:rPr>
              <a:t>Go in ‘cold’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>
                <a:cs typeface="Tahoma" panose="020B0604030504040204" pitchFamily="34" charset="0"/>
              </a:rPr>
              <a:t>Be boring!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>
                <a:cs typeface="Tahoma" panose="020B0604030504040204" pitchFamily="34" charset="0"/>
              </a:rPr>
              <a:t>Be too long-winded Look too serious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>
                <a:cs typeface="Tahoma" panose="020B0604030504040204" pitchFamily="34" charset="0"/>
              </a:rPr>
              <a:t>Stand / sit still and talk in monotone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>
                <a:cs typeface="Tahoma" panose="020B0604030504040204" pitchFamily="34" charset="0"/>
              </a:rPr>
              <a:t>Forget to take your time and breathe!</a:t>
            </a:r>
          </a:p>
          <a:p>
            <a:pPr>
              <a:buFont typeface="Arial" panose="020B0604020202020204" pitchFamily="34" charset="0"/>
              <a:buChar char="•"/>
            </a:pPr>
            <a:endParaRPr lang="en-US" altLang="en-US" dirty="0">
              <a:cs typeface="Tahoma" panose="020B060403050404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altLang="en-US" dirty="0">
              <a:cs typeface="Tahoma" panose="020B060403050404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altLang="en-US" dirty="0">
              <a:cs typeface="Tahoma" panose="020B0604030504040204" pitchFamily="34" charset="0"/>
            </a:endParaRPr>
          </a:p>
          <a:p>
            <a:endParaRPr lang="en-GB" dirty="0"/>
          </a:p>
        </p:txBody>
      </p:sp>
      <p:sp>
        <p:nvSpPr>
          <p:cNvPr id="8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800" b="1" cap="all" dirty="0">
                <a:cs typeface="Calibri"/>
              </a:rPr>
              <a:t>Points to remember</a:t>
            </a:r>
          </a:p>
        </p:txBody>
      </p:sp>
    </p:spTree>
    <p:extLst>
      <p:ext uri="{BB962C8B-B14F-4D97-AF65-F5344CB8AC3E}">
        <p14:creationId xmlns:p14="http://schemas.microsoft.com/office/powerpoint/2010/main" val="22316287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E19845F-FDD6-F7F4-E49F-4F6C70DD31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16087" y="908050"/>
            <a:ext cx="5876925" cy="3917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9953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93B5F-1D9E-2FF2-2B62-4167405AE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4C576-4677-FE24-50C7-F551E827F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423620" cy="396987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Anderson, C., (2013) ‘How to give a killer presentation’,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 Harvard Business Review. A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vailable at: 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https://hbr.org/2013/06/how-to-give-a-killer-presentation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(Accessed 10</a:t>
            </a:r>
            <a:r>
              <a:rPr lang="en-GB" sz="24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of November)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Reinhard, S., (2015)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‘Giving Academic presentations’, TESL-EJ,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19(2), pp. 135 – 155.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BF4FEE-F293-7796-683E-45674CFE8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09/01/2026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6EAE49-41C6-289E-709D-4C93B1633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226558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78B175C64519428DD2085AE37A166E" ma:contentTypeVersion="17" ma:contentTypeDescription="Create a new document." ma:contentTypeScope="" ma:versionID="24af9d36a7003ab8083f835f5ab15895">
  <xsd:schema xmlns:xsd="http://www.w3.org/2001/XMLSchema" xmlns:xs="http://www.w3.org/2001/XMLSchema" xmlns:p="http://schemas.microsoft.com/office/2006/metadata/properties" xmlns:ns3="3deaaa82-f5a2-45b4-bb96-651ce2c0e4b2" xmlns:ns4="d656cee4-eeba-45fa-a761-9e0ba90d158e" targetNamespace="http://schemas.microsoft.com/office/2006/metadata/properties" ma:root="true" ma:fieldsID="8db011adccc4ef2010b02ab7e4983d10" ns3:_="" ns4:_="">
    <xsd:import namespace="3deaaa82-f5a2-45b4-bb96-651ce2c0e4b2"/>
    <xsd:import namespace="d656cee4-eeba-45fa-a761-9e0ba90d158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LengthInSeconds" minOccurs="0"/>
                <xsd:element ref="ns4:MediaServiceAutoKeyPoints" minOccurs="0"/>
                <xsd:element ref="ns4:MediaServiceKeyPoints" minOccurs="0"/>
                <xsd:element ref="ns4:MediaServiceSearchProperties" minOccurs="0"/>
                <xsd:element ref="ns4:_activity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ObjectDetectorVersion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eaaa82-f5a2-45b4-bb96-651ce2c0e4b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56cee4-eeba-45fa-a761-9e0ba90d158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  <xsd:element name="MediaServiceAutoTags" ma:index="19" nillable="true" ma:displayName="Tags" ma:internalName="MediaServiceAutoTags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656cee4-eeba-45fa-a761-9e0ba90d158e" xsi:nil="true"/>
  </documentManagement>
</p:properties>
</file>

<file path=customXml/itemProps1.xml><?xml version="1.0" encoding="utf-8"?>
<ds:datastoreItem xmlns:ds="http://schemas.openxmlformats.org/officeDocument/2006/customXml" ds:itemID="{BDADC224-BE88-4525-B4D5-9755FCFBAC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deaaa82-f5a2-45b4-bb96-651ce2c0e4b2"/>
    <ds:schemaRef ds:uri="d656cee4-eeba-45fa-a761-9e0ba90d158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9D828B1-4FC8-42AC-A57D-0BC0FFCBECE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C4A9907-4155-4245-9769-5F0A4DB94B77}">
  <ds:schemaRefs>
    <ds:schemaRef ds:uri="http://purl.org/dc/dcmitype/"/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d656cee4-eeba-45fa-a761-9e0ba90d158e"/>
    <ds:schemaRef ds:uri="http://www.w3.org/XML/1998/namespace"/>
    <ds:schemaRef ds:uri="http://schemas.microsoft.com/office/infopath/2007/PartnerControls"/>
    <ds:schemaRef ds:uri="3deaaa82-f5a2-45b4-bb96-651ce2c0e4b2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896</Words>
  <Application>Microsoft Office PowerPoint</Application>
  <PresentationFormat>On-screen Show (4:3)</PresentationFormat>
  <Paragraphs>178</Paragraphs>
  <Slides>23</Slides>
  <Notes>9</Notes>
  <HiddenSlides>0</HiddenSlides>
  <MMClips>2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3" baseType="lpstr">
      <vt:lpstr>Myriad Pro</vt:lpstr>
      <vt:lpstr>华文细黑</vt:lpstr>
      <vt:lpstr>Aptos</vt:lpstr>
      <vt:lpstr>Arial</vt:lpstr>
      <vt:lpstr>Calibri</vt:lpstr>
      <vt:lpstr>Segoe UI</vt:lpstr>
      <vt:lpstr>Tahoma</vt:lpstr>
      <vt:lpstr>Verdana</vt:lpstr>
      <vt:lpstr>20140311PresentationUWTSDTemplate</vt:lpstr>
      <vt:lpstr>Document</vt:lpstr>
      <vt:lpstr>   Certificate of Higher Education Skills for the Workplace Health and Social Care  Academic and Employability Skills (LCHS4001) Session 2:   Academic presentations </vt:lpstr>
      <vt:lpstr>In this session we will:</vt:lpstr>
      <vt:lpstr>PowerPoint Presentation</vt:lpstr>
      <vt:lpstr>Group task – on your table</vt:lpstr>
      <vt:lpstr>Did you get any of these…</vt:lpstr>
      <vt:lpstr>Activity 1 </vt:lpstr>
      <vt:lpstr>Discussion</vt:lpstr>
      <vt:lpstr>PowerPoint Presentation</vt:lpstr>
      <vt:lpstr>Structuring Your Presentation</vt:lpstr>
      <vt:lpstr>PowerPoint Presentation</vt:lpstr>
      <vt:lpstr>1.  Pre-talk Preparation</vt:lpstr>
      <vt:lpstr>2 Visual aids</vt:lpstr>
      <vt:lpstr>3.  Opening</vt:lpstr>
      <vt:lpstr>4.  Speaking</vt:lpstr>
      <vt:lpstr>5.  Body Language</vt:lpstr>
      <vt:lpstr>6.  Questions</vt:lpstr>
      <vt:lpstr>7.  Length</vt:lpstr>
      <vt:lpstr>8.  Conclusion</vt:lpstr>
      <vt:lpstr>Activity 2 </vt:lpstr>
      <vt:lpstr>Presentation checklist</vt:lpstr>
      <vt:lpstr>Points to remember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4001</dc:title>
  <dc:creator>Sylvia Hoffmann</dc:creator>
  <cp:lastModifiedBy>Markus Klingelfuss</cp:lastModifiedBy>
  <cp:revision>53</cp:revision>
  <dcterms:created xsi:type="dcterms:W3CDTF">2020-03-25T19:49:57Z</dcterms:created>
  <dcterms:modified xsi:type="dcterms:W3CDTF">2026-01-09T09:51:48Z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0x0101002B78B175C64519428DD2085AE37A166E</vt:lpwstr>
  </property>
  <property fmtid="{D5CDD505-2E9C-101B-9397-08002B2CF9AE}" pid="3" name="MSIP_Label_9762d7e7-4474-4a67-9ef6-3d4dc52b0ea7_Enabled">
    <vt:lpwstr>true</vt:lpwstr>
  </property>
  <property fmtid="{D5CDD505-2E9C-101B-9397-08002B2CF9AE}" pid="4" name="MSIP_Label_9762d7e7-4474-4a67-9ef6-3d4dc52b0ea7_SetDate">
    <vt:lpwstr>2024-05-22T09:58:38Z</vt:lpwstr>
  </property>
  <property fmtid="{D5CDD505-2E9C-101B-9397-08002B2CF9AE}" pid="5" name="MSIP_Label_9762d7e7-4474-4a67-9ef6-3d4dc52b0ea7_Method">
    <vt:lpwstr>Privileged</vt:lpwstr>
  </property>
  <property fmtid="{D5CDD505-2E9C-101B-9397-08002B2CF9AE}" pid="6" name="MSIP_Label_9762d7e7-4474-4a67-9ef6-3d4dc52b0ea7_Name">
    <vt:lpwstr>Internal</vt:lpwstr>
  </property>
  <property fmtid="{D5CDD505-2E9C-101B-9397-08002B2CF9AE}" pid="7" name="MSIP_Label_9762d7e7-4474-4a67-9ef6-3d4dc52b0ea7_SiteId">
    <vt:lpwstr>057daf85-b1d5-44cd-ab7b-0a4ce1b29eae</vt:lpwstr>
  </property>
  <property fmtid="{D5CDD505-2E9C-101B-9397-08002B2CF9AE}" pid="8" name="MSIP_Label_9762d7e7-4474-4a67-9ef6-3d4dc52b0ea7_ActionId">
    <vt:lpwstr>32e1ac87-4b6c-4fd6-980f-309cdf040817</vt:lpwstr>
  </property>
  <property fmtid="{D5CDD505-2E9C-101B-9397-08002B2CF9AE}" pid="9" name="MSIP_Label_9762d7e7-4474-4a67-9ef6-3d4dc52b0ea7_ContentBits">
    <vt:lpwstr>0</vt:lpwstr>
  </property>
</Properties>
</file>