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60" r:id="rId5"/>
    <p:sldId id="259" r:id="rId6"/>
    <p:sldId id="272" r:id="rId7"/>
    <p:sldId id="261" r:id="rId8"/>
    <p:sldId id="262" r:id="rId9"/>
    <p:sldId id="263" r:id="rId10"/>
    <p:sldId id="264" r:id="rId11"/>
    <p:sldId id="271" r:id="rId12"/>
    <p:sldId id="270" r:id="rId13"/>
    <p:sldId id="265" r:id="rId14"/>
    <p:sldId id="268" r:id="rId15"/>
    <p:sldId id="269"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338" autoAdjust="0"/>
    <p:restoredTop sz="93225" autoAdjust="0"/>
  </p:normalViewPr>
  <p:slideViewPr>
    <p:cSldViewPr snapToGrid="0">
      <p:cViewPr>
        <p:scale>
          <a:sx n="92" d="100"/>
          <a:sy n="92" d="100"/>
        </p:scale>
        <p:origin x="1680" y="776"/>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2D874-8ECC-44FA-9D14-C6D53ED4503C}" type="datetimeFigureOut">
              <a:rPr lang="en-GB" smtClean="0"/>
              <a:t>19/03/2018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263895-4F07-4226-978D-67CFA5544D30}" type="slidenum">
              <a:rPr lang="en-GB" smtClean="0"/>
              <a:t>‹#›</a:t>
            </a:fld>
            <a:endParaRPr lang="en-GB"/>
          </a:p>
        </p:txBody>
      </p:sp>
    </p:spTree>
    <p:extLst>
      <p:ext uri="{BB962C8B-B14F-4D97-AF65-F5344CB8AC3E}">
        <p14:creationId xmlns:p14="http://schemas.microsoft.com/office/powerpoint/2010/main" val="3600984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C7263895-4F07-4226-978D-67CFA5544D30}" type="slidenum">
              <a:rPr lang="en-GB" smtClean="0"/>
              <a:t>2</a:t>
            </a:fld>
            <a:endParaRPr lang="en-GB"/>
          </a:p>
        </p:txBody>
      </p:sp>
    </p:spTree>
    <p:extLst>
      <p:ext uri="{BB962C8B-B14F-4D97-AF65-F5344CB8AC3E}">
        <p14:creationId xmlns:p14="http://schemas.microsoft.com/office/powerpoint/2010/main" val="1703688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10% point rise in the employment rate amongst disabled adults would</a:t>
            </a:r>
            <a:r>
              <a:rPr lang="en-US" baseline="0" dirty="0" smtClean="0"/>
              <a:t> contribute an extra £12 billion by 2030.</a:t>
            </a:r>
          </a:p>
          <a:p>
            <a:endParaRPr lang="en-US" dirty="0"/>
          </a:p>
        </p:txBody>
      </p:sp>
      <p:sp>
        <p:nvSpPr>
          <p:cNvPr id="4" name="Slide Number Placeholder 3"/>
          <p:cNvSpPr>
            <a:spLocks noGrp="1"/>
          </p:cNvSpPr>
          <p:nvPr>
            <p:ph type="sldNum" sz="quarter" idx="10"/>
          </p:nvPr>
        </p:nvSpPr>
        <p:spPr/>
        <p:txBody>
          <a:bodyPr/>
          <a:lstStyle/>
          <a:p>
            <a:fld id="{C7263895-4F07-4226-978D-67CFA5544D30}" type="slidenum">
              <a:rPr lang="en-GB" smtClean="0"/>
              <a:t>3</a:t>
            </a:fld>
            <a:endParaRPr lang="en-GB"/>
          </a:p>
        </p:txBody>
      </p:sp>
    </p:spTree>
    <p:extLst>
      <p:ext uri="{BB962C8B-B14F-4D97-AF65-F5344CB8AC3E}">
        <p14:creationId xmlns:p14="http://schemas.microsoft.com/office/powerpoint/2010/main" val="466249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3/19/18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3/19/18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3/19/18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3/19/18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3/19/18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3/19/18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hyperlink" Target="https://www.gov.uk/government/publications/disability-facts-and-figures/disability-facts-and-figure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4" Type="http://schemas.openxmlformats.org/officeDocument/2006/relationships/image" Target="../media/image4.tiff"/><Relationship Id="rId5" Type="http://schemas.openxmlformats.org/officeDocument/2006/relationships/image" Target="../media/image5.tiff"/><Relationship Id="rId6" Type="http://schemas.openxmlformats.org/officeDocument/2006/relationships/image" Target="../media/image6.tiff"/><Relationship Id="rId7" Type="http://schemas.openxmlformats.org/officeDocument/2006/relationships/image" Target="../media/image7.tiff"/><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scope.org.uk/about-us/our-brand/social-model-of-disabilit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8.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mailto:inclusion.@nd" TargetMode="External"/><Relationship Id="rId3" Type="http://schemas.openxmlformats.org/officeDocument/2006/relationships/hyperlink" Target="https://www.gov.uk/government/publications/disability-facts-and-figures/disability-facts-and-fig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Supporting Abilities and Behaviours </a:t>
            </a:r>
            <a:endParaRPr lang="en-GB" dirty="0"/>
          </a:p>
        </p:txBody>
      </p:sp>
      <p:sp>
        <p:nvSpPr>
          <p:cNvPr id="3" name="Subtitle 2"/>
          <p:cNvSpPr>
            <a:spLocks noGrp="1"/>
          </p:cNvSpPr>
          <p:nvPr>
            <p:ph type="subTitle" idx="1"/>
          </p:nvPr>
        </p:nvSpPr>
        <p:spPr/>
        <p:txBody>
          <a:bodyPr/>
          <a:lstStyle/>
          <a:p>
            <a:r>
              <a:rPr lang="en-GB" dirty="0" smtClean="0"/>
              <a:t>By Holly James </a:t>
            </a:r>
            <a:endParaRPr lang="en-GB" dirty="0"/>
          </a:p>
        </p:txBody>
      </p:sp>
    </p:spTree>
    <p:extLst>
      <p:ext uri="{BB962C8B-B14F-4D97-AF65-F5344CB8AC3E}">
        <p14:creationId xmlns:p14="http://schemas.microsoft.com/office/powerpoint/2010/main" val="9033000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disability?</a:t>
            </a:r>
            <a:endParaRPr lang="en-GB"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A disability is a condition that affects an individual's mental, sensory or mobility functions to undertake or perform a task.</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Brownhills (2014).</a:t>
            </a:r>
          </a:p>
          <a:p>
            <a:pPr marL="0" marR="0" lvl="0" indent="0" defTabSz="914400" eaLnBrk="1" fontAlgn="auto" latinLnBrk="0" hangingPunct="1">
              <a:lnSpc>
                <a:spcPct val="100000"/>
              </a:lnSpc>
              <a:spcBef>
                <a:spcPts val="0"/>
              </a:spcBef>
              <a:spcAft>
                <a:spcPts val="0"/>
              </a:spcAft>
              <a:buClrTx/>
              <a:buSzTx/>
              <a:buFontTx/>
              <a:buNone/>
              <a:tabLst/>
              <a:defRPr/>
            </a:pPr>
            <a:endParaRPr lang="en-GB" dirty="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The Disability and Discrimination Act 1995 (DDA)says that ‘a person has a disability if he or she has a physical or mental impairment, which has a substantial and long-term adverse effect on his or her ability to carry out normal day-to-day activities’. Knowles, Lander (2011).</a:t>
            </a:r>
          </a:p>
        </p:txBody>
      </p:sp>
    </p:spTree>
    <p:extLst>
      <p:ext uri="{BB962C8B-B14F-4D97-AF65-F5344CB8AC3E}">
        <p14:creationId xmlns:p14="http://schemas.microsoft.com/office/powerpoint/2010/main" val="3865594853"/>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t>
            </a:r>
            <a:r>
              <a:rPr lang="en-GB" dirty="0" smtClean="0"/>
              <a:t>tatistics </a:t>
            </a:r>
            <a:endParaRPr lang="en-GB" dirty="0"/>
          </a:p>
        </p:txBody>
      </p:sp>
      <p:sp>
        <p:nvSpPr>
          <p:cNvPr id="3" name="Content Placeholder 2"/>
          <p:cNvSpPr>
            <a:spLocks noGrp="1"/>
          </p:cNvSpPr>
          <p:nvPr>
            <p:ph idx="1"/>
          </p:nvPr>
        </p:nvSpPr>
        <p:spPr>
          <a:xfrm>
            <a:off x="818712" y="2222287"/>
            <a:ext cx="10554574" cy="4150804"/>
          </a:xfrm>
        </p:spPr>
        <p:txBody>
          <a:bodyPr>
            <a:normAutofit lnSpcReduction="10000"/>
          </a:bodyPr>
          <a:lstStyle/>
          <a:p>
            <a:r>
              <a:rPr lang="en-GB" dirty="0" smtClean="0"/>
              <a:t>There are over 11 million people with limiting long term illnesses, impairment or disability.</a:t>
            </a:r>
          </a:p>
          <a:p>
            <a:r>
              <a:rPr lang="en-GB" dirty="0" smtClean="0"/>
              <a:t>The  prevalence of disability rises with age. Around 6% of children are disabled, compared to 16% of working age adults and 45% of adults over state pension age. </a:t>
            </a:r>
          </a:p>
          <a:p>
            <a:r>
              <a:rPr lang="en-GB" dirty="0" smtClean="0"/>
              <a:t>19% of individuals in families with at least one disabled member live </a:t>
            </a:r>
            <a:r>
              <a:rPr lang="en-GB" dirty="0" smtClean="0"/>
              <a:t>in relative income poverty. </a:t>
            </a:r>
            <a:endParaRPr lang="en-GB" dirty="0" smtClean="0"/>
          </a:p>
          <a:p>
            <a:r>
              <a:rPr lang="en-GB" dirty="0" smtClean="0"/>
              <a:t>Over 3.4 million disabled people are in employment. </a:t>
            </a:r>
            <a:endParaRPr lang="en-GB" dirty="0" smtClean="0"/>
          </a:p>
          <a:p>
            <a:endParaRPr lang="en-GB" dirty="0" smtClean="0"/>
          </a:p>
          <a:p>
            <a:pPr lvl="0"/>
            <a:endParaRPr lang="en-GB" dirty="0"/>
          </a:p>
          <a:p>
            <a:pPr lvl="0"/>
            <a:endParaRPr lang="en-GB" dirty="0" smtClean="0"/>
          </a:p>
          <a:p>
            <a:pPr lvl="0"/>
            <a:r>
              <a:rPr lang="en-US" dirty="0" smtClean="0"/>
              <a:t>Department </a:t>
            </a:r>
            <a:r>
              <a:rPr lang="en-US" dirty="0"/>
              <a:t>of work  &amp; pensions(2014) disability facts and figures. </a:t>
            </a:r>
            <a:r>
              <a:rPr lang="en-US" dirty="0">
                <a:hlinkClick r:id="rId3"/>
              </a:rPr>
              <a:t>https://</a:t>
            </a:r>
            <a:r>
              <a:rPr lang="en-US" dirty="0" smtClean="0">
                <a:hlinkClick r:id="rId3"/>
              </a:rPr>
              <a:t>www.gov.uk/government/publications/disability-facts-and-figures/disability-facts-and-figures</a:t>
            </a:r>
            <a:endParaRPr lang="en-US" dirty="0"/>
          </a:p>
        </p:txBody>
      </p:sp>
    </p:spTree>
    <p:extLst>
      <p:ext uri="{BB962C8B-B14F-4D97-AF65-F5344CB8AC3E}">
        <p14:creationId xmlns:p14="http://schemas.microsoft.com/office/powerpoint/2010/main" val="2144939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Multi-agency </a:t>
            </a:r>
            <a:r>
              <a:rPr lang="en-GB" dirty="0" smtClean="0"/>
              <a:t>Working </a:t>
            </a:r>
            <a:endParaRPr lang="en-GB"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’Modern Multi-agency working is where a number of professionals from different service disciplines work together for the common good of a child- has a long history which reaches back to the 19</a:t>
            </a:r>
            <a:r>
              <a:rPr lang="en-GB" baseline="30000" dirty="0" smtClean="0"/>
              <a:t>th</a:t>
            </a:r>
            <a:r>
              <a:rPr lang="en-GB" dirty="0" smtClean="0"/>
              <a:t> century. There are many reason on why this approach is helpful in meeting the holistic needs of children. </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The idea of multi-agency work, where workers from different professional backgrounds meet together to plan and deliver support to children and families.’</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Walker,(2018).</a:t>
            </a:r>
          </a:p>
          <a:p>
            <a:pPr marL="0" marR="0" lvl="0" indent="0" defTabSz="914400" eaLnBrk="1" fontAlgn="auto" latinLnBrk="0" hangingPunct="1">
              <a:lnSpc>
                <a:spcPct val="100000"/>
              </a:lnSpc>
              <a:spcBef>
                <a:spcPts val="0"/>
              </a:spcBef>
              <a:spcAft>
                <a:spcPts val="0"/>
              </a:spcAft>
              <a:buClrTx/>
              <a:buSzTx/>
              <a:buFontTx/>
              <a:buNone/>
              <a:tabLst/>
              <a:defRPr/>
            </a:pPr>
            <a:endParaRPr lang="en-GB" dirty="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Multi-agency working refers to different services, agencies, teams of professionals and other practitioners working together to provide the services that meet the needs of children, their parents or carers. </a:t>
            </a:r>
            <a:r>
              <a:rPr lang="en-GB" dirty="0" err="1" smtClean="0"/>
              <a:t>Tassoni</a:t>
            </a:r>
            <a:r>
              <a:rPr lang="en-GB" dirty="0" smtClean="0"/>
              <a:t> et al, (2010). </a:t>
            </a:r>
            <a:endParaRPr lang="en-GB" dirty="0"/>
          </a:p>
        </p:txBody>
      </p:sp>
    </p:spTree>
    <p:extLst>
      <p:ext uri="{BB962C8B-B14F-4D97-AF65-F5344CB8AC3E}">
        <p14:creationId xmlns:p14="http://schemas.microsoft.com/office/powerpoint/2010/main" val="1050297369"/>
      </p:ext>
    </p:extLst>
  </p:cSld>
  <p:clrMapOvr>
    <a:masterClrMapping/>
  </p:clrMapOvr>
  <p:transition spd="slow">
    <p:randomBar dir="ver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 </a:t>
            </a:r>
            <a:r>
              <a:rPr lang="en-GB" dirty="0"/>
              <a:t>C</a:t>
            </a:r>
            <a:r>
              <a:rPr lang="en-GB" dirty="0" smtClean="0"/>
              <a:t>are Settings </a:t>
            </a:r>
            <a:endParaRPr lang="en-GB" dirty="0"/>
          </a:p>
        </p:txBody>
      </p:sp>
      <p:pic>
        <p:nvPicPr>
          <p:cNvPr id="4" name="Content Placeholder 3"/>
          <p:cNvPicPr>
            <a:picLocks noGrp="1" noChangeAspect="1"/>
          </p:cNvPicPr>
          <p:nvPr>
            <p:ph idx="1"/>
          </p:nvPr>
        </p:nvPicPr>
        <p:blipFill>
          <a:blip r:embed="rId2"/>
          <a:stretch>
            <a:fillRect/>
          </a:stretch>
        </p:blipFill>
        <p:spPr>
          <a:xfrm>
            <a:off x="4297658" y="4354933"/>
            <a:ext cx="3372105" cy="1725394"/>
          </a:xfrm>
          <a:prstGeom prst="rect">
            <a:avLst/>
          </a:prstGeom>
        </p:spPr>
      </p:pic>
      <p:pic>
        <p:nvPicPr>
          <p:cNvPr id="5" name="Picture 4"/>
          <p:cNvPicPr>
            <a:picLocks noChangeAspect="1"/>
          </p:cNvPicPr>
          <p:nvPr/>
        </p:nvPicPr>
        <p:blipFill>
          <a:blip r:embed="rId3"/>
          <a:stretch>
            <a:fillRect/>
          </a:stretch>
        </p:blipFill>
        <p:spPr>
          <a:xfrm>
            <a:off x="155251" y="1417638"/>
            <a:ext cx="2773177" cy="2119745"/>
          </a:xfrm>
          <a:prstGeom prst="rect">
            <a:avLst/>
          </a:prstGeom>
        </p:spPr>
      </p:pic>
      <p:pic>
        <p:nvPicPr>
          <p:cNvPr id="6" name="Picture 5"/>
          <p:cNvPicPr>
            <a:picLocks noChangeAspect="1"/>
          </p:cNvPicPr>
          <p:nvPr/>
        </p:nvPicPr>
        <p:blipFill>
          <a:blip r:embed="rId4"/>
          <a:stretch>
            <a:fillRect/>
          </a:stretch>
        </p:blipFill>
        <p:spPr>
          <a:xfrm>
            <a:off x="8657935" y="1897141"/>
            <a:ext cx="2370283" cy="2197899"/>
          </a:xfrm>
          <a:prstGeom prst="rect">
            <a:avLst/>
          </a:prstGeom>
        </p:spPr>
      </p:pic>
      <p:pic>
        <p:nvPicPr>
          <p:cNvPr id="7" name="Picture 6"/>
          <p:cNvPicPr>
            <a:picLocks noChangeAspect="1"/>
          </p:cNvPicPr>
          <p:nvPr/>
        </p:nvPicPr>
        <p:blipFill>
          <a:blip r:embed="rId5"/>
          <a:stretch>
            <a:fillRect/>
          </a:stretch>
        </p:blipFill>
        <p:spPr>
          <a:xfrm>
            <a:off x="3908386" y="1878201"/>
            <a:ext cx="2951596" cy="1964153"/>
          </a:xfrm>
          <a:prstGeom prst="rect">
            <a:avLst/>
          </a:prstGeom>
        </p:spPr>
      </p:pic>
      <p:pic>
        <p:nvPicPr>
          <p:cNvPr id="8" name="Picture 7"/>
          <p:cNvPicPr>
            <a:picLocks noChangeAspect="1"/>
          </p:cNvPicPr>
          <p:nvPr/>
        </p:nvPicPr>
        <p:blipFill>
          <a:blip r:embed="rId6"/>
          <a:stretch>
            <a:fillRect/>
          </a:stretch>
        </p:blipFill>
        <p:spPr>
          <a:xfrm>
            <a:off x="118531" y="3927639"/>
            <a:ext cx="3190956" cy="2930361"/>
          </a:xfrm>
          <a:prstGeom prst="rect">
            <a:avLst/>
          </a:prstGeom>
        </p:spPr>
      </p:pic>
      <p:pic>
        <p:nvPicPr>
          <p:cNvPr id="9" name="Picture 8"/>
          <p:cNvPicPr>
            <a:picLocks noChangeAspect="1"/>
          </p:cNvPicPr>
          <p:nvPr/>
        </p:nvPicPr>
        <p:blipFill>
          <a:blip r:embed="rId7"/>
          <a:stretch>
            <a:fillRect/>
          </a:stretch>
        </p:blipFill>
        <p:spPr>
          <a:xfrm>
            <a:off x="9386454" y="4302917"/>
            <a:ext cx="2320637" cy="2000902"/>
          </a:xfrm>
          <a:prstGeom prst="rect">
            <a:avLst/>
          </a:prstGeom>
        </p:spPr>
      </p:pic>
    </p:spTree>
    <p:extLst>
      <p:ext uri="{BB962C8B-B14F-4D97-AF65-F5344CB8AC3E}">
        <p14:creationId xmlns:p14="http://schemas.microsoft.com/office/powerpoint/2010/main" val="30639032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800" decel="100000"/>
                                        <p:tgtEl>
                                          <p:spTgt spid="5"/>
                                        </p:tgtEl>
                                      </p:cBhvr>
                                    </p:animEffect>
                                    <p:anim calcmode="lin" valueType="num">
                                      <p:cBhvr>
                                        <p:cTn id="13" dur="800" decel="100000" fill="hold"/>
                                        <p:tgtEl>
                                          <p:spTgt spid="5"/>
                                        </p:tgtEl>
                                        <p:attrNameLst>
                                          <p:attrName>style.rotation</p:attrName>
                                        </p:attrNameLst>
                                      </p:cBhvr>
                                      <p:tavLst>
                                        <p:tav tm="0">
                                          <p:val>
                                            <p:fltVal val="-90"/>
                                          </p:val>
                                        </p:tav>
                                        <p:tav tm="100000">
                                          <p:val>
                                            <p:fltVal val="0"/>
                                          </p:val>
                                        </p:tav>
                                      </p:tavLst>
                                    </p:anim>
                                    <p:anim calcmode="lin" valueType="num">
                                      <p:cBhvr>
                                        <p:cTn id="14" dur="800" decel="100000" fill="hold"/>
                                        <p:tgtEl>
                                          <p:spTgt spid="5"/>
                                        </p:tgtEl>
                                        <p:attrNameLst>
                                          <p:attrName>ppt_x</p:attrName>
                                        </p:attrNameLst>
                                      </p:cBhvr>
                                      <p:tavLst>
                                        <p:tav tm="0">
                                          <p:val>
                                            <p:strVal val="#ppt_x+0.4"/>
                                          </p:val>
                                        </p:tav>
                                        <p:tav tm="100000">
                                          <p:val>
                                            <p:strVal val="#ppt_x-0.05"/>
                                          </p:val>
                                        </p:tav>
                                      </p:tavLst>
                                    </p:anim>
                                    <p:anim calcmode="lin" valueType="num">
                                      <p:cBhvr>
                                        <p:cTn id="15" dur="800" decel="100000" fill="hold"/>
                                        <p:tgtEl>
                                          <p:spTgt spid="5"/>
                                        </p:tgtEl>
                                        <p:attrNameLst>
                                          <p:attrName>ppt_y</p:attrName>
                                        </p:attrNameLst>
                                      </p:cBhvr>
                                      <p:tavLst>
                                        <p:tav tm="0">
                                          <p:val>
                                            <p:strVal val="#ppt_y-0.4"/>
                                          </p:val>
                                        </p:tav>
                                        <p:tav tm="100000">
                                          <p:val>
                                            <p:strVal val="#ppt_y+0.1"/>
                                          </p:val>
                                        </p:tav>
                                      </p:tavLst>
                                    </p:anim>
                                    <p:anim calcmode="lin" valueType="num">
                                      <p:cBhvr>
                                        <p:cTn id="16"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17"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heckerboard(across)">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2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edge">
                                      <p:cBhvr>
                                        <p:cTn id="27" dur="20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8" presetClass="emph" presetSubtype="0" fill="hold" nodeType="clickEffect">
                                  <p:stCondLst>
                                    <p:cond delay="0"/>
                                  </p:stCondLst>
                                  <p:childTnLst>
                                    <p:animRot by="21600000">
                                      <p:cBhvr>
                                        <p:cTn id="31" dur="2000" fill="hold"/>
                                        <p:tgtEl>
                                          <p:spTgt spid="8"/>
                                        </p:tgtEl>
                                        <p:attrNameLst>
                                          <p:attrName>r</p:attrName>
                                        </p:attrNameLst>
                                      </p:cBhvr>
                                    </p:animRo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circle(in)">
                                      <p:cBhvr>
                                        <p:cTn id="36"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Multi-agency </a:t>
            </a:r>
            <a:endParaRPr lang="en-US" dirty="0"/>
          </a:p>
        </p:txBody>
      </p:sp>
      <p:sp>
        <p:nvSpPr>
          <p:cNvPr id="3" name="Text Placeholder 2"/>
          <p:cNvSpPr>
            <a:spLocks noGrp="1"/>
          </p:cNvSpPr>
          <p:nvPr>
            <p:ph type="body" idx="1"/>
          </p:nvPr>
        </p:nvSpPr>
        <p:spPr/>
        <p:txBody>
          <a:bodyPr/>
          <a:lstStyle/>
          <a:p>
            <a:r>
              <a:rPr lang="en-US" dirty="0" smtClean="0"/>
              <a:t>Advantages </a:t>
            </a:r>
            <a:endParaRPr lang="en-US" dirty="0"/>
          </a:p>
        </p:txBody>
      </p:sp>
      <p:sp>
        <p:nvSpPr>
          <p:cNvPr id="4" name="Content Placeholder 3"/>
          <p:cNvSpPr>
            <a:spLocks noGrp="1"/>
          </p:cNvSpPr>
          <p:nvPr>
            <p:ph sz="half" idx="2"/>
          </p:nvPr>
        </p:nvSpPr>
        <p:spPr/>
        <p:txBody>
          <a:bodyPr>
            <a:normAutofit/>
          </a:bodyPr>
          <a:lstStyle/>
          <a:p>
            <a:r>
              <a:rPr lang="en-US" dirty="0" smtClean="0"/>
              <a:t>Helps to strengthen partnership voice, break down professional boundaries. </a:t>
            </a:r>
          </a:p>
          <a:p>
            <a:r>
              <a:rPr lang="en-US" dirty="0" smtClean="0"/>
              <a:t>Helps to improve understanding and raise awareness of issues and agencies, and other professionals practice. </a:t>
            </a:r>
          </a:p>
          <a:p>
            <a:r>
              <a:rPr lang="en-US" dirty="0" smtClean="0"/>
              <a:t>Increased level of trust existing between partners/providers in relation to everyone knowing each other can and will deliver. </a:t>
            </a:r>
            <a:endParaRPr lang="en-US" dirty="0"/>
          </a:p>
        </p:txBody>
      </p:sp>
      <p:sp>
        <p:nvSpPr>
          <p:cNvPr id="5" name="Text Placeholder 4"/>
          <p:cNvSpPr>
            <a:spLocks noGrp="1"/>
          </p:cNvSpPr>
          <p:nvPr>
            <p:ph type="body" sz="quarter" idx="3"/>
          </p:nvPr>
        </p:nvSpPr>
        <p:spPr/>
        <p:txBody>
          <a:bodyPr/>
          <a:lstStyle/>
          <a:p>
            <a:r>
              <a:rPr lang="en-US" dirty="0" smtClean="0"/>
              <a:t>Disadvantages</a:t>
            </a:r>
            <a:endParaRPr lang="en-US" dirty="0"/>
          </a:p>
        </p:txBody>
      </p:sp>
      <p:sp>
        <p:nvSpPr>
          <p:cNvPr id="6" name="Content Placeholder 5"/>
          <p:cNvSpPr>
            <a:spLocks noGrp="1"/>
          </p:cNvSpPr>
          <p:nvPr>
            <p:ph sz="quarter" idx="4"/>
          </p:nvPr>
        </p:nvSpPr>
        <p:spPr/>
        <p:txBody>
          <a:bodyPr/>
          <a:lstStyle/>
          <a:p>
            <a:r>
              <a:rPr lang="en-US" dirty="0" smtClean="0"/>
              <a:t>Funding </a:t>
            </a:r>
          </a:p>
          <a:p>
            <a:r>
              <a:rPr lang="en-US" dirty="0" smtClean="0"/>
              <a:t>Time- some services have waiting lists </a:t>
            </a:r>
          </a:p>
          <a:p>
            <a:r>
              <a:rPr lang="en-US" dirty="0" smtClean="0"/>
              <a:t>Communication- making sure there is a clear route between agencies practitioners. </a:t>
            </a:r>
            <a:endParaRPr lang="en-US" dirty="0"/>
          </a:p>
        </p:txBody>
      </p:sp>
    </p:spTree>
    <p:extLst>
      <p:ext uri="{BB962C8B-B14F-4D97-AF65-F5344CB8AC3E}">
        <p14:creationId xmlns:p14="http://schemas.microsoft.com/office/powerpoint/2010/main" val="6880406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of Multiagency Working </a:t>
            </a:r>
            <a:endParaRPr lang="en-GB"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In my opinion I think that Multi-agency working is good because different practitioners work together and can have a positive impact on their health, development and learning. The early years foundation stage (EYFS) is clear that different professionals working together will improve the outcomes for the children. </a:t>
            </a:r>
            <a:r>
              <a:rPr lang="en-GB" dirty="0" err="1" smtClean="0"/>
              <a:t>Tassoni</a:t>
            </a:r>
            <a:r>
              <a:rPr lang="en-GB" dirty="0" smtClean="0"/>
              <a:t> et al,(2010). Therefore because it has been proven that it works and benefits the child the negatives for Multi-agency working shouldn't</a:t>
            </a:r>
            <a:r>
              <a:rPr lang="en-GB" dirty="0"/>
              <a:t> </a:t>
            </a:r>
            <a:r>
              <a:rPr lang="en-GB" dirty="0" smtClean="0"/>
              <a:t>be a problem, the government should provide enough funding to be able to hire more staff to work together so that timing is not an issue as there is more staff to come out to the schools.  </a:t>
            </a:r>
            <a:endParaRPr lang="en-GB" dirty="0"/>
          </a:p>
        </p:txBody>
      </p:sp>
    </p:spTree>
    <p:extLst>
      <p:ext uri="{BB962C8B-B14F-4D97-AF65-F5344CB8AC3E}">
        <p14:creationId xmlns:p14="http://schemas.microsoft.com/office/powerpoint/2010/main" val="346244585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288" y="474897"/>
            <a:ext cx="10571998" cy="970450"/>
          </a:xfrm>
        </p:spPr>
        <p:txBody>
          <a:bodyPr/>
          <a:lstStyle/>
          <a:p>
            <a:r>
              <a:rPr lang="en-GB" dirty="0" smtClean="0"/>
              <a:t>Multi-disciplinary Working  </a:t>
            </a:r>
            <a:endParaRPr lang="en-GB"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Multi-disciplinary is at least two workers from different professional disciplines or job roles who are engaged in joint work, but they may not be employed by the same agency. Walker, (2018)</a:t>
            </a:r>
          </a:p>
          <a:p>
            <a:pPr marL="0" marR="0" lvl="0" indent="0" defTabSz="914400" eaLnBrk="1" fontAlgn="auto" latinLnBrk="0" hangingPunct="1">
              <a:lnSpc>
                <a:spcPct val="100000"/>
              </a:lnSpc>
              <a:spcBef>
                <a:spcPts val="0"/>
              </a:spcBef>
              <a:spcAft>
                <a:spcPts val="0"/>
              </a:spcAft>
              <a:buClrTx/>
              <a:buSzTx/>
              <a:buFontTx/>
              <a:buNone/>
              <a:tabLst/>
              <a:defRPr/>
            </a:pPr>
            <a:endParaRPr lang="en-GB" dirty="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Multi-disciplinary teams aim to provide optimum health care for the children, addressing the impact of their conditions, managing consequences for the families and preventing further complications. Hodkinson, (2016)</a:t>
            </a:r>
            <a:endParaRPr lang="en-GB" dirty="0"/>
          </a:p>
        </p:txBody>
      </p:sp>
    </p:spTree>
    <p:extLst>
      <p:ext uri="{BB962C8B-B14F-4D97-AF65-F5344CB8AC3E}">
        <p14:creationId xmlns:p14="http://schemas.microsoft.com/office/powerpoint/2010/main" val="3191169436"/>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Evaluation of Multi-disciplinary Working  </a:t>
            </a:r>
            <a:endParaRPr lang="en-US" dirty="0"/>
          </a:p>
        </p:txBody>
      </p:sp>
      <p:sp>
        <p:nvSpPr>
          <p:cNvPr id="3" name="Content Placeholder 2"/>
          <p:cNvSpPr>
            <a:spLocks noGrp="1"/>
          </p:cNvSpPr>
          <p:nvPr>
            <p:ph idx="1"/>
          </p:nvPr>
        </p:nvSpPr>
        <p:spPr/>
        <p:txBody>
          <a:bodyPr/>
          <a:lstStyle/>
          <a:p>
            <a:r>
              <a:rPr lang="en-US" dirty="0" smtClean="0"/>
              <a:t>Multi-disciplinary is also good because different agencies work together to improve health care for example a nurse and social worker could work together to help find out what is wrong with a child and the nurse might not have been able to do that alone therefore working with other agencies benefits this and also helps prevent any complications that may arise in the future</a:t>
            </a:r>
            <a:r>
              <a:rPr lang="en-US" dirty="0" smtClean="0"/>
              <a:t>.   </a:t>
            </a:r>
            <a:endParaRPr lang="en-US" dirty="0"/>
          </a:p>
        </p:txBody>
      </p:sp>
    </p:spTree>
    <p:extLst>
      <p:ext uri="{BB962C8B-B14F-4D97-AF65-F5344CB8AC3E}">
        <p14:creationId xmlns:p14="http://schemas.microsoft.com/office/powerpoint/2010/main" val="15532805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Care Model </a:t>
            </a:r>
            <a:endParaRPr lang="en-US" dirty="0"/>
          </a:p>
        </p:txBody>
      </p:sp>
      <p:sp>
        <p:nvSpPr>
          <p:cNvPr id="3" name="Content Placeholder 2"/>
          <p:cNvSpPr>
            <a:spLocks noGrp="1"/>
          </p:cNvSpPr>
          <p:nvPr>
            <p:ph idx="1"/>
          </p:nvPr>
        </p:nvSpPr>
        <p:spPr>
          <a:xfrm>
            <a:off x="707876" y="1862068"/>
            <a:ext cx="10554574" cy="4995932"/>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The Social Model of disability explores the idea that ‘the “problem” of disability results from social structures and attitudes, rather than a person impairment or medical conditions’ and that its aim is ‘to understand and dismantle the barriers which exclude and limit the life chances of disabled people’. Knowles, Lander (2011).</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The </a:t>
            </a:r>
            <a:r>
              <a:rPr lang="en-US" dirty="0" smtClean="0"/>
              <a:t>Social </a:t>
            </a:r>
            <a:r>
              <a:rPr lang="en-US" dirty="0" smtClean="0"/>
              <a:t>model of disability locates the problem of disability squarely within society. The model assumes the disability ‘is an artificial and exclusionary social construction that </a:t>
            </a:r>
            <a:r>
              <a:rPr lang="en-US" dirty="0" err="1" smtClean="0"/>
              <a:t>penalises</a:t>
            </a:r>
            <a:r>
              <a:rPr lang="en-US" dirty="0" smtClean="0"/>
              <a:t> those people with impairments who do not conform to mainstream expectations of appearance, behavior and/or economic performance’. </a:t>
            </a:r>
            <a:r>
              <a:rPr lang="en-US" dirty="0" err="1" smtClean="0"/>
              <a:t>Glazzard</a:t>
            </a:r>
            <a:r>
              <a:rPr lang="en-US" dirty="0"/>
              <a:t> </a:t>
            </a:r>
            <a:r>
              <a:rPr lang="en-US" dirty="0" smtClean="0"/>
              <a:t>et al, (2015).</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366271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Medical Model </a:t>
            </a:r>
            <a:endParaRPr lang="en-US"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The Medical model otherwise known as the personal tragedy model, locates the impairment in the individual. The individual/impairment is viewed as needing to be cured therefore the onus is on perfecting and </a:t>
            </a:r>
            <a:r>
              <a:rPr lang="en-US" dirty="0" err="1" smtClean="0"/>
              <a:t>normalising</a:t>
            </a:r>
            <a:r>
              <a:rPr lang="en-US" dirty="0" smtClean="0"/>
              <a:t> the individual in order to eradicate the impairment rather than celebrating an individuals uniqueness. </a:t>
            </a:r>
            <a:r>
              <a:rPr lang="en-US" dirty="0" err="1" smtClean="0"/>
              <a:t>Glazzard</a:t>
            </a:r>
            <a:r>
              <a:rPr lang="en-US" dirty="0" smtClean="0"/>
              <a:t> et al (2015).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The Medical model treats the persons as a sick patient and tends to focus on ‘how can we make this person more normal?’. </a:t>
            </a:r>
            <a:r>
              <a:rPr lang="en-US" dirty="0" err="1" smtClean="0"/>
              <a:t>Tassoni</a:t>
            </a:r>
            <a:r>
              <a:rPr lang="en-US" dirty="0"/>
              <a:t> </a:t>
            </a:r>
            <a:r>
              <a:rPr lang="en-US" dirty="0" smtClean="0"/>
              <a:t>et al (2010).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8203098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 The </a:t>
            </a:r>
            <a:r>
              <a:rPr lang="en-US" dirty="0" smtClean="0"/>
              <a:t>Social and Medical </a:t>
            </a:r>
            <a:r>
              <a:rPr lang="en-US" dirty="0" smtClean="0"/>
              <a:t>Model </a:t>
            </a:r>
            <a:endParaRPr lang="en-US" dirty="0"/>
          </a:p>
        </p:txBody>
      </p:sp>
      <p:sp>
        <p:nvSpPr>
          <p:cNvPr id="3" name="Text Placeholder 2"/>
          <p:cNvSpPr>
            <a:spLocks noGrp="1"/>
          </p:cNvSpPr>
          <p:nvPr>
            <p:ph type="body" idx="1"/>
          </p:nvPr>
        </p:nvSpPr>
        <p:spPr/>
        <p:txBody>
          <a:bodyPr/>
          <a:lstStyle/>
          <a:p>
            <a:r>
              <a:rPr lang="en-US" dirty="0" smtClean="0"/>
              <a:t>Social Model</a:t>
            </a:r>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Views disablement as a result of society’s failure to accommodate the needs with people with impairment. </a:t>
            </a:r>
            <a:r>
              <a:rPr lang="en-US" dirty="0" err="1" smtClean="0"/>
              <a:t>Glazzard</a:t>
            </a:r>
            <a:r>
              <a:rPr lang="en-US" dirty="0" smtClean="0"/>
              <a:t> et al, (2015). </a:t>
            </a:r>
          </a:p>
          <a:p>
            <a:r>
              <a:rPr lang="en-US" dirty="0" smtClean="0"/>
              <a:t>Blames society for its failure to make adaptations and adjustments to accommodate people with disabilities. </a:t>
            </a:r>
            <a:r>
              <a:rPr lang="en-US" dirty="0" err="1" smtClean="0"/>
              <a:t>Glazzard</a:t>
            </a:r>
            <a:r>
              <a:rPr lang="en-US" dirty="0" smtClean="0"/>
              <a:t> et al, (2015). </a:t>
            </a:r>
            <a:endParaRPr lang="en-US" dirty="0" smtClean="0"/>
          </a:p>
          <a:p>
            <a:r>
              <a:rPr lang="en-US" dirty="0" smtClean="0"/>
              <a:t>A disability is not the individuals limitations, of whatever kind, which are the cause of the problem but society’s failure to provide appropriate services. Armstrong et al,(1999)</a:t>
            </a:r>
            <a:endParaRPr lang="en-US" dirty="0"/>
          </a:p>
        </p:txBody>
      </p:sp>
      <p:sp>
        <p:nvSpPr>
          <p:cNvPr id="5" name="Text Placeholder 4"/>
          <p:cNvSpPr>
            <a:spLocks noGrp="1"/>
          </p:cNvSpPr>
          <p:nvPr>
            <p:ph type="body" sz="quarter" idx="3"/>
          </p:nvPr>
        </p:nvSpPr>
        <p:spPr/>
        <p:txBody>
          <a:bodyPr/>
          <a:lstStyle/>
          <a:p>
            <a:r>
              <a:rPr lang="en-US" dirty="0" smtClean="0"/>
              <a:t>Medical Model</a:t>
            </a:r>
            <a:endParaRPr lang="en-US" dirty="0"/>
          </a:p>
        </p:txBody>
      </p:sp>
      <p:sp>
        <p:nvSpPr>
          <p:cNvPr id="6" name="Content Placeholder 5"/>
          <p:cNvSpPr>
            <a:spLocks noGrp="1"/>
          </p:cNvSpPr>
          <p:nvPr>
            <p:ph sz="quarter" idx="4"/>
          </p:nvPr>
        </p:nvSpPr>
        <p:spPr/>
        <p:txBody>
          <a:bodyPr/>
          <a:lstStyle/>
          <a:p>
            <a:r>
              <a:rPr lang="en-US" dirty="0" smtClean="0"/>
              <a:t>Is biological in that it situates impairment within a person’s biological make-up</a:t>
            </a:r>
            <a:r>
              <a:rPr lang="en-US" dirty="0" smtClean="0"/>
              <a:t>. </a:t>
            </a:r>
            <a:r>
              <a:rPr lang="en-US" dirty="0" err="1" smtClean="0"/>
              <a:t>Glazzard</a:t>
            </a:r>
            <a:r>
              <a:rPr lang="en-US" dirty="0" smtClean="0"/>
              <a:t> et al, (2015).</a:t>
            </a:r>
            <a:endParaRPr lang="en-US" dirty="0" smtClean="0"/>
          </a:p>
          <a:p>
            <a:r>
              <a:rPr lang="en-US" dirty="0" smtClean="0"/>
              <a:t>They look disability as something to be ’cured</a:t>
            </a:r>
            <a:r>
              <a:rPr lang="en-US" dirty="0" smtClean="0"/>
              <a:t>’. </a:t>
            </a:r>
            <a:r>
              <a:rPr lang="en-US" dirty="0" err="1" smtClean="0"/>
              <a:t>Tassoni</a:t>
            </a:r>
            <a:r>
              <a:rPr lang="en-US" dirty="0" smtClean="0"/>
              <a:t> et al, (2010) </a:t>
            </a:r>
          </a:p>
          <a:p>
            <a:r>
              <a:rPr lang="en-US" dirty="0" smtClean="0"/>
              <a:t>Puts </a:t>
            </a:r>
            <a:r>
              <a:rPr lang="en-US" dirty="0" smtClean="0"/>
              <a:t>illness down to genetics, viruses or some other biomedical cause. </a:t>
            </a:r>
            <a:r>
              <a:rPr lang="en-US" dirty="0" err="1" smtClean="0"/>
              <a:t>Golightley</a:t>
            </a:r>
            <a:r>
              <a:rPr lang="en-US" dirty="0" smtClean="0"/>
              <a:t>, (2014).</a:t>
            </a:r>
            <a:endParaRPr lang="en-US" dirty="0" smtClean="0"/>
          </a:p>
        </p:txBody>
      </p:sp>
    </p:spTree>
    <p:extLst>
      <p:ext uri="{BB962C8B-B14F-4D97-AF65-F5344CB8AC3E}">
        <p14:creationId xmlns:p14="http://schemas.microsoft.com/office/powerpoint/2010/main" val="18108501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Evaluation of Social Care Model</a:t>
            </a:r>
            <a:endParaRPr lang="en-US"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In my opinion, I think that the social model is the right approach to have because it is society that is causing the problem, every building should be built to accommodate someone with a </a:t>
            </a:r>
            <a:r>
              <a:rPr lang="en-US" dirty="0" smtClean="0"/>
              <a:t>‘disability’/impairment </a:t>
            </a:r>
            <a:r>
              <a:rPr lang="en-US" dirty="0" smtClean="0"/>
              <a:t>so that there are no obstacles to face, for example a step going into a restaurant they aren't able to go in because there is an obstacle in the way but if everyone took the social model approach there would be a ramp instead. The social model helps individuals gain confidence compared to the medical model and they are able to live a normal life with an impairment not a disability.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Short video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lvl="0" indent="0" defTabSz="914400">
              <a:spcBef>
                <a:spcPts val="0"/>
              </a:spcBef>
              <a:spcAft>
                <a:spcPts val="0"/>
              </a:spcAft>
              <a:buClrTx/>
              <a:buNone/>
              <a:defRPr/>
            </a:pPr>
            <a:r>
              <a:rPr lang="en-US" dirty="0">
                <a:hlinkClick r:id="rId2"/>
              </a:rPr>
              <a:t>https://</a:t>
            </a:r>
            <a:r>
              <a:rPr lang="en-US" dirty="0" smtClean="0">
                <a:hlinkClick r:id="rId2"/>
              </a:rPr>
              <a:t>www.scope.org.uk/about-us/our-brand/social-model-of-disability</a:t>
            </a:r>
            <a:r>
              <a:rPr lang="en-US" dirty="0" smtClean="0"/>
              <a:t> </a:t>
            </a:r>
            <a:endParaRPr lang="en-US" dirty="0"/>
          </a:p>
        </p:txBody>
      </p:sp>
    </p:spTree>
    <p:extLst>
      <p:ext uri="{BB962C8B-B14F-4D97-AF65-F5344CB8AC3E}">
        <p14:creationId xmlns:p14="http://schemas.microsoft.com/office/powerpoint/2010/main" val="19995903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4418" y="1067286"/>
            <a:ext cx="10287000" cy="6858000"/>
          </a:xfrm>
          <a:prstGeom prst="rect">
            <a:avLst/>
          </a:prstGeom>
        </p:spPr>
      </p:pic>
      <p:sp>
        <p:nvSpPr>
          <p:cNvPr id="2" name="Title 1"/>
          <p:cNvSpPr>
            <a:spLocks noGrp="1"/>
          </p:cNvSpPr>
          <p:nvPr>
            <p:ph type="title"/>
          </p:nvPr>
        </p:nvSpPr>
        <p:spPr>
          <a:xfrm>
            <a:off x="810000" y="332886"/>
            <a:ext cx="10561418" cy="1468800"/>
          </a:xfrm>
        </p:spPr>
        <p:txBody>
          <a:bodyPr/>
          <a:lstStyle/>
          <a:p>
            <a:pPr algn="ctr"/>
            <a:r>
              <a:rPr lang="en-US" sz="8000" u="sng" dirty="0" smtClean="0">
                <a:solidFill>
                  <a:schemeClr val="bg2"/>
                </a:solidFill>
              </a:rPr>
              <a:t>ANY QUESTIONS?</a:t>
            </a:r>
            <a:endParaRPr lang="en-US" sz="8000" u="sng" dirty="0">
              <a:solidFill>
                <a:schemeClr val="bg2"/>
              </a:solidFill>
            </a:endParaRPr>
          </a:p>
        </p:txBody>
      </p:sp>
    </p:spTree>
    <p:extLst>
      <p:ext uri="{BB962C8B-B14F-4D97-AF65-F5344CB8AC3E}">
        <p14:creationId xmlns:p14="http://schemas.microsoft.com/office/powerpoint/2010/main" val="83707788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6305271" y="1096854"/>
            <a:ext cx="5886729" cy="5761146"/>
          </a:xfrm>
          <a:prstGeom prst="rect">
            <a:avLst/>
          </a:prstGeom>
        </p:spPr>
      </p:pic>
      <p:sp>
        <p:nvSpPr>
          <p:cNvPr id="2" name="TextBox 1"/>
          <p:cNvSpPr txBox="1"/>
          <p:nvPr/>
        </p:nvSpPr>
        <p:spPr>
          <a:xfrm>
            <a:off x="166255" y="235528"/>
            <a:ext cx="9268691" cy="1015663"/>
          </a:xfrm>
          <a:prstGeom prst="rect">
            <a:avLst/>
          </a:prstGeom>
          <a:noFill/>
        </p:spPr>
        <p:txBody>
          <a:bodyPr wrap="square" rtlCol="0">
            <a:spAutoFit/>
          </a:bodyPr>
          <a:lstStyle/>
          <a:p>
            <a:r>
              <a:rPr lang="en-US" sz="6000" dirty="0" smtClean="0"/>
              <a:t>Thank you for listening </a:t>
            </a:r>
            <a:endParaRPr lang="en-US" sz="6000" dirty="0"/>
          </a:p>
        </p:txBody>
      </p:sp>
    </p:spTree>
    <p:extLst>
      <p:ext uri="{BB962C8B-B14F-4D97-AF65-F5344CB8AC3E}">
        <p14:creationId xmlns:p14="http://schemas.microsoft.com/office/powerpoint/2010/main" val="1789086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800" decel="100000"/>
                                        <p:tgtEl>
                                          <p:spTgt spid="7"/>
                                        </p:tgtEl>
                                      </p:cBhvr>
                                    </p:animEffect>
                                    <p:anim calcmode="lin" valueType="num">
                                      <p:cBhvr>
                                        <p:cTn id="8" dur="800" decel="100000" fill="hold"/>
                                        <p:tgtEl>
                                          <p:spTgt spid="7"/>
                                        </p:tgtEl>
                                        <p:attrNameLst>
                                          <p:attrName>style.rotation</p:attrName>
                                        </p:attrNameLst>
                                      </p:cBhvr>
                                      <p:tavLst>
                                        <p:tav tm="0">
                                          <p:val>
                                            <p:fltVal val="-90"/>
                                          </p:val>
                                        </p:tav>
                                        <p:tav tm="100000">
                                          <p:val>
                                            <p:fltVal val="0"/>
                                          </p:val>
                                        </p:tav>
                                      </p:tavLst>
                                    </p:anim>
                                    <p:anim calcmode="lin" valueType="num">
                                      <p:cBhvr>
                                        <p:cTn id="9" dur="800" decel="100000" fill="hold"/>
                                        <p:tgtEl>
                                          <p:spTgt spid="7"/>
                                        </p:tgtEl>
                                        <p:attrNameLst>
                                          <p:attrName>ppt_x</p:attrName>
                                        </p:attrNameLst>
                                      </p:cBhvr>
                                      <p:tavLst>
                                        <p:tav tm="0">
                                          <p:val>
                                            <p:strVal val="#ppt_x+0.4"/>
                                          </p:val>
                                        </p:tav>
                                        <p:tav tm="100000">
                                          <p:val>
                                            <p:strVal val="#ppt_x-0.05"/>
                                          </p:val>
                                        </p:tav>
                                      </p:tavLst>
                                    </p:anim>
                                    <p:anim calcmode="lin" valueType="num">
                                      <p:cBhvr>
                                        <p:cTn id="10" dur="800" decel="100000" fill="hold"/>
                                        <p:tgtEl>
                                          <p:spTgt spid="7"/>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7"/>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7"/>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a:t>
            </a:r>
            <a:endParaRPr lang="en-US" dirty="0"/>
          </a:p>
        </p:txBody>
      </p:sp>
      <p:sp>
        <p:nvSpPr>
          <p:cNvPr id="3" name="Content Placeholder 2"/>
          <p:cNvSpPr>
            <a:spLocks noGrp="1"/>
          </p:cNvSpPr>
          <p:nvPr>
            <p:ph idx="1"/>
          </p:nvPr>
        </p:nvSpPr>
        <p:spPr>
          <a:xfrm>
            <a:off x="818712" y="1634836"/>
            <a:ext cx="10554574" cy="4987637"/>
          </a:xfrm>
        </p:spPr>
        <p:txBody>
          <a:bodyPr>
            <a:normAutofit fontScale="85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Golightley,M</a:t>
            </a:r>
            <a:r>
              <a:rPr lang="en-US" dirty="0" smtClean="0"/>
              <a:t>.(2014) Social work and mental health.5</a:t>
            </a:r>
            <a:r>
              <a:rPr lang="en-US" baseline="30000" dirty="0" smtClean="0"/>
              <a:t>th</a:t>
            </a:r>
            <a:r>
              <a:rPr lang="en-US" dirty="0" smtClean="0"/>
              <a:t> edition, </a:t>
            </a:r>
            <a:r>
              <a:rPr lang="en-US" dirty="0" err="1" smtClean="0"/>
              <a:t>London:SAGE</a:t>
            </a: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Armstrong,F</a:t>
            </a:r>
            <a:r>
              <a:rPr lang="en-US" dirty="0" smtClean="0"/>
              <a:t>. And Barton, L.(1999) disability, human rights and education: cross-</a:t>
            </a:r>
            <a:r>
              <a:rPr lang="en-US" dirty="0" err="1" smtClean="0"/>
              <a:t>cultral</a:t>
            </a:r>
            <a:r>
              <a:rPr lang="en-US" dirty="0" smtClean="0"/>
              <a:t> perspectives. </a:t>
            </a:r>
            <a:r>
              <a:rPr lang="en-US" dirty="0" err="1" smtClean="0"/>
              <a:t>Buckingham:open</a:t>
            </a:r>
            <a:r>
              <a:rPr lang="en-US" dirty="0" smtClean="0"/>
              <a:t> university press.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Knowles,G</a:t>
            </a:r>
            <a:r>
              <a:rPr lang="en-US" dirty="0" smtClean="0"/>
              <a:t>. and </a:t>
            </a:r>
            <a:r>
              <a:rPr lang="en-US" dirty="0" err="1" smtClean="0"/>
              <a:t>Landers,V</a:t>
            </a:r>
            <a:r>
              <a:rPr lang="en-US" dirty="0" smtClean="0"/>
              <a:t>.(2011) Diversity, equality and achievement in education. </a:t>
            </a:r>
            <a:r>
              <a:rPr lang="en-US" dirty="0" err="1" smtClean="0"/>
              <a:t>London:SAGE</a:t>
            </a: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Hodkinson,A</a:t>
            </a:r>
            <a:r>
              <a:rPr lang="en-US" dirty="0" smtClean="0"/>
              <a:t>. (2016) key </a:t>
            </a:r>
            <a:r>
              <a:rPr lang="en-US" dirty="0" err="1" smtClean="0"/>
              <a:t>isues</a:t>
            </a:r>
            <a:r>
              <a:rPr lang="en-US" dirty="0" smtClean="0"/>
              <a:t> in special educational needs &amp; </a:t>
            </a:r>
            <a:r>
              <a:rPr lang="en-US" dirty="0" smtClean="0">
                <a:hlinkClick r:id="rId2"/>
              </a:rPr>
              <a:t>inclusion. 2nd</a:t>
            </a:r>
            <a:r>
              <a:rPr lang="en-US" dirty="0" smtClean="0"/>
              <a:t> edition, London: SAGE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Glazzard,J.Stoke,J.Hughes,A.Netherwood,A</a:t>
            </a:r>
            <a:r>
              <a:rPr lang="en-US" dirty="0" smtClean="0"/>
              <a:t>. and </a:t>
            </a:r>
            <a:r>
              <a:rPr lang="en-US" dirty="0" err="1" smtClean="0"/>
              <a:t>Neve,L</a:t>
            </a:r>
            <a:r>
              <a:rPr lang="en-US" dirty="0" smtClean="0"/>
              <a:t>. (2015) Teaching &amp; supporting children with special educational needs &amp; disabilities in primary schools. </a:t>
            </a:r>
            <a:r>
              <a:rPr lang="en-US" dirty="0" err="1" smtClean="0"/>
              <a:t>London:SAGE</a:t>
            </a: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Brownhill,S</a:t>
            </a:r>
            <a:r>
              <a:rPr lang="en-US" dirty="0" smtClean="0"/>
              <a:t>.(2014) Empowering the children’s and young peoples workforce: practice based </a:t>
            </a:r>
            <a:r>
              <a:rPr lang="en-US" dirty="0" err="1" smtClean="0"/>
              <a:t>knowlegde</a:t>
            </a:r>
            <a:r>
              <a:rPr lang="en-US" dirty="0" smtClean="0"/>
              <a:t>, skills and understanding. </a:t>
            </a:r>
            <a:r>
              <a:rPr lang="en-US" dirty="0" err="1" smtClean="0"/>
              <a:t>Oxon:Routledge</a:t>
            </a:r>
            <a:r>
              <a:rPr lang="en-US" dirty="0" smtClean="0"/>
              <a: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Walker,G</a:t>
            </a:r>
            <a:r>
              <a:rPr lang="en-US" dirty="0" smtClean="0"/>
              <a:t>.(2018) working together for children: A critical introduction to multi-agency working. 2</a:t>
            </a:r>
            <a:r>
              <a:rPr lang="en-US" baseline="30000" dirty="0" smtClean="0"/>
              <a:t>nd</a:t>
            </a:r>
            <a:r>
              <a:rPr lang="en-US" dirty="0" smtClean="0"/>
              <a:t> edition, London: Bloomsburg academic.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err="1" smtClean="0"/>
              <a:t>Tassoni,P.Beith,K.Bulman,K</a:t>
            </a:r>
            <a:r>
              <a:rPr lang="en-US" dirty="0" smtClean="0"/>
              <a:t>. and </a:t>
            </a:r>
            <a:r>
              <a:rPr lang="en-US" dirty="0" err="1" smtClean="0"/>
              <a:t>Griffin,S</a:t>
            </a:r>
            <a:r>
              <a:rPr lang="en-US" dirty="0" smtClean="0"/>
              <a:t>.(2010) children and you people’s workforce: early learning &amp; childcare. Essex : Heinemann.</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lvl="0" indent="0" defTabSz="914400">
              <a:spcBef>
                <a:spcPts val="0"/>
              </a:spcBef>
              <a:spcAft>
                <a:spcPts val="0"/>
              </a:spcAft>
              <a:buClrTx/>
              <a:buNone/>
              <a:defRPr/>
            </a:pPr>
            <a:r>
              <a:rPr lang="en-US" dirty="0" smtClean="0"/>
              <a:t>Department of work  &amp; pensions(2014</a:t>
            </a:r>
            <a:r>
              <a:rPr lang="en-US" dirty="0"/>
              <a:t>) disability facts and figures. </a:t>
            </a:r>
            <a:r>
              <a:rPr lang="en-US" dirty="0">
                <a:hlinkClick r:id="rId3"/>
              </a:rPr>
              <a:t>https://</a:t>
            </a:r>
            <a:r>
              <a:rPr lang="en-US" dirty="0" smtClean="0">
                <a:hlinkClick r:id="rId3"/>
              </a:rPr>
              <a:t>www.gov.uk/government/publications/disability-facts-and-figures/disability-facts-and-figures</a:t>
            </a:r>
            <a:endParaRPr lang="en-US" dirty="0" smtClean="0"/>
          </a:p>
          <a:p>
            <a:pPr marL="0" lvl="0" indent="0" defTabSz="914400">
              <a:spcBef>
                <a:spcPts val="0"/>
              </a:spcBef>
              <a:spcAft>
                <a:spcPts val="0"/>
              </a:spcAft>
              <a:buClrTx/>
              <a:buNone/>
              <a:defRPr/>
            </a:pPr>
            <a:endParaRPr lang="en-US" dirty="0"/>
          </a:p>
          <a:p>
            <a:pPr marL="0" lvl="0" indent="0" defTabSz="914400">
              <a:spcBef>
                <a:spcPts val="0"/>
              </a:spcBef>
              <a:spcAft>
                <a:spcPts val="0"/>
              </a:spcAft>
              <a:buClrTx/>
              <a:buNone/>
              <a:defRPr/>
            </a:pPr>
            <a:r>
              <a:rPr lang="en-US" dirty="0" smtClean="0"/>
              <a:t>(2008) The benefits and challenges of </a:t>
            </a:r>
            <a:r>
              <a:rPr lang="en-US" dirty="0"/>
              <a:t>collaborative multi-agency working. https://</a:t>
            </a:r>
            <a:r>
              <a:rPr lang="en-US" dirty="0" err="1"/>
              <a:t>www.sagepub.com</a:t>
            </a:r>
            <a:r>
              <a:rPr lang="en-US" dirty="0"/>
              <a:t>/sites/default/files/</a:t>
            </a:r>
            <a:r>
              <a:rPr lang="en-US" dirty="0" err="1"/>
              <a:t>upm</a:t>
            </a:r>
            <a:r>
              <a:rPr lang="en-US" dirty="0"/>
              <a:t>-binaries/25241_02_Cheminais_Ch_02.pdf</a:t>
            </a: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p:txBody>
      </p:sp>
    </p:spTree>
    <p:extLst>
      <p:ext uri="{BB962C8B-B14F-4D97-AF65-F5344CB8AC3E}">
        <p14:creationId xmlns:p14="http://schemas.microsoft.com/office/powerpoint/2010/main" val="761613337"/>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9464</TotalTime>
  <Words>1338</Words>
  <Application>Microsoft Macintosh PowerPoint</Application>
  <PresentationFormat>Widescreen</PresentationFormat>
  <Paragraphs>88</Paragraphs>
  <Slides>16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Century Gothic</vt:lpstr>
      <vt:lpstr>Wingdings 2</vt:lpstr>
      <vt:lpstr>Quotable</vt:lpstr>
      <vt:lpstr>Supporting Abilities and Behaviours </vt:lpstr>
      <vt:lpstr>What is a disability?</vt:lpstr>
      <vt:lpstr>Statistics </vt:lpstr>
      <vt:lpstr>Multi-agency Working </vt:lpstr>
      <vt:lpstr>Different Care Settings </vt:lpstr>
      <vt:lpstr>Multi-agency </vt:lpstr>
      <vt:lpstr>Evaluation of Multiagency Working </vt:lpstr>
      <vt:lpstr>Multi-disciplinary Working  </vt:lpstr>
      <vt:lpstr>Evaluation of Multi-disciplinary Working  </vt:lpstr>
      <vt:lpstr>Social Care Model </vt:lpstr>
      <vt:lpstr>The Medical Model </vt:lpstr>
      <vt:lpstr> The Social and Medical Model </vt:lpstr>
      <vt:lpstr>Evaluation of Social Care Model</vt:lpstr>
      <vt:lpstr>ANY QUESTIONS?</vt:lpstr>
      <vt:lpstr>PowerPoint Presentation</vt:lpstr>
      <vt:lpstr>Reference list</vt:lpstr>
    </vt:vector>
  </TitlesOfParts>
  <Company>UWTSD Swansea Metropolitan</Company>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Abilities and Behaviours</dc:title>
  <dc:creator>SBSTablet30</dc:creator>
  <cp:lastModifiedBy>MORGAN-JAMES P. (796820)</cp:lastModifiedBy>
  <cp:revision>52</cp:revision>
  <dcterms:created xsi:type="dcterms:W3CDTF">2018-02-05T18:31:07Z</dcterms:created>
  <dcterms:modified xsi:type="dcterms:W3CDTF">2018-03-19T15:43:17Z</dcterms:modified>
</cp:coreProperties>
</file>