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8" r:id="rId3"/>
    <p:sldId id="266" r:id="rId4"/>
    <p:sldId id="259" r:id="rId5"/>
    <p:sldId id="271" r:id="rId6"/>
    <p:sldId id="260" r:id="rId7"/>
    <p:sldId id="267" r:id="rId8"/>
    <p:sldId id="269" r:id="rId9"/>
    <p:sldId id="261" r:id="rId10"/>
    <p:sldId id="273" r:id="rId11"/>
    <p:sldId id="262" r:id="rId12"/>
    <p:sldId id="270" r:id="rId13"/>
    <p:sldId id="263" r:id="rId14"/>
    <p:sldId id="268"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500"/>
  </p:normalViewPr>
  <p:slideViewPr>
    <p:cSldViewPr snapToGrid="0" snapToObjects="1">
      <p:cViewPr varScale="1">
        <p:scale>
          <a:sx n="98" d="100"/>
          <a:sy n="98" d="100"/>
        </p:scale>
        <p:origin x="11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DFF91D-F261-458A-A9B1-29A29A6DEA7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68B843-40E4-4460-9564-3BDB3022CCA7}">
      <dgm:prSet/>
      <dgm:spPr/>
      <dgm:t>
        <a:bodyPr/>
        <a:lstStyle/>
        <a:p>
          <a:r>
            <a:rPr lang="en-US" dirty="0"/>
            <a:t>ASOS is an online clothing business so all communication to customers must be online.</a:t>
          </a:r>
        </a:p>
      </dgm:t>
    </dgm:pt>
    <dgm:pt modelId="{8B50D5AF-DB5F-4B5E-82C4-C52B58A9A998}" type="parTrans" cxnId="{8EC36B99-DEB7-4821-82C9-C07BB8C4E7B7}">
      <dgm:prSet/>
      <dgm:spPr/>
      <dgm:t>
        <a:bodyPr/>
        <a:lstStyle/>
        <a:p>
          <a:endParaRPr lang="en-US"/>
        </a:p>
      </dgm:t>
    </dgm:pt>
    <dgm:pt modelId="{59AC6704-E737-42B9-9D1F-88EBFDF26E51}" type="sibTrans" cxnId="{8EC36B99-DEB7-4821-82C9-C07BB8C4E7B7}">
      <dgm:prSet/>
      <dgm:spPr/>
      <dgm:t>
        <a:bodyPr/>
        <a:lstStyle/>
        <a:p>
          <a:endParaRPr lang="en-US"/>
        </a:p>
      </dgm:t>
    </dgm:pt>
    <dgm:pt modelId="{196FEAA8-546F-4CB0-B172-8A7E2072D171}">
      <dgm:prSet/>
      <dgm:spPr/>
      <dgm:t>
        <a:bodyPr/>
        <a:lstStyle/>
        <a:p>
          <a:r>
            <a:rPr lang="en-US" dirty="0"/>
            <a:t>The company uses social media as a means of advertising their clothing. </a:t>
          </a:r>
        </a:p>
      </dgm:t>
    </dgm:pt>
    <dgm:pt modelId="{C7F4A93B-D456-4014-A7F0-6B4E07F7F318}" type="parTrans" cxnId="{0DB42EB1-48EA-43EA-BDCE-ED009EF9E7C5}">
      <dgm:prSet/>
      <dgm:spPr/>
      <dgm:t>
        <a:bodyPr/>
        <a:lstStyle/>
        <a:p>
          <a:endParaRPr lang="en-US"/>
        </a:p>
      </dgm:t>
    </dgm:pt>
    <dgm:pt modelId="{E4252C3B-D076-487E-8778-EF890EB26E87}" type="sibTrans" cxnId="{0DB42EB1-48EA-43EA-BDCE-ED009EF9E7C5}">
      <dgm:prSet/>
      <dgm:spPr/>
      <dgm:t>
        <a:bodyPr/>
        <a:lstStyle/>
        <a:p>
          <a:endParaRPr lang="en-US"/>
        </a:p>
      </dgm:t>
    </dgm:pt>
    <dgm:pt modelId="{5B85F811-0757-499E-B5DC-9CB5DF9F7A3D}">
      <dgm:prSet/>
      <dgm:spPr/>
      <dgm:t>
        <a:bodyPr/>
        <a:lstStyle/>
        <a:p>
          <a:r>
            <a:rPr lang="en-US" dirty="0"/>
            <a:t>Their online presence allows its customers to engage and feel part of their community, they have a “As seen on me” hashtag that can be used online by their customers enabling them to engage in their brand (E. </a:t>
          </a:r>
          <a:r>
            <a:rPr lang="en-US" dirty="0" err="1"/>
            <a:t>Feamley</a:t>
          </a:r>
          <a:r>
            <a:rPr lang="en-US" dirty="0"/>
            <a:t> </a:t>
          </a:r>
          <a:r>
            <a:rPr lang="en-US" dirty="0" err="1"/>
            <a:t>n.d</a:t>
          </a:r>
          <a:r>
            <a:rPr lang="en-US" dirty="0"/>
            <a:t>).</a:t>
          </a:r>
        </a:p>
      </dgm:t>
    </dgm:pt>
    <dgm:pt modelId="{072D18B2-4E25-4F3F-8D70-E0309C8E4DC5}" type="parTrans" cxnId="{7FEF3EAB-337D-4BC3-A817-9635D83EB11C}">
      <dgm:prSet/>
      <dgm:spPr/>
      <dgm:t>
        <a:bodyPr/>
        <a:lstStyle/>
        <a:p>
          <a:endParaRPr lang="en-US"/>
        </a:p>
      </dgm:t>
    </dgm:pt>
    <dgm:pt modelId="{80C7A258-09FF-4AB4-A6E4-4C2DAF6BD949}" type="sibTrans" cxnId="{7FEF3EAB-337D-4BC3-A817-9635D83EB11C}">
      <dgm:prSet/>
      <dgm:spPr/>
      <dgm:t>
        <a:bodyPr/>
        <a:lstStyle/>
        <a:p>
          <a:endParaRPr lang="en-US"/>
        </a:p>
      </dgm:t>
    </dgm:pt>
    <dgm:pt modelId="{A8743560-19F8-454F-8E9E-D813546DD068}">
      <dgm:prSet/>
      <dgm:spPr/>
      <dgm:t>
        <a:bodyPr/>
        <a:lstStyle/>
        <a:p>
          <a:r>
            <a:rPr lang="en-US" dirty="0"/>
            <a:t>Although ASOS has no actual shops and all its business comes from their online presence, they still manage to communicate with their customers and make them feel as though they are part of the community, which is a good strategy to bring in more customers and ensure that customers will return.</a:t>
          </a:r>
        </a:p>
      </dgm:t>
    </dgm:pt>
    <dgm:pt modelId="{CDD416DD-D756-47AE-BCF2-E280F05E9CEF}" type="parTrans" cxnId="{DCEE6702-3E28-48A9-B4E4-6F4EC933324B}">
      <dgm:prSet/>
      <dgm:spPr/>
      <dgm:t>
        <a:bodyPr/>
        <a:lstStyle/>
        <a:p>
          <a:endParaRPr lang="en-US"/>
        </a:p>
      </dgm:t>
    </dgm:pt>
    <dgm:pt modelId="{61A1A7DD-777E-4DD4-BF8A-0F87900DFB47}" type="sibTrans" cxnId="{DCEE6702-3E28-48A9-B4E4-6F4EC933324B}">
      <dgm:prSet/>
      <dgm:spPr/>
      <dgm:t>
        <a:bodyPr/>
        <a:lstStyle/>
        <a:p>
          <a:endParaRPr lang="en-US"/>
        </a:p>
      </dgm:t>
    </dgm:pt>
    <dgm:pt modelId="{126236D2-C811-43BB-A75E-7BCEA87EDC86}" type="pres">
      <dgm:prSet presAssocID="{DADFF91D-F261-458A-A9B1-29A29A6DEA77}" presName="root" presStyleCnt="0">
        <dgm:presLayoutVars>
          <dgm:dir/>
          <dgm:resizeHandles val="exact"/>
        </dgm:presLayoutVars>
      </dgm:prSet>
      <dgm:spPr/>
    </dgm:pt>
    <dgm:pt modelId="{5D5C9516-E434-4D93-9A24-CC7C617883E7}" type="pres">
      <dgm:prSet presAssocID="{2768B843-40E4-4460-9564-3BDB3022CCA7}" presName="compNode" presStyleCnt="0"/>
      <dgm:spPr/>
    </dgm:pt>
    <dgm:pt modelId="{3E2542D3-5386-4E78-AC62-80C3BF67C42C}" type="pres">
      <dgm:prSet presAssocID="{2768B843-40E4-4460-9564-3BDB3022CC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it"/>
        </a:ext>
      </dgm:extLst>
    </dgm:pt>
    <dgm:pt modelId="{74E12236-2FF2-4EFA-832F-955F5E05F207}" type="pres">
      <dgm:prSet presAssocID="{2768B843-40E4-4460-9564-3BDB3022CCA7}" presName="spaceRect" presStyleCnt="0"/>
      <dgm:spPr/>
    </dgm:pt>
    <dgm:pt modelId="{F753BF89-4DF3-4727-A59D-7EE4D06508DC}" type="pres">
      <dgm:prSet presAssocID="{2768B843-40E4-4460-9564-3BDB3022CCA7}" presName="textRect" presStyleLbl="revTx" presStyleIdx="0" presStyleCnt="4">
        <dgm:presLayoutVars>
          <dgm:chMax val="1"/>
          <dgm:chPref val="1"/>
        </dgm:presLayoutVars>
      </dgm:prSet>
      <dgm:spPr/>
    </dgm:pt>
    <dgm:pt modelId="{D76AA076-942A-4997-9F75-6AA31864F46D}" type="pres">
      <dgm:prSet presAssocID="{59AC6704-E737-42B9-9D1F-88EBFDF26E51}" presName="sibTrans" presStyleCnt="0"/>
      <dgm:spPr/>
    </dgm:pt>
    <dgm:pt modelId="{1F7E8454-F02C-49C1-97BA-184C33F89ACB}" type="pres">
      <dgm:prSet presAssocID="{196FEAA8-546F-4CB0-B172-8A7E2072D171}" presName="compNode" presStyleCnt="0"/>
      <dgm:spPr/>
    </dgm:pt>
    <dgm:pt modelId="{F09CA1CA-B809-4F61-9D88-5253E323310E}" type="pres">
      <dgm:prSet presAssocID="{196FEAA8-546F-4CB0-B172-8A7E2072D17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7C3F7D57-4234-4586-A2F9-1235D004B5C6}" type="pres">
      <dgm:prSet presAssocID="{196FEAA8-546F-4CB0-B172-8A7E2072D171}" presName="spaceRect" presStyleCnt="0"/>
      <dgm:spPr/>
    </dgm:pt>
    <dgm:pt modelId="{A8F847D1-3FE4-4979-A0B9-4BC0B73AA9BD}" type="pres">
      <dgm:prSet presAssocID="{196FEAA8-546F-4CB0-B172-8A7E2072D171}" presName="textRect" presStyleLbl="revTx" presStyleIdx="1" presStyleCnt="4">
        <dgm:presLayoutVars>
          <dgm:chMax val="1"/>
          <dgm:chPref val="1"/>
        </dgm:presLayoutVars>
      </dgm:prSet>
      <dgm:spPr/>
    </dgm:pt>
    <dgm:pt modelId="{8A97A012-6739-43A8-B123-6632636193B9}" type="pres">
      <dgm:prSet presAssocID="{E4252C3B-D076-487E-8778-EF890EB26E87}" presName="sibTrans" presStyleCnt="0"/>
      <dgm:spPr/>
    </dgm:pt>
    <dgm:pt modelId="{35937781-4D56-4805-90EB-A7F4E63C170D}" type="pres">
      <dgm:prSet presAssocID="{5B85F811-0757-499E-B5DC-9CB5DF9F7A3D}" presName="compNode" presStyleCnt="0"/>
      <dgm:spPr/>
    </dgm:pt>
    <dgm:pt modelId="{9C594A5D-B458-4A21-B98A-27AE66DA0EFE}" type="pres">
      <dgm:prSet presAssocID="{5B85F811-0757-499E-B5DC-9CB5DF9F7A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BE9FDDDC-D7C0-4B82-A0E1-210787F8ECDB}" type="pres">
      <dgm:prSet presAssocID="{5B85F811-0757-499E-B5DC-9CB5DF9F7A3D}" presName="spaceRect" presStyleCnt="0"/>
      <dgm:spPr/>
    </dgm:pt>
    <dgm:pt modelId="{1B75E455-AE34-4BDB-B1A7-A17A97B45E0F}" type="pres">
      <dgm:prSet presAssocID="{5B85F811-0757-499E-B5DC-9CB5DF9F7A3D}" presName="textRect" presStyleLbl="revTx" presStyleIdx="2" presStyleCnt="4" custScaleY="131446" custLinFactNeighborX="1097" custLinFactNeighborY="22047">
        <dgm:presLayoutVars>
          <dgm:chMax val="1"/>
          <dgm:chPref val="1"/>
        </dgm:presLayoutVars>
      </dgm:prSet>
      <dgm:spPr/>
    </dgm:pt>
    <dgm:pt modelId="{5639F221-532B-4E3E-B515-9AFCE4FAB4DC}" type="pres">
      <dgm:prSet presAssocID="{80C7A258-09FF-4AB4-A6E4-4C2DAF6BD949}" presName="sibTrans" presStyleCnt="0"/>
      <dgm:spPr/>
    </dgm:pt>
    <dgm:pt modelId="{AFD2FE4D-41A1-4A5D-96EF-CEEA26812656}" type="pres">
      <dgm:prSet presAssocID="{A8743560-19F8-454F-8E9E-D813546DD068}" presName="compNode" presStyleCnt="0"/>
      <dgm:spPr/>
    </dgm:pt>
    <dgm:pt modelId="{B1B2C67A-000C-462A-A121-741AA14C6E7E}" type="pres">
      <dgm:prSet presAssocID="{A8743560-19F8-454F-8E9E-D813546DD0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C0D6038F-7151-42B4-9F1D-4537176A4CC4}" type="pres">
      <dgm:prSet presAssocID="{A8743560-19F8-454F-8E9E-D813546DD068}" presName="spaceRect" presStyleCnt="0"/>
      <dgm:spPr/>
    </dgm:pt>
    <dgm:pt modelId="{3D617338-9E98-4CBC-8F9D-CB02F46E430C}" type="pres">
      <dgm:prSet presAssocID="{A8743560-19F8-454F-8E9E-D813546DD068}" presName="textRect" presStyleLbl="revTx" presStyleIdx="3" presStyleCnt="4">
        <dgm:presLayoutVars>
          <dgm:chMax val="1"/>
          <dgm:chPref val="1"/>
        </dgm:presLayoutVars>
      </dgm:prSet>
      <dgm:spPr/>
    </dgm:pt>
  </dgm:ptLst>
  <dgm:cxnLst>
    <dgm:cxn modelId="{DCEE6702-3E28-48A9-B4E4-6F4EC933324B}" srcId="{DADFF91D-F261-458A-A9B1-29A29A6DEA77}" destId="{A8743560-19F8-454F-8E9E-D813546DD068}" srcOrd="3" destOrd="0" parTransId="{CDD416DD-D756-47AE-BCF2-E280F05E9CEF}" sibTransId="{61A1A7DD-777E-4DD4-BF8A-0F87900DFB47}"/>
    <dgm:cxn modelId="{2BEFD43C-0044-4EF7-82CD-73E8BC59D980}" type="presOf" srcId="{196FEAA8-546F-4CB0-B172-8A7E2072D171}" destId="{A8F847D1-3FE4-4979-A0B9-4BC0B73AA9BD}" srcOrd="0" destOrd="0" presId="urn:microsoft.com/office/officeart/2018/2/layout/IconLabelList"/>
    <dgm:cxn modelId="{7913CF52-0E13-416D-9BBA-4C0532D63943}" type="presOf" srcId="{2768B843-40E4-4460-9564-3BDB3022CCA7}" destId="{F753BF89-4DF3-4727-A59D-7EE4D06508DC}" srcOrd="0" destOrd="0" presId="urn:microsoft.com/office/officeart/2018/2/layout/IconLabelList"/>
    <dgm:cxn modelId="{8EC36B99-DEB7-4821-82C9-C07BB8C4E7B7}" srcId="{DADFF91D-F261-458A-A9B1-29A29A6DEA77}" destId="{2768B843-40E4-4460-9564-3BDB3022CCA7}" srcOrd="0" destOrd="0" parTransId="{8B50D5AF-DB5F-4B5E-82C4-C52B58A9A998}" sibTransId="{59AC6704-E737-42B9-9D1F-88EBFDF26E51}"/>
    <dgm:cxn modelId="{7FEF3EAB-337D-4BC3-A817-9635D83EB11C}" srcId="{DADFF91D-F261-458A-A9B1-29A29A6DEA77}" destId="{5B85F811-0757-499E-B5DC-9CB5DF9F7A3D}" srcOrd="2" destOrd="0" parTransId="{072D18B2-4E25-4F3F-8D70-E0309C8E4DC5}" sibTransId="{80C7A258-09FF-4AB4-A6E4-4C2DAF6BD949}"/>
    <dgm:cxn modelId="{0DB42EB1-48EA-43EA-BDCE-ED009EF9E7C5}" srcId="{DADFF91D-F261-458A-A9B1-29A29A6DEA77}" destId="{196FEAA8-546F-4CB0-B172-8A7E2072D171}" srcOrd="1" destOrd="0" parTransId="{C7F4A93B-D456-4014-A7F0-6B4E07F7F318}" sibTransId="{E4252C3B-D076-487E-8778-EF890EB26E87}"/>
    <dgm:cxn modelId="{1A0651C9-2371-4235-B61D-E910AAC4D39C}" type="presOf" srcId="{5B85F811-0757-499E-B5DC-9CB5DF9F7A3D}" destId="{1B75E455-AE34-4BDB-B1A7-A17A97B45E0F}" srcOrd="0" destOrd="0" presId="urn:microsoft.com/office/officeart/2018/2/layout/IconLabelList"/>
    <dgm:cxn modelId="{B7423FDF-99AB-4CFB-99B3-E30577C27EF2}" type="presOf" srcId="{DADFF91D-F261-458A-A9B1-29A29A6DEA77}" destId="{126236D2-C811-43BB-A75E-7BCEA87EDC86}" srcOrd="0" destOrd="0" presId="urn:microsoft.com/office/officeart/2018/2/layout/IconLabelList"/>
    <dgm:cxn modelId="{4C5826EB-A22D-411C-929A-2F28F95856AB}" type="presOf" srcId="{A8743560-19F8-454F-8E9E-D813546DD068}" destId="{3D617338-9E98-4CBC-8F9D-CB02F46E430C}" srcOrd="0" destOrd="0" presId="urn:microsoft.com/office/officeart/2018/2/layout/IconLabelList"/>
    <dgm:cxn modelId="{FD64198A-8DB2-4023-A075-DCC84662F887}" type="presParOf" srcId="{126236D2-C811-43BB-A75E-7BCEA87EDC86}" destId="{5D5C9516-E434-4D93-9A24-CC7C617883E7}" srcOrd="0" destOrd="0" presId="urn:microsoft.com/office/officeart/2018/2/layout/IconLabelList"/>
    <dgm:cxn modelId="{A8475D9F-369A-4DD2-A40E-E69A7B8DF7D6}" type="presParOf" srcId="{5D5C9516-E434-4D93-9A24-CC7C617883E7}" destId="{3E2542D3-5386-4E78-AC62-80C3BF67C42C}" srcOrd="0" destOrd="0" presId="urn:microsoft.com/office/officeart/2018/2/layout/IconLabelList"/>
    <dgm:cxn modelId="{953D1196-58C8-4896-AABE-32607DFA0041}" type="presParOf" srcId="{5D5C9516-E434-4D93-9A24-CC7C617883E7}" destId="{74E12236-2FF2-4EFA-832F-955F5E05F207}" srcOrd="1" destOrd="0" presId="urn:microsoft.com/office/officeart/2018/2/layout/IconLabelList"/>
    <dgm:cxn modelId="{D623742D-3B25-4997-A200-E016842FB1B4}" type="presParOf" srcId="{5D5C9516-E434-4D93-9A24-CC7C617883E7}" destId="{F753BF89-4DF3-4727-A59D-7EE4D06508DC}" srcOrd="2" destOrd="0" presId="urn:microsoft.com/office/officeart/2018/2/layout/IconLabelList"/>
    <dgm:cxn modelId="{D2890955-2250-46A9-9CB0-031D6CFC5381}" type="presParOf" srcId="{126236D2-C811-43BB-A75E-7BCEA87EDC86}" destId="{D76AA076-942A-4997-9F75-6AA31864F46D}" srcOrd="1" destOrd="0" presId="urn:microsoft.com/office/officeart/2018/2/layout/IconLabelList"/>
    <dgm:cxn modelId="{B91BC1C7-81F3-4DCE-BFE8-C9432847F195}" type="presParOf" srcId="{126236D2-C811-43BB-A75E-7BCEA87EDC86}" destId="{1F7E8454-F02C-49C1-97BA-184C33F89ACB}" srcOrd="2" destOrd="0" presId="urn:microsoft.com/office/officeart/2018/2/layout/IconLabelList"/>
    <dgm:cxn modelId="{84972ED1-73DE-4AC4-B618-686874385BA9}" type="presParOf" srcId="{1F7E8454-F02C-49C1-97BA-184C33F89ACB}" destId="{F09CA1CA-B809-4F61-9D88-5253E323310E}" srcOrd="0" destOrd="0" presId="urn:microsoft.com/office/officeart/2018/2/layout/IconLabelList"/>
    <dgm:cxn modelId="{A52DD782-7609-43A5-8669-DA9B3B0E3FBD}" type="presParOf" srcId="{1F7E8454-F02C-49C1-97BA-184C33F89ACB}" destId="{7C3F7D57-4234-4586-A2F9-1235D004B5C6}" srcOrd="1" destOrd="0" presId="urn:microsoft.com/office/officeart/2018/2/layout/IconLabelList"/>
    <dgm:cxn modelId="{F094DDE6-1D86-481C-95B4-5D92932C25FC}" type="presParOf" srcId="{1F7E8454-F02C-49C1-97BA-184C33F89ACB}" destId="{A8F847D1-3FE4-4979-A0B9-4BC0B73AA9BD}" srcOrd="2" destOrd="0" presId="urn:microsoft.com/office/officeart/2018/2/layout/IconLabelList"/>
    <dgm:cxn modelId="{AA77AC33-1089-443C-9B72-985DC80F2E12}" type="presParOf" srcId="{126236D2-C811-43BB-A75E-7BCEA87EDC86}" destId="{8A97A012-6739-43A8-B123-6632636193B9}" srcOrd="3" destOrd="0" presId="urn:microsoft.com/office/officeart/2018/2/layout/IconLabelList"/>
    <dgm:cxn modelId="{91109EB8-E82B-43C5-ABD6-85AA278994CA}" type="presParOf" srcId="{126236D2-C811-43BB-A75E-7BCEA87EDC86}" destId="{35937781-4D56-4805-90EB-A7F4E63C170D}" srcOrd="4" destOrd="0" presId="urn:microsoft.com/office/officeart/2018/2/layout/IconLabelList"/>
    <dgm:cxn modelId="{D706E032-B004-4884-8AE6-11BE27C36D02}" type="presParOf" srcId="{35937781-4D56-4805-90EB-A7F4E63C170D}" destId="{9C594A5D-B458-4A21-B98A-27AE66DA0EFE}" srcOrd="0" destOrd="0" presId="urn:microsoft.com/office/officeart/2018/2/layout/IconLabelList"/>
    <dgm:cxn modelId="{2B7C7703-F47C-4EB8-9207-A8D4C3AA087B}" type="presParOf" srcId="{35937781-4D56-4805-90EB-A7F4E63C170D}" destId="{BE9FDDDC-D7C0-4B82-A0E1-210787F8ECDB}" srcOrd="1" destOrd="0" presId="urn:microsoft.com/office/officeart/2018/2/layout/IconLabelList"/>
    <dgm:cxn modelId="{C91827E4-7E75-4A08-96B0-693890909B37}" type="presParOf" srcId="{35937781-4D56-4805-90EB-A7F4E63C170D}" destId="{1B75E455-AE34-4BDB-B1A7-A17A97B45E0F}" srcOrd="2" destOrd="0" presId="urn:microsoft.com/office/officeart/2018/2/layout/IconLabelList"/>
    <dgm:cxn modelId="{5A9DBD89-8017-4F28-9DA8-D4EFB63178B5}" type="presParOf" srcId="{126236D2-C811-43BB-A75E-7BCEA87EDC86}" destId="{5639F221-532B-4E3E-B515-9AFCE4FAB4DC}" srcOrd="5" destOrd="0" presId="urn:microsoft.com/office/officeart/2018/2/layout/IconLabelList"/>
    <dgm:cxn modelId="{D5014100-F6AF-4EDA-8C27-9E7FBE0E0140}" type="presParOf" srcId="{126236D2-C811-43BB-A75E-7BCEA87EDC86}" destId="{AFD2FE4D-41A1-4A5D-96EF-CEEA26812656}" srcOrd="6" destOrd="0" presId="urn:microsoft.com/office/officeart/2018/2/layout/IconLabelList"/>
    <dgm:cxn modelId="{EC4138C1-E903-45F0-9F98-565FF47C0412}" type="presParOf" srcId="{AFD2FE4D-41A1-4A5D-96EF-CEEA26812656}" destId="{B1B2C67A-000C-462A-A121-741AA14C6E7E}" srcOrd="0" destOrd="0" presId="urn:microsoft.com/office/officeart/2018/2/layout/IconLabelList"/>
    <dgm:cxn modelId="{E00CD656-031C-4B9E-B6E5-DEC961C22AE8}" type="presParOf" srcId="{AFD2FE4D-41A1-4A5D-96EF-CEEA26812656}" destId="{C0D6038F-7151-42B4-9F1D-4537176A4CC4}" srcOrd="1" destOrd="0" presId="urn:microsoft.com/office/officeart/2018/2/layout/IconLabelList"/>
    <dgm:cxn modelId="{B0081350-CAB5-46CD-ABA1-68E6687ED4AB}" type="presParOf" srcId="{AFD2FE4D-41A1-4A5D-96EF-CEEA26812656}" destId="{3D617338-9E98-4CBC-8F9D-CB02F46E430C}"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542D3-5386-4E78-AC62-80C3BF67C42C}">
      <dsp:nvSpPr>
        <dsp:cNvPr id="0" name=""/>
        <dsp:cNvSpPr/>
      </dsp:nvSpPr>
      <dsp:spPr>
        <a:xfrm>
          <a:off x="403533" y="786698"/>
          <a:ext cx="658125" cy="65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53BF89-4DF3-4727-A59D-7EE4D06508DC}">
      <dsp:nvSpPr>
        <dsp:cNvPr id="0" name=""/>
        <dsp:cNvSpPr/>
      </dsp:nvSpPr>
      <dsp:spPr>
        <a:xfrm>
          <a:off x="1346"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ASOS is an online clothing business so all communication to customers must be online.</a:t>
          </a:r>
        </a:p>
      </dsp:txBody>
      <dsp:txXfrm>
        <a:off x="1346" y="1805019"/>
        <a:ext cx="1462500" cy="1382519"/>
      </dsp:txXfrm>
    </dsp:sp>
    <dsp:sp modelId="{F09CA1CA-B809-4F61-9D88-5253E323310E}">
      <dsp:nvSpPr>
        <dsp:cNvPr id="0" name=""/>
        <dsp:cNvSpPr/>
      </dsp:nvSpPr>
      <dsp:spPr>
        <a:xfrm>
          <a:off x="2121971" y="786698"/>
          <a:ext cx="658125" cy="65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847D1-3FE4-4979-A0B9-4BC0B73AA9BD}">
      <dsp:nvSpPr>
        <dsp:cNvPr id="0" name=""/>
        <dsp:cNvSpPr/>
      </dsp:nvSpPr>
      <dsp:spPr>
        <a:xfrm>
          <a:off x="1719783"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The company uses social media as a means of advertising their clothing. </a:t>
          </a:r>
        </a:p>
      </dsp:txBody>
      <dsp:txXfrm>
        <a:off x="1719783" y="1805019"/>
        <a:ext cx="1462500" cy="1382519"/>
      </dsp:txXfrm>
    </dsp:sp>
    <dsp:sp modelId="{9C594A5D-B458-4A21-B98A-27AE66DA0EFE}">
      <dsp:nvSpPr>
        <dsp:cNvPr id="0" name=""/>
        <dsp:cNvSpPr/>
      </dsp:nvSpPr>
      <dsp:spPr>
        <a:xfrm>
          <a:off x="3840408" y="678011"/>
          <a:ext cx="658125" cy="65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75E455-AE34-4BDB-B1A7-A17A97B45E0F}">
      <dsp:nvSpPr>
        <dsp:cNvPr id="0" name=""/>
        <dsp:cNvSpPr/>
      </dsp:nvSpPr>
      <dsp:spPr>
        <a:xfrm>
          <a:off x="3454264" y="1783763"/>
          <a:ext cx="1462500" cy="1817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Their online presence allows its customers to engage and feel part of their community, they have a “As seen on me” hashtag that can be used online by their customers enabling them to engage in their brand (E. </a:t>
          </a:r>
          <a:r>
            <a:rPr lang="en-US" sz="1100" kern="1200" dirty="0" err="1"/>
            <a:t>Feamley</a:t>
          </a:r>
          <a:r>
            <a:rPr lang="en-US" sz="1100" kern="1200" dirty="0"/>
            <a:t> </a:t>
          </a:r>
          <a:r>
            <a:rPr lang="en-US" sz="1100" kern="1200" dirty="0" err="1"/>
            <a:t>n.d</a:t>
          </a:r>
          <a:r>
            <a:rPr lang="en-US" sz="1100" kern="1200" dirty="0"/>
            <a:t>).</a:t>
          </a:r>
        </a:p>
      </dsp:txBody>
      <dsp:txXfrm>
        <a:off x="3454264" y="1783763"/>
        <a:ext cx="1462500" cy="1817266"/>
      </dsp:txXfrm>
    </dsp:sp>
    <dsp:sp modelId="{B1B2C67A-000C-462A-A121-741AA14C6E7E}">
      <dsp:nvSpPr>
        <dsp:cNvPr id="0" name=""/>
        <dsp:cNvSpPr/>
      </dsp:nvSpPr>
      <dsp:spPr>
        <a:xfrm>
          <a:off x="5558846" y="786698"/>
          <a:ext cx="658125" cy="6581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617338-9E98-4CBC-8F9D-CB02F46E430C}">
      <dsp:nvSpPr>
        <dsp:cNvPr id="0" name=""/>
        <dsp:cNvSpPr/>
      </dsp:nvSpPr>
      <dsp:spPr>
        <a:xfrm>
          <a:off x="5156658"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Although ASOS has no actual shops and all its business comes from their online presence, they still manage to communicate with their customers and make them feel as though they are part of the community, which is a good strategy to bring in more customers and ensure that customers will return.</a:t>
          </a:r>
        </a:p>
      </dsp:txBody>
      <dsp:txXfrm>
        <a:off x="5156658" y="1805019"/>
        <a:ext cx="1462500" cy="138251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FC6E6-9895-1E4F-BE30-F435210EAA31}" type="datetimeFigureOut">
              <a:rPr lang="en-US" smtClean="0"/>
              <a:t>3/29/21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4AE8B9-B1B0-7049-86B6-24FD074F01AB}" type="slidenum">
              <a:rPr lang="en-US" smtClean="0"/>
              <a:t>‹#›</a:t>
            </a:fld>
            <a:endParaRPr lang="en-US"/>
          </a:p>
        </p:txBody>
      </p:sp>
    </p:spTree>
    <p:extLst>
      <p:ext uri="{BB962C8B-B14F-4D97-AF65-F5344CB8AC3E}">
        <p14:creationId xmlns:p14="http://schemas.microsoft.com/office/powerpoint/2010/main" val="307782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looking at this PESTEL analysis it is clear to see that ASOS has a lot of factors that it has to take into consideration and carefully monitor.</a:t>
            </a:r>
          </a:p>
        </p:txBody>
      </p:sp>
      <p:sp>
        <p:nvSpPr>
          <p:cNvPr id="4" name="Slide Number Placeholder 3"/>
          <p:cNvSpPr>
            <a:spLocks noGrp="1"/>
          </p:cNvSpPr>
          <p:nvPr>
            <p:ph type="sldNum" sz="quarter" idx="5"/>
          </p:nvPr>
        </p:nvSpPr>
        <p:spPr/>
        <p:txBody>
          <a:bodyPr/>
          <a:lstStyle/>
          <a:p>
            <a:fld id="{C34AE8B9-B1B0-7049-86B6-24FD074F01AB}" type="slidenum">
              <a:rPr lang="en-US" smtClean="0"/>
              <a:t>6</a:t>
            </a:fld>
            <a:endParaRPr lang="en-US"/>
          </a:p>
        </p:txBody>
      </p:sp>
    </p:spTree>
    <p:extLst>
      <p:ext uri="{BB962C8B-B14F-4D97-AF65-F5344CB8AC3E}">
        <p14:creationId xmlns:p14="http://schemas.microsoft.com/office/powerpoint/2010/main" val="929945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this SWOT analysis ASOS has clearly got a number of different opportunities not all of them are included in this table but with them being an online business the opportunities are endless because technology is evolving, and it is the new way of finding fashion and quick. However, they do have threats too with it being a global business and only having an online presence this poses threats to security and threats of shipping costs increasing and so on.</a:t>
            </a:r>
          </a:p>
        </p:txBody>
      </p:sp>
      <p:sp>
        <p:nvSpPr>
          <p:cNvPr id="4" name="Slide Number Placeholder 3"/>
          <p:cNvSpPr>
            <a:spLocks noGrp="1"/>
          </p:cNvSpPr>
          <p:nvPr>
            <p:ph type="sldNum" sz="quarter" idx="5"/>
          </p:nvPr>
        </p:nvSpPr>
        <p:spPr/>
        <p:txBody>
          <a:bodyPr/>
          <a:lstStyle/>
          <a:p>
            <a:fld id="{C34AE8B9-B1B0-7049-86B6-24FD074F01AB}" type="slidenum">
              <a:rPr lang="en-US" smtClean="0"/>
              <a:t>7</a:t>
            </a:fld>
            <a:endParaRPr lang="en-US"/>
          </a:p>
        </p:txBody>
      </p:sp>
    </p:spTree>
    <p:extLst>
      <p:ext uri="{BB962C8B-B14F-4D97-AF65-F5344CB8AC3E}">
        <p14:creationId xmlns:p14="http://schemas.microsoft.com/office/powerpoint/2010/main" val="1854768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four approaches to organisation and management they are, classical, human relations, systems and contingency. </a:t>
            </a:r>
          </a:p>
          <a:p>
            <a:r>
              <a:rPr lang="en-US" dirty="0"/>
              <a:t>ASOS is a public limited company meaning that the business is owned by shareholders, and its shares can be purchased by the general public. </a:t>
            </a:r>
          </a:p>
          <a:p>
            <a:r>
              <a:rPr lang="en-US" dirty="0"/>
              <a:t>Due to it being public limited this means its structure is quite decentralized this provides staff with more decision-making responsibilities. </a:t>
            </a:r>
          </a:p>
          <a:p>
            <a:r>
              <a:rPr lang="en-GB" sz="1200" b="0" i="0" u="none" strike="noStrike" kern="1200" dirty="0">
                <a:solidFill>
                  <a:schemeClr val="tx1"/>
                </a:solidFill>
                <a:effectLst/>
                <a:latin typeface="+mn-lt"/>
                <a:ea typeface="+mn-ea"/>
                <a:cs typeface="+mn-cs"/>
              </a:rPr>
              <a:t>The ASOS board consists of two non-executive directors and three executive directors this suggesting that they adopt the classical management approach. It is evident that they put an emphasis on their purpose which can be seen in the mission statement,  although they are public limited, they do also have executive director and staff higher up in the hierarchy than other employees which also gives evidence for the company using a classical management approach.</a:t>
            </a:r>
            <a:endParaRPr lang="en-US" dirty="0"/>
          </a:p>
        </p:txBody>
      </p:sp>
      <p:sp>
        <p:nvSpPr>
          <p:cNvPr id="4" name="Slide Number Placeholder 3"/>
          <p:cNvSpPr>
            <a:spLocks noGrp="1"/>
          </p:cNvSpPr>
          <p:nvPr>
            <p:ph type="sldNum" sz="quarter" idx="5"/>
          </p:nvPr>
        </p:nvSpPr>
        <p:spPr/>
        <p:txBody>
          <a:bodyPr/>
          <a:lstStyle/>
          <a:p>
            <a:fld id="{C34AE8B9-B1B0-7049-86B6-24FD074F01AB}" type="slidenum">
              <a:rPr lang="en-US" smtClean="0"/>
              <a:t>9</a:t>
            </a:fld>
            <a:endParaRPr lang="en-US"/>
          </a:p>
        </p:txBody>
      </p:sp>
    </p:spTree>
    <p:extLst>
      <p:ext uri="{BB962C8B-B14F-4D97-AF65-F5344CB8AC3E}">
        <p14:creationId xmlns:p14="http://schemas.microsoft.com/office/powerpoint/2010/main" val="886696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Monitor Evaluator (thought-oriented)</a:t>
            </a:r>
          </a:p>
          <a:p>
            <a:r>
              <a:rPr lang="en-GB" sz="1200" b="0" i="0" u="none" strike="noStrike" kern="1200" dirty="0">
                <a:solidFill>
                  <a:schemeClr val="tx1"/>
                </a:solidFill>
                <a:effectLst/>
                <a:latin typeface="+mn-lt"/>
                <a:ea typeface="+mn-ea"/>
                <a:cs typeface="+mn-cs"/>
              </a:rPr>
              <a:t>The Specialist (thought-oriented)</a:t>
            </a:r>
          </a:p>
          <a:p>
            <a:r>
              <a:rPr lang="en-GB" sz="1200" b="0" i="0" u="none" strike="noStrike" kern="1200" dirty="0">
                <a:solidFill>
                  <a:schemeClr val="tx1"/>
                </a:solidFill>
                <a:effectLst/>
                <a:latin typeface="+mn-lt"/>
                <a:ea typeface="+mn-ea"/>
                <a:cs typeface="+mn-cs"/>
              </a:rPr>
              <a:t>The Plant (thought-oriented)</a:t>
            </a:r>
          </a:p>
          <a:p>
            <a:r>
              <a:rPr lang="en-GB" sz="1200" b="0" i="0" u="none" strike="noStrike" kern="1200" dirty="0">
                <a:solidFill>
                  <a:schemeClr val="tx1"/>
                </a:solidFill>
                <a:effectLst/>
                <a:latin typeface="+mn-lt"/>
                <a:ea typeface="+mn-ea"/>
                <a:cs typeface="+mn-cs"/>
              </a:rPr>
              <a:t>The Shaper (action-oriented)</a:t>
            </a:r>
          </a:p>
          <a:p>
            <a:r>
              <a:rPr lang="en-GB" sz="1200" b="0" i="0" u="none" strike="noStrike" kern="1200" dirty="0">
                <a:solidFill>
                  <a:schemeClr val="tx1"/>
                </a:solidFill>
                <a:effectLst/>
                <a:latin typeface="+mn-lt"/>
                <a:ea typeface="+mn-ea"/>
                <a:cs typeface="+mn-cs"/>
              </a:rPr>
              <a:t>The Implementer (action-oriented)</a:t>
            </a:r>
          </a:p>
          <a:p>
            <a:r>
              <a:rPr lang="en-GB" sz="1200" b="0" i="0" u="none" strike="noStrike" kern="1200" dirty="0">
                <a:solidFill>
                  <a:schemeClr val="tx1"/>
                </a:solidFill>
                <a:effectLst/>
                <a:latin typeface="+mn-lt"/>
                <a:ea typeface="+mn-ea"/>
                <a:cs typeface="+mn-cs"/>
              </a:rPr>
              <a:t>The Completer/Finisher (action-oriented)</a:t>
            </a:r>
          </a:p>
          <a:p>
            <a:r>
              <a:rPr lang="en-GB" sz="1200" b="0" i="0" u="none" strike="noStrike" kern="1200" dirty="0">
                <a:solidFill>
                  <a:schemeClr val="tx1"/>
                </a:solidFill>
                <a:effectLst/>
                <a:latin typeface="+mn-lt"/>
                <a:ea typeface="+mn-ea"/>
                <a:cs typeface="+mn-cs"/>
              </a:rPr>
              <a:t>The Coordinator (people-oriented)</a:t>
            </a:r>
          </a:p>
          <a:p>
            <a:r>
              <a:rPr lang="en-GB" sz="1200" b="0" i="0" u="none" strike="noStrike" kern="1200" dirty="0">
                <a:solidFill>
                  <a:schemeClr val="tx1"/>
                </a:solidFill>
                <a:effectLst/>
                <a:latin typeface="+mn-lt"/>
                <a:ea typeface="+mn-ea"/>
                <a:cs typeface="+mn-cs"/>
              </a:rPr>
              <a:t>The Team Worker (people-oriented)</a:t>
            </a:r>
          </a:p>
          <a:p>
            <a:r>
              <a:rPr lang="en-GB" sz="1200" b="0" i="0" u="none" strike="noStrike" kern="1200" dirty="0">
                <a:solidFill>
                  <a:schemeClr val="tx1"/>
                </a:solidFill>
                <a:effectLst/>
                <a:latin typeface="+mn-lt"/>
                <a:ea typeface="+mn-ea"/>
                <a:cs typeface="+mn-cs"/>
              </a:rPr>
              <a:t>The Resource Investigator (people-oriented)</a:t>
            </a:r>
          </a:p>
          <a:p>
            <a:endParaRPr lang="en-US" dirty="0"/>
          </a:p>
        </p:txBody>
      </p:sp>
      <p:sp>
        <p:nvSpPr>
          <p:cNvPr id="4" name="Slide Number Placeholder 3"/>
          <p:cNvSpPr>
            <a:spLocks noGrp="1"/>
          </p:cNvSpPr>
          <p:nvPr>
            <p:ph type="sldNum" sz="quarter" idx="5"/>
          </p:nvPr>
        </p:nvSpPr>
        <p:spPr/>
        <p:txBody>
          <a:bodyPr/>
          <a:lstStyle/>
          <a:p>
            <a:fld id="{C34AE8B9-B1B0-7049-86B6-24FD074F01AB}" type="slidenum">
              <a:rPr lang="en-US" smtClean="0"/>
              <a:t>12</a:t>
            </a:fld>
            <a:endParaRPr lang="en-US"/>
          </a:p>
        </p:txBody>
      </p:sp>
    </p:spTree>
    <p:extLst>
      <p:ext uri="{BB962C8B-B14F-4D97-AF65-F5344CB8AC3E}">
        <p14:creationId xmlns:p14="http://schemas.microsoft.com/office/powerpoint/2010/main" val="3132111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Respecting people, animals and the planet with great products that our customers trust. </a:t>
            </a:r>
          </a:p>
          <a:p>
            <a:r>
              <a:rPr lang="en-US" dirty="0"/>
              <a:t>Achieving growth in a way that adds social value and minimizes environmental impacts. </a:t>
            </a:r>
          </a:p>
          <a:p>
            <a:r>
              <a:rPr lang="en-US" dirty="0"/>
              <a:t>Giving young people the confidence to be whoever they want to be.</a:t>
            </a:r>
          </a:p>
          <a:p>
            <a:r>
              <a:rPr lang="en-US" dirty="0"/>
              <a:t>Investing time and resource to make a real difference in our communities. </a:t>
            </a:r>
          </a:p>
        </p:txBody>
      </p:sp>
      <p:sp>
        <p:nvSpPr>
          <p:cNvPr id="4" name="Slide Number Placeholder 3"/>
          <p:cNvSpPr>
            <a:spLocks noGrp="1"/>
          </p:cNvSpPr>
          <p:nvPr>
            <p:ph type="sldNum" sz="quarter" idx="5"/>
          </p:nvPr>
        </p:nvSpPr>
        <p:spPr/>
        <p:txBody>
          <a:bodyPr/>
          <a:lstStyle/>
          <a:p>
            <a:fld id="{C34AE8B9-B1B0-7049-86B6-24FD074F01AB}" type="slidenum">
              <a:rPr lang="en-US" smtClean="0"/>
              <a:t>13</a:t>
            </a:fld>
            <a:endParaRPr lang="en-US"/>
          </a:p>
        </p:txBody>
      </p:sp>
    </p:spTree>
    <p:extLst>
      <p:ext uri="{BB962C8B-B14F-4D97-AF65-F5344CB8AC3E}">
        <p14:creationId xmlns:p14="http://schemas.microsoft.com/office/powerpoint/2010/main" val="1544893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BF1B2-990E-5549-9953-46A2D7D5B5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51B2B2C-AE67-184E-BD96-0DF634E69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500E6-10FA-DC4A-98B5-EE923D9AF1EA}"/>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3962C54F-FA4B-104F-819C-ECB0CA19C8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69560C-6C07-BB43-879B-155E559B1D82}"/>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8467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8AB3-4456-EC43-9080-4BD35ACD86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134A3C-A35E-3349-B0CC-70484FA00B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3CAE09-633C-EE4B-83FC-20AAC02AB6E5}"/>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A99DB6F7-8BD4-C748-9292-4B45525ACD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342C94-6378-A64E-8EEB-951EFAE84D01}"/>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759391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96D70-6D4F-C44A-9889-A02747DEFD8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0BA7CA3-C9AD-A54F-B389-E569E5C9F9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5787F1-412C-5E44-B82E-9AFE2C714EB0}"/>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E7235B4A-5CF9-D648-9E3E-8AA46F77C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065F86-89E6-2646-BD38-3D66A9D45293}"/>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909345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723C-C331-AE40-86AE-5173E813C4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D576BF-0CE2-D240-94CF-1CF7860B4F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7D34BF-19F1-9044-A9C4-487712DBDE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E791F6-9230-3244-A619-E484A7026887}"/>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6" name="Footer Placeholder 5">
            <a:extLst>
              <a:ext uri="{FF2B5EF4-FFF2-40B4-BE49-F238E27FC236}">
                <a16:creationId xmlns:a16="http://schemas.microsoft.com/office/drawing/2014/main" id="{3BACD632-E30E-4149-99A9-B56631A195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CB7279-172D-FB43-9FF2-554659BA0A17}"/>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019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201E-8EB0-C243-8B48-D25515C327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B514B9-7CAA-894F-BBFB-A4BFE7D914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8DB0C-5A93-304A-BBD8-FFF5D9053C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1CFE8B-840F-624D-80EE-92E2434911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F53608-94FD-DB43-886F-7E98EF1C02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5F729A4-12F4-0249-ACFB-564F8D308FA5}"/>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8" name="Footer Placeholder 7">
            <a:extLst>
              <a:ext uri="{FF2B5EF4-FFF2-40B4-BE49-F238E27FC236}">
                <a16:creationId xmlns:a16="http://schemas.microsoft.com/office/drawing/2014/main" id="{A883722F-6275-614C-91A3-E92646EEBA0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CAEEA5-83C1-7645-A890-71D836E110FF}"/>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897192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77FF4-F9EC-3B45-A5FB-9FAE572C140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68DE198-6DAA-AE4B-89D5-A86003AF1897}"/>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4" name="Footer Placeholder 3">
            <a:extLst>
              <a:ext uri="{FF2B5EF4-FFF2-40B4-BE49-F238E27FC236}">
                <a16:creationId xmlns:a16="http://schemas.microsoft.com/office/drawing/2014/main" id="{1C825CD9-74F8-364C-8C2A-1B9F80DC38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D4BA56-36A2-2341-8A06-C07680F7FF90}"/>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456716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FB8BB8-DF9A-D848-BB73-DCECAFAB7F90}"/>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3" name="Footer Placeholder 2">
            <a:extLst>
              <a:ext uri="{FF2B5EF4-FFF2-40B4-BE49-F238E27FC236}">
                <a16:creationId xmlns:a16="http://schemas.microsoft.com/office/drawing/2014/main" id="{4F947C12-D26D-4D41-A6F0-BED03E8720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3C533E-AA3A-0042-8568-A1521187B588}"/>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4060301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6BE5A-191D-8E40-ACAC-161CA65C7E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F6E660-645E-0248-9E5D-67461692C7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8A22F93-0137-1C47-B00F-C26069B74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C02E66-962D-5A41-8537-01B29B2E177B}"/>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6" name="Footer Placeholder 5">
            <a:extLst>
              <a:ext uri="{FF2B5EF4-FFF2-40B4-BE49-F238E27FC236}">
                <a16:creationId xmlns:a16="http://schemas.microsoft.com/office/drawing/2014/main" id="{9DB7BFD9-A1E8-1B4B-8F47-061AEC17EA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431449-E1DE-7943-9893-7D772EB9F151}"/>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627587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C84AB-8E96-5646-A8FC-1227180215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6152E3A-E837-4047-8FB1-2AC958F908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76D772-DB60-3D48-A0E7-FD16950D4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9753C0-E963-7545-8CD3-EA7D1C117D90}"/>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6" name="Footer Placeholder 5">
            <a:extLst>
              <a:ext uri="{FF2B5EF4-FFF2-40B4-BE49-F238E27FC236}">
                <a16:creationId xmlns:a16="http://schemas.microsoft.com/office/drawing/2014/main" id="{675F6C67-3F7B-EC46-9217-3D387C15F0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200992-C5E6-9545-9F21-CFB997F2DE1D}"/>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59189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6633-AA55-1345-86FA-12331FE85E5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C57060-716B-B149-BB04-F3EC64BACC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7B0C29-0BD9-5A4E-B6C2-2B953746BFBE}"/>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FCA738C8-58F6-864A-9DD1-FBEF5E33B1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B610D-64A3-684C-84A0-D1D2653065FB}"/>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42024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3CFBBD-AF3F-5B42-A8C9-056B8969278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713073-9CA5-C14A-A897-74BE327D7F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B89A84-E350-3546-82C3-318E8197EC40}"/>
              </a:ext>
            </a:extLst>
          </p:cNvPr>
          <p:cNvSpPr>
            <a:spLocks noGrp="1"/>
          </p:cNvSpPr>
          <p:nvPr>
            <p:ph type="dt" sz="half" idx="10"/>
          </p:nvPr>
        </p:nvSpPr>
        <p:spPr/>
        <p:txBody>
          <a:body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7AF09D6A-A70D-DB4C-AEC1-6B8AE52E6B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BC1158-CBF7-D74C-ACB0-AE9EBAFBBFED}"/>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142228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E82961-DD5E-9B49-AAA6-3D1B8B8C80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1CC776-9578-4F4D-AE15-AA231D8CFD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15DB37-3F62-354A-ABA1-6AA93C69EA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A8DB4-278E-E646-A4B0-12171CB5D0AC}" type="datetimeFigureOut">
              <a:rPr lang="en-US" smtClean="0"/>
              <a:t>3/29/21</a:t>
            </a:fld>
            <a:endParaRPr lang="en-US"/>
          </a:p>
        </p:txBody>
      </p:sp>
      <p:sp>
        <p:nvSpPr>
          <p:cNvPr id="5" name="Footer Placeholder 4">
            <a:extLst>
              <a:ext uri="{FF2B5EF4-FFF2-40B4-BE49-F238E27FC236}">
                <a16:creationId xmlns:a16="http://schemas.microsoft.com/office/drawing/2014/main" id="{2D433853-8226-1542-B6C1-DFA51A48C7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15B71B5-B412-8747-B0B8-84E42FC98E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F113AB-3B88-C349-8901-0C35EE24FC25}" type="slidenum">
              <a:rPr lang="en-US" smtClean="0"/>
              <a:t>‹#›</a:t>
            </a:fld>
            <a:endParaRPr lang="en-US"/>
          </a:p>
        </p:txBody>
      </p:sp>
    </p:spTree>
    <p:extLst>
      <p:ext uri="{BB962C8B-B14F-4D97-AF65-F5344CB8AC3E}">
        <p14:creationId xmlns:p14="http://schemas.microsoft.com/office/powerpoint/2010/main" val="2123981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2.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hyperlink" Target="https://businesscasestudies.co.uk/strategic-growth-in-the-fashion-retail-industry/" TargetMode="External"/><Relationship Id="rId13" Type="http://schemas.openxmlformats.org/officeDocument/2006/relationships/hyperlink" Target="https://www.studocu.com/en-gb/document/leeds-beckett-university/business-to-business-marketing-marketing-pathway/essays/ethical-analysis-asos-grade-21/1465300/view" TargetMode="External"/><Relationship Id="rId18" Type="http://schemas.openxmlformats.org/officeDocument/2006/relationships/hyperlink" Target="https://www.swotandpestle.com/asos/" TargetMode="External"/><Relationship Id="rId3" Type="http://schemas.openxmlformats.org/officeDocument/2006/relationships/hyperlink" Target="https://asoscareers.asos.com/ASOS/WorkingatASOS/RewardsBenefits.html" TargetMode="External"/><Relationship Id="rId7" Type="http://schemas.openxmlformats.org/officeDocument/2006/relationships/hyperlink" Target="https://www.asosplc.com/corporate-responsibility/fashion-with-integrity/business-integrity" TargetMode="External"/><Relationship Id="rId12" Type="http://schemas.openxmlformats.org/officeDocument/2006/relationships/hyperlink" Target="http://fernfortuniversity.com/term-papers/pestel/nyse4/6720-asos-plc.php" TargetMode="External"/><Relationship Id="rId17" Type="http://schemas.openxmlformats.org/officeDocument/2006/relationships/hyperlink" Target="https://www.referralcandy.com/blog/asos-marketing-strategy/" TargetMode="External"/><Relationship Id="rId2" Type="http://schemas.openxmlformats.org/officeDocument/2006/relationships/hyperlink" Target="https://www.asosplc.com/" TargetMode="External"/><Relationship Id="rId16" Type="http://schemas.openxmlformats.org/officeDocument/2006/relationships/hyperlink" Target="https://www.thefactshop.com/fashion-facts/asos-history#1045609ffc4f5d23f" TargetMode="External"/><Relationship Id="rId1" Type="http://schemas.openxmlformats.org/officeDocument/2006/relationships/slideLayout" Target="../slideLayouts/slideLayout2.xml"/><Relationship Id="rId6" Type="http://schemas.openxmlformats.org/officeDocument/2006/relationships/hyperlink" Target="https://www.asosplc.com/corporate-responsibility/our-products/ethical-trade-programme" TargetMode="External"/><Relationship Id="rId11" Type="http://schemas.openxmlformats.org/officeDocument/2006/relationships/hyperlink" Target="https://en.calameo.com/read/0055009540cf2539919c7" TargetMode="External"/><Relationship Id="rId5" Type="http://schemas.openxmlformats.org/officeDocument/2006/relationships/hyperlink" Target="http://www.geosansar.com/images/csr_reports/asos-cr-report-2014.pdf" TargetMode="External"/><Relationship Id="rId15" Type="http://schemas.openxmlformats.org/officeDocument/2006/relationships/hyperlink" Target="https://wedreambusiness.org/ASOS.html" TargetMode="External"/><Relationship Id="rId10" Type="http://schemas.openxmlformats.org/officeDocument/2006/relationships/hyperlink" Target="https://medium.com/asos-techblog/empowering-your-developers-to-think-creatively-7fd7f3352d50" TargetMode="External"/><Relationship Id="rId19" Type="http://schemas.openxmlformats.org/officeDocument/2006/relationships/hyperlink" Target="https://www.teambuilding.co.uk/theory/Forming-Storming-Norming-Performing.html" TargetMode="External"/><Relationship Id="rId4" Type="http://schemas.openxmlformats.org/officeDocument/2006/relationships/hyperlink" Target="https://www.asosplc.com/corporate-responsibility/fashion-with-integrity" TargetMode="External"/><Relationship Id="rId9" Type="http://schemas.openxmlformats.org/officeDocument/2006/relationships/hyperlink" Target="https://cariki.co.uk/blogs/the-green-road/is-asos-ethical-and-sustainable" TargetMode="External"/><Relationship Id="rId14" Type="http://schemas.openxmlformats.org/officeDocument/2006/relationships/hyperlink" Target="https://www.indeed.com/career-advice/career-development/belbin-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6EE7515-FD73-3C4C-909D-70A67B6E004D}"/>
              </a:ext>
            </a:extLst>
          </p:cNvPr>
          <p:cNvSpPr>
            <a:spLocks noGrp="1"/>
          </p:cNvSpPr>
          <p:nvPr>
            <p:ph type="ctrTitle"/>
          </p:nvPr>
        </p:nvSpPr>
        <p:spPr>
          <a:xfrm>
            <a:off x="3045368" y="2043663"/>
            <a:ext cx="6105194" cy="2031055"/>
          </a:xfrm>
        </p:spPr>
        <p:txBody>
          <a:bodyPr>
            <a:normAutofit/>
          </a:bodyPr>
          <a:lstStyle/>
          <a:p>
            <a:r>
              <a:rPr lang="en-US" sz="5200">
                <a:solidFill>
                  <a:schemeClr val="tx2"/>
                </a:solidFill>
              </a:rPr>
              <a:t>ASOS</a:t>
            </a:r>
          </a:p>
        </p:txBody>
      </p:sp>
      <p:sp>
        <p:nvSpPr>
          <p:cNvPr id="3" name="Subtitle 2">
            <a:extLst>
              <a:ext uri="{FF2B5EF4-FFF2-40B4-BE49-F238E27FC236}">
                <a16:creationId xmlns:a16="http://schemas.microsoft.com/office/drawing/2014/main" id="{316D7F79-A8FB-E047-A957-6AFF07C3F8FE}"/>
              </a:ext>
            </a:extLst>
          </p:cNvPr>
          <p:cNvSpPr>
            <a:spLocks noGrp="1"/>
          </p:cNvSpPr>
          <p:nvPr>
            <p:ph type="subTitle" idx="1"/>
          </p:nvPr>
        </p:nvSpPr>
        <p:spPr>
          <a:xfrm>
            <a:off x="3045368" y="4160126"/>
            <a:ext cx="6105194" cy="682079"/>
          </a:xfrm>
        </p:spPr>
        <p:txBody>
          <a:bodyPr>
            <a:normAutofit/>
          </a:bodyPr>
          <a:lstStyle/>
          <a:p>
            <a:r>
              <a:rPr lang="en-US">
                <a:solidFill>
                  <a:schemeClr val="tx2"/>
                </a:solidFill>
              </a:rPr>
              <a:t>Rachel Pickersgill (2004655)</a:t>
            </a:r>
          </a:p>
        </p:txBody>
      </p:sp>
    </p:spTree>
    <p:extLst>
      <p:ext uri="{BB962C8B-B14F-4D97-AF65-F5344CB8AC3E}">
        <p14:creationId xmlns:p14="http://schemas.microsoft.com/office/powerpoint/2010/main" val="303840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646B30B-3FFD-2946-AB8E-91ACA4E5F747}"/>
              </a:ext>
            </a:extLst>
          </p:cNvPr>
          <p:cNvSpPr>
            <a:spLocks noGrp="1"/>
          </p:cNvSpPr>
          <p:nvPr>
            <p:ph type="title"/>
          </p:nvPr>
        </p:nvSpPr>
        <p:spPr>
          <a:xfrm>
            <a:off x="1179226" y="1280679"/>
            <a:ext cx="9833548" cy="1325563"/>
          </a:xfrm>
        </p:spPr>
        <p:txBody>
          <a:bodyPr anchor="b">
            <a:normAutofit/>
          </a:bodyPr>
          <a:lstStyle/>
          <a:p>
            <a:pPr algn="ctr"/>
            <a:r>
              <a:rPr lang="en-US" sz="3600">
                <a:solidFill>
                  <a:schemeClr val="tx2"/>
                </a:solidFill>
              </a:rPr>
              <a:t>Contents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7B0080-6C96-FC46-993D-042A63121240}"/>
              </a:ext>
            </a:extLst>
          </p:cNvPr>
          <p:cNvSpPr>
            <a:spLocks noGrp="1"/>
          </p:cNvSpPr>
          <p:nvPr>
            <p:ph idx="1"/>
          </p:nvPr>
        </p:nvSpPr>
        <p:spPr>
          <a:xfrm>
            <a:off x="1179226" y="2890978"/>
            <a:ext cx="9833548" cy="3509821"/>
          </a:xfrm>
        </p:spPr>
        <p:txBody>
          <a:bodyPr>
            <a:noAutofit/>
          </a:bodyPr>
          <a:lstStyle/>
          <a:p>
            <a:r>
              <a:rPr lang="en-US" sz="1600" dirty="0">
                <a:solidFill>
                  <a:schemeClr val="tx2"/>
                </a:solidFill>
              </a:rPr>
              <a:t>Introduction</a:t>
            </a:r>
          </a:p>
          <a:p>
            <a:r>
              <a:rPr lang="en-US" sz="1600" dirty="0">
                <a:solidFill>
                  <a:schemeClr val="tx2"/>
                </a:solidFill>
              </a:rPr>
              <a:t>Mission statement </a:t>
            </a:r>
          </a:p>
          <a:p>
            <a:r>
              <a:rPr lang="en-US" sz="1600" dirty="0">
                <a:solidFill>
                  <a:schemeClr val="tx2"/>
                </a:solidFill>
              </a:rPr>
              <a:t>Approach to strategy</a:t>
            </a:r>
          </a:p>
          <a:p>
            <a:r>
              <a:rPr lang="en-US" sz="1600" dirty="0">
                <a:solidFill>
                  <a:schemeClr val="tx2"/>
                </a:solidFill>
              </a:rPr>
              <a:t>Stakeholders</a:t>
            </a:r>
          </a:p>
          <a:p>
            <a:r>
              <a:rPr lang="en-US" sz="1600" dirty="0">
                <a:solidFill>
                  <a:schemeClr val="tx2"/>
                </a:solidFill>
              </a:rPr>
              <a:t>Approach to management and organization</a:t>
            </a:r>
          </a:p>
          <a:p>
            <a:r>
              <a:rPr lang="en-US" sz="1600" dirty="0">
                <a:solidFill>
                  <a:schemeClr val="tx2"/>
                </a:solidFill>
              </a:rPr>
              <a:t>Group and teamwork</a:t>
            </a:r>
          </a:p>
          <a:p>
            <a:r>
              <a:rPr lang="en-US" sz="1600" dirty="0">
                <a:solidFill>
                  <a:schemeClr val="tx2"/>
                </a:solidFill>
              </a:rPr>
              <a:t>Corporate social responsibility</a:t>
            </a:r>
          </a:p>
          <a:p>
            <a:r>
              <a:rPr lang="en-US" sz="1600" dirty="0">
                <a:solidFill>
                  <a:schemeClr val="tx2"/>
                </a:solidFill>
              </a:rPr>
              <a:t>Ethics</a:t>
            </a:r>
          </a:p>
          <a:p>
            <a:r>
              <a:rPr lang="en-US" sz="1600" dirty="0">
                <a:solidFill>
                  <a:schemeClr val="tx2"/>
                </a:solidFill>
              </a:rPr>
              <a:t>Conclusion </a:t>
            </a:r>
          </a:p>
          <a:p>
            <a:r>
              <a:rPr lang="en-US" sz="1600" dirty="0">
                <a:solidFill>
                  <a:schemeClr val="tx2"/>
                </a:solidFill>
              </a:rPr>
              <a:t>References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4828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0B4846F-FDBE-3C47-9878-6449851CE93E}"/>
              </a:ext>
            </a:extLst>
          </p:cNvPr>
          <p:cNvSpPr>
            <a:spLocks noGrp="1"/>
          </p:cNvSpPr>
          <p:nvPr>
            <p:ph type="title"/>
          </p:nvPr>
        </p:nvSpPr>
        <p:spPr>
          <a:xfrm>
            <a:off x="1179226" y="1594707"/>
            <a:ext cx="9833548" cy="1325563"/>
          </a:xfrm>
        </p:spPr>
        <p:txBody>
          <a:bodyPr anchor="b">
            <a:normAutofit/>
          </a:bodyPr>
          <a:lstStyle/>
          <a:p>
            <a:pPr algn="ctr"/>
            <a:r>
              <a:rPr lang="en-US" sz="3600" dirty="0">
                <a:solidFill>
                  <a:schemeClr val="tx2"/>
                </a:solidFill>
              </a:rPr>
              <a:t>Introduction</a:t>
            </a:r>
          </a:p>
        </p:txBody>
      </p:sp>
      <p:grpSp>
        <p:nvGrpSpPr>
          <p:cNvPr id="26"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7"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91FF51B-3E38-B048-A3AA-38D7471E1512}"/>
              </a:ext>
            </a:extLst>
          </p:cNvPr>
          <p:cNvSpPr>
            <a:spLocks noGrp="1"/>
          </p:cNvSpPr>
          <p:nvPr>
            <p:ph idx="1"/>
          </p:nvPr>
        </p:nvSpPr>
        <p:spPr>
          <a:xfrm>
            <a:off x="1179226" y="3329677"/>
            <a:ext cx="9833548" cy="2457269"/>
          </a:xfrm>
        </p:spPr>
        <p:txBody>
          <a:bodyPr>
            <a:normAutofit fontScale="92500" lnSpcReduction="20000"/>
          </a:bodyPr>
          <a:lstStyle/>
          <a:p>
            <a:r>
              <a:rPr lang="en-US" sz="1800" dirty="0">
                <a:solidFill>
                  <a:schemeClr val="tx2"/>
                </a:solidFill>
              </a:rPr>
              <a:t>In this PowerPoint I am going to be investigating ASOS’s approaches to strategy, approaches to management and organization, their group and teamwork and their corporate social responsibility.</a:t>
            </a:r>
          </a:p>
          <a:p>
            <a:r>
              <a:rPr lang="en-US" sz="1800" dirty="0">
                <a:solidFill>
                  <a:schemeClr val="tx2"/>
                </a:solidFill>
              </a:rPr>
              <a:t>ASOS was founded in 1999 by two British men, Nick Roberson and Quentin Griffiths, who wanted to create a fashion business which followed trending styles worn by celebrities (L. Robinson </a:t>
            </a:r>
            <a:r>
              <a:rPr lang="en-US" sz="1800" dirty="0" err="1">
                <a:solidFill>
                  <a:schemeClr val="tx2"/>
                </a:solidFill>
              </a:rPr>
              <a:t>n.d</a:t>
            </a:r>
            <a:r>
              <a:rPr lang="en-US" sz="1800" dirty="0">
                <a:solidFill>
                  <a:schemeClr val="tx2"/>
                </a:solidFill>
              </a:rPr>
              <a:t>).</a:t>
            </a:r>
          </a:p>
          <a:p>
            <a:r>
              <a:rPr lang="en-US" sz="1800" dirty="0">
                <a:solidFill>
                  <a:schemeClr val="tx2"/>
                </a:solidFill>
              </a:rPr>
              <a:t>The name ASOS is an acronym for ‘As Seen On Screen’.</a:t>
            </a:r>
          </a:p>
          <a:p>
            <a:r>
              <a:rPr lang="en-US" sz="1800" dirty="0">
                <a:solidFill>
                  <a:schemeClr val="tx2"/>
                </a:solidFill>
              </a:rPr>
              <a:t>The business was formally known as ‘as seen on screen’ but by 2001 was changed to ‘ASOS’. </a:t>
            </a:r>
          </a:p>
          <a:p>
            <a:r>
              <a:rPr lang="en-US" sz="1800" dirty="0">
                <a:solidFill>
                  <a:schemeClr val="tx2"/>
                </a:solidFill>
              </a:rPr>
              <a:t>It is a global online retail business aimed at a client base of 20 somethings. </a:t>
            </a:r>
          </a:p>
          <a:p>
            <a:r>
              <a:rPr lang="en-US" sz="1800" dirty="0">
                <a:solidFill>
                  <a:schemeClr val="tx2"/>
                </a:solidFill>
              </a:rPr>
              <a:t>They have a magazine which is also available online that has around 486,000 readers and 820.000 online readers (M. </a:t>
            </a:r>
            <a:r>
              <a:rPr lang="en-US" sz="1800" dirty="0" err="1">
                <a:solidFill>
                  <a:schemeClr val="tx2"/>
                </a:solidFill>
              </a:rPr>
              <a:t>Danao</a:t>
            </a:r>
            <a:r>
              <a:rPr lang="en-US" sz="1800" dirty="0">
                <a:solidFill>
                  <a:schemeClr val="tx2"/>
                </a:solidFill>
              </a:rPr>
              <a:t> 2020).</a:t>
            </a:r>
          </a:p>
          <a:p>
            <a:endParaRPr lang="en-US" sz="1800" dirty="0">
              <a:solidFill>
                <a:schemeClr val="tx2"/>
              </a:solidFill>
            </a:endParaRPr>
          </a:p>
          <a:p>
            <a:endParaRPr lang="en-US" sz="1800" dirty="0">
              <a:solidFill>
                <a:schemeClr val="tx2"/>
              </a:solidFill>
            </a:endParaRPr>
          </a:p>
        </p:txBody>
      </p:sp>
      <p:grpSp>
        <p:nvGrpSpPr>
          <p:cNvPr id="31"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2"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New Recording.m4a" descr="New Recording.m4a">
            <a:hlinkClick r:id="" action="ppaction://media"/>
            <a:extLst>
              <a:ext uri="{FF2B5EF4-FFF2-40B4-BE49-F238E27FC236}">
                <a16:creationId xmlns:a16="http://schemas.microsoft.com/office/drawing/2014/main" id="{F0A22617-19F9-AE4E-818A-9BC47A1BDA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46952" y="170804"/>
            <a:ext cx="812800" cy="812800"/>
          </a:xfrm>
          <a:prstGeom prst="rect">
            <a:avLst/>
          </a:prstGeom>
        </p:spPr>
      </p:pic>
    </p:spTree>
    <p:extLst>
      <p:ext uri="{BB962C8B-B14F-4D97-AF65-F5344CB8AC3E}">
        <p14:creationId xmlns:p14="http://schemas.microsoft.com/office/powerpoint/2010/main" val="233126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0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9DF25-15B9-3D49-9869-27AB8C5AD943}"/>
              </a:ext>
            </a:extLst>
          </p:cNvPr>
          <p:cNvSpPr>
            <a:spLocks noGrp="1"/>
          </p:cNvSpPr>
          <p:nvPr>
            <p:ph type="title"/>
          </p:nvPr>
        </p:nvSpPr>
        <p:spPr>
          <a:xfrm>
            <a:off x="3033466" y="991261"/>
            <a:ext cx="5754696" cy="1837349"/>
          </a:xfrm>
        </p:spPr>
        <p:txBody>
          <a:bodyPr anchor="b">
            <a:normAutofit/>
          </a:bodyPr>
          <a:lstStyle/>
          <a:p>
            <a:pPr algn="ctr"/>
            <a:r>
              <a:rPr lang="en-US" sz="3600">
                <a:solidFill>
                  <a:schemeClr val="tx2"/>
                </a:solidFill>
              </a:rPr>
              <a:t>Mission statement </a:t>
            </a: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6F178940-A60D-1243-94F8-BFA7AA4AD010}"/>
              </a:ext>
            </a:extLst>
          </p:cNvPr>
          <p:cNvSpPr>
            <a:spLocks noGrp="1"/>
          </p:cNvSpPr>
          <p:nvPr>
            <p:ph idx="1"/>
          </p:nvPr>
        </p:nvSpPr>
        <p:spPr>
          <a:xfrm>
            <a:off x="3055954" y="2979336"/>
            <a:ext cx="5709721" cy="2430864"/>
          </a:xfrm>
        </p:spPr>
        <p:txBody>
          <a:bodyPr anchor="t">
            <a:normAutofit/>
          </a:bodyPr>
          <a:lstStyle/>
          <a:p>
            <a:r>
              <a:rPr lang="en-US" sz="2000" dirty="0">
                <a:solidFill>
                  <a:schemeClr val="tx2"/>
                </a:solidFill>
              </a:rPr>
              <a:t>‘</a:t>
            </a:r>
            <a:r>
              <a:rPr lang="en-GB" sz="2000" dirty="0">
                <a:solidFill>
                  <a:schemeClr val="tx2"/>
                </a:solidFill>
              </a:rPr>
              <a:t>Our mission is to become the world’s number-one destination for fashion-loving 20-somethings’ (ASOS </a:t>
            </a:r>
            <a:r>
              <a:rPr lang="en-GB" sz="2000" dirty="0" err="1">
                <a:solidFill>
                  <a:schemeClr val="tx2"/>
                </a:solidFill>
              </a:rPr>
              <a:t>n.d</a:t>
            </a:r>
            <a:r>
              <a:rPr lang="en-GB" sz="2000" dirty="0">
                <a:solidFill>
                  <a:schemeClr val="tx2"/>
                </a:solidFill>
              </a:rPr>
              <a:t>).</a:t>
            </a:r>
          </a:p>
          <a:p>
            <a:r>
              <a:rPr lang="en-GB" sz="2000" dirty="0">
                <a:solidFill>
                  <a:schemeClr val="tx2"/>
                </a:solidFill>
              </a:rPr>
              <a:t>It aims to inspire young people to express their best selves. </a:t>
            </a:r>
          </a:p>
          <a:p>
            <a:r>
              <a:rPr lang="en-GB" sz="2000" dirty="0">
                <a:solidFill>
                  <a:schemeClr val="tx2"/>
                </a:solidFill>
              </a:rPr>
              <a:t>Its objective is to make fashion fun and help people to show individuality.</a:t>
            </a:r>
          </a:p>
          <a:p>
            <a:endParaRPr lang="en-GB" sz="2000" dirty="0">
              <a:solidFill>
                <a:schemeClr val="tx2"/>
              </a:solidFill>
            </a:endParaRPr>
          </a:p>
          <a:p>
            <a:endParaRPr lang="en-US" sz="2000" dirty="0">
              <a:solidFill>
                <a:schemeClr val="tx2"/>
              </a:solidFill>
            </a:endParaRPr>
          </a:p>
        </p:txBody>
      </p:sp>
      <p:pic>
        <p:nvPicPr>
          <p:cNvPr id="4" name="Mission statement .m4a" descr="Mission statement .m4a">
            <a:hlinkClick r:id="" action="ppaction://media"/>
            <a:extLst>
              <a:ext uri="{FF2B5EF4-FFF2-40B4-BE49-F238E27FC236}">
                <a16:creationId xmlns:a16="http://schemas.microsoft.com/office/drawing/2014/main" id="{0688E57C-D1F7-AA41-916F-0C136DC33A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37290" y="584861"/>
            <a:ext cx="812800" cy="812800"/>
          </a:xfrm>
          <a:prstGeom prst="rect">
            <a:avLst/>
          </a:prstGeom>
        </p:spPr>
      </p:pic>
    </p:spTree>
    <p:extLst>
      <p:ext uri="{BB962C8B-B14F-4D97-AF65-F5344CB8AC3E}">
        <p14:creationId xmlns:p14="http://schemas.microsoft.com/office/powerpoint/2010/main" val="150296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4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CFAA81-1DB3-489B-8581-04D918B73EDF}"/>
              </a:ext>
            </a:extLst>
          </p:cNvPr>
          <p:cNvPicPr>
            <a:picLocks noChangeAspect="1"/>
          </p:cNvPicPr>
          <p:nvPr/>
        </p:nvPicPr>
        <p:blipFill rotWithShape="1">
          <a:blip r:embed="rId4"/>
          <a:srcRect t="2671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28E8D-649A-0949-9B02-A3E9100DD2AA}"/>
              </a:ext>
            </a:extLst>
          </p:cNvPr>
          <p:cNvSpPr>
            <a:spLocks noGrp="1"/>
          </p:cNvSpPr>
          <p:nvPr>
            <p:ph type="title"/>
          </p:nvPr>
        </p:nvSpPr>
        <p:spPr>
          <a:xfrm>
            <a:off x="594804" y="640263"/>
            <a:ext cx="6619811" cy="1344975"/>
          </a:xfrm>
        </p:spPr>
        <p:txBody>
          <a:bodyPr>
            <a:normAutofit/>
          </a:bodyPr>
          <a:lstStyle/>
          <a:p>
            <a:r>
              <a:rPr lang="en-US" sz="4000"/>
              <a:t>Approach to strategy </a:t>
            </a:r>
          </a:p>
        </p:txBody>
      </p:sp>
      <p:graphicFrame>
        <p:nvGraphicFramePr>
          <p:cNvPr id="5" name="Content Placeholder 2">
            <a:extLst>
              <a:ext uri="{FF2B5EF4-FFF2-40B4-BE49-F238E27FC236}">
                <a16:creationId xmlns:a16="http://schemas.microsoft.com/office/drawing/2014/main" id="{5FA55C06-DD7C-423A-A04D-D0B3D0E716CD}"/>
              </a:ext>
            </a:extLst>
          </p:cNvPr>
          <p:cNvGraphicFramePr>
            <a:graphicFrameLocks noGrp="1"/>
          </p:cNvGraphicFramePr>
          <p:nvPr>
            <p:ph idx="1"/>
            <p:extLst>
              <p:ext uri="{D42A27DB-BD31-4B8C-83A1-F6EECF244321}">
                <p14:modId xmlns:p14="http://schemas.microsoft.com/office/powerpoint/2010/main" val="1812643869"/>
              </p:ext>
            </p:extLst>
          </p:nvPr>
        </p:nvGraphicFramePr>
        <p:xfrm>
          <a:off x="594110" y="1808775"/>
          <a:ext cx="6620505" cy="39742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pproach to strategy 1.m4a" descr="Approach to strategy 1.m4a">
            <a:hlinkClick r:id="" action="ppaction://media"/>
            <a:extLst>
              <a:ext uri="{FF2B5EF4-FFF2-40B4-BE49-F238E27FC236}">
                <a16:creationId xmlns:a16="http://schemas.microsoft.com/office/drawing/2014/main" id="{B88CA4C3-9824-374B-96BC-75666F4A576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66989" y="499950"/>
            <a:ext cx="812800" cy="812800"/>
          </a:xfrm>
          <a:prstGeom prst="rect">
            <a:avLst/>
          </a:prstGeom>
        </p:spPr>
      </p:pic>
    </p:spTree>
    <p:extLst>
      <p:ext uri="{BB962C8B-B14F-4D97-AF65-F5344CB8AC3E}">
        <p14:creationId xmlns:p14="http://schemas.microsoft.com/office/powerpoint/2010/main" val="338557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p:txBody>
          <a:bodyPr>
            <a:normAutofit/>
          </a:bodyPr>
          <a:lstStyle/>
          <a:p>
            <a:r>
              <a:rPr lang="en-US"/>
              <a:t>Approach to strategy</a:t>
            </a:r>
            <a:br>
              <a:rPr lang="en-GB"/>
            </a:br>
            <a:endParaRPr lang="en-US" dirty="0"/>
          </a:p>
        </p:txBody>
      </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838200" y="1411705"/>
            <a:ext cx="5530516" cy="4765258"/>
          </a:xfrm>
        </p:spPr>
        <p:txBody>
          <a:bodyPr>
            <a:normAutofit fontScale="70000" lnSpcReduction="20000"/>
          </a:bodyPr>
          <a:lstStyle/>
          <a:p>
            <a:r>
              <a:rPr lang="en-GB" dirty="0"/>
              <a:t>PESTEL analysis of ASOS (Fern Fort University </a:t>
            </a:r>
            <a:r>
              <a:rPr lang="en-GB" dirty="0" err="1"/>
              <a:t>n.d</a:t>
            </a:r>
            <a:r>
              <a:rPr lang="en-GB" dirty="0"/>
              <a:t>):</a:t>
            </a:r>
          </a:p>
          <a:p>
            <a:r>
              <a:rPr lang="en-GB" dirty="0"/>
              <a:t>Political:</a:t>
            </a:r>
          </a:p>
          <a:p>
            <a:pPr lvl="1"/>
            <a:r>
              <a:rPr lang="en-GB" dirty="0"/>
              <a:t>Trade regulations and tariffs.</a:t>
            </a:r>
          </a:p>
          <a:p>
            <a:pPr lvl="1"/>
            <a:r>
              <a:rPr lang="en-GB" dirty="0"/>
              <a:t>Wage legislation</a:t>
            </a:r>
          </a:p>
          <a:p>
            <a:pPr lvl="1"/>
            <a:r>
              <a:rPr lang="en-GB" dirty="0"/>
              <a:t>Mandatory employee benefits</a:t>
            </a:r>
          </a:p>
          <a:p>
            <a:pPr lvl="1"/>
            <a:r>
              <a:rPr lang="en-GB" dirty="0"/>
              <a:t>Taxation</a:t>
            </a:r>
          </a:p>
          <a:p>
            <a:r>
              <a:rPr lang="en-GB" dirty="0"/>
              <a:t>Economic:</a:t>
            </a:r>
          </a:p>
          <a:p>
            <a:pPr lvl="1"/>
            <a:r>
              <a:rPr lang="en-GB" dirty="0"/>
              <a:t>Interest rates</a:t>
            </a:r>
          </a:p>
          <a:p>
            <a:pPr lvl="1"/>
            <a:r>
              <a:rPr lang="en-GB" dirty="0"/>
              <a:t>Inflation rate</a:t>
            </a:r>
          </a:p>
          <a:p>
            <a:pPr lvl="1"/>
            <a:r>
              <a:rPr lang="en-GB" dirty="0"/>
              <a:t>Skill level of workforce in retail industry</a:t>
            </a:r>
          </a:p>
          <a:p>
            <a:pPr lvl="1"/>
            <a:r>
              <a:rPr lang="en-GB" dirty="0"/>
              <a:t>Economic growth rate</a:t>
            </a:r>
          </a:p>
          <a:p>
            <a:pPr lvl="1"/>
            <a:r>
              <a:rPr lang="en-GB" dirty="0"/>
              <a:t>Unemployment rate</a:t>
            </a:r>
          </a:p>
          <a:p>
            <a:r>
              <a:rPr lang="en-GB" dirty="0"/>
              <a:t>Social:</a:t>
            </a:r>
          </a:p>
          <a:p>
            <a:pPr lvl="1"/>
            <a:r>
              <a:rPr lang="en-GB" dirty="0"/>
              <a:t>Education level and education standard.</a:t>
            </a:r>
          </a:p>
          <a:p>
            <a:pPr lvl="1"/>
            <a:r>
              <a:rPr lang="en-GB" dirty="0"/>
              <a:t>Class structure, hierarchy and power structure.</a:t>
            </a:r>
          </a:p>
          <a:p>
            <a:pPr lvl="1"/>
            <a:r>
              <a:rPr lang="en-GB" dirty="0"/>
              <a:t>Attitudes </a:t>
            </a:r>
          </a:p>
          <a:p>
            <a:pPr lvl="1"/>
            <a:r>
              <a:rPr lang="en-GB" dirty="0"/>
              <a:t>Leisure activities </a:t>
            </a:r>
          </a:p>
          <a:p>
            <a:endParaRPr lang="en-GB" dirty="0"/>
          </a:p>
          <a:p>
            <a:pPr marL="0" indent="0">
              <a:buNone/>
            </a:pPr>
            <a:endParaRPr lang="en-GB" dirty="0"/>
          </a:p>
          <a:p>
            <a:endParaRPr lang="en-GB" dirty="0"/>
          </a:p>
          <a:p>
            <a:endParaRPr lang="en-US" dirty="0"/>
          </a:p>
        </p:txBody>
      </p:sp>
      <p:sp>
        <p:nvSpPr>
          <p:cNvPr id="5" name="Content Placeholder 2">
            <a:extLst>
              <a:ext uri="{FF2B5EF4-FFF2-40B4-BE49-F238E27FC236}">
                <a16:creationId xmlns:a16="http://schemas.microsoft.com/office/drawing/2014/main" id="{4348D45C-F0FA-1246-AD8C-E76507879ABA}"/>
              </a:ext>
            </a:extLst>
          </p:cNvPr>
          <p:cNvSpPr txBox="1">
            <a:spLocks/>
          </p:cNvSpPr>
          <p:nvPr/>
        </p:nvSpPr>
        <p:spPr>
          <a:xfrm>
            <a:off x="6368716" y="1690688"/>
            <a:ext cx="5530516" cy="4643521"/>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Technological:</a:t>
            </a:r>
          </a:p>
          <a:p>
            <a:pPr lvl="1"/>
            <a:r>
              <a:rPr lang="en-GB" dirty="0"/>
              <a:t>Impact on cost structure in retail industry</a:t>
            </a:r>
          </a:p>
          <a:p>
            <a:pPr lvl="1"/>
            <a:r>
              <a:rPr lang="en-GB" dirty="0"/>
              <a:t>Rate of technological diffusion</a:t>
            </a:r>
          </a:p>
          <a:p>
            <a:pPr lvl="1"/>
            <a:r>
              <a:rPr lang="en-GB" dirty="0"/>
              <a:t>Technology's impact on product offering</a:t>
            </a:r>
          </a:p>
          <a:p>
            <a:r>
              <a:rPr lang="en-GB" dirty="0"/>
              <a:t>Environmental:</a:t>
            </a:r>
          </a:p>
          <a:p>
            <a:pPr lvl="1"/>
            <a:r>
              <a:rPr lang="en-GB" dirty="0"/>
              <a:t>Climate change</a:t>
            </a:r>
          </a:p>
          <a:p>
            <a:pPr lvl="1"/>
            <a:r>
              <a:rPr lang="en-GB" dirty="0"/>
              <a:t>Laws regulating environmental pollution</a:t>
            </a:r>
          </a:p>
          <a:p>
            <a:pPr lvl="1"/>
            <a:r>
              <a:rPr lang="en-GB" dirty="0"/>
              <a:t>Waste management in customer service sector</a:t>
            </a:r>
          </a:p>
          <a:p>
            <a:pPr lvl="1"/>
            <a:r>
              <a:rPr lang="en-GB" dirty="0"/>
              <a:t>Attitudes towards and support for renewable energy</a:t>
            </a:r>
          </a:p>
          <a:p>
            <a:pPr lvl="1"/>
            <a:r>
              <a:rPr lang="en-GB" dirty="0"/>
              <a:t>Air and water pollution regulations in the retail industry</a:t>
            </a:r>
          </a:p>
          <a:p>
            <a:pPr lvl="1"/>
            <a:r>
              <a:rPr lang="en-GB" dirty="0"/>
              <a:t>Recycling </a:t>
            </a:r>
          </a:p>
          <a:p>
            <a:r>
              <a:rPr lang="en-GB" dirty="0"/>
              <a:t>Legal:</a:t>
            </a:r>
          </a:p>
          <a:p>
            <a:pPr lvl="1"/>
            <a:r>
              <a:rPr lang="en-GB" dirty="0"/>
              <a:t>Discrimination law</a:t>
            </a:r>
          </a:p>
          <a:p>
            <a:pPr lvl="1"/>
            <a:r>
              <a:rPr lang="en-GB" dirty="0"/>
              <a:t>Copyright patents</a:t>
            </a:r>
          </a:p>
          <a:p>
            <a:pPr lvl="1"/>
            <a:r>
              <a:rPr lang="en-GB" dirty="0"/>
              <a:t>Employment law</a:t>
            </a:r>
          </a:p>
          <a:p>
            <a:pPr lvl="1"/>
            <a:r>
              <a:rPr lang="en-GB" dirty="0"/>
              <a:t>Health and safety law</a:t>
            </a:r>
          </a:p>
          <a:p>
            <a:pPr lvl="1"/>
            <a:r>
              <a:rPr lang="en-GB" dirty="0"/>
              <a:t>Data protection</a:t>
            </a:r>
          </a:p>
          <a:p>
            <a:pPr marL="0" indent="0">
              <a:buFont typeface="Arial" panose="020B0604020202020204" pitchFamily="34" charset="0"/>
              <a:buNone/>
            </a:pPr>
            <a:endParaRPr lang="en-GB" dirty="0"/>
          </a:p>
          <a:p>
            <a:endParaRPr lang="en-GB" dirty="0"/>
          </a:p>
          <a:p>
            <a:endParaRPr lang="en-US" dirty="0"/>
          </a:p>
        </p:txBody>
      </p:sp>
      <p:pic>
        <p:nvPicPr>
          <p:cNvPr id="18" name="Approach to strategy 2.m4a" descr="Approach to strategy 2.m4a">
            <a:hlinkClick r:id="" action="ppaction://media"/>
            <a:extLst>
              <a:ext uri="{FF2B5EF4-FFF2-40B4-BE49-F238E27FC236}">
                <a16:creationId xmlns:a16="http://schemas.microsoft.com/office/drawing/2014/main" id="{AE6FF07D-082A-DF47-8BC3-1D1958EB93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65347" y="215107"/>
            <a:ext cx="812800" cy="812800"/>
          </a:xfrm>
          <a:prstGeom prst="rect">
            <a:avLst/>
          </a:prstGeom>
        </p:spPr>
      </p:pic>
    </p:spTree>
    <p:extLst>
      <p:ext uri="{BB962C8B-B14F-4D97-AF65-F5344CB8AC3E}">
        <p14:creationId xmlns:p14="http://schemas.microsoft.com/office/powerpoint/2010/main" val="85970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483"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a:xfrm>
            <a:off x="1179576" y="1163848"/>
            <a:ext cx="9829800" cy="1325880"/>
          </a:xfrm>
        </p:spPr>
        <p:txBody>
          <a:bodyPr anchor="b">
            <a:normAutofit/>
          </a:bodyPr>
          <a:lstStyle/>
          <a:p>
            <a:pPr algn="ctr"/>
            <a:r>
              <a:rPr lang="en-US" sz="3600">
                <a:solidFill>
                  <a:schemeClr val="tx2"/>
                </a:solidFill>
              </a:rPr>
              <a:t>Approach to strategy</a:t>
            </a:r>
          </a:p>
        </p:txBody>
      </p:sp>
      <p:grpSp>
        <p:nvGrpSpPr>
          <p:cNvPr id="13" name="Group 12">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4" name="Freeform: Shape 13">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6354871" y="2827419"/>
            <a:ext cx="5029200" cy="3227626"/>
          </a:xfrm>
        </p:spPr>
        <p:txBody>
          <a:bodyPr anchor="ctr">
            <a:normAutofit/>
          </a:bodyPr>
          <a:lstStyle/>
          <a:p>
            <a:r>
              <a:rPr lang="en-US" sz="1800">
                <a:solidFill>
                  <a:schemeClr val="tx2"/>
                </a:solidFill>
              </a:rPr>
              <a:t>SWOT analysis: (SWOT &amp; PESTLE .com 2021)</a:t>
            </a:r>
          </a:p>
          <a:p>
            <a:endParaRPr lang="en-GB" sz="1800">
              <a:solidFill>
                <a:schemeClr val="tx2"/>
              </a:solidFill>
            </a:endParaRPr>
          </a:p>
        </p:txBody>
      </p:sp>
      <p:grpSp>
        <p:nvGrpSpPr>
          <p:cNvPr id="19" name="Group 18">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0" name="Freeform: Shape 19">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Table 4">
            <a:extLst>
              <a:ext uri="{FF2B5EF4-FFF2-40B4-BE49-F238E27FC236}">
                <a16:creationId xmlns:a16="http://schemas.microsoft.com/office/drawing/2014/main" id="{B1F4307A-15EB-8543-998F-FF725AA0BBD7}"/>
              </a:ext>
            </a:extLst>
          </p:cNvPr>
          <p:cNvGraphicFramePr>
            <a:graphicFrameLocks noGrp="1"/>
          </p:cNvGraphicFramePr>
          <p:nvPr>
            <p:extLst>
              <p:ext uri="{D42A27DB-BD31-4B8C-83A1-F6EECF244321}">
                <p14:modId xmlns:p14="http://schemas.microsoft.com/office/powerpoint/2010/main" val="1043370915"/>
              </p:ext>
            </p:extLst>
          </p:nvPr>
        </p:nvGraphicFramePr>
        <p:xfrm>
          <a:off x="804671" y="2895021"/>
          <a:ext cx="4954694" cy="3120256"/>
        </p:xfrm>
        <a:graphic>
          <a:graphicData uri="http://schemas.openxmlformats.org/drawingml/2006/table">
            <a:tbl>
              <a:tblPr firstRow="1" bandRow="1">
                <a:tableStyleId>{073A0DAA-6AF3-43AB-8588-CEC1D06C72B9}</a:tableStyleId>
              </a:tblPr>
              <a:tblGrid>
                <a:gridCol w="2616524">
                  <a:extLst>
                    <a:ext uri="{9D8B030D-6E8A-4147-A177-3AD203B41FA5}">
                      <a16:colId xmlns:a16="http://schemas.microsoft.com/office/drawing/2014/main" val="637995007"/>
                    </a:ext>
                  </a:extLst>
                </a:gridCol>
                <a:gridCol w="2338170">
                  <a:extLst>
                    <a:ext uri="{9D8B030D-6E8A-4147-A177-3AD203B41FA5}">
                      <a16:colId xmlns:a16="http://schemas.microsoft.com/office/drawing/2014/main" val="1122179576"/>
                    </a:ext>
                  </a:extLst>
                </a:gridCol>
              </a:tblGrid>
              <a:tr h="1662699">
                <a:tc>
                  <a:txBody>
                    <a:bodyPr/>
                    <a:lstStyle/>
                    <a:p>
                      <a:r>
                        <a:rPr lang="en-US" sz="1500" dirty="0"/>
                        <a:t>Strengths</a:t>
                      </a:r>
                    </a:p>
                    <a:p>
                      <a:r>
                        <a:rPr lang="en-US" sz="1500" dirty="0"/>
                        <a:t>Strong performance across market areas.</a:t>
                      </a:r>
                    </a:p>
                    <a:p>
                      <a:r>
                        <a:rPr lang="en-US" sz="1500" dirty="0"/>
                        <a:t>Robust supply chains.</a:t>
                      </a:r>
                    </a:p>
                    <a:p>
                      <a:r>
                        <a:rPr lang="en-US" sz="1500" dirty="0"/>
                        <a:t>Strong customer loyalty in the UK.</a:t>
                      </a:r>
                    </a:p>
                    <a:p>
                      <a:r>
                        <a:rPr lang="en-US" sz="1500" dirty="0"/>
                        <a:t>Ethically sourced products.</a:t>
                      </a:r>
                    </a:p>
                  </a:txBody>
                  <a:tcPr marL="74228" marR="74228" marT="37114" marB="37114"/>
                </a:tc>
                <a:tc>
                  <a:txBody>
                    <a:bodyPr/>
                    <a:lstStyle/>
                    <a:p>
                      <a:r>
                        <a:rPr lang="en-US" sz="1500" dirty="0"/>
                        <a:t>Weaknesses</a:t>
                      </a:r>
                    </a:p>
                    <a:p>
                      <a:r>
                        <a:rPr lang="en-US" sz="1500" dirty="0"/>
                        <a:t>High nonstrategic costs.</a:t>
                      </a:r>
                    </a:p>
                  </a:txBody>
                  <a:tcPr marL="74228" marR="74228" marT="37114" marB="37114"/>
                </a:tc>
                <a:extLst>
                  <a:ext uri="{0D108BD9-81ED-4DB2-BD59-A6C34878D82A}">
                    <a16:rowId xmlns:a16="http://schemas.microsoft.com/office/drawing/2014/main" val="2106689225"/>
                  </a:ext>
                </a:extLst>
              </a:tr>
              <a:tr h="1440016">
                <a:tc>
                  <a:txBody>
                    <a:bodyPr/>
                    <a:lstStyle/>
                    <a:p>
                      <a:r>
                        <a:rPr lang="en-US" sz="1500" dirty="0"/>
                        <a:t>Opportunities </a:t>
                      </a:r>
                    </a:p>
                    <a:p>
                      <a:r>
                        <a:rPr lang="en-US" sz="1500" dirty="0"/>
                        <a:t>Scalability of platform across market.</a:t>
                      </a:r>
                    </a:p>
                    <a:p>
                      <a:r>
                        <a:rPr lang="en-US" sz="1500" dirty="0"/>
                        <a:t>Customer experience improved by advance in technology. </a:t>
                      </a:r>
                    </a:p>
                  </a:txBody>
                  <a:tcPr marL="74228" marR="74228" marT="37114" marB="37114"/>
                </a:tc>
                <a:tc>
                  <a:txBody>
                    <a:bodyPr/>
                    <a:lstStyle/>
                    <a:p>
                      <a:r>
                        <a:rPr lang="en-US" sz="1500" dirty="0"/>
                        <a:t>Threats</a:t>
                      </a:r>
                    </a:p>
                    <a:p>
                      <a:r>
                        <a:rPr lang="en-US" sz="1500" dirty="0"/>
                        <a:t>Uncertainty due to Brexit.</a:t>
                      </a:r>
                    </a:p>
                    <a:p>
                      <a:r>
                        <a:rPr lang="en-US" sz="1500" dirty="0"/>
                        <a:t>Cyber threat.</a:t>
                      </a:r>
                    </a:p>
                    <a:p>
                      <a:r>
                        <a:rPr lang="en-US" sz="1500" dirty="0"/>
                        <a:t>Foreign exchange fluctuations. </a:t>
                      </a:r>
                    </a:p>
                    <a:p>
                      <a:endParaRPr lang="en-US" sz="1500" dirty="0"/>
                    </a:p>
                  </a:txBody>
                  <a:tcPr marL="74228" marR="74228" marT="37114" marB="37114"/>
                </a:tc>
                <a:extLst>
                  <a:ext uri="{0D108BD9-81ED-4DB2-BD59-A6C34878D82A}">
                    <a16:rowId xmlns:a16="http://schemas.microsoft.com/office/drawing/2014/main" val="2884312687"/>
                  </a:ext>
                </a:extLst>
              </a:tr>
            </a:tbl>
          </a:graphicData>
        </a:graphic>
      </p:graphicFrame>
      <p:pic>
        <p:nvPicPr>
          <p:cNvPr id="5" name="Approach to strategy 3.m4a" descr="Approach to strategy 3.m4a">
            <a:hlinkClick r:id="" action="ppaction://media"/>
            <a:extLst>
              <a:ext uri="{FF2B5EF4-FFF2-40B4-BE49-F238E27FC236}">
                <a16:creationId xmlns:a16="http://schemas.microsoft.com/office/drawing/2014/main" id="{48CF7D44-7220-5D4F-AF72-9F2A640B1B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12673" y="341685"/>
            <a:ext cx="812800" cy="812800"/>
          </a:xfrm>
          <a:prstGeom prst="rect">
            <a:avLst/>
          </a:prstGeom>
        </p:spPr>
      </p:pic>
    </p:spTree>
    <p:extLst>
      <p:ext uri="{BB962C8B-B14F-4D97-AF65-F5344CB8AC3E}">
        <p14:creationId xmlns:p14="http://schemas.microsoft.com/office/powerpoint/2010/main" val="372514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Stakeholders</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6632812" y="1032987"/>
            <a:ext cx="4919108" cy="4792027"/>
          </a:xfrm>
        </p:spPr>
        <p:txBody>
          <a:bodyPr anchor="ctr">
            <a:normAutofit/>
          </a:bodyPr>
          <a:lstStyle/>
          <a:p>
            <a:r>
              <a:rPr lang="en-US" sz="2000" dirty="0">
                <a:solidFill>
                  <a:schemeClr val="tx2"/>
                </a:solidFill>
              </a:rPr>
              <a:t>The stake holders involved all have a different level of responsibility (</a:t>
            </a:r>
            <a:r>
              <a:rPr lang="en-US" sz="2000" dirty="0" err="1">
                <a:solidFill>
                  <a:schemeClr val="tx2"/>
                </a:solidFill>
              </a:rPr>
              <a:t>H.Ogle</a:t>
            </a:r>
            <a:r>
              <a:rPr lang="en-US" sz="2000" dirty="0">
                <a:solidFill>
                  <a:schemeClr val="tx2"/>
                </a:solidFill>
              </a:rPr>
              <a:t> 2017/2018).</a:t>
            </a:r>
          </a:p>
          <a:p>
            <a:r>
              <a:rPr lang="en-US" sz="2000" dirty="0">
                <a:solidFill>
                  <a:schemeClr val="tx2"/>
                </a:solidFill>
              </a:rPr>
              <a:t>Their internal stakeholders include</a:t>
            </a:r>
          </a:p>
          <a:p>
            <a:pPr lvl="1"/>
            <a:r>
              <a:rPr lang="en-US" sz="2000" dirty="0">
                <a:solidFill>
                  <a:schemeClr val="tx2"/>
                </a:solidFill>
              </a:rPr>
              <a:t>Employees </a:t>
            </a:r>
          </a:p>
          <a:p>
            <a:pPr lvl="1"/>
            <a:r>
              <a:rPr lang="en-US" sz="2000" dirty="0">
                <a:solidFill>
                  <a:schemeClr val="tx2"/>
                </a:solidFill>
              </a:rPr>
              <a:t>Board of directors </a:t>
            </a:r>
          </a:p>
          <a:p>
            <a:pPr lvl="1"/>
            <a:r>
              <a:rPr lang="en-US" sz="2000" dirty="0">
                <a:solidFill>
                  <a:schemeClr val="tx2"/>
                </a:solidFill>
              </a:rPr>
              <a:t>Shareholders</a:t>
            </a:r>
          </a:p>
          <a:p>
            <a:r>
              <a:rPr lang="en-US" sz="2000" dirty="0">
                <a:solidFill>
                  <a:schemeClr val="tx2"/>
                </a:solidFill>
              </a:rPr>
              <a:t>Their external stakeholders include:</a:t>
            </a:r>
          </a:p>
          <a:p>
            <a:pPr lvl="1"/>
            <a:r>
              <a:rPr lang="en-US" sz="2000" dirty="0">
                <a:solidFill>
                  <a:schemeClr val="tx2"/>
                </a:solidFill>
              </a:rPr>
              <a:t> Customers,</a:t>
            </a:r>
          </a:p>
          <a:p>
            <a:pPr lvl="1"/>
            <a:r>
              <a:rPr lang="en-US" sz="2000" dirty="0">
                <a:solidFill>
                  <a:schemeClr val="tx2"/>
                </a:solidFill>
              </a:rPr>
              <a:t> Suppliers, </a:t>
            </a:r>
          </a:p>
          <a:p>
            <a:pPr lvl="1"/>
            <a:r>
              <a:rPr lang="en-US" sz="2000" dirty="0">
                <a:solidFill>
                  <a:schemeClr val="tx2"/>
                </a:solidFill>
              </a:rPr>
              <a:t>Government, </a:t>
            </a:r>
          </a:p>
          <a:p>
            <a:pPr lvl="1"/>
            <a:r>
              <a:rPr lang="en-US" sz="2000" dirty="0">
                <a:solidFill>
                  <a:schemeClr val="tx2"/>
                </a:solidFill>
              </a:rPr>
              <a:t>News reporters</a:t>
            </a:r>
          </a:p>
          <a:p>
            <a:pPr marL="457200" lvl="1" indent="0">
              <a:buNone/>
            </a:pPr>
            <a:endParaRPr lang="en-US" sz="2000" dirty="0">
              <a:solidFill>
                <a:schemeClr val="tx2"/>
              </a:solidFill>
            </a:endParaRPr>
          </a:p>
        </p:txBody>
      </p:sp>
      <p:pic>
        <p:nvPicPr>
          <p:cNvPr id="5" name="New Recording 2.m4a" descr="New Recording 2.m4a">
            <a:hlinkClick r:id="" action="ppaction://media"/>
            <a:extLst>
              <a:ext uri="{FF2B5EF4-FFF2-40B4-BE49-F238E27FC236}">
                <a16:creationId xmlns:a16="http://schemas.microsoft.com/office/drawing/2014/main" id="{7AA83B98-58A3-4141-8F81-CE1D00FF58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61364" y="214902"/>
            <a:ext cx="812800" cy="812800"/>
          </a:xfrm>
          <a:prstGeom prst="rect">
            <a:avLst/>
          </a:prstGeom>
        </p:spPr>
      </p:pic>
    </p:spTree>
    <p:extLst>
      <p:ext uri="{BB962C8B-B14F-4D97-AF65-F5344CB8AC3E}">
        <p14:creationId xmlns:p14="http://schemas.microsoft.com/office/powerpoint/2010/main" val="249123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0492A2C-585C-3A43-A0A5-A0DE5904416E}"/>
              </a:ext>
            </a:extLst>
          </p:cNvPr>
          <p:cNvSpPr>
            <a:spLocks noGrp="1"/>
          </p:cNvSpPr>
          <p:nvPr>
            <p:ph type="title"/>
          </p:nvPr>
        </p:nvSpPr>
        <p:spPr>
          <a:xfrm>
            <a:off x="1179226" y="1280679"/>
            <a:ext cx="9833548" cy="1325563"/>
          </a:xfrm>
        </p:spPr>
        <p:txBody>
          <a:bodyPr anchor="b">
            <a:normAutofit/>
          </a:bodyPr>
          <a:lstStyle/>
          <a:p>
            <a:pPr algn="ctr"/>
            <a:r>
              <a:rPr lang="en-US" sz="3600">
                <a:solidFill>
                  <a:schemeClr val="tx2"/>
                </a:solidFill>
              </a:rPr>
              <a:t>Approaches to organisation and management</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25F8874-E17A-C94C-A9EA-EEE59FDB73A1}"/>
              </a:ext>
            </a:extLst>
          </p:cNvPr>
          <p:cNvSpPr>
            <a:spLocks noGrp="1"/>
          </p:cNvSpPr>
          <p:nvPr>
            <p:ph idx="1"/>
          </p:nvPr>
        </p:nvSpPr>
        <p:spPr>
          <a:xfrm>
            <a:off x="1179226" y="2890979"/>
            <a:ext cx="9833548" cy="2693976"/>
          </a:xfrm>
        </p:spPr>
        <p:txBody>
          <a:bodyPr>
            <a:normAutofit/>
          </a:bodyPr>
          <a:lstStyle/>
          <a:p>
            <a:r>
              <a:rPr lang="en-GB" sz="1800" dirty="0">
                <a:solidFill>
                  <a:schemeClr val="tx2"/>
                </a:solidFill>
              </a:rPr>
              <a:t>There are four approaches to organisation and management they are, classical, human relations, systems and contingency. </a:t>
            </a:r>
          </a:p>
          <a:p>
            <a:r>
              <a:rPr lang="en-GB" sz="1800" dirty="0">
                <a:solidFill>
                  <a:schemeClr val="tx2"/>
                </a:solidFill>
              </a:rPr>
              <a:t>ASOS is a public limited company.</a:t>
            </a:r>
          </a:p>
          <a:p>
            <a:r>
              <a:rPr lang="en-GB" sz="1800" dirty="0">
                <a:solidFill>
                  <a:schemeClr val="tx2"/>
                </a:solidFill>
              </a:rPr>
              <a:t>Due to the company being public limited this means that ASOS have quite a decentralised organisational structure (E. </a:t>
            </a:r>
            <a:r>
              <a:rPr lang="en-GB" sz="1800" dirty="0" err="1">
                <a:solidFill>
                  <a:schemeClr val="tx2"/>
                </a:solidFill>
              </a:rPr>
              <a:t>Feamley</a:t>
            </a:r>
            <a:r>
              <a:rPr lang="en-GB" sz="1800" dirty="0">
                <a:solidFill>
                  <a:schemeClr val="tx2"/>
                </a:solidFill>
              </a:rPr>
              <a:t> </a:t>
            </a:r>
            <a:r>
              <a:rPr lang="en-GB" sz="1800" dirty="0" err="1">
                <a:solidFill>
                  <a:schemeClr val="tx2"/>
                </a:solidFill>
              </a:rPr>
              <a:t>n.d</a:t>
            </a:r>
            <a:r>
              <a:rPr lang="en-GB" sz="1800" dirty="0">
                <a:solidFill>
                  <a:schemeClr val="tx2"/>
                </a:solidFill>
              </a:rPr>
              <a:t>).</a:t>
            </a:r>
          </a:p>
          <a:p>
            <a:r>
              <a:rPr lang="en-GB" sz="1800" dirty="0">
                <a:solidFill>
                  <a:schemeClr val="tx2"/>
                </a:solidFill>
              </a:rPr>
              <a:t>The ASOS board consists of two non-executive directors and three executive directors (business case studies 2019),  this suggesting they adopt the classical management approach. </a:t>
            </a:r>
          </a:p>
          <a:p>
            <a:endParaRPr lang="en-GB" sz="1800" dirty="0">
              <a:solidFill>
                <a:schemeClr val="tx2"/>
              </a:solidFill>
            </a:endParaRPr>
          </a:p>
          <a:p>
            <a:endParaRPr lang="en-US"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Management and organisation .m4a" descr="Management and organisation .m4a">
            <a:hlinkClick r:id="" action="ppaction://media"/>
            <a:extLst>
              <a:ext uri="{FF2B5EF4-FFF2-40B4-BE49-F238E27FC236}">
                <a16:creationId xmlns:a16="http://schemas.microsoft.com/office/drawing/2014/main" id="{ECB06EC0-7C01-1D4C-882D-81281E17D2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52664" y="229929"/>
            <a:ext cx="812800" cy="812800"/>
          </a:xfrm>
          <a:prstGeom prst="rect">
            <a:avLst/>
          </a:prstGeom>
        </p:spPr>
      </p:pic>
    </p:spTree>
    <p:extLst>
      <p:ext uri="{BB962C8B-B14F-4D97-AF65-F5344CB8AC3E}">
        <p14:creationId xmlns:p14="http://schemas.microsoft.com/office/powerpoint/2010/main" val="2778591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0D1155C-8FA5-AF4D-A7CF-C9800AF2E170}"/>
              </a:ext>
            </a:extLst>
          </p:cNvPr>
          <p:cNvSpPr>
            <a:spLocks noGrp="1"/>
          </p:cNvSpPr>
          <p:nvPr>
            <p:ph type="title"/>
          </p:nvPr>
        </p:nvSpPr>
        <p:spPr>
          <a:xfrm>
            <a:off x="1179226" y="1755073"/>
            <a:ext cx="9833548" cy="1066802"/>
          </a:xfrm>
        </p:spPr>
        <p:txBody>
          <a:bodyPr anchor="b">
            <a:normAutofit/>
          </a:bodyPr>
          <a:lstStyle/>
          <a:p>
            <a:r>
              <a:rPr lang="en-US" sz="3600" dirty="0">
                <a:solidFill>
                  <a:schemeClr val="tx2"/>
                </a:solidFill>
              </a:rPr>
              <a:t>Approaches to </a:t>
            </a:r>
            <a:r>
              <a:rPr lang="en-US" sz="3600" dirty="0" err="1">
                <a:solidFill>
                  <a:schemeClr val="tx2"/>
                </a:solidFill>
              </a:rPr>
              <a:t>organisation</a:t>
            </a:r>
            <a:r>
              <a:rPr lang="en-US" sz="3600" dirty="0">
                <a:solidFill>
                  <a:schemeClr val="tx2"/>
                </a:solidFill>
              </a:rPr>
              <a:t> and management </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994DB57-9B3F-734C-8529-254592CFA420}"/>
              </a:ext>
            </a:extLst>
          </p:cNvPr>
          <p:cNvSpPr>
            <a:spLocks noGrp="1"/>
          </p:cNvSpPr>
          <p:nvPr>
            <p:ph idx="1"/>
          </p:nvPr>
        </p:nvSpPr>
        <p:spPr>
          <a:xfrm>
            <a:off x="1179226" y="3049325"/>
            <a:ext cx="9833548" cy="2945574"/>
          </a:xfrm>
        </p:spPr>
        <p:txBody>
          <a:bodyPr anchor="ctr">
            <a:normAutofit/>
          </a:bodyPr>
          <a:lstStyle/>
          <a:p>
            <a:r>
              <a:rPr lang="en-US" sz="1800" dirty="0">
                <a:solidFill>
                  <a:schemeClr val="tx2"/>
                </a:solidFill>
              </a:rPr>
              <a:t>There is also evidence of ASOS using the human relations approach to management.</a:t>
            </a:r>
          </a:p>
          <a:p>
            <a:r>
              <a:rPr lang="en-US" sz="1800" dirty="0">
                <a:solidFill>
                  <a:schemeClr val="tx2"/>
                </a:solidFill>
              </a:rPr>
              <a:t>ASOS encourages community support which suggests that it is concerned with social factors.</a:t>
            </a:r>
          </a:p>
          <a:p>
            <a:r>
              <a:rPr lang="en-US" sz="1800" dirty="0">
                <a:solidFill>
                  <a:schemeClr val="tx2"/>
                </a:solidFill>
              </a:rPr>
              <a:t>‘We’re big believers in rewarding people for all the amazing work they do’ (ASOS careers 2019). </a:t>
            </a:r>
          </a:p>
          <a:p>
            <a:r>
              <a:rPr lang="en-US" sz="1800" dirty="0">
                <a:solidFill>
                  <a:schemeClr val="tx2"/>
                </a:solidFill>
              </a:rPr>
              <a:t>ASOS gives employees 5 weeks off a year as well as all the usual public holidays, they also give employees their birthday off work. </a:t>
            </a:r>
          </a:p>
          <a:p>
            <a:r>
              <a:rPr lang="en-US" sz="1800" dirty="0">
                <a:solidFill>
                  <a:schemeClr val="tx2"/>
                </a:solidFill>
              </a:rPr>
              <a:t>They also offer a summer hours scheme which allows staff to finish at 3pm on a Friday.</a:t>
            </a:r>
          </a:p>
          <a:p>
            <a:r>
              <a:rPr lang="en-US" sz="1800" dirty="0">
                <a:solidFill>
                  <a:schemeClr val="tx2"/>
                </a:solidFill>
              </a:rPr>
              <a:t>These benefits are clearly focused on the social and psychological needs of ASOS’ employees giving evidence of it also incorporating the human relations approach to management. </a:t>
            </a:r>
          </a:p>
          <a:p>
            <a:endParaRPr lang="en-US" sz="1800" dirty="0">
              <a:solidFill>
                <a:schemeClr val="tx2"/>
              </a:solidFill>
            </a:endParaRPr>
          </a:p>
        </p:txBody>
      </p:sp>
      <p:pic>
        <p:nvPicPr>
          <p:cNvPr id="4" name="Organisation 2 .m4a" descr="Organisation 2 .m4a">
            <a:hlinkClick r:id="" action="ppaction://media"/>
            <a:extLst>
              <a:ext uri="{FF2B5EF4-FFF2-40B4-BE49-F238E27FC236}">
                <a16:creationId xmlns:a16="http://schemas.microsoft.com/office/drawing/2014/main" id="{66B57E2B-1060-C649-BC74-74FD9A1969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74485" y="307966"/>
            <a:ext cx="812800" cy="812800"/>
          </a:xfrm>
          <a:prstGeom prst="rect">
            <a:avLst/>
          </a:prstGeom>
        </p:spPr>
      </p:pic>
    </p:spTree>
    <p:extLst>
      <p:ext uri="{BB962C8B-B14F-4D97-AF65-F5344CB8AC3E}">
        <p14:creationId xmlns:p14="http://schemas.microsoft.com/office/powerpoint/2010/main" val="77779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BC9BF66-2ADA-B440-875C-2CA79B1A0219}"/>
              </a:ext>
            </a:extLst>
          </p:cNvPr>
          <p:cNvSpPr>
            <a:spLocks noGrp="1"/>
          </p:cNvSpPr>
          <p:nvPr>
            <p:ph type="title"/>
          </p:nvPr>
        </p:nvSpPr>
        <p:spPr>
          <a:xfrm>
            <a:off x="1179226" y="1755073"/>
            <a:ext cx="9833548" cy="1066802"/>
          </a:xfrm>
        </p:spPr>
        <p:txBody>
          <a:bodyPr anchor="b">
            <a:normAutofit/>
          </a:bodyPr>
          <a:lstStyle/>
          <a:p>
            <a:r>
              <a:rPr lang="en-US" sz="3600">
                <a:solidFill>
                  <a:schemeClr val="tx2"/>
                </a:solidFill>
              </a:rPr>
              <a:t>Group and teamwork</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5DFEC8C-F2D5-394B-9D6F-24BC9A2B1A91}"/>
              </a:ext>
            </a:extLst>
          </p:cNvPr>
          <p:cNvSpPr>
            <a:spLocks noGrp="1"/>
          </p:cNvSpPr>
          <p:nvPr>
            <p:ph idx="1"/>
          </p:nvPr>
        </p:nvSpPr>
        <p:spPr>
          <a:xfrm>
            <a:off x="1179226" y="3049324"/>
            <a:ext cx="9833548" cy="3303349"/>
          </a:xfrm>
        </p:spPr>
        <p:txBody>
          <a:bodyPr anchor="ctr">
            <a:normAutofit/>
          </a:bodyPr>
          <a:lstStyle/>
          <a:p>
            <a:r>
              <a:rPr lang="en-GB" sz="1500" dirty="0">
                <a:solidFill>
                  <a:schemeClr val="tx2"/>
                </a:solidFill>
              </a:rPr>
              <a:t>There are a few theories related to group and teamwork, some of which are Tuckman’s team building theory and Belbin’s team role theory.</a:t>
            </a:r>
          </a:p>
          <a:p>
            <a:r>
              <a:rPr lang="en-GB" sz="1500" dirty="0">
                <a:solidFill>
                  <a:schemeClr val="tx2"/>
                </a:solidFill>
              </a:rPr>
              <a:t>Tuckman produced a model which originally had four stages but later he added a fifth stage (The Team Building company </a:t>
            </a:r>
            <a:r>
              <a:rPr lang="en-GB" sz="1500" dirty="0" err="1">
                <a:solidFill>
                  <a:schemeClr val="tx2"/>
                </a:solidFill>
              </a:rPr>
              <a:t>n.d</a:t>
            </a:r>
            <a:r>
              <a:rPr lang="en-GB" sz="1500" dirty="0">
                <a:solidFill>
                  <a:schemeClr val="tx2"/>
                </a:solidFill>
              </a:rPr>
              <a:t>). </a:t>
            </a:r>
          </a:p>
          <a:p>
            <a:r>
              <a:rPr lang="en-GB" sz="1500" dirty="0">
                <a:solidFill>
                  <a:schemeClr val="tx2"/>
                </a:solidFill>
              </a:rPr>
              <a:t>The five stages are forming, storming, norming, performing and adjourning and transforming these final phases were added on to cover the completion of a task. </a:t>
            </a:r>
          </a:p>
          <a:p>
            <a:r>
              <a:rPr lang="en-GB" sz="1500" dirty="0">
                <a:solidFill>
                  <a:schemeClr val="tx2"/>
                </a:solidFill>
              </a:rPr>
              <a:t>At ASOS it appears that as soon as you are hired you become part of the team and when tasks arise you work with fellow employees considering everyone's ideas, norms are then made within the groups that they work in and they get the tasks done. </a:t>
            </a:r>
          </a:p>
        </p:txBody>
      </p:sp>
      <p:pic>
        <p:nvPicPr>
          <p:cNvPr id="4" name="Teamwork 1 .m4a" descr="Teamwork 1 .m4a">
            <a:hlinkClick r:id="" action="ppaction://media"/>
            <a:extLst>
              <a:ext uri="{FF2B5EF4-FFF2-40B4-BE49-F238E27FC236}">
                <a16:creationId xmlns:a16="http://schemas.microsoft.com/office/drawing/2014/main" id="{60D2960B-A2AC-404D-ABAD-7A4BD8F60E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12421" y="475051"/>
            <a:ext cx="812800" cy="812800"/>
          </a:xfrm>
          <a:prstGeom prst="rect">
            <a:avLst/>
          </a:prstGeom>
        </p:spPr>
      </p:pic>
    </p:spTree>
    <p:extLst>
      <p:ext uri="{BB962C8B-B14F-4D97-AF65-F5344CB8AC3E}">
        <p14:creationId xmlns:p14="http://schemas.microsoft.com/office/powerpoint/2010/main" val="17683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C27DFA1-FAC4-A14E-B0D2-DE8A1CC710A2}"/>
              </a:ext>
            </a:extLst>
          </p:cNvPr>
          <p:cNvSpPr>
            <a:spLocks noGrp="1"/>
          </p:cNvSpPr>
          <p:nvPr>
            <p:ph type="title"/>
          </p:nvPr>
        </p:nvSpPr>
        <p:spPr>
          <a:xfrm>
            <a:off x="1179226" y="1755073"/>
            <a:ext cx="9833548" cy="1066802"/>
          </a:xfrm>
        </p:spPr>
        <p:txBody>
          <a:bodyPr anchor="b">
            <a:normAutofit/>
          </a:bodyPr>
          <a:lstStyle/>
          <a:p>
            <a:r>
              <a:rPr lang="en-US" sz="3600">
                <a:solidFill>
                  <a:schemeClr val="tx2"/>
                </a:solidFill>
              </a:rPr>
              <a:t>Group and Teamwork</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E37F728-9670-0E4D-BA8B-2739E8601241}"/>
              </a:ext>
            </a:extLst>
          </p:cNvPr>
          <p:cNvSpPr>
            <a:spLocks noGrp="1"/>
          </p:cNvSpPr>
          <p:nvPr>
            <p:ph idx="1"/>
          </p:nvPr>
        </p:nvSpPr>
        <p:spPr>
          <a:xfrm>
            <a:off x="1179226" y="3049325"/>
            <a:ext cx="9833548" cy="2945574"/>
          </a:xfrm>
        </p:spPr>
        <p:txBody>
          <a:bodyPr anchor="ctr">
            <a:normAutofit/>
          </a:bodyPr>
          <a:lstStyle/>
          <a:p>
            <a:r>
              <a:rPr lang="en-GB" sz="1400" dirty="0">
                <a:solidFill>
                  <a:schemeClr val="tx2"/>
                </a:solidFill>
              </a:rPr>
              <a:t>The other theory is Belbin’s team role theory, he proposed that for a group to work effectively it requires a variety of different personality types. </a:t>
            </a:r>
          </a:p>
          <a:p>
            <a:r>
              <a:rPr lang="en-GB" sz="1400" dirty="0">
                <a:solidFill>
                  <a:schemeClr val="tx2"/>
                </a:solidFill>
              </a:rPr>
              <a:t>Belbin produced a test to allow individuals to establish their ideal role within a group, this allows you to create a balanced group with each member having separate roles (Indeed 2021).</a:t>
            </a:r>
          </a:p>
          <a:p>
            <a:r>
              <a:rPr lang="en-GB" sz="1400" dirty="0">
                <a:solidFill>
                  <a:schemeClr val="tx2"/>
                </a:solidFill>
              </a:rPr>
              <a:t>There 9 team roles that Belbin produced. </a:t>
            </a:r>
          </a:p>
          <a:p>
            <a:r>
              <a:rPr lang="en-GB" sz="1400" dirty="0">
                <a:solidFill>
                  <a:schemeClr val="tx2"/>
                </a:solidFill>
              </a:rPr>
              <a:t>At ASOS they focus on personal development, they give employees a chance to put across their opinions by having regular catch ups with them (C. Trounce 2020), so teamwork is evident because without employees then ideas are limited.</a:t>
            </a:r>
          </a:p>
          <a:p>
            <a:r>
              <a:rPr lang="en-GB" sz="1400" dirty="0">
                <a:solidFill>
                  <a:schemeClr val="tx2"/>
                </a:solidFill>
              </a:rPr>
              <a:t>All the employees at ASOS have a common goal and work together to achieve this. Each employee at ASOS appears to have their own role and that’s what makes it run so smoothly, so inadvertently they are applying Belbin’s theory to enable their business to run as smoothly as possible.</a:t>
            </a:r>
          </a:p>
          <a:p>
            <a:endParaRPr lang="en-US" sz="1400" dirty="0">
              <a:solidFill>
                <a:schemeClr val="tx2"/>
              </a:solidFill>
            </a:endParaRPr>
          </a:p>
        </p:txBody>
      </p:sp>
      <p:pic>
        <p:nvPicPr>
          <p:cNvPr id="4" name="Teamwork 2.m4a" descr="Teamwork 2.m4a">
            <a:hlinkClick r:id="" action="ppaction://media"/>
            <a:extLst>
              <a:ext uri="{FF2B5EF4-FFF2-40B4-BE49-F238E27FC236}">
                <a16:creationId xmlns:a16="http://schemas.microsoft.com/office/drawing/2014/main" id="{7C688873-06FF-354D-B1B5-CE03E4D920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07621" y="376145"/>
            <a:ext cx="812800" cy="812800"/>
          </a:xfrm>
          <a:prstGeom prst="rect">
            <a:avLst/>
          </a:prstGeom>
        </p:spPr>
      </p:pic>
    </p:spTree>
    <p:extLst>
      <p:ext uri="{BB962C8B-B14F-4D97-AF65-F5344CB8AC3E}">
        <p14:creationId xmlns:p14="http://schemas.microsoft.com/office/powerpoint/2010/main" val="20437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9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9DD7047-640B-B64C-B003-D0A02DE3361C}"/>
              </a:ext>
            </a:extLst>
          </p:cNvPr>
          <p:cNvSpPr>
            <a:spLocks noGrp="1"/>
          </p:cNvSpPr>
          <p:nvPr>
            <p:ph type="title"/>
          </p:nvPr>
        </p:nvSpPr>
        <p:spPr>
          <a:xfrm>
            <a:off x="804672" y="2053641"/>
            <a:ext cx="3669161" cy="2760098"/>
          </a:xfrm>
        </p:spPr>
        <p:txBody>
          <a:bodyPr>
            <a:normAutofit/>
          </a:bodyPr>
          <a:lstStyle/>
          <a:p>
            <a:r>
              <a:rPr lang="en-US" sz="4000" dirty="0">
                <a:solidFill>
                  <a:schemeClr val="tx2"/>
                </a:solidFill>
              </a:rPr>
              <a:t>CSR - Corporate Social Responsibility</a:t>
            </a:r>
          </a:p>
        </p:txBody>
      </p:sp>
      <p:sp>
        <p:nvSpPr>
          <p:cNvPr id="3" name="Content Placeholder 2">
            <a:extLst>
              <a:ext uri="{FF2B5EF4-FFF2-40B4-BE49-F238E27FC236}">
                <a16:creationId xmlns:a16="http://schemas.microsoft.com/office/drawing/2014/main" id="{0210811F-8B5F-D848-8144-F663B4BEE403}"/>
              </a:ext>
            </a:extLst>
          </p:cNvPr>
          <p:cNvSpPr>
            <a:spLocks noGrp="1"/>
          </p:cNvSpPr>
          <p:nvPr>
            <p:ph idx="1"/>
          </p:nvPr>
        </p:nvSpPr>
        <p:spPr>
          <a:xfrm>
            <a:off x="6095847" y="1389695"/>
            <a:ext cx="5306084" cy="5230634"/>
          </a:xfrm>
          <a:noFill/>
          <a:ln>
            <a:noFill/>
          </a:ln>
        </p:spPr>
        <p:txBody>
          <a:bodyPr anchor="ctr">
            <a:normAutofit lnSpcReduction="10000"/>
          </a:bodyPr>
          <a:lstStyle/>
          <a:p>
            <a:r>
              <a:rPr lang="en-GB" sz="1800" dirty="0">
                <a:solidFill>
                  <a:schemeClr val="tx2"/>
                </a:solidFill>
              </a:rPr>
              <a:t>ASOS has a corporate social responsibility programme called fashion with integrity. </a:t>
            </a:r>
          </a:p>
          <a:p>
            <a:r>
              <a:rPr lang="en-GB" sz="1800" dirty="0">
                <a:solidFill>
                  <a:schemeClr val="tx2"/>
                </a:solidFill>
              </a:rPr>
              <a:t> ‘Our corporate responsibility programme, Fashion with Integrity (FWI) drives our transparent, responsible and inclusive approach to business. It’s how we work with others to transform the impact of fashion on people, animals and the environment’ (ASOS </a:t>
            </a:r>
            <a:r>
              <a:rPr lang="en-GB" sz="1800" dirty="0" err="1">
                <a:solidFill>
                  <a:schemeClr val="tx2"/>
                </a:solidFill>
              </a:rPr>
              <a:t>n.d</a:t>
            </a:r>
            <a:r>
              <a:rPr lang="en-GB" sz="1800" dirty="0">
                <a:solidFill>
                  <a:schemeClr val="tx2"/>
                </a:solidFill>
              </a:rPr>
              <a:t>).</a:t>
            </a:r>
          </a:p>
          <a:p>
            <a:r>
              <a:rPr lang="en-GB" sz="1800" dirty="0">
                <a:solidFill>
                  <a:schemeClr val="tx2"/>
                </a:solidFill>
              </a:rPr>
              <a:t>They have created four pillars within their fashion with integrity programme, Our products, Our business, Our customers and Our community.</a:t>
            </a:r>
          </a:p>
          <a:p>
            <a:r>
              <a:rPr lang="en-GB" sz="1800" dirty="0">
                <a:solidFill>
                  <a:schemeClr val="tx2"/>
                </a:solidFill>
              </a:rPr>
              <a:t>They launched this programme to give customers more of a transparency, so that customers can shop with them knowing that it is a responsible company, and they are working to minimise the negative effects of the fashion industry (ASOS 2014). </a:t>
            </a:r>
          </a:p>
          <a:p>
            <a:r>
              <a:rPr lang="en-US" sz="1800" dirty="0">
                <a:solidFill>
                  <a:schemeClr val="tx2"/>
                </a:solidFill>
              </a:rPr>
              <a:t>ASOS’ stakeholders help them to identify issues which are most important to their business, they also offer advice on how they can tackle large sustainability challenges.</a:t>
            </a:r>
          </a:p>
          <a:p>
            <a:endParaRPr lang="en-GB" sz="1800" dirty="0">
              <a:solidFill>
                <a:schemeClr val="tx2"/>
              </a:solidFill>
            </a:endParaRPr>
          </a:p>
          <a:p>
            <a:endParaRPr lang="en-GB" sz="1800" dirty="0">
              <a:solidFill>
                <a:schemeClr val="tx2"/>
              </a:solidFill>
            </a:endParaRPr>
          </a:p>
          <a:p>
            <a:endParaRPr lang="en-US" sz="1800" dirty="0">
              <a:solidFill>
                <a:schemeClr val="tx2"/>
              </a:solidFill>
            </a:endParaRPr>
          </a:p>
        </p:txBody>
      </p:sp>
      <p:pic>
        <p:nvPicPr>
          <p:cNvPr id="4" name="Car .m4a" descr="Car .m4a">
            <a:hlinkClick r:id="" action="ppaction://media"/>
            <a:extLst>
              <a:ext uri="{FF2B5EF4-FFF2-40B4-BE49-F238E27FC236}">
                <a16:creationId xmlns:a16="http://schemas.microsoft.com/office/drawing/2014/main" id="{41B5F0DA-AC67-FE47-8079-FDBEE36B1E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2821" y="116610"/>
            <a:ext cx="812800" cy="812800"/>
          </a:xfrm>
          <a:prstGeom prst="rect">
            <a:avLst/>
          </a:prstGeom>
        </p:spPr>
      </p:pic>
    </p:spTree>
    <p:extLst>
      <p:ext uri="{BB962C8B-B14F-4D97-AF65-F5344CB8AC3E}">
        <p14:creationId xmlns:p14="http://schemas.microsoft.com/office/powerpoint/2010/main" val="118889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8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6A53047-0A2F-0941-9F36-93CE2F73CFEC}"/>
              </a:ext>
            </a:extLst>
          </p:cNvPr>
          <p:cNvSpPr>
            <a:spLocks noGrp="1"/>
          </p:cNvSpPr>
          <p:nvPr>
            <p:ph type="title"/>
          </p:nvPr>
        </p:nvSpPr>
        <p:spPr>
          <a:xfrm>
            <a:off x="804672" y="2053641"/>
            <a:ext cx="3669161" cy="2760098"/>
          </a:xfrm>
        </p:spPr>
        <p:txBody>
          <a:bodyPr>
            <a:normAutofit/>
          </a:bodyPr>
          <a:lstStyle/>
          <a:p>
            <a:r>
              <a:rPr lang="en-US" sz="4000">
                <a:solidFill>
                  <a:schemeClr val="tx2"/>
                </a:solidFill>
              </a:rPr>
              <a:t>Ethics</a:t>
            </a:r>
          </a:p>
        </p:txBody>
      </p:sp>
      <p:sp>
        <p:nvSpPr>
          <p:cNvPr id="3" name="Content Placeholder 2">
            <a:extLst>
              <a:ext uri="{FF2B5EF4-FFF2-40B4-BE49-F238E27FC236}">
                <a16:creationId xmlns:a16="http://schemas.microsoft.com/office/drawing/2014/main" id="{16F299AC-A9DC-F742-A597-AE3D5D54AFFF}"/>
              </a:ext>
            </a:extLst>
          </p:cNvPr>
          <p:cNvSpPr>
            <a:spLocks noGrp="1"/>
          </p:cNvSpPr>
          <p:nvPr>
            <p:ph idx="1"/>
          </p:nvPr>
        </p:nvSpPr>
        <p:spPr>
          <a:xfrm>
            <a:off x="6090574" y="801866"/>
            <a:ext cx="5306084" cy="5230634"/>
          </a:xfrm>
          <a:noFill/>
          <a:ln>
            <a:noFill/>
          </a:ln>
        </p:spPr>
        <p:txBody>
          <a:bodyPr anchor="ctr">
            <a:normAutofit/>
          </a:bodyPr>
          <a:lstStyle/>
          <a:p>
            <a:r>
              <a:rPr lang="en-US" sz="1500" dirty="0">
                <a:solidFill>
                  <a:schemeClr val="tx2"/>
                </a:solidFill>
              </a:rPr>
              <a:t>‘Since receiving the Ethical Consumer’s worst rating in 2011 for supply chain management, ASOS has made considerable improvements in its attitude towards ethical clothing manufacturing’ (</a:t>
            </a:r>
            <a:r>
              <a:rPr lang="en-US" sz="1500" dirty="0" err="1">
                <a:solidFill>
                  <a:schemeClr val="tx2"/>
                </a:solidFill>
              </a:rPr>
              <a:t>Cariki</a:t>
            </a:r>
            <a:r>
              <a:rPr lang="en-US" sz="1500" dirty="0">
                <a:solidFill>
                  <a:schemeClr val="tx2"/>
                </a:solidFill>
              </a:rPr>
              <a:t> 2020).</a:t>
            </a:r>
          </a:p>
          <a:p>
            <a:r>
              <a:rPr lang="en-US" sz="1500" dirty="0">
                <a:solidFill>
                  <a:schemeClr val="tx2"/>
                </a:solidFill>
              </a:rPr>
              <a:t>In 2018 ASOS used 83% more ‘Better cotton initiative’ cotton and aims to make this figure 100%, helping to increase the demand for cotton which is produced fairly and sustainably. </a:t>
            </a:r>
          </a:p>
          <a:p>
            <a:r>
              <a:rPr lang="en-US" sz="1500" dirty="0">
                <a:solidFill>
                  <a:schemeClr val="tx2"/>
                </a:solidFill>
              </a:rPr>
              <a:t>They have also put in an eco edit ‘</a:t>
            </a:r>
            <a:r>
              <a:rPr lang="en-GB" sz="1500" dirty="0">
                <a:solidFill>
                  <a:schemeClr val="tx2"/>
                </a:solidFill>
              </a:rPr>
              <a:t>a section of their website where customers can find sustainable fashion from around the world, as well as their own brand ASOS Africa which collaborates with the Foundation SOKO in Kenya, made with local fair-trade textiles’ (J. </a:t>
            </a:r>
            <a:r>
              <a:rPr lang="en-GB" sz="1500" dirty="0" err="1">
                <a:solidFill>
                  <a:schemeClr val="tx2"/>
                </a:solidFill>
              </a:rPr>
              <a:t>Fitzharris</a:t>
            </a:r>
            <a:r>
              <a:rPr lang="en-GB" sz="1500" dirty="0">
                <a:solidFill>
                  <a:schemeClr val="tx2"/>
                </a:solidFill>
              </a:rPr>
              <a:t> 2016). </a:t>
            </a:r>
            <a:endParaRPr lang="en-US" sz="1500" dirty="0">
              <a:solidFill>
                <a:schemeClr val="tx2"/>
              </a:solidFill>
            </a:endParaRPr>
          </a:p>
          <a:p>
            <a:r>
              <a:rPr lang="en-US" sz="1500" dirty="0">
                <a:solidFill>
                  <a:schemeClr val="tx2"/>
                </a:solidFill>
              </a:rPr>
              <a:t>They have three pillars of ethical trade, pillar one is ‘visibility of our supply chain and transparency to the customer’, pillar two ‘addressing social impacts’, and pillar three ‘monitoring our supply chain’ (ASOS </a:t>
            </a:r>
            <a:r>
              <a:rPr lang="en-US" sz="1500" dirty="0" err="1">
                <a:solidFill>
                  <a:schemeClr val="tx2"/>
                </a:solidFill>
              </a:rPr>
              <a:t>n.d</a:t>
            </a:r>
            <a:r>
              <a:rPr lang="en-US" sz="1500" dirty="0">
                <a:solidFill>
                  <a:schemeClr val="tx2"/>
                </a:solidFill>
              </a:rPr>
              <a:t>). </a:t>
            </a:r>
          </a:p>
          <a:p>
            <a:r>
              <a:rPr lang="en-US" sz="1500" dirty="0">
                <a:solidFill>
                  <a:schemeClr val="tx2"/>
                </a:solidFill>
              </a:rPr>
              <a:t>Other ethical codes include:</a:t>
            </a:r>
          </a:p>
          <a:p>
            <a:pPr lvl="1"/>
            <a:r>
              <a:rPr lang="en-US" sz="1500" dirty="0">
                <a:solidFill>
                  <a:schemeClr val="tx2"/>
                </a:solidFill>
              </a:rPr>
              <a:t>ASOS supplier ethical code</a:t>
            </a:r>
          </a:p>
          <a:p>
            <a:pPr lvl="1"/>
            <a:r>
              <a:rPr lang="en-US" sz="1500" dirty="0">
                <a:solidFill>
                  <a:schemeClr val="tx2"/>
                </a:solidFill>
              </a:rPr>
              <a:t>ASOS Child </a:t>
            </a:r>
            <a:r>
              <a:rPr lang="en-US" sz="1500" dirty="0" err="1">
                <a:solidFill>
                  <a:schemeClr val="tx2"/>
                </a:solidFill>
              </a:rPr>
              <a:t>labour</a:t>
            </a:r>
            <a:r>
              <a:rPr lang="en-US" sz="1500" dirty="0">
                <a:solidFill>
                  <a:schemeClr val="tx2"/>
                </a:solidFill>
              </a:rPr>
              <a:t> remediation and young worker policy</a:t>
            </a:r>
          </a:p>
          <a:p>
            <a:pPr lvl="1"/>
            <a:r>
              <a:rPr lang="en-US" sz="1500" dirty="0">
                <a:solidFill>
                  <a:schemeClr val="tx2"/>
                </a:solidFill>
              </a:rPr>
              <a:t>Migrant and contract worker policy</a:t>
            </a:r>
          </a:p>
          <a:p>
            <a:pPr lvl="1"/>
            <a:r>
              <a:rPr lang="en-US" sz="1500" dirty="0">
                <a:solidFill>
                  <a:schemeClr val="tx2"/>
                </a:solidFill>
              </a:rPr>
              <a:t>Modern slavery statement</a:t>
            </a:r>
          </a:p>
          <a:p>
            <a:endParaRPr lang="en-US" sz="1500" dirty="0">
              <a:solidFill>
                <a:schemeClr val="tx2"/>
              </a:solidFill>
            </a:endParaRPr>
          </a:p>
        </p:txBody>
      </p:sp>
      <p:pic>
        <p:nvPicPr>
          <p:cNvPr id="4" name="Ethics.m4a" descr="Ethics.m4a">
            <a:hlinkClick r:id="" action="ppaction://media"/>
            <a:extLst>
              <a:ext uri="{FF2B5EF4-FFF2-40B4-BE49-F238E27FC236}">
                <a16:creationId xmlns:a16="http://schemas.microsoft.com/office/drawing/2014/main" id="{D812BB6B-1D71-594F-B43F-ED25F3D719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35595" y="12700"/>
            <a:ext cx="812800" cy="812800"/>
          </a:xfrm>
          <a:prstGeom prst="rect">
            <a:avLst/>
          </a:prstGeom>
        </p:spPr>
      </p:pic>
    </p:spTree>
    <p:extLst>
      <p:ext uri="{BB962C8B-B14F-4D97-AF65-F5344CB8AC3E}">
        <p14:creationId xmlns:p14="http://schemas.microsoft.com/office/powerpoint/2010/main" val="420135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6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14EB2AA-FF4F-254E-A2F6-E5FB6CF6F764}"/>
              </a:ext>
            </a:extLst>
          </p:cNvPr>
          <p:cNvSpPr>
            <a:spLocks noGrp="1"/>
          </p:cNvSpPr>
          <p:nvPr>
            <p:ph type="title"/>
          </p:nvPr>
        </p:nvSpPr>
        <p:spPr>
          <a:xfrm>
            <a:off x="1179226" y="1280679"/>
            <a:ext cx="9833548" cy="1325563"/>
          </a:xfrm>
        </p:spPr>
        <p:txBody>
          <a:bodyPr anchor="b">
            <a:normAutofit/>
          </a:bodyPr>
          <a:lstStyle/>
          <a:p>
            <a:pPr algn="ctr"/>
            <a:r>
              <a:rPr lang="en-US" sz="3600" dirty="0">
                <a:solidFill>
                  <a:schemeClr val="tx2"/>
                </a:solidFill>
              </a:rPr>
              <a:t>Conclusion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C46824F-4A74-1F4F-81DE-D5D1E4518A04}"/>
              </a:ext>
            </a:extLst>
          </p:cNvPr>
          <p:cNvSpPr>
            <a:spLocks noGrp="1"/>
          </p:cNvSpPr>
          <p:nvPr>
            <p:ph idx="1"/>
          </p:nvPr>
        </p:nvSpPr>
        <p:spPr>
          <a:xfrm>
            <a:off x="1179226" y="2890979"/>
            <a:ext cx="9833548" cy="2693976"/>
          </a:xfrm>
        </p:spPr>
        <p:txBody>
          <a:bodyPr>
            <a:normAutofit fontScale="85000" lnSpcReduction="10000"/>
          </a:bodyPr>
          <a:lstStyle/>
          <a:p>
            <a:r>
              <a:rPr lang="en-US" sz="1800" dirty="0">
                <a:solidFill>
                  <a:schemeClr val="tx2"/>
                </a:solidFill>
              </a:rPr>
              <a:t>Overall, I have found that ASOS appears to use the classical management approach but also has some elements of the human relations approach, with it clearly using a hierarchy system, but also incorporating social and psychological needs of its employees. I have also found that it uses different elements from different teamwork theories and doesn’t appear to only use one of the theories. ASOS uses multiple different strategies to be as successful as it is, their communication strategy through social media obviously being a major contributor to its success. After looking at a SWOT and PESTEL analysis they have a lot of factors to take into consideration and several things that could cause a threat to their business and being aware of these is extremely important for their success. Its interest in CSR appears to me to be due to becoming more transparent, if a business isn’t ethical and hasn’t got programs in place to ensure the security of the staff and that their products are mad in an ethical manner then customers will seek other fashion brands to buy from. From this investigation ASOS does not appear to be constrained by any of the theories or frameworks, if anything these frameworks are beneficial for them. Especially the SWOT and PESTEL analysis which allows them to look at things which could potentially affect them and helps them to identify areas which they need to monitor. These frameworks help ASOS to look at areas which they could improve, and this helps them to identify where they could be more sustainable.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clusion .m4a" descr="Conclusion .m4a">
            <a:hlinkClick r:id="" action="ppaction://media"/>
            <a:extLst>
              <a:ext uri="{FF2B5EF4-FFF2-40B4-BE49-F238E27FC236}">
                <a16:creationId xmlns:a16="http://schemas.microsoft.com/office/drawing/2014/main" id="{C25CA0DD-9462-484C-8340-72413FC118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20969" y="279338"/>
            <a:ext cx="812800" cy="812800"/>
          </a:xfrm>
          <a:prstGeom prst="rect">
            <a:avLst/>
          </a:prstGeom>
        </p:spPr>
      </p:pic>
    </p:spTree>
    <p:extLst>
      <p:ext uri="{BB962C8B-B14F-4D97-AF65-F5344CB8AC3E}">
        <p14:creationId xmlns:p14="http://schemas.microsoft.com/office/powerpoint/2010/main" val="417716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9161-BC2A-214C-99C1-DE462592666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B3AB9050-412C-094D-91D2-AB683FCC7A12}"/>
              </a:ext>
            </a:extLst>
          </p:cNvPr>
          <p:cNvSpPr>
            <a:spLocks noGrp="1"/>
          </p:cNvSpPr>
          <p:nvPr>
            <p:ph idx="1"/>
          </p:nvPr>
        </p:nvSpPr>
        <p:spPr>
          <a:xfrm>
            <a:off x="838200" y="1315452"/>
            <a:ext cx="10515600" cy="5390147"/>
          </a:xfrm>
        </p:spPr>
        <p:txBody>
          <a:bodyPr>
            <a:normAutofit fontScale="77500" lnSpcReduction="20000"/>
          </a:bodyPr>
          <a:lstStyle/>
          <a:p>
            <a:r>
              <a:rPr lang="en-US" sz="1600" dirty="0"/>
              <a:t>ASOS (n.d. Access date 27</a:t>
            </a:r>
            <a:r>
              <a:rPr lang="en-US" sz="1600" baseline="30000" dirty="0"/>
              <a:t>th</a:t>
            </a:r>
            <a:r>
              <a:rPr lang="en-US" sz="1600" dirty="0"/>
              <a:t> March 2021). We are authentic, brave and creative to our core. </a:t>
            </a:r>
            <a:r>
              <a:rPr lang="en-US" sz="1600" dirty="0">
                <a:hlinkClick r:id="rId2"/>
              </a:rPr>
              <a:t>https://www.asosplc.com</a:t>
            </a:r>
            <a:r>
              <a:rPr lang="en-US" sz="1600" dirty="0"/>
              <a:t>. </a:t>
            </a:r>
          </a:p>
          <a:p>
            <a:r>
              <a:rPr lang="en-US" sz="1600" dirty="0"/>
              <a:t>ASOS careers (2019).  Just to say thank you. </a:t>
            </a:r>
            <a:r>
              <a:rPr lang="en-US" sz="1600" dirty="0">
                <a:hlinkClick r:id="rId3"/>
              </a:rPr>
              <a:t>https://asoscareers.asos.com/ASOS/WorkingatASOS/RewardsBenefits.html</a:t>
            </a:r>
            <a:r>
              <a:rPr lang="en-US" sz="1600" dirty="0"/>
              <a:t>. </a:t>
            </a:r>
          </a:p>
          <a:p>
            <a:r>
              <a:rPr lang="en-US" sz="1600" dirty="0"/>
              <a:t>ASOS (n.d. Access date 27</a:t>
            </a:r>
            <a:r>
              <a:rPr lang="en-US" sz="1600" baseline="30000" dirty="0"/>
              <a:t>th</a:t>
            </a:r>
            <a:r>
              <a:rPr lang="en-US" sz="1600" dirty="0"/>
              <a:t> March 2021). Corporate responsibility. </a:t>
            </a:r>
            <a:r>
              <a:rPr lang="en-US" sz="1600" dirty="0">
                <a:hlinkClick r:id="rId4"/>
              </a:rPr>
              <a:t>https://www.asosplc.com/corporate-responsibility/fashion-with-integrity</a:t>
            </a:r>
            <a:r>
              <a:rPr lang="en-US" sz="1600" dirty="0"/>
              <a:t>. </a:t>
            </a:r>
          </a:p>
          <a:p>
            <a:r>
              <a:rPr lang="en-US" sz="1600" dirty="0"/>
              <a:t>ASOS (2014). Corporate responsibility. </a:t>
            </a:r>
            <a:r>
              <a:rPr lang="en-US" sz="1600" dirty="0">
                <a:hlinkClick r:id="rId5"/>
              </a:rPr>
              <a:t>http://www.geosansar.com/images/csr_reports/asos-cr-report-2014.pdf</a:t>
            </a:r>
            <a:r>
              <a:rPr lang="en-US" sz="1600" dirty="0"/>
              <a:t>. </a:t>
            </a:r>
          </a:p>
          <a:p>
            <a:r>
              <a:rPr lang="en-US" sz="1600" dirty="0"/>
              <a:t>ASOS (n.d. Access date 27</a:t>
            </a:r>
            <a:r>
              <a:rPr lang="en-US" sz="1600" baseline="30000" dirty="0"/>
              <a:t>th</a:t>
            </a:r>
            <a:r>
              <a:rPr lang="en-US" sz="1600" dirty="0"/>
              <a:t> March 2021). Ethical trade </a:t>
            </a:r>
            <a:r>
              <a:rPr lang="en-US" sz="1600" dirty="0" err="1"/>
              <a:t>programme</a:t>
            </a:r>
            <a:r>
              <a:rPr lang="en-US" sz="1600" dirty="0"/>
              <a:t>. </a:t>
            </a:r>
            <a:r>
              <a:rPr lang="en-US" sz="1600" dirty="0">
                <a:hlinkClick r:id="rId6"/>
              </a:rPr>
              <a:t>https://www.asosplc.com/corporate-responsibility/our-products/ethical-trade-programme</a:t>
            </a:r>
            <a:r>
              <a:rPr lang="en-US" sz="1600" dirty="0"/>
              <a:t>. </a:t>
            </a:r>
          </a:p>
          <a:p>
            <a:r>
              <a:rPr lang="en-US" sz="1600" dirty="0"/>
              <a:t>ASOS (n.d. Access date 27</a:t>
            </a:r>
            <a:r>
              <a:rPr lang="en-US" sz="1600" baseline="30000" dirty="0"/>
              <a:t>th</a:t>
            </a:r>
            <a:r>
              <a:rPr lang="en-US" sz="1600" dirty="0"/>
              <a:t> March 2021). Business integrity. </a:t>
            </a:r>
            <a:r>
              <a:rPr lang="en-US" sz="1600" dirty="0">
                <a:hlinkClick r:id="rId7"/>
              </a:rPr>
              <a:t>https://www.asosplc.com/corporate-responsibility/fashion-with-integrity/business-integrity</a:t>
            </a:r>
            <a:r>
              <a:rPr lang="en-US" sz="1600" dirty="0"/>
              <a:t>. </a:t>
            </a:r>
          </a:p>
          <a:p>
            <a:r>
              <a:rPr lang="en-US" sz="1600" dirty="0"/>
              <a:t>Business case studies. (2019). Strategic growth in the fashion retail industry. </a:t>
            </a:r>
            <a:r>
              <a:rPr lang="en-US" sz="1600" dirty="0">
                <a:hlinkClick r:id="rId8"/>
              </a:rPr>
              <a:t>https://businesscasestudies.co.uk/strategic-growth-in-the-fashion-retail-industry/</a:t>
            </a:r>
            <a:r>
              <a:rPr lang="en-US" sz="1600" dirty="0"/>
              <a:t>.  </a:t>
            </a:r>
          </a:p>
          <a:p>
            <a:r>
              <a:rPr lang="en-US" sz="1600" dirty="0" err="1"/>
              <a:t>Cariki</a:t>
            </a:r>
            <a:r>
              <a:rPr lang="en-US" sz="1600" dirty="0"/>
              <a:t> (2020). Is ASOS ethical and sustainable? A complete review of ASOS. </a:t>
            </a:r>
            <a:r>
              <a:rPr lang="en-US" sz="1600" dirty="0">
                <a:hlinkClick r:id="rId9"/>
              </a:rPr>
              <a:t>https://cariki.co.uk/blogs/the-green-road/is-asos-ethical-and-sustainable</a:t>
            </a:r>
            <a:r>
              <a:rPr lang="en-US" sz="1600" dirty="0"/>
              <a:t>. </a:t>
            </a:r>
          </a:p>
          <a:p>
            <a:r>
              <a:rPr lang="en-US" sz="1600" dirty="0"/>
              <a:t>C. Trounce (2020). Empowering your developers to think creatively. </a:t>
            </a:r>
            <a:r>
              <a:rPr lang="en-US" sz="1600" dirty="0">
                <a:hlinkClick r:id="rId10"/>
              </a:rPr>
              <a:t>https://medium.com/asos-techblog/empowering-your-developers-to-think-creatively-7fd7f3352d50</a:t>
            </a:r>
            <a:r>
              <a:rPr lang="en-US" sz="1600" dirty="0"/>
              <a:t>. </a:t>
            </a:r>
          </a:p>
          <a:p>
            <a:r>
              <a:rPr lang="en-US" sz="1600" dirty="0"/>
              <a:t>E. </a:t>
            </a:r>
            <a:r>
              <a:rPr lang="en-US" sz="1600" dirty="0" err="1"/>
              <a:t>Feamley</a:t>
            </a:r>
            <a:r>
              <a:rPr lang="en-US" sz="1600" dirty="0"/>
              <a:t>. (n.d. Access date 27</a:t>
            </a:r>
            <a:r>
              <a:rPr lang="en-US" sz="1600" baseline="30000" dirty="0"/>
              <a:t>th</a:t>
            </a:r>
            <a:r>
              <a:rPr lang="en-US" sz="1600" dirty="0"/>
              <a:t> March 2021). ASOS company report. </a:t>
            </a:r>
            <a:r>
              <a:rPr lang="en-US" sz="1600" dirty="0">
                <a:hlinkClick r:id="rId11"/>
              </a:rPr>
              <a:t>https://en.calameo.com/read/0055009540cf2539919c7</a:t>
            </a:r>
            <a:r>
              <a:rPr lang="en-US" sz="1600" dirty="0"/>
              <a:t>.</a:t>
            </a:r>
          </a:p>
          <a:p>
            <a:r>
              <a:rPr lang="en-US" sz="1600" dirty="0"/>
              <a:t>Fern Fort University. (n.d. Access date 27</a:t>
            </a:r>
            <a:r>
              <a:rPr lang="en-US" sz="1600" baseline="30000" dirty="0"/>
              <a:t>th</a:t>
            </a:r>
            <a:r>
              <a:rPr lang="en-US" sz="1600" dirty="0"/>
              <a:t> March 2021). </a:t>
            </a:r>
            <a:r>
              <a:rPr lang="en-US" sz="1600" dirty="0">
                <a:hlinkClick r:id="rId12"/>
              </a:rPr>
              <a:t>http://fernfortuniversity.com/term-papers/pestel/nyse4/6720-asos-plc.php</a:t>
            </a:r>
            <a:r>
              <a:rPr lang="en-US" sz="1600" dirty="0"/>
              <a:t>. </a:t>
            </a:r>
          </a:p>
          <a:p>
            <a:r>
              <a:rPr lang="en-US" sz="1600" dirty="0"/>
              <a:t>H. Ogle. (2017/2018). Ethical analysis of ASOS. </a:t>
            </a:r>
            <a:r>
              <a:rPr lang="en-US" sz="1600" dirty="0">
                <a:hlinkClick r:id="rId13"/>
              </a:rPr>
              <a:t>https://www.studocu.com/en-gb/document/leeds-beckett-university/business-to-business-marketing-marketing-pathway/essays/ethical-analysis-asos-grade-21/1465300/view</a:t>
            </a:r>
            <a:r>
              <a:rPr lang="en-US" sz="1600" dirty="0"/>
              <a:t>. </a:t>
            </a:r>
          </a:p>
          <a:p>
            <a:r>
              <a:rPr lang="en-US" sz="1600" dirty="0"/>
              <a:t>Indeed (2021). The 9 Belbin Team Roles (with examples). </a:t>
            </a:r>
            <a:r>
              <a:rPr lang="en-US" sz="1600" dirty="0">
                <a:hlinkClick r:id="rId14"/>
              </a:rPr>
              <a:t>https://www.indeed.com/career-advice/career-development/belbin-team-roles</a:t>
            </a:r>
            <a:r>
              <a:rPr lang="en-US" sz="1600" dirty="0"/>
              <a:t>. </a:t>
            </a:r>
          </a:p>
          <a:p>
            <a:r>
              <a:rPr lang="en-US" sz="1600" dirty="0"/>
              <a:t>J. </a:t>
            </a:r>
            <a:r>
              <a:rPr lang="en-US" sz="1600" dirty="0" err="1"/>
              <a:t>Fitharris</a:t>
            </a:r>
            <a:r>
              <a:rPr lang="en-US" sz="1600" dirty="0"/>
              <a:t> (2016). We dream business. </a:t>
            </a:r>
            <a:r>
              <a:rPr lang="en-US" sz="1600" dirty="0">
                <a:hlinkClick r:id="rId15"/>
              </a:rPr>
              <a:t>https://wedreambusiness.org/ASOS.html</a:t>
            </a:r>
            <a:r>
              <a:rPr lang="en-US" sz="1600" dirty="0"/>
              <a:t>. </a:t>
            </a:r>
          </a:p>
          <a:p>
            <a:r>
              <a:rPr lang="en-US" sz="1600" dirty="0"/>
              <a:t>L. Robinson (n.d. Access date 27</a:t>
            </a:r>
            <a:r>
              <a:rPr lang="en-US" sz="1600" baseline="30000" dirty="0"/>
              <a:t>th</a:t>
            </a:r>
            <a:r>
              <a:rPr lang="en-US" sz="1600" dirty="0"/>
              <a:t> March 2021). The history of ASOS. </a:t>
            </a:r>
            <a:r>
              <a:rPr lang="en-US" sz="1600" dirty="0">
                <a:hlinkClick r:id="rId16"/>
              </a:rPr>
              <a:t>https://www.thefactshop.com/fashion-facts/asos-history#1045609ffc4f5d23f</a:t>
            </a:r>
            <a:r>
              <a:rPr lang="en-US" sz="1600" dirty="0"/>
              <a:t>.</a:t>
            </a:r>
          </a:p>
          <a:p>
            <a:r>
              <a:rPr lang="en-US" sz="1600" dirty="0"/>
              <a:t>M. </a:t>
            </a:r>
            <a:r>
              <a:rPr lang="en-US" sz="1600" dirty="0" err="1"/>
              <a:t>Danao</a:t>
            </a:r>
            <a:r>
              <a:rPr lang="en-US" sz="1600" dirty="0"/>
              <a:t> (2020) How ASOS built a popular brand: brilliant marketing strategies. </a:t>
            </a:r>
            <a:r>
              <a:rPr lang="en-US" sz="1600" dirty="0">
                <a:hlinkClick r:id="rId17"/>
              </a:rPr>
              <a:t>https://www.referralcandy.com/blog/asos-marketing-strategy/.</a:t>
            </a:r>
            <a:r>
              <a:rPr lang="en-US" sz="1600" dirty="0"/>
              <a:t> </a:t>
            </a:r>
          </a:p>
          <a:p>
            <a:r>
              <a:rPr lang="en-US" sz="1600" dirty="0"/>
              <a:t>SWOT &amp; </a:t>
            </a:r>
            <a:r>
              <a:rPr lang="en-US" sz="1600" dirty="0" err="1"/>
              <a:t>PESTLE.com</a:t>
            </a:r>
            <a:r>
              <a:rPr lang="en-US" sz="1600" dirty="0"/>
              <a:t> (2021). ASOS SWOT &amp; PESTLE analysis. </a:t>
            </a:r>
            <a:r>
              <a:rPr lang="en-US" sz="1600" dirty="0">
                <a:hlinkClick r:id="rId18"/>
              </a:rPr>
              <a:t>https://www.swotandpestle.com/asos/</a:t>
            </a:r>
            <a:r>
              <a:rPr lang="en-US" sz="1600" dirty="0"/>
              <a:t>.</a:t>
            </a:r>
          </a:p>
          <a:p>
            <a:r>
              <a:rPr lang="en-US" sz="1600" dirty="0"/>
              <a:t>The Team Building Company (n.d. Access date 27</a:t>
            </a:r>
            <a:r>
              <a:rPr lang="en-US" sz="1600" baseline="30000" dirty="0"/>
              <a:t>th</a:t>
            </a:r>
            <a:r>
              <a:rPr lang="en-US" sz="1600" dirty="0"/>
              <a:t> March 2021). Tuckman’s – Forming – Storming – Norming – Performing. </a:t>
            </a:r>
            <a:r>
              <a:rPr lang="en-US" sz="1600" dirty="0">
                <a:hlinkClick r:id="rId19"/>
              </a:rPr>
              <a:t>https://www.teambuilding.co.uk/theory/Forming-Storming-Norming-Performing.html</a:t>
            </a:r>
            <a:r>
              <a:rPr lang="en-US" sz="1600" dirty="0"/>
              <a:t>. </a:t>
            </a:r>
          </a:p>
          <a:p>
            <a:endParaRPr lang="en-US" sz="1600" dirty="0"/>
          </a:p>
          <a:p>
            <a:endParaRPr lang="en-US" dirty="0"/>
          </a:p>
        </p:txBody>
      </p:sp>
    </p:spTree>
    <p:extLst>
      <p:ext uri="{BB962C8B-B14F-4D97-AF65-F5344CB8AC3E}">
        <p14:creationId xmlns:p14="http://schemas.microsoft.com/office/powerpoint/2010/main" val="3591346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2935</TotalTime>
  <Words>2614</Words>
  <Application>Microsoft Macintosh PowerPoint</Application>
  <PresentationFormat>Widescreen</PresentationFormat>
  <Paragraphs>179</Paragraphs>
  <Slides>16</Slides>
  <Notes>5</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ASOS</vt:lpstr>
      <vt:lpstr>Contents</vt:lpstr>
      <vt:lpstr>Introduction</vt:lpstr>
      <vt:lpstr>Mission statement </vt:lpstr>
      <vt:lpstr>Approach to strategy </vt:lpstr>
      <vt:lpstr>Approach to strategy </vt:lpstr>
      <vt:lpstr>Approach to strategy</vt:lpstr>
      <vt:lpstr>Stakeholders</vt:lpstr>
      <vt:lpstr>Approaches to organisation and management</vt:lpstr>
      <vt:lpstr>Approaches to organisation and management </vt:lpstr>
      <vt:lpstr>Group and teamwork</vt:lpstr>
      <vt:lpstr>Group and Teamwork</vt:lpstr>
      <vt:lpstr>CSR - Corporate Social Responsibility</vt:lpstr>
      <vt:lpstr>Ethics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Pickersgill (2004655)</dc:creator>
  <cp:lastModifiedBy>Rachel Pickersgill (2004655)</cp:lastModifiedBy>
  <cp:revision>92</cp:revision>
  <dcterms:created xsi:type="dcterms:W3CDTF">2021-03-01T12:13:52Z</dcterms:created>
  <dcterms:modified xsi:type="dcterms:W3CDTF">2021-03-29T09:28:13Z</dcterms:modified>
</cp:coreProperties>
</file>