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8" r:id="rId6"/>
    <p:sldId id="269" r:id="rId7"/>
    <p:sldId id="272" r:id="rId8"/>
    <p:sldId id="266" r:id="rId9"/>
    <p:sldId id="267" r:id="rId10"/>
    <p:sldId id="270" r:id="rId11"/>
    <p:sldId id="263" r:id="rId12"/>
    <p:sldId id="262" r:id="rId13"/>
    <p:sldId id="264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67463" autoAdjust="0"/>
  </p:normalViewPr>
  <p:slideViewPr>
    <p:cSldViewPr snapToGrid="0">
      <p:cViewPr varScale="1">
        <p:scale>
          <a:sx n="77" d="100"/>
          <a:sy n="77" d="100"/>
        </p:scale>
        <p:origin x="13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1/21/2020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Read</a:t>
            </a:r>
            <a:r>
              <a:rPr lang="en-GB" baseline="0" dirty="0"/>
              <a:t> the assignment brief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Use your supervisor – attend those weekly meetings and make progress every week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This project could help you get a </a:t>
            </a:r>
            <a:r>
              <a:rPr lang="en-GB" baseline="0" dirty="0" smtClean="0"/>
              <a:t>job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baseline="0" dirty="0" smtClean="0"/>
              <a:t>BENG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dirty="0" smtClean="0"/>
              <a:t>10,000 word limit</a:t>
            </a:r>
            <a:endParaRPr lang="en-GB" b="0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Due 9am on Monday 20</a:t>
            </a:r>
            <a:r>
              <a:rPr lang="en-GB" baseline="30000" dirty="0"/>
              <a:t>th</a:t>
            </a:r>
            <a:r>
              <a:rPr lang="en-GB" baseline="0" dirty="0"/>
              <a:t> April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 err="1" smtClean="0"/>
              <a:t>Beng</a:t>
            </a:r>
            <a:r>
              <a:rPr lang="en-GB" baseline="0" dirty="0" smtClean="0"/>
              <a:t> </a:t>
            </a:r>
            <a:r>
              <a:rPr lang="en-GB" baseline="0" dirty="0"/>
              <a:t>hard copies to be submitted by 4.30pm in </a:t>
            </a:r>
            <a:r>
              <a:rPr lang="en-GB" baseline="0" dirty="0" err="1"/>
              <a:t>Technium</a:t>
            </a:r>
            <a:r>
              <a:rPr lang="en-GB" baseline="0" dirty="0"/>
              <a:t> </a:t>
            </a:r>
            <a:r>
              <a:rPr lang="en-GB" baseline="0" dirty="0" smtClean="0"/>
              <a:t>2</a:t>
            </a:r>
          </a:p>
          <a:p>
            <a:pPr marL="0" lvl="0" indent="0">
              <a:buFont typeface="Arial" panose="020B0604020202020204" pitchFamily="34" charset="0"/>
              <a:buNone/>
            </a:pPr>
            <a:r>
              <a:rPr lang="en-GB" b="1" baseline="0" dirty="0" smtClean="0"/>
              <a:t>BSc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="0" baseline="0" dirty="0" smtClean="0"/>
              <a:t>8,000 word limit up to 10,000 word limit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Andrew Gibson will meet BSc students for them to hand in hard copies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 smtClean="0"/>
              <a:t>Due Tuesday 21</a:t>
            </a:r>
            <a:r>
              <a:rPr lang="en-GB" baseline="30000" dirty="0" smtClean="0"/>
              <a:t>st</a:t>
            </a:r>
            <a:r>
              <a:rPr lang="en-GB" baseline="0" dirty="0" smtClean="0"/>
              <a:t> April</a:t>
            </a:r>
          </a:p>
          <a:p>
            <a:pPr marL="0" lvl="0" indent="0">
              <a:buFont typeface="Arial" panose="020B0604020202020204" pitchFamily="34" charset="0"/>
              <a:buNone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5985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Guide</a:t>
            </a:r>
            <a:r>
              <a:rPr lang="en-US" baseline="0" dirty="0"/>
              <a:t> is on Moodle (School of Engineering Hub)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Important</a:t>
            </a:r>
            <a:r>
              <a:rPr lang="en-US" baseline="0" dirty="0"/>
              <a:t> points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1.5 line spacing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Font Size 11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Third Person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baseline="0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baseline="0" dirty="0"/>
              <a:t>Referencing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Harvard Referencing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UWTSD Harvard Referencing Guide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Think about using a software package to help you control and insert your references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Library runs sessions on </a:t>
            </a:r>
            <a:r>
              <a:rPr lang="en-US" baseline="0" dirty="0" err="1"/>
              <a:t>RefWorks</a:t>
            </a:r>
            <a:r>
              <a:rPr lang="en-US" baseline="0" dirty="0"/>
              <a:t> – I can organize a session if people are interested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Or some students use </a:t>
            </a:r>
            <a:r>
              <a:rPr lang="en-US" baseline="0" dirty="0" err="1"/>
              <a:t>Mendeley</a:t>
            </a:r>
            <a:endParaRPr lang="en-US" baseline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Can alternatively just use the referencing tool within Word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Look</a:t>
            </a:r>
            <a:r>
              <a:rPr lang="en-US" baseline="0" dirty="0"/>
              <a:t> at previous examples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Some are online or you could ask your supervisor if they have any you can look at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This helps you see the standard and layout </a:t>
            </a:r>
            <a:r>
              <a:rPr lang="en-US" baseline="0" dirty="0" err="1"/>
              <a:t>etc</a:t>
            </a:r>
            <a:endParaRPr lang="en-US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Remember to Proof read your work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/>
              <a:t>Get someone else to check it as well as you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These</a:t>
            </a:r>
            <a:r>
              <a:rPr lang="en-GB" baseline="0" dirty="0"/>
              <a:t> are some of the sections that you might have in your report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Chapter headings can be changed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You may need secondary data and analysis chapters.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693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Should</a:t>
            </a: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 have completed your literature review by now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Where should research be included?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Everywhere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It needs to give the background to the project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But should also support any results or analysis that you conduct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Your conclusions should be backed up by supporting research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Your research may not always be linked directly to your area/topic but engineering is a cross discipline industry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From your research have you made any assumptions – make sure these are clear within the report and your reason for doing so.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Images used need to be referenced too.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baseline="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baseline="0" dirty="0">
                <a:latin typeface="Segoe UI" panose="020B0502040204020203" pitchFamily="34" charset="0"/>
                <a:cs typeface="Segoe UI" panose="020B0502040204020203" pitchFamily="34" charset="0"/>
              </a:rPr>
              <a:t>All work that is not your own, needs to be referenced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Most topics are huge</a:t>
            </a:r>
            <a:r>
              <a:rPr lang="en-US" baseline="0" dirty="0"/>
              <a:t> and so will need to have been refined for your project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Explain how and why you have decided to focus on a particular area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What assumptions or previous work are you using to impact your work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Methodology is your approach to your work as well as the process in which you carried out any experimental / practical work.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Explain how you have made sure that errors haven’t creeped in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How have you assured accuracy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aseline="0" dirty="0"/>
              <a:t>Parameters – what have you used and why?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3109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Think about how you present</a:t>
            </a: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 your data/results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Does it all need to go in the main body of the report or could you be using the appendices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i="0" noProof="0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Good</a:t>
            </a: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 graphs and tables are essential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They need to be labelled correctly – Figures below, tables above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Remember Units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Will you print out in colour if you have coloured graphs?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i="0" noProof="0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Are there any errors</a:t>
            </a: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 in the data – would could have caused this?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What trend does your data show?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Does other research confirm your results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i="0" baseline="0" noProof="0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Quantify any improvements (use % not descriptive words)</a:t>
            </a:r>
            <a:endParaRPr lang="en-GB" i="0" noProof="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Organise</a:t>
            </a:r>
            <a:r>
              <a:rPr lang="en-GB" b="1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 your discussions</a:t>
            </a:r>
          </a:p>
          <a:p>
            <a:endParaRPr lang="en-GB" b="1" baseline="0" noProof="0" dirty="0" smtClean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Be logical about how you talk about results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Remember to support discussions with research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Cause and Effect- this kind of structure is great for explaining the causes and effects of your results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Compare and Contrast- in this pattern you highlight the similarities and differences of the results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Be specific in discussions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Demonstrate your understanding of the results/findings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E.g. if results show an improvement, why is that?</a:t>
            </a:r>
            <a:endParaRPr lang="en-GB" noProof="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53411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Follow the guidelines</a:t>
            </a:r>
          </a:p>
          <a:p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Easy area to gain important marks</a:t>
            </a:r>
          </a:p>
          <a:p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Level of technical language should be high</a:t>
            </a:r>
          </a:p>
          <a:p>
            <a:r>
              <a:rPr lang="en-GB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Professional</a:t>
            </a:r>
            <a:r>
              <a:rPr lang="en-GB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 appearance required</a:t>
            </a:r>
          </a:p>
          <a:p>
            <a:r>
              <a:rPr lang="en-GB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Proof reading is vital</a:t>
            </a:r>
          </a:p>
          <a:p>
            <a:r>
              <a:rPr lang="en-GB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	- For grammar, spelling</a:t>
            </a:r>
          </a:p>
          <a:p>
            <a:r>
              <a:rPr lang="en-GB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	- for logical approach</a:t>
            </a:r>
          </a:p>
          <a:p>
            <a:r>
              <a:rPr lang="en-GB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	- for technical content</a:t>
            </a:r>
          </a:p>
          <a:p>
            <a:r>
              <a:rPr lang="en-GB" i="1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If possible get someone else to read it – not your supervisor!!!</a:t>
            </a:r>
          </a:p>
          <a:p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Think colours / images / figures are they benefitting the report</a:t>
            </a:r>
          </a:p>
          <a:p>
            <a:r>
              <a:rPr lang="en-GB" i="0" baseline="0" noProof="0" dirty="0" smtClean="0">
                <a:latin typeface="Segoe UI" panose="020B0502040204020203" pitchFamily="34" charset="0"/>
                <a:cs typeface="Segoe UI" panose="020B0502040204020203" pitchFamily="34" charset="0"/>
              </a:rPr>
              <a:t>	- pages and pages of images doesn’t always add anything</a:t>
            </a:r>
            <a:endParaRPr lang="en-GB" i="0" noProof="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8056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024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1/21/2020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8.svg"/><Relationship Id="rId4" Type="http://schemas.openxmlformats.org/officeDocument/2006/relationships/image" Target="../media/image2.svg"/><Relationship Id="rId9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student-essentials/refworks/" TargetMode="External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s://www.mendeley.com/guides/videos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svg"/><Relationship Id="rId4" Type="http://schemas.openxmlformats.org/officeDocument/2006/relationships/image" Target="../media/image6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svg"/><Relationship Id="rId4" Type="http://schemas.openxmlformats.org/officeDocument/2006/relationships/image" Target="../media/image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5" Type="http://schemas.openxmlformats.org/officeDocument/2006/relationships/image" Target="../media/image2.png"/><Relationship Id="rId10" Type="http://schemas.openxmlformats.org/officeDocument/2006/relationships/image" Target="../media/image2.svg"/><Relationship Id="rId4" Type="http://schemas.openxmlformats.org/officeDocument/2006/relationships/image" Target="../media/image8.svg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5" y="4522156"/>
            <a:ext cx="5609222" cy="1363215"/>
          </a:xfrm>
        </p:spPr>
        <p:txBody>
          <a:bodyPr anchor="t">
            <a:normAutofit/>
          </a:bodyPr>
          <a:lstStyle/>
          <a:p>
            <a:pPr algn="l"/>
            <a:r>
              <a:rPr lang="en-US" sz="4400" dirty="0">
                <a:latin typeface="Franklin Gothic Book" panose="020B0503020102020204" pitchFamily="34" charset="0"/>
                <a:cs typeface="Segoe UI" panose="020B0502040204020203" pitchFamily="34" charset="0"/>
              </a:rPr>
              <a:t>How to write a Major Project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r>
              <a:rPr lang="en-US" sz="2000" dirty="0">
                <a:latin typeface="Franklin Gothic Book" panose="020B0503020102020204" pitchFamily="34" charset="0"/>
              </a:rPr>
              <a:t>Level 6 Day	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2385250" y="164573"/>
            <a:ext cx="1636279" cy="1636279"/>
          </a:xfrm>
          <a:prstGeom prst="rect">
            <a:avLst/>
          </a:prstGeom>
        </p:spPr>
      </p:pic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5980302" y="1293093"/>
            <a:ext cx="1827742" cy="1827742"/>
          </a:xfrm>
          <a:prstGeom prst="rect">
            <a:avLst/>
          </a:prstGeom>
        </p:spPr>
      </p:pic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130924" y="3621724"/>
            <a:ext cx="2594886" cy="2594886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9725024" y="327889"/>
            <a:ext cx="2260711" cy="2260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C824B-4279-4D47-92DD-71F5353FA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308" y="169573"/>
            <a:ext cx="10515600" cy="1325563"/>
          </a:xfrm>
        </p:spPr>
        <p:txBody>
          <a:bodyPr/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Major Project Hints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AD4F61-E023-4530-BF03-8BC2D825D0BF}"/>
              </a:ext>
            </a:extLst>
          </p:cNvPr>
          <p:cNvSpPr txBox="1"/>
          <p:nvPr/>
        </p:nvSpPr>
        <p:spPr>
          <a:xfrm>
            <a:off x="815547" y="4397884"/>
            <a:ext cx="34969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1.  Remember to use the School of Engineering Technical Report Guidelines.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5564556-59F0-4D0A-A6CD-ADF8F4D7428B}"/>
              </a:ext>
            </a:extLst>
          </p:cNvPr>
          <p:cNvSpPr txBox="1"/>
          <p:nvPr/>
        </p:nvSpPr>
        <p:spPr>
          <a:xfrm>
            <a:off x="5297731" y="4319730"/>
            <a:ext cx="65034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2.  Think about using a referencing software to help you produce your references and keep track of your research.</a:t>
            </a:r>
          </a:p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https://uwtsd.ac.uk/library/student-essentials/refworks/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  <a:p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https://www.mendeley.com/guides/videos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5585411-DE61-42EC-8DAB-BA853F129791}"/>
              </a:ext>
            </a:extLst>
          </p:cNvPr>
          <p:cNvSpPr/>
          <p:nvPr/>
        </p:nvSpPr>
        <p:spPr>
          <a:xfrm>
            <a:off x="363331" y="1495136"/>
            <a:ext cx="586154" cy="5759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Segoe UI" panose="020B0502040204020203" pitchFamily="34" charset="0"/>
                <a:cs typeface="Segoe UI" panose="020B0502040204020203" pitchFamily="34" charset="0"/>
              </a:rPr>
              <a:t>1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D1E12A6-FA7A-477F-8C87-308C5B84B139}"/>
              </a:ext>
            </a:extLst>
          </p:cNvPr>
          <p:cNvSpPr/>
          <p:nvPr/>
        </p:nvSpPr>
        <p:spPr>
          <a:xfrm>
            <a:off x="4454685" y="1497701"/>
            <a:ext cx="586154" cy="5759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Segoe UI" panose="020B0502040204020203" pitchFamily="34" charset="0"/>
                <a:cs typeface="Segoe UI" panose="020B0502040204020203" pitchFamily="34" charset="0"/>
              </a:rPr>
              <a:t>2</a:t>
            </a:r>
          </a:p>
        </p:txBody>
      </p:sp>
      <p:pic>
        <p:nvPicPr>
          <p:cNvPr id="10" name="Picture 9" descr="A picture containing food&#10;&#10;Description automatically generated">
            <a:extLst>
              <a:ext uri="{FF2B5EF4-FFF2-40B4-BE49-F238E27FC236}">
                <a16:creationId xmlns:a16="http://schemas.microsoft.com/office/drawing/2014/main" id="{4A7565EB-11D6-4CB1-93E2-868D1212E134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9124" y="1558417"/>
            <a:ext cx="2237470" cy="22374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384C74-35D2-4FCC-84FC-E9B1089472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09563" y="1186195"/>
            <a:ext cx="2360105" cy="321168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5538" y="1724652"/>
            <a:ext cx="28575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 hidden="1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Slide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8F965-B293-47B3-B684-4631A57C9685}"/>
              </a:ext>
            </a:extLst>
          </p:cNvPr>
          <p:cNvSpPr txBox="1"/>
          <p:nvPr/>
        </p:nvSpPr>
        <p:spPr>
          <a:xfrm>
            <a:off x="1045634" y="619059"/>
            <a:ext cx="106017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3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Got to the School of Engineering Hub on Moodle to see previous examples of major projects. </a:t>
            </a:r>
            <a:endParaRPr lang="en-US" i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0E468E0-1E2D-4439-A9A0-6DAD141DA9B9}"/>
              </a:ext>
            </a:extLst>
          </p:cNvPr>
          <p:cNvSpPr/>
          <p:nvPr/>
        </p:nvSpPr>
        <p:spPr>
          <a:xfrm>
            <a:off x="257908" y="212395"/>
            <a:ext cx="586154" cy="5759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latin typeface="Segoe UI" panose="020B0502040204020203" pitchFamily="34" charset="0"/>
                <a:cs typeface="Segoe UI" panose="020B0502040204020203" pitchFamily="34" charset="0"/>
              </a:rPr>
              <a:t>3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71FD909-67DD-41D1-8AC0-F79A8ED9E072}"/>
              </a:ext>
            </a:extLst>
          </p:cNvPr>
          <p:cNvSpPr/>
          <p:nvPr/>
        </p:nvSpPr>
        <p:spPr>
          <a:xfrm>
            <a:off x="6346496" y="4127150"/>
            <a:ext cx="586154" cy="5759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4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42CAC9C-F3D4-414D-9F01-FB3262022F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634" y="991170"/>
            <a:ext cx="10003692" cy="29619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1D2A4F0-65EB-422C-9351-CFF54BC4ACB7}"/>
              </a:ext>
            </a:extLst>
          </p:cNvPr>
          <p:cNvSpPr txBox="1"/>
          <p:nvPr/>
        </p:nvSpPr>
        <p:spPr>
          <a:xfrm>
            <a:off x="2201335" y="5231073"/>
            <a:ext cx="5328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Segoe UI" panose="020B0502040204020203" pitchFamily="34" charset="0"/>
                <a:cs typeface="Segoe UI" panose="020B0502040204020203" pitchFamily="34" charset="0"/>
              </a:rPr>
              <a:t>4. 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Remember, Remember, Remember to proofread</a:t>
            </a:r>
            <a:endParaRPr lang="en-US" sz="1600" i="1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191963B9-036B-4950-BCAB-BD5ACFA3B82D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9691" y="4083187"/>
            <a:ext cx="2977770" cy="266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Sections in the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Aims and Objectives</a:t>
            </a:r>
          </a:p>
          <a:p>
            <a:r>
              <a:rPr lang="en-GB" sz="3200" dirty="0"/>
              <a:t>Background Research</a:t>
            </a:r>
          </a:p>
          <a:p>
            <a:r>
              <a:rPr lang="en-GB" sz="3200" dirty="0"/>
              <a:t>Methodology</a:t>
            </a:r>
          </a:p>
          <a:p>
            <a:r>
              <a:rPr lang="en-GB" sz="3200" dirty="0"/>
              <a:t>Results/Data</a:t>
            </a:r>
          </a:p>
          <a:p>
            <a:r>
              <a:rPr lang="en-GB" sz="3200" dirty="0"/>
              <a:t>Analysis</a:t>
            </a:r>
          </a:p>
          <a:p>
            <a:r>
              <a:rPr lang="en-GB" sz="3200" dirty="0"/>
              <a:t>Discussion</a:t>
            </a:r>
          </a:p>
          <a:p>
            <a:r>
              <a:rPr lang="en-GB" sz="3200" dirty="0"/>
              <a:t>Conclusion</a:t>
            </a:r>
          </a:p>
          <a:p>
            <a:r>
              <a:rPr lang="en-GB" sz="32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20127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214" y="2694018"/>
            <a:ext cx="5406902" cy="146996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Research</a:t>
            </a:r>
          </a:p>
        </p:txBody>
      </p:sp>
      <p:pic>
        <p:nvPicPr>
          <p:cNvPr id="5" name="Graphic 4" descr="Open Book">
            <a:extLst>
              <a:ext uri="{FF2B5EF4-FFF2-40B4-BE49-F238E27FC236}">
                <a16:creationId xmlns:a16="http://schemas.microsoft.com/office/drawing/2014/main" id="{DEFE964D-9F1C-4F69-ADD3-0E1AB324E1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38200" y="2880360"/>
            <a:ext cx="1097280" cy="109728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5127EDA-5861-47AB-8729-620CFC7DAC0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4CEF4-01D3-4AF7-9E84-F43030ACA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214" y="2694018"/>
            <a:ext cx="5406902" cy="146996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Explaining your methodology</a:t>
            </a:r>
          </a:p>
        </p:txBody>
      </p:sp>
      <p:pic>
        <p:nvPicPr>
          <p:cNvPr id="4" name="Graphic 3" descr="Books on Shelf">
            <a:extLst>
              <a:ext uri="{FF2B5EF4-FFF2-40B4-BE49-F238E27FC236}">
                <a16:creationId xmlns:a16="http://schemas.microsoft.com/office/drawing/2014/main" id="{3DE94ADA-0031-43D4-A79A-B89B959930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38200" y="2880360"/>
            <a:ext cx="1097280" cy="109728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984A409A-26BF-476C-858A-CFA0EBFAB6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72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E5079-B185-4DE0-AF2C-AE4B7709F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214" y="2694018"/>
            <a:ext cx="5406902" cy="146996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Evaluate Your Findings</a:t>
            </a:r>
          </a:p>
        </p:txBody>
      </p:sp>
      <p:pic>
        <p:nvPicPr>
          <p:cNvPr id="4" name="Content Placeholder 4" descr="Scales of Justice">
            <a:extLst>
              <a:ext uri="{FF2B5EF4-FFF2-40B4-BE49-F238E27FC236}">
                <a16:creationId xmlns:a16="http://schemas.microsoft.com/office/drawing/2014/main" id="{53025FED-9BCD-4BE9-B74C-707E5FD740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38200" y="2880360"/>
            <a:ext cx="1097280" cy="1097280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17062073-5027-4AA3-AB16-4D2C8C505A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3" descr="Blackboard">
            <a:extLst>
              <a:ext uri="{FF2B5EF4-FFF2-40B4-BE49-F238E27FC236}">
                <a16:creationId xmlns:a16="http://schemas.microsoft.com/office/drawing/2014/main" id="{A4298283-DDB8-4365-95A1-90935E16BE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38200" y="2880360"/>
            <a:ext cx="1097280" cy="10972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648CF1-C72A-4313-8FC7-BF6DD4642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533" y="2507675"/>
            <a:ext cx="5406902" cy="146996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Clarify your discussions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B6C7BDF7-D7AC-4209-A6A9-11B953F882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8928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F6D58-1A39-41ED-99F7-0CE9F03BD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214" y="2694018"/>
            <a:ext cx="5406902" cy="1469965"/>
          </a:xfrm>
        </p:spPr>
        <p:txBody>
          <a:bodyPr anchor="ctr">
            <a:normAutofit/>
          </a:bodyPr>
          <a:lstStyle/>
          <a:p>
            <a:r>
              <a:rPr lang="en-US" dirty="0">
                <a:latin typeface="Franklin Gothic Book" panose="020B0503020102020204" pitchFamily="34" charset="0"/>
                <a:cs typeface="Segoe UI" panose="020B0502040204020203" pitchFamily="34" charset="0"/>
              </a:rPr>
              <a:t>Report Presentation</a:t>
            </a:r>
          </a:p>
        </p:txBody>
      </p:sp>
      <p:pic>
        <p:nvPicPr>
          <p:cNvPr id="4" name="Graphic 3" descr="Chat">
            <a:extLst>
              <a:ext uri="{FF2B5EF4-FFF2-40B4-BE49-F238E27FC236}">
                <a16:creationId xmlns:a16="http://schemas.microsoft.com/office/drawing/2014/main" id="{AEE98CC8-0F49-4433-9FD0-35E20C04B5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838200" y="2880360"/>
            <a:ext cx="1097280" cy="109728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590430A8-7125-464C-98BA-3409573DB5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909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Graphic 10" descr="Books on Shelf">
            <a:extLst>
              <a:ext uri="{FF2B5EF4-FFF2-40B4-BE49-F238E27FC236}">
                <a16:creationId xmlns:a16="http://schemas.microsoft.com/office/drawing/2014/main" id="{18A239E6-97C0-4A74-8E7A-C9FD39A8C9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320041" y="982364"/>
            <a:ext cx="2659472" cy="2659472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FDA47BC-3069-47F5-8257-24B3B1F76A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927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Graphic 4" descr="Chat">
            <a:extLst>
              <a:ext uri="{FF2B5EF4-FFF2-40B4-BE49-F238E27FC236}">
                <a16:creationId xmlns:a16="http://schemas.microsoft.com/office/drawing/2014/main" id="{EB71843F-0A0B-4317-B205-4B0A0B97C0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3290143" y="983211"/>
            <a:ext cx="2646677" cy="264667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2B920A-73AD-402A-8EEF-B88E1A9398B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68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lackboard">
            <a:extLst>
              <a:ext uri="{FF2B5EF4-FFF2-40B4-BE49-F238E27FC236}">
                <a16:creationId xmlns:a16="http://schemas.microsoft.com/office/drawing/2014/main" id="{2696A1A4-8E43-47F6-A6DC-A9ADAB053D8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6256859" y="982364"/>
            <a:ext cx="2648371" cy="264837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0C9EB70-BC82-414A-BF8D-AD7FC672761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609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Open Book">
            <a:extLst>
              <a:ext uri="{FF2B5EF4-FFF2-40B4-BE49-F238E27FC236}">
                <a16:creationId xmlns:a16="http://schemas.microsoft.com/office/drawing/2014/main" id="{93E427C7-0218-4592-82DA-2431E4BF875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9225269" y="1004677"/>
            <a:ext cx="2648372" cy="264837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AE95D8F-9825-4222-8846-E3461598CC6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1AC0E-7195-4ACF-AA0A-5E2923A98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7538" y="4756638"/>
            <a:ext cx="11139854" cy="930447"/>
          </a:xfrm>
        </p:spPr>
        <p:txBody>
          <a:bodyPr>
            <a:normAutofit/>
          </a:bodyPr>
          <a:lstStyle/>
          <a:p>
            <a:r>
              <a:rPr lang="en-US" sz="5400" dirty="0" smtClean="0">
                <a:solidFill>
                  <a:srgbClr val="FFFFFF"/>
                </a:solidFill>
                <a:latin typeface="Franklin Gothic Book" panose="020B0503020102020204" pitchFamily="34" charset="0"/>
                <a:cs typeface="Segoe UI" panose="020B0502040204020203" pitchFamily="34" charset="0"/>
              </a:rPr>
              <a:t>What do you still want to know? </a:t>
            </a:r>
            <a:endParaRPr lang="en-US" sz="5400" dirty="0">
              <a:solidFill>
                <a:srgbClr val="FFFFFF"/>
              </a:solidFill>
              <a:latin typeface="Franklin Gothic Book" panose="020B0503020102020204" pitchFamily="34" charset="0"/>
              <a:cs typeface="Segoe UI" panose="020B0502040204020203" pitchFamily="34" charset="0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217665F-0036-444A-8D4A-33AF36A36A4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9362" y="5815698"/>
            <a:ext cx="9144000" cy="420001"/>
          </a:xfrm>
        </p:spPr>
        <p:txBody>
          <a:bodyPr>
            <a:normAutofit/>
          </a:bodyPr>
          <a:lstStyle/>
          <a:p>
            <a:endParaRPr lang="en-US" sz="2000" dirty="0">
              <a:solidFill>
                <a:srgbClr val="E7E6E6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296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Research presentation_RVA_v3" id="{DF2794B4-2314-4F87-8639-5DCB9EEE28EE}" vid="{3B969E49-204F-4FF6-BD10-D26195B8D4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2AB02E3-5ADF-4BF0-9C1B-35CDF3FE95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C7D9E6-B0D9-433E-BD46-EB60F64F4DA8}">
  <ds:schemaRefs>
    <ds:schemaRef ds:uri="http://purl.org/dc/elements/1.1/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schemas.microsoft.com/office/2006/documentManagement/types"/>
    <ds:schemaRef ds:uri="71af3243-3dd4-4a8d-8c0d-dd76da1f02a5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CA875DA-F9FD-4F83-A049-3B1027B542D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Research presentation</Template>
  <TotalTime>0</TotalTime>
  <Words>732</Words>
  <Application>Microsoft Office PowerPoint</Application>
  <PresentationFormat>Widescreen</PresentationFormat>
  <Paragraphs>129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Franklin Gothic Book</vt:lpstr>
      <vt:lpstr>Segoe UI</vt:lpstr>
      <vt:lpstr>Office Theme</vt:lpstr>
      <vt:lpstr>How to write a Major Project report</vt:lpstr>
      <vt:lpstr>Major Project Hints</vt:lpstr>
      <vt:lpstr>Slide 3</vt:lpstr>
      <vt:lpstr>Sections in the report</vt:lpstr>
      <vt:lpstr>Research</vt:lpstr>
      <vt:lpstr>Explaining your methodology</vt:lpstr>
      <vt:lpstr>Evaluate Your Findings</vt:lpstr>
      <vt:lpstr>Clarify your discussions</vt:lpstr>
      <vt:lpstr>Report Presentation</vt:lpstr>
      <vt:lpstr>What do you still want to know?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2020-01-08T14:24:54Z</dcterms:created>
  <dcterms:modified xsi:type="dcterms:W3CDTF">2020-01-21T14:34:59Z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