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75" r:id="rId2"/>
  </p:sldMasterIdLst>
  <p:notesMasterIdLst>
    <p:notesMasterId r:id="rId81"/>
  </p:notesMasterIdLst>
  <p:sldIdLst>
    <p:sldId id="319" r:id="rId3"/>
    <p:sldId id="370" r:id="rId4"/>
    <p:sldId id="374" r:id="rId5"/>
    <p:sldId id="320" r:id="rId6"/>
    <p:sldId id="313" r:id="rId7"/>
    <p:sldId id="368" r:id="rId8"/>
    <p:sldId id="321" r:id="rId9"/>
    <p:sldId id="356" r:id="rId10"/>
    <p:sldId id="322" r:id="rId11"/>
    <p:sldId id="381" r:id="rId12"/>
    <p:sldId id="323" r:id="rId13"/>
    <p:sldId id="339" r:id="rId14"/>
    <p:sldId id="340" r:id="rId15"/>
    <p:sldId id="341" r:id="rId16"/>
    <p:sldId id="342" r:id="rId17"/>
    <p:sldId id="324" r:id="rId18"/>
    <p:sldId id="343" r:id="rId19"/>
    <p:sldId id="344" r:id="rId20"/>
    <p:sldId id="345" r:id="rId21"/>
    <p:sldId id="346" r:id="rId22"/>
    <p:sldId id="347" r:id="rId23"/>
    <p:sldId id="376" r:id="rId24"/>
    <p:sldId id="326" r:id="rId25"/>
    <p:sldId id="327" r:id="rId26"/>
    <p:sldId id="328" r:id="rId27"/>
    <p:sldId id="360" r:id="rId28"/>
    <p:sldId id="382" r:id="rId29"/>
    <p:sldId id="348" r:id="rId30"/>
    <p:sldId id="349" r:id="rId31"/>
    <p:sldId id="350" r:id="rId32"/>
    <p:sldId id="351" r:id="rId33"/>
    <p:sldId id="352" r:id="rId34"/>
    <p:sldId id="337" r:id="rId35"/>
    <p:sldId id="286" r:id="rId36"/>
    <p:sldId id="329" r:id="rId37"/>
    <p:sldId id="331" r:id="rId38"/>
    <p:sldId id="378" r:id="rId39"/>
    <p:sldId id="332" r:id="rId40"/>
    <p:sldId id="334" r:id="rId41"/>
    <p:sldId id="361" r:id="rId42"/>
    <p:sldId id="336" r:id="rId43"/>
    <p:sldId id="279" r:id="rId44"/>
    <p:sldId id="280" r:id="rId45"/>
    <p:sldId id="281" r:id="rId46"/>
    <p:sldId id="282" r:id="rId47"/>
    <p:sldId id="283" r:id="rId48"/>
    <p:sldId id="284" r:id="rId49"/>
    <p:sldId id="285" r:id="rId50"/>
    <p:sldId id="379" r:id="rId51"/>
    <p:sldId id="294" r:id="rId52"/>
    <p:sldId id="297" r:id="rId53"/>
    <p:sldId id="301" r:id="rId54"/>
    <p:sldId id="315" r:id="rId55"/>
    <p:sldId id="367" r:id="rId56"/>
    <p:sldId id="316" r:id="rId57"/>
    <p:sldId id="291" r:id="rId58"/>
    <p:sldId id="293" r:id="rId59"/>
    <p:sldId id="359" r:id="rId60"/>
    <p:sldId id="353" r:id="rId61"/>
    <p:sldId id="358" r:id="rId62"/>
    <p:sldId id="371" r:id="rId63"/>
    <p:sldId id="380" r:id="rId64"/>
    <p:sldId id="372" r:id="rId65"/>
    <p:sldId id="373" r:id="rId66"/>
    <p:sldId id="314" r:id="rId67"/>
    <p:sldId id="377" r:id="rId68"/>
    <p:sldId id="383" r:id="rId69"/>
    <p:sldId id="267" r:id="rId70"/>
    <p:sldId id="362" r:id="rId71"/>
    <p:sldId id="364" r:id="rId72"/>
    <p:sldId id="365" r:id="rId73"/>
    <p:sldId id="366" r:id="rId74"/>
    <p:sldId id="317" r:id="rId75"/>
    <p:sldId id="310" r:id="rId76"/>
    <p:sldId id="318" r:id="rId77"/>
    <p:sldId id="311" r:id="rId78"/>
    <p:sldId id="375" r:id="rId79"/>
    <p:sldId id="369" r:id="rId8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71" autoAdjust="0"/>
  </p:normalViewPr>
  <p:slideViewPr>
    <p:cSldViewPr>
      <p:cViewPr varScale="1">
        <p:scale>
          <a:sx n="101" d="100"/>
          <a:sy n="101" d="100"/>
        </p:scale>
        <p:origin x="848" y="76"/>
      </p:cViewPr>
      <p:guideLst>
        <p:guide orient="horz" pos="2160"/>
        <p:guide pos="2880"/>
      </p:guideLst>
    </p:cSldViewPr>
  </p:slideViewPr>
  <p:outlineViewPr>
    <p:cViewPr>
      <p:scale>
        <a:sx n="33" d="100"/>
        <a:sy n="33" d="100"/>
      </p:scale>
      <p:origin x="0" y="3745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presProps" Target="presProps.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70" tIns="47135" rIns="94270" bIns="47135" rtlCol="0"/>
          <a:lstStyle>
            <a:lvl1pPr algn="l">
              <a:defRPr sz="1300"/>
            </a:lvl1pPr>
          </a:lstStyle>
          <a:p>
            <a:endParaRPr lang="en-GB"/>
          </a:p>
        </p:txBody>
      </p:sp>
      <p:sp>
        <p:nvSpPr>
          <p:cNvPr id="3" name="Date Placeholder 2"/>
          <p:cNvSpPr>
            <a:spLocks noGrp="1"/>
          </p:cNvSpPr>
          <p:nvPr>
            <p:ph type="dt" idx="1"/>
          </p:nvPr>
        </p:nvSpPr>
        <p:spPr>
          <a:xfrm>
            <a:off x="3809078" y="0"/>
            <a:ext cx="2914016" cy="488712"/>
          </a:xfrm>
          <a:prstGeom prst="rect">
            <a:avLst/>
          </a:prstGeom>
        </p:spPr>
        <p:txBody>
          <a:bodyPr vert="horz" lIns="94270" tIns="47135" rIns="94270" bIns="47135" rtlCol="0"/>
          <a:lstStyle>
            <a:lvl1pPr algn="r">
              <a:defRPr sz="1300"/>
            </a:lvl1pPr>
          </a:lstStyle>
          <a:p>
            <a:fld id="{1FBDBDFB-259D-49AD-A098-41955A5513BE}" type="datetimeFigureOut">
              <a:rPr lang="en-GB" smtClean="0"/>
              <a:pPr/>
              <a:t>20/01/2020</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70" tIns="47135" rIns="94270" bIns="47135" rtlCol="0" anchor="ctr"/>
          <a:lstStyle/>
          <a:p>
            <a:endParaRPr lang="en-GB"/>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4270" tIns="47135" rIns="94270" bIns="4713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6" cy="488712"/>
          </a:xfrm>
          <a:prstGeom prst="rect">
            <a:avLst/>
          </a:prstGeom>
        </p:spPr>
        <p:txBody>
          <a:bodyPr vert="horz" lIns="94270" tIns="47135" rIns="94270" bIns="47135" rtlCol="0" anchor="b"/>
          <a:lstStyle>
            <a:lvl1pPr algn="l">
              <a:defRPr sz="1300"/>
            </a:lvl1pPr>
          </a:lstStyle>
          <a:p>
            <a:endParaRPr lang="en-GB"/>
          </a:p>
        </p:txBody>
      </p:sp>
      <p:sp>
        <p:nvSpPr>
          <p:cNvPr id="7" name="Slide Number Placeholder 6"/>
          <p:cNvSpPr>
            <a:spLocks noGrp="1"/>
          </p:cNvSpPr>
          <p:nvPr>
            <p:ph type="sldNum" sz="quarter" idx="5"/>
          </p:nvPr>
        </p:nvSpPr>
        <p:spPr>
          <a:xfrm>
            <a:off x="3809078" y="9283829"/>
            <a:ext cx="2914016" cy="488712"/>
          </a:xfrm>
          <a:prstGeom prst="rect">
            <a:avLst/>
          </a:prstGeom>
        </p:spPr>
        <p:txBody>
          <a:bodyPr vert="horz" lIns="94270" tIns="47135" rIns="94270" bIns="47135" rtlCol="0" anchor="b"/>
          <a:lstStyle>
            <a:lvl1pPr algn="r">
              <a:defRPr sz="1300"/>
            </a:lvl1pPr>
          </a:lstStyle>
          <a:p>
            <a:fld id="{1A249D92-9B43-49E3-A14F-7DD9D9864625}" type="slidenum">
              <a:rPr lang="en-GB" smtClean="0"/>
              <a:pPr/>
              <a:t>‹#›</a:t>
            </a:fld>
            <a:endParaRPr lang="en-GB"/>
          </a:p>
        </p:txBody>
      </p:sp>
    </p:spTree>
    <p:extLst>
      <p:ext uri="{BB962C8B-B14F-4D97-AF65-F5344CB8AC3E}">
        <p14:creationId xmlns:p14="http://schemas.microsoft.com/office/powerpoint/2010/main" val="3218481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8131"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383631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51203"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900723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5529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063875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505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2572514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47107"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34918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EFCF5C76-F7D9-40E1-A279-7290833F4676}" type="slidenum">
              <a:rPr lang="en-US" smtClean="0">
                <a:latin typeface="Arial" charset="0"/>
              </a:rPr>
              <a:pPr/>
              <a:t>67</a:t>
            </a:fld>
            <a:endParaRPr lang="en-US" smtClean="0">
              <a:latin typeface="Arial"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136196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EFCF5C76-F7D9-40E1-A279-7290833F4676}" type="slidenum">
              <a:rPr lang="en-US" smtClean="0">
                <a:latin typeface="Arial" charset="0"/>
              </a:rPr>
              <a:pPr/>
              <a:t>68</a:t>
            </a:fld>
            <a:endParaRPr lang="en-US" smtClean="0">
              <a:latin typeface="Arial"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smtClean="0"/>
          </a:p>
        </p:txBody>
      </p:sp>
    </p:spTree>
    <p:extLst>
      <p:ext uri="{BB962C8B-B14F-4D97-AF65-F5344CB8AC3E}">
        <p14:creationId xmlns:p14="http://schemas.microsoft.com/office/powerpoint/2010/main" val="2658791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58371"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3041997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60419"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8482883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61443"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2173751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p:cNvSpPr>
          <p:nvPr>
            <p:ph type="sldImg"/>
          </p:nvPr>
        </p:nvSpPr>
        <p:spPr bwMode="auto">
          <a:xfrm>
            <a:off x="919163" y="733425"/>
            <a:ext cx="4886325" cy="3665538"/>
          </a:xfrm>
          <a:prstGeom prst="rect">
            <a:avLst/>
          </a:prstGeom>
          <a:noFill/>
          <a:ln w="12700">
            <a:solidFill>
              <a:srgbClr val="000000"/>
            </a:solidFill>
            <a:miter lim="800000"/>
            <a:headEnd/>
            <a:tailEnd/>
          </a:ln>
        </p:spPr>
      </p:sp>
      <p:sp>
        <p:nvSpPr>
          <p:cNvPr id="62467" name="Notes Placeholder 2"/>
          <p:cNvSpPr>
            <a:spLocks noGrp="1"/>
          </p:cNvSpPr>
          <p:nvPr>
            <p:ph type="body" idx="1"/>
          </p:nvPr>
        </p:nvSpPr>
        <p:spPr bwMode="auto">
          <a:xfrm>
            <a:off x="672465" y="4642764"/>
            <a:ext cx="5379720" cy="4398407"/>
          </a:xfrm>
          <a:prstGeom prst="rect">
            <a:avLst/>
          </a:prstGeom>
          <a:noFill/>
          <a:ln>
            <a:miter lim="800000"/>
            <a:headEnd/>
            <a:tailEnd/>
          </a:ln>
        </p:spPr>
        <p:txBody>
          <a:bodyPr/>
          <a:lstStyle/>
          <a:p>
            <a:endParaRPr lang="en-US" smtClean="0"/>
          </a:p>
        </p:txBody>
      </p:sp>
    </p:spTree>
    <p:extLst>
      <p:ext uri="{BB962C8B-B14F-4D97-AF65-F5344CB8AC3E}">
        <p14:creationId xmlns:p14="http://schemas.microsoft.com/office/powerpoint/2010/main" val="1106189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8CFE393-0B2B-46CB-AB60-E0D4F2E06E58}"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CFE393-0B2B-46CB-AB60-E0D4F2E06E58}"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2"/>
          <p:cNvGrpSpPr>
            <a:grpSpLocks/>
          </p:cNvGrpSpPr>
          <p:nvPr/>
        </p:nvGrpSpPr>
        <p:grpSpPr bwMode="auto">
          <a:xfrm>
            <a:off x="4335464" y="1169989"/>
            <a:ext cx="4814887" cy="4994275"/>
            <a:chOff x="4334933" y="1169931"/>
            <a:chExt cx="4814835" cy="4993802"/>
          </a:xfrm>
        </p:grpSpPr>
        <p:cxnSp>
          <p:nvCxnSpPr>
            <p:cNvPr id="5" name="Straight Connector 4"/>
            <p:cNvCxnSpPr/>
            <p:nvPr/>
          </p:nvCxnSpPr>
          <p:spPr>
            <a:xfrm flipH="1">
              <a:off x="6009727" y="1169931"/>
              <a:ext cx="3133691" cy="313501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flipH="1">
              <a:off x="4334933" y="1349301"/>
              <a:ext cx="4814835" cy="481443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6"/>
            <p:cNvCxnSpPr/>
            <p:nvPr/>
          </p:nvCxnSpPr>
          <p:spPr>
            <a:xfrm flipH="1">
              <a:off x="5225510" y="1469940"/>
              <a:ext cx="3911558" cy="391123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flipH="1">
              <a:off x="5304885" y="1308030"/>
              <a:ext cx="3838534" cy="38397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5706518" y="1769949"/>
              <a:ext cx="3430550" cy="343026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1" y="533402"/>
            <a:ext cx="6154713" cy="3124201"/>
          </a:xfrm>
        </p:spPr>
        <p:txBody>
          <a:bodyPr anchor="b"/>
          <a:lstStyle>
            <a:lvl1pPr algn="l">
              <a:defRPr sz="33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1" y="3843868"/>
            <a:ext cx="4954250" cy="1913466"/>
          </a:xfrm>
        </p:spPr>
        <p:txBody>
          <a:bodyPr anchor="t">
            <a:normAutofit/>
          </a:bodyPr>
          <a:lstStyle>
            <a:lvl1pPr marL="0" indent="0" algn="l">
              <a:buNone/>
              <a:defRPr sz="1500">
                <a:solidFill>
                  <a:schemeClr val="bg2">
                    <a:lumMod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3"/>
          <p:cNvSpPr>
            <a:spLocks noGrp="1"/>
          </p:cNvSpPr>
          <p:nvPr>
            <p:ph type="dt" sz="half" idx="10"/>
          </p:nvPr>
        </p:nvSpPr>
        <p:spPr/>
        <p:txBody>
          <a:bodyPr/>
          <a:lstStyle>
            <a:lvl1pPr>
              <a:defRPr/>
            </a:lvl1pPr>
          </a:lstStyle>
          <a:p>
            <a:pPr>
              <a:defRPr/>
            </a:pPr>
            <a:endParaRPr lang="en-US"/>
          </a:p>
        </p:txBody>
      </p:sp>
      <p:sp>
        <p:nvSpPr>
          <p:cNvPr id="11" name="Footer Placeholder 4"/>
          <p:cNvSpPr>
            <a:spLocks noGrp="1"/>
          </p:cNvSpPr>
          <p:nvPr>
            <p:ph type="ftr" sz="quarter" idx="11"/>
          </p:nvPr>
        </p:nvSpPr>
        <p:spPr/>
        <p:txBody>
          <a:bodyPr/>
          <a:lstStyle>
            <a:lvl1pPr>
              <a:defRPr/>
            </a:lvl1pPr>
          </a:lstStyle>
          <a:p>
            <a:pPr>
              <a:defRPr/>
            </a:pPr>
            <a:endParaRPr lang="en-US"/>
          </a:p>
        </p:txBody>
      </p:sp>
      <p:sp>
        <p:nvSpPr>
          <p:cNvPr id="12" name="Slide Number Placeholder 5"/>
          <p:cNvSpPr>
            <a:spLocks noGrp="1"/>
          </p:cNvSpPr>
          <p:nvPr>
            <p:ph type="sldNum" sz="quarter" idx="12"/>
          </p:nvPr>
        </p:nvSpPr>
        <p:spPr/>
        <p:txBody>
          <a:bodyPr/>
          <a:lstStyle>
            <a:lvl1pPr>
              <a:defRPr/>
            </a:lvl1pPr>
          </a:lstStyle>
          <a:p>
            <a:pPr>
              <a:defRPr/>
            </a:pPr>
            <a:fld id="{FCEAEE22-8ECF-49F8-A2F3-B9B4FD7A0465}" type="slidenum">
              <a:rPr lang="en-US" altLang="en-US"/>
              <a:pPr>
                <a:defRPr/>
              </a:pPr>
              <a:t>‹#›</a:t>
            </a:fld>
            <a:endParaRPr lang="en-US" altLang="en-US"/>
          </a:p>
        </p:txBody>
      </p:sp>
    </p:spTree>
    <p:extLst>
      <p:ext uri="{BB962C8B-B14F-4D97-AF65-F5344CB8AC3E}">
        <p14:creationId xmlns:p14="http://schemas.microsoft.com/office/powerpoint/2010/main" val="1614416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1" y="533400"/>
            <a:ext cx="6554867" cy="376767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0C88FD0-BAEF-4CEF-81A3-872752376320}" type="slidenum">
              <a:rPr lang="en-US" altLang="en-US"/>
              <a:pPr>
                <a:defRPr/>
              </a:pPr>
              <a:t>‹#›</a:t>
            </a:fld>
            <a:endParaRPr lang="en-US" altLang="en-US"/>
          </a:p>
        </p:txBody>
      </p:sp>
    </p:spTree>
    <p:extLst>
      <p:ext uri="{BB962C8B-B14F-4D97-AF65-F5344CB8AC3E}">
        <p14:creationId xmlns:p14="http://schemas.microsoft.com/office/powerpoint/2010/main" val="1894661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201"/>
            <a:ext cx="6402468" cy="2319867"/>
          </a:xfrm>
        </p:spPr>
        <p:txBody>
          <a:bodyPr anchor="b"/>
          <a:lstStyle>
            <a:lvl1pPr algn="l">
              <a:defRPr sz="2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1" y="4487335"/>
            <a:ext cx="6402467" cy="1532467"/>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CB12ED39-05E0-4560-A1D0-98977BFED443}" type="slidenum">
              <a:rPr lang="en-US" altLang="en-US"/>
              <a:pPr>
                <a:defRPr/>
              </a:pPr>
              <a:t>‹#›</a:t>
            </a:fld>
            <a:endParaRPr lang="en-US" altLang="en-US"/>
          </a:p>
        </p:txBody>
      </p:sp>
    </p:spTree>
    <p:extLst>
      <p:ext uri="{BB962C8B-B14F-4D97-AF65-F5344CB8AC3E}">
        <p14:creationId xmlns:p14="http://schemas.microsoft.com/office/powerpoint/2010/main" val="10425223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lvl1pPr>
              <a:defRPr sz="2400"/>
            </a:lvl1pPr>
          </a:lstStyle>
          <a:p>
            <a:r>
              <a:rPr lang="en-US" smtClean="0"/>
              <a:t>Click to edit Master title style</a:t>
            </a:r>
            <a:endParaRPr lang="en-US" dirty="0"/>
          </a:p>
        </p:txBody>
      </p:sp>
      <p:sp>
        <p:nvSpPr>
          <p:cNvPr id="11" name="Content Placeholder 3"/>
          <p:cNvSpPr>
            <a:spLocks noGrp="1"/>
          </p:cNvSpPr>
          <p:nvPr>
            <p:ph sz="half" idx="13"/>
          </p:nvPr>
        </p:nvSpPr>
        <p:spPr>
          <a:xfrm>
            <a:off x="533401" y="533402"/>
            <a:ext cx="3949967" cy="37676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3" y="533400"/>
            <a:ext cx="3948238" cy="37592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6511B8FA-17E6-40DE-8D68-7EAD73AB3029}" type="slidenum">
              <a:rPr lang="en-US" altLang="en-US"/>
              <a:pPr>
                <a:defRPr/>
              </a:pPr>
              <a:t>‹#›</a:t>
            </a:fld>
            <a:endParaRPr lang="en-US" altLang="en-US"/>
          </a:p>
        </p:txBody>
      </p:sp>
    </p:spTree>
    <p:extLst>
      <p:ext uri="{BB962C8B-B14F-4D97-AF65-F5344CB8AC3E}">
        <p14:creationId xmlns:p14="http://schemas.microsoft.com/office/powerpoint/2010/main" val="3862638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lvl1pPr>
              <a:defRPr sz="2400"/>
            </a:lvl1pPr>
          </a:lstStyle>
          <a:p>
            <a:r>
              <a:rPr lang="en-US" smtClean="0"/>
              <a:t>Click to edit Master title style</a:t>
            </a:r>
            <a:endParaRPr lang="en-US" dirty="0"/>
          </a:p>
        </p:txBody>
      </p:sp>
      <p:sp>
        <p:nvSpPr>
          <p:cNvPr id="3" name="Text Placeholder 2"/>
          <p:cNvSpPr>
            <a:spLocks noGrp="1"/>
          </p:cNvSpPr>
          <p:nvPr>
            <p:ph type="body" idx="1"/>
          </p:nvPr>
        </p:nvSpPr>
        <p:spPr>
          <a:xfrm>
            <a:off x="762002" y="533400"/>
            <a:ext cx="3716866" cy="609600"/>
          </a:xfrm>
        </p:spPr>
        <p:txBody>
          <a:bodyPr anchor="b">
            <a:noAutofit/>
          </a:bodyPr>
          <a:lstStyle>
            <a:lvl1pPr marL="0" indent="0">
              <a:buNone/>
              <a:defRPr sz="1800" b="0" cap="all">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533400" y="1143002"/>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7" y="566738"/>
            <a:ext cx="3764051" cy="576262"/>
          </a:xfrm>
        </p:spPr>
        <p:txBody>
          <a:bodyPr anchor="b">
            <a:noAutofit/>
          </a:bodyPr>
          <a:lstStyle>
            <a:lvl1pPr marL="0" indent="0">
              <a:buNone/>
              <a:defRPr sz="1800" b="0" cap="all">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62363"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F84421C-00E8-4AB7-9CE5-6C1AA6686BD5}" type="slidenum">
              <a:rPr lang="en-US" altLang="en-US"/>
              <a:pPr>
                <a:defRPr/>
              </a:pPr>
              <a:t>‹#›</a:t>
            </a:fld>
            <a:endParaRPr lang="en-US" altLang="en-US"/>
          </a:p>
        </p:txBody>
      </p:sp>
    </p:spTree>
    <p:extLst>
      <p:ext uri="{BB962C8B-B14F-4D97-AF65-F5344CB8AC3E}">
        <p14:creationId xmlns:p14="http://schemas.microsoft.com/office/powerpoint/2010/main" val="1370266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lvl1pPr>
              <a:defRPr sz="2400"/>
            </a:lvl1p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A1A1823F-09E1-42A5-B4F2-6E940781CAF3}" type="slidenum">
              <a:rPr lang="en-US" altLang="en-US"/>
              <a:pPr>
                <a:defRPr/>
              </a:pPr>
              <a:t>‹#›</a:t>
            </a:fld>
            <a:endParaRPr lang="en-US" altLang="en-US"/>
          </a:p>
        </p:txBody>
      </p:sp>
    </p:spTree>
    <p:extLst>
      <p:ext uri="{BB962C8B-B14F-4D97-AF65-F5344CB8AC3E}">
        <p14:creationId xmlns:p14="http://schemas.microsoft.com/office/powerpoint/2010/main" val="13369399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7147E34F-5126-45FA-8B60-B996AC4A57DB}" type="slidenum">
              <a:rPr lang="en-US" altLang="en-US"/>
              <a:pPr>
                <a:defRPr/>
              </a:pPr>
              <a:t>‹#›</a:t>
            </a:fld>
            <a:endParaRPr lang="en-US" altLang="en-US"/>
          </a:p>
        </p:txBody>
      </p:sp>
    </p:spTree>
    <p:extLst>
      <p:ext uri="{BB962C8B-B14F-4D97-AF65-F5344CB8AC3E}">
        <p14:creationId xmlns:p14="http://schemas.microsoft.com/office/powerpoint/2010/main" val="39493117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lstStyle>
            <a:lvl1pPr algn="l">
              <a:defRPr sz="15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4"/>
            <a:ext cx="3200400" cy="2091267"/>
          </a:xfrm>
        </p:spPr>
        <p:txBody>
          <a:bodyPr anchor="t">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C9C3D96-16D1-46AA-BF78-002910A8C4F3}" type="slidenum">
              <a:rPr lang="en-US" altLang="en-US"/>
              <a:pPr>
                <a:defRPr/>
              </a:pPr>
              <a:t>‹#›</a:t>
            </a:fld>
            <a:endParaRPr lang="en-US" altLang="en-US"/>
          </a:p>
        </p:txBody>
      </p:sp>
    </p:spTree>
    <p:extLst>
      <p:ext uri="{BB962C8B-B14F-4D97-AF65-F5344CB8AC3E}">
        <p14:creationId xmlns:p14="http://schemas.microsoft.com/office/powerpoint/2010/main" val="4031136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1" y="1447800"/>
            <a:ext cx="3563258" cy="1143000"/>
          </a:xfrm>
        </p:spPr>
        <p:txBody>
          <a:bodyPr anchor="b"/>
          <a:lstStyle>
            <a:lvl1pPr algn="l">
              <a:defRPr sz="18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496028" y="2743200"/>
            <a:ext cx="3564223" cy="2082800"/>
          </a:xfrm>
        </p:spPr>
        <p:txBody>
          <a:bodyPr anchor="t">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49F0F4AC-73E8-4EB6-A46F-E9D14938CA28}" type="slidenum">
              <a:rPr lang="en-US" altLang="en-US"/>
              <a:pPr>
                <a:defRPr/>
              </a:pPr>
              <a:t>‹#›</a:t>
            </a:fld>
            <a:endParaRPr lang="en-US" altLang="en-US"/>
          </a:p>
        </p:txBody>
      </p:sp>
    </p:spTree>
    <p:extLst>
      <p:ext uri="{BB962C8B-B14F-4D97-AF65-F5344CB8AC3E}">
        <p14:creationId xmlns:p14="http://schemas.microsoft.com/office/powerpoint/2010/main" val="1896938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noProof="0" smtClean="0"/>
              <a:t>Click icon to add picture</a:t>
            </a:r>
            <a:endParaRPr lang="en-US" noProof="0" dirty="0"/>
          </a:p>
        </p:txBody>
      </p:sp>
      <p:sp>
        <p:nvSpPr>
          <p:cNvPr id="9" name="Text Placeholder 9"/>
          <p:cNvSpPr>
            <a:spLocks noGrp="1"/>
          </p:cNvSpPr>
          <p:nvPr>
            <p:ph type="body" sz="quarter" idx="14"/>
          </p:nvPr>
        </p:nvSpPr>
        <p:spPr>
          <a:xfrm>
            <a:off x="762003" y="3843867"/>
            <a:ext cx="7281332" cy="457200"/>
          </a:xfrm>
        </p:spPr>
        <p:txBody>
          <a:bodyPr anchor="t">
            <a:normAutofit/>
          </a:bodyPr>
          <a:lstStyle>
            <a:lvl1pPr marL="0" indent="0">
              <a:buFontTx/>
              <a:buNone/>
              <a:defRPr sz="12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Click to edit Master text styles</a:t>
            </a:r>
          </a:p>
        </p:txBody>
      </p:sp>
      <p:sp>
        <p:nvSpPr>
          <p:cNvPr id="5" name="Date Placeholder 3"/>
          <p:cNvSpPr>
            <a:spLocks noGrp="1"/>
          </p:cNvSpPr>
          <p:nvPr>
            <p:ph type="dt" sz="half" idx="15"/>
          </p:nvPr>
        </p:nvSpPr>
        <p:spPr/>
        <p:txBody>
          <a:bodyPr/>
          <a:lstStyle>
            <a:lvl1pPr>
              <a:defRPr/>
            </a:lvl1pPr>
          </a:lstStyle>
          <a:p>
            <a:pPr>
              <a:defRPr/>
            </a:pPr>
            <a:endParaRPr lang="en-US"/>
          </a:p>
        </p:txBody>
      </p:sp>
      <p:sp>
        <p:nvSpPr>
          <p:cNvPr id="7" name="Footer Placeholder 4"/>
          <p:cNvSpPr>
            <a:spLocks noGrp="1"/>
          </p:cNvSpPr>
          <p:nvPr>
            <p:ph type="ftr" sz="quarter" idx="16"/>
          </p:nvPr>
        </p:nvSpPr>
        <p:spPr/>
        <p:txBody>
          <a:bodyPr/>
          <a:lstStyle>
            <a:lvl1pPr>
              <a:defRPr/>
            </a:lvl1pPr>
          </a:lstStyle>
          <a:p>
            <a:pPr>
              <a:defRPr/>
            </a:pPr>
            <a:endParaRPr lang="en-US"/>
          </a:p>
        </p:txBody>
      </p:sp>
      <p:sp>
        <p:nvSpPr>
          <p:cNvPr id="8" name="Slide Number Placeholder 5"/>
          <p:cNvSpPr>
            <a:spLocks noGrp="1"/>
          </p:cNvSpPr>
          <p:nvPr>
            <p:ph type="sldNum" sz="quarter" idx="17"/>
          </p:nvPr>
        </p:nvSpPr>
        <p:spPr/>
        <p:txBody>
          <a:bodyPr/>
          <a:lstStyle>
            <a:lvl1pPr>
              <a:defRPr/>
            </a:lvl1pPr>
          </a:lstStyle>
          <a:p>
            <a:pPr>
              <a:defRPr/>
            </a:pPr>
            <a:fld id="{B0ADBE11-E7F7-4FF9-8956-B708FA18389D}" type="slidenum">
              <a:rPr lang="en-US" altLang="en-US"/>
              <a:pPr>
                <a:defRPr/>
              </a:pPr>
              <a:t>‹#›</a:t>
            </a:fld>
            <a:endParaRPr lang="en-US" altLang="en-US"/>
          </a:p>
        </p:txBody>
      </p:sp>
    </p:spTree>
    <p:extLst>
      <p:ext uri="{BB962C8B-B14F-4D97-AF65-F5344CB8AC3E}">
        <p14:creationId xmlns:p14="http://schemas.microsoft.com/office/powerpoint/2010/main" val="2433308938"/>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lstStyle>
            <a:lvl1pPr algn="l">
              <a:defRPr sz="21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1" y="4114800"/>
            <a:ext cx="6383552" cy="1905000"/>
          </a:xfrm>
        </p:spPr>
        <p:txBody>
          <a:bodyPr>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13D3DECC-920A-4531-B767-16C1862519DA}" type="slidenum">
              <a:rPr lang="en-US" altLang="en-US"/>
              <a:pPr>
                <a:defRPr/>
              </a:pPr>
              <a:t>‹#›</a:t>
            </a:fld>
            <a:endParaRPr lang="en-US" altLang="en-US"/>
          </a:p>
        </p:txBody>
      </p:sp>
    </p:spTree>
    <p:extLst>
      <p:ext uri="{BB962C8B-B14F-4D97-AF65-F5344CB8AC3E}">
        <p14:creationId xmlns:p14="http://schemas.microsoft.com/office/powerpoint/2010/main" val="211230924"/>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28600" y="7112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6000" smtClean="0"/>
              <a:t>“</a:t>
            </a:r>
          </a:p>
        </p:txBody>
      </p:sp>
      <p:sp>
        <p:nvSpPr>
          <p:cNvPr id="6" name="TextBox 5"/>
          <p:cNvSpPr txBox="1">
            <a:spLocks noChangeArrowheads="1"/>
          </p:cNvSpPr>
          <p:nvPr/>
        </p:nvSpPr>
        <p:spPr bwMode="auto">
          <a:xfrm>
            <a:off x="7696200" y="27686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6000" smtClean="0"/>
              <a:t>”</a:t>
            </a:r>
          </a:p>
        </p:txBody>
      </p:sp>
      <p:sp>
        <p:nvSpPr>
          <p:cNvPr id="2" name="Title 1"/>
          <p:cNvSpPr>
            <a:spLocks noGrp="1"/>
          </p:cNvSpPr>
          <p:nvPr>
            <p:ph type="title"/>
          </p:nvPr>
        </p:nvSpPr>
        <p:spPr>
          <a:xfrm>
            <a:off x="856284" y="533400"/>
            <a:ext cx="6859787" cy="2895600"/>
          </a:xfrm>
        </p:spPr>
        <p:txBody>
          <a:bodyPr/>
          <a:lstStyle>
            <a:lvl1pPr algn="l">
              <a:defRPr sz="21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1" y="3429000"/>
            <a:ext cx="6402467" cy="482600"/>
          </a:xfrm>
        </p:spPr>
        <p:txBody>
          <a:bodyPr/>
          <a:lstStyle>
            <a:lvl1pPr marL="0" indent="0">
              <a:buFontTx/>
              <a:buNone/>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1" y="4301070"/>
            <a:ext cx="6382361" cy="1718730"/>
          </a:xfrm>
        </p:spPr>
        <p:txBody>
          <a:bodyPr>
            <a:normAutofit/>
          </a:bodyPr>
          <a:lstStyle>
            <a:lvl1pPr marL="0" indent="0" algn="l">
              <a:buNone/>
              <a:defRPr sz="150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7A12DEC4-1CB5-469C-9B79-E6B51D22F651}" type="slidenum">
              <a:rPr lang="en-US" altLang="en-US"/>
              <a:pPr>
                <a:defRPr/>
              </a:pPr>
              <a:t>‹#›</a:t>
            </a:fld>
            <a:endParaRPr lang="en-US" altLang="en-US"/>
          </a:p>
        </p:txBody>
      </p:sp>
    </p:spTree>
    <p:extLst>
      <p:ext uri="{BB962C8B-B14F-4D97-AF65-F5344CB8AC3E}">
        <p14:creationId xmlns:p14="http://schemas.microsoft.com/office/powerpoint/2010/main" val="357219785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1" y="3429000"/>
            <a:ext cx="6382361" cy="1697400"/>
          </a:xfrm>
        </p:spPr>
        <p:txBody>
          <a:bodyPr anchor="b"/>
          <a:lstStyle>
            <a:lvl1pPr algn="l">
              <a:defRPr sz="21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1" y="5132982"/>
            <a:ext cx="6383552" cy="886819"/>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2A8FF99-391C-4543-AB0C-475E71EB3562}" type="slidenum">
              <a:rPr lang="en-US" altLang="en-US"/>
              <a:pPr>
                <a:defRPr/>
              </a:pPr>
              <a:t>‹#›</a:t>
            </a:fld>
            <a:endParaRPr lang="en-US" altLang="en-US"/>
          </a:p>
        </p:txBody>
      </p:sp>
    </p:spTree>
    <p:extLst>
      <p:ext uri="{BB962C8B-B14F-4D97-AF65-F5344CB8AC3E}">
        <p14:creationId xmlns:p14="http://schemas.microsoft.com/office/powerpoint/2010/main" val="392543667"/>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28600" y="7112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defRPr/>
            </a:pPr>
            <a:r>
              <a:rPr lang="en-US" altLang="en-US" sz="6000" smtClean="0"/>
              <a:t>“</a:t>
            </a:r>
          </a:p>
        </p:txBody>
      </p:sp>
      <p:sp>
        <p:nvSpPr>
          <p:cNvPr id="6" name="TextBox 5"/>
          <p:cNvSpPr txBox="1">
            <a:spLocks noChangeArrowheads="1"/>
          </p:cNvSpPr>
          <p:nvPr/>
        </p:nvSpPr>
        <p:spPr bwMode="auto">
          <a:xfrm>
            <a:off x="7696200" y="2768600"/>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r">
              <a:defRPr/>
            </a:pPr>
            <a:r>
              <a:rPr lang="en-US" altLang="en-US" sz="6000" smtClean="0"/>
              <a:t>”</a:t>
            </a:r>
          </a:p>
        </p:txBody>
      </p:sp>
      <p:sp>
        <p:nvSpPr>
          <p:cNvPr id="2" name="Title 1"/>
          <p:cNvSpPr>
            <a:spLocks noGrp="1"/>
          </p:cNvSpPr>
          <p:nvPr>
            <p:ph type="title"/>
          </p:nvPr>
        </p:nvSpPr>
        <p:spPr>
          <a:xfrm>
            <a:off x="856284" y="533400"/>
            <a:ext cx="6859786" cy="2895600"/>
          </a:xfrm>
        </p:spPr>
        <p:txBody>
          <a:bodyPr/>
          <a:lstStyle>
            <a:lvl1pPr algn="l">
              <a:defRPr sz="21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1" y="3886200"/>
            <a:ext cx="6382361" cy="1049866"/>
          </a:xfrm>
        </p:spPr>
        <p:txBody>
          <a:bodyPr rtlCol="0" anchor="b">
            <a:normAutofit/>
          </a:bodyPr>
          <a:lstStyle>
            <a:lvl1pPr>
              <a:buNone/>
              <a:defRPr lang="en-US" sz="15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7" name="Date Placeholder 3"/>
          <p:cNvSpPr>
            <a:spLocks noGrp="1"/>
          </p:cNvSpPr>
          <p:nvPr>
            <p:ph type="dt" sz="half" idx="14"/>
          </p:nvPr>
        </p:nvSpPr>
        <p:spPr/>
        <p:txBody>
          <a:bodyPr/>
          <a:lstStyle>
            <a:lvl1pPr>
              <a:defRPr/>
            </a:lvl1pPr>
          </a:lstStyle>
          <a:p>
            <a:pPr>
              <a:defRPr/>
            </a:pPr>
            <a:endParaRPr lang="en-US"/>
          </a:p>
        </p:txBody>
      </p:sp>
      <p:sp>
        <p:nvSpPr>
          <p:cNvPr id="8" name="Footer Placeholder 4"/>
          <p:cNvSpPr>
            <a:spLocks noGrp="1"/>
          </p:cNvSpPr>
          <p:nvPr>
            <p:ph type="ftr" sz="quarter" idx="15"/>
          </p:nvPr>
        </p:nvSpPr>
        <p:spPr/>
        <p:txBody>
          <a:bodyPr/>
          <a:lstStyle>
            <a:lvl1pPr>
              <a:defRPr/>
            </a:lvl1pPr>
          </a:lstStyle>
          <a:p>
            <a:pPr>
              <a:defRPr/>
            </a:pPr>
            <a:endParaRPr lang="en-US"/>
          </a:p>
        </p:txBody>
      </p:sp>
      <p:sp>
        <p:nvSpPr>
          <p:cNvPr id="9" name="Slide Number Placeholder 5"/>
          <p:cNvSpPr>
            <a:spLocks noGrp="1"/>
          </p:cNvSpPr>
          <p:nvPr>
            <p:ph type="sldNum" sz="quarter" idx="16"/>
          </p:nvPr>
        </p:nvSpPr>
        <p:spPr/>
        <p:txBody>
          <a:bodyPr/>
          <a:lstStyle>
            <a:lvl1pPr>
              <a:defRPr/>
            </a:lvl1pPr>
          </a:lstStyle>
          <a:p>
            <a:pPr>
              <a:defRPr/>
            </a:pPr>
            <a:fld id="{D2D8C33C-BB64-4229-87C0-2BE9848611ED}" type="slidenum">
              <a:rPr lang="en-US" altLang="en-US"/>
              <a:pPr>
                <a:defRPr/>
              </a:pPr>
              <a:t>‹#›</a:t>
            </a:fld>
            <a:endParaRPr lang="en-US" altLang="en-US"/>
          </a:p>
        </p:txBody>
      </p:sp>
    </p:spTree>
    <p:extLst>
      <p:ext uri="{BB962C8B-B14F-4D97-AF65-F5344CB8AC3E}">
        <p14:creationId xmlns:p14="http://schemas.microsoft.com/office/powerpoint/2010/main" val="946359046"/>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1" y="533400"/>
            <a:ext cx="7525658" cy="2895600"/>
          </a:xfrm>
        </p:spPr>
        <p:txBody>
          <a:bodyPr/>
          <a:lstStyle>
            <a:lvl1pPr>
              <a:defRPr lang="en-US" sz="2100" b="0" dirty="0"/>
            </a:lvl1pPr>
          </a:lstStyle>
          <a:p>
            <a:pPr lvl="0"/>
            <a:r>
              <a:rPr lang="en-US" smtClean="0"/>
              <a:t>Click to edit Master title style</a:t>
            </a:r>
            <a:endParaRPr lang="en-US" dirty="0"/>
          </a:p>
        </p:txBody>
      </p:sp>
      <p:sp>
        <p:nvSpPr>
          <p:cNvPr id="10" name="Text Placeholder 9"/>
          <p:cNvSpPr>
            <a:spLocks noGrp="1"/>
          </p:cNvSpPr>
          <p:nvPr>
            <p:ph type="body" sz="quarter" idx="13"/>
          </p:nvPr>
        </p:nvSpPr>
        <p:spPr>
          <a:xfrm>
            <a:off x="533401" y="3928534"/>
            <a:ext cx="6382361" cy="838200"/>
          </a:xfrm>
        </p:spPr>
        <p:txBody>
          <a:bodyPr rtlCol="0" anchor="b">
            <a:normAutofit/>
          </a:bodyPr>
          <a:lstStyle>
            <a:lvl1pPr>
              <a:buNone/>
              <a:defRPr lang="en-US" sz="1500" b="0" cap="all" dirty="0">
                <a:ln w="3175" cmpd="sng">
                  <a:noFill/>
                </a:ln>
                <a:solidFill>
                  <a:schemeClr val="tx1"/>
                </a:solidFill>
                <a:effectLst/>
              </a:defRPr>
            </a:lvl1pPr>
          </a:lstStyle>
          <a:p>
            <a:pPr lvl="0"/>
            <a:r>
              <a:rPr lang="en-US" smtClean="0"/>
              <a:t>Click to edit Master text styles</a:t>
            </a:r>
          </a:p>
        </p:txBody>
      </p:sp>
      <p:sp>
        <p:nvSpPr>
          <p:cNvPr id="3" name="Text Placeholder 2"/>
          <p:cNvSpPr>
            <a:spLocks noGrp="1"/>
          </p:cNvSpPr>
          <p:nvPr>
            <p:ph type="body" idx="1"/>
          </p:nvPr>
        </p:nvSpPr>
        <p:spPr>
          <a:xfrm>
            <a:off x="533400" y="4766737"/>
            <a:ext cx="6382360" cy="1253065"/>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A830B3D1-7A28-43D5-BE6B-485548869816}" type="slidenum">
              <a:rPr lang="en-US" altLang="en-US"/>
              <a:pPr>
                <a:defRPr/>
              </a:pPr>
              <a:t>‹#›</a:t>
            </a:fld>
            <a:endParaRPr lang="en-US" altLang="en-US"/>
          </a:p>
        </p:txBody>
      </p:sp>
    </p:spTree>
    <p:extLst>
      <p:ext uri="{BB962C8B-B14F-4D97-AF65-F5344CB8AC3E}">
        <p14:creationId xmlns:p14="http://schemas.microsoft.com/office/powerpoint/2010/main" val="113574485"/>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1" y="4495800"/>
            <a:ext cx="6554867" cy="1524000"/>
          </a:xfrm>
        </p:spPr>
        <p:txBody>
          <a:bodyPr/>
          <a:lstStyle>
            <a:lvl1pPr algn="l">
              <a:defRPr sz="21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1"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FA8B15B-2B6D-41F7-8673-10DAFCA06A1C}" type="slidenum">
              <a:rPr lang="en-US" altLang="en-US"/>
              <a:pPr>
                <a:defRPr/>
              </a:pPr>
              <a:t>‹#›</a:t>
            </a:fld>
            <a:endParaRPr lang="en-US" altLang="en-US"/>
          </a:p>
        </p:txBody>
      </p:sp>
    </p:spTree>
    <p:extLst>
      <p:ext uri="{BB962C8B-B14F-4D97-AF65-F5344CB8AC3E}">
        <p14:creationId xmlns:p14="http://schemas.microsoft.com/office/powerpoint/2010/main" val="30576166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lstStyle>
            <a:lvl1pPr>
              <a:defRPr sz="21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A8839AF-FF3C-4ADF-A524-C292941CDB12}" type="slidenum">
              <a:rPr lang="en-US" altLang="en-US"/>
              <a:pPr>
                <a:defRPr/>
              </a:pPr>
              <a:t>‹#›</a:t>
            </a:fld>
            <a:endParaRPr lang="en-US" altLang="en-US"/>
          </a:p>
        </p:txBody>
      </p:sp>
    </p:spTree>
    <p:extLst>
      <p:ext uri="{BB962C8B-B14F-4D97-AF65-F5344CB8AC3E}">
        <p14:creationId xmlns:p14="http://schemas.microsoft.com/office/powerpoint/2010/main" val="2371251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100"/>
            </a:lvl1pPr>
            <a:lvl2pPr>
              <a:defRPr sz="1800"/>
            </a:lvl2pPr>
            <a:lvl3pPr>
              <a:defRPr sz="1500"/>
            </a:lvl3pPr>
            <a:lvl4pPr>
              <a:defRPr sz="1350"/>
            </a:lvl4pPr>
            <a:lvl5pPr>
              <a:defRPr sz="135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100"/>
            </a:lvl1pPr>
            <a:lvl2pPr>
              <a:defRPr sz="1800"/>
            </a:lvl2pPr>
            <a:lvl3pPr>
              <a:defRPr sz="1500"/>
            </a:lvl3pPr>
            <a:lvl4pPr>
              <a:defRPr sz="1350"/>
            </a:lvl4pPr>
            <a:lvl5pPr>
              <a:defRPr sz="135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solidFill>
                  <a:srgbClr val="E7DEC9">
                    <a:shade val="50000"/>
                    <a:satMod val="200000"/>
                  </a:srgbClr>
                </a:solidFill>
              </a:rPr>
              <a:pPr/>
              <a:t>20/01/2020</a:t>
            </a:fld>
            <a:endParaRPr lang="en-GB">
              <a:solidFill>
                <a:srgbClr val="E7DEC9">
                  <a:shade val="50000"/>
                  <a:satMod val="200000"/>
                </a:srgbClr>
              </a:solidFill>
            </a:endParaRPr>
          </a:p>
        </p:txBody>
      </p:sp>
      <p:sp>
        <p:nvSpPr>
          <p:cNvPr id="6" name="Footer Placeholder 5"/>
          <p:cNvSpPr>
            <a:spLocks noGrp="1"/>
          </p:cNvSpPr>
          <p:nvPr>
            <p:ph type="ftr" sz="quarter" idx="11"/>
          </p:nvPr>
        </p:nvSpPr>
        <p:spPr/>
        <p:txBody>
          <a:bodyPr/>
          <a:lstStyle/>
          <a:p>
            <a:endParaRPr lang="en-GB">
              <a:solidFill>
                <a:srgbClr val="E7DEC9">
                  <a:shade val="50000"/>
                  <a:satMod val="200000"/>
                </a:srgbClr>
              </a:solidFill>
            </a:endParaRPr>
          </a:p>
        </p:txBody>
      </p:sp>
      <p:sp>
        <p:nvSpPr>
          <p:cNvPr id="7" name="Slide Number Placeholder 6"/>
          <p:cNvSpPr>
            <a:spLocks noGrp="1"/>
          </p:cNvSpPr>
          <p:nvPr>
            <p:ph type="sldNum" sz="quarter" idx="12"/>
          </p:nvPr>
        </p:nvSpPr>
        <p:spPr/>
        <p:txBody>
          <a:bodyPr/>
          <a:lstStyle/>
          <a:p>
            <a:fld id="{98CFE393-0B2B-46CB-AB60-E0D4F2E06E58}" type="slidenum">
              <a:rPr lang="en-GB" smtClean="0">
                <a:solidFill>
                  <a:srgbClr val="E7DEC9">
                    <a:shade val="50000"/>
                    <a:satMod val="200000"/>
                  </a:srgbClr>
                </a:solidFill>
              </a:rPr>
              <a:pPr/>
              <a:t>‹#›</a:t>
            </a:fld>
            <a:endParaRPr lang="en-GB">
              <a:solidFill>
                <a:srgbClr val="E7DEC9">
                  <a:shade val="50000"/>
                  <a:satMod val="200000"/>
                </a:srgbClr>
              </a:solidFill>
            </a:endParaRPr>
          </a:p>
        </p:txBody>
      </p:sp>
    </p:spTree>
    <p:extLst>
      <p:ext uri="{BB962C8B-B14F-4D97-AF65-F5344CB8AC3E}">
        <p14:creationId xmlns:p14="http://schemas.microsoft.com/office/powerpoint/2010/main" val="2089486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816FBFC-ABED-451B-8D87-7E0D95C70AE8}" type="datetimeFigureOut">
              <a:rPr lang="en-GB" smtClean="0"/>
              <a:pPr/>
              <a:t>20/01/2020</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8CFE393-0B2B-46CB-AB60-E0D4F2E06E58}"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64D4EF"/>
            </a:gs>
            <a:gs pos="10001">
              <a:srgbClr val="64D4EF"/>
            </a:gs>
            <a:gs pos="100000">
              <a:srgbClr val="06588E"/>
            </a:gs>
          </a:gsLst>
          <a:lin ang="6120000" scaled="1"/>
        </a:gradFill>
        <a:effectLst/>
      </p:bgPr>
    </p:bg>
    <p:spTree>
      <p:nvGrpSpPr>
        <p:cNvPr id="1" name=""/>
        <p:cNvGrpSpPr/>
        <p:nvPr/>
      </p:nvGrpSpPr>
      <p:grpSpPr>
        <a:xfrm>
          <a:off x="0" y="0"/>
          <a:ext cx="0" cy="0"/>
          <a:chOff x="0" y="0"/>
          <a:chExt cx="0" cy="0"/>
        </a:xfrm>
      </p:grpSpPr>
      <p:grpSp>
        <p:nvGrpSpPr>
          <p:cNvPr id="1026" name="Group 6"/>
          <p:cNvGrpSpPr>
            <a:grpSpLocks/>
          </p:cNvGrpSpPr>
          <p:nvPr/>
        </p:nvGrpSpPr>
        <p:grpSpPr bwMode="auto">
          <a:xfrm>
            <a:off x="6670676" y="3894138"/>
            <a:ext cx="2470150" cy="2659062"/>
            <a:chOff x="6687077" y="3259666"/>
            <a:chExt cx="2981857" cy="3208867"/>
          </a:xfrm>
        </p:grpSpPr>
        <p:cxnSp>
          <p:nvCxnSpPr>
            <p:cNvPr id="8" name="Straight Connector 7"/>
            <p:cNvCxnSpPr/>
            <p:nvPr/>
          </p:nvCxnSpPr>
          <p:spPr>
            <a:xfrm flipH="1">
              <a:off x="8756746" y="3259666"/>
              <a:ext cx="912188" cy="91189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5724"/>
              <a:ext cx="2981857" cy="2982809"/>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1737" y="3581511"/>
              <a:ext cx="1897197" cy="1896584"/>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130" y="3433998"/>
              <a:ext cx="1740055" cy="1739494"/>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388" y="3985732"/>
              <a:ext cx="1264798" cy="126439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788"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533400" y="533400"/>
            <a:ext cx="6554788" cy="3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7429500" y="6172202"/>
            <a:ext cx="1201738" cy="365125"/>
          </a:xfrm>
          <a:prstGeom prst="rect">
            <a:avLst/>
          </a:prstGeom>
        </p:spPr>
        <p:txBody>
          <a:bodyPr vert="horz" lIns="91440" tIns="45720" rIns="91440" bIns="45720" rtlCol="0" anchor="t"/>
          <a:lstStyle>
            <a:lvl1pPr algn="r">
              <a:defRPr sz="750" b="0" i="0">
                <a:solidFill>
                  <a:schemeClr val="bg2">
                    <a:lumMod val="50000"/>
                  </a:schemeClr>
                </a:solidFill>
                <a:effectLst/>
                <a:latin typeface="+mn-lt"/>
              </a:defRPr>
            </a:lvl1pPr>
          </a:lstStyle>
          <a:p>
            <a:pPr>
              <a:defRPr/>
            </a:pPr>
            <a:endParaRPr lang="en-US"/>
          </a:p>
        </p:txBody>
      </p:sp>
      <p:sp>
        <p:nvSpPr>
          <p:cNvPr id="5" name="Footer Placeholder 4"/>
          <p:cNvSpPr>
            <a:spLocks noGrp="1"/>
          </p:cNvSpPr>
          <p:nvPr>
            <p:ph type="ftr" sz="quarter" idx="3"/>
          </p:nvPr>
        </p:nvSpPr>
        <p:spPr>
          <a:xfrm>
            <a:off x="533400" y="6172202"/>
            <a:ext cx="5811838" cy="365125"/>
          </a:xfrm>
          <a:prstGeom prst="rect">
            <a:avLst/>
          </a:prstGeom>
        </p:spPr>
        <p:txBody>
          <a:bodyPr vert="horz" lIns="91440" tIns="45720" rIns="91440" bIns="45720" rtlCol="0" anchor="t"/>
          <a:lstStyle>
            <a:lvl1pPr algn="l">
              <a:defRPr sz="750" b="0" i="0">
                <a:solidFill>
                  <a:schemeClr val="bg2">
                    <a:lumMod val="50000"/>
                  </a:schemeClr>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7773988" y="5578477"/>
            <a:ext cx="857250" cy="669925"/>
          </a:xfrm>
          <a:prstGeom prst="rect">
            <a:avLst/>
          </a:prstGeom>
        </p:spPr>
        <p:txBody>
          <a:bodyPr vert="horz" lIns="91440" tIns="45720" rIns="91440" bIns="45720" rtlCol="0" anchor="b"/>
          <a:lstStyle>
            <a:lvl1pPr algn="r">
              <a:defRPr sz="2100" b="0" i="0">
                <a:solidFill>
                  <a:schemeClr val="bg2">
                    <a:lumMod val="50000"/>
                  </a:schemeClr>
                </a:solidFill>
                <a:effectLst/>
                <a:latin typeface="+mn-lt"/>
              </a:defRPr>
            </a:lvl1pPr>
          </a:lstStyle>
          <a:p>
            <a:pPr>
              <a:defRPr/>
            </a:pPr>
            <a:fld id="{8017DED8-F79F-4967-AA87-B3061251D1F1}" type="slidenum">
              <a:rPr lang="en-US" altLang="en-US"/>
              <a:pPr>
                <a:defRPr/>
              </a:pPr>
              <a:t>‹#›</a:t>
            </a:fld>
            <a:endParaRPr lang="en-US" altLang="en-US"/>
          </a:p>
        </p:txBody>
      </p:sp>
    </p:spTree>
    <p:extLst>
      <p:ext uri="{BB962C8B-B14F-4D97-AF65-F5344CB8AC3E}">
        <p14:creationId xmlns:p14="http://schemas.microsoft.com/office/powerpoint/2010/main" val="2146233839"/>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Lst>
  <p:hf hdr="0" ftr="0" dt="0"/>
  <p:txStyles>
    <p:titleStyle>
      <a:lvl1pPr algn="l" defTabSz="342900" rtl="0" eaLnBrk="0" fontAlgn="base" hangingPunct="0">
        <a:spcBef>
          <a:spcPct val="0"/>
        </a:spcBef>
        <a:spcAft>
          <a:spcPct val="0"/>
        </a:spcAft>
        <a:defRPr sz="2400" kern="1200" cap="all">
          <a:ln w="3175" cmpd="sng">
            <a:noFill/>
          </a:ln>
          <a:solidFill>
            <a:schemeClr val="tx1"/>
          </a:solidFill>
          <a:latin typeface="+mj-lt"/>
          <a:ea typeface="+mj-ea"/>
          <a:cs typeface="+mj-cs"/>
        </a:defRPr>
      </a:lvl1pPr>
      <a:lvl2pPr algn="l" defTabSz="342900" rtl="0" eaLnBrk="0" fontAlgn="base" hangingPunct="0">
        <a:spcBef>
          <a:spcPct val="0"/>
        </a:spcBef>
        <a:spcAft>
          <a:spcPct val="0"/>
        </a:spcAft>
        <a:defRPr sz="2400">
          <a:solidFill>
            <a:schemeClr val="tx1"/>
          </a:solidFill>
          <a:latin typeface="Century Gothic" panose="020B0502020202020204" pitchFamily="34" charset="0"/>
        </a:defRPr>
      </a:lvl2pPr>
      <a:lvl3pPr algn="l" defTabSz="342900" rtl="0" eaLnBrk="0" fontAlgn="base" hangingPunct="0">
        <a:spcBef>
          <a:spcPct val="0"/>
        </a:spcBef>
        <a:spcAft>
          <a:spcPct val="0"/>
        </a:spcAft>
        <a:defRPr sz="2400">
          <a:solidFill>
            <a:schemeClr val="tx1"/>
          </a:solidFill>
          <a:latin typeface="Century Gothic" panose="020B0502020202020204" pitchFamily="34" charset="0"/>
        </a:defRPr>
      </a:lvl3pPr>
      <a:lvl4pPr algn="l" defTabSz="342900" rtl="0" eaLnBrk="0" fontAlgn="base" hangingPunct="0">
        <a:spcBef>
          <a:spcPct val="0"/>
        </a:spcBef>
        <a:spcAft>
          <a:spcPct val="0"/>
        </a:spcAft>
        <a:defRPr sz="2400">
          <a:solidFill>
            <a:schemeClr val="tx1"/>
          </a:solidFill>
          <a:latin typeface="Century Gothic" panose="020B0502020202020204" pitchFamily="34" charset="0"/>
        </a:defRPr>
      </a:lvl4pPr>
      <a:lvl5pPr algn="l" defTabSz="342900" rtl="0" eaLnBrk="0" fontAlgn="base" hangingPunct="0">
        <a:spcBef>
          <a:spcPct val="0"/>
        </a:spcBef>
        <a:spcAft>
          <a:spcPct val="0"/>
        </a:spcAft>
        <a:defRPr sz="2400">
          <a:solidFill>
            <a:schemeClr val="tx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0" fontAlgn="base" hangingPunct="0">
        <a:spcBef>
          <a:spcPct val="20000"/>
        </a:spcBef>
        <a:spcAft>
          <a:spcPts val="450"/>
        </a:spcAft>
        <a:buClr>
          <a:schemeClr val="tx1"/>
        </a:buClr>
        <a:buSzPct val="80000"/>
        <a:buFont typeface="Wingdings 3" panose="05040102010807070707" pitchFamily="18" charset="2"/>
        <a:buChar char=""/>
        <a:defRPr sz="1500" kern="1200">
          <a:solidFill>
            <a:srgbClr val="0F496F"/>
          </a:solidFill>
          <a:latin typeface="+mn-lt"/>
          <a:ea typeface="+mn-ea"/>
          <a:cs typeface="+mn-cs"/>
        </a:defRPr>
      </a:lvl1pPr>
      <a:lvl2pPr marL="557213" indent="-214313" algn="l" defTabSz="342900" rtl="0" eaLnBrk="0" fontAlgn="base" hangingPunct="0">
        <a:spcBef>
          <a:spcPct val="20000"/>
        </a:spcBef>
        <a:spcAft>
          <a:spcPts val="450"/>
        </a:spcAft>
        <a:buClr>
          <a:schemeClr val="tx1"/>
        </a:buClr>
        <a:buSzPct val="80000"/>
        <a:buFont typeface="Wingdings 3" panose="05040102010807070707" pitchFamily="18" charset="2"/>
        <a:buChar char=""/>
        <a:defRPr kern="1200">
          <a:solidFill>
            <a:srgbClr val="0F496F"/>
          </a:solidFill>
          <a:latin typeface="+mn-lt"/>
          <a:ea typeface="+mn-ea"/>
          <a:cs typeface="+mn-cs"/>
        </a:defRPr>
      </a:lvl2pPr>
      <a:lvl3pPr marL="900113" indent="-214313" algn="l" defTabSz="342900" rtl="0" eaLnBrk="0" fontAlgn="base" hangingPunct="0">
        <a:spcBef>
          <a:spcPct val="20000"/>
        </a:spcBef>
        <a:spcAft>
          <a:spcPts val="450"/>
        </a:spcAft>
        <a:buClr>
          <a:schemeClr val="tx1"/>
        </a:buClr>
        <a:buSzPct val="80000"/>
        <a:buFont typeface="Wingdings 3" panose="05040102010807070707" pitchFamily="18" charset="2"/>
        <a:buChar char=""/>
        <a:defRPr sz="1200" kern="1200">
          <a:solidFill>
            <a:srgbClr val="0F496F"/>
          </a:solidFill>
          <a:latin typeface="+mn-lt"/>
          <a:ea typeface="+mn-ea"/>
          <a:cs typeface="+mn-cs"/>
        </a:defRPr>
      </a:lvl3pPr>
      <a:lvl4pPr marL="1157288" indent="-128588" algn="l" defTabSz="342900" rtl="0" eaLnBrk="0" fontAlgn="base" hangingPunct="0">
        <a:spcBef>
          <a:spcPct val="20000"/>
        </a:spcBef>
        <a:spcAft>
          <a:spcPts val="450"/>
        </a:spcAft>
        <a:buClr>
          <a:schemeClr val="tx1"/>
        </a:buClr>
        <a:buSzPct val="80000"/>
        <a:buFont typeface="Wingdings 3" panose="05040102010807070707" pitchFamily="18" charset="2"/>
        <a:buChar char=""/>
        <a:defRPr sz="1050" kern="1200">
          <a:solidFill>
            <a:srgbClr val="0F496F"/>
          </a:solidFill>
          <a:latin typeface="+mn-lt"/>
          <a:ea typeface="+mn-ea"/>
          <a:cs typeface="+mn-cs"/>
        </a:defRPr>
      </a:lvl4pPr>
      <a:lvl5pPr marL="1500188" indent="-128588" algn="l" defTabSz="342900" rtl="0" eaLnBrk="0" fontAlgn="base" hangingPunct="0">
        <a:spcBef>
          <a:spcPct val="20000"/>
        </a:spcBef>
        <a:spcAft>
          <a:spcPts val="450"/>
        </a:spcAft>
        <a:buClr>
          <a:schemeClr val="tx1"/>
        </a:buClr>
        <a:buSzPct val="80000"/>
        <a:buFont typeface="Wingdings 3" panose="05040102010807070707" pitchFamily="18" charset="2"/>
        <a:buChar char=""/>
        <a:defRPr sz="1050" kern="1200">
          <a:solidFill>
            <a:srgbClr val="0F496F"/>
          </a:solidFill>
          <a:latin typeface="+mn-lt"/>
          <a:ea typeface="+mn-ea"/>
          <a:cs typeface="+mn-cs"/>
        </a:defRPr>
      </a:lvl5pPr>
      <a:lvl6pPr marL="18859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uElPkghqoJ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co.uk/url?sa=i&amp;rct=j&amp;q=&amp;esrc=s&amp;source=images&amp;cd=&amp;cad=rja&amp;uact=8&amp;ved=0ahUKEwjXvrfV1MvRAhVByRQKHSu0CmQQjRwIBw&amp;url=https://marlimillerphoto.com/chemical.html&amp;psig=AFQjCNFKqYrOe7PXbzH2DMPm9jiThASBPw&amp;ust=1484827776349748"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montereyinstitute.org/courses/AP%20Environmental%20Science/course%20files/multimedia/lesson51/animations/4c_soil_profile.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google.co.uk/imgres?imgurl=http://stowacres.files.wordpress.com/2010/04/porosity-low-high.jpg&amp;imgrefurl=http://stowacresturf.com/2010/04/20/whats-wrong-with-the-sand-traps/&amp;docid=gBHHbihhAKFuvM&amp;tbnid=1fNEijzmdtPaTM:&amp;w=640&amp;h=326&amp;ei=hz7lUsuSEoWc0AXQiYGQCg&amp;ved=0CAIQxiAwAA&amp;iact=c" TargetMode="Externa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hyperlink" Target="http://www.google.co.uk/url?sa=i&amp;rct=j&amp;q=&amp;esrc=s&amp;source=images&amp;cd=&amp;cad=rja&amp;docid=KouUuRzKnT0-xM&amp;tbnid=rpdaBkwh5sFfcM:&amp;ved=0CAUQjRw&amp;url=http://www.kalkaskacounty.net/planningeduc0019.asp&amp;ei=Sz_lUv3qJIvK0AXOhIGQBg&amp;bvm=bv.59930103,d.ZG4&amp;psig=AFQjCNHJwnmAZqAURwdvs11t_ADyie7J2w&amp;ust=1390841848597941"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www.youtube.com/watch?v=vmo0FRAVgkM"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google.co.uk/url?sa=i&amp;rct=j&amp;q=&amp;esrc=s&amp;source=images&amp;cd=&amp;cad=rja&amp;docid=ofrA2wYjkTn3OM&amp;tbnid=FNwf5Kg6uKMaoM:&amp;ved=0CAUQjRw&amp;url=http://www.dahlias.net/dahwebpg/Soil/Soil_07.htm&amp;ei=30nlUo-4JKSr0QXssYCwDw&amp;bvm=bv.59930103,d.ZG4&amp;psig=AFQjCNFGs2t3GwfgNMayp8sgB9FyG47bQg&amp;ust=1390844735909752" TargetMode="Externa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4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www.google.co.uk/url?sa=i&amp;rct=j&amp;q=&amp;esrc=s&amp;source=images&amp;cd=&amp;cad=rja&amp;docid=0dKCDjc_8RyU_M&amp;tbnid=5pXsEyhM1ST27M:&amp;ved=0CAUQjRw&amp;url=http://yusomaterialterna.wordpress.com/artesanales/arcilla/silty-soil/&amp;ei=SUrlUvjRKKXV0QXs2IDIAw&amp;bvm=bv.59930103,d.ZG4&amp;psig=AFQjCNHOqR5w4MBtaU0AL6-fb8kuQmOq6A&amp;ust=1390844828928384" TargetMode="Externa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amp;esrc=s&amp;source=images&amp;cd=&amp;cad=rja&amp;docid=bYfK44ZqKEYISM&amp;tbnid=nPOqO8l3xoY4OM:&amp;ved=0CAUQjRw&amp;url=http://www.junglemusic.net/articles/HowToPlantAPalm_bak.html&amp;ei=p0rlUv22G6yl0wWZ94CADg&amp;bvm=bv.59930103,d.ZG4&amp;psig=AFQjCNH6JvfZwrgwZUeoVTG5vfuxf26fkA&amp;ust=1390844941133883" TargetMode="Externa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google.co.uk/url?sa=i&amp;rct=j&amp;q=&amp;esrc=s&amp;source=images&amp;cd=&amp;cad=rja&amp;docid=GyGhIE6HlWhg7M&amp;tbnid=Qu16HPlaMrbyHM:&amp;ved=0CAUQjRw&amp;url=http://www.hgtv.com/gardening/choosing-the-right-potting-mix/pictures/&amp;ei=P0vlUq34J4aQ0QX7wYGwAg&amp;psig=AFQjCNHwOhgNDh1MPzu1ds_4TfrJ8mv8zw&amp;ust=1390845081403591"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en.wikipedia.org/wiki/File:Tataragi_Dam01n4272.jpg" TargetMode="Externa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58.xml.rels><?xml version="1.0" encoding="UTF-8" standalone="yes"?>
<Relationships xmlns="http://schemas.openxmlformats.org/package/2006/relationships"><Relationship Id="rId2" Type="http://schemas.openxmlformats.org/officeDocument/2006/relationships/image" Target="../media/image45.gi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upload.wikimedia.org/wikipedia/commons/f/f5/Laborsiebmaschine_BMK.jpg" TargetMode="External"/><Relationship Id="rId2" Type="http://schemas.openxmlformats.org/officeDocument/2006/relationships/image" Target="../media/image46.png"/><Relationship Id="rId1" Type="http://schemas.openxmlformats.org/officeDocument/2006/relationships/slideLayout" Target="../slideLayouts/slideLayout6.xml"/><Relationship Id="rId4" Type="http://schemas.openxmlformats.org/officeDocument/2006/relationships/image" Target="../media/image47.jpeg"/></Relationships>
</file>

<file path=ppt/slides/_rels/slide6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7" y="0"/>
            <a:ext cx="920422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827584" y="2348880"/>
            <a:ext cx="6264696" cy="687065"/>
          </a:xfrm>
          <a:solidFill>
            <a:schemeClr val="bg1">
              <a:lumMod val="75000"/>
            </a:schemeClr>
          </a:solidFill>
        </p:spPr>
        <p:txBody>
          <a:bodyPr>
            <a:normAutofit fontScale="90000"/>
          </a:bodyPr>
          <a:lstStyle/>
          <a:p>
            <a:r>
              <a:rPr lang="en-US" dirty="0" smtClean="0">
                <a:ln>
                  <a:solidFill>
                    <a:schemeClr val="tx1"/>
                  </a:solidFill>
                </a:ln>
                <a:solidFill>
                  <a:srgbClr val="FFFF00"/>
                </a:solidFill>
              </a:rPr>
              <a:t>1. Fundamental Soil Properties</a:t>
            </a:r>
            <a:endParaRPr lang="en-US" dirty="0">
              <a:ln>
                <a:solidFill>
                  <a:schemeClr val="tx1"/>
                </a:solidFill>
              </a:ln>
              <a:solidFill>
                <a:srgbClr val="FFFF00"/>
              </a:solidFill>
            </a:endParaRPr>
          </a:p>
        </p:txBody>
      </p:sp>
      <p:sp>
        <p:nvSpPr>
          <p:cNvPr id="3" name="Rectangle 2"/>
          <p:cNvSpPr/>
          <p:nvPr/>
        </p:nvSpPr>
        <p:spPr>
          <a:xfrm>
            <a:off x="2483768" y="1772816"/>
            <a:ext cx="248786" cy="369332"/>
          </a:xfrm>
          <a:prstGeom prst="rect">
            <a:avLst/>
          </a:prstGeom>
        </p:spPr>
        <p:txBody>
          <a:bodyPr wrap="none">
            <a:spAutoFit/>
          </a:bodyPr>
          <a:lstStyle/>
          <a:p>
            <a:r>
              <a:rPr lang="en-GB" dirty="0">
                <a:solidFill>
                  <a:schemeClr val="bg1"/>
                </a:solidFill>
              </a:rPr>
              <a:t> </a:t>
            </a:r>
            <a:endParaRPr lang="en-GB" dirty="0"/>
          </a:p>
        </p:txBody>
      </p:sp>
      <p:sp>
        <p:nvSpPr>
          <p:cNvPr id="4" name="Rectangle 3"/>
          <p:cNvSpPr/>
          <p:nvPr/>
        </p:nvSpPr>
        <p:spPr>
          <a:xfrm>
            <a:off x="831272" y="1634316"/>
            <a:ext cx="7197112" cy="646331"/>
          </a:xfrm>
          <a:prstGeom prst="rect">
            <a:avLst/>
          </a:prstGeom>
          <a:solidFill>
            <a:schemeClr val="bg1">
              <a:lumMod val="75000"/>
            </a:schemeClr>
          </a:solidFill>
        </p:spPr>
        <p:txBody>
          <a:bodyPr wrap="square">
            <a:spAutoFit/>
          </a:bodyPr>
          <a:lstStyle/>
          <a:p>
            <a:r>
              <a:rPr lang="en-GB" sz="3600" dirty="0" smtClean="0">
                <a:ln>
                  <a:solidFill>
                    <a:schemeClr val="tx1"/>
                  </a:solidFill>
                </a:ln>
                <a:solidFill>
                  <a:srgbClr val="FFFF00"/>
                </a:solidFill>
                <a:latin typeface="Calibri" pitchFamily="34" charset="0"/>
              </a:rPr>
              <a:t>MECHANICS OF ENGINEEERING SOILS</a:t>
            </a:r>
            <a:endParaRPr lang="en-GB" sz="3600" dirty="0">
              <a:ln>
                <a:solidFill>
                  <a:schemeClr val="tx1"/>
                </a:solidFill>
              </a:ln>
              <a:solidFill>
                <a:srgbClr val="FFFF00"/>
              </a:solidFill>
              <a:latin typeface="Calibri" pitchFamily="34" charset="0"/>
            </a:endParaRPr>
          </a:p>
        </p:txBody>
      </p:sp>
      <p:sp>
        <p:nvSpPr>
          <p:cNvPr id="5" name="Rectangle 4"/>
          <p:cNvSpPr/>
          <p:nvPr/>
        </p:nvSpPr>
        <p:spPr>
          <a:xfrm>
            <a:off x="611560" y="4184496"/>
            <a:ext cx="5742384" cy="1200329"/>
          </a:xfrm>
          <a:prstGeom prst="rect">
            <a:avLst/>
          </a:prstGeom>
          <a:noFill/>
        </p:spPr>
        <p:txBody>
          <a:bodyPr wrap="square">
            <a:spAutoFit/>
          </a:bodyPr>
          <a:lstStyle/>
          <a:p>
            <a:r>
              <a:rPr lang="en-US" b="1" dirty="0">
                <a:solidFill>
                  <a:srgbClr val="FFFF00"/>
                </a:solidFill>
              </a:rPr>
              <a:t>Faculty of </a:t>
            </a:r>
            <a:r>
              <a:rPr lang="en-US" b="1" dirty="0" smtClean="0">
                <a:solidFill>
                  <a:srgbClr val="FFFF00"/>
                </a:solidFill>
              </a:rPr>
              <a:t>Architecture, Computing and </a:t>
            </a:r>
            <a:r>
              <a:rPr lang="en-US" b="1" dirty="0">
                <a:solidFill>
                  <a:srgbClr val="FFFF00"/>
                </a:solidFill>
              </a:rPr>
              <a:t>Engineering</a:t>
            </a:r>
          </a:p>
          <a:p>
            <a:r>
              <a:rPr lang="en-US" b="1" dirty="0">
                <a:solidFill>
                  <a:srgbClr val="FFFF00"/>
                </a:solidFill>
              </a:rPr>
              <a:t>School of The Built and Natural </a:t>
            </a:r>
            <a:r>
              <a:rPr lang="en-US" b="1" dirty="0" smtClean="0">
                <a:solidFill>
                  <a:srgbClr val="FFFF00"/>
                </a:solidFill>
              </a:rPr>
              <a:t>Environments</a:t>
            </a:r>
            <a:endParaRPr lang="en-GB" b="1" dirty="0">
              <a:solidFill>
                <a:srgbClr val="FFFF00"/>
              </a:solidFill>
            </a:endParaRPr>
          </a:p>
          <a:p>
            <a:r>
              <a:rPr lang="en-US" b="1" dirty="0">
                <a:solidFill>
                  <a:srgbClr val="FFFF00"/>
                </a:solidFill>
                <a:latin typeface="Lucida Sans Unicode" pitchFamily="34" charset="0"/>
                <a:cs typeface="Lucida Sans Unicode" pitchFamily="34" charset="0"/>
              </a:rPr>
              <a:t>Allan Nantel</a:t>
            </a:r>
          </a:p>
          <a:p>
            <a:r>
              <a:rPr lang="en-US" b="1" dirty="0" smtClean="0">
                <a:solidFill>
                  <a:srgbClr val="FFFF00"/>
                </a:solidFill>
                <a:latin typeface="Lucida Sans Unicode" pitchFamily="34" charset="0"/>
                <a:cs typeface="Lucida Sans Unicode" pitchFamily="34" charset="0"/>
              </a:rPr>
              <a:t>January 2019</a:t>
            </a:r>
            <a:endParaRPr lang="en-US" b="1" dirty="0">
              <a:solidFill>
                <a:srgbClr val="FFFF00"/>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7435899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1680" y="6021288"/>
            <a:ext cx="7093296" cy="523220"/>
          </a:xfrm>
          <a:prstGeom prst="rect">
            <a:avLst/>
          </a:prstGeom>
        </p:spPr>
        <p:txBody>
          <a:bodyPr wrap="square">
            <a:spAutoFit/>
          </a:bodyPr>
          <a:lstStyle/>
          <a:p>
            <a:r>
              <a:rPr lang="en-GB" sz="2800" u="sng" dirty="0" smtClean="0">
                <a:hlinkClick r:id="rId2"/>
              </a:rPr>
              <a:t>http://www.youtube.com/watch?v=uElPkghqoJw</a:t>
            </a:r>
            <a:endParaRPr lang="en-GB" sz="2800" dirty="0"/>
          </a:p>
        </p:txBody>
      </p:sp>
      <p:sp>
        <p:nvSpPr>
          <p:cNvPr id="5" name="TextBox 4"/>
          <p:cNvSpPr txBox="1"/>
          <p:nvPr/>
        </p:nvSpPr>
        <p:spPr>
          <a:xfrm>
            <a:off x="1115616" y="241753"/>
            <a:ext cx="7416824" cy="1323439"/>
          </a:xfrm>
          <a:prstGeom prst="rect">
            <a:avLst/>
          </a:prstGeom>
          <a:noFill/>
        </p:spPr>
        <p:txBody>
          <a:bodyPr wrap="square" rtlCol="0">
            <a:spAutoFit/>
          </a:bodyPr>
          <a:lstStyle/>
          <a:p>
            <a:pPr algn="ctr"/>
            <a:r>
              <a:rPr lang="en-GB" sz="4000" b="1" dirty="0" smtClean="0">
                <a:solidFill>
                  <a:srgbClr val="0070C0"/>
                </a:solidFill>
              </a:rPr>
              <a:t>WHAT IS GEOTECHNICAL ENGINEERING ? </a:t>
            </a:r>
            <a:endParaRPr lang="en-GB" sz="4000" b="1" dirty="0">
              <a:solidFill>
                <a:srgbClr val="0070C0"/>
              </a:solidFill>
            </a:endParaRPr>
          </a:p>
        </p:txBody>
      </p:sp>
      <p:sp>
        <p:nvSpPr>
          <p:cNvPr id="2" name="Rectangle 1"/>
          <p:cNvSpPr/>
          <p:nvPr/>
        </p:nvSpPr>
        <p:spPr>
          <a:xfrm>
            <a:off x="1259632" y="1565192"/>
            <a:ext cx="7632848" cy="3970318"/>
          </a:xfrm>
          <a:prstGeom prst="rect">
            <a:avLst/>
          </a:prstGeom>
        </p:spPr>
        <p:txBody>
          <a:bodyPr wrap="square">
            <a:spAutoFit/>
          </a:bodyPr>
          <a:lstStyle/>
          <a:p>
            <a:pPr marL="285750" indent="-285750">
              <a:buFont typeface="Wingdings" panose="05000000000000000000" pitchFamily="2" charset="2"/>
              <a:buChar char="§"/>
            </a:pPr>
            <a:r>
              <a:rPr lang="en-GB" b="1" dirty="0"/>
              <a:t>Geotechnical engineering</a:t>
            </a:r>
            <a:r>
              <a:rPr lang="en-GB" dirty="0"/>
              <a:t> is the branch of civil engineering concerned with the engineering </a:t>
            </a:r>
            <a:r>
              <a:rPr lang="en-GB" dirty="0" smtClean="0"/>
              <a:t>behaviour </a:t>
            </a:r>
            <a:r>
              <a:rPr lang="en-GB" dirty="0"/>
              <a:t>of earth materials</a:t>
            </a:r>
            <a:r>
              <a:rPr lang="en-GB" dirty="0" smtClean="0"/>
              <a:t>.</a:t>
            </a:r>
          </a:p>
          <a:p>
            <a:endParaRPr lang="en-GB" dirty="0"/>
          </a:p>
          <a:p>
            <a:pPr marL="285750" indent="-285750">
              <a:buFont typeface="Wingdings" panose="05000000000000000000" pitchFamily="2" charset="2"/>
              <a:buChar char="§"/>
            </a:pPr>
            <a:r>
              <a:rPr lang="en-GB" dirty="0" smtClean="0"/>
              <a:t>It uses </a:t>
            </a:r>
            <a:r>
              <a:rPr lang="en-GB" dirty="0"/>
              <a:t>principles of soil mechanics and rock mechanics to investigate subsurface conditions and </a:t>
            </a:r>
            <a:r>
              <a:rPr lang="en-GB" dirty="0" smtClean="0"/>
              <a:t>materials.</a:t>
            </a:r>
          </a:p>
          <a:p>
            <a:endParaRPr lang="en-GB" dirty="0"/>
          </a:p>
          <a:p>
            <a:pPr marL="285750" indent="-285750">
              <a:buFont typeface="Wingdings" panose="05000000000000000000" pitchFamily="2" charset="2"/>
              <a:buChar char="§"/>
            </a:pPr>
            <a:r>
              <a:rPr lang="en-GB" dirty="0" smtClean="0"/>
              <a:t>It determines </a:t>
            </a:r>
            <a:r>
              <a:rPr lang="en-GB" dirty="0"/>
              <a:t>the relevant physical/mechanical and chemical properties of these </a:t>
            </a:r>
            <a:r>
              <a:rPr lang="en-GB" dirty="0" smtClean="0"/>
              <a:t>materials to: </a:t>
            </a:r>
          </a:p>
          <a:p>
            <a:pPr marL="285750" indent="-285750">
              <a:buFont typeface="Wingdings" panose="05000000000000000000" pitchFamily="2" charset="2"/>
              <a:buChar char="§"/>
            </a:pPr>
            <a:endParaRPr lang="en-GB" dirty="0" smtClean="0"/>
          </a:p>
          <a:p>
            <a:r>
              <a:rPr lang="en-GB" dirty="0"/>
              <a:t> </a:t>
            </a:r>
            <a:r>
              <a:rPr lang="en-GB" dirty="0" smtClean="0"/>
              <a:t>    </a:t>
            </a:r>
            <a:r>
              <a:rPr lang="en-GB" b="1" dirty="0" smtClean="0">
                <a:solidFill>
                  <a:srgbClr val="0070C0"/>
                </a:solidFill>
              </a:rPr>
              <a:t>1.</a:t>
            </a:r>
            <a:r>
              <a:rPr lang="en-GB" dirty="0" smtClean="0"/>
              <a:t> </a:t>
            </a:r>
            <a:r>
              <a:rPr lang="en-GB" b="1" dirty="0">
                <a:solidFill>
                  <a:srgbClr val="0070C0"/>
                </a:solidFill>
              </a:rPr>
              <a:t>E</a:t>
            </a:r>
            <a:r>
              <a:rPr lang="en-GB" b="1" dirty="0" smtClean="0">
                <a:solidFill>
                  <a:srgbClr val="0070C0"/>
                </a:solidFill>
              </a:rPr>
              <a:t>valuate the stability </a:t>
            </a:r>
            <a:r>
              <a:rPr lang="en-GB" b="1" dirty="0">
                <a:solidFill>
                  <a:srgbClr val="0070C0"/>
                </a:solidFill>
              </a:rPr>
              <a:t>of natural slopes and man-made </a:t>
            </a:r>
            <a:r>
              <a:rPr lang="en-GB" b="1" dirty="0" smtClean="0">
                <a:solidFill>
                  <a:srgbClr val="0070C0"/>
                </a:solidFill>
              </a:rPr>
              <a:t>soil</a:t>
            </a:r>
          </a:p>
          <a:p>
            <a:r>
              <a:rPr lang="en-GB" b="1" dirty="0">
                <a:solidFill>
                  <a:srgbClr val="0070C0"/>
                </a:solidFill>
              </a:rPr>
              <a:t> </a:t>
            </a:r>
            <a:r>
              <a:rPr lang="en-GB" b="1" dirty="0" smtClean="0">
                <a:solidFill>
                  <a:srgbClr val="0070C0"/>
                </a:solidFill>
              </a:rPr>
              <a:t>       deposits.</a:t>
            </a:r>
          </a:p>
          <a:p>
            <a:r>
              <a:rPr lang="en-GB" dirty="0"/>
              <a:t> </a:t>
            </a:r>
            <a:r>
              <a:rPr lang="en-GB" dirty="0" smtClean="0"/>
              <a:t>    </a:t>
            </a:r>
            <a:r>
              <a:rPr lang="en-GB" b="1" dirty="0" smtClean="0">
                <a:solidFill>
                  <a:srgbClr val="0070C0"/>
                </a:solidFill>
              </a:rPr>
              <a:t>2.</a:t>
            </a:r>
            <a:r>
              <a:rPr lang="en-GB" dirty="0" smtClean="0"/>
              <a:t> </a:t>
            </a:r>
            <a:r>
              <a:rPr lang="en-GB" b="1" dirty="0" smtClean="0">
                <a:solidFill>
                  <a:srgbClr val="0070C0"/>
                </a:solidFill>
              </a:rPr>
              <a:t>Assess the risks </a:t>
            </a:r>
            <a:r>
              <a:rPr lang="en-GB" b="1" dirty="0">
                <a:solidFill>
                  <a:srgbClr val="0070C0"/>
                </a:solidFill>
              </a:rPr>
              <a:t>posed by site </a:t>
            </a:r>
            <a:r>
              <a:rPr lang="en-GB" b="1" dirty="0" smtClean="0">
                <a:solidFill>
                  <a:srgbClr val="0070C0"/>
                </a:solidFill>
              </a:rPr>
              <a:t>conditions.</a:t>
            </a:r>
          </a:p>
          <a:p>
            <a:r>
              <a:rPr lang="en-GB" dirty="0"/>
              <a:t> </a:t>
            </a:r>
            <a:r>
              <a:rPr lang="en-GB" dirty="0" smtClean="0"/>
              <a:t>    </a:t>
            </a:r>
            <a:r>
              <a:rPr lang="en-GB" b="1" dirty="0" smtClean="0">
                <a:solidFill>
                  <a:srgbClr val="0070C0"/>
                </a:solidFill>
              </a:rPr>
              <a:t>3.</a:t>
            </a:r>
            <a:r>
              <a:rPr lang="en-GB" dirty="0" smtClean="0"/>
              <a:t> </a:t>
            </a:r>
            <a:r>
              <a:rPr lang="en-GB" b="1" dirty="0" smtClean="0">
                <a:solidFill>
                  <a:srgbClr val="0070C0"/>
                </a:solidFill>
              </a:rPr>
              <a:t>Design </a:t>
            </a:r>
            <a:r>
              <a:rPr lang="en-GB" b="1" dirty="0">
                <a:solidFill>
                  <a:srgbClr val="0070C0"/>
                </a:solidFill>
              </a:rPr>
              <a:t>earthworks and structure </a:t>
            </a:r>
            <a:r>
              <a:rPr lang="en-GB" b="1" dirty="0" smtClean="0">
                <a:solidFill>
                  <a:srgbClr val="0070C0"/>
                </a:solidFill>
              </a:rPr>
              <a:t>foundations.</a:t>
            </a:r>
          </a:p>
          <a:p>
            <a:r>
              <a:rPr lang="en-GB" b="1" dirty="0">
                <a:solidFill>
                  <a:srgbClr val="0070C0"/>
                </a:solidFill>
              </a:rPr>
              <a:t> </a:t>
            </a:r>
            <a:r>
              <a:rPr lang="en-GB" b="1" dirty="0" smtClean="0">
                <a:solidFill>
                  <a:srgbClr val="0070C0"/>
                </a:solidFill>
              </a:rPr>
              <a:t>    4. Monitor </a:t>
            </a:r>
            <a:r>
              <a:rPr lang="en-GB" b="1" dirty="0">
                <a:solidFill>
                  <a:srgbClr val="0070C0"/>
                </a:solidFill>
              </a:rPr>
              <a:t>site </a:t>
            </a:r>
            <a:r>
              <a:rPr lang="en-GB" b="1" dirty="0" smtClean="0">
                <a:solidFill>
                  <a:srgbClr val="0070C0"/>
                </a:solidFill>
              </a:rPr>
              <a:t>conditions</a:t>
            </a:r>
            <a:r>
              <a:rPr lang="en-GB" b="1" dirty="0">
                <a:solidFill>
                  <a:srgbClr val="0070C0"/>
                </a:solidFill>
              </a:rPr>
              <a:t>, earthwork and foundation construction</a:t>
            </a:r>
            <a:r>
              <a:rPr lang="en-GB" b="1" dirty="0" smtClean="0">
                <a:solidFill>
                  <a:srgbClr val="0070C0"/>
                </a:solidFill>
              </a:rPr>
              <a:t>.</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 calcmode="lin" valueType="num">
                                      <p:cBhvr additive="base">
                                        <p:cTn id="4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 calcmode="lin" valueType="num">
                                      <p:cBhvr additive="base">
                                        <p:cTn id="4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26328" y="954107"/>
            <a:ext cx="7560840" cy="5509200"/>
          </a:xfrm>
          <a:prstGeom prst="rect">
            <a:avLst/>
          </a:prstGeom>
        </p:spPr>
        <p:txBody>
          <a:bodyPr wrap="square">
            <a:spAutoFit/>
          </a:bodyPr>
          <a:lstStyle/>
          <a:p>
            <a:pPr marL="342900" indent="-342900" algn="just">
              <a:buFont typeface="Wingdings" panose="05000000000000000000" pitchFamily="2" charset="2"/>
              <a:buChar char="§"/>
            </a:pPr>
            <a:r>
              <a:rPr lang="en-GB" sz="2200" dirty="0"/>
              <a:t>A typical geotechnical engineering project </a:t>
            </a:r>
            <a:r>
              <a:rPr lang="en-GB" sz="2200" b="1" dirty="0">
                <a:solidFill>
                  <a:srgbClr val="0070C0"/>
                </a:solidFill>
              </a:rPr>
              <a:t>begins with a review of project </a:t>
            </a:r>
            <a:r>
              <a:rPr lang="en-GB" sz="2200" b="1" dirty="0" smtClean="0">
                <a:solidFill>
                  <a:srgbClr val="0070C0"/>
                </a:solidFill>
              </a:rPr>
              <a:t>needs,</a:t>
            </a:r>
            <a:r>
              <a:rPr lang="en-GB" sz="2200" dirty="0" smtClean="0"/>
              <a:t> </a:t>
            </a:r>
            <a:r>
              <a:rPr lang="en-GB" sz="2200" dirty="0"/>
              <a:t>to define the required material properties. </a:t>
            </a:r>
            <a:endParaRPr lang="en-GB" sz="2200" dirty="0" smtClean="0"/>
          </a:p>
          <a:p>
            <a:pPr marL="342900" indent="-342900" algn="just">
              <a:buFont typeface="Wingdings" panose="05000000000000000000" pitchFamily="2" charset="2"/>
              <a:buChar char="§"/>
            </a:pPr>
            <a:endParaRPr lang="en-GB" sz="2200" dirty="0" smtClean="0"/>
          </a:p>
          <a:p>
            <a:pPr marL="342900" indent="-342900" algn="just">
              <a:buFont typeface="Wingdings" panose="05000000000000000000" pitchFamily="2" charset="2"/>
              <a:buChar char="§"/>
            </a:pPr>
            <a:r>
              <a:rPr lang="en-GB" sz="2200" dirty="0" smtClean="0"/>
              <a:t>Then </a:t>
            </a:r>
            <a:r>
              <a:rPr lang="en-GB" sz="2200" dirty="0"/>
              <a:t>follows a site investigation of </a:t>
            </a:r>
            <a:r>
              <a:rPr lang="en-GB" sz="2200" b="1" dirty="0">
                <a:solidFill>
                  <a:srgbClr val="0070C0"/>
                </a:solidFill>
              </a:rPr>
              <a:t>soil, </a:t>
            </a:r>
            <a:r>
              <a:rPr lang="en-GB" sz="2200" b="1" dirty="0" smtClean="0">
                <a:solidFill>
                  <a:srgbClr val="0070C0"/>
                </a:solidFill>
              </a:rPr>
              <a:t>fold and fault </a:t>
            </a:r>
            <a:r>
              <a:rPr lang="en-GB" sz="2200" b="1" dirty="0">
                <a:solidFill>
                  <a:srgbClr val="0070C0"/>
                </a:solidFill>
              </a:rPr>
              <a:t>distribution and </a:t>
            </a:r>
            <a:r>
              <a:rPr lang="en-GB" sz="2200" b="1" dirty="0" smtClean="0">
                <a:solidFill>
                  <a:srgbClr val="0070C0"/>
                </a:solidFill>
              </a:rPr>
              <a:t>bedrock</a:t>
            </a:r>
            <a:r>
              <a:rPr lang="en-GB" sz="2200" dirty="0" smtClean="0">
                <a:solidFill>
                  <a:srgbClr val="0070C0"/>
                </a:solidFill>
              </a:rPr>
              <a:t> </a:t>
            </a:r>
            <a:r>
              <a:rPr lang="en-GB" sz="2200" dirty="0" smtClean="0"/>
              <a:t>on </a:t>
            </a:r>
            <a:r>
              <a:rPr lang="en-GB" sz="2200" dirty="0"/>
              <a:t>and below an area of interest to determine their engineering </a:t>
            </a:r>
            <a:r>
              <a:rPr lang="en-GB" sz="2200" dirty="0" smtClean="0"/>
              <a:t>properties, </a:t>
            </a:r>
            <a:r>
              <a:rPr lang="en-GB" sz="2200" dirty="0"/>
              <a:t>including how they will interact </a:t>
            </a:r>
            <a:r>
              <a:rPr lang="en-GB" sz="2200" b="1" dirty="0">
                <a:solidFill>
                  <a:srgbClr val="0070C0"/>
                </a:solidFill>
              </a:rPr>
              <a:t>with, on or in </a:t>
            </a:r>
            <a:r>
              <a:rPr lang="en-GB" sz="2200" dirty="0"/>
              <a:t>a proposed </a:t>
            </a:r>
            <a:r>
              <a:rPr lang="en-GB" sz="2200" dirty="0" smtClean="0"/>
              <a:t>construction.</a:t>
            </a:r>
          </a:p>
          <a:p>
            <a:pPr marL="342900" indent="-342900" algn="just">
              <a:buFont typeface="Wingdings" panose="05000000000000000000" pitchFamily="2" charset="2"/>
              <a:buChar char="§"/>
            </a:pPr>
            <a:endParaRPr lang="en-GB" sz="2200" dirty="0" smtClean="0"/>
          </a:p>
          <a:p>
            <a:pPr marL="342900" indent="-342900" algn="just">
              <a:buFont typeface="Wingdings" panose="05000000000000000000" pitchFamily="2" charset="2"/>
              <a:buChar char="§"/>
            </a:pPr>
            <a:r>
              <a:rPr lang="en-GB" sz="2200" dirty="0" smtClean="0"/>
              <a:t>Investigations </a:t>
            </a:r>
            <a:r>
              <a:rPr lang="en-GB" sz="2200" dirty="0"/>
              <a:t>can include the assessment of the </a:t>
            </a:r>
            <a:r>
              <a:rPr lang="en-GB" sz="2200" b="1" dirty="0">
                <a:solidFill>
                  <a:srgbClr val="0070C0"/>
                </a:solidFill>
              </a:rPr>
              <a:t>risk to humans, property and the environment</a:t>
            </a:r>
            <a:r>
              <a:rPr lang="en-GB" sz="2200" dirty="0"/>
              <a:t> from natural hazards such </a:t>
            </a:r>
            <a:r>
              <a:rPr lang="en-GB" sz="2200" dirty="0" smtClean="0"/>
              <a:t>as …. ?</a:t>
            </a:r>
          </a:p>
          <a:p>
            <a:pPr algn="just"/>
            <a:r>
              <a:rPr lang="en-GB" sz="2200" dirty="0" smtClean="0"/>
              <a:t>			</a:t>
            </a:r>
            <a:r>
              <a:rPr lang="en-GB" sz="2200" b="1" dirty="0" smtClean="0">
                <a:solidFill>
                  <a:srgbClr val="0070C0"/>
                </a:solidFill>
              </a:rPr>
              <a:t>Earthquakes </a:t>
            </a:r>
          </a:p>
          <a:p>
            <a:pPr algn="just"/>
            <a:r>
              <a:rPr lang="en-GB" sz="2200" b="1" dirty="0" smtClean="0">
                <a:solidFill>
                  <a:srgbClr val="0070C0"/>
                </a:solidFill>
              </a:rPr>
              <a:t>			Landslides </a:t>
            </a:r>
          </a:p>
          <a:p>
            <a:pPr algn="just"/>
            <a:r>
              <a:rPr lang="en-GB" sz="2200" b="1" dirty="0" smtClean="0">
                <a:solidFill>
                  <a:srgbClr val="0070C0"/>
                </a:solidFill>
              </a:rPr>
              <a:t>			Sinkholes </a:t>
            </a:r>
          </a:p>
          <a:p>
            <a:pPr algn="just"/>
            <a:r>
              <a:rPr lang="en-GB" sz="2200" b="1" dirty="0">
                <a:solidFill>
                  <a:srgbClr val="0070C0"/>
                </a:solidFill>
              </a:rPr>
              <a:t> </a:t>
            </a:r>
            <a:r>
              <a:rPr lang="en-GB" sz="2200" b="1" dirty="0" smtClean="0">
                <a:solidFill>
                  <a:srgbClr val="0070C0"/>
                </a:solidFill>
              </a:rPr>
              <a:t>            Soil Liquefaction, </a:t>
            </a:r>
            <a:r>
              <a:rPr lang="en-GB" sz="2200" b="1" dirty="0">
                <a:solidFill>
                  <a:srgbClr val="0070C0"/>
                </a:solidFill>
              </a:rPr>
              <a:t>debris flows and </a:t>
            </a:r>
            <a:r>
              <a:rPr lang="en-GB" sz="2200" b="1" dirty="0" smtClean="0">
                <a:solidFill>
                  <a:srgbClr val="0070C0"/>
                </a:solidFill>
              </a:rPr>
              <a:t>rock falls.</a:t>
            </a:r>
            <a:endParaRPr lang="en-GB" sz="2200" b="1" dirty="0">
              <a:solidFill>
                <a:srgbClr val="0070C0"/>
              </a:solidFill>
            </a:endParaRPr>
          </a:p>
        </p:txBody>
      </p:sp>
      <p:sp>
        <p:nvSpPr>
          <p:cNvPr id="3" name="Rectangle 2"/>
          <p:cNvSpPr/>
          <p:nvPr/>
        </p:nvSpPr>
        <p:spPr>
          <a:xfrm>
            <a:off x="1331640" y="0"/>
            <a:ext cx="6552728" cy="954107"/>
          </a:xfrm>
          <a:prstGeom prst="rect">
            <a:avLst/>
          </a:prstGeom>
        </p:spPr>
        <p:txBody>
          <a:bodyPr wrap="square">
            <a:spAutoFit/>
          </a:bodyPr>
          <a:lstStyle/>
          <a:p>
            <a:pPr algn="ctr"/>
            <a:r>
              <a:rPr lang="en-GB" sz="2800" b="1" dirty="0">
                <a:solidFill>
                  <a:srgbClr val="0070C0"/>
                </a:solidFill>
              </a:rPr>
              <a:t>WHAT IS GEOTECHNICAL ENGINEERING ? </a:t>
            </a:r>
          </a:p>
        </p:txBody>
      </p:sp>
      <p:sp>
        <p:nvSpPr>
          <p:cNvPr id="4" name="TextBox 3"/>
          <p:cNvSpPr txBox="1"/>
          <p:nvPr/>
        </p:nvSpPr>
        <p:spPr>
          <a:xfrm>
            <a:off x="2195736" y="6461159"/>
            <a:ext cx="7200800" cy="369332"/>
          </a:xfrm>
          <a:prstGeom prst="rect">
            <a:avLst/>
          </a:prstGeom>
          <a:noFill/>
        </p:spPr>
        <p:txBody>
          <a:bodyPr wrap="square" rtlCol="0">
            <a:spAutoFit/>
          </a:bodyPr>
          <a:lstStyle/>
          <a:p>
            <a:r>
              <a:rPr lang="en-GB" dirty="0" smtClean="0"/>
              <a:t>We have looked at Rock types and structure in depth…..</a:t>
            </a:r>
            <a:endParaRPr lang="en-GB" dirty="0"/>
          </a:p>
        </p:txBody>
      </p:sp>
    </p:spTree>
    <p:extLst>
      <p:ext uri="{BB962C8B-B14F-4D97-AF65-F5344CB8AC3E}">
        <p14:creationId xmlns:p14="http://schemas.microsoft.com/office/powerpoint/2010/main" val="84560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74638"/>
            <a:ext cx="7746064" cy="1143000"/>
          </a:xfrm>
        </p:spPr>
        <p:txBody>
          <a:bodyPr/>
          <a:lstStyle/>
          <a:p>
            <a:r>
              <a:rPr lang="en-US" dirty="0" smtClean="0">
                <a:solidFill>
                  <a:srgbClr val="0070C0"/>
                </a:solidFill>
              </a:rPr>
              <a:t>What is a Soil composed of ?</a:t>
            </a:r>
            <a:endParaRPr lang="en-US" dirty="0">
              <a:solidFill>
                <a:srgbClr val="0070C0"/>
              </a:solidFill>
            </a:endParaRPr>
          </a:p>
        </p:txBody>
      </p:sp>
      <p:sp>
        <p:nvSpPr>
          <p:cNvPr id="3" name="Content Placeholder 2"/>
          <p:cNvSpPr>
            <a:spLocks noGrp="1"/>
          </p:cNvSpPr>
          <p:nvPr>
            <p:ph idx="1"/>
          </p:nvPr>
        </p:nvSpPr>
        <p:spPr>
          <a:xfrm>
            <a:off x="914400" y="1268760"/>
            <a:ext cx="7546032" cy="5105400"/>
          </a:xfrm>
        </p:spPr>
        <p:txBody>
          <a:bodyPr>
            <a:normAutofit fontScale="92500" lnSpcReduction="20000"/>
          </a:bodyPr>
          <a:lstStyle/>
          <a:p>
            <a:pPr algn="just"/>
            <a:r>
              <a:rPr lang="en-US" dirty="0" smtClean="0"/>
              <a:t>Soil is a complex mixture of weathered rock, minerals, organic material (both living &amp; decaying), water, and air.</a:t>
            </a:r>
          </a:p>
          <a:p>
            <a:pPr algn="just"/>
            <a:r>
              <a:rPr lang="en-US" dirty="0" smtClean="0"/>
              <a:t>Different soils have different amounts of each of these elements.</a:t>
            </a:r>
          </a:p>
          <a:p>
            <a:pPr algn="just"/>
            <a:r>
              <a:rPr lang="en-US" b="1" dirty="0" smtClean="0">
                <a:solidFill>
                  <a:srgbClr val="0070C0"/>
                </a:solidFill>
              </a:rPr>
              <a:t>What might change the amount of each element?</a:t>
            </a:r>
          </a:p>
          <a:p>
            <a:pPr algn="just"/>
            <a:r>
              <a:rPr lang="en-US" dirty="0" smtClean="0"/>
              <a:t>On average, soil has the following ratios:</a:t>
            </a:r>
          </a:p>
          <a:p>
            <a:pPr lvl="1" algn="just"/>
            <a:r>
              <a:rPr lang="en-US" dirty="0" smtClean="0"/>
              <a:t>45% minerals &amp; rocks</a:t>
            </a:r>
          </a:p>
          <a:p>
            <a:pPr lvl="1" algn="just"/>
            <a:r>
              <a:rPr lang="en-US" dirty="0" smtClean="0"/>
              <a:t>25% water</a:t>
            </a:r>
          </a:p>
          <a:p>
            <a:pPr lvl="1" algn="just"/>
            <a:r>
              <a:rPr lang="en-US" dirty="0" smtClean="0"/>
              <a:t>25% air</a:t>
            </a:r>
          </a:p>
          <a:p>
            <a:pPr lvl="1" algn="just"/>
            <a:r>
              <a:rPr lang="en-US" dirty="0" smtClean="0"/>
              <a:t>5% organic material</a:t>
            </a:r>
            <a:endParaRPr lang="en-US" dirty="0"/>
          </a:p>
        </p:txBody>
      </p:sp>
    </p:spTree>
    <p:extLst>
      <p:ext uri="{BB962C8B-B14F-4D97-AF65-F5344CB8AC3E}">
        <p14:creationId xmlns:p14="http://schemas.microsoft.com/office/powerpoint/2010/main" val="345700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87624" y="404664"/>
            <a:ext cx="8305800" cy="990600"/>
          </a:xfrm>
        </p:spPr>
        <p:txBody>
          <a:bodyPr/>
          <a:lstStyle/>
          <a:p>
            <a:r>
              <a:rPr lang="en-US" b="1" i="0" dirty="0" smtClean="0">
                <a:solidFill>
                  <a:srgbClr val="0070C0"/>
                </a:solidFill>
              </a:rPr>
              <a:t>Soil Characteristics</a:t>
            </a:r>
            <a:r>
              <a:rPr lang="en-US" dirty="0" smtClean="0">
                <a:solidFill>
                  <a:srgbClr val="0070C0"/>
                </a:solidFill>
              </a:rPr>
              <a:t> </a:t>
            </a:r>
          </a:p>
        </p:txBody>
      </p:sp>
      <p:sp>
        <p:nvSpPr>
          <p:cNvPr id="6147" name="Rectangle 3"/>
          <p:cNvSpPr>
            <a:spLocks noGrp="1" noChangeArrowheads="1"/>
          </p:cNvSpPr>
          <p:nvPr>
            <p:ph sz="half" idx="1"/>
          </p:nvPr>
        </p:nvSpPr>
        <p:spPr>
          <a:xfrm>
            <a:off x="990600" y="1484784"/>
            <a:ext cx="8153400" cy="1981200"/>
          </a:xfrm>
        </p:spPr>
        <p:txBody>
          <a:bodyPr>
            <a:normAutofit fontScale="85000" lnSpcReduction="20000"/>
          </a:bodyPr>
          <a:lstStyle/>
          <a:p>
            <a:pPr>
              <a:buFontTx/>
              <a:buNone/>
            </a:pPr>
            <a:r>
              <a:rPr lang="en-US" b="1" dirty="0" smtClean="0">
                <a:solidFill>
                  <a:schemeClr val="tx2"/>
                </a:solidFill>
                <a:latin typeface="Calibri" pitchFamily="34" charset="0"/>
              </a:rPr>
              <a:t>Most soils contain four basic components: </a:t>
            </a:r>
          </a:p>
          <a:p>
            <a:r>
              <a:rPr lang="en-US" b="1" dirty="0" smtClean="0">
                <a:solidFill>
                  <a:srgbClr val="CC3300"/>
                </a:solidFill>
                <a:latin typeface="Calibri" pitchFamily="34" charset="0"/>
              </a:rPr>
              <a:t>Organic matter</a:t>
            </a:r>
            <a:r>
              <a:rPr lang="en-US" b="1" dirty="0" smtClean="0">
                <a:latin typeface="Calibri" pitchFamily="34" charset="0"/>
              </a:rPr>
              <a:t> </a:t>
            </a:r>
          </a:p>
          <a:p>
            <a:r>
              <a:rPr lang="en-US" b="1" dirty="0" smtClean="0">
                <a:solidFill>
                  <a:schemeClr val="accent1"/>
                </a:solidFill>
                <a:latin typeface="Calibri" pitchFamily="34" charset="0"/>
              </a:rPr>
              <a:t>Mineral particles</a:t>
            </a:r>
          </a:p>
          <a:p>
            <a:r>
              <a:rPr lang="en-US" b="1" dirty="0" smtClean="0">
                <a:solidFill>
                  <a:schemeClr val="hlink"/>
                </a:solidFill>
                <a:latin typeface="Calibri" pitchFamily="34" charset="0"/>
              </a:rPr>
              <a:t>Water</a:t>
            </a:r>
          </a:p>
          <a:p>
            <a:r>
              <a:rPr lang="en-US" b="1" dirty="0" smtClean="0">
                <a:latin typeface="Calibri" pitchFamily="34" charset="0"/>
              </a:rPr>
              <a:t>Air</a:t>
            </a:r>
          </a:p>
          <a:p>
            <a:endParaRPr lang="en-US" dirty="0" smtClean="0">
              <a:latin typeface="Arial" charset="0"/>
            </a:endParaRPr>
          </a:p>
        </p:txBody>
      </p:sp>
      <p:pic>
        <p:nvPicPr>
          <p:cNvPr id="13316" name="Picture 6"/>
          <p:cNvPicPr>
            <a:picLocks noChangeAspect="1" noChangeArrowheads="1"/>
          </p:cNvPicPr>
          <p:nvPr/>
        </p:nvPicPr>
        <p:blipFill>
          <a:blip r:embed="rId2" cstate="print"/>
          <a:srcRect/>
          <a:stretch>
            <a:fillRect/>
          </a:stretch>
        </p:blipFill>
        <p:spPr bwMode="auto">
          <a:xfrm>
            <a:off x="2667000" y="2852936"/>
            <a:ext cx="6153472" cy="4005065"/>
          </a:xfrm>
          <a:prstGeom prst="rect">
            <a:avLst/>
          </a:prstGeom>
          <a:noFill/>
          <a:ln w="9525">
            <a:noFill/>
            <a:miter lim="800000"/>
            <a:headEnd/>
            <a:tailEnd/>
          </a:ln>
        </p:spPr>
      </p:pic>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stCondLst>
                                            <p:cond delay="0"/>
                                          </p:stCondLst>
                                        </p:cTn>
                                        <p:tgtEl>
                                          <p:spTgt spid="6146"/>
                                        </p:tgtEl>
                                        <p:attrNameLst>
                                          <p:attrName>ppt_x</p:attrName>
                                        </p:attrNameLst>
                                      </p:cBhvr>
                                      <p:tavLst>
                                        <p:tav tm="0">
                                          <p:val>
                                            <p:strVal val="0-#ppt_w/2"/>
                                          </p:val>
                                        </p:tav>
                                        <p:tav tm="100000">
                                          <p:val>
                                            <p:strVal val="#ppt_x"/>
                                          </p:val>
                                        </p:tav>
                                      </p:tavLst>
                                    </p:anim>
                                    <p:anim calcmode="lin" valueType="num">
                                      <p:cBhvr additive="base">
                                        <p:cTn id="8" dur="500" fill="hold">
                                          <p:stCondLst>
                                            <p:cond delay="0"/>
                                          </p:stCondLst>
                                        </p:cTn>
                                        <p:tgtEl>
                                          <p:spTgt spid="6146"/>
                                        </p:tgtEl>
                                        <p:attrNameLst>
                                          <p:attrName>ppt_y</p:attrName>
                                        </p:attrNameLst>
                                      </p:cBhvr>
                                      <p:tavLst>
                                        <p:tav tm="0">
                                          <p:val>
                                            <p:strVal val="0-#ppt_h/2"/>
                                          </p:val>
                                        </p:tav>
                                        <p:tav tm="100000">
                                          <p:val>
                                            <p:strVal val="#ppt_y"/>
                                          </p:val>
                                        </p:tav>
                                      </p:tavLst>
                                    </p:anim>
                                  </p:childTnLst>
                                </p:cTn>
                              </p:par>
                              <p:par>
                                <p:cTn id="9" presetID="40" presetClass="entr" presetSubtype="0" fill="hold" grpId="0" nodeType="withEffect">
                                  <p:stCondLst>
                                    <p:cond delay="0"/>
                                  </p:stCondLst>
                                  <p:iterate type="lt">
                                    <p:tmPct val="10000"/>
                                  </p:iterate>
                                  <p:childTnLst>
                                    <p:set>
                                      <p:cBhvr>
                                        <p:cTn id="10" dur="1" fill="hold">
                                          <p:stCondLst>
                                            <p:cond delay="0"/>
                                          </p:stCondLst>
                                        </p:cTn>
                                        <p:tgtEl>
                                          <p:spTgt spid="6147">
                                            <p:txEl>
                                              <p:pRg st="0" end="0"/>
                                            </p:txEl>
                                          </p:spTgt>
                                        </p:tgtEl>
                                        <p:attrNameLst>
                                          <p:attrName>style.visibility</p:attrName>
                                        </p:attrNameLst>
                                      </p:cBhvr>
                                      <p:to>
                                        <p:strVal val="visible"/>
                                      </p:to>
                                    </p:set>
                                    <p:animEffect transition="in" filter="fade">
                                      <p:cBhvr>
                                        <p:cTn id="11" dur="500"/>
                                        <p:tgtEl>
                                          <p:spTgt spid="6147">
                                            <p:txEl>
                                              <p:pRg st="0" end="0"/>
                                            </p:txEl>
                                          </p:spTgt>
                                        </p:tgtEl>
                                      </p:cBhvr>
                                    </p:animEffect>
                                    <p:anim calcmode="lin" valueType="num">
                                      <p:cBhvr>
                                        <p:cTn id="12" dur="500" fill="hold"/>
                                        <p:tgtEl>
                                          <p:spTgt spid="6147">
                                            <p:txEl>
                                              <p:pRg st="0" end="0"/>
                                            </p:txEl>
                                          </p:spTgt>
                                        </p:tgtEl>
                                        <p:attrNameLst>
                                          <p:attrName>ppt_x</p:attrName>
                                        </p:attrNameLst>
                                      </p:cBhvr>
                                      <p:tavLst>
                                        <p:tav tm="0">
                                          <p:val>
                                            <p:strVal val="#ppt_x-.1"/>
                                          </p:val>
                                        </p:tav>
                                        <p:tav tm="100000">
                                          <p:val>
                                            <p:strVal val="#ppt_x"/>
                                          </p:val>
                                        </p:tav>
                                      </p:tavLst>
                                    </p:anim>
                                    <p:anim calcmode="lin" valueType="num">
                                      <p:cBhvr>
                                        <p:cTn id="13"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0" presetClass="entr" presetSubtype="0" fill="hold" grpId="0" nodeType="clickEffect">
                                  <p:stCondLst>
                                    <p:cond delay="0"/>
                                  </p:stCondLst>
                                  <p:iterate type="lt">
                                    <p:tmPct val="10000"/>
                                  </p:iterate>
                                  <p:childTnLst>
                                    <p:set>
                                      <p:cBhvr>
                                        <p:cTn id="17" dur="1" fill="hold">
                                          <p:stCondLst>
                                            <p:cond delay="0"/>
                                          </p:stCondLst>
                                        </p:cTn>
                                        <p:tgtEl>
                                          <p:spTgt spid="6147">
                                            <p:txEl>
                                              <p:pRg st="1" end="1"/>
                                            </p:txEl>
                                          </p:spTgt>
                                        </p:tgtEl>
                                        <p:attrNameLst>
                                          <p:attrName>style.visibility</p:attrName>
                                        </p:attrNameLst>
                                      </p:cBhvr>
                                      <p:to>
                                        <p:strVal val="visible"/>
                                      </p:to>
                                    </p:set>
                                    <p:animEffect transition="in" filter="fade">
                                      <p:cBhvr>
                                        <p:cTn id="18" dur="500"/>
                                        <p:tgtEl>
                                          <p:spTgt spid="6147">
                                            <p:txEl>
                                              <p:pRg st="1" end="1"/>
                                            </p:txEl>
                                          </p:spTgt>
                                        </p:tgtEl>
                                      </p:cBhvr>
                                    </p:animEffect>
                                    <p:anim calcmode="lin" valueType="num">
                                      <p:cBhvr>
                                        <p:cTn id="19" dur="500" fill="hold"/>
                                        <p:tgtEl>
                                          <p:spTgt spid="6147">
                                            <p:txEl>
                                              <p:pRg st="1" end="1"/>
                                            </p:txEl>
                                          </p:spTgt>
                                        </p:tgtEl>
                                        <p:attrNameLst>
                                          <p:attrName>ppt_x</p:attrName>
                                        </p:attrNameLst>
                                      </p:cBhvr>
                                      <p:tavLst>
                                        <p:tav tm="0">
                                          <p:val>
                                            <p:strVal val="#ppt_x-.1"/>
                                          </p:val>
                                        </p:tav>
                                        <p:tav tm="100000">
                                          <p:val>
                                            <p:strVal val="#ppt_x"/>
                                          </p:val>
                                        </p:tav>
                                      </p:tavLst>
                                    </p:anim>
                                    <p:anim calcmode="lin" valueType="num">
                                      <p:cBhvr>
                                        <p:cTn id="20"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par>
                          <p:cTn id="21" fill="hold" nodeType="afterGroup">
                            <p:stCondLst>
                              <p:cond delay="1100"/>
                            </p:stCondLst>
                            <p:childTnLst>
                              <p:par>
                                <p:cTn id="22" presetID="40" presetClass="entr" presetSubtype="0" fill="hold" grpId="0" nodeType="afterEffect">
                                  <p:stCondLst>
                                    <p:cond delay="2000"/>
                                  </p:stCondLst>
                                  <p:iterate type="lt">
                                    <p:tmPct val="10000"/>
                                  </p:iterate>
                                  <p:childTnLst>
                                    <p:set>
                                      <p:cBhvr>
                                        <p:cTn id="23" dur="1" fill="hold">
                                          <p:stCondLst>
                                            <p:cond delay="0"/>
                                          </p:stCondLst>
                                        </p:cTn>
                                        <p:tgtEl>
                                          <p:spTgt spid="6147">
                                            <p:txEl>
                                              <p:pRg st="2" end="2"/>
                                            </p:txEl>
                                          </p:spTgt>
                                        </p:tgtEl>
                                        <p:attrNameLst>
                                          <p:attrName>style.visibility</p:attrName>
                                        </p:attrNameLst>
                                      </p:cBhvr>
                                      <p:to>
                                        <p:strVal val="visible"/>
                                      </p:to>
                                    </p:set>
                                    <p:animEffect transition="in" filter="fade">
                                      <p:cBhvr>
                                        <p:cTn id="24" dur="500"/>
                                        <p:tgtEl>
                                          <p:spTgt spid="6147">
                                            <p:txEl>
                                              <p:pRg st="2" end="2"/>
                                            </p:txEl>
                                          </p:spTgt>
                                        </p:tgtEl>
                                      </p:cBhvr>
                                    </p:animEffect>
                                    <p:anim calcmode="lin" valueType="num">
                                      <p:cBhvr>
                                        <p:cTn id="25" dur="500" fill="hold"/>
                                        <p:tgtEl>
                                          <p:spTgt spid="6147">
                                            <p:txEl>
                                              <p:pRg st="2" end="2"/>
                                            </p:txEl>
                                          </p:spTgt>
                                        </p:tgtEl>
                                        <p:attrNameLst>
                                          <p:attrName>ppt_x</p:attrName>
                                        </p:attrNameLst>
                                      </p:cBhvr>
                                      <p:tavLst>
                                        <p:tav tm="0">
                                          <p:val>
                                            <p:strVal val="#ppt_x-.1"/>
                                          </p:val>
                                        </p:tav>
                                        <p:tav tm="100000">
                                          <p:val>
                                            <p:strVal val="#ppt_x"/>
                                          </p:val>
                                        </p:tav>
                                      </p:tavLst>
                                    </p:anim>
                                    <p:anim calcmode="lin" valueType="num">
                                      <p:cBhvr>
                                        <p:cTn id="26"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par>
                          <p:cTn id="27" fill="hold" nodeType="afterGroup">
                            <p:stCondLst>
                              <p:cond delay="4350"/>
                            </p:stCondLst>
                            <p:childTnLst>
                              <p:par>
                                <p:cTn id="28" presetID="40" presetClass="entr" presetSubtype="0" fill="hold" grpId="0" nodeType="afterEffect">
                                  <p:stCondLst>
                                    <p:cond delay="2000"/>
                                  </p:stCondLst>
                                  <p:iterate type="lt">
                                    <p:tmPct val="10000"/>
                                  </p:iterate>
                                  <p:childTnLst>
                                    <p:set>
                                      <p:cBhvr>
                                        <p:cTn id="29" dur="1" fill="hold">
                                          <p:stCondLst>
                                            <p:cond delay="0"/>
                                          </p:stCondLst>
                                        </p:cTn>
                                        <p:tgtEl>
                                          <p:spTgt spid="6147">
                                            <p:txEl>
                                              <p:pRg st="3" end="3"/>
                                            </p:txEl>
                                          </p:spTgt>
                                        </p:tgtEl>
                                        <p:attrNameLst>
                                          <p:attrName>style.visibility</p:attrName>
                                        </p:attrNameLst>
                                      </p:cBhvr>
                                      <p:to>
                                        <p:strVal val="visible"/>
                                      </p:to>
                                    </p:set>
                                    <p:animEffect transition="in" filter="fade">
                                      <p:cBhvr>
                                        <p:cTn id="30" dur="500"/>
                                        <p:tgtEl>
                                          <p:spTgt spid="6147">
                                            <p:txEl>
                                              <p:pRg st="3" end="3"/>
                                            </p:txEl>
                                          </p:spTgt>
                                        </p:tgtEl>
                                      </p:cBhvr>
                                    </p:animEffect>
                                    <p:anim calcmode="lin" valueType="num">
                                      <p:cBhvr>
                                        <p:cTn id="31" dur="500" fill="hold"/>
                                        <p:tgtEl>
                                          <p:spTgt spid="6147">
                                            <p:txEl>
                                              <p:pRg st="3" end="3"/>
                                            </p:txEl>
                                          </p:spTgt>
                                        </p:tgtEl>
                                        <p:attrNameLst>
                                          <p:attrName>ppt_x</p:attrName>
                                        </p:attrNameLst>
                                      </p:cBhvr>
                                      <p:tavLst>
                                        <p:tav tm="0">
                                          <p:val>
                                            <p:strVal val="#ppt_x-.1"/>
                                          </p:val>
                                        </p:tav>
                                        <p:tav tm="100000">
                                          <p:val>
                                            <p:strVal val="#ppt_x"/>
                                          </p:val>
                                        </p:tav>
                                      </p:tavLst>
                                    </p:anim>
                                    <p:anim calcmode="lin" valueType="num">
                                      <p:cBhvr>
                                        <p:cTn id="32" dur="5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par>
                          <p:cTn id="33" fill="hold" nodeType="afterGroup">
                            <p:stCondLst>
                              <p:cond delay="7050"/>
                            </p:stCondLst>
                            <p:childTnLst>
                              <p:par>
                                <p:cTn id="34" presetID="40" presetClass="entr" presetSubtype="0" fill="hold" grpId="0" nodeType="afterEffect">
                                  <p:stCondLst>
                                    <p:cond delay="2000"/>
                                  </p:stCondLst>
                                  <p:iterate type="lt">
                                    <p:tmPct val="10000"/>
                                  </p:iterate>
                                  <p:childTnLst>
                                    <p:set>
                                      <p:cBhvr>
                                        <p:cTn id="35" dur="1" fill="hold">
                                          <p:stCondLst>
                                            <p:cond delay="0"/>
                                          </p:stCondLst>
                                        </p:cTn>
                                        <p:tgtEl>
                                          <p:spTgt spid="6147">
                                            <p:txEl>
                                              <p:pRg st="4" end="4"/>
                                            </p:txEl>
                                          </p:spTgt>
                                        </p:tgtEl>
                                        <p:attrNameLst>
                                          <p:attrName>style.visibility</p:attrName>
                                        </p:attrNameLst>
                                      </p:cBhvr>
                                      <p:to>
                                        <p:strVal val="visible"/>
                                      </p:to>
                                    </p:set>
                                    <p:animEffect transition="in" filter="fade">
                                      <p:cBhvr>
                                        <p:cTn id="36" dur="500"/>
                                        <p:tgtEl>
                                          <p:spTgt spid="6147">
                                            <p:txEl>
                                              <p:pRg st="4" end="4"/>
                                            </p:txEl>
                                          </p:spTgt>
                                        </p:tgtEl>
                                      </p:cBhvr>
                                    </p:animEffect>
                                    <p:anim calcmode="lin" valueType="num">
                                      <p:cBhvr>
                                        <p:cTn id="37" dur="500" fill="hold"/>
                                        <p:tgtEl>
                                          <p:spTgt spid="6147">
                                            <p:txEl>
                                              <p:pRg st="4" end="4"/>
                                            </p:txEl>
                                          </p:spTgt>
                                        </p:tgtEl>
                                        <p:attrNameLst>
                                          <p:attrName>ppt_x</p:attrName>
                                        </p:attrNameLst>
                                      </p:cBhvr>
                                      <p:tavLst>
                                        <p:tav tm="0">
                                          <p:val>
                                            <p:strVal val="#ppt_x-.1"/>
                                          </p:val>
                                        </p:tav>
                                        <p:tav tm="100000">
                                          <p:val>
                                            <p:strVal val="#ppt_x"/>
                                          </p:val>
                                        </p:tav>
                                      </p:tavLst>
                                    </p:anim>
                                    <p:anim calcmode="lin" valueType="num">
                                      <p:cBhvr>
                                        <p:cTn id="38" dur="5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88639"/>
            <a:ext cx="4104456" cy="646331"/>
          </a:xfrm>
          <a:prstGeom prst="rect">
            <a:avLst/>
          </a:prstGeom>
          <a:noFill/>
        </p:spPr>
        <p:txBody>
          <a:bodyPr wrap="square" rtlCol="0">
            <a:spAutoFit/>
          </a:bodyPr>
          <a:lstStyle/>
          <a:p>
            <a:r>
              <a:rPr lang="en-GB" sz="3600" u="sng" dirty="0" smtClean="0">
                <a:solidFill>
                  <a:srgbClr val="0070C0"/>
                </a:solidFill>
              </a:rPr>
              <a:t>SOIL MODEL</a:t>
            </a:r>
            <a:endParaRPr lang="en-GB" sz="3600" u="sng" dirty="0">
              <a:solidFill>
                <a:srgbClr val="0070C0"/>
              </a:solidFill>
            </a:endParaRPr>
          </a:p>
        </p:txBody>
      </p:sp>
      <p:pic>
        <p:nvPicPr>
          <p:cNvPr id="1026" name="Picture 2" descr="C:\Users\fad-an\Desktop\Soils mode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7694" y="978987"/>
            <a:ext cx="8616794" cy="561836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721130" y="1196752"/>
            <a:ext cx="1152128" cy="738664"/>
          </a:xfrm>
          <a:prstGeom prst="rect">
            <a:avLst/>
          </a:prstGeom>
          <a:solidFill>
            <a:srgbClr val="FFFF00"/>
          </a:solidFill>
          <a:ln w="28575">
            <a:solidFill>
              <a:schemeClr val="tx1"/>
            </a:solidFill>
          </a:ln>
        </p:spPr>
        <p:txBody>
          <a:bodyPr wrap="square" rtlCol="0">
            <a:spAutoFit/>
          </a:bodyPr>
          <a:lstStyle/>
          <a:p>
            <a:pPr algn="ctr"/>
            <a:r>
              <a:rPr lang="en-GB" sz="1400" b="1" dirty="0" smtClean="0"/>
              <a:t>SOIL </a:t>
            </a:r>
          </a:p>
          <a:p>
            <a:pPr algn="ctr"/>
            <a:r>
              <a:rPr lang="en-GB" sz="1400" b="1" dirty="0" smtClean="0"/>
              <a:t>COLUMN</a:t>
            </a:r>
          </a:p>
          <a:p>
            <a:pPr algn="ctr"/>
            <a:endParaRPr lang="en-GB" sz="1400" dirty="0"/>
          </a:p>
        </p:txBody>
      </p:sp>
      <p:cxnSp>
        <p:nvCxnSpPr>
          <p:cNvPr id="5" name="Straight Arrow Connector 4"/>
          <p:cNvCxnSpPr/>
          <p:nvPr/>
        </p:nvCxnSpPr>
        <p:spPr>
          <a:xfrm>
            <a:off x="5292080" y="511806"/>
            <a:ext cx="0" cy="68494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539552" y="6021288"/>
            <a:ext cx="4752528" cy="369332"/>
          </a:xfrm>
          <a:prstGeom prst="rect">
            <a:avLst/>
          </a:prstGeom>
          <a:solidFill>
            <a:schemeClr val="bg1">
              <a:lumMod val="95000"/>
            </a:schemeClr>
          </a:solidFill>
        </p:spPr>
        <p:txBody>
          <a:bodyPr wrap="square" rtlCol="0">
            <a:spAutoFit/>
          </a:bodyPr>
          <a:lstStyle/>
          <a:p>
            <a:r>
              <a:rPr lang="en-GB" dirty="0" smtClean="0"/>
              <a:t>Soil Model – Volume and Mass relationships</a:t>
            </a:r>
            <a:endParaRPr lang="en-GB" dirty="0"/>
          </a:p>
        </p:txBody>
      </p:sp>
      <p:sp>
        <p:nvSpPr>
          <p:cNvPr id="4" name="Rectangle 3"/>
          <p:cNvSpPr/>
          <p:nvPr/>
        </p:nvSpPr>
        <p:spPr>
          <a:xfrm>
            <a:off x="6948264" y="5951021"/>
            <a:ext cx="1925960" cy="646331"/>
          </a:xfrm>
          <a:prstGeom prst="rect">
            <a:avLst/>
          </a:prstGeom>
        </p:spPr>
        <p:txBody>
          <a:bodyPr wrap="square">
            <a:spAutoFit/>
          </a:bodyPr>
          <a:lstStyle/>
          <a:p>
            <a:pPr algn="r"/>
            <a:r>
              <a:rPr lang="en-GB" dirty="0"/>
              <a:t>Density = m</a:t>
            </a:r>
            <a:r>
              <a:rPr lang="en-GB" dirty="0" smtClean="0"/>
              <a:t> </a:t>
            </a:r>
            <a:r>
              <a:rPr lang="en-GB" dirty="0"/>
              <a:t>/ </a:t>
            </a:r>
            <a:r>
              <a:rPr lang="en-GB" dirty="0" smtClean="0"/>
              <a:t>V</a:t>
            </a:r>
          </a:p>
          <a:p>
            <a:pPr algn="r"/>
            <a:r>
              <a:rPr lang="en-GB" dirty="0" smtClean="0"/>
              <a:t>Weight  = m </a:t>
            </a:r>
            <a:r>
              <a:rPr lang="en-GB" sz="1200" dirty="0" smtClean="0"/>
              <a:t>x</a:t>
            </a:r>
            <a:r>
              <a:rPr lang="en-GB" dirty="0" smtClean="0"/>
              <a:t> g</a:t>
            </a:r>
            <a:endParaRPr lang="en-GB" dirty="0"/>
          </a:p>
        </p:txBody>
      </p:sp>
      <p:sp>
        <p:nvSpPr>
          <p:cNvPr id="7" name="TextBox 6"/>
          <p:cNvSpPr txBox="1"/>
          <p:nvPr/>
        </p:nvSpPr>
        <p:spPr>
          <a:xfrm>
            <a:off x="6444208" y="6639163"/>
            <a:ext cx="2592288" cy="246221"/>
          </a:xfrm>
          <a:prstGeom prst="rect">
            <a:avLst/>
          </a:prstGeom>
          <a:noFill/>
        </p:spPr>
        <p:txBody>
          <a:bodyPr wrap="square" rtlCol="0">
            <a:spAutoFit/>
          </a:bodyPr>
          <a:lstStyle/>
          <a:p>
            <a:r>
              <a:rPr lang="en-GB" sz="1000" dirty="0" smtClean="0"/>
              <a:t>Mass = How much matter (atoms) it contains</a:t>
            </a:r>
            <a:endParaRPr lang="en-GB" sz="1000" dirty="0"/>
          </a:p>
        </p:txBody>
      </p:sp>
    </p:spTree>
    <p:extLst>
      <p:ext uri="{BB962C8B-B14F-4D97-AF65-F5344CB8AC3E}">
        <p14:creationId xmlns:p14="http://schemas.microsoft.com/office/powerpoint/2010/main" val="32937722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How is Soil Produced?</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r>
              <a:rPr lang="en-US" dirty="0" smtClean="0"/>
              <a:t>Weathering of rocks and minerals</a:t>
            </a:r>
          </a:p>
          <a:p>
            <a:r>
              <a:rPr lang="en-US" dirty="0" smtClean="0"/>
              <a:t>Erosion and Deposition of these sediments washed/blown to the site</a:t>
            </a:r>
          </a:p>
          <a:p>
            <a:r>
              <a:rPr lang="en-US" dirty="0" smtClean="0"/>
              <a:t>The decomposition of and actions of living things at the site of deposition.</a:t>
            </a:r>
          </a:p>
          <a:p>
            <a:r>
              <a:rPr lang="en-US" dirty="0" smtClean="0"/>
              <a:t>The action of permeating waters</a:t>
            </a:r>
          </a:p>
          <a:p>
            <a:r>
              <a:rPr lang="en-US" dirty="0" smtClean="0"/>
              <a:t>The Aeration (or lack of it) of the substrate.</a:t>
            </a:r>
          </a:p>
          <a:p>
            <a:r>
              <a:rPr lang="en-US" dirty="0" smtClean="0"/>
              <a:t>Compaction over time.</a:t>
            </a:r>
            <a:endParaRPr lang="en-US" dirty="0"/>
          </a:p>
        </p:txBody>
      </p:sp>
    </p:spTree>
    <p:extLst>
      <p:ext uri="{BB962C8B-B14F-4D97-AF65-F5344CB8AC3E}">
        <p14:creationId xmlns:p14="http://schemas.microsoft.com/office/powerpoint/2010/main" val="318009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portation Sediment"/>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165304"/>
          </a:xfrm>
          <a:prstGeom prst="rect">
            <a:avLst/>
          </a:prstGeom>
          <a:noFill/>
          <a:ln>
            <a:noFill/>
          </a:ln>
        </p:spPr>
      </p:pic>
      <p:sp>
        <p:nvSpPr>
          <p:cNvPr id="3" name="TextBox 2"/>
          <p:cNvSpPr txBox="1"/>
          <p:nvPr/>
        </p:nvSpPr>
        <p:spPr>
          <a:xfrm>
            <a:off x="179512" y="2559387"/>
            <a:ext cx="2160240" cy="276999"/>
          </a:xfrm>
          <a:prstGeom prst="rect">
            <a:avLst/>
          </a:prstGeom>
          <a:noFill/>
        </p:spPr>
        <p:txBody>
          <a:bodyPr wrap="square" rtlCol="0">
            <a:spAutoFit/>
          </a:bodyPr>
          <a:lstStyle/>
          <a:p>
            <a:r>
              <a:rPr lang="en-GB" sz="1200" b="1" dirty="0" smtClean="0">
                <a:solidFill>
                  <a:srgbClr val="0070C0"/>
                </a:solidFill>
              </a:rPr>
              <a:t>‘IMMATURE’ SEDIMENT</a:t>
            </a:r>
            <a:endParaRPr lang="en-GB" sz="1200" b="1" dirty="0">
              <a:solidFill>
                <a:srgbClr val="0070C0"/>
              </a:solidFill>
            </a:endParaRPr>
          </a:p>
        </p:txBody>
      </p:sp>
      <p:sp>
        <p:nvSpPr>
          <p:cNvPr id="4" name="TextBox 3"/>
          <p:cNvSpPr txBox="1"/>
          <p:nvPr/>
        </p:nvSpPr>
        <p:spPr>
          <a:xfrm>
            <a:off x="5490623" y="2559386"/>
            <a:ext cx="2160240" cy="276999"/>
          </a:xfrm>
          <a:prstGeom prst="rect">
            <a:avLst/>
          </a:prstGeom>
          <a:noFill/>
        </p:spPr>
        <p:txBody>
          <a:bodyPr wrap="square" rtlCol="0">
            <a:spAutoFit/>
          </a:bodyPr>
          <a:lstStyle/>
          <a:p>
            <a:r>
              <a:rPr lang="en-GB" sz="1200" b="1" dirty="0" smtClean="0">
                <a:solidFill>
                  <a:srgbClr val="0070C0"/>
                </a:solidFill>
              </a:rPr>
              <a:t>‘MATURE’ SEDIMENT</a:t>
            </a:r>
            <a:endParaRPr lang="en-GB" sz="1200" b="1" dirty="0">
              <a:solidFill>
                <a:srgbClr val="0070C0"/>
              </a:solidFill>
            </a:endParaRPr>
          </a:p>
        </p:txBody>
      </p:sp>
      <p:cxnSp>
        <p:nvCxnSpPr>
          <p:cNvPr id="5" name="Straight Arrow Connector 4"/>
          <p:cNvCxnSpPr/>
          <p:nvPr/>
        </p:nvCxnSpPr>
        <p:spPr>
          <a:xfrm>
            <a:off x="2411760" y="2697886"/>
            <a:ext cx="3096344" cy="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043428" y="152926"/>
            <a:ext cx="1993067" cy="215444"/>
          </a:xfrm>
          <a:prstGeom prst="rect">
            <a:avLst/>
          </a:prstGeom>
          <a:solidFill>
            <a:schemeClr val="bg1"/>
          </a:solidFill>
        </p:spPr>
        <p:txBody>
          <a:bodyPr wrap="square" rtlCol="0">
            <a:spAutoFit/>
          </a:bodyPr>
          <a:lstStyle/>
          <a:p>
            <a:endParaRPr lang="en-GB" sz="800" dirty="0"/>
          </a:p>
        </p:txBody>
      </p:sp>
      <p:sp>
        <p:nvSpPr>
          <p:cNvPr id="9" name="Rectangle 8"/>
          <p:cNvSpPr/>
          <p:nvPr/>
        </p:nvSpPr>
        <p:spPr>
          <a:xfrm>
            <a:off x="450598" y="6211220"/>
            <a:ext cx="8424936" cy="523220"/>
          </a:xfrm>
          <a:prstGeom prst="rect">
            <a:avLst/>
          </a:prstGeom>
        </p:spPr>
        <p:txBody>
          <a:bodyPr wrap="square">
            <a:spAutoFit/>
          </a:bodyPr>
          <a:lstStyle/>
          <a:p>
            <a:pPr algn="ctr"/>
            <a:r>
              <a:rPr lang="en-GB" sz="1400" b="1" dirty="0">
                <a:solidFill>
                  <a:srgbClr val="0070C0"/>
                </a:solidFill>
              </a:rPr>
              <a:t>In the process of transportation, particles will grind bedrock by ‘abrasion’ and abrade each other by collision (attrition).</a:t>
            </a:r>
          </a:p>
        </p:txBody>
      </p:sp>
    </p:spTree>
    <p:extLst>
      <p:ext uri="{BB962C8B-B14F-4D97-AF65-F5344CB8AC3E}">
        <p14:creationId xmlns:p14="http://schemas.microsoft.com/office/powerpoint/2010/main" val="30768542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Weathering of Rock</a:t>
            </a:r>
            <a:endParaRPr lang="en-US" dirty="0">
              <a:solidFill>
                <a:srgbClr val="0070C0"/>
              </a:solidFill>
            </a:endParaRPr>
          </a:p>
        </p:txBody>
      </p:sp>
      <p:sp>
        <p:nvSpPr>
          <p:cNvPr id="3" name="Content Placeholder 2"/>
          <p:cNvSpPr>
            <a:spLocks noGrp="1"/>
          </p:cNvSpPr>
          <p:nvPr>
            <p:ph idx="1"/>
          </p:nvPr>
        </p:nvSpPr>
        <p:spPr>
          <a:xfrm>
            <a:off x="1435608" y="1447800"/>
            <a:ext cx="7240848" cy="4800600"/>
          </a:xfrm>
        </p:spPr>
        <p:txBody>
          <a:bodyPr>
            <a:normAutofit/>
          </a:bodyPr>
          <a:lstStyle/>
          <a:p>
            <a:pPr algn="just"/>
            <a:r>
              <a:rPr lang="en-US" sz="2000" dirty="0" smtClean="0">
                <a:latin typeface="Arial" panose="020B0604020202020204" pitchFamily="34" charset="0"/>
                <a:cs typeface="Arial" panose="020B0604020202020204" pitchFamily="34" charset="0"/>
              </a:rPr>
              <a:t>Weathering- Natural decay and breakdown of rock or drift with air and water.</a:t>
            </a:r>
          </a:p>
          <a:p>
            <a:pPr algn="just"/>
            <a:endParaRPr lang="en-US" sz="2000" dirty="0" smtClean="0">
              <a:latin typeface="Arial" panose="020B0604020202020204" pitchFamily="34" charset="0"/>
              <a:cs typeface="Arial" panose="020B0604020202020204" pitchFamily="34" charset="0"/>
            </a:endParaRPr>
          </a:p>
          <a:p>
            <a:pPr algn="just"/>
            <a:r>
              <a:rPr lang="en-US" sz="2000" b="1" dirty="0" smtClean="0">
                <a:latin typeface="Arial" panose="020B0604020202020204" pitchFamily="34" charset="0"/>
                <a:cs typeface="Arial" panose="020B0604020202020204" pitchFamily="34" charset="0"/>
              </a:rPr>
              <a:t>‘Drift’ </a:t>
            </a:r>
            <a:r>
              <a:rPr lang="en-US" sz="2000" dirty="0" smtClean="0">
                <a:latin typeface="Arial" panose="020B0604020202020204" pitchFamily="34" charset="0"/>
                <a:cs typeface="Arial" panose="020B0604020202020204" pitchFamily="34" charset="0"/>
              </a:rPr>
              <a:t>– Transported, superficial sediment deposited on top of the rock strata, mostly unconsolidated clay, sand and coarse clastic debris, generally Quaternary in age.</a:t>
            </a:r>
          </a:p>
          <a:p>
            <a:pPr algn="just"/>
            <a:r>
              <a:rPr lang="en-US" sz="2000" b="1" dirty="0" smtClean="0">
                <a:latin typeface="Arial" panose="020B0604020202020204" pitchFamily="34" charset="0"/>
                <a:cs typeface="Arial" panose="020B0604020202020204" pitchFamily="34" charset="0"/>
              </a:rPr>
              <a:t>‘Colluvium’ </a:t>
            </a:r>
            <a:r>
              <a:rPr lang="en-US" sz="2000" dirty="0" smtClean="0">
                <a:latin typeface="Arial" panose="020B0604020202020204" pitchFamily="34" charset="0"/>
                <a:cs typeface="Arial" panose="020B0604020202020204" pitchFamily="34" charset="0"/>
              </a:rPr>
              <a:t>(scree) – Slope debris, moved downslope by gravity generally – debris from creep and downwash. Increases greatly if there is loss of vegetation on the surface.</a:t>
            </a:r>
          </a:p>
          <a:p>
            <a:pPr algn="just"/>
            <a:r>
              <a:rPr lang="en-US" sz="2000" b="1" dirty="0" smtClean="0">
                <a:latin typeface="Arial" panose="020B0604020202020204" pitchFamily="34" charset="0"/>
                <a:cs typeface="Arial" panose="020B0604020202020204" pitchFamily="34" charset="0"/>
              </a:rPr>
              <a:t>‘Regolith’ </a:t>
            </a:r>
            <a:r>
              <a:rPr lang="en-US" sz="2000" dirty="0" smtClean="0">
                <a:latin typeface="Arial" panose="020B0604020202020204" pitchFamily="34" charset="0"/>
                <a:cs typeface="Arial" panose="020B0604020202020204" pitchFamily="34" charset="0"/>
              </a:rPr>
              <a:t>(Rock-head) – not sharply defined. Usually around 1 to 5m deep in UK. </a:t>
            </a:r>
          </a:p>
          <a:p>
            <a:pPr marL="82296" indent="0" algn="just">
              <a:buNone/>
            </a:pPr>
            <a:r>
              <a:rPr lang="en-US" sz="2000" dirty="0" smtClean="0">
                <a:latin typeface="Arial" panose="020B0604020202020204" pitchFamily="34" charset="0"/>
                <a:cs typeface="Arial" panose="020B0604020202020204" pitchFamily="34" charset="0"/>
              </a:rPr>
              <a:t>    This is the Intersection of drift with rock sub strata.</a:t>
            </a:r>
          </a:p>
        </p:txBody>
      </p:sp>
    </p:spTree>
    <p:extLst>
      <p:ext uri="{BB962C8B-B14F-4D97-AF65-F5344CB8AC3E}">
        <p14:creationId xmlns:p14="http://schemas.microsoft.com/office/powerpoint/2010/main" val="382085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435608" y="274638"/>
            <a:ext cx="7498080" cy="1143000"/>
          </a:xfrm>
          <a:prstGeom prst="rect">
            <a:avLst/>
          </a:prstGeom>
        </p:spPr>
        <p:txBody>
          <a:bodyPr/>
          <a:lst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a:lstStyle>
          <a:p>
            <a:r>
              <a:rPr lang="en-US" dirty="0" smtClean="0">
                <a:solidFill>
                  <a:srgbClr val="0070C0"/>
                </a:solidFill>
              </a:rPr>
              <a:t>Depth of weathering</a:t>
            </a:r>
            <a:endParaRPr lang="en-US" dirty="0">
              <a:solidFill>
                <a:srgbClr val="0070C0"/>
              </a:solidFill>
            </a:endParaRPr>
          </a:p>
        </p:txBody>
      </p:sp>
      <p:sp>
        <p:nvSpPr>
          <p:cNvPr id="3" name="TextBox 2"/>
          <p:cNvSpPr txBox="1"/>
          <p:nvPr/>
        </p:nvSpPr>
        <p:spPr>
          <a:xfrm>
            <a:off x="1358037" y="1204276"/>
            <a:ext cx="7056784" cy="461665"/>
          </a:xfrm>
          <a:prstGeom prst="rect">
            <a:avLst/>
          </a:prstGeom>
          <a:noFill/>
        </p:spPr>
        <p:txBody>
          <a:bodyPr wrap="square" rtlCol="0">
            <a:spAutoFit/>
          </a:bodyPr>
          <a:lstStyle/>
          <a:p>
            <a:r>
              <a:rPr lang="en-GB" sz="2400" dirty="0" smtClean="0"/>
              <a:t>Depends on ?.......... </a:t>
            </a:r>
            <a:endParaRPr lang="en-GB" sz="2400" dirty="0"/>
          </a:p>
        </p:txBody>
      </p:sp>
      <p:sp>
        <p:nvSpPr>
          <p:cNvPr id="4" name="Rectangle 3"/>
          <p:cNvSpPr/>
          <p:nvPr/>
        </p:nvSpPr>
        <p:spPr>
          <a:xfrm>
            <a:off x="3907771" y="1277481"/>
            <a:ext cx="3164456" cy="369332"/>
          </a:xfrm>
          <a:prstGeom prst="rect">
            <a:avLst/>
          </a:prstGeom>
        </p:spPr>
        <p:txBody>
          <a:bodyPr wrap="none">
            <a:spAutoFit/>
          </a:bodyPr>
          <a:lstStyle/>
          <a:p>
            <a:r>
              <a:rPr lang="en-GB" dirty="0"/>
              <a:t>timescale, rock type and climate</a:t>
            </a:r>
          </a:p>
        </p:txBody>
      </p:sp>
      <p:sp>
        <p:nvSpPr>
          <p:cNvPr id="5" name="TextBox 4"/>
          <p:cNvSpPr txBox="1"/>
          <p:nvPr/>
        </p:nvSpPr>
        <p:spPr>
          <a:xfrm>
            <a:off x="1331640" y="1916832"/>
            <a:ext cx="7416824" cy="4339650"/>
          </a:xfrm>
          <a:prstGeom prst="rect">
            <a:avLst/>
          </a:prstGeom>
          <a:noFill/>
        </p:spPr>
        <p:txBody>
          <a:bodyPr wrap="square" rtlCol="0">
            <a:spAutoFit/>
          </a:bodyPr>
          <a:lstStyle/>
          <a:p>
            <a:pPr algn="just"/>
            <a:r>
              <a:rPr lang="en-GB" sz="2000" dirty="0" smtClean="0">
                <a:latin typeface="Arial" panose="020B0604020202020204" pitchFamily="34" charset="0"/>
                <a:cs typeface="Arial" panose="020B0604020202020204" pitchFamily="34" charset="0"/>
              </a:rPr>
              <a:t>Sedimentary rock types weather to greater depths than igneous or metamorphic, so Shales, sandstones and </a:t>
            </a:r>
            <a:r>
              <a:rPr lang="en-GB" sz="2000" dirty="0" err="1" smtClean="0">
                <a:latin typeface="Arial" panose="020B0604020202020204" pitchFamily="34" charset="0"/>
                <a:cs typeface="Arial" panose="020B0604020202020204" pitchFamily="34" charset="0"/>
              </a:rPr>
              <a:t>limestones</a:t>
            </a:r>
            <a:r>
              <a:rPr lang="en-GB" sz="2000" dirty="0" smtClean="0">
                <a:latin typeface="Arial" panose="020B0604020202020204" pitchFamily="34" charset="0"/>
                <a:cs typeface="Arial" panose="020B0604020202020204" pitchFamily="34" charset="0"/>
              </a:rPr>
              <a:t> greatly affected.</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Deepest weathering is under severe climatic conditions, periglacial frost action or rain forest.</a:t>
            </a:r>
          </a:p>
          <a:p>
            <a:pPr algn="just"/>
            <a:endParaRPr lang="en-GB" sz="2000" dirty="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6" name="Rectangle 5"/>
          <p:cNvSpPr/>
          <p:nvPr/>
        </p:nvSpPr>
        <p:spPr>
          <a:xfrm>
            <a:off x="1417276" y="4509120"/>
            <a:ext cx="4572000" cy="1631216"/>
          </a:xfrm>
          <a:prstGeom prst="rect">
            <a:avLst/>
          </a:prstGeom>
        </p:spPr>
        <p:txBody>
          <a:bodyPr>
            <a:spAutoFit/>
          </a:bodyPr>
          <a:lstStyle/>
          <a:p>
            <a:pPr algn="just"/>
            <a:r>
              <a:rPr lang="en-US" sz="2000" dirty="0">
                <a:latin typeface="Arial" panose="020B0604020202020204" pitchFamily="34" charset="0"/>
                <a:cs typeface="Arial" panose="020B0604020202020204" pitchFamily="34" charset="0"/>
              </a:rPr>
              <a:t>Two types of weathering</a:t>
            </a:r>
            <a:r>
              <a:rPr lang="en-US" sz="2000" dirty="0" smtClean="0">
                <a:latin typeface="Arial" panose="020B0604020202020204" pitchFamily="34" charset="0"/>
                <a:cs typeface="Arial" panose="020B0604020202020204" pitchFamily="34" charset="0"/>
              </a:rPr>
              <a:t>:</a:t>
            </a:r>
          </a:p>
          <a:p>
            <a:pPr algn="just"/>
            <a:endParaRPr lang="en-US" sz="2000" dirty="0">
              <a:latin typeface="Arial" panose="020B0604020202020204" pitchFamily="34" charset="0"/>
              <a:cs typeface="Arial" panose="020B0604020202020204" pitchFamily="34" charset="0"/>
            </a:endParaRPr>
          </a:p>
          <a:p>
            <a:pPr lvl="1" algn="just"/>
            <a:r>
              <a:rPr lang="en-US" sz="2000" dirty="0" smtClean="0">
                <a:latin typeface="Arial" panose="020B0604020202020204" pitchFamily="34" charset="0"/>
                <a:cs typeface="Arial" panose="020B0604020202020204" pitchFamily="34" charset="0"/>
              </a:rPr>
              <a:t>Mechanical</a:t>
            </a:r>
          </a:p>
          <a:p>
            <a:pPr lvl="1" algn="just"/>
            <a:endParaRPr lang="en-US" sz="2000" dirty="0">
              <a:latin typeface="Arial" panose="020B0604020202020204" pitchFamily="34" charset="0"/>
              <a:cs typeface="Arial" panose="020B0604020202020204" pitchFamily="34" charset="0"/>
            </a:endParaRPr>
          </a:p>
          <a:p>
            <a:pPr lvl="1" algn="just"/>
            <a:r>
              <a:rPr lang="en-US" sz="2000" dirty="0">
                <a:latin typeface="Arial" panose="020B0604020202020204" pitchFamily="34" charset="0"/>
                <a:cs typeface="Arial" panose="020B0604020202020204" pitchFamily="34" charset="0"/>
              </a:rPr>
              <a:t>Chemical</a:t>
            </a:r>
          </a:p>
        </p:txBody>
      </p:sp>
    </p:spTree>
    <p:extLst>
      <p:ext uri="{BB962C8B-B14F-4D97-AF65-F5344CB8AC3E}">
        <p14:creationId xmlns:p14="http://schemas.microsoft.com/office/powerpoint/2010/main" val="479858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1. Mechanical Weathering</a:t>
            </a:r>
            <a:endParaRPr lang="en-US" dirty="0">
              <a:solidFill>
                <a:srgbClr val="0070C0"/>
              </a:solidFill>
            </a:endParaRPr>
          </a:p>
        </p:txBody>
      </p:sp>
      <p:sp>
        <p:nvSpPr>
          <p:cNvPr id="3" name="Content Placeholder 2"/>
          <p:cNvSpPr>
            <a:spLocks noGrp="1"/>
          </p:cNvSpPr>
          <p:nvPr>
            <p:ph idx="1"/>
          </p:nvPr>
        </p:nvSpPr>
        <p:spPr/>
        <p:txBody>
          <a:bodyPr/>
          <a:lstStyle/>
          <a:p>
            <a:r>
              <a:rPr lang="en-US" dirty="0" smtClean="0"/>
              <a:t>Physical breakdown of rock</a:t>
            </a:r>
          </a:p>
          <a:p>
            <a:r>
              <a:rPr lang="en-US" dirty="0" smtClean="0"/>
              <a:t>Chemical composition of the rock does not change…</a:t>
            </a:r>
          </a:p>
          <a:p>
            <a:r>
              <a:rPr lang="en-US" dirty="0" smtClean="0"/>
              <a:t>Types: ??</a:t>
            </a:r>
          </a:p>
        </p:txBody>
      </p:sp>
      <p:sp>
        <p:nvSpPr>
          <p:cNvPr id="4" name="Rectangle 3"/>
          <p:cNvSpPr/>
          <p:nvPr/>
        </p:nvSpPr>
        <p:spPr>
          <a:xfrm>
            <a:off x="2195736" y="4149080"/>
            <a:ext cx="6624736" cy="2062103"/>
          </a:xfrm>
          <a:prstGeom prst="rect">
            <a:avLst/>
          </a:prstGeom>
        </p:spPr>
        <p:txBody>
          <a:bodyPr wrap="square">
            <a:spAutoFit/>
          </a:bodyPr>
          <a:lstStyle/>
          <a:p>
            <a:pPr lvl="1"/>
            <a:r>
              <a:rPr lang="en-US" sz="3200" b="1" dirty="0" smtClean="0">
                <a:solidFill>
                  <a:srgbClr val="0070C0"/>
                </a:solidFill>
              </a:rPr>
              <a:t>Exfoliation</a:t>
            </a:r>
          </a:p>
          <a:p>
            <a:pPr lvl="1"/>
            <a:r>
              <a:rPr lang="en-US" sz="3200" b="1" dirty="0" smtClean="0">
                <a:solidFill>
                  <a:srgbClr val="0070C0"/>
                </a:solidFill>
              </a:rPr>
              <a:t>Ice Wedging</a:t>
            </a:r>
          </a:p>
          <a:p>
            <a:pPr lvl="1"/>
            <a:r>
              <a:rPr lang="en-US" sz="3200" b="1" dirty="0" smtClean="0">
                <a:solidFill>
                  <a:srgbClr val="0070C0"/>
                </a:solidFill>
              </a:rPr>
              <a:t>Abrasion</a:t>
            </a:r>
          </a:p>
          <a:p>
            <a:pPr lvl="1"/>
            <a:r>
              <a:rPr lang="en-US" sz="3200" b="1" dirty="0" smtClean="0">
                <a:solidFill>
                  <a:srgbClr val="0070C0"/>
                </a:solidFill>
              </a:rPr>
              <a:t>Plant &amp; Animal Activity</a:t>
            </a:r>
          </a:p>
        </p:txBody>
      </p:sp>
    </p:spTree>
    <p:extLst>
      <p:ext uri="{BB962C8B-B14F-4D97-AF65-F5344CB8AC3E}">
        <p14:creationId xmlns:p14="http://schemas.microsoft.com/office/powerpoint/2010/main" val="332521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 calcmode="lin" valueType="num">
                                      <p:cBhvr additive="base">
                                        <p:cTn id="2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 calcmode="lin" valueType="num">
                                      <p:cBhvr additive="base">
                                        <p:cTn id="2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 calcmode="lin" valueType="num">
                                      <p:cBhvr additive="base">
                                        <p:cTn id="3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4">
                                            <p:txEl>
                                              <p:pRg st="3" end="3"/>
                                            </p:txEl>
                                          </p:spTgt>
                                        </p:tgtEl>
                                        <p:attrNameLst>
                                          <p:attrName>style.visibility</p:attrName>
                                        </p:attrNameLst>
                                      </p:cBhvr>
                                      <p:to>
                                        <p:strVal val="visible"/>
                                      </p:to>
                                    </p:set>
                                    <p:anim calcmode="lin" valueType="num">
                                      <p:cBhvr additive="base">
                                        <p:cTn id="4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Exfoliation</a:t>
            </a:r>
            <a:endParaRPr lang="en-US" dirty="0">
              <a:solidFill>
                <a:srgbClr val="0070C0"/>
              </a:solidFill>
            </a:endParaRPr>
          </a:p>
        </p:txBody>
      </p:sp>
      <p:sp>
        <p:nvSpPr>
          <p:cNvPr id="3" name="Content Placeholder 2"/>
          <p:cNvSpPr>
            <a:spLocks noGrp="1"/>
          </p:cNvSpPr>
          <p:nvPr>
            <p:ph idx="1"/>
          </p:nvPr>
        </p:nvSpPr>
        <p:spPr>
          <a:xfrm>
            <a:off x="1115616" y="1600200"/>
            <a:ext cx="3303984" cy="4525963"/>
          </a:xfrm>
        </p:spPr>
        <p:txBody>
          <a:bodyPr>
            <a:normAutofit fontScale="92500" lnSpcReduction="10000"/>
          </a:bodyPr>
          <a:lstStyle/>
          <a:p>
            <a:r>
              <a:rPr lang="en-US" dirty="0" smtClean="0"/>
              <a:t>When rocks come to the surface, pressure on them is reduced.</a:t>
            </a:r>
          </a:p>
          <a:p>
            <a:r>
              <a:rPr lang="en-US" dirty="0" smtClean="0"/>
              <a:t>This can allow cracks to form, and the rocks ‘exfoliate’.</a:t>
            </a:r>
          </a:p>
          <a:p>
            <a:r>
              <a:rPr lang="en-US" dirty="0" smtClean="0"/>
              <a:t>Example: Granite</a:t>
            </a:r>
            <a:endParaRPr lang="en-US"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1371600"/>
            <a:ext cx="4476750" cy="518160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722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Ice Wedging</a:t>
            </a:r>
            <a:endParaRPr lang="en-US" dirty="0">
              <a:solidFill>
                <a:srgbClr val="0070C0"/>
              </a:solidFill>
            </a:endParaRPr>
          </a:p>
        </p:txBody>
      </p:sp>
      <p:sp>
        <p:nvSpPr>
          <p:cNvPr id="3" name="Content Placeholder 2"/>
          <p:cNvSpPr>
            <a:spLocks noGrp="1"/>
          </p:cNvSpPr>
          <p:nvPr>
            <p:ph idx="1"/>
          </p:nvPr>
        </p:nvSpPr>
        <p:spPr>
          <a:xfrm>
            <a:off x="1115616" y="1600200"/>
            <a:ext cx="2922984" cy="4525963"/>
          </a:xfrm>
        </p:spPr>
        <p:txBody>
          <a:bodyPr/>
          <a:lstStyle/>
          <a:p>
            <a:r>
              <a:rPr lang="en-US" dirty="0" smtClean="0"/>
              <a:t>When water flows into the cracks in rocks &amp; freezes.</a:t>
            </a:r>
          </a:p>
          <a:p>
            <a:endParaRPr lang="en-US"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67200" y="1981200"/>
            <a:ext cx="4572000" cy="457200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13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Abrasion</a:t>
            </a:r>
            <a:endParaRPr lang="en-US" dirty="0">
              <a:solidFill>
                <a:srgbClr val="0070C0"/>
              </a:solidFill>
            </a:endParaRPr>
          </a:p>
        </p:txBody>
      </p:sp>
      <p:sp>
        <p:nvSpPr>
          <p:cNvPr id="3" name="Content Placeholder 2"/>
          <p:cNvSpPr>
            <a:spLocks noGrp="1"/>
          </p:cNvSpPr>
          <p:nvPr>
            <p:ph idx="1"/>
          </p:nvPr>
        </p:nvSpPr>
        <p:spPr>
          <a:xfrm>
            <a:off x="1043608" y="1143000"/>
            <a:ext cx="7643192" cy="4525963"/>
          </a:xfrm>
        </p:spPr>
        <p:txBody>
          <a:bodyPr/>
          <a:lstStyle/>
          <a:p>
            <a:r>
              <a:rPr lang="en-US" dirty="0" smtClean="0"/>
              <a:t>When rocks broken from other processes collide and break down even further.</a:t>
            </a:r>
          </a:p>
          <a:p>
            <a:r>
              <a:rPr lang="en-US" dirty="0" smtClean="0"/>
              <a:t>Happens because of gravity, ice, running water, or wind.</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18035" y="3810001"/>
            <a:ext cx="4146454" cy="2931368"/>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825875"/>
            <a:ext cx="4409380" cy="2915493"/>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730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720" y="76200"/>
            <a:ext cx="7498080" cy="1143000"/>
          </a:xfrm>
        </p:spPr>
        <p:txBody>
          <a:bodyPr/>
          <a:lstStyle/>
          <a:p>
            <a:r>
              <a:rPr lang="en-US" dirty="0" smtClean="0">
                <a:solidFill>
                  <a:srgbClr val="0070C0"/>
                </a:solidFill>
              </a:rPr>
              <a:t>Plant &amp; Animal Activity</a:t>
            </a:r>
            <a:endParaRPr lang="en-US" dirty="0">
              <a:solidFill>
                <a:srgbClr val="0070C0"/>
              </a:solidFill>
            </a:endParaRPr>
          </a:p>
        </p:txBody>
      </p:sp>
      <p:sp>
        <p:nvSpPr>
          <p:cNvPr id="3" name="Content Placeholder 2"/>
          <p:cNvSpPr>
            <a:spLocks noGrp="1"/>
          </p:cNvSpPr>
          <p:nvPr>
            <p:ph idx="1"/>
          </p:nvPr>
        </p:nvSpPr>
        <p:spPr>
          <a:xfrm>
            <a:off x="1043608" y="1052736"/>
            <a:ext cx="7643192" cy="4906963"/>
          </a:xfrm>
        </p:spPr>
        <p:txBody>
          <a:bodyPr/>
          <a:lstStyle/>
          <a:p>
            <a:r>
              <a:rPr lang="en-US" dirty="0" smtClean="0"/>
              <a:t>Plant roots act like ice to split rocks</a:t>
            </a:r>
          </a:p>
          <a:p>
            <a:r>
              <a:rPr lang="en-US" dirty="0" smtClean="0"/>
              <a:t>Animals, mostly ones that burrow, expose other rocks for further weathering.</a:t>
            </a:r>
            <a:endParaRPr lang="en-US"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2852936"/>
            <a:ext cx="4139952" cy="3821955"/>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2863850"/>
            <a:ext cx="4324672" cy="380551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156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2. Chemical Weathering</a:t>
            </a:r>
            <a:endParaRPr lang="en-US" dirty="0">
              <a:solidFill>
                <a:srgbClr val="0070C0"/>
              </a:solidFill>
            </a:endParaRPr>
          </a:p>
        </p:txBody>
      </p:sp>
      <p:sp>
        <p:nvSpPr>
          <p:cNvPr id="3" name="Content Placeholder 2"/>
          <p:cNvSpPr>
            <a:spLocks noGrp="1"/>
          </p:cNvSpPr>
          <p:nvPr>
            <p:ph idx="1"/>
          </p:nvPr>
        </p:nvSpPr>
        <p:spPr>
          <a:xfrm>
            <a:off x="899592" y="1600200"/>
            <a:ext cx="7787208" cy="4953000"/>
          </a:xfrm>
        </p:spPr>
        <p:txBody>
          <a:bodyPr/>
          <a:lstStyle/>
          <a:p>
            <a:r>
              <a:rPr lang="en-US" dirty="0" smtClean="0"/>
              <a:t>Chemical reactions break the minerals in the rock into different materials</a:t>
            </a:r>
          </a:p>
          <a:p>
            <a:r>
              <a:rPr lang="en-US" dirty="0" smtClean="0"/>
              <a:t>Types: ??</a:t>
            </a:r>
          </a:p>
          <a:p>
            <a:endParaRPr lang="en-US" dirty="0"/>
          </a:p>
        </p:txBody>
      </p:sp>
      <p:sp>
        <p:nvSpPr>
          <p:cNvPr id="4" name="Rectangle 3"/>
          <p:cNvSpPr/>
          <p:nvPr/>
        </p:nvSpPr>
        <p:spPr>
          <a:xfrm>
            <a:off x="1331640" y="3501008"/>
            <a:ext cx="6336704" cy="2062103"/>
          </a:xfrm>
          <a:prstGeom prst="rect">
            <a:avLst/>
          </a:prstGeom>
        </p:spPr>
        <p:txBody>
          <a:bodyPr wrap="square">
            <a:spAutoFit/>
          </a:bodyPr>
          <a:lstStyle/>
          <a:p>
            <a:pPr lvl="1"/>
            <a:r>
              <a:rPr lang="en-US" sz="3200" b="1" dirty="0" smtClean="0">
                <a:solidFill>
                  <a:srgbClr val="0070C0"/>
                </a:solidFill>
              </a:rPr>
              <a:t>Oxidation</a:t>
            </a:r>
          </a:p>
          <a:p>
            <a:pPr lvl="1"/>
            <a:r>
              <a:rPr lang="en-US" sz="3200" b="1" dirty="0" smtClean="0">
                <a:solidFill>
                  <a:srgbClr val="0070C0"/>
                </a:solidFill>
              </a:rPr>
              <a:t>Hydrolysis</a:t>
            </a:r>
          </a:p>
          <a:p>
            <a:pPr lvl="1"/>
            <a:r>
              <a:rPr lang="en-US" sz="3200" b="1" dirty="0" smtClean="0">
                <a:solidFill>
                  <a:srgbClr val="0070C0"/>
                </a:solidFill>
              </a:rPr>
              <a:t>Carbonation</a:t>
            </a:r>
          </a:p>
          <a:p>
            <a:pPr lvl="1"/>
            <a:r>
              <a:rPr lang="en-US" sz="3200" b="1" dirty="0" smtClean="0">
                <a:solidFill>
                  <a:srgbClr val="0070C0"/>
                </a:solidFill>
              </a:rPr>
              <a:t>Organic Acids / Acid Rain</a:t>
            </a:r>
          </a:p>
        </p:txBody>
      </p:sp>
    </p:spTree>
    <p:extLst>
      <p:ext uri="{BB962C8B-B14F-4D97-AF65-F5344CB8AC3E}">
        <p14:creationId xmlns:p14="http://schemas.microsoft.com/office/powerpoint/2010/main" val="127337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Oxidation</a:t>
            </a:r>
            <a:endParaRPr lang="en-US" dirty="0">
              <a:solidFill>
                <a:srgbClr val="0070C0"/>
              </a:solidFill>
            </a:endParaRPr>
          </a:p>
        </p:txBody>
      </p:sp>
      <p:sp>
        <p:nvSpPr>
          <p:cNvPr id="3" name="Content Placeholder 2"/>
          <p:cNvSpPr>
            <a:spLocks noGrp="1"/>
          </p:cNvSpPr>
          <p:nvPr>
            <p:ph idx="1"/>
          </p:nvPr>
        </p:nvSpPr>
        <p:spPr>
          <a:xfrm>
            <a:off x="1021758" y="1628800"/>
            <a:ext cx="2918792" cy="5334000"/>
          </a:xfrm>
        </p:spPr>
        <p:txBody>
          <a:bodyPr>
            <a:normAutofit fontScale="85000" lnSpcReduction="10000"/>
          </a:bodyPr>
          <a:lstStyle/>
          <a:p>
            <a:r>
              <a:rPr lang="en-US" dirty="0" smtClean="0"/>
              <a:t>When elements in the rock combine with Oxygen, and break off as new compounds.</a:t>
            </a:r>
          </a:p>
          <a:p>
            <a:r>
              <a:rPr lang="en-US" dirty="0" smtClean="0"/>
              <a:t>Usually happens in rocks with iron content</a:t>
            </a:r>
          </a:p>
          <a:p>
            <a:r>
              <a:rPr lang="en-US" dirty="0" smtClean="0"/>
              <a:t>Produces a red colour</a:t>
            </a:r>
            <a:endParaRPr lang="en-US"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2400" y="2000250"/>
            <a:ext cx="4953000" cy="3714750"/>
          </a:xfrm>
          <a:prstGeom prst="rect">
            <a:avLst/>
          </a:prstGeom>
          <a:noFill/>
          <a:ln w="28575">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768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71400"/>
            <a:ext cx="2952328" cy="1143000"/>
          </a:xfrm>
        </p:spPr>
        <p:txBody>
          <a:bodyPr/>
          <a:lstStyle/>
          <a:p>
            <a:r>
              <a:rPr lang="en-US" dirty="0" smtClean="0">
                <a:solidFill>
                  <a:srgbClr val="0070C0"/>
                </a:solidFill>
              </a:rPr>
              <a:t>Hydrolysis</a:t>
            </a:r>
            <a:endParaRPr lang="en-US" dirty="0">
              <a:solidFill>
                <a:srgbClr val="0070C0"/>
              </a:solidFill>
            </a:endParaRPr>
          </a:p>
        </p:txBody>
      </p:sp>
      <p:sp>
        <p:nvSpPr>
          <p:cNvPr id="3" name="Content Placeholder 2"/>
          <p:cNvSpPr>
            <a:spLocks noGrp="1"/>
          </p:cNvSpPr>
          <p:nvPr>
            <p:ph idx="1"/>
          </p:nvPr>
        </p:nvSpPr>
        <p:spPr>
          <a:xfrm>
            <a:off x="899592" y="980728"/>
            <a:ext cx="7498080" cy="4800600"/>
          </a:xfrm>
        </p:spPr>
        <p:txBody>
          <a:bodyPr>
            <a:normAutofit fontScale="92500" lnSpcReduction="10000"/>
          </a:bodyPr>
          <a:lstStyle/>
          <a:p>
            <a:r>
              <a:rPr lang="en-US" dirty="0" smtClean="0"/>
              <a:t>When chemicals in the rock react with water, causing some of the minerals to break away from the rock.</a:t>
            </a:r>
          </a:p>
          <a:p>
            <a:r>
              <a:rPr lang="en-US" dirty="0" smtClean="0"/>
              <a:t>Often happens with metals like Potassium &amp; Sodium. </a:t>
            </a:r>
            <a:r>
              <a:rPr lang="en-GB" dirty="0"/>
              <a:t>The most common example of hydrolysis is </a:t>
            </a:r>
            <a:r>
              <a:rPr lang="en-GB" b="1" dirty="0"/>
              <a:t>feldspar</a:t>
            </a:r>
            <a:r>
              <a:rPr lang="en-GB" dirty="0"/>
              <a:t>, </a:t>
            </a:r>
            <a:r>
              <a:rPr lang="en-GB" dirty="0" smtClean="0"/>
              <a:t>which </a:t>
            </a:r>
            <a:r>
              <a:rPr lang="en-GB" dirty="0"/>
              <a:t>can be found </a:t>
            </a:r>
            <a:endParaRPr lang="en-GB" dirty="0" smtClean="0"/>
          </a:p>
          <a:p>
            <a:pPr marL="82296" indent="0">
              <a:buNone/>
            </a:pPr>
            <a:r>
              <a:rPr lang="en-GB" dirty="0" smtClean="0"/>
              <a:t>  in granite… </a:t>
            </a:r>
            <a:r>
              <a:rPr lang="en-GB" dirty="0"/>
              <a:t>changing </a:t>
            </a:r>
            <a:endParaRPr lang="en-GB" dirty="0" smtClean="0"/>
          </a:p>
          <a:p>
            <a:pPr marL="82296" indent="0">
              <a:buNone/>
            </a:pPr>
            <a:r>
              <a:rPr lang="en-GB" dirty="0"/>
              <a:t> </a:t>
            </a:r>
            <a:r>
              <a:rPr lang="en-GB" dirty="0" smtClean="0"/>
              <a:t> to clay</a:t>
            </a:r>
            <a:r>
              <a:rPr lang="en-GB" dirty="0"/>
              <a:t> </a:t>
            </a:r>
            <a:r>
              <a:rPr lang="en-GB" dirty="0" smtClean="0"/>
              <a:t>minerals </a:t>
            </a:r>
          </a:p>
          <a:p>
            <a:pPr marL="82296" indent="0">
              <a:buNone/>
            </a:pPr>
            <a:r>
              <a:rPr lang="en-GB" sz="2600" dirty="0" smtClean="0"/>
              <a:t>  (Kaolinite, </a:t>
            </a:r>
            <a:r>
              <a:rPr lang="en-GB" sz="2600" dirty="0" err="1" smtClean="0"/>
              <a:t>Halloysite</a:t>
            </a:r>
            <a:r>
              <a:rPr lang="en-GB" sz="2600" dirty="0" smtClean="0"/>
              <a:t> </a:t>
            </a:r>
          </a:p>
          <a:p>
            <a:pPr marL="82296" indent="0">
              <a:buNone/>
            </a:pPr>
            <a:r>
              <a:rPr lang="en-GB" sz="2600" dirty="0" smtClean="0"/>
              <a:t> </a:t>
            </a:r>
            <a:r>
              <a:rPr lang="en-GB" sz="2600" dirty="0" err="1" smtClean="0"/>
              <a:t>Nacrite</a:t>
            </a:r>
            <a:r>
              <a:rPr lang="en-GB" sz="2600" dirty="0" smtClean="0"/>
              <a:t> and </a:t>
            </a:r>
            <a:r>
              <a:rPr lang="en-GB" sz="2600" dirty="0" err="1" smtClean="0"/>
              <a:t>Montmorillonite</a:t>
            </a:r>
            <a:r>
              <a:rPr lang="en-GB" sz="2600" dirty="0" smtClean="0"/>
              <a:t>)</a:t>
            </a:r>
            <a:endParaRPr lang="en-US" sz="2600" dirty="0"/>
          </a:p>
        </p:txBody>
      </p:sp>
      <p:pic>
        <p:nvPicPr>
          <p:cNvPr id="1028" name="Picture 4" descr="Image result for examples of hydrolysis in rock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4000303"/>
            <a:ext cx="4176464" cy="281307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49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 calcmode="lin" valueType="num">
                                      <p:cBhvr additive="base">
                                        <p:cTn id="1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additive="base">
                                        <p:cTn id="2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0"/>
            <a:ext cx="7498080" cy="1143000"/>
          </a:xfrm>
        </p:spPr>
        <p:txBody>
          <a:bodyPr/>
          <a:lstStyle/>
          <a:p>
            <a:r>
              <a:rPr lang="en-US" dirty="0" smtClean="0">
                <a:solidFill>
                  <a:srgbClr val="0070C0"/>
                </a:solidFill>
              </a:rPr>
              <a:t>Carbonation</a:t>
            </a:r>
            <a:endParaRPr lang="en-US" dirty="0">
              <a:solidFill>
                <a:srgbClr val="0070C0"/>
              </a:solidFill>
            </a:endParaRPr>
          </a:p>
        </p:txBody>
      </p:sp>
      <p:sp>
        <p:nvSpPr>
          <p:cNvPr id="3" name="Content Placeholder 2"/>
          <p:cNvSpPr>
            <a:spLocks noGrp="1"/>
          </p:cNvSpPr>
          <p:nvPr>
            <p:ph idx="1"/>
          </p:nvPr>
        </p:nvSpPr>
        <p:spPr>
          <a:xfrm>
            <a:off x="899592" y="980728"/>
            <a:ext cx="7947992" cy="2895600"/>
          </a:xfrm>
        </p:spPr>
        <p:txBody>
          <a:bodyPr>
            <a:normAutofit/>
          </a:bodyPr>
          <a:lstStyle/>
          <a:p>
            <a:pPr algn="just"/>
            <a:r>
              <a:rPr lang="en-US" sz="2800" dirty="0" smtClean="0"/>
              <a:t>When CO</a:t>
            </a:r>
            <a:r>
              <a:rPr lang="en-US" sz="2800" baseline="-25000" dirty="0" smtClean="0"/>
              <a:t>2</a:t>
            </a:r>
            <a:r>
              <a:rPr lang="en-US" sz="2800" dirty="0" smtClean="0"/>
              <a:t> is dissolved in water it creates Carbonic Acid</a:t>
            </a:r>
          </a:p>
          <a:p>
            <a:pPr algn="just"/>
            <a:r>
              <a:rPr lang="en-US" sz="2800" dirty="0" smtClean="0"/>
              <a:t>This acid can stick to some minerals and form compounds that are washed away by water.  This is commonly seen in Limestones</a:t>
            </a:r>
          </a:p>
          <a:p>
            <a:pPr algn="just">
              <a:buNone/>
            </a:pPr>
            <a:endParaRPr lang="en-US"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11760" y="3698958"/>
            <a:ext cx="5220072" cy="304241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4227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36767" y="3741349"/>
            <a:ext cx="3620945" cy="2708920"/>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259632" y="188640"/>
            <a:ext cx="7498080" cy="1143000"/>
          </a:xfrm>
        </p:spPr>
        <p:txBody>
          <a:bodyPr/>
          <a:lstStyle/>
          <a:p>
            <a:r>
              <a:rPr lang="en-US" dirty="0" smtClean="0">
                <a:solidFill>
                  <a:srgbClr val="0070C0"/>
                </a:solidFill>
              </a:rPr>
              <a:t>Organic Acids</a:t>
            </a:r>
            <a:endParaRPr lang="en-US" dirty="0">
              <a:solidFill>
                <a:srgbClr val="0070C0"/>
              </a:solidFill>
            </a:endParaRPr>
          </a:p>
        </p:txBody>
      </p:sp>
      <p:sp>
        <p:nvSpPr>
          <p:cNvPr id="3" name="Content Placeholder 2"/>
          <p:cNvSpPr>
            <a:spLocks noGrp="1"/>
          </p:cNvSpPr>
          <p:nvPr>
            <p:ph idx="1"/>
          </p:nvPr>
        </p:nvSpPr>
        <p:spPr>
          <a:xfrm>
            <a:off x="1115616" y="1340768"/>
            <a:ext cx="7632848" cy="4797152"/>
          </a:xfrm>
        </p:spPr>
        <p:txBody>
          <a:bodyPr>
            <a:normAutofit/>
          </a:bodyPr>
          <a:lstStyle/>
          <a:p>
            <a:r>
              <a:rPr lang="en-US" sz="2800" dirty="0" smtClean="0"/>
              <a:t>Some living things produce acids</a:t>
            </a:r>
          </a:p>
          <a:p>
            <a:pPr>
              <a:buNone/>
            </a:pPr>
            <a:r>
              <a:rPr lang="en-US" sz="2800" dirty="0" smtClean="0"/>
              <a:t>   that are released to the environment.</a:t>
            </a:r>
          </a:p>
          <a:p>
            <a:r>
              <a:rPr lang="en-US" sz="2800" dirty="0" smtClean="0"/>
              <a:t>These acids can develop cracks in rocks and start the weathering process.</a:t>
            </a:r>
          </a:p>
          <a:p>
            <a:endParaRPr lang="en-US" dirty="0" smtClean="0"/>
          </a:p>
          <a:p>
            <a:r>
              <a:rPr lang="en-US" dirty="0" smtClean="0"/>
              <a:t>Examples: Lichens </a:t>
            </a:r>
          </a:p>
          <a:p>
            <a:pPr>
              <a:buNone/>
            </a:pPr>
            <a:r>
              <a:rPr lang="en-US" dirty="0" smtClean="0"/>
              <a:t>                  &amp; mosses</a:t>
            </a:r>
            <a:endParaRPr lang="en-US" dirty="0"/>
          </a:p>
        </p:txBody>
      </p:sp>
    </p:spTree>
    <p:extLst>
      <p:ext uri="{BB962C8B-B14F-4D97-AF65-F5344CB8AC3E}">
        <p14:creationId xmlns:p14="http://schemas.microsoft.com/office/powerpoint/2010/main" val="157978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additive="base">
                                        <p:cTn id="2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 calcmode="lin" valueType="num">
                                      <p:cBhvr additive="base">
                                        <p:cTn id="2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Acid Rain</a:t>
            </a:r>
            <a:endParaRPr lang="en-US" dirty="0">
              <a:solidFill>
                <a:srgbClr val="0070C0"/>
              </a:solidFill>
            </a:endParaRPr>
          </a:p>
        </p:txBody>
      </p:sp>
      <p:sp>
        <p:nvSpPr>
          <p:cNvPr id="3" name="Content Placeholder 2"/>
          <p:cNvSpPr>
            <a:spLocks noGrp="1"/>
          </p:cNvSpPr>
          <p:nvPr>
            <p:ph idx="1"/>
          </p:nvPr>
        </p:nvSpPr>
        <p:spPr>
          <a:xfrm>
            <a:off x="685800" y="1198561"/>
            <a:ext cx="3886200" cy="4525963"/>
          </a:xfrm>
        </p:spPr>
        <p:txBody>
          <a:bodyPr>
            <a:normAutofit/>
          </a:bodyPr>
          <a:lstStyle/>
          <a:p>
            <a:r>
              <a:rPr lang="en-US" dirty="0" smtClean="0"/>
              <a:t>Nitrogen &amp; Phosphorus from fossil fuels get into the air and combine with rainwater</a:t>
            </a:r>
          </a:p>
          <a:p>
            <a:endParaRPr lang="en-US" dirty="0" smtClean="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2060848"/>
            <a:ext cx="4478822" cy="3663676"/>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597872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2492896"/>
            <a:ext cx="5040560" cy="584775"/>
          </a:xfrm>
          <a:prstGeom prst="rect">
            <a:avLst/>
          </a:prstGeom>
          <a:noFill/>
        </p:spPr>
        <p:txBody>
          <a:bodyPr wrap="square" rtlCol="0">
            <a:spAutoFit/>
          </a:bodyPr>
          <a:lstStyle/>
          <a:p>
            <a:pPr algn="ctr"/>
            <a:r>
              <a:rPr lang="en-GB" sz="3200" dirty="0" smtClean="0"/>
              <a:t>SOIL FORMATION</a:t>
            </a:r>
            <a:endParaRPr lang="en-GB" sz="3200" dirty="0"/>
          </a:p>
        </p:txBody>
      </p:sp>
    </p:spTree>
    <p:extLst>
      <p:ext uri="{BB962C8B-B14F-4D97-AF65-F5344CB8AC3E}">
        <p14:creationId xmlns:p14="http://schemas.microsoft.com/office/powerpoint/2010/main" val="12897026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99392"/>
            <a:ext cx="7498080" cy="1143000"/>
          </a:xfrm>
        </p:spPr>
        <p:txBody>
          <a:bodyPr/>
          <a:lstStyle/>
          <a:p>
            <a:r>
              <a:rPr lang="en-US" dirty="0" smtClean="0">
                <a:solidFill>
                  <a:srgbClr val="0070C0"/>
                </a:solidFill>
              </a:rPr>
              <a:t>Formation of Soil</a:t>
            </a:r>
            <a:endParaRPr lang="en-US" dirty="0">
              <a:solidFill>
                <a:srgbClr val="0070C0"/>
              </a:solidFill>
            </a:endParaRPr>
          </a:p>
        </p:txBody>
      </p:sp>
      <p:sp>
        <p:nvSpPr>
          <p:cNvPr id="3" name="Content Placeholder 2"/>
          <p:cNvSpPr>
            <a:spLocks noGrp="1"/>
          </p:cNvSpPr>
          <p:nvPr>
            <p:ph idx="1"/>
          </p:nvPr>
        </p:nvSpPr>
        <p:spPr>
          <a:xfrm>
            <a:off x="1115616" y="836712"/>
            <a:ext cx="7571184" cy="4906963"/>
          </a:xfrm>
        </p:spPr>
        <p:txBody>
          <a:bodyPr>
            <a:normAutofit fontScale="92500"/>
          </a:bodyPr>
          <a:lstStyle/>
          <a:p>
            <a:r>
              <a:rPr lang="en-US" dirty="0" smtClean="0"/>
              <a:t>When new rock is exposed to the elements, it is termed </a:t>
            </a:r>
            <a:r>
              <a:rPr lang="en-US" b="1" dirty="0" smtClean="0">
                <a:solidFill>
                  <a:srgbClr val="0070C0"/>
                </a:solidFill>
              </a:rPr>
              <a:t>‘bedrock</a:t>
            </a:r>
            <a:r>
              <a:rPr lang="en-US" dirty="0" smtClean="0"/>
              <a:t>’</a:t>
            </a:r>
          </a:p>
          <a:p>
            <a:r>
              <a:rPr lang="en-US" dirty="0" smtClean="0"/>
              <a:t>Weathering and erosion begins to break the bedrock into smaller and smaller particles.</a:t>
            </a:r>
          </a:p>
          <a:p>
            <a:r>
              <a:rPr lang="en-US" dirty="0" smtClean="0"/>
              <a:t>This layer of partially </a:t>
            </a:r>
          </a:p>
          <a:p>
            <a:pPr marL="82296" indent="0">
              <a:buNone/>
            </a:pPr>
            <a:r>
              <a:rPr lang="en-US" dirty="0"/>
              <a:t> </a:t>
            </a:r>
            <a:r>
              <a:rPr lang="en-US" dirty="0" smtClean="0"/>
              <a:t>  weathered rocks, </a:t>
            </a:r>
          </a:p>
          <a:p>
            <a:pPr marL="82296" indent="0">
              <a:buNone/>
            </a:pPr>
            <a:r>
              <a:rPr lang="en-US" dirty="0"/>
              <a:t> </a:t>
            </a:r>
            <a:r>
              <a:rPr lang="en-US" dirty="0" smtClean="0"/>
              <a:t>  above the bedrock, </a:t>
            </a:r>
          </a:p>
          <a:p>
            <a:pPr marL="82296" indent="0">
              <a:buNone/>
            </a:pPr>
            <a:r>
              <a:rPr lang="en-US" dirty="0"/>
              <a:t> </a:t>
            </a:r>
            <a:r>
              <a:rPr lang="en-US" dirty="0" smtClean="0"/>
              <a:t>  is known as </a:t>
            </a:r>
          </a:p>
          <a:p>
            <a:pPr marL="82296" indent="0">
              <a:buNone/>
            </a:pPr>
            <a:r>
              <a:rPr lang="en-US" b="1" dirty="0">
                <a:solidFill>
                  <a:srgbClr val="0070C0"/>
                </a:solidFill>
              </a:rPr>
              <a:t> </a:t>
            </a:r>
            <a:r>
              <a:rPr lang="en-US" b="1" dirty="0" smtClean="0">
                <a:solidFill>
                  <a:srgbClr val="0070C0"/>
                </a:solidFill>
              </a:rPr>
              <a:t>  Regolith</a:t>
            </a:r>
            <a:r>
              <a:rPr lang="en-US" dirty="0" smtClean="0"/>
              <a:t>.</a:t>
            </a:r>
          </a:p>
          <a:p>
            <a:pPr marL="0" indent="0">
              <a:buNone/>
            </a:pPr>
            <a:endParaRPr lang="en-US" dirty="0"/>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3644416"/>
            <a:ext cx="4176464" cy="3136754"/>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a:off x="3419872" y="5212793"/>
            <a:ext cx="1368152"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501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Formation of Soil</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r>
              <a:rPr lang="en-US" dirty="0" smtClean="0"/>
              <a:t>The top of the Regolith is weathered even more, producing small particles that begin to form soil minerals.</a:t>
            </a:r>
          </a:p>
          <a:p>
            <a:r>
              <a:rPr lang="en-US" dirty="0"/>
              <a:t>S</a:t>
            </a:r>
            <a:r>
              <a:rPr lang="en-US" dirty="0" smtClean="0"/>
              <a:t>ediments is brought from elsewhere by water or wind in suspension and may add to the layer building on top of the Regolith.</a:t>
            </a:r>
          </a:p>
          <a:p>
            <a:r>
              <a:rPr lang="en-US" dirty="0" smtClean="0"/>
              <a:t>The mineral content and water allow</a:t>
            </a:r>
            <a:r>
              <a:rPr lang="en-US" dirty="0"/>
              <a:t> </a:t>
            </a:r>
            <a:r>
              <a:rPr lang="en-US" dirty="0" smtClean="0"/>
              <a:t>organic material to grow add to the soil development.</a:t>
            </a:r>
            <a:endParaRPr lang="en-US" dirty="0"/>
          </a:p>
        </p:txBody>
      </p:sp>
    </p:spTree>
    <p:extLst>
      <p:ext uri="{BB962C8B-B14F-4D97-AF65-F5344CB8AC3E}">
        <p14:creationId xmlns:p14="http://schemas.microsoft.com/office/powerpoint/2010/main" val="3626259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Formation of Soil</a:t>
            </a:r>
            <a:endParaRPr lang="en-US" dirty="0">
              <a:solidFill>
                <a:srgbClr val="0070C0"/>
              </a:solidFill>
            </a:endParaRPr>
          </a:p>
        </p:txBody>
      </p:sp>
      <p:grpSp>
        <p:nvGrpSpPr>
          <p:cNvPr id="4" name="Group 23"/>
          <p:cNvGrpSpPr>
            <a:grpSpLocks/>
          </p:cNvGrpSpPr>
          <p:nvPr/>
        </p:nvGrpSpPr>
        <p:grpSpPr bwMode="auto">
          <a:xfrm>
            <a:off x="251480" y="1338262"/>
            <a:ext cx="7646789" cy="5191944"/>
            <a:chOff x="1381" y="1363"/>
            <a:chExt cx="3995" cy="2756"/>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64" y="1363"/>
              <a:ext cx="3612" cy="2756"/>
            </a:xfrm>
            <a:prstGeom prst="rect">
              <a:avLst/>
            </a:prstGeom>
            <a:noFill/>
            <a:extLst>
              <a:ext uri="{909E8E84-426E-40DD-AFC4-6F175D3DCCD1}">
                <a14:hiddenFill xmlns:a14="http://schemas.microsoft.com/office/drawing/2010/main">
                  <a:solidFill>
                    <a:srgbClr val="FFFFFF"/>
                  </a:solidFill>
                </a14:hiddenFill>
              </a:ext>
            </a:extLst>
          </p:spPr>
        </p:pic>
        <p:sp>
          <p:nvSpPr>
            <p:cNvPr id="10" name="Text Box 16"/>
            <p:cNvSpPr txBox="1">
              <a:spLocks noChangeArrowheads="1"/>
            </p:cNvSpPr>
            <p:nvPr/>
          </p:nvSpPr>
          <p:spPr bwMode="auto">
            <a:xfrm>
              <a:off x="1419" y="3390"/>
              <a:ext cx="862" cy="441"/>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400" dirty="0">
                  <a:solidFill>
                    <a:srgbClr val="FFFF00"/>
                  </a:solidFill>
                  <a:effectLst>
                    <a:outerShdw blurRad="38100" dist="38100" dir="2700000" algn="tl">
                      <a:srgbClr val="000000"/>
                    </a:outerShdw>
                  </a:effectLst>
                  <a:latin typeface="Arial" charset="0"/>
                </a:rPr>
                <a:t>Mature soil</a:t>
              </a:r>
            </a:p>
          </p:txBody>
        </p:sp>
        <p:sp>
          <p:nvSpPr>
            <p:cNvPr id="11" name="Text Box 17"/>
            <p:cNvSpPr txBox="1">
              <a:spLocks noChangeArrowheads="1"/>
            </p:cNvSpPr>
            <p:nvPr/>
          </p:nvSpPr>
          <p:spPr bwMode="auto">
            <a:xfrm>
              <a:off x="1381" y="2664"/>
              <a:ext cx="983" cy="243"/>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400" dirty="0">
                  <a:solidFill>
                    <a:srgbClr val="FFFF00"/>
                  </a:solidFill>
                  <a:effectLst>
                    <a:outerShdw blurRad="38100" dist="38100" dir="2700000" algn="tl">
                      <a:srgbClr val="000000"/>
                    </a:outerShdw>
                  </a:effectLst>
                  <a:latin typeface="Arial" charset="0"/>
                </a:rPr>
                <a:t>Young soil</a:t>
              </a:r>
            </a:p>
          </p:txBody>
        </p:sp>
        <p:sp>
          <p:nvSpPr>
            <p:cNvPr id="12" name="Text Box 18"/>
            <p:cNvSpPr txBox="1">
              <a:spLocks noChangeArrowheads="1"/>
            </p:cNvSpPr>
            <p:nvPr/>
          </p:nvSpPr>
          <p:spPr bwMode="auto">
            <a:xfrm>
              <a:off x="3939" y="2664"/>
              <a:ext cx="688" cy="245"/>
            </a:xfrm>
            <a:prstGeom prst="rect">
              <a:avLst/>
            </a:prstGeom>
            <a:solidFill>
              <a:schemeClr val="bg1">
                <a:lumMod val="85000"/>
              </a:schemeClr>
            </a:solidFill>
            <a:ln>
              <a:noFill/>
            </a:ln>
            <a:effectLst>
              <a:outerShdw dist="35921" dir="2700000" algn="ctr" rotWithShape="0">
                <a:schemeClr val="tx1"/>
              </a:outerShdw>
            </a:effectLst>
            <a:extLs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r>
                <a:rPr lang="en-US" altLang="en-US" sz="2400" dirty="0">
                  <a:effectLst>
                    <a:outerShdw blurRad="38100" dist="38100" dir="2700000" algn="tl">
                      <a:srgbClr val="000000"/>
                    </a:outerShdw>
                  </a:effectLst>
                  <a:latin typeface="Arial" charset="0"/>
                </a:rPr>
                <a:t>Regolith</a:t>
              </a:r>
              <a:endParaRPr lang="en-US" altLang="en-US" sz="2800" dirty="0">
                <a:effectLst>
                  <a:outerShdw blurRad="38100" dist="38100" dir="2700000" algn="tl">
                    <a:srgbClr val="000000"/>
                  </a:outerShdw>
                </a:effectLst>
                <a:latin typeface="Arial" charset="0"/>
              </a:endParaRPr>
            </a:p>
          </p:txBody>
        </p:sp>
        <p:sp>
          <p:nvSpPr>
            <p:cNvPr id="13" name="Text Box 19"/>
            <p:cNvSpPr txBox="1">
              <a:spLocks noChangeArrowheads="1"/>
            </p:cNvSpPr>
            <p:nvPr/>
          </p:nvSpPr>
          <p:spPr bwMode="auto">
            <a:xfrm>
              <a:off x="4223" y="2956"/>
              <a:ext cx="97" cy="275"/>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endParaRPr lang="en-US" altLang="en-US" sz="2800">
                <a:solidFill>
                  <a:schemeClr val="bg1"/>
                </a:solidFill>
                <a:effectLst>
                  <a:outerShdw blurRad="38100" dist="38100" dir="2700000" algn="tl">
                    <a:srgbClr val="000000"/>
                  </a:outerShdw>
                </a:effectLst>
                <a:latin typeface="Arial" charset="0"/>
              </a:endParaRPr>
            </a:p>
          </p:txBody>
        </p:sp>
        <p:sp>
          <p:nvSpPr>
            <p:cNvPr id="14" name="Text Box 20"/>
            <p:cNvSpPr txBox="1">
              <a:spLocks noChangeArrowheads="1"/>
            </p:cNvSpPr>
            <p:nvPr/>
          </p:nvSpPr>
          <p:spPr bwMode="auto">
            <a:xfrm>
              <a:off x="1381" y="3046"/>
              <a:ext cx="1062" cy="245"/>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400" dirty="0">
                  <a:solidFill>
                    <a:srgbClr val="FFFF00"/>
                  </a:solidFill>
                  <a:effectLst>
                    <a:outerShdw blurRad="38100" dist="38100" dir="2700000" algn="tl">
                      <a:srgbClr val="000000"/>
                    </a:outerShdw>
                  </a:effectLst>
                  <a:latin typeface="Arial" charset="0"/>
                </a:rPr>
                <a:t>Immature soil</a:t>
              </a:r>
            </a:p>
          </p:txBody>
        </p:sp>
      </p:grpSp>
      <p:sp>
        <p:nvSpPr>
          <p:cNvPr id="15" name="Rectangle 24"/>
          <p:cNvSpPr>
            <a:spLocks noChangeArrowheads="1"/>
          </p:cNvSpPr>
          <p:nvPr/>
        </p:nvSpPr>
        <p:spPr bwMode="auto">
          <a:xfrm>
            <a:off x="7195799" y="4027610"/>
            <a:ext cx="131478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effectLst>
                  <a:outerShdw blurRad="38100" dist="38100" dir="2700000" algn="tl">
                    <a:srgbClr val="000000"/>
                  </a:outerShdw>
                </a:effectLst>
                <a:latin typeface="Arial" charset="0"/>
              </a:rPr>
              <a:t>Bedrock</a:t>
            </a:r>
          </a:p>
        </p:txBody>
      </p:sp>
      <p:sp>
        <p:nvSpPr>
          <p:cNvPr id="16" name="TextBox 15"/>
          <p:cNvSpPr txBox="1"/>
          <p:nvPr/>
        </p:nvSpPr>
        <p:spPr>
          <a:xfrm>
            <a:off x="5796136" y="1268760"/>
            <a:ext cx="2952328" cy="369332"/>
          </a:xfrm>
          <a:prstGeom prst="rect">
            <a:avLst/>
          </a:prstGeom>
          <a:solidFill>
            <a:schemeClr val="bg1"/>
          </a:solidFill>
        </p:spPr>
        <p:txBody>
          <a:bodyPr wrap="square" rtlCol="0">
            <a:spAutoFit/>
          </a:bodyPr>
          <a:lstStyle/>
          <a:p>
            <a:endParaRPr lang="en-GB" dirty="0"/>
          </a:p>
        </p:txBody>
      </p:sp>
      <p:sp>
        <p:nvSpPr>
          <p:cNvPr id="17" name="Rectangle 16"/>
          <p:cNvSpPr/>
          <p:nvPr/>
        </p:nvSpPr>
        <p:spPr>
          <a:xfrm>
            <a:off x="179512" y="2708920"/>
            <a:ext cx="1330814" cy="830997"/>
          </a:xfrm>
          <a:prstGeom prst="rect">
            <a:avLst/>
          </a:prstGeom>
          <a:solidFill>
            <a:schemeClr val="bg1">
              <a:lumMod val="85000"/>
            </a:schemeClr>
          </a:solidFill>
        </p:spPr>
        <p:txBody>
          <a:bodyPr wrap="none">
            <a:spAutoFit/>
          </a:bodyPr>
          <a:lstStyle/>
          <a:p>
            <a:r>
              <a:rPr lang="en-US" altLang="en-US" sz="2400" dirty="0" smtClean="0">
                <a:solidFill>
                  <a:srgbClr val="FFFF00"/>
                </a:solidFill>
                <a:effectLst>
                  <a:outerShdw blurRad="38100" dist="38100" dir="2700000" algn="tl">
                    <a:srgbClr val="000000"/>
                  </a:outerShdw>
                </a:effectLst>
                <a:latin typeface="Arial" charset="0"/>
              </a:rPr>
              <a:t>Detritus </a:t>
            </a:r>
          </a:p>
          <a:p>
            <a:r>
              <a:rPr lang="en-US" altLang="en-US" sz="2400" dirty="0" smtClean="0">
                <a:solidFill>
                  <a:srgbClr val="FFFF00"/>
                </a:solidFill>
                <a:effectLst>
                  <a:outerShdw blurRad="38100" dist="38100" dir="2700000" algn="tl">
                    <a:srgbClr val="000000"/>
                  </a:outerShdw>
                </a:effectLst>
                <a:latin typeface="Arial" charset="0"/>
              </a:rPr>
              <a:t>Layer</a:t>
            </a:r>
            <a:endParaRPr lang="en-US" altLang="en-US" sz="2400" dirty="0">
              <a:solidFill>
                <a:srgbClr val="FFFF00"/>
              </a:solidFill>
              <a:effectLst>
                <a:outerShdw blurRad="38100" dist="38100" dir="2700000" algn="tl">
                  <a:srgbClr val="000000"/>
                </a:outerShdw>
              </a:effectLst>
              <a:latin typeface="Arial" charset="0"/>
            </a:endParaRPr>
          </a:p>
        </p:txBody>
      </p:sp>
    </p:spTree>
    <p:extLst>
      <p:ext uri="{BB962C8B-B14F-4D97-AF65-F5344CB8AC3E}">
        <p14:creationId xmlns:p14="http://schemas.microsoft.com/office/powerpoint/2010/main" val="310233586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061166" y="404664"/>
            <a:ext cx="8064896" cy="707886"/>
          </a:xfrm>
          <a:prstGeom prst="rect">
            <a:avLst/>
          </a:prstGeom>
          <a:noFill/>
        </p:spPr>
        <p:txBody>
          <a:bodyPr wrap="square" rtlCol="0">
            <a:spAutoFit/>
          </a:bodyPr>
          <a:lstStyle/>
          <a:p>
            <a:r>
              <a:rPr lang="en-GB" sz="4000" b="1" dirty="0" smtClean="0">
                <a:solidFill>
                  <a:srgbClr val="0070C0"/>
                </a:solidFill>
              </a:rPr>
              <a:t>SOIL HORIZONS / PROFILES</a:t>
            </a:r>
            <a:endParaRPr lang="en-GB" sz="4000" b="1" dirty="0">
              <a:solidFill>
                <a:srgbClr val="0070C0"/>
              </a:solidFill>
            </a:endParaRPr>
          </a:p>
        </p:txBody>
      </p:sp>
      <p:sp>
        <p:nvSpPr>
          <p:cNvPr id="5" name="TextBox 4"/>
          <p:cNvSpPr txBox="1"/>
          <p:nvPr/>
        </p:nvSpPr>
        <p:spPr>
          <a:xfrm>
            <a:off x="1277469" y="1632000"/>
            <a:ext cx="3096344" cy="584775"/>
          </a:xfrm>
          <a:prstGeom prst="rect">
            <a:avLst/>
          </a:prstGeom>
          <a:noFill/>
        </p:spPr>
        <p:txBody>
          <a:bodyPr wrap="square" rtlCol="0">
            <a:spAutoFit/>
          </a:bodyPr>
          <a:lstStyle/>
          <a:p>
            <a:r>
              <a:rPr lang="en-GB" sz="3200" dirty="0" smtClean="0"/>
              <a:t>Animation</a:t>
            </a:r>
            <a:endParaRPr lang="en-GB" sz="3200" dirty="0"/>
          </a:p>
        </p:txBody>
      </p:sp>
      <p:sp>
        <p:nvSpPr>
          <p:cNvPr id="6" name="Rectangle 5"/>
          <p:cNvSpPr/>
          <p:nvPr/>
        </p:nvSpPr>
        <p:spPr>
          <a:xfrm>
            <a:off x="1259632" y="2690336"/>
            <a:ext cx="7416824" cy="923330"/>
          </a:xfrm>
          <a:prstGeom prst="rect">
            <a:avLst/>
          </a:prstGeom>
        </p:spPr>
        <p:txBody>
          <a:bodyPr wrap="square">
            <a:spAutoFit/>
          </a:bodyPr>
          <a:lstStyle/>
          <a:p>
            <a:pPr lvl="0"/>
            <a:r>
              <a:rPr lang="en-GB" u="sng" dirty="0">
                <a:hlinkClick r:id="rId2"/>
              </a:rPr>
              <a:t>http://www.montereyinstitute.org/courses/AP%20Environmental%20Science/course%20files/multimedia/lesson51/animations/4c_soil_profile.html</a:t>
            </a:r>
            <a:endParaRPr lang="en-GB" dirty="0"/>
          </a:p>
          <a:p>
            <a:r>
              <a:rPr lang="en-GB" dirty="0"/>
              <a:t> </a:t>
            </a:r>
          </a:p>
        </p:txBody>
      </p:sp>
    </p:spTree>
    <p:extLst>
      <p:ext uri="{BB962C8B-B14F-4D97-AF65-F5344CB8AC3E}">
        <p14:creationId xmlns:p14="http://schemas.microsoft.com/office/powerpoint/2010/main" val="12001523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2579" t="22309" r="34548" b="20727"/>
          <a:stretch/>
        </p:blipFill>
        <p:spPr bwMode="auto">
          <a:xfrm>
            <a:off x="370114" y="1016063"/>
            <a:ext cx="8403772" cy="4600651"/>
          </a:xfrm>
          <a:prstGeom prst="rect">
            <a:avLst/>
          </a:prstGeom>
          <a:ln>
            <a:noFill/>
          </a:ln>
          <a:extLst>
            <a:ext uri="{53640926-AAD7-44D8-BBD7-CCE9431645EC}">
              <a14:shadowObscured xmlns:a14="http://schemas.microsoft.com/office/drawing/2010/main"/>
            </a:ext>
          </a:extLst>
        </p:spPr>
      </p:pic>
      <p:sp>
        <p:nvSpPr>
          <p:cNvPr id="3" name="Flowchart: Connector 2"/>
          <p:cNvSpPr/>
          <p:nvPr/>
        </p:nvSpPr>
        <p:spPr>
          <a:xfrm>
            <a:off x="1460596" y="5296439"/>
            <a:ext cx="759092" cy="573245"/>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entury Gothic" panose="020B0502020202020204"/>
            </a:endParaRPr>
          </a:p>
        </p:txBody>
      </p:sp>
      <p:sp>
        <p:nvSpPr>
          <p:cNvPr id="4" name="Flowchart: Connector 3"/>
          <p:cNvSpPr/>
          <p:nvPr/>
        </p:nvSpPr>
        <p:spPr>
          <a:xfrm>
            <a:off x="2355802" y="5465272"/>
            <a:ext cx="402231" cy="363384"/>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entury Gothic" panose="020B0502020202020204"/>
            </a:endParaRPr>
          </a:p>
        </p:txBody>
      </p:sp>
      <p:sp>
        <p:nvSpPr>
          <p:cNvPr id="5" name="Flowchart: Connector 4"/>
          <p:cNvSpPr/>
          <p:nvPr/>
        </p:nvSpPr>
        <p:spPr>
          <a:xfrm>
            <a:off x="2952604" y="5583062"/>
            <a:ext cx="270481" cy="245594"/>
          </a:xfrm>
          <a:prstGeom prst="flowChartConnector">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entury Gothic" panose="020B0502020202020204"/>
            </a:endParaRPr>
          </a:p>
        </p:txBody>
      </p:sp>
      <p:sp>
        <p:nvSpPr>
          <p:cNvPr id="6" name="TextBox 5"/>
          <p:cNvSpPr txBox="1"/>
          <p:nvPr/>
        </p:nvSpPr>
        <p:spPr>
          <a:xfrm>
            <a:off x="1460596" y="5460811"/>
            <a:ext cx="895205" cy="300082"/>
          </a:xfrm>
          <a:prstGeom prst="rect">
            <a:avLst/>
          </a:prstGeom>
          <a:noFill/>
        </p:spPr>
        <p:txBody>
          <a:bodyPr wrap="square" rtlCol="0">
            <a:spAutoFit/>
          </a:bodyPr>
          <a:lstStyle/>
          <a:p>
            <a:pPr defTabSz="685800"/>
            <a:r>
              <a:rPr lang="en-GB" sz="1350" b="1" dirty="0">
                <a:solidFill>
                  <a:prstClr val="white"/>
                </a:solidFill>
                <a:latin typeface="Century Gothic" panose="020B0502020202020204"/>
              </a:rPr>
              <a:t>S</a:t>
            </a:r>
            <a:r>
              <a:rPr lang="en-GB" sz="1350" b="1" dirty="0">
                <a:solidFill>
                  <a:prstClr val="black"/>
                </a:solidFill>
                <a:latin typeface="Century Gothic" panose="020B0502020202020204"/>
              </a:rPr>
              <a:t>SAND</a:t>
            </a:r>
            <a:endParaRPr lang="en-GB" sz="1350" b="1" dirty="0">
              <a:solidFill>
                <a:prstClr val="white"/>
              </a:solidFill>
              <a:latin typeface="Century Gothic" panose="020B0502020202020204"/>
            </a:endParaRPr>
          </a:p>
        </p:txBody>
      </p:sp>
      <p:sp>
        <p:nvSpPr>
          <p:cNvPr id="7" name="TextBox 6"/>
          <p:cNvSpPr txBox="1"/>
          <p:nvPr/>
        </p:nvSpPr>
        <p:spPr>
          <a:xfrm>
            <a:off x="2397246" y="5550574"/>
            <a:ext cx="916145" cy="230832"/>
          </a:xfrm>
          <a:prstGeom prst="rect">
            <a:avLst/>
          </a:prstGeom>
          <a:noFill/>
        </p:spPr>
        <p:txBody>
          <a:bodyPr wrap="square" rtlCol="0">
            <a:spAutoFit/>
          </a:bodyPr>
          <a:lstStyle/>
          <a:p>
            <a:pPr defTabSz="685800"/>
            <a:r>
              <a:rPr lang="en-GB" sz="900" b="1" dirty="0">
                <a:solidFill>
                  <a:prstClr val="black"/>
                </a:solidFill>
                <a:latin typeface="Century Gothic" panose="020B0502020202020204"/>
              </a:rPr>
              <a:t>SILT</a:t>
            </a:r>
          </a:p>
        </p:txBody>
      </p:sp>
      <p:sp>
        <p:nvSpPr>
          <p:cNvPr id="8" name="TextBox 7"/>
          <p:cNvSpPr txBox="1"/>
          <p:nvPr/>
        </p:nvSpPr>
        <p:spPr>
          <a:xfrm>
            <a:off x="2917702" y="5630352"/>
            <a:ext cx="916145" cy="184666"/>
          </a:xfrm>
          <a:prstGeom prst="rect">
            <a:avLst/>
          </a:prstGeom>
          <a:noFill/>
        </p:spPr>
        <p:txBody>
          <a:bodyPr wrap="square" rtlCol="0">
            <a:spAutoFit/>
          </a:bodyPr>
          <a:lstStyle/>
          <a:p>
            <a:pPr defTabSz="685800"/>
            <a:r>
              <a:rPr lang="en-GB" sz="600" b="1" dirty="0">
                <a:solidFill>
                  <a:prstClr val="black"/>
                </a:solidFill>
                <a:latin typeface="Century Gothic" panose="020B0502020202020204"/>
              </a:rPr>
              <a:t>CLAY</a:t>
            </a:r>
          </a:p>
        </p:txBody>
      </p:sp>
      <p:sp>
        <p:nvSpPr>
          <p:cNvPr id="9" name="TextBox 8"/>
          <p:cNvSpPr txBox="1"/>
          <p:nvPr/>
        </p:nvSpPr>
        <p:spPr>
          <a:xfrm>
            <a:off x="5054032" y="5605638"/>
            <a:ext cx="908376" cy="300082"/>
          </a:xfrm>
          <a:prstGeom prst="rect">
            <a:avLst/>
          </a:prstGeom>
          <a:solidFill>
            <a:schemeClr val="bg1"/>
          </a:solidFill>
          <a:ln>
            <a:solidFill>
              <a:schemeClr val="tx1"/>
            </a:solidFill>
          </a:ln>
        </p:spPr>
        <p:txBody>
          <a:bodyPr wrap="square" rtlCol="0">
            <a:spAutoFit/>
          </a:bodyPr>
          <a:lstStyle/>
          <a:p>
            <a:pPr defTabSz="685800"/>
            <a:r>
              <a:rPr lang="en-GB" sz="1350" dirty="0">
                <a:solidFill>
                  <a:prstClr val="white"/>
                </a:solidFill>
                <a:latin typeface="Century Gothic" panose="020B0502020202020204"/>
              </a:rPr>
              <a:t>      C</a:t>
            </a:r>
          </a:p>
        </p:txBody>
      </p:sp>
      <p:sp>
        <p:nvSpPr>
          <p:cNvPr id="10" name="TextBox 9"/>
          <p:cNvSpPr txBox="1"/>
          <p:nvPr/>
        </p:nvSpPr>
        <p:spPr>
          <a:xfrm>
            <a:off x="5365992" y="5214268"/>
            <a:ext cx="314108" cy="300082"/>
          </a:xfrm>
          <a:prstGeom prst="rect">
            <a:avLst/>
          </a:prstGeom>
          <a:noFill/>
        </p:spPr>
        <p:txBody>
          <a:bodyPr wrap="square" rtlCol="0">
            <a:spAutoFit/>
          </a:bodyPr>
          <a:lstStyle/>
          <a:p>
            <a:pPr defTabSz="685800"/>
            <a:r>
              <a:rPr lang="en-GB" sz="1350" dirty="0">
                <a:solidFill>
                  <a:prstClr val="white"/>
                </a:solidFill>
                <a:latin typeface="Century Gothic" panose="020B0502020202020204"/>
              </a:rPr>
              <a:t>A</a:t>
            </a:r>
          </a:p>
        </p:txBody>
      </p:sp>
      <p:sp>
        <p:nvSpPr>
          <p:cNvPr id="11" name="TextBox 10"/>
          <p:cNvSpPr txBox="1"/>
          <p:nvPr/>
        </p:nvSpPr>
        <p:spPr>
          <a:xfrm>
            <a:off x="5365992" y="5412074"/>
            <a:ext cx="314108" cy="300082"/>
          </a:xfrm>
          <a:prstGeom prst="rect">
            <a:avLst/>
          </a:prstGeom>
          <a:noFill/>
        </p:spPr>
        <p:txBody>
          <a:bodyPr wrap="square" rtlCol="0">
            <a:spAutoFit/>
          </a:bodyPr>
          <a:lstStyle/>
          <a:p>
            <a:pPr defTabSz="685800"/>
            <a:r>
              <a:rPr lang="en-GB" sz="1350" dirty="0">
                <a:solidFill>
                  <a:prstClr val="white"/>
                </a:solidFill>
                <a:latin typeface="Century Gothic" panose="020B0502020202020204"/>
              </a:rPr>
              <a:t>B</a:t>
            </a:r>
          </a:p>
        </p:txBody>
      </p:sp>
      <p:sp>
        <p:nvSpPr>
          <p:cNvPr id="12" name="TextBox 11"/>
          <p:cNvSpPr txBox="1"/>
          <p:nvPr/>
        </p:nvSpPr>
        <p:spPr>
          <a:xfrm>
            <a:off x="5365992" y="5038703"/>
            <a:ext cx="406157" cy="300082"/>
          </a:xfrm>
          <a:prstGeom prst="rect">
            <a:avLst/>
          </a:prstGeom>
          <a:noFill/>
        </p:spPr>
        <p:txBody>
          <a:bodyPr wrap="square" rtlCol="0">
            <a:spAutoFit/>
          </a:bodyPr>
          <a:lstStyle/>
          <a:p>
            <a:pPr defTabSz="685800"/>
            <a:r>
              <a:rPr lang="en-GB" sz="1350" dirty="0">
                <a:solidFill>
                  <a:prstClr val="white"/>
                </a:solidFill>
                <a:latin typeface="Century Gothic" panose="020B0502020202020204"/>
              </a:rPr>
              <a:t>O</a:t>
            </a:r>
          </a:p>
        </p:txBody>
      </p:sp>
      <p:cxnSp>
        <p:nvCxnSpPr>
          <p:cNvPr id="14" name="Straight Connector 13"/>
          <p:cNvCxnSpPr/>
          <p:nvPr/>
        </p:nvCxnSpPr>
        <p:spPr>
          <a:xfrm flipH="1">
            <a:off x="370114" y="987878"/>
            <a:ext cx="8403772" cy="0"/>
          </a:xfrm>
          <a:prstGeom prst="line">
            <a:avLst/>
          </a:prstGeom>
          <a:ln w="571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370113" y="1016063"/>
            <a:ext cx="1" cy="4659086"/>
          </a:xfrm>
          <a:prstGeom prst="line">
            <a:avLst/>
          </a:prstGeom>
          <a:ln w="571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3528467" y="5076752"/>
            <a:ext cx="1156961" cy="300082"/>
          </a:xfrm>
          <a:prstGeom prst="rect">
            <a:avLst/>
          </a:prstGeom>
          <a:solidFill>
            <a:schemeClr val="bg1"/>
          </a:solidFill>
        </p:spPr>
        <p:txBody>
          <a:bodyPr wrap="square" rtlCol="0">
            <a:spAutoFit/>
          </a:bodyPr>
          <a:lstStyle/>
          <a:p>
            <a:pPr defTabSz="685800"/>
            <a:endParaRPr lang="en-GB" sz="1350" dirty="0">
              <a:solidFill>
                <a:prstClr val="white"/>
              </a:solidFill>
              <a:latin typeface="Century Gothic" panose="020B0502020202020204"/>
            </a:endParaRPr>
          </a:p>
        </p:txBody>
      </p:sp>
      <p:sp>
        <p:nvSpPr>
          <p:cNvPr id="21" name="TextBox 20"/>
          <p:cNvSpPr txBox="1"/>
          <p:nvPr/>
        </p:nvSpPr>
        <p:spPr>
          <a:xfrm>
            <a:off x="5962795" y="2693902"/>
            <a:ext cx="1156961" cy="300082"/>
          </a:xfrm>
          <a:prstGeom prst="rect">
            <a:avLst/>
          </a:prstGeom>
          <a:solidFill>
            <a:schemeClr val="bg1"/>
          </a:solidFill>
        </p:spPr>
        <p:txBody>
          <a:bodyPr wrap="square" rtlCol="0">
            <a:spAutoFit/>
          </a:bodyPr>
          <a:lstStyle/>
          <a:p>
            <a:pPr defTabSz="685800"/>
            <a:endParaRPr lang="en-GB" sz="1350" dirty="0">
              <a:solidFill>
                <a:prstClr val="white"/>
              </a:solidFill>
              <a:latin typeface="Century Gothic" panose="020B0502020202020204"/>
            </a:endParaRPr>
          </a:p>
        </p:txBody>
      </p:sp>
      <p:pic>
        <p:nvPicPr>
          <p:cNvPr id="22" name="Picture 2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23582" y="3906280"/>
            <a:ext cx="2441177" cy="1739651"/>
          </a:xfrm>
          <a:prstGeom prst="rect">
            <a:avLst/>
          </a:prstGeom>
          <a:ln w="28575">
            <a:solidFill>
              <a:srgbClr val="0070C0"/>
            </a:solidFill>
          </a:ln>
        </p:spPr>
      </p:pic>
      <p:sp>
        <p:nvSpPr>
          <p:cNvPr id="18" name="TextBox 17"/>
          <p:cNvSpPr txBox="1"/>
          <p:nvPr/>
        </p:nvSpPr>
        <p:spPr>
          <a:xfrm>
            <a:off x="6077095" y="2808202"/>
            <a:ext cx="1156961" cy="300082"/>
          </a:xfrm>
          <a:prstGeom prst="rect">
            <a:avLst/>
          </a:prstGeom>
          <a:solidFill>
            <a:schemeClr val="bg1"/>
          </a:solidFill>
        </p:spPr>
        <p:txBody>
          <a:bodyPr wrap="square" rtlCol="0">
            <a:spAutoFit/>
          </a:bodyPr>
          <a:lstStyle/>
          <a:p>
            <a:pPr defTabSz="685800"/>
            <a:endParaRPr lang="en-GB" sz="1350" dirty="0">
              <a:solidFill>
                <a:prstClr val="white"/>
              </a:solidFill>
              <a:latin typeface="Century Gothic" panose="020B0502020202020204"/>
            </a:endParaRPr>
          </a:p>
        </p:txBody>
      </p:sp>
      <p:sp>
        <p:nvSpPr>
          <p:cNvPr id="19" name="TextBox 18"/>
          <p:cNvSpPr txBox="1"/>
          <p:nvPr/>
        </p:nvSpPr>
        <p:spPr>
          <a:xfrm>
            <a:off x="5573950" y="2229538"/>
            <a:ext cx="2124287" cy="300082"/>
          </a:xfrm>
          <a:prstGeom prst="rect">
            <a:avLst/>
          </a:prstGeom>
          <a:solidFill>
            <a:schemeClr val="bg1"/>
          </a:solidFill>
        </p:spPr>
        <p:txBody>
          <a:bodyPr wrap="square" rtlCol="0">
            <a:spAutoFit/>
          </a:bodyPr>
          <a:lstStyle/>
          <a:p>
            <a:pPr defTabSz="685800"/>
            <a:endParaRPr lang="en-GB" sz="1350" dirty="0">
              <a:solidFill>
                <a:prstClr val="white"/>
              </a:solidFill>
              <a:latin typeface="Century Gothic" panose="020B0502020202020204"/>
            </a:endParaRPr>
          </a:p>
        </p:txBody>
      </p:sp>
      <p:cxnSp>
        <p:nvCxnSpPr>
          <p:cNvPr id="16" name="Straight Connector 15"/>
          <p:cNvCxnSpPr/>
          <p:nvPr/>
        </p:nvCxnSpPr>
        <p:spPr>
          <a:xfrm>
            <a:off x="5573949" y="2229538"/>
            <a:ext cx="198200" cy="0"/>
          </a:xfrm>
          <a:prstGeom prst="line">
            <a:avLst/>
          </a:prstGeom>
          <a:ln w="28575">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476166" y="4940121"/>
            <a:ext cx="1316631" cy="670731"/>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71434448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0"/>
            <a:ext cx="7498080" cy="1143000"/>
          </a:xfrm>
        </p:spPr>
        <p:txBody>
          <a:bodyPr/>
          <a:lstStyle/>
          <a:p>
            <a:r>
              <a:rPr lang="en-US" dirty="0" smtClean="0">
                <a:solidFill>
                  <a:srgbClr val="0070C0"/>
                </a:solidFill>
              </a:rPr>
              <a:t>Soil Horizons</a:t>
            </a:r>
            <a:endParaRPr lang="en-US" dirty="0">
              <a:solidFill>
                <a:srgbClr val="0070C0"/>
              </a:solidFill>
            </a:endParaRPr>
          </a:p>
        </p:txBody>
      </p:sp>
      <p:grpSp>
        <p:nvGrpSpPr>
          <p:cNvPr id="4" name="Group 23"/>
          <p:cNvGrpSpPr>
            <a:grpSpLocks/>
          </p:cNvGrpSpPr>
          <p:nvPr/>
        </p:nvGrpSpPr>
        <p:grpSpPr bwMode="auto">
          <a:xfrm>
            <a:off x="323528" y="908720"/>
            <a:ext cx="8028667" cy="5621486"/>
            <a:chOff x="973" y="1441"/>
            <a:chExt cx="4403" cy="2678"/>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66" y="1441"/>
              <a:ext cx="3510" cy="267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12"/>
            <p:cNvSpPr txBox="1">
              <a:spLocks noChangeArrowheads="1"/>
            </p:cNvSpPr>
            <p:nvPr/>
          </p:nvSpPr>
          <p:spPr bwMode="auto">
            <a:xfrm>
              <a:off x="1012" y="2127"/>
              <a:ext cx="796"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smtClean="0">
                  <a:effectLst>
                    <a:outerShdw blurRad="38100" dist="38100" dir="2700000" algn="tl">
                      <a:srgbClr val="000000"/>
                    </a:outerShdw>
                  </a:effectLst>
                  <a:latin typeface="Arial" charset="0"/>
                </a:rPr>
                <a:t>‘O’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Leaf litter</a:t>
              </a:r>
            </a:p>
          </p:txBody>
        </p:sp>
        <p:sp>
          <p:nvSpPr>
            <p:cNvPr id="7" name="Text Box 13"/>
            <p:cNvSpPr txBox="1">
              <a:spLocks noChangeArrowheads="1"/>
            </p:cNvSpPr>
            <p:nvPr/>
          </p:nvSpPr>
          <p:spPr bwMode="auto">
            <a:xfrm>
              <a:off x="973" y="257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smtClean="0">
                  <a:effectLst>
                    <a:outerShdw blurRad="38100" dist="38100" dir="2700000" algn="tl">
                      <a:srgbClr val="000000"/>
                    </a:outerShdw>
                  </a:effectLst>
                  <a:latin typeface="Arial" charset="0"/>
                </a:rPr>
                <a:t>‘A’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Topsoil</a:t>
              </a:r>
            </a:p>
          </p:txBody>
        </p:sp>
        <p:sp>
          <p:nvSpPr>
            <p:cNvPr id="8" name="Text Box 14"/>
            <p:cNvSpPr txBox="1">
              <a:spLocks noChangeArrowheads="1"/>
            </p:cNvSpPr>
            <p:nvPr/>
          </p:nvSpPr>
          <p:spPr bwMode="auto">
            <a:xfrm>
              <a:off x="973" y="305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2100" dirty="0" smtClean="0">
                  <a:effectLst>
                    <a:outerShdw blurRad="38100" dist="38100" dir="2700000" algn="tl">
                      <a:srgbClr val="000000"/>
                    </a:outerShdw>
                  </a:effectLst>
                  <a:latin typeface="Arial" charset="0"/>
                </a:rPr>
                <a:t>‘B’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Subsoil</a:t>
              </a:r>
            </a:p>
          </p:txBody>
        </p:sp>
        <p:sp>
          <p:nvSpPr>
            <p:cNvPr id="9" name="Text Box 15"/>
            <p:cNvSpPr txBox="1">
              <a:spLocks noChangeArrowheads="1"/>
            </p:cNvSpPr>
            <p:nvPr/>
          </p:nvSpPr>
          <p:spPr bwMode="auto">
            <a:xfrm>
              <a:off x="973" y="3499"/>
              <a:ext cx="829" cy="550"/>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r>
                <a:rPr lang="en-US" altLang="en-US" sz="2100" dirty="0" smtClean="0">
                  <a:effectLst>
                    <a:outerShdw blurRad="38100" dist="38100" dir="2700000" algn="tl">
                      <a:srgbClr val="000000"/>
                    </a:outerShdw>
                  </a:effectLst>
                  <a:latin typeface="Arial" charset="0"/>
                </a:rPr>
                <a:t>‘C’ </a:t>
              </a:r>
              <a:r>
                <a:rPr lang="en-US" altLang="en-US" sz="2100" dirty="0">
                  <a:effectLst>
                    <a:outerShdw blurRad="38100" dist="38100" dir="2700000" algn="tl">
                      <a:srgbClr val="000000"/>
                    </a:outerShdw>
                  </a:effectLst>
                  <a:latin typeface="Arial" charset="0"/>
                </a:rPr>
                <a:t>horizon</a:t>
              </a:r>
            </a:p>
            <a:p>
              <a:r>
                <a:rPr lang="en-US" altLang="en-US" sz="2400" dirty="0">
                  <a:effectLst>
                    <a:outerShdw blurRad="38100" dist="38100" dir="2700000" algn="tl">
                      <a:srgbClr val="000000"/>
                    </a:outerShdw>
                  </a:effectLst>
                  <a:latin typeface="Arial" charset="0"/>
                </a:rPr>
                <a:t>Parent</a:t>
              </a:r>
            </a:p>
            <a:p>
              <a:r>
                <a:rPr lang="en-US" altLang="en-US" sz="2400" dirty="0">
                  <a:effectLst>
                    <a:outerShdw blurRad="38100" dist="38100" dir="2700000" algn="tl">
                      <a:srgbClr val="000000"/>
                    </a:outerShdw>
                  </a:effectLst>
                  <a:latin typeface="Arial" charset="0"/>
                </a:rPr>
                <a:t>material</a:t>
              </a:r>
            </a:p>
          </p:txBody>
        </p:sp>
        <p:sp>
          <p:nvSpPr>
            <p:cNvPr id="13" name="Text Box 19"/>
            <p:cNvSpPr txBox="1">
              <a:spLocks noChangeArrowheads="1"/>
            </p:cNvSpPr>
            <p:nvPr/>
          </p:nvSpPr>
          <p:spPr bwMode="auto">
            <a:xfrm>
              <a:off x="4223" y="2956"/>
              <a:ext cx="97" cy="275"/>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endParaRPr lang="en-US" altLang="en-US" sz="2800">
                <a:solidFill>
                  <a:schemeClr val="bg1"/>
                </a:solidFill>
                <a:effectLst>
                  <a:outerShdw blurRad="38100" dist="38100" dir="2700000" algn="tl">
                    <a:srgbClr val="000000"/>
                  </a:outerShdw>
                </a:effectLst>
                <a:latin typeface="Arial" charset="0"/>
              </a:endParaRPr>
            </a:p>
          </p:txBody>
        </p:sp>
      </p:grpSp>
      <p:sp>
        <p:nvSpPr>
          <p:cNvPr id="15" name="TextBox 14"/>
          <p:cNvSpPr txBox="1"/>
          <p:nvPr/>
        </p:nvSpPr>
        <p:spPr>
          <a:xfrm>
            <a:off x="6444208" y="908720"/>
            <a:ext cx="2160240" cy="369332"/>
          </a:xfrm>
          <a:prstGeom prst="rect">
            <a:avLst/>
          </a:prstGeom>
          <a:solidFill>
            <a:schemeClr val="bg1"/>
          </a:solidFill>
        </p:spPr>
        <p:txBody>
          <a:bodyPr wrap="square" rtlCol="0">
            <a:spAutoFit/>
          </a:bodyPr>
          <a:lstStyle/>
          <a:p>
            <a:endParaRPr lang="en-GB" dirty="0"/>
          </a:p>
        </p:txBody>
      </p:sp>
      <p:cxnSp>
        <p:nvCxnSpPr>
          <p:cNvPr id="17" name="Straight Arrow Connector 16"/>
          <p:cNvCxnSpPr/>
          <p:nvPr/>
        </p:nvCxnSpPr>
        <p:spPr>
          <a:xfrm>
            <a:off x="1835696" y="2636912"/>
            <a:ext cx="504056" cy="21602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0" name="Straight Arrow Connector 19"/>
          <p:cNvCxnSpPr/>
          <p:nvPr/>
        </p:nvCxnSpPr>
        <p:spPr>
          <a:xfrm>
            <a:off x="1475656" y="3861048"/>
            <a:ext cx="50405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1" name="Straight Arrow Connector 20"/>
          <p:cNvCxnSpPr/>
          <p:nvPr/>
        </p:nvCxnSpPr>
        <p:spPr>
          <a:xfrm flipV="1">
            <a:off x="1619672" y="4509120"/>
            <a:ext cx="360040" cy="28803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1627126" y="5373216"/>
            <a:ext cx="93610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60216531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1187624" y="1600200"/>
            <a:ext cx="4755976" cy="4525963"/>
          </a:xfrm>
        </p:spPr>
        <p:txBody>
          <a:bodyPr/>
          <a:lstStyle/>
          <a:p>
            <a:r>
              <a:rPr lang="en-US" b="1" dirty="0" smtClean="0">
                <a:solidFill>
                  <a:srgbClr val="0070C0"/>
                </a:solidFill>
              </a:rPr>
              <a:t>O Horizon:</a:t>
            </a:r>
          </a:p>
          <a:p>
            <a:r>
              <a:rPr lang="en-US" dirty="0" smtClean="0"/>
              <a:t>Top Layer/Surface litter layer</a:t>
            </a:r>
          </a:p>
          <a:p>
            <a:r>
              <a:rPr lang="en-US" dirty="0" smtClean="0"/>
              <a:t>Mostly plant debris (leaves, branches) and animal waste</a:t>
            </a:r>
          </a:p>
          <a:p>
            <a:r>
              <a:rPr lang="en-US" dirty="0" smtClean="0"/>
              <a:t>Brown/black in color</a:t>
            </a:r>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404664"/>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8620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899592" y="1600200"/>
            <a:ext cx="5107632" cy="5257800"/>
          </a:xfrm>
        </p:spPr>
        <p:txBody>
          <a:bodyPr>
            <a:normAutofit lnSpcReduction="10000"/>
          </a:bodyPr>
          <a:lstStyle/>
          <a:p>
            <a:r>
              <a:rPr lang="en-US" b="1" dirty="0" smtClean="0">
                <a:solidFill>
                  <a:srgbClr val="0070C0"/>
                </a:solidFill>
              </a:rPr>
              <a:t>A Horizon</a:t>
            </a:r>
          </a:p>
          <a:p>
            <a:r>
              <a:rPr lang="en-US" dirty="0" smtClean="0"/>
              <a:t>The Topsoil Layer</a:t>
            </a:r>
          </a:p>
          <a:p>
            <a:r>
              <a:rPr lang="en-US" dirty="0" smtClean="0"/>
              <a:t>A mixture of decomposing organic matter called Humus</a:t>
            </a:r>
          </a:p>
          <a:p>
            <a:r>
              <a:rPr lang="en-US" dirty="0" smtClean="0"/>
              <a:t>And…</a:t>
            </a:r>
          </a:p>
          <a:p>
            <a:r>
              <a:rPr lang="en-US" dirty="0" smtClean="0"/>
              <a:t>Small rock particles from the bedrock</a:t>
            </a:r>
          </a:p>
          <a:p>
            <a:r>
              <a:rPr lang="en-US" dirty="0" smtClean="0"/>
              <a:t>Contains most plant roots and soil organisms.</a:t>
            </a:r>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404664"/>
            <a:ext cx="3034159" cy="432048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745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899592" y="1556792"/>
            <a:ext cx="5112568" cy="4953000"/>
          </a:xfrm>
        </p:spPr>
        <p:txBody>
          <a:bodyPr>
            <a:normAutofit lnSpcReduction="10000"/>
          </a:bodyPr>
          <a:lstStyle/>
          <a:p>
            <a:r>
              <a:rPr lang="en-US" b="1" dirty="0" smtClean="0">
                <a:solidFill>
                  <a:srgbClr val="0070C0"/>
                </a:solidFill>
              </a:rPr>
              <a:t>B Horizon </a:t>
            </a:r>
            <a:r>
              <a:rPr lang="en-US" dirty="0" smtClean="0"/>
              <a:t>(Subsoil Layer)</a:t>
            </a:r>
          </a:p>
          <a:p>
            <a:r>
              <a:rPr lang="en-US" dirty="0" smtClean="0"/>
              <a:t>A transitional layer of</a:t>
            </a:r>
          </a:p>
          <a:p>
            <a:pPr>
              <a:buNone/>
            </a:pPr>
            <a:r>
              <a:rPr lang="en-US" dirty="0" smtClean="0"/>
              <a:t>   parent material, organic material, and minerals leached from the A horizon.</a:t>
            </a:r>
          </a:p>
          <a:p>
            <a:r>
              <a:rPr lang="en-US" dirty="0" smtClean="0"/>
              <a:t>Leaching is when water reacts with minerals in the upper soil layers, carrying them to the B horizon.</a:t>
            </a:r>
          </a:p>
          <a:p>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1268760"/>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80964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Horizons</a:t>
            </a:r>
            <a:endParaRPr lang="en-US" dirty="0">
              <a:solidFill>
                <a:srgbClr val="0070C0"/>
              </a:solidFill>
            </a:endParaRPr>
          </a:p>
        </p:txBody>
      </p:sp>
      <p:sp>
        <p:nvSpPr>
          <p:cNvPr id="3" name="Content Placeholder 2"/>
          <p:cNvSpPr>
            <a:spLocks noGrp="1"/>
          </p:cNvSpPr>
          <p:nvPr>
            <p:ph idx="1"/>
          </p:nvPr>
        </p:nvSpPr>
        <p:spPr>
          <a:xfrm>
            <a:off x="1115616" y="1600200"/>
            <a:ext cx="4675584" cy="5029200"/>
          </a:xfrm>
        </p:spPr>
        <p:txBody>
          <a:bodyPr>
            <a:normAutofit/>
          </a:bodyPr>
          <a:lstStyle/>
          <a:p>
            <a:r>
              <a:rPr lang="en-US" b="1" dirty="0" smtClean="0">
                <a:solidFill>
                  <a:srgbClr val="0070C0"/>
                </a:solidFill>
              </a:rPr>
              <a:t>C Horizon </a:t>
            </a:r>
            <a:r>
              <a:rPr lang="en-US" dirty="0" smtClean="0"/>
              <a:t>(parent material):</a:t>
            </a:r>
          </a:p>
          <a:p>
            <a:r>
              <a:rPr lang="en-US" dirty="0" smtClean="0"/>
              <a:t>This is the </a:t>
            </a:r>
            <a:r>
              <a:rPr lang="en-US" b="1" dirty="0" smtClean="0">
                <a:solidFill>
                  <a:srgbClr val="0070C0"/>
                </a:solidFill>
              </a:rPr>
              <a:t>regolith</a:t>
            </a:r>
            <a:r>
              <a:rPr lang="en-US" dirty="0" smtClean="0"/>
              <a:t>.</a:t>
            </a:r>
          </a:p>
          <a:p>
            <a:r>
              <a:rPr lang="en-US" dirty="0" smtClean="0"/>
              <a:t>The partially weathered rocks from the bedrock.  </a:t>
            </a:r>
          </a:p>
          <a:p>
            <a:r>
              <a:rPr lang="en-US" dirty="0" smtClean="0"/>
              <a:t>This layer usually has no organic material.</a:t>
            </a:r>
          </a:p>
          <a:p>
            <a:r>
              <a:rPr lang="en-US" dirty="0" smtClean="0"/>
              <a:t>Below the C horizon is the bedrock.</a:t>
            </a:r>
          </a:p>
          <a:p>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781817"/>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9322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What changes a Soil Profile?</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r>
              <a:rPr lang="en-US" dirty="0" smtClean="0"/>
              <a:t>What determines the composition of a soil?</a:t>
            </a:r>
          </a:p>
          <a:p>
            <a:r>
              <a:rPr lang="en-US" dirty="0" smtClean="0"/>
              <a:t>Mostly the bedrock, erosion, &amp; organic materials…but what determines these?</a:t>
            </a:r>
          </a:p>
          <a:p>
            <a:r>
              <a:rPr lang="en-US" dirty="0" smtClean="0"/>
              <a:t>Climate!</a:t>
            </a:r>
          </a:p>
          <a:p>
            <a:r>
              <a:rPr lang="en-US" dirty="0" smtClean="0"/>
              <a:t>Climate mostly affects the layers of a soil, but not the materials found in the soil.</a:t>
            </a:r>
          </a:p>
          <a:p>
            <a:r>
              <a:rPr lang="en-US" dirty="0" smtClean="0"/>
              <a:t>In general, climates that have all 4 seasons have all the 4 horizons exhibited when we take a cross section.</a:t>
            </a:r>
          </a:p>
        </p:txBody>
      </p:sp>
    </p:spTree>
    <p:extLst>
      <p:ext uri="{BB962C8B-B14F-4D97-AF65-F5344CB8AC3E}">
        <p14:creationId xmlns:p14="http://schemas.microsoft.com/office/powerpoint/2010/main" val="9680627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b="1" dirty="0" smtClean="0">
                <a:solidFill>
                  <a:srgbClr val="0070C0"/>
                </a:solidFill>
                <a:latin typeface="Calibri" pitchFamily="34" charset="0"/>
              </a:rPr>
              <a:t>C</a:t>
            </a:r>
            <a:r>
              <a:rPr b="1" cap="all" dirty="0" smtClean="0">
                <a:solidFill>
                  <a:srgbClr val="0070C0"/>
                </a:solidFill>
                <a:latin typeface="Calibri" pitchFamily="34" charset="0"/>
              </a:rPr>
              <a:t>haracteristics of soil</a:t>
            </a:r>
            <a:endParaRPr lang="en-US" dirty="0">
              <a:solidFill>
                <a:srgbClr val="0070C0"/>
              </a:solidFill>
              <a:latin typeface="Calibri" pitchFamily="34" charset="0"/>
            </a:endParaRPr>
          </a:p>
        </p:txBody>
      </p:sp>
      <p:sp>
        <p:nvSpPr>
          <p:cNvPr id="2" name="Content Placeholder 1"/>
          <p:cNvSpPr>
            <a:spLocks noGrp="1"/>
          </p:cNvSpPr>
          <p:nvPr>
            <p:ph idx="1"/>
          </p:nvPr>
        </p:nvSpPr>
        <p:spPr>
          <a:xfrm>
            <a:off x="1435608" y="1447800"/>
            <a:ext cx="7384864" cy="4800600"/>
          </a:xfrm>
        </p:spPr>
        <p:txBody>
          <a:bodyPr>
            <a:normAutofit fontScale="92500" lnSpcReduction="20000"/>
          </a:bodyPr>
          <a:lstStyle/>
          <a:p>
            <a:pPr algn="just"/>
            <a:r>
              <a:rPr lang="en-US" dirty="0" smtClean="0">
                <a:latin typeface="Calibri" pitchFamily="34" charset="0"/>
              </a:rPr>
              <a:t>Soil consists largely of mineral matter formed by the disintegration or decomposition of rocks. This disintegration into soil may be caused by the action of water, ice, frost, or temperature changes, or by plant or animal life. </a:t>
            </a:r>
          </a:p>
          <a:p>
            <a:pPr algn="just"/>
            <a:r>
              <a:rPr lang="en-US" dirty="0" smtClean="0">
                <a:latin typeface="Calibri" pitchFamily="34" charset="0"/>
              </a:rPr>
              <a:t>Almost all soils contain water in varying amounts and in free or absorbed form. </a:t>
            </a:r>
          </a:p>
          <a:p>
            <a:pPr algn="just"/>
            <a:r>
              <a:rPr lang="en-US" dirty="0" smtClean="0">
                <a:latin typeface="Calibri" pitchFamily="34" charset="0"/>
              </a:rPr>
              <a:t>Soils in most cases are blends or mixture of particles of many sizes, and parent rock materials making it very difficult to predict its behavior.</a:t>
            </a:r>
          </a:p>
          <a:p>
            <a:pPr algn="just"/>
            <a:endParaRPr lang="en-US" dirty="0" smtClean="0"/>
          </a:p>
          <a:p>
            <a:pPr algn="just"/>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Characteristics</a:t>
            </a:r>
            <a:endParaRPr lang="en-US" dirty="0">
              <a:solidFill>
                <a:srgbClr val="0070C0"/>
              </a:solidFill>
            </a:endParaRPr>
          </a:p>
        </p:txBody>
      </p:sp>
      <p:sp>
        <p:nvSpPr>
          <p:cNvPr id="3" name="Content Placeholder 2"/>
          <p:cNvSpPr>
            <a:spLocks noGrp="1"/>
          </p:cNvSpPr>
          <p:nvPr>
            <p:ph idx="1"/>
          </p:nvPr>
        </p:nvSpPr>
        <p:spPr/>
        <p:txBody>
          <a:bodyPr>
            <a:normAutofit/>
          </a:bodyPr>
          <a:lstStyle/>
          <a:p>
            <a:pPr algn="just"/>
            <a:r>
              <a:rPr lang="en-US" dirty="0" smtClean="0"/>
              <a:t>The main characteristics of a soil are determined by the bedrock its formed from…this is the ‘</a:t>
            </a:r>
            <a:r>
              <a:rPr lang="en-US" b="1" dirty="0" smtClean="0">
                <a:solidFill>
                  <a:srgbClr val="0070C0"/>
                </a:solidFill>
              </a:rPr>
              <a:t>Parent Material</a:t>
            </a:r>
            <a:r>
              <a:rPr lang="en-US" dirty="0" smtClean="0"/>
              <a:t>’.</a:t>
            </a:r>
          </a:p>
          <a:p>
            <a:pPr algn="just"/>
            <a:r>
              <a:rPr lang="en-US" dirty="0" smtClean="0"/>
              <a:t>Parent material can affect soil texture and soil colour.</a:t>
            </a:r>
          </a:p>
          <a:p>
            <a:pPr algn="just"/>
            <a:r>
              <a:rPr lang="en-US" dirty="0" smtClean="0"/>
              <a:t>Example: What produces a red soil.</a:t>
            </a:r>
          </a:p>
          <a:p>
            <a:pPr algn="just">
              <a:buNone/>
            </a:pPr>
            <a:r>
              <a:rPr lang="en-US" dirty="0" smtClean="0"/>
              <a:t>                 </a:t>
            </a:r>
            <a:r>
              <a:rPr lang="en-US" b="1" dirty="0" smtClean="0">
                <a:solidFill>
                  <a:srgbClr val="0070C0"/>
                </a:solidFill>
              </a:rPr>
              <a:t>Iron rich Rock?</a:t>
            </a:r>
          </a:p>
        </p:txBody>
      </p:sp>
      <p:sp>
        <p:nvSpPr>
          <p:cNvPr id="4" name="TextBox 3"/>
          <p:cNvSpPr txBox="1"/>
          <p:nvPr/>
        </p:nvSpPr>
        <p:spPr>
          <a:xfrm>
            <a:off x="2339752" y="5229200"/>
            <a:ext cx="6274746" cy="400110"/>
          </a:xfrm>
          <a:prstGeom prst="rect">
            <a:avLst/>
          </a:prstGeom>
          <a:noFill/>
        </p:spPr>
        <p:txBody>
          <a:bodyPr wrap="square" rtlCol="0">
            <a:spAutoFit/>
          </a:bodyPr>
          <a:lstStyle/>
          <a:p>
            <a:r>
              <a:rPr lang="en-GB" sz="2000" dirty="0" smtClean="0"/>
              <a:t>Ironstone   Haematite  Magnetite   Pyrite (</a:t>
            </a:r>
            <a:r>
              <a:rPr lang="en-GB" sz="2000" dirty="0"/>
              <a:t>F</a:t>
            </a:r>
            <a:r>
              <a:rPr lang="en-GB" sz="2000" dirty="0" smtClean="0"/>
              <a:t>ools Gold)</a:t>
            </a:r>
            <a:endParaRPr lang="en-GB" sz="2000" dirty="0"/>
          </a:p>
        </p:txBody>
      </p:sp>
      <p:sp>
        <p:nvSpPr>
          <p:cNvPr id="5" name="TextBox 4"/>
          <p:cNvSpPr txBox="1"/>
          <p:nvPr/>
        </p:nvSpPr>
        <p:spPr>
          <a:xfrm>
            <a:off x="3888504" y="5629310"/>
            <a:ext cx="2592288" cy="400110"/>
          </a:xfrm>
          <a:prstGeom prst="rect">
            <a:avLst/>
          </a:prstGeom>
          <a:noFill/>
        </p:spPr>
        <p:txBody>
          <a:bodyPr wrap="square" rtlCol="0">
            <a:spAutoFit/>
          </a:bodyPr>
          <a:lstStyle/>
          <a:p>
            <a:r>
              <a:rPr lang="en-GB" dirty="0" smtClean="0"/>
              <a:t>          </a:t>
            </a:r>
            <a:r>
              <a:rPr lang="en-GB" sz="2000" b="1" dirty="0" smtClean="0">
                <a:solidFill>
                  <a:srgbClr val="0070C0"/>
                </a:solidFill>
              </a:rPr>
              <a:t>Taconite</a:t>
            </a:r>
            <a:endParaRPr lang="en-GB" sz="2000" b="1" dirty="0">
              <a:solidFill>
                <a:srgbClr val="0070C0"/>
              </a:solidFill>
            </a:endParaRPr>
          </a:p>
        </p:txBody>
      </p:sp>
    </p:spTree>
    <p:extLst>
      <p:ext uri="{BB962C8B-B14F-4D97-AF65-F5344CB8AC3E}">
        <p14:creationId xmlns:p14="http://schemas.microsoft.com/office/powerpoint/2010/main" val="233528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 calcmode="lin" valueType="num">
                                      <p:cBhvr additive="base">
                                        <p:cTn id="2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additive="base">
                                        <p:cTn id="33" dur="500" fill="hold"/>
                                        <p:tgtEl>
                                          <p:spTgt spid="5"/>
                                        </p:tgtEl>
                                        <p:attrNameLst>
                                          <p:attrName>ppt_x</p:attrName>
                                        </p:attrNameLst>
                                      </p:cBhvr>
                                      <p:tavLst>
                                        <p:tav tm="0">
                                          <p:val>
                                            <p:strVal val="#ppt_x"/>
                                          </p:val>
                                        </p:tav>
                                        <p:tav tm="100000">
                                          <p:val>
                                            <p:strVal val="#ppt_x"/>
                                          </p:val>
                                        </p:tav>
                                      </p:tavLst>
                                    </p:anim>
                                    <p:anim calcmode="lin" valueType="num">
                                      <p:cBhvr additive="base">
                                        <p:cTn id="3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Soil Characteristics</a:t>
            </a:r>
            <a:endParaRPr lang="en-US" dirty="0">
              <a:solidFill>
                <a:srgbClr val="0070C0"/>
              </a:solidFill>
            </a:endParaRPr>
          </a:p>
        </p:txBody>
      </p:sp>
      <p:sp>
        <p:nvSpPr>
          <p:cNvPr id="3" name="Content Placeholder 2"/>
          <p:cNvSpPr>
            <a:spLocks noGrp="1"/>
          </p:cNvSpPr>
          <p:nvPr>
            <p:ph idx="1"/>
          </p:nvPr>
        </p:nvSpPr>
        <p:spPr/>
        <p:txBody>
          <a:bodyPr>
            <a:normAutofit lnSpcReduction="10000"/>
          </a:bodyPr>
          <a:lstStyle/>
          <a:p>
            <a:pPr algn="just"/>
            <a:r>
              <a:rPr lang="en-US" dirty="0" smtClean="0"/>
              <a:t>The size of soil particles also affects the characteristics of a soil.</a:t>
            </a:r>
          </a:p>
          <a:p>
            <a:pPr algn="just"/>
            <a:r>
              <a:rPr lang="en-US" dirty="0" smtClean="0"/>
              <a:t>Soils are usually categorised by the amounts of each type of particle that they have.</a:t>
            </a:r>
          </a:p>
          <a:p>
            <a:pPr algn="just"/>
            <a:r>
              <a:rPr lang="en-US" dirty="0" smtClean="0"/>
              <a:t>Particles are:</a:t>
            </a:r>
          </a:p>
          <a:p>
            <a:pPr lvl="1" algn="just"/>
            <a:r>
              <a:rPr lang="en-US" b="1" dirty="0" smtClean="0">
                <a:solidFill>
                  <a:srgbClr val="0070C0"/>
                </a:solidFill>
              </a:rPr>
              <a:t>Clay: less than 0.002mm</a:t>
            </a:r>
          </a:p>
          <a:p>
            <a:pPr lvl="1" algn="just"/>
            <a:r>
              <a:rPr lang="en-US" b="1" dirty="0" smtClean="0">
                <a:solidFill>
                  <a:srgbClr val="0070C0"/>
                </a:solidFill>
              </a:rPr>
              <a:t>Silt: 0.002mm – 0.063mm</a:t>
            </a:r>
          </a:p>
          <a:p>
            <a:pPr lvl="1" algn="just"/>
            <a:r>
              <a:rPr lang="en-US" b="1" dirty="0" smtClean="0">
                <a:solidFill>
                  <a:srgbClr val="0070C0"/>
                </a:solidFill>
              </a:rPr>
              <a:t>Sand: 0.063mm –2 mm</a:t>
            </a:r>
          </a:p>
          <a:p>
            <a:pPr lvl="1" algn="just"/>
            <a:r>
              <a:rPr lang="en-US" b="1" dirty="0" smtClean="0">
                <a:solidFill>
                  <a:srgbClr val="0070C0"/>
                </a:solidFill>
              </a:rPr>
              <a:t>Gravel: 2mm to 20mm</a:t>
            </a:r>
          </a:p>
          <a:p>
            <a:endParaRPr lang="en-US" dirty="0"/>
          </a:p>
        </p:txBody>
      </p:sp>
    </p:spTree>
    <p:extLst>
      <p:ext uri="{BB962C8B-B14F-4D97-AF65-F5344CB8AC3E}">
        <p14:creationId xmlns:p14="http://schemas.microsoft.com/office/powerpoint/2010/main" val="193945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1078790" y="1556792"/>
            <a:ext cx="8078849" cy="3540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83302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70C0"/>
                </a:solidFill>
              </a:rPr>
              <a:t>Effects of Particle Sizes</a:t>
            </a:r>
            <a:endParaRPr lang="en-US" dirty="0">
              <a:solidFill>
                <a:srgbClr val="0070C0"/>
              </a:solidFill>
            </a:endParaRPr>
          </a:p>
        </p:txBody>
      </p:sp>
      <p:sp>
        <p:nvSpPr>
          <p:cNvPr id="3" name="Content Placeholder 2"/>
          <p:cNvSpPr>
            <a:spLocks noGrp="1"/>
          </p:cNvSpPr>
          <p:nvPr>
            <p:ph idx="1"/>
          </p:nvPr>
        </p:nvSpPr>
        <p:spPr/>
        <p:txBody>
          <a:bodyPr>
            <a:normAutofit fontScale="92500" lnSpcReduction="10000"/>
          </a:bodyPr>
          <a:lstStyle/>
          <a:p>
            <a:r>
              <a:rPr lang="en-US" dirty="0" smtClean="0"/>
              <a:t>The size of soil particles affects how much water &amp; air the soil can hold.</a:t>
            </a:r>
          </a:p>
          <a:p>
            <a:r>
              <a:rPr lang="en-US" dirty="0" smtClean="0"/>
              <a:t>The smaller the particles, the less water and air the soil can hold.</a:t>
            </a:r>
          </a:p>
          <a:p>
            <a:r>
              <a:rPr lang="en-US" dirty="0" smtClean="0"/>
              <a:t>However, if the soil is made entirely of larger particles, the water will run right through the soil. </a:t>
            </a:r>
          </a:p>
          <a:p>
            <a:r>
              <a:rPr lang="en-US" b="1" dirty="0" smtClean="0">
                <a:solidFill>
                  <a:srgbClr val="0070C0"/>
                </a:solidFill>
              </a:rPr>
              <a:t>We measure water flow by measuring Porosity and Permeability…This relates to particle size.</a:t>
            </a:r>
            <a:endParaRPr lang="en-US" b="1" dirty="0">
              <a:solidFill>
                <a:srgbClr val="0070C0"/>
              </a:solidFill>
            </a:endParaRPr>
          </a:p>
        </p:txBody>
      </p:sp>
    </p:spTree>
    <p:extLst>
      <p:ext uri="{BB962C8B-B14F-4D97-AF65-F5344CB8AC3E}">
        <p14:creationId xmlns:p14="http://schemas.microsoft.com/office/powerpoint/2010/main" val="154398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71600" y="-18256"/>
            <a:ext cx="4191000" cy="1143000"/>
          </a:xfrm>
        </p:spPr>
        <p:txBody>
          <a:bodyPr/>
          <a:lstStyle/>
          <a:p>
            <a:r>
              <a:rPr lang="en-US" dirty="0">
                <a:solidFill>
                  <a:srgbClr val="0070C0"/>
                </a:solidFill>
              </a:rPr>
              <a:t>Porosity:</a:t>
            </a:r>
          </a:p>
        </p:txBody>
      </p:sp>
      <p:sp>
        <p:nvSpPr>
          <p:cNvPr id="11270" name="Rectangle 6"/>
          <p:cNvSpPr>
            <a:spLocks noChangeArrowheads="1"/>
          </p:cNvSpPr>
          <p:nvPr/>
        </p:nvSpPr>
        <p:spPr bwMode="auto">
          <a:xfrm>
            <a:off x="611560" y="737320"/>
            <a:ext cx="3024335"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buClr>
                <a:srgbClr val="EAEAEA"/>
              </a:buClr>
              <a:buFont typeface="Wingdings" pitchFamily="2" charset="2"/>
              <a:buNone/>
            </a:pPr>
            <a:endParaRPr lang="en-US" altLang="en-US" sz="4400" b="1" dirty="0">
              <a:solidFill>
                <a:srgbClr val="0099FF"/>
              </a:solidFill>
              <a:effectLst>
                <a:outerShdw blurRad="38100" dist="38100" dir="2700000" algn="tl">
                  <a:srgbClr val="000000"/>
                </a:outerShdw>
              </a:effectLst>
              <a:latin typeface="Tahoma" pitchFamily="34" charset="0"/>
            </a:endParaRPr>
          </a:p>
          <a:p>
            <a:pPr marL="342900" indent="-342900">
              <a:buClr>
                <a:srgbClr val="EAEAEA"/>
              </a:buClr>
              <a:buFont typeface="Wingdings" pitchFamily="2" charset="2"/>
              <a:buNone/>
            </a:pPr>
            <a:r>
              <a:rPr lang="en-US" altLang="en-US" sz="4400" b="1" dirty="0">
                <a:latin typeface="Tahoma" pitchFamily="34" charset="0"/>
              </a:rPr>
              <a:t>  </a:t>
            </a:r>
            <a:r>
              <a:rPr lang="en-US" altLang="en-US" sz="3200" dirty="0">
                <a:latin typeface="Gill Sans MT" pitchFamily="34" charset="0"/>
              </a:rPr>
              <a:t>The measure of the volume </a:t>
            </a:r>
            <a:r>
              <a:rPr lang="en-US" altLang="en-US" sz="3200" dirty="0" smtClean="0">
                <a:latin typeface="Gill Sans MT" pitchFamily="34" charset="0"/>
              </a:rPr>
              <a:t>of voids </a:t>
            </a:r>
          </a:p>
          <a:p>
            <a:pPr marL="342900" indent="-342900">
              <a:buClr>
                <a:srgbClr val="EAEAEA"/>
              </a:buClr>
              <a:buFont typeface="Wingdings" pitchFamily="2" charset="2"/>
              <a:buNone/>
            </a:pPr>
            <a:r>
              <a:rPr lang="en-US" altLang="en-US" sz="3200" dirty="0" smtClean="0">
                <a:latin typeface="Gill Sans MT" pitchFamily="34" charset="0"/>
              </a:rPr>
              <a:t>   when compared to the total </a:t>
            </a:r>
          </a:p>
          <a:p>
            <a:pPr marL="342900" indent="-342900">
              <a:buClr>
                <a:srgbClr val="EAEAEA"/>
              </a:buClr>
              <a:buFont typeface="Wingdings" pitchFamily="2" charset="2"/>
              <a:buNone/>
            </a:pPr>
            <a:r>
              <a:rPr lang="en-US" altLang="en-US" sz="3200" dirty="0" smtClean="0">
                <a:latin typeface="Gill Sans MT" pitchFamily="34" charset="0"/>
              </a:rPr>
              <a:t>   volume</a:t>
            </a:r>
          </a:p>
          <a:p>
            <a:pPr marL="342900" indent="-342900">
              <a:buClr>
                <a:srgbClr val="EAEAEA"/>
              </a:buClr>
              <a:buFont typeface="Wingdings" pitchFamily="2" charset="2"/>
              <a:buNone/>
            </a:pPr>
            <a:r>
              <a:rPr lang="en-US" altLang="en-US" sz="3200" dirty="0" smtClean="0">
                <a:latin typeface="Gill Sans MT" pitchFamily="34" charset="0"/>
              </a:rPr>
              <a:t>   of the sample.</a:t>
            </a:r>
            <a:endParaRPr lang="en-US" altLang="en-US" sz="3200" dirty="0">
              <a:latin typeface="Gill Sans MT" pitchFamily="34" charset="0"/>
            </a:endParaRPr>
          </a:p>
          <a:p>
            <a:pPr marL="342900" indent="-342900">
              <a:buClr>
                <a:srgbClr val="EAEAEA"/>
              </a:buClr>
              <a:buFont typeface="Wingdings" pitchFamily="2" charset="2"/>
              <a:buChar char="Ø"/>
            </a:pPr>
            <a:endParaRPr lang="en-US" altLang="en-US" sz="4000" dirty="0">
              <a:latin typeface="Gill Sans MT" pitchFamily="34" charset="0"/>
            </a:endParaRPr>
          </a:p>
          <a:p>
            <a:pPr marL="342900" indent="-342900">
              <a:buClr>
                <a:srgbClr val="EAEAEA"/>
              </a:buClr>
              <a:buFont typeface="Wingdings" pitchFamily="2" charset="2"/>
              <a:buNone/>
            </a:pPr>
            <a:endParaRPr lang="en-US" altLang="en-US" sz="4400" b="1" dirty="0">
              <a:solidFill>
                <a:srgbClr val="CCFF66"/>
              </a:solidFill>
              <a:latin typeface="Tahoma" pitchFamily="34" charset="0"/>
            </a:endParaRPr>
          </a:p>
          <a:p>
            <a:pPr marL="342900" indent="-342900">
              <a:buClr>
                <a:srgbClr val="EAEAEA"/>
              </a:buClr>
              <a:buFont typeface="Wingdings" pitchFamily="2" charset="2"/>
              <a:buNone/>
            </a:pPr>
            <a:endParaRPr lang="en-US" altLang="en-US" sz="4400" b="1" dirty="0">
              <a:solidFill>
                <a:srgbClr val="CCFF66"/>
              </a:solidFill>
              <a:latin typeface="Tahoma" pitchFamily="34" charset="0"/>
            </a:endParaRPr>
          </a:p>
        </p:txBody>
      </p:sp>
      <p:sp>
        <p:nvSpPr>
          <p:cNvPr id="7" name="TextBox 6"/>
          <p:cNvSpPr txBox="1"/>
          <p:nvPr/>
        </p:nvSpPr>
        <p:spPr>
          <a:xfrm>
            <a:off x="1017494" y="1052736"/>
            <a:ext cx="2212465" cy="523220"/>
          </a:xfrm>
          <a:prstGeom prst="rect">
            <a:avLst/>
          </a:prstGeom>
          <a:noFill/>
        </p:spPr>
        <p:txBody>
          <a:bodyPr wrap="none" rtlCol="0">
            <a:spAutoFit/>
          </a:bodyPr>
          <a:lstStyle/>
          <a:p>
            <a:r>
              <a:rPr lang="en-GB" sz="2800" b="1" dirty="0" smtClean="0">
                <a:solidFill>
                  <a:srgbClr val="0070C0"/>
                </a:solidFill>
              </a:rPr>
              <a:t>What is it ??</a:t>
            </a:r>
            <a:endParaRPr lang="en-GB" sz="2800" b="1" dirty="0">
              <a:solidFill>
                <a:srgbClr val="0070C0"/>
              </a:solidFill>
            </a:endParaRPr>
          </a:p>
        </p:txBody>
      </p:sp>
      <p:pic>
        <p:nvPicPr>
          <p:cNvPr id="19458" name="Picture 2" descr="https://encrypted-tbn0.gstatic.com/images?q=tbn:ANd9GcScEIR7aHld3v5KbshJxRRElQQoSm3hyXHjtNg1sahLN5OXXtw2">
            <a:hlinkClick r:id="rId2"/>
          </p:cNvPr>
          <p:cNvPicPr>
            <a:picLocks noChangeAspect="1" noChangeArrowheads="1"/>
          </p:cNvPicPr>
          <p:nvPr/>
        </p:nvPicPr>
        <p:blipFill>
          <a:blip r:embed="rId3" cstate="print"/>
          <a:srcRect/>
          <a:stretch>
            <a:fillRect/>
          </a:stretch>
        </p:blipFill>
        <p:spPr bwMode="auto">
          <a:xfrm>
            <a:off x="4860032" y="836712"/>
            <a:ext cx="3864471" cy="1962907"/>
          </a:xfrm>
          <a:prstGeom prst="rect">
            <a:avLst/>
          </a:prstGeom>
          <a:noFill/>
          <a:ln w="19050">
            <a:solidFill>
              <a:schemeClr val="tx1"/>
            </a:solidFill>
          </a:ln>
        </p:spPr>
      </p:pic>
      <p:pic>
        <p:nvPicPr>
          <p:cNvPr id="19460" name="Picture 4" descr="http://www.kalkaskacounty.net/media/planningeduc/gwa6.jpg">
            <a:hlinkClick r:id="rId4"/>
          </p:cNvPr>
          <p:cNvPicPr>
            <a:picLocks noChangeAspect="1" noChangeArrowheads="1"/>
          </p:cNvPicPr>
          <p:nvPr/>
        </p:nvPicPr>
        <p:blipFill>
          <a:blip r:embed="rId5" cstate="print"/>
          <a:srcRect/>
          <a:stretch>
            <a:fillRect/>
          </a:stretch>
        </p:blipFill>
        <p:spPr bwMode="auto">
          <a:xfrm>
            <a:off x="3707904" y="3068960"/>
            <a:ext cx="5235079" cy="2492896"/>
          </a:xfrm>
          <a:prstGeom prst="rect">
            <a:avLst/>
          </a:prstGeom>
          <a:noFill/>
          <a:ln w="19050">
            <a:solidFill>
              <a:schemeClr val="tx1"/>
            </a:solidFill>
          </a:ln>
        </p:spPr>
      </p:pic>
      <p:sp>
        <p:nvSpPr>
          <p:cNvPr id="10" name="TextBox 9"/>
          <p:cNvSpPr txBox="1"/>
          <p:nvPr/>
        </p:nvSpPr>
        <p:spPr>
          <a:xfrm>
            <a:off x="1606670" y="5986687"/>
            <a:ext cx="7344816" cy="738664"/>
          </a:xfrm>
          <a:prstGeom prst="rect">
            <a:avLst/>
          </a:prstGeom>
          <a:noFill/>
        </p:spPr>
        <p:txBody>
          <a:bodyPr wrap="square" rtlCol="0">
            <a:spAutoFit/>
          </a:bodyPr>
          <a:lstStyle/>
          <a:p>
            <a:r>
              <a:rPr lang="en-GB" sz="2400" dirty="0" smtClean="0">
                <a:solidFill>
                  <a:srgbClr val="0070C0"/>
                </a:solidFill>
              </a:rPr>
              <a:t>By what process is the Porosity of the soil changed ?</a:t>
            </a:r>
          </a:p>
          <a:p>
            <a:endParaRPr lang="en-GB" dirty="0"/>
          </a:p>
        </p:txBody>
      </p:sp>
      <p:sp>
        <p:nvSpPr>
          <p:cNvPr id="11" name="TextBox 10"/>
          <p:cNvSpPr txBox="1"/>
          <p:nvPr/>
        </p:nvSpPr>
        <p:spPr>
          <a:xfrm>
            <a:off x="3347864" y="6356019"/>
            <a:ext cx="3888432" cy="523220"/>
          </a:xfrm>
          <a:prstGeom prst="rect">
            <a:avLst/>
          </a:prstGeom>
          <a:noFill/>
        </p:spPr>
        <p:txBody>
          <a:bodyPr wrap="square" rtlCol="0">
            <a:spAutoFit/>
          </a:bodyPr>
          <a:lstStyle/>
          <a:p>
            <a:pPr algn="ctr"/>
            <a:r>
              <a:rPr lang="en-GB" sz="2800" b="1" dirty="0" smtClean="0">
                <a:solidFill>
                  <a:srgbClr val="0070C0"/>
                </a:solidFill>
              </a:rPr>
              <a:t>COMPACTION</a:t>
            </a:r>
            <a:endParaRPr lang="en-GB" sz="2800" b="1" dirty="0">
              <a:solidFill>
                <a:srgbClr val="0070C0"/>
              </a:solidFill>
            </a:endParaRPr>
          </a:p>
        </p:txBody>
      </p:sp>
    </p:spTree>
    <p:extLst>
      <p:ext uri="{BB962C8B-B14F-4D97-AF65-F5344CB8AC3E}">
        <p14:creationId xmlns:p14="http://schemas.microsoft.com/office/powerpoint/2010/main" val="2924775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70"/>
                                        </p:tgtEl>
                                        <p:attrNameLst>
                                          <p:attrName>style.visibility</p:attrName>
                                        </p:attrNameLst>
                                      </p:cBhvr>
                                      <p:to>
                                        <p:strVal val="visible"/>
                                      </p:to>
                                    </p:set>
                                    <p:animEffect transition="in" filter="fade">
                                      <p:cBhvr>
                                        <p:cTn id="7" dur="500"/>
                                        <p:tgtEl>
                                          <p:spTgt spid="1127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9458"/>
                                        </p:tgtEl>
                                        <p:attrNameLst>
                                          <p:attrName>style.visibility</p:attrName>
                                        </p:attrNameLst>
                                      </p:cBhvr>
                                      <p:to>
                                        <p:strVal val="visible"/>
                                      </p:to>
                                    </p:set>
                                    <p:anim calcmode="lin" valueType="num">
                                      <p:cBhvr additive="base">
                                        <p:cTn id="12" dur="500" fill="hold"/>
                                        <p:tgtEl>
                                          <p:spTgt spid="19458"/>
                                        </p:tgtEl>
                                        <p:attrNameLst>
                                          <p:attrName>ppt_x</p:attrName>
                                        </p:attrNameLst>
                                      </p:cBhvr>
                                      <p:tavLst>
                                        <p:tav tm="0">
                                          <p:val>
                                            <p:strVal val="#ppt_x"/>
                                          </p:val>
                                        </p:tav>
                                        <p:tav tm="100000">
                                          <p:val>
                                            <p:strVal val="#ppt_x"/>
                                          </p:val>
                                        </p:tav>
                                      </p:tavLst>
                                    </p:anim>
                                    <p:anim calcmode="lin" valueType="num">
                                      <p:cBhvr additive="base">
                                        <p:cTn id="13" dur="500" fill="hold"/>
                                        <p:tgtEl>
                                          <p:spTgt spid="1945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9460"/>
                                        </p:tgtEl>
                                        <p:attrNameLst>
                                          <p:attrName>style.visibility</p:attrName>
                                        </p:attrNameLst>
                                      </p:cBhvr>
                                      <p:to>
                                        <p:strVal val="visible"/>
                                      </p:to>
                                    </p:set>
                                    <p:anim calcmode="lin" valueType="num">
                                      <p:cBhvr additive="base">
                                        <p:cTn id="18" dur="500" fill="hold"/>
                                        <p:tgtEl>
                                          <p:spTgt spid="19460"/>
                                        </p:tgtEl>
                                        <p:attrNameLst>
                                          <p:attrName>ppt_x</p:attrName>
                                        </p:attrNameLst>
                                      </p:cBhvr>
                                      <p:tavLst>
                                        <p:tav tm="0">
                                          <p:val>
                                            <p:strVal val="#ppt_x"/>
                                          </p:val>
                                        </p:tav>
                                        <p:tav tm="100000">
                                          <p:val>
                                            <p:strVal val="#ppt_x"/>
                                          </p:val>
                                        </p:tav>
                                      </p:tavLst>
                                    </p:anim>
                                    <p:anim calcmode="lin" valueType="num">
                                      <p:cBhvr additive="base">
                                        <p:cTn id="19" dur="500" fill="hold"/>
                                        <p:tgtEl>
                                          <p:spTgt spid="19460"/>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 calcmode="lin" valueType="num">
                                      <p:cBhvr additive="base">
                                        <p:cTn id="24"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1">
                                            <p:txEl>
                                              <p:pRg st="0" end="0"/>
                                            </p:txEl>
                                          </p:spTgt>
                                        </p:tgtEl>
                                        <p:attrNameLst>
                                          <p:attrName>style.visibility</p:attrName>
                                        </p:attrNameLst>
                                      </p:cBhvr>
                                      <p:to>
                                        <p:strVal val="visible"/>
                                      </p:to>
                                    </p:set>
                                    <p:anim calcmode="lin" valueType="num">
                                      <p:cBhvr additive="base">
                                        <p:cTn id="30"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2924944"/>
            <a:ext cx="5742384" cy="369332"/>
          </a:xfrm>
          <a:prstGeom prst="rect">
            <a:avLst/>
          </a:prstGeom>
        </p:spPr>
        <p:txBody>
          <a:bodyPr wrap="square">
            <a:spAutoFit/>
          </a:bodyPr>
          <a:lstStyle/>
          <a:p>
            <a:r>
              <a:rPr lang="en-GB" u="sng" dirty="0">
                <a:hlinkClick r:id="rId2"/>
              </a:rPr>
              <a:t>http://www.youtube.com/watch?v=vmo0FRAVgkM</a:t>
            </a:r>
            <a:endParaRPr lang="en-GB" dirty="0"/>
          </a:p>
        </p:txBody>
      </p:sp>
      <p:sp>
        <p:nvSpPr>
          <p:cNvPr id="3" name="TextBox 2"/>
          <p:cNvSpPr txBox="1"/>
          <p:nvPr/>
        </p:nvSpPr>
        <p:spPr>
          <a:xfrm>
            <a:off x="1763688" y="1052736"/>
            <a:ext cx="5760640" cy="1200329"/>
          </a:xfrm>
          <a:prstGeom prst="rect">
            <a:avLst/>
          </a:prstGeom>
          <a:noFill/>
        </p:spPr>
        <p:txBody>
          <a:bodyPr wrap="square" rtlCol="0">
            <a:spAutoFit/>
          </a:bodyPr>
          <a:lstStyle/>
          <a:p>
            <a:r>
              <a:rPr lang="en-GB" sz="3600" b="1" dirty="0" smtClean="0">
                <a:solidFill>
                  <a:srgbClr val="0070C0"/>
                </a:solidFill>
              </a:rPr>
              <a:t>Why Soils transmit water</a:t>
            </a:r>
          </a:p>
          <a:p>
            <a:r>
              <a:rPr lang="en-GB" sz="3600" b="1" dirty="0">
                <a:solidFill>
                  <a:srgbClr val="0070C0"/>
                </a:solidFill>
              </a:rPr>
              <a:t> </a:t>
            </a:r>
            <a:r>
              <a:rPr lang="en-GB" sz="3600" b="1" dirty="0" smtClean="0">
                <a:solidFill>
                  <a:srgbClr val="0070C0"/>
                </a:solidFill>
              </a:rPr>
              <a:t>      at different rates</a:t>
            </a:r>
            <a:endParaRPr lang="en-GB" sz="3600" b="1" dirty="0">
              <a:solidFill>
                <a:srgbClr val="0070C0"/>
              </a:solidFill>
            </a:endParaRPr>
          </a:p>
        </p:txBody>
      </p:sp>
      <p:grpSp>
        <p:nvGrpSpPr>
          <p:cNvPr id="4" name="Group 3"/>
          <p:cNvGrpSpPr/>
          <p:nvPr/>
        </p:nvGrpSpPr>
        <p:grpSpPr>
          <a:xfrm>
            <a:off x="1763688" y="3573016"/>
            <a:ext cx="6336704" cy="2808312"/>
            <a:chOff x="1114777" y="2199452"/>
            <a:chExt cx="6378223" cy="4445324"/>
          </a:xfrm>
        </p:grpSpPr>
        <p:pic>
          <p:nvPicPr>
            <p:cNvPr id="5" name="Picture 4"/>
            <p:cNvPicPr>
              <a:picLocks noChangeAspect="1"/>
            </p:cNvPicPr>
            <p:nvPr/>
          </p:nvPicPr>
          <p:blipFill>
            <a:blip r:embed="rId3" cstate="print"/>
            <a:stretch>
              <a:fillRect/>
            </a:stretch>
          </p:blipFill>
          <p:spPr>
            <a:xfrm>
              <a:off x="1114777" y="2199452"/>
              <a:ext cx="6378223" cy="3614327"/>
            </a:xfrm>
            <a:prstGeom prst="rect">
              <a:avLst/>
            </a:prstGeom>
          </p:spPr>
        </p:pic>
        <p:sp>
          <p:nvSpPr>
            <p:cNvPr id="6" name="TextBox 5"/>
            <p:cNvSpPr txBox="1"/>
            <p:nvPr/>
          </p:nvSpPr>
          <p:spPr>
            <a:xfrm>
              <a:off x="1540695" y="5813779"/>
              <a:ext cx="2455332" cy="830997"/>
            </a:xfrm>
            <a:prstGeom prst="rect">
              <a:avLst/>
            </a:prstGeom>
            <a:noFill/>
          </p:spPr>
          <p:txBody>
            <a:bodyPr wrap="square" rtlCol="0">
              <a:spAutoFit/>
            </a:bodyPr>
            <a:lstStyle/>
            <a:p>
              <a:pPr algn="ctr"/>
              <a:r>
                <a:rPr lang="en-US" sz="2400" dirty="0" smtClean="0"/>
                <a:t>Pore space in   sandy soils</a:t>
              </a:r>
              <a:endParaRPr lang="en-US" sz="2400" dirty="0"/>
            </a:p>
          </p:txBody>
        </p:sp>
        <p:sp>
          <p:nvSpPr>
            <p:cNvPr id="7" name="TextBox 6"/>
            <p:cNvSpPr txBox="1"/>
            <p:nvPr/>
          </p:nvSpPr>
          <p:spPr>
            <a:xfrm>
              <a:off x="4781055" y="5813779"/>
              <a:ext cx="2455332" cy="830997"/>
            </a:xfrm>
            <a:prstGeom prst="rect">
              <a:avLst/>
            </a:prstGeom>
            <a:noFill/>
          </p:spPr>
          <p:txBody>
            <a:bodyPr wrap="square" rtlCol="0">
              <a:spAutoFit/>
            </a:bodyPr>
            <a:lstStyle/>
            <a:p>
              <a:pPr algn="ctr"/>
              <a:r>
                <a:rPr lang="en-US" sz="2400" dirty="0" smtClean="0"/>
                <a:t>Pore space in</a:t>
              </a:r>
            </a:p>
            <a:p>
              <a:pPr algn="ctr"/>
              <a:r>
                <a:rPr lang="en-US" sz="2400" dirty="0" smtClean="0"/>
                <a:t>clay soils</a:t>
              </a:r>
              <a:endParaRPr lang="en-US" sz="2400" dirty="0"/>
            </a:p>
          </p:txBody>
        </p:sp>
      </p:grpSp>
    </p:spTree>
    <p:extLst>
      <p:ext uri="{BB962C8B-B14F-4D97-AF65-F5344CB8AC3E}">
        <p14:creationId xmlns:p14="http://schemas.microsoft.com/office/powerpoint/2010/main" val="50863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043608" y="188640"/>
            <a:ext cx="7498080" cy="1143000"/>
          </a:xfrm>
        </p:spPr>
        <p:txBody>
          <a:bodyPr>
            <a:normAutofit/>
          </a:bodyPr>
          <a:lstStyle/>
          <a:p>
            <a:r>
              <a:rPr lang="en-US" altLang="en-US" sz="4400" b="1" dirty="0" smtClean="0">
                <a:solidFill>
                  <a:srgbClr val="0070C0"/>
                </a:solidFill>
                <a:effectLst/>
              </a:rPr>
              <a:t> Saturation</a:t>
            </a:r>
            <a:endParaRPr lang="en-US" sz="4400" b="1" dirty="0">
              <a:solidFill>
                <a:srgbClr val="0070C0"/>
              </a:solidFill>
              <a:effectLst/>
            </a:endParaRPr>
          </a:p>
        </p:txBody>
      </p:sp>
      <p:sp>
        <p:nvSpPr>
          <p:cNvPr id="12291" name="Rectangle 3"/>
          <p:cNvSpPr>
            <a:spLocks noGrp="1" noChangeArrowheads="1"/>
          </p:cNvSpPr>
          <p:nvPr>
            <p:ph type="body" idx="1"/>
          </p:nvPr>
        </p:nvSpPr>
        <p:spPr>
          <a:xfrm>
            <a:off x="755576" y="1173652"/>
            <a:ext cx="4320480" cy="4032448"/>
          </a:xfrm>
          <a:noFill/>
          <a:ln/>
        </p:spPr>
        <p:txBody>
          <a:bodyPr>
            <a:normAutofit/>
          </a:bodyPr>
          <a:lstStyle/>
          <a:p>
            <a:pPr>
              <a:spcBef>
                <a:spcPct val="0"/>
              </a:spcBef>
              <a:buClr>
                <a:srgbClr val="EAEAEA"/>
              </a:buClr>
              <a:buFont typeface="Wingdings" pitchFamily="2" charset="2"/>
              <a:buNone/>
            </a:pPr>
            <a:r>
              <a:rPr lang="en-US" altLang="en-US" sz="2400" dirty="0" smtClean="0"/>
              <a:t>   The amount of water</a:t>
            </a:r>
          </a:p>
          <a:p>
            <a:pPr>
              <a:spcBef>
                <a:spcPct val="0"/>
              </a:spcBef>
              <a:buClr>
                <a:srgbClr val="EAEAEA"/>
              </a:buClr>
              <a:buFont typeface="Wingdings" pitchFamily="2" charset="2"/>
              <a:buNone/>
            </a:pPr>
            <a:r>
              <a:rPr lang="en-US" altLang="en-US" sz="2400" dirty="0" smtClean="0"/>
              <a:t>   </a:t>
            </a:r>
            <a:r>
              <a:rPr lang="en-US" altLang="en-US" sz="2400" dirty="0"/>
              <a:t>and air </a:t>
            </a:r>
            <a:r>
              <a:rPr lang="en-US" altLang="en-US" sz="2400" dirty="0" smtClean="0"/>
              <a:t>that can move</a:t>
            </a:r>
          </a:p>
          <a:p>
            <a:pPr>
              <a:spcBef>
                <a:spcPct val="0"/>
              </a:spcBef>
              <a:buClr>
                <a:srgbClr val="EAEAEA"/>
              </a:buClr>
              <a:buFont typeface="Wingdings" pitchFamily="2" charset="2"/>
              <a:buNone/>
            </a:pPr>
            <a:r>
              <a:rPr lang="en-US" altLang="en-US" sz="2400" dirty="0" smtClean="0"/>
              <a:t>   </a:t>
            </a:r>
            <a:r>
              <a:rPr lang="en-US" altLang="en-US" sz="2400" dirty="0"/>
              <a:t>through </a:t>
            </a:r>
            <a:r>
              <a:rPr lang="en-US" altLang="en-US" sz="2400" dirty="0" smtClean="0"/>
              <a:t>soil is of vital importance.</a:t>
            </a:r>
          </a:p>
          <a:p>
            <a:pPr>
              <a:spcBef>
                <a:spcPct val="0"/>
              </a:spcBef>
              <a:buClr>
                <a:srgbClr val="EAEAEA"/>
              </a:buClr>
              <a:buFont typeface="Wingdings" pitchFamily="2" charset="2"/>
              <a:buNone/>
            </a:pPr>
            <a:r>
              <a:rPr lang="en-US" sz="2400" dirty="0" smtClean="0"/>
              <a:t>	What happens when</a:t>
            </a:r>
          </a:p>
          <a:p>
            <a:pPr>
              <a:spcBef>
                <a:spcPct val="0"/>
              </a:spcBef>
              <a:buClr>
                <a:srgbClr val="EAEAEA"/>
              </a:buClr>
              <a:buFont typeface="Wingdings" pitchFamily="2" charset="2"/>
              <a:buNone/>
            </a:pPr>
            <a:r>
              <a:rPr lang="en-US" sz="2400" dirty="0" smtClean="0"/>
              <a:t>   a highly porous soil</a:t>
            </a:r>
          </a:p>
          <a:p>
            <a:pPr>
              <a:spcBef>
                <a:spcPct val="0"/>
              </a:spcBef>
              <a:buClr>
                <a:srgbClr val="EAEAEA"/>
              </a:buClr>
              <a:buFont typeface="Wingdings" pitchFamily="2" charset="2"/>
              <a:buNone/>
            </a:pPr>
            <a:r>
              <a:rPr lang="en-US" sz="2400" dirty="0" smtClean="0"/>
              <a:t>	becomes saturated ?</a:t>
            </a:r>
          </a:p>
          <a:p>
            <a:pPr>
              <a:spcBef>
                <a:spcPct val="0"/>
              </a:spcBef>
              <a:buClr>
                <a:srgbClr val="EAEAEA"/>
              </a:buClr>
              <a:buFont typeface="Wingdings" pitchFamily="2" charset="2"/>
              <a:buNone/>
            </a:pPr>
            <a:endParaRPr lang="en-US" sz="2800" dirty="0" smtClean="0">
              <a:latin typeface="Tahoma" pitchFamily="34" charset="0"/>
            </a:endParaRPr>
          </a:p>
          <a:p>
            <a:pPr>
              <a:spcBef>
                <a:spcPct val="0"/>
              </a:spcBef>
              <a:buClr>
                <a:srgbClr val="EAEAEA"/>
              </a:buClr>
              <a:buFont typeface="Wingdings" pitchFamily="2" charset="2"/>
              <a:buNone/>
            </a:pPr>
            <a:endParaRPr lang="en-US" sz="2800" dirty="0">
              <a:latin typeface="Tahoma" pitchFamily="34" charset="0"/>
            </a:endParaRPr>
          </a:p>
          <a:p>
            <a:pPr>
              <a:buNone/>
            </a:pPr>
            <a:endParaRPr lang="en-US" sz="2800" dirty="0"/>
          </a:p>
        </p:txBody>
      </p:sp>
      <p:grpSp>
        <p:nvGrpSpPr>
          <p:cNvPr id="2" name="Group 4"/>
          <p:cNvGrpSpPr>
            <a:grpSpLocks/>
          </p:cNvGrpSpPr>
          <p:nvPr/>
        </p:nvGrpSpPr>
        <p:grpSpPr bwMode="auto">
          <a:xfrm>
            <a:off x="5220072" y="548680"/>
            <a:ext cx="3434978" cy="2510607"/>
            <a:chOff x="3142" y="521"/>
            <a:chExt cx="2615" cy="1687"/>
          </a:xfrm>
        </p:grpSpPr>
        <p:grpSp>
          <p:nvGrpSpPr>
            <p:cNvPr id="3" name="Group 5"/>
            <p:cNvGrpSpPr>
              <a:grpSpLocks/>
            </p:cNvGrpSpPr>
            <p:nvPr/>
          </p:nvGrpSpPr>
          <p:grpSpPr bwMode="auto">
            <a:xfrm>
              <a:off x="3142" y="787"/>
              <a:ext cx="2582" cy="1421"/>
              <a:chOff x="1385" y="1286"/>
              <a:chExt cx="2767" cy="1523"/>
            </a:xfrm>
          </p:grpSpPr>
          <p:pic>
            <p:nvPicPr>
              <p:cNvPr id="12294"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85" y="1286"/>
                <a:ext cx="1306" cy="1523"/>
              </a:xfrm>
              <a:prstGeom prst="rect">
                <a:avLst/>
              </a:prstGeom>
              <a:noFill/>
              <a:extLst>
                <a:ext uri="{909E8E84-426E-40DD-AFC4-6F175D3DCCD1}">
                  <a14:hiddenFill xmlns:a14="http://schemas.microsoft.com/office/drawing/2010/main">
                    <a:solidFill>
                      <a:srgbClr val="FFFFFF"/>
                    </a:solidFill>
                  </a14:hiddenFill>
                </a:ext>
              </a:extLst>
            </p:spPr>
          </p:pic>
          <p:pic>
            <p:nvPicPr>
              <p:cNvPr id="12295"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6" y="1286"/>
                <a:ext cx="1306" cy="1523"/>
              </a:xfrm>
              <a:prstGeom prst="rect">
                <a:avLst/>
              </a:prstGeom>
              <a:noFill/>
              <a:extLst>
                <a:ext uri="{909E8E84-426E-40DD-AFC4-6F175D3DCCD1}">
                  <a14:hiddenFill xmlns:a14="http://schemas.microsoft.com/office/drawing/2010/main">
                    <a:solidFill>
                      <a:srgbClr val="FFFFFF"/>
                    </a:solidFill>
                  </a14:hiddenFill>
                </a:ext>
              </a:extLst>
            </p:spPr>
          </p:pic>
          <p:sp>
            <p:nvSpPr>
              <p:cNvPr id="12296" name="Text Box 8"/>
              <p:cNvSpPr txBox="1">
                <a:spLocks noChangeArrowheads="1"/>
              </p:cNvSpPr>
              <p:nvPr/>
            </p:nvSpPr>
            <p:spPr bwMode="auto">
              <a:xfrm>
                <a:off x="2219" y="1325"/>
                <a:ext cx="257" cy="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Water</a:t>
                </a:r>
                <a:endParaRPr lang="en-US" altLang="en-US" sz="1400" b="1"/>
              </a:p>
            </p:txBody>
          </p:sp>
          <p:sp>
            <p:nvSpPr>
              <p:cNvPr id="12297" name="Text Box 9"/>
              <p:cNvSpPr txBox="1">
                <a:spLocks noChangeArrowheads="1"/>
              </p:cNvSpPr>
              <p:nvPr/>
            </p:nvSpPr>
            <p:spPr bwMode="auto">
              <a:xfrm>
                <a:off x="3668" y="1325"/>
                <a:ext cx="257" cy="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Water</a:t>
                </a:r>
                <a:endParaRPr lang="en-US" altLang="en-US" sz="1400" b="1"/>
              </a:p>
            </p:txBody>
          </p:sp>
          <p:sp>
            <p:nvSpPr>
              <p:cNvPr id="12298" name="Text Box 10"/>
              <p:cNvSpPr txBox="1">
                <a:spLocks noChangeArrowheads="1"/>
              </p:cNvSpPr>
              <p:nvPr/>
            </p:nvSpPr>
            <p:spPr bwMode="auto">
              <a:xfrm>
                <a:off x="1716" y="2513"/>
                <a:ext cx="647" cy="1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High permeability</a:t>
                </a:r>
                <a:endParaRPr lang="en-US" altLang="en-US" sz="1400" b="1"/>
              </a:p>
            </p:txBody>
          </p:sp>
          <p:sp>
            <p:nvSpPr>
              <p:cNvPr id="12299" name="Text Box 11"/>
              <p:cNvSpPr txBox="1">
                <a:spLocks noChangeArrowheads="1"/>
              </p:cNvSpPr>
              <p:nvPr/>
            </p:nvSpPr>
            <p:spPr bwMode="auto">
              <a:xfrm>
                <a:off x="3178" y="2513"/>
                <a:ext cx="632" cy="1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hangingPunct="0"/>
                <a:r>
                  <a:rPr lang="en-US" altLang="en-US" sz="1600" b="1"/>
                  <a:t>Low permeability</a:t>
                </a:r>
                <a:endParaRPr lang="en-US" altLang="en-US" sz="1400" b="1"/>
              </a:p>
            </p:txBody>
          </p:sp>
        </p:grpSp>
        <p:sp>
          <p:nvSpPr>
            <p:cNvPr id="12300" name="Text Box 12"/>
            <p:cNvSpPr txBox="1">
              <a:spLocks noChangeArrowheads="1"/>
            </p:cNvSpPr>
            <p:nvPr/>
          </p:nvSpPr>
          <p:spPr bwMode="auto">
            <a:xfrm>
              <a:off x="4749" y="521"/>
              <a:ext cx="1008" cy="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endParaRPr lang="en-US" altLang="en-US" sz="1200" b="1">
                <a:solidFill>
                  <a:schemeClr val="bg1"/>
                </a:solidFill>
              </a:endParaRPr>
            </a:p>
          </p:txBody>
        </p:sp>
      </p:grpSp>
      <p:sp>
        <p:nvSpPr>
          <p:cNvPr id="13" name="TextBox 12"/>
          <p:cNvSpPr txBox="1"/>
          <p:nvPr/>
        </p:nvSpPr>
        <p:spPr>
          <a:xfrm>
            <a:off x="1187624" y="3933056"/>
            <a:ext cx="3096344" cy="1754326"/>
          </a:xfrm>
          <a:prstGeom prst="rect">
            <a:avLst/>
          </a:prstGeom>
          <a:noFill/>
        </p:spPr>
        <p:txBody>
          <a:bodyPr wrap="square" rtlCol="0">
            <a:spAutoFit/>
          </a:bodyPr>
          <a:lstStyle/>
          <a:p>
            <a:r>
              <a:rPr lang="en-GB" b="1" dirty="0" smtClean="0">
                <a:solidFill>
                  <a:srgbClr val="0070C0"/>
                </a:solidFill>
              </a:rPr>
              <a:t>LIQUIFACTION </a:t>
            </a:r>
            <a:r>
              <a:rPr lang="en-GB" dirty="0" smtClean="0"/>
              <a:t>– It flows like water as the frictional bind between particles is exceeded by the pore pressure caused by the water... pushing the particles apart.</a:t>
            </a:r>
            <a:endParaRPr lang="en-GB" dirty="0"/>
          </a:p>
        </p:txBody>
      </p:sp>
      <p:pic>
        <p:nvPicPr>
          <p:cNvPr id="14" name="Picture 2" descr="C:\Users\fad-an\Desktop\Aberfan-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6008" y="3429000"/>
            <a:ext cx="4309772" cy="32870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1259632" y="6093296"/>
            <a:ext cx="3024336" cy="646331"/>
          </a:xfrm>
          <a:prstGeom prst="rect">
            <a:avLst/>
          </a:prstGeom>
          <a:noFill/>
        </p:spPr>
        <p:txBody>
          <a:bodyPr wrap="square" rtlCol="0">
            <a:spAutoFit/>
          </a:bodyPr>
          <a:lstStyle/>
          <a:p>
            <a:r>
              <a:rPr lang="en-GB" dirty="0" smtClean="0"/>
              <a:t>This is what happened at ABERFAN in 1966</a:t>
            </a:r>
            <a:endParaRPr lang="en-GB" dirty="0"/>
          </a:p>
        </p:txBody>
      </p:sp>
    </p:spTree>
    <p:extLst>
      <p:ext uri="{BB962C8B-B14F-4D97-AF65-F5344CB8AC3E}">
        <p14:creationId xmlns:p14="http://schemas.microsoft.com/office/powerpoint/2010/main" val="27477720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2291">
                                            <p:bg/>
                                          </p:spTgt>
                                        </p:tgtEl>
                                        <p:attrNameLst>
                                          <p:attrName>style.visibility</p:attrName>
                                        </p:attrNameLst>
                                      </p:cBhvr>
                                      <p:to>
                                        <p:strVal val="visible"/>
                                      </p:to>
                                    </p:set>
                                    <p:animEffect transition="in" filter="fade">
                                      <p:cBhvr>
                                        <p:cTn id="13" dur="500"/>
                                        <p:tgtEl>
                                          <p:spTgt spid="12291">
                                            <p:bg/>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
                                            <p:txEl>
                                              <p:pRg st="0" end="0"/>
                                            </p:txEl>
                                          </p:spTgt>
                                        </p:tgtEl>
                                        <p:attrNameLst>
                                          <p:attrName>style.visibility</p:attrName>
                                        </p:attrNameLst>
                                      </p:cBhvr>
                                      <p:to>
                                        <p:strVal val="visible"/>
                                      </p:to>
                                    </p:set>
                                    <p:anim calcmode="lin" valueType="num">
                                      <p:cBhvr additive="base">
                                        <p:cTn id="18"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5">
                                            <p:txEl>
                                              <p:pRg st="0" end="0"/>
                                            </p:txEl>
                                          </p:spTgt>
                                        </p:tgtEl>
                                        <p:attrNameLst>
                                          <p:attrName>style.visibility</p:attrName>
                                        </p:attrNameLst>
                                      </p:cBhvr>
                                      <p:to>
                                        <p:strVal val="visible"/>
                                      </p:to>
                                    </p:set>
                                    <p:anim calcmode="lin" valueType="num">
                                      <p:cBhvr additive="base">
                                        <p:cTn id="24"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animBg="1"/>
    </p:bld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b="1" cap="all" dirty="0" smtClean="0">
                <a:solidFill>
                  <a:srgbClr val="0070C0"/>
                </a:solidFill>
                <a:effectLst/>
                <a:latin typeface="+mn-lt"/>
              </a:rPr>
              <a:t>SOIL TYPES</a:t>
            </a:r>
            <a:endParaRPr lang="en-US" b="1" dirty="0">
              <a:solidFill>
                <a:srgbClr val="0070C0"/>
              </a:solidFill>
              <a:effectLst/>
              <a:latin typeface="+mn-lt"/>
            </a:endParaRPr>
          </a:p>
        </p:txBody>
      </p:sp>
      <p:sp>
        <p:nvSpPr>
          <p:cNvPr id="2" name="Content Placeholder 1"/>
          <p:cNvSpPr>
            <a:spLocks noGrp="1"/>
          </p:cNvSpPr>
          <p:nvPr>
            <p:ph idx="1"/>
          </p:nvPr>
        </p:nvSpPr>
        <p:spPr/>
        <p:txBody>
          <a:bodyPr>
            <a:normAutofit fontScale="92500" lnSpcReduction="10000"/>
          </a:bodyPr>
          <a:lstStyle/>
          <a:p>
            <a:endParaRPr lang="en-US" dirty="0" smtClean="0"/>
          </a:p>
          <a:p>
            <a:pPr algn="just"/>
            <a:r>
              <a:rPr lang="en-US" dirty="0" smtClean="0"/>
              <a:t>The major categories of soils are GRAVEL, SAND, SILT, and CLAY. </a:t>
            </a:r>
          </a:p>
          <a:p>
            <a:pPr algn="just"/>
            <a:r>
              <a:rPr lang="en-US" dirty="0" smtClean="0"/>
              <a:t>Gravel and sand are universally considered as coarse grained soil because of their individual particles that are large enough to distinguish without magnification. </a:t>
            </a:r>
          </a:p>
          <a:p>
            <a:pPr algn="just"/>
            <a:r>
              <a:rPr lang="en-US" dirty="0" smtClean="0"/>
              <a:t>On the other hand, silt and clays are considered as fine grained soil because of their tiny particles.</a:t>
            </a:r>
          </a:p>
          <a:p>
            <a:endParaRPr lang="en-US" dirty="0" smtClean="0">
              <a:latin typeface="Calibri" pitchFamily="34" charset="0"/>
            </a:endParaRPr>
          </a:p>
          <a:p>
            <a:endParaRPr lang="en-US" dirty="0" smtClean="0">
              <a:latin typeface="Calibri" pitchFamily="34" charset="0"/>
            </a:endParaRPr>
          </a:p>
          <a:p>
            <a:endParaRPr lang="en-US" dirty="0">
              <a:latin typeface="Calibri"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b="1" dirty="0" smtClean="0">
                <a:solidFill>
                  <a:srgbClr val="0070C0"/>
                </a:solidFill>
                <a:latin typeface="+mn-lt"/>
              </a:rPr>
              <a:t>Soil Types </a:t>
            </a:r>
            <a:endParaRPr lang="en-US" dirty="0">
              <a:solidFill>
                <a:srgbClr val="0070C0"/>
              </a:solidFill>
              <a:latin typeface="+mn-lt"/>
            </a:endParaRPr>
          </a:p>
        </p:txBody>
      </p:sp>
      <p:sp>
        <p:nvSpPr>
          <p:cNvPr id="2" name="Content Placeholder 1"/>
          <p:cNvSpPr>
            <a:spLocks noGrp="1"/>
          </p:cNvSpPr>
          <p:nvPr>
            <p:ph idx="1"/>
          </p:nvPr>
        </p:nvSpPr>
        <p:spPr>
          <a:xfrm>
            <a:off x="971600" y="1817440"/>
            <a:ext cx="7344816" cy="5040560"/>
          </a:xfrm>
        </p:spPr>
        <p:txBody>
          <a:bodyPr>
            <a:normAutofit fontScale="70000" lnSpcReduction="20000"/>
          </a:bodyPr>
          <a:lstStyle/>
          <a:p>
            <a:pPr>
              <a:buNone/>
            </a:pPr>
            <a:r>
              <a:rPr lang="en-US" sz="5200" b="1" dirty="0" smtClean="0">
                <a:latin typeface="Calibri" pitchFamily="34" charset="0"/>
              </a:rPr>
              <a:t>	</a:t>
            </a:r>
            <a:r>
              <a:rPr lang="en-US" sz="5200" b="1" dirty="0" smtClean="0">
                <a:solidFill>
                  <a:srgbClr val="0070C0"/>
                </a:solidFill>
                <a:latin typeface="Calibri" pitchFamily="34" charset="0"/>
              </a:rPr>
              <a:t>1. Sandy Soil</a:t>
            </a:r>
          </a:p>
          <a:p>
            <a:pPr>
              <a:buNone/>
            </a:pPr>
            <a:endParaRPr lang="en-US" b="1" dirty="0" smtClean="0"/>
          </a:p>
          <a:p>
            <a:pPr algn="just"/>
            <a:r>
              <a:rPr lang="en-US" dirty="0" smtClean="0"/>
              <a:t>This soil type has the biggest particles; and </a:t>
            </a:r>
            <a:r>
              <a:rPr lang="en-US" dirty="0" smtClean="0">
                <a:solidFill>
                  <a:srgbClr val="0070C0"/>
                </a:solidFill>
              </a:rPr>
              <a:t>the bigger size of the particles in a soil the better is aeration and drainage of the soil.</a:t>
            </a:r>
            <a:r>
              <a:rPr lang="en-US" dirty="0" smtClean="0"/>
              <a:t> This soil is granular and consists of rock and mineral particles that are very small.</a:t>
            </a:r>
          </a:p>
          <a:p>
            <a:pPr algn="just"/>
            <a:endParaRPr lang="en-US" dirty="0" smtClean="0"/>
          </a:p>
          <a:p>
            <a:pPr algn="just"/>
            <a:r>
              <a:rPr lang="en-US" dirty="0" smtClean="0"/>
              <a:t>To check if soil is sandy, moisten a</a:t>
            </a:r>
          </a:p>
          <a:p>
            <a:pPr marL="82296" indent="0" algn="just">
              <a:buNone/>
            </a:pPr>
            <a:r>
              <a:rPr lang="en-US" dirty="0"/>
              <a:t> </a:t>
            </a:r>
            <a:r>
              <a:rPr lang="en-US" dirty="0" smtClean="0"/>
              <a:t>   small sample of soil and try to </a:t>
            </a:r>
          </a:p>
          <a:p>
            <a:pPr marL="82296" indent="0" algn="just">
              <a:buNone/>
            </a:pPr>
            <a:r>
              <a:rPr lang="en-US" dirty="0"/>
              <a:t> </a:t>
            </a:r>
            <a:r>
              <a:rPr lang="en-US" dirty="0" smtClean="0"/>
              <a:t>   make a ball using your palms. </a:t>
            </a:r>
          </a:p>
          <a:p>
            <a:pPr marL="82296" indent="0" algn="just">
              <a:buNone/>
            </a:pPr>
            <a:r>
              <a:rPr lang="en-US" dirty="0"/>
              <a:t> </a:t>
            </a:r>
            <a:r>
              <a:rPr lang="en-US" dirty="0" smtClean="0"/>
              <a:t>   If the soil is sandy, then no dirt </a:t>
            </a:r>
          </a:p>
          <a:p>
            <a:pPr marL="82296" indent="0" algn="just">
              <a:buNone/>
            </a:pPr>
            <a:r>
              <a:rPr lang="en-US" dirty="0"/>
              <a:t> </a:t>
            </a:r>
            <a:r>
              <a:rPr lang="en-US" dirty="0" smtClean="0"/>
              <a:t>   balls will form and the soil will </a:t>
            </a:r>
          </a:p>
          <a:p>
            <a:pPr marL="82296" indent="0" algn="just">
              <a:buNone/>
            </a:pPr>
            <a:r>
              <a:rPr lang="en-US" dirty="0"/>
              <a:t> </a:t>
            </a:r>
            <a:r>
              <a:rPr lang="en-US" dirty="0" smtClean="0"/>
              <a:t>   crumble and fall through the </a:t>
            </a:r>
          </a:p>
          <a:p>
            <a:pPr marL="82296" indent="0" algn="just">
              <a:buNone/>
            </a:pPr>
            <a:r>
              <a:rPr lang="en-US" dirty="0"/>
              <a:t> </a:t>
            </a:r>
            <a:r>
              <a:rPr lang="en-US" dirty="0" smtClean="0"/>
              <a:t>   fingers.</a:t>
            </a:r>
            <a:endParaRPr lang="en-US" dirty="0"/>
          </a:p>
        </p:txBody>
      </p:sp>
      <p:pic>
        <p:nvPicPr>
          <p:cNvPr id="94210" name="Picture 2" descr="http://www.dahlias.net/dahwebpg/Soil/ImgSoil/sandyl.jpg">
            <a:hlinkClick r:id="rId2"/>
          </p:cNvPr>
          <p:cNvPicPr>
            <a:picLocks noChangeAspect="1" noChangeArrowheads="1"/>
          </p:cNvPicPr>
          <p:nvPr/>
        </p:nvPicPr>
        <p:blipFill>
          <a:blip r:embed="rId3" cstate="print"/>
          <a:srcRect/>
          <a:stretch>
            <a:fillRect/>
          </a:stretch>
        </p:blipFill>
        <p:spPr bwMode="auto">
          <a:xfrm>
            <a:off x="5652120" y="0"/>
            <a:ext cx="3491880" cy="2618910"/>
          </a:xfrm>
          <a:prstGeom prst="rect">
            <a:avLst/>
          </a:prstGeom>
          <a:noFill/>
          <a:ln w="19050">
            <a:solidFill>
              <a:schemeClr val="tx1"/>
            </a:solidFill>
          </a:ln>
        </p:spPr>
      </p:pic>
      <p:pic>
        <p:nvPicPr>
          <p:cNvPr id="5" name="Picture 4"/>
          <p:cNvPicPr>
            <a:picLocks noChangeAspect="1"/>
          </p:cNvPicPr>
          <p:nvPr/>
        </p:nvPicPr>
        <p:blipFill>
          <a:blip r:embed="rId4" cstate="print"/>
          <a:stretch>
            <a:fillRect/>
          </a:stretch>
        </p:blipFill>
        <p:spPr>
          <a:xfrm>
            <a:off x="5438263" y="3861048"/>
            <a:ext cx="3633729" cy="2941321"/>
          </a:xfrm>
          <a:prstGeom prst="rect">
            <a:avLst/>
          </a:prstGeom>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115616" y="908720"/>
            <a:ext cx="7498080" cy="1143000"/>
          </a:xfrm>
        </p:spPr>
        <p:txBody>
          <a:bodyPr/>
          <a:lstStyle/>
          <a:p>
            <a:r>
              <a:rPr lang="en-US" b="1" dirty="0" smtClean="0">
                <a:solidFill>
                  <a:srgbClr val="0070C0"/>
                </a:solidFill>
                <a:effectLst/>
                <a:latin typeface="+mn-lt"/>
              </a:rPr>
              <a:t>2. Silty Soil</a:t>
            </a:r>
            <a:endParaRPr lang="en-US" b="1" dirty="0">
              <a:solidFill>
                <a:srgbClr val="0070C0"/>
              </a:solidFill>
              <a:effectLst/>
              <a:latin typeface="+mn-lt"/>
            </a:endParaRPr>
          </a:p>
        </p:txBody>
      </p:sp>
      <p:sp>
        <p:nvSpPr>
          <p:cNvPr id="2" name="Content Placeholder 1"/>
          <p:cNvSpPr>
            <a:spLocks noGrp="1"/>
          </p:cNvSpPr>
          <p:nvPr>
            <p:ph idx="1"/>
          </p:nvPr>
        </p:nvSpPr>
        <p:spPr>
          <a:xfrm>
            <a:off x="1043608" y="2057400"/>
            <a:ext cx="7560840" cy="4800600"/>
          </a:xfrm>
        </p:spPr>
        <p:txBody>
          <a:bodyPr>
            <a:normAutofit fontScale="92500" lnSpcReduction="20000"/>
          </a:bodyPr>
          <a:lstStyle/>
          <a:p>
            <a:pPr>
              <a:buNone/>
            </a:pPr>
            <a:r>
              <a:rPr lang="en-US" b="1" dirty="0" smtClean="0"/>
              <a:t>	</a:t>
            </a:r>
          </a:p>
          <a:p>
            <a:pPr algn="just"/>
            <a:r>
              <a:rPr lang="en-US" sz="2600" dirty="0" smtClean="0"/>
              <a:t>Silty soil is considered to be one of the most fertile of soils. It can occur in nature as soil or as suspended sediment in water column of a water body on the surface of the earth. It is composed of minerals like quartz and fine organic particles.</a:t>
            </a:r>
          </a:p>
          <a:p>
            <a:pPr algn="just">
              <a:buNone/>
            </a:pPr>
            <a:endParaRPr lang="en-US" sz="2600" dirty="0" smtClean="0"/>
          </a:p>
          <a:p>
            <a:r>
              <a:rPr lang="en-US" sz="2600" dirty="0" smtClean="0"/>
              <a:t>To check if the soil you have is silty, </a:t>
            </a:r>
          </a:p>
          <a:p>
            <a:pPr marL="82296" indent="0">
              <a:buNone/>
            </a:pPr>
            <a:r>
              <a:rPr lang="en-US" sz="2600" dirty="0" smtClean="0"/>
              <a:t>    take a small amount of moist soil </a:t>
            </a:r>
          </a:p>
          <a:p>
            <a:pPr marL="82296" indent="0">
              <a:buNone/>
            </a:pPr>
            <a:r>
              <a:rPr lang="en-US" sz="2600" dirty="0" smtClean="0"/>
              <a:t>    and rub it between your fingers. </a:t>
            </a:r>
            <a:endParaRPr lang="en-US" sz="2600" dirty="0"/>
          </a:p>
          <a:p>
            <a:pPr marL="82296" indent="0">
              <a:buNone/>
            </a:pPr>
            <a:r>
              <a:rPr lang="en-US" sz="2600" dirty="0" smtClean="0"/>
              <a:t>    If the soil is silty soil, it will feel slick </a:t>
            </a:r>
          </a:p>
          <a:p>
            <a:pPr marL="82296" indent="0">
              <a:buNone/>
            </a:pPr>
            <a:r>
              <a:rPr lang="en-US" sz="2600" dirty="0" smtClean="0"/>
              <a:t>    and stick to your fingers.</a:t>
            </a:r>
            <a:br>
              <a:rPr lang="en-US" sz="2600" dirty="0" smtClean="0"/>
            </a:br>
            <a:endParaRPr lang="en-US" sz="2600" dirty="0"/>
          </a:p>
        </p:txBody>
      </p:sp>
      <p:pic>
        <p:nvPicPr>
          <p:cNvPr id="93186" name="Picture 2" descr="http://yusomaterialterna.files.wordpress.com/2013/05/silty-soil.jpg">
            <a:hlinkClick r:id="rId2"/>
          </p:cNvPr>
          <p:cNvPicPr>
            <a:picLocks noChangeAspect="1" noChangeArrowheads="1"/>
          </p:cNvPicPr>
          <p:nvPr/>
        </p:nvPicPr>
        <p:blipFill>
          <a:blip r:embed="rId3" cstate="print"/>
          <a:srcRect/>
          <a:stretch>
            <a:fillRect/>
          </a:stretch>
        </p:blipFill>
        <p:spPr bwMode="auto">
          <a:xfrm>
            <a:off x="4860032" y="0"/>
            <a:ext cx="4283968" cy="2409125"/>
          </a:xfrm>
          <a:prstGeom prst="rect">
            <a:avLst/>
          </a:prstGeom>
          <a:noFill/>
          <a:ln w="19050">
            <a:solidFill>
              <a:schemeClr val="tx1"/>
            </a:solidFill>
          </a:ln>
        </p:spPr>
      </p:pic>
      <p:pic>
        <p:nvPicPr>
          <p:cNvPr id="5" name="Picture 4" descr="sam_2loc1higher"/>
          <p:cNvPicPr>
            <a:picLocks noChangeAspect="1" noChangeArrowheads="1"/>
          </p:cNvPicPr>
          <p:nvPr/>
        </p:nvPicPr>
        <p:blipFill>
          <a:blip r:embed="rId4" cstate="print"/>
          <a:srcRect/>
          <a:stretch>
            <a:fillRect/>
          </a:stretch>
        </p:blipFill>
        <p:spPr bwMode="auto">
          <a:xfrm>
            <a:off x="6156176" y="3801818"/>
            <a:ext cx="2872424" cy="2957148"/>
          </a:xfrm>
          <a:prstGeom prst="rect">
            <a:avLst/>
          </a:prstGeom>
          <a:noFill/>
          <a:ln w="19050">
            <a:solidFill>
              <a:schemeClr val="tx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404664"/>
            <a:ext cx="7498080" cy="1143000"/>
          </a:xfrm>
        </p:spPr>
        <p:txBody>
          <a:bodyPr/>
          <a:lstStyle/>
          <a:p>
            <a:r>
              <a:rPr lang="en-US" b="1" dirty="0" smtClean="0">
                <a:solidFill>
                  <a:srgbClr val="0070C0"/>
                </a:solidFill>
                <a:effectLst/>
              </a:rPr>
              <a:t>3. Clay Soil</a:t>
            </a:r>
            <a:endParaRPr lang="en-US" dirty="0">
              <a:solidFill>
                <a:srgbClr val="0070C0"/>
              </a:solidFill>
              <a:effectLst/>
            </a:endParaRPr>
          </a:p>
        </p:txBody>
      </p:sp>
      <p:sp>
        <p:nvSpPr>
          <p:cNvPr id="2" name="Content Placeholder 1"/>
          <p:cNvSpPr>
            <a:spLocks noGrp="1"/>
          </p:cNvSpPr>
          <p:nvPr>
            <p:ph idx="1"/>
          </p:nvPr>
        </p:nvSpPr>
        <p:spPr>
          <a:xfrm>
            <a:off x="971600" y="2348880"/>
            <a:ext cx="8051506" cy="4320480"/>
          </a:xfrm>
        </p:spPr>
        <p:txBody>
          <a:bodyPr>
            <a:normAutofit fontScale="77500" lnSpcReduction="20000"/>
          </a:bodyPr>
          <a:lstStyle/>
          <a:p>
            <a:pPr>
              <a:buNone/>
            </a:pPr>
            <a:r>
              <a:rPr lang="en-US" b="1" dirty="0" smtClean="0"/>
              <a:t>	</a:t>
            </a:r>
          </a:p>
          <a:p>
            <a:pPr algn="just"/>
            <a:r>
              <a:rPr lang="en-US" dirty="0" smtClean="0"/>
              <a:t>Clay is a kind of material that occurs naturally and consists of very fine grain material with very less air spaces. Due to this it is difficult to work with this soil, because the drainage in this soil is low.</a:t>
            </a:r>
          </a:p>
          <a:p>
            <a:pPr algn="just">
              <a:buNone/>
            </a:pPr>
            <a:endParaRPr lang="en-US" dirty="0" smtClean="0"/>
          </a:p>
          <a:p>
            <a:pPr algn="just"/>
            <a:r>
              <a:rPr lang="en-US" dirty="0" smtClean="0"/>
              <a:t>To identify if the soil is clay soil, </a:t>
            </a:r>
          </a:p>
          <a:p>
            <a:pPr marL="82296" indent="0" algn="just">
              <a:buNone/>
            </a:pPr>
            <a:r>
              <a:rPr lang="en-US" dirty="0" smtClean="0"/>
              <a:t>   take a soil sample and damp it with </a:t>
            </a:r>
          </a:p>
          <a:p>
            <a:pPr marL="82296" indent="0" algn="just">
              <a:buNone/>
            </a:pPr>
            <a:r>
              <a:rPr lang="en-US" dirty="0" smtClean="0"/>
              <a:t>   water. Feel it between your palms. </a:t>
            </a:r>
          </a:p>
          <a:p>
            <a:pPr marL="82296" indent="0" algn="just">
              <a:buNone/>
            </a:pPr>
            <a:r>
              <a:rPr lang="en-US" dirty="0" smtClean="0"/>
              <a:t>    You will find clay soil is sticky and </a:t>
            </a:r>
          </a:p>
          <a:p>
            <a:pPr marL="82296" indent="0" algn="just">
              <a:buNone/>
            </a:pPr>
            <a:r>
              <a:rPr lang="en-US" dirty="0" smtClean="0"/>
              <a:t>    </a:t>
            </a:r>
            <a:br>
              <a:rPr lang="en-US" dirty="0" smtClean="0"/>
            </a:br>
            <a:endParaRPr lang="en-US" dirty="0"/>
          </a:p>
        </p:txBody>
      </p:sp>
      <p:pic>
        <p:nvPicPr>
          <p:cNvPr id="92162" name="Picture 2" descr="http://www.junglemusic.net/images/Clay%20Soil,%20Finger%20impressions%20(Small).JPG">
            <a:hlinkClick r:id="rId2"/>
          </p:cNvPr>
          <p:cNvPicPr>
            <a:picLocks noChangeAspect="1" noChangeArrowheads="1"/>
          </p:cNvPicPr>
          <p:nvPr/>
        </p:nvPicPr>
        <p:blipFill>
          <a:blip r:embed="rId3" cstate="print"/>
          <a:srcRect/>
          <a:stretch>
            <a:fillRect/>
          </a:stretch>
        </p:blipFill>
        <p:spPr bwMode="auto">
          <a:xfrm>
            <a:off x="5364088" y="1"/>
            <a:ext cx="3779912" cy="2516003"/>
          </a:xfrm>
          <a:prstGeom prst="rect">
            <a:avLst/>
          </a:prstGeom>
          <a:noFill/>
          <a:ln w="19050">
            <a:solidFill>
              <a:schemeClr val="tx1"/>
            </a:solidFill>
          </a:ln>
        </p:spPr>
      </p:pic>
      <p:pic>
        <p:nvPicPr>
          <p:cNvPr id="6" name="Picture 5"/>
          <p:cNvPicPr>
            <a:picLocks noChangeAspect="1"/>
          </p:cNvPicPr>
          <p:nvPr/>
        </p:nvPicPr>
        <p:blipFill>
          <a:blip r:embed="rId4" cstate="print"/>
          <a:stretch>
            <a:fillRect/>
          </a:stretch>
        </p:blipFill>
        <p:spPr>
          <a:xfrm>
            <a:off x="6012160" y="4005064"/>
            <a:ext cx="3082954" cy="2767779"/>
          </a:xfrm>
          <a:prstGeom prst="rect">
            <a:avLst/>
          </a:prstGeom>
          <a:ln w="19050">
            <a:solidFill>
              <a:schemeClr val="tx1"/>
            </a:solidFill>
          </a:ln>
        </p:spPr>
      </p:pic>
      <p:sp>
        <p:nvSpPr>
          <p:cNvPr id="4" name="TextBox 3"/>
          <p:cNvSpPr txBox="1"/>
          <p:nvPr/>
        </p:nvSpPr>
        <p:spPr>
          <a:xfrm>
            <a:off x="1403648" y="5880217"/>
            <a:ext cx="3672408" cy="461665"/>
          </a:xfrm>
          <a:prstGeom prst="rect">
            <a:avLst/>
          </a:prstGeom>
          <a:noFill/>
        </p:spPr>
        <p:txBody>
          <a:bodyPr wrap="square" rtlCol="0">
            <a:spAutoFit/>
          </a:bodyPr>
          <a:lstStyle/>
          <a:p>
            <a:r>
              <a:rPr lang="en-GB" sz="2400" dirty="0"/>
              <a:t>r</a:t>
            </a:r>
            <a:r>
              <a:rPr lang="en-GB" sz="2400" dirty="0" smtClean="0"/>
              <a:t>etains water very well</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043608" y="764704"/>
            <a:ext cx="7498080" cy="1143000"/>
          </a:xfrm>
        </p:spPr>
        <p:txBody>
          <a:bodyPr/>
          <a:lstStyle/>
          <a:p>
            <a:r>
              <a:rPr lang="en-US" b="1" dirty="0" smtClean="0">
                <a:solidFill>
                  <a:srgbClr val="0070C0"/>
                </a:solidFill>
                <a:effectLst/>
                <a:latin typeface="Calibri" pitchFamily="34" charset="0"/>
              </a:rPr>
              <a:t>4. Loamy Soil</a:t>
            </a:r>
            <a:endParaRPr lang="en-US" dirty="0">
              <a:solidFill>
                <a:srgbClr val="0070C0"/>
              </a:solidFill>
              <a:effectLst/>
              <a:latin typeface="Calibri" pitchFamily="34" charset="0"/>
            </a:endParaRPr>
          </a:p>
        </p:txBody>
      </p:sp>
      <p:sp>
        <p:nvSpPr>
          <p:cNvPr id="2" name="Content Placeholder 1"/>
          <p:cNvSpPr>
            <a:spLocks noGrp="1"/>
          </p:cNvSpPr>
          <p:nvPr>
            <p:ph idx="1"/>
          </p:nvPr>
        </p:nvSpPr>
        <p:spPr>
          <a:xfrm>
            <a:off x="683568" y="2057400"/>
            <a:ext cx="7168840" cy="4800600"/>
          </a:xfrm>
        </p:spPr>
        <p:txBody>
          <a:bodyPr>
            <a:normAutofit/>
          </a:bodyPr>
          <a:lstStyle/>
          <a:p>
            <a:pPr algn="just">
              <a:buNone/>
            </a:pPr>
            <a:r>
              <a:rPr lang="en-US" b="1" dirty="0" smtClean="0"/>
              <a:t>	</a:t>
            </a:r>
            <a:r>
              <a:rPr lang="en-US" dirty="0" smtClean="0"/>
              <a:t>This soil consists of </a:t>
            </a:r>
          </a:p>
          <a:p>
            <a:pPr algn="just">
              <a:buNone/>
            </a:pPr>
            <a:r>
              <a:rPr lang="en-US" dirty="0" smtClean="0"/>
              <a:t>   sand, silt and clay to </a:t>
            </a:r>
          </a:p>
          <a:p>
            <a:pPr algn="just">
              <a:buNone/>
            </a:pPr>
            <a:r>
              <a:rPr lang="en-US" dirty="0" smtClean="0"/>
              <a:t>   some extent, with some organic content.    It is considered to be the perfect soil for gardening. </a:t>
            </a:r>
          </a:p>
          <a:p>
            <a:pPr algn="just">
              <a:buNone/>
            </a:pPr>
            <a:r>
              <a:rPr lang="en-US" dirty="0" smtClean="0"/>
              <a:t>   The texture is gritty and retains water very easily, yet the drainage is good.</a:t>
            </a:r>
            <a:endParaRPr lang="en-US" dirty="0"/>
          </a:p>
        </p:txBody>
      </p:sp>
      <p:sp>
        <p:nvSpPr>
          <p:cNvPr id="91138" name="AutoShape 2" descr="data:image/jpeg;base64,/9j/4AAQSkZJRgABAQAAAQABAAD/2wCEAAkGBxQSEhUUExQVFhUWGBwaGRgYFxgYHBgbFxwYFxccHBwYHCggGB0lHBcXITEhJSkrLi4uGB8zODMsNygtLiwBCgoKDg0OGxAQGywkICYsLCwsLCwsLCwsLCwsLCwsLCwsLCwsLCwsLCwsLCwsLCwsLCwsLCwsLCwsLCwsLCwsLP/AABEIAMIBAwMBIgACEQEDEQH/xAAbAAACAwEBAQAAAAAAAAAAAAAEBQIDBgABB//EADoQAAIBAwMCBAQEBgICAQUAAAECEQADIQQSMUFRBSJhcRMygfAGkaGxFCNCwdHhUmKC8XIHJDNDkv/EABkBAAMBAQEAAAAAAAAAAAAAAAABAgMEBf/EACYRAAICAgICAgICAwAAAAAAAAABAhEhMQMSQWETUQQiFJEyQlL/2gAMAwEAAhEDEQA/APo20VJFNU3JUwavtXK4j0gi2tWKaihmvYpkl0V1RRq9NMg8JqJNesaqY0ikj0mrk4oRmq21coTG0TeqmNTuPQ7XKTGkC623IrMeI6SDWn1D0q1wkGo7UzTraozTmK8V67WtFL/4iK6FlHI4tOhzaar91IG8VCDNer46sU26BRbHharrIrGan8SgHBozwv8AEYbk1zzU3k7IdI4TNXeeKqtXKTavxxO9LtX+I1A8vNSostySNFrL88UNbu0s0uv3rJq8Xal7KWgnUaw8Cr9PqjFAFhU7TVIUjS6S7Aoy3qxSGzexzU7eog0+zRHRM0dm5NEpf7Up016RRdls5p2S4jrTXaNttSjT3aZW2mtos55xDQ9dQ/xwK6tjDowLV2dwpfZuCY60ya5IpN4hpyDvWspfaOuCvDGdv0q8UB4felZpgKEKWDjXhY15uzXhagR5vqt7lSJqu4oqWUqPLjV4jxVF65ApD4t+JUtKQTmkmXRort8UFd1yjk186ufi9yTHHSlOr8buM2WIqurYXFH1O7rAeDSDxrxYWxzWQ03jbKctSvxrxMuZMxULibeRvkilY01PjW/igrWtM5pLflRuXipeGaqSdwNdKjSwczlbyM7lzcaHKHivLkngUTpNR0PPajQ9i3+DzV5T4YkV7qpV88GrlWR3FOxJZKLmV3TQ0ZkVYlkuewo6z4esGOadE2Qs6wrGaa6fXSKzr2mLY6VK9buKcHFZygmbQ5XHZqRqqK0uorLaHUHrTOzfNc8oUdKlaNHY1QFF2L461nEvURZ1NZlUaixfE80ys6isrp9RimGj1WYmlYmjWaK4DTRr+0R1pF4aAM80VZ1e5s+wreDwYSjbD4muodnNdWlIii+95T6VF13Ia8N2ZU8io6VowaXkqsCnwxyGg9DWg+LispqNTsukf9qaW9eCBURlWDTkg3TGiPXO9LW14oXX+KpbQsxp9iOjGZ1QmJoDXeMW1wWE1htV+MlZW2AhjgVkL2ruMxJYmaai2DcUfSfGfxEi2zDCa+Z6vxL4jksZofazmCxk4ihtRomtEhxBrSEEjOfJawgu7rgpGDFFfxCkcZNCIGA6Mh6EZqy0AcbYNVSItkd01B8p/wAqs1WiYEQRQ62XBMESORTwJ2cl5UWDNGNbDLuAAMTQYsqxPxCVIzxir7AVgQk7Yye1Jgiq3qyNogzNGXD7bjVWrMCQ2AQNwEjPftVV4gLuaSGxuXP/AKoHoNKi4fMOKrRV3FQx9BUF3OnVSBE8c8SKps2iisZkj7FAX5CEQoSpma9Fx5gYmpJqZXc3m4lux9fSowjmVYBhkD260J0DSYuuOVbzkjP50Ut0uDA44ohdP8USYJ5g/rUGsuE/lDzen96GxIq09uBPFHLfgVQqPjeYxketCam65OOlJxTLjNxHdrVCKP0gDVldFcMkNwetNNFq4471lLipYNocyZqEsbRJovRoGODmkFjxkOQmZNNdKwTzFoFYOLRtGSaNPvZUwelWeFEkSayfiHijK4QHr+laDwvUyABxVIU40hy2p7GuoU15WlsikP8AxayY3ryOR3FL7OplqeXzPNZrUeRnH5exoluyeJ3GmZr8Qa7/AO4MdKna8Rgc1k/ENSWv3COAeaus+IIvJz61n1bZ0uSSSNE3iRyelY/xvx1rjFegqPiHje4hRwe3Sk8wzSZnr69q2hx1s5eTl8IsuREhMc1QNSWGBtz1q7SatY27SWHJzxHt3ii7N+04KM0kHC4kevGf7VrdGG/IpuM24EAz6Uzv3vildxO7jIBB4FQTTswbjasyAYIA79etA2L+dqiIbv8AMM/nRsWgw2dqna248Rx9KJ0l+B5jHlBjE8ig7OoUYG4giWzEyZkGeRHB9R1qf8IF86MXIxlSrCYJwTP5TwTQFllzy3ACQVJw0j3Aq1riKXMruI5yT06DqPTvSXUMwKmfKDPP7xVME7trDMc4nrgk9I/aig7GlsqCDxuEHK5gjcREz2EcyRSe5edbjBBgHzBBPHPt2orSSgOQEJ2lpPmzACj+o8EA8VDS+S7tMndk8DHJkiMe3FAXZ5ptQGPmLQRBHUSOIqy7a8xgzJjyCAynE7VkAj26V5f0p+NlfLtw2FHzdQ0TiZB4NMtHpzZVAQQ0DzDMz27iR0P+02NewCJ37JeMCCQSRERHP+6m2oHBtsj5G1gcngjPBph4pqbX8sq226BLGDIGY3Rz9xSvWXDdDOp3OCWkAAnJmM+bqO/FKLG/R7o7cISQFEgAGST14NU3dOWbaIQjIPcH9hRN9C2n/mLBUbichhtgnBjB3Axnmo6VXvJhCQCdxABO0fMTEGBBMYGKqyQC0htscNu9MiP3pvoNZZCwctMEice4NQW0yhmMjbPf9OCOntNJjbuqxYf1GTOT6z2prJLxo0dvUq4nHUQ3FDHRmfKPmzjgd5oN0+JAa5tIAwFxk8mDHpmiNS1yyoXcpBzIHPpP0pP6RS9g3iFhbSnGZ6HE0NpdXKkDBnmjdO+9AGZSCfX6z60Euj2txuWZEH96aB+iy3ce2x2ySevMUw8EuOz+dsAyQescVWu07DkSTjPXHJ5E1fZ0Tk7t64GFOMDrPWpeSo4YT4rqpvqZrReGeIiOeKwd66SwI/WiNNqnaQCZ9KzfGdHzJ4Nve/EJ3GDiupZodKnw1mZjOK6sWdKca0fZ9bfCgk18g/EX4muPfbZAQCB3PrWi/wDqf4pcXZbU7VaZP7CvnF+BIbPHvmM8RGf1roq9nArisEhqpJI5POMVG5dUyDhoHPERj8/80D/EsXgRt9s4z1/tVS3FZdzA5mYPABnqD6CtKM+zGOrZzvWBBgAHIwe49P3pZavwc5+n6VJrzKYXB6Ak5J645Jqd1drbWPmgGR1xMHsRQsCbsvtXUICzDE+USRmRjygxIGMf7M0/h6rc2F1AcFt/mIDAfKxwQT0IHWkj3rhDLuULMlu5GRnqc/pWh0d1FRYbIWC3UliGJYqZY5HJ46dKTQKQsS95PMcFhHcnOTEHgR1rvhSG8uTEkNEf8Tjr9PSm+p01q4QSsGJlZAn/AMTHH30pFsa3cKlQQpwFYz1giZMj8xQhv2LUIVomYP317fvWq02mY2pg7Wcqju4LqIG0bRMgYJIHWs7cslym1QzEndBgEjOd0R7n1p1pVuAFnuQQVBVpwxMgzJEbQflwRxHFNkLBHV2WcbCgDKADcAH8wdzA+bHJ5BHuUt3T7WEBioztM5jkbhzmRIp2uoQp5m+SR5RgTAX5Oe/H0qq5oZCwSCSfmO5TCjqo8nXmeeelGhvJa2rsPtLBl2bfmG6BuUmAJDEGRECQRmaLtJaLYEnygyBkEniPlJ3K2YnEARSLxSwVc/EUKYwJLSJiZAx2yO3pLfwa7c2MjsVGAORtg7YkDPExxIFJoE3YLqCFdgX3JugtxAYEg+diZMqQJMBm5qGj1xt3QousbbDaWmZDAwCpH/Y9OuKv1Olt7iSGBaZ5KyJ5JMQsQeCARIxXug0xtIfICwwRiN0+ZSfmQcQc/LIjmngWSpWsltoBliIClmkiQY4YGQOpET7kzw7QFV4CmPTAyMyfpPHevNHbUW5hkk4kkyOLfrxtU4zsnPUzTXgdxVZKkSG3D5jGJkmQHOO2SKKwFgdjWvaLgpun5WynE8kcRJxQWi1KqfMSCZBzJWeg2xgCTH0zmmd678NSbjYdsMYnPEY4wSTHf0FIPB9OvxDu3f8AUiMLwTMjOQvbJHWgDQ27u1GZvOQVG4R5huCwSsz8u7zGTI9iFqVjdgCDCkSJ8wicQ04j6eY9DrWicgupDAkESGSGBLMGxzAyGWcxOQaButctsqBSyEY+QkncpG0TKsBggCTnnkIpP7PfB181yLotgKx2sJ+JAkqcdT0nkD0q2/dW55YC4BQyFIMAleffBPTpVOpuAgwQvOCcyBIHJMnt681Ra1QRlySTxHl4ySCYABj9YoryPt4Pbasl17R2iDMRz1MGJmIMc80Pe1jbwwWOinOc8EjHSc+tEWH3M7ja+cYAlckAnkYETmIjPND3bybGtCd3KiQRkjAbHee2D3oBsa2td8NHQotxiRz8yRMspjiAp+ooSxbJllllDeaAWwflJHTpNUX9FCFnK9O4KgnGeHAnpBH6GLoLasTvCsZDBzzI5xBPpzwZ7mAtl4m64BVdxYQQMicHgVG6CGdisQN0AQY7iBBBGYxzQnhtvc+1SPMSFPOcidoM5nnpTq14jsvbGUT8MDzSQ2IHOR1HvND9Aneyel8ZTYPnGOARH611D6bSyoPwz9MjnpiuqOpsnGvJqP8A6heKfFdLdsqwBMgQfMI68CssLlndtvSkDylfN0MyT1Mr6VLxbRgahlZmIyy4xkmZIIjkn6Uk1huWmjeG2glTjgknsY9iTmRTirRHI2nQbqNNvZNjQ2MwAoAJBgJPrmPTtQmrgDyTOJERggZ5jtiiNTfP9L+Ur8pDeSAwBEkxyPz+leJfV1gpBU+YsMAzjB+WBgzngZq0ZumM/B/gC0CQu4EySJM+h/p45FKda3xGlR5W4nzbo6zyRHXirU0RYyYt5n5czE8QMSIz/iWL9rjh8STzIBgSQckHbJH6zUpU7C7VCO3pWLAeYYIO4HAET80Z+5iav01orJduYMjgiB0jODMgxAjrUrTj4hNw7tuWWDuwBtHqPXIPbirLevQOAAq9iBkDoOMZiP8AdWTQUtm2yqA5kmVgEebMmIBwYEQJ/Su1QUkHbubzIxyAvqp6yDIMcjuRE7OoVyxVCsx5gIGQYgxAmDiBnrSvWambmxmBWFkgbRMD0E5z9xU+RvAfpnC5UAENweJiJPHaenSmniP8xVfaFfBW55Y80CYAngAQAD69spbvm28zKyfT3jiOlNLWqN0KqgqFgjgZU49/rzJ60NZsaliiGiVi7GExyCTkztkgiAIjqCOZGTV9/wASD3AEY7ydoggADs2Du4Oc8jtV2mZFaWDB8D/rA2gDBwIXj0zzQHiAD3N4RQ8gFDMkiUYQ0Z9OfL0ovImqRzX2ZmBEuFy3dZnbB4kYkH8qot+Isu9kk7syTGzmO+6MmJHJqCaj4bEbSGWQ0wDmABEZzMcfSpai4CkrtxEqBtGY/LJJ9yYpkjHTotwXHU5QBigkI4MEgATsPIIHXjBoe5qm3BtigQRBYAsIzMf1BI7YjvUvCNSVtssMEhQTj+r5Y3YyVJ+nNX66yobJVUUSG3iDIBgSMEcxyYYkUDYtbVQSQgdAWJ5UAgZME4IgcdoziifC9XccnaAsckyx4JHqZ4k9/wAlkFWhi/mIG09QepEwcQR3xR1698MNsJDeUyCZBaefbHXqJFNoSGV3Um9IYq8iIKcMGB67pMH06Til90qqglADxA8oUzAaAQcgMeOemaON1iglQ5wcRMAE7ivTaQoPt2FdfunzOiKuMlpb5p25nbJIHImpKZZpdKylrqSqlRv2s6q2YPymCYBEcnHEmlA143zeDMVJAYYjMrPsKfeEz/8AjvGAJjAiP6eGIJgz2G3rE0u1nhcnCsVZoEHAZpjyn5VJViBuPEGMChMGRS88hdhL74LGHgtADx8ytgZmDuyeJut6cG+rFChkyNxZoGC3y5HzRmMR1E0G2l26WRyrAkM0HhcLmIJ8o9YH1By6tL1lFYP8UOR8Qos4GCZMBMgETHtAkYAnjGn2W/5SqVMlm3/LmIHxIJBnABwT3NJLjELkHerZJzGIjuI4itSmmuJdAYB7bgy20QWyANokgwOOsAVTrfDwGuMSLgnIXd51xIx5twgtzjk4M00DyZ+5rXuQp6epER9/tTW1uS3grcViDDTggZkR6j3z60q8Q0vwzjI5B5kEA9uk/pTXw4i7aKHM+ZSYEFQQwBxmOpzz3ooSeRRbUlwUVw8iAF/qJhYz3nnt+TsptdlAgtHI3bQGACzjG6cr3kAzlRo75TzRuQnBzBggNHBHNHp4tACjAkmMGZCqAQQcQD/ehgmJbllwSCrAgkEQ2CDBGa6tE+uuyfhkhOgJOJzH0rqXYv439Ms/EZcXSczx1M89Py/KlN9SysQpCqOIOTySSOOmOsVq/wAY2GW7LLKkiIxz0P1jp1pAuobYqkEHcSxiQ0btv/iO3OPaphovmX7ANrVRbYDuJxugAGD+/Ix3oy98WQxkl/VScdDJJnjmqbKE3DBUBjBiQvqCTx/r0qi7JO1XZiJEBiZOASAcwcGYHMVoYhsHj4gDRk4I7wCQBwJP1ryxp2w/xT/xME+aCcczt+kHPTIGtobrAKp8qzEQTkA888jjmODFGtptoDFvLxG5eYMjd7FueSRmkwQu0l8hgACegyMTyI4iZ7AyaIuOLhUKFBHYwBHTifTPbEjgTWEyWX5TEEzOPX3B/wAVVZJZpnM95jp1pivwO/DdEPnBeDGBAz1iPaeZgVT41piXMACTyTmcgjvwoPH9VS8H1LLuDNgN5pjii/EVQqq3GPzeVu2IHB5JJOei1OmXScRXf0DC25EEA5MqTuDAbeeo6Cfl9ajort5GJAyVJ2kE8YwOp/zV2pc2ZEgq4kZkkfLDZiOvrI+jPwaGG+ckSesR5Y9Bwehp2TWRYNHe2lmyOJydpJgEgA/Ymq/hsSFnZvnBzPTAk4Jn14im7a/4h22yAqGG4khZ+XOcEwB2HYVDVaE3F3KCoXoImIMyYwDOc8CixuILqLhHXbCkGDgo3BG8dRJA5iKhZszKiHVliY2mcE/X3np6VV8JlMtyREFhxEqQwxBE9jjpUUtLuENk4gA4API6xAiPaTQIN09kW/JcchSNpUiQZ4CwxEqwVhz1FD6hRvCBQwMwSwEDrEwZ5wZiBE5iWqVkJJyIgFcQSZDfLnzAE/8AyFEaJ0cj4hDDsAARycGJBzz/AKpDrwVlrZBLuCysQPKWaIYHzc8n76evZR7bpJLgkjzSHJG6QcBT+Q79KlrtOg2/DY9dyE4hpVTMgjI75+ma9PfUjZMbmBIMmCSBjOYgD2n3osKBG1DOUXaqOu4Ag7Se4I79fc0Td1nme26x1KEAwVBLAyOksQDjcBMwKqu7WjYFVlZpYTBJiOeOCBj85wW+ltXAWBAJ2sCIEFj51jg9B0Az0oDIVpyzz51/ljyqBK7TBjauN8gYiOe8iFu9sUAszOoSUY7Z27QCDwRmeDhecCadIg8qsyMQYmB5gshfc8iZGJyZp3d063Fl1EERgBtpU7SsE4nB256wBRdD64Mze0fwVYJcULIO+BPAlW2yQBzPXMDNOChIDMttwJzuDcDpPYDcR0kjFCrZIWCSdjbepgz5ZBGVIDDpwPSavB7Pw75QEAMp6DdAyA0xxHoOvsyaoJ8QDrICwCOd+QQdonauSN+MmdvAr1PELqJtydrdWGQAYB3QVgiAZPHpVV/UOl0h1VkkCdpUjgnYY6HPWPzJp8QuuLjXQLb2zBAAVBJDQABIBlmaMjI9KAGenRSkJlNpEbh5ThgfMehnoJEzjASbPhXCykRuEAYMiSRkQASCME9Kn4fqbUMGUKCSQ/8Ax6qCOrAkQeeOgwRe1rWiyuisqxwBkET3lTIJyOx6iRA8kLOy+Lkt5t2FMKsHCye4YjkxziM1KxpldP5pVbigi2vJbaQuwwckdTPDg9Joa6wDFkIJOSN24dWXzHnoDBPeYmCbbC6o2pJEjOQM4Ige/btnkDGk26BdRpHLEzE9BBA/MTXU0TQ3Y+W0fUop/Ug11R8kfs3+Gf0v7Nr+LNF8RTByMj3Gfs18uvzJUvsYE44EEGeOpj86+teMX8HPI/Pn7+lfJ/HlBvHbAP5VHE8lc6/Ww7RaM3WCqAxBYnau3zHr/wBiQep6ZHESvrtZgqC2cAjaRn5cHG3IiOAaG8NuOhJsbizHaTInbg8kgAyJn37xXl65LsNqqzcz5+MSCJ6kzHT61scpRcuqSAu7rIgz9eoE8x3ojQ6orhkUE9hJM5nrPvVCWW39z0IMT65zzipIwRmMkER9esgjv99qBrBHWIPM26A3IIHIyOJz70Hbt+YGOvHM/n+VFXWDBQx54gTwM4780L8OMryeg9Mn8qZL2Gai+VbcVhjypGABj5Y6n+9E6nV22UqhYKEhd4Ezhmz2PQT0pc7HBbJBg/We3UQTV1zSSVJBC8cAzE9jzSoqy5LNq5a3bgLq/wBBBmBjmYPeY4PpXaHSq52o3mI82OO4EHiKoSFBLJIOAfm9MGZpl4FdVPibZ3RxHv1jHNJ4QKmxTpbLK5WJZWEiOYOOPvNNrPijoxBIAJ+QrBHYH/lgmlIv/wAz+YCMfWeh70d4rpwzC5ZLNgbgQFI7DmT8v7U78CSxZB5Vg9skoRtPoDlvp5uT/wAq9RFBVQchunQH+n/sTHJPpVtoSG2TKhiQApER6g8DrVN+254YFZAxEkCMEketAzru5iFBBQf+IkyMzmhl0uy4N5MEkgrHTpmKu09mCPiE7V9cxwOOAZ70T4utvyFBGCTBJz0MEdp9KBF7EEKxUsASBugwByJnqB1qVu2ihgtl7m2T5Ss5xKgdvTtSjQ6nYYk5PAMTJpytxyTwR/UBIKmMtMSeYHtUstUwDR7HUhQqsCdqufmjAU+sE5784warywSAriJLAknzdDjP14orV2NxgONpMgHlZJxPX/VUX2eMjY/9JP8A+xF6E9xGD9KokI1Fy1/KPw9hAMncAGJnMnEgjmrgXRCwJ6k7mBHzBuBO5SD1P9qB063Gj5Yb5hGR0n0+mc0c+lDovzrmG5AxiFLYPX8/SlRRYmnb4gt25aYYFWBQpIkTJiRiPXPavNEzglmT5YhgNzFflliGPQqpnvmYwt0upW0RDHaTgyZAnOQPz96etqbWQ1wboPUGQY4I94z+lJ4BJMM0egW4kNdMsI2luDECEJkRETxBjGKQavT7SLZjk8TDbYggY8x98T2Mk861knggjcpIkLO4lWMcYiR5gSJJnE9Oha05+YQSPm3ESDMEEAjMCY3AdSZaE0Zqw4Ugxu2zPMEn5ZHcGPy9KIADyVJWVnOASCCwj3I/I/Weru7bhWcgkEFcncPmBGDwOe/Wg2vFo2gAJ5mBI8xaN0A88VRBe2jfdDQQTz1wB/Yjr0rU+E+HKMxn7+/uaQ6NbkqzqADxH94PPP61rdAcCsOaR2fjxVWG/wACDma6mVsCOn6V1c1nUJPxBqwFbNYm0q3Y3yAck5yRiOuf90x/Emr6Ui0LyCu3dtyOB/7yfeuriVI4/wAiWUgvUj4Zi0ZB6ZxGfcjr1qNy2SJYh5HKnzT6SPuK8WC0GVMEklidoGYzgSZMc5qVu8EZDkqenTtPqZ71qc5Zobe6T5RswNxIiM+aT6DiK8+GGZWwEMb44/I96G194ZMyCT1znnHaqBlSUO3oVJn6CigseP4YqqGWGjhQYnGIPfHFJ9OUZmEFHyVO4nzcwe3+R9abeDhxaAIld3EiR2MHgVV4vBZnCmDEkdCOMdjSG0tgmh0wLwzFlPPv6+00dd0TLhCDbBAzjbOCJ9fpQ2ncFVCDaR0z5jNWXfE2QdgSJ6+9GQVUVOkKRtKliNkHJj0yaIUi3acuJZlIkGCrdDgzzROrshlD4LCApHqZmOlLf41GwVJJPUcRn65o2PQVaO5VJT6nMExjPA/LmrFdlYNZCuog3FBEggmQf39YqNzUFQSpAEZB79vrUNeFFu1cU7JjcqSIyeRzQDJvdt7jcSUYSrLiWDckxiCDj/dLUDhoQSAYJ6Sep/3RNwlT9JOORyD0nE/lXttVXbtuNPQRHciY560yQh9JuMqYYgrB4P64/wBUCLBiV3SDlYk9sHtzg0frtYYDfKxnjiep9OaX2/Erizncf6u5nuaMjdFP8MGI+YMRMQRHM817a1TGULRjr125AMUxHiPxRDKZ46T9Gpf4jpvNuSTgT6dJ+tC9ia+iu5bKCcgHOBM8den+qZXyCC5uGBwo2xkATkZPWvPCdG7NsDrMTkkg+lT1i29+x18wHzDIPPPtR5BLBRpGFokyTu6njvn96tbUGxbIFz4i3AZBUwvpz1obT2NyMy7VjIBJIIGDE85q3U6wBSsEEGBIz1nrHpR5BaO3W0VTuaCJEwYOZAET15oF3CuIUxwC3BnmMffrV+n0S3FYyZUAjiTzAIJzwe1F6NboXaEkgEqTkSP+XoM4nv7UaDZYviRtbbaKGBElXAYdATj/AKgmSI9BU7mrTYdjbGJUhRkBgVBULkbTnM42noRQGrtEDdJXy7WYQQ0sd2QARwJ9Me9WmG5guZVuwUmMDzEmT74zSoHK8Fuq0UXbm+RlipGJ80KfXnp1FFaYKqblQGCIILN/VnniABP1nipa1HKd7gGVkeUfFUlSRhjKtJBPr2oTThtzBFZkDDeB8oPAzHSTj/rzTEW/xKllK8nJgiOAs8mCY+8Vp/D7gxWQu7QUKsSCTAxjiRM/fen3hd/uaw5kdv4zxRtdNchRk11A2rwIBrq5LOzqfNvFLxuPA+tSuKsKOFETESeh+tWaaxmSP7/fNT1OnJyORXoppYPMlBy/YADSdsiJ6nDdOg5q+/aBAMwJxGQAB256V6mgd5kDMdPuOtEW/CmDCAY+5/Sm2jNQl9C5oGWUGSD19v8ANSuWWyQAVGMRg/vT/TeB8bj9KJueBDkDPvU/Ii1wSECm6wiJBgzPai20Vwg5GRnv6Gq7uiup0Mft+VF+GXAdwd2DAHbHf+mn2Quj8il0NvDd8EV7q7u8BByc/lRl5L7rtuRPQ7c0pNhlbOGB56U0yJRaDfCbwUku0kYg9PajTYRn3DKrOAImk5tyd0cZNGDXKAo6+x+hoYRa8hDbS0RE5PQ8R14NX213ITMhudxJwvQfWqNR5iCBO4ZI5x37UVotLuCi2QHJODkesTSbpFqLbK9bcW0QVYllEEHs3QelKNPqgrNunJnHP0Nb614Im2CJYc4/akXingnw2DoBK9CMGojyJui5cMtoQ6nWC5ESIkAdCMGT99KosbSGnk/SPv8AtVl61LbtsTJIGOK90zqDEEic+nbitTnPbbsIg4B47/5plqLEqYjd2OOfal2rXbLID780cz+VLsHIg57UmUvov/DugBgt8/IEzj0oq+qtdKrA2ifMYkxkD3pVpb2x1a0xbmR1z/aimYi4A4BVsif6SP8A3+lJlLRRtCPugNb3Bc8bucjtUbGnAG0tu804GMHnP3iubW5ChZAaST1/PtTO1YtsZYhQIwBGTBOaTdDjHsCaDStLi2SxIjESCDznkGSCD0NN9J4JfBO2QC2QeoIxzg/6pv8Ah7w5lYsY2f0+xp+2utKD5gWBjbMZ/t71zy5XeDrjwxSyLtN+GldQbyqbh+YgASTAPvIAnvSvxD8B2gCU3oR2JMfQz+lbfwXWC8HhYCNtGcmBz+tMzZ3VClJeQag9o+N3fA2sAMVDKJBZBypgA7RxHJjEbs5EAW7RFx2Bf4bk+ZYEiMkgjyQRB9xk4r7Nq9CskQMisf4l+HEBlZWQQVHBBmZBwf8Adax5v+jKXAmv1PmFyQACsFTkRHQCfqAPyptob3FMNRoTp3cFNylcNtEjp9MTiO3FIdC5Ag8itJNSQuFOEqZsLeqwM/f511Kbd/AxXVyOLPSs8tJAqxRj7++1eMKrDEVvZy0G2Tk9qItPBpX8er1v0nYkkNLdyT6UbZg80j/ihV9rW1FM0H9rSKwyK5fwzbJBgc0DZ8RpppPEuJNS5B1YXe8GWIrHfiLwMQYFb1dcpGaWeLgFZpp1lCq8M+U6XRszlcR1BP8AaitN4aXOY5qzxKzF7y9etMtHAFdTng5Y8K7Oymwvw22jtNbHwnRW8MAKyupUFh6etaLwzVwoFYzdnRCNWaQWwelKfFtIIo/TasxQniVzFZ0M+Z+KaYLeOQJHHrRXhfhTXCLaGOpbsO5qHjNjfex0Fdp1uphJGIkdQeldcX+pxTg+7pEm1PwybLCeRu7+tD29rD4RJMNz7imI8LZ46dp/Wp3PAXnEEnmjtFD+KTEmksMoPIgxnt0jvRWovthSQD0YfeK1Fv8ADPlXccr9aznj/hfwmBHE/r9/tSXIm6D4mlZHQaTdk8nJPvTTR+HKHAbIJ4oDSXmHCt+Rq0M7uuPNx2qH2bN04xR9A0t5AAvFEporTHzAUjPhGoNsOjoTE/DkzHvxNA6Xxa4hIuKV9xXO1RqnemfQfDrdu2CFiOvv60Q2q4MisPb8Yn60Xb8UmM89v14rOU3pFfH5ZptVrAaWazULGTSy5qyJ+/8AX3+VDS2aVt7GoJFPiYDLHP3/AIrHa3QeY1u/4KRQt7wicmtIzaComIWw3aurcL4MI5FeVXyFUjJWror0xn9KBS8KsL4wa36nL3TJstQ3GotdHU5riw70UHZHu6vBcioAzUp+5oHdkl1TDiaYaXU3O36ilu7zcCI6Dr+1WjUEccetJpMcZSNDa8VZeUM/favNT4xI8wIpCuuccV1zVO3LGo6IruyjVNufd0qQuGpKKjsitCWmeXL56Uz0TOACrKfQ4pZ8HqK9a6U6gD/5D/NDV6JUnHZol8QugfIP/wChXmo19yPMkD0M1kbvjBOAP1/1Qt3X3G/qj0GKFxEvnXgcre3Ox9YpzpLiwJrLaa4Qo9/r70bprxMev7dKqULIjymu0ziaOv6pFGOR6zWSs6Vm/rIrVeGBLawACepP+655JLydCbeaKl8YDGKr8V0gv25HPI96XePqFcXEwesdaM8M1c46R+tQ7WUWlaEQBQw0g/pTDRsAQYz3p5c8NV8mlOr8EUgEffFPtY6Q303im3k0NrvEbbAg5J6DJ/19az9zw9lODirrWlIHBp17E4lmkAA++/8AimWgABk/l9/Wg7dsgfIQZxmfvp+VW22YdKlotPA2UZycn7/tVr3VUf4pMj3GPb2pivg5YZdh+VLqKTLh4ooAqFzxQtwJpW+gcGAQRR2h07dRVLjb0Zvkijw6x/ua6nSabHA/KurX+OZfyvR8cbmpBj3rq6utnAVg5o2wa8rqmRpx7L69WurqyZ1omK8FdXUizwVx6V1dQI9FemurqBkWNKNax3H2/vXV1XAw5tA80RpVEffeurq0ZhD/ACCRyKYaP5j7D966uqHo2/2Q501FE11dXEztQu8TPmX2P9qu8J+dvYV1dVvQQNRZPk+n9q5R5V/+I/aurqyGDOongfcVfbUdutdXUwZFx5qHuiurqARb4YojimzcH2rq6nHZE9ChPmpppq6urpgccw1OK9rq6tzA/9k=">
            <a:hlinkClick r:id="rId2"/>
          </p:cNvPr>
          <p:cNvSpPr>
            <a:spLocks noChangeAspect="1" noChangeArrowheads="1"/>
          </p:cNvSpPr>
          <p:nvPr/>
        </p:nvSpPr>
        <p:spPr bwMode="auto">
          <a:xfrm>
            <a:off x="0" y="-2109787"/>
            <a:ext cx="5867400" cy="3810596"/>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1140" name="Picture 4" descr="Loam Based Potting Soil Equipped for Large Plants"/>
          <p:cNvPicPr>
            <a:picLocks noChangeAspect="1" noChangeArrowheads="1"/>
          </p:cNvPicPr>
          <p:nvPr/>
        </p:nvPicPr>
        <p:blipFill>
          <a:blip r:embed="rId3" cstate="print"/>
          <a:srcRect/>
          <a:stretch>
            <a:fillRect/>
          </a:stretch>
        </p:blipFill>
        <p:spPr bwMode="auto">
          <a:xfrm>
            <a:off x="5004792" y="0"/>
            <a:ext cx="4139208" cy="3104406"/>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187624" y="476672"/>
            <a:ext cx="7498080" cy="1143000"/>
          </a:xfrm>
        </p:spPr>
        <p:txBody>
          <a:bodyPr/>
          <a:lstStyle/>
          <a:p>
            <a:r>
              <a:rPr lang="en-US" b="1" dirty="0" smtClean="0">
                <a:solidFill>
                  <a:srgbClr val="0070C0"/>
                </a:solidFill>
                <a:effectLst/>
                <a:latin typeface="+mn-lt"/>
              </a:rPr>
              <a:t>5. Peaty Soil</a:t>
            </a:r>
            <a:endParaRPr lang="en-US" dirty="0">
              <a:solidFill>
                <a:srgbClr val="0070C0"/>
              </a:solidFill>
              <a:effectLst/>
              <a:latin typeface="+mn-lt"/>
            </a:endParaRPr>
          </a:p>
        </p:txBody>
      </p:sp>
      <p:sp>
        <p:nvSpPr>
          <p:cNvPr id="2" name="Content Placeholder 1"/>
          <p:cNvSpPr>
            <a:spLocks noGrp="1"/>
          </p:cNvSpPr>
          <p:nvPr>
            <p:ph idx="1"/>
          </p:nvPr>
        </p:nvSpPr>
        <p:spPr>
          <a:xfrm>
            <a:off x="683568" y="1844824"/>
            <a:ext cx="7312856" cy="4800600"/>
          </a:xfrm>
        </p:spPr>
        <p:txBody>
          <a:bodyPr>
            <a:normAutofit lnSpcReduction="10000"/>
          </a:bodyPr>
          <a:lstStyle/>
          <a:p>
            <a:pPr algn="just">
              <a:buNone/>
            </a:pPr>
            <a:r>
              <a:rPr lang="en-US" b="1" dirty="0" smtClean="0"/>
              <a:t>	</a:t>
            </a:r>
            <a:r>
              <a:rPr lang="en-US" dirty="0" smtClean="0"/>
              <a:t>This kind of soil is basically   </a:t>
            </a:r>
          </a:p>
          <a:p>
            <a:pPr algn="just">
              <a:buNone/>
            </a:pPr>
            <a:r>
              <a:rPr lang="en-US" dirty="0" smtClean="0"/>
              <a:t>   formed by the accumulation </a:t>
            </a:r>
          </a:p>
          <a:p>
            <a:pPr algn="just">
              <a:buNone/>
            </a:pPr>
            <a:r>
              <a:rPr lang="en-US" dirty="0" smtClean="0"/>
              <a:t>   of dead and decayed organic matter, it naturally contains much more organic matter than most of the soils. It is generally found in marshy areas. The decomposition of the organic matter in this soil is blocked by the acidity of the soil. This kind of soil is formed in wet climate.</a:t>
            </a:r>
            <a:endParaRPr lang="en-US" dirty="0"/>
          </a:p>
        </p:txBody>
      </p:sp>
      <p:sp>
        <p:nvSpPr>
          <p:cNvPr id="90114" name="AutoShape 2" descr="data:image/jpeg;base64,/9j/4AAQSkZJRgABAQAAAQABAAD/2wCEAAkGBhQSERQUExQWFBQWGBwYGBcYGBoYGBcYGRcYFxoaHhgdGyYeGBkjHBUXHy8gIycpLCwsGB4xNTAqNScrLCkBCQoKDgwOGg8PGiwkHyQsLCwsKSwsLCwsKSwsLCksLCwsLCwsLCwsLCkpKSwpLCwsLCwsLCwpLCwsLCksLCwpLP/AABEIAMsA8AMBIgACEQEDEQH/xAAcAAACAwEBAQEAAAAAAAAAAAADBAIFBgEHAAj/xABAEAACAQMDAgQEAgcHBAEFAAABAhEAAyEEEjFBUQUiYYEGEzJxkaEjQlKx0eHwBxQVU5KiwRZDcoJiMzRjc/H/xAAZAQADAQEBAAAAAAAAAAAAAAAAAQIDBAX/xAAjEQACAgIDAAMBAAMAAAAAAAAAAQIREiEDMUETMlFhFCJx/9oADAMBAAIRAxEAPwD1FtG5/VJzORGe/wB64+mfsfXHEcAYFID4xu/sp+f8amvxi/7C/iaWIrLEaQkCQee3/FTyDEH79fwiq4fGD/sL+Jro+MG/yx+JoxHZYG4QIyI9KFcukd/TpS6/F5/yx/q/lU1+Lv8A8f8Au/lSxCwakwQDA7fx9DXSvefXqP660UfFi/5Z/wBX8q7/ANUr/ln8R/CjEeQpfXGeOnM/h2P8KDb3TmSPvM57e3arL/qW2ebZ/wBpqQ+IrX7B/BaWAZFG6bYIjHriZngDOfUVEaxmxmPQf8k1ff49ZPNs/wCla7/jVj/L/wBopYDyRTpaAAyAc+sUs4ggqfXA/qa0P+Lac/8Ab/2iuHxDTf5f+0UYBkUqWtwyW/dNMadCvlC+UcGZ/r71ZnW6Y8p/tqq+J/HLVqxNsBWJwdkwBk446VEo4q2VF5OkM9PMOBx/OjWrkDFZ/wAO+PEe2v6DJOT9K7V+rEzuA6cetaDTePaV2CrAZj5Vbyl47T71KlF+lOL/AAkwM483fvS12yR6ZxImmv8AHdJLS4XbzMgcx75ximhb07DBBGRg+ufvVafoqa8Ke3BOY/r91FsXD1z7RR9Te0aMAWhiYgEz7jsKet6Oycgk/Ymir6YWVt22GHr0NJaTQGzf+da3Cf8A6iT5bnYwf1h0PtWhOltDlvzrg0tr9s/6hTxfaDJejWj1i3FlT9x1H3FHYSKrk0KBgy3CG65GfuKfVx3Far+mRwAcVOldb4cl0eYfYjke9D03hWwgh2x06UbAeob2lPIBoTaAFp3uJ6BjH4Ujf+GLDOXIbe2S25p/fFGxmGFdFcFdmtDMmK+JrimvjSsAi1ICoKakDRYExUhUBXRQMnNdBqMV0UgJV1a+FEtWGb6QT+6ix03pDGh0u8+YhVHJr7xC7YtMqlstMCZJAEk+nFVfimqa0BmJxBn2OKzQ8QS4bjEAmTEt0HQH9UHkz69Jnk5eZp0jt4+OKim1se8Z+NLNsHbkBgpzmD1A56A4maom8UZd3zDuJ8yl28sGQMcQZ46DtVNq3fet1YSGJQMoEhcHMQf38ezHhtq69t21O8ySgVRlu8YOJbpk55Arnk3LcmWkl0g2l1hvXWtqnlUE3Lg3AQqyu0giB1AFMHxez8wQdxztETDGAJU9YPQ9eaZ0mpTGwyFlfp8ghJ9CMCJJ7xSH93R13MqAllG4wFLRwIMRkQMjrUaKAP8AEN/5iBVcgEcLKkztPK/lI4962XhXxK4322tqEAKq0r5WYSQI+oCORJ4xWH2ahdQgQXfkcQVwybfw5795pzWtdIAtkIo7eUyOvmkweJH3quugR6D4X8Oq7h3u744UjIkgnPXiK2mjQBQowB0rxzw/xK+/y/PFwNtjckHMGSDEDme1ev6DyqBMnqe5rfiab6Fy7Wg17T7hmq27pyv2q9XNBv28V0VW0cqalplOopnSJumMxXH0/au+GsVcr70RkmRLjcS0tLtUDtSvi/iRsoGC7gWC8xE8dDTN25BHY/jPSPzpbX6U3bLoY3EHaYwD+rPvH51ZBUv8UN+yo/E0pd+JrhnzgfYVi/8ABPEXYg3bVqDB2AHPXpXz/A1xj+m1l5vRfL/zisXJ/pqolkDUqgtSroMAgNcNcWumlYySmpzQlNTFAExUgagK7RYBJqQoF1JEURPxpAFFEb4jW2u0Rjp6/wAaAXAEnAHM9B3qt1/hNq8C0w0fUhB/EcH+s1E9+nTwTjB/7Ir/AIh8eW6VMDB/AE9up9KotPdOoF4m4zhQ2xB5QwkLJGZ/Hg+lc1GhClwRvAgBmYIpkmYXJkfcUbQ2lUMwO6HBiAFAAjaATEDLZnOfvwTcfDsm03aM/Ztfp1AtfMTcBuMnbxgKRG2QYJ5nvV34h4mhlFddyCG+YIAExAUCSCD6mJpu5cuuFe2cFgpRj5VH7UggMxx9u9U+g+HZvzeYOgJZQdyks3Ge2PqJ6Ci0+zPYxf1JN35draJB3J0bygLn9kdgJzXU8LTYm1ghUL51kou2cDce4Y4kz9qImhVXJVDLn5afKwXBA7Tt4+rt70t4ooQLbC7wPKwGBvOQOu7pmeIEd1fiHRH5LWwRbKuu2ZJJcysfSJx3Ofaj2LPybY8xYMyloVmAJkKijdyTIzVZd+JNQCyAbFEiFWIAPOMnjr2intLqlvoCAqsD5io2tuPLKf1Z4+1On6Fgb2gvwbg8qxuVI84CmYMCJBgwOe0CvVfgnxo3dKhJkr5TmZgYJPU15+dadkW7ZVAJFwGAfqIBmTA71Y+A+N3LVtwyhGbJ6bTgGB17+9OM62y410z1ldTxFMi/I4rDfDvxA7wt0AYkMYE5ECJInI61rtM1dUOTIwnxqrO3Vik9QjbkZSQQfxHB9qsnUcUK70A60pIUZEUvMYLAcZj8uabtaoEcGft/OgfM5FTS8OgNCk16ZSivwrdb4UXcsBtBzEQZ6moDwQ/rHmrwP6VIfahxvYlOvDy5TRA1BU1MGukwCA1KaGtTApDOrU5oQqdABBUgagKlQIkxrqmvrVosQBkmieIaf5IBc89B27/bFTKSj2XGDl0Z34u8RC2/lsMEgtJIBXqJHWYxms4NT8kExcVmheMwQZCgZMdJHrV947c+ZAW58sjkYmJjk4HtMTVDa0DW3a8pSSsLuYs3Xc5E5gHpyJiuCc8mzshHFCOp8eC/LO11U7vNC7R2wR9WBn75ovgXiDXnuO7KmnTauwY3Fh+134nuYoaa0Xb4W5YN5Y8pBLsqgeYsMHtyBjvVnr9OpC27QFoL5jtiFUiDtIP1EnpxBFJ0lVFdsC/ioN+0lo7MwRwpwVjocRJPJ6RRLmoJYQ+3YsOjQdwJJEZAbkz94qPh3g62hcvs/wA25JK7pAEZkTlmJHX0xmiXtXbXYpbzsPNulpAHEcLungTwMRmpddIoJZ8QBRUDskbmgqdpgkkADKjuR1M0LV6baxYXWUBcIGLAHaGjzSZgCRFVep8TW4foK3gT5xI5nAExtER2gGlNPrrrfNYLuYiSwHWAMDpA4701FistLXi5s2WcbBgKS0KWLAyAFPmAkmT5RjrSy+Mb2gIpMHadqr5z0hcFcAR0AFM6/SWn+SlwXBdCxtAAbAwTtzJaABA5akbD21TcifpTIRsGNzAKPljIfBz1mqVCZPW+Lwny/mMGZVtxtKjB/MdABkzTfhivcKkfWIRi8kwCSSdwnqY4mINNafTi1bsi+3nUyOHILCcHhcA54HQmMd1XijQ7Wpa5uI2NukEmRE8fSxjmCam/EVQlc1t1NSULM6LtkgRugTIGYk4nsK9w+HdQbtlHiNyg14h4T4yXYyFB3DylgDA/OBgR7V7podT+jTG3yjHbHFb8emTO3HQ29sDNCFuWnsKEdTXBqY+5rZshQlRMEgmM1y1qHJgJHqaTRN7ZMCnrGmAwCY65qBySXYW3qTMQT6jij/NHc11IzXS9Wjne30eULcqfzaw9j44DKStu6SDEBCfz4qs1Xxjqy5CIyA4Cm2ZHvHNbNpGKjJ+Hp6XKLvryhPjHWo20iT0Bt5M5xHIp/wAK/tIcGNQgI/aXB/09aSkmNxaPR91EBqg8P+JbV0BlcfaYI9qtrWqByDVUSNg1INS4u1MXaVDG7Ws+Ud2Md8fn0rMfGGufU3LZ07DevKkxunAInBGYJ6VoNd4S13TlkYh1ysRBA+offGK8+vaoWLoZhDLvjEQrCF3DjcDPEc1ycrblSO7iTUBrU3isB2V7jEkhZCpiAJJ+mSRuH50BdTc+ZbtpDOwYH9ZV4DAOBK8ZPHArOa3xZjd3DcRgCTuUAAYg4MxMDFWngd93VyWgeXzdTmAFSBJkQeprFwpWylK9F1q9ebNsqsKwiYBBbcZxBhF8pMGcSTyaoL/jrswYA7+31bu0D9UATVpq7DhTaH0kdXD/AKpMbeQYBnP2pHTeE7T/AHhmwDAV/LJVR6EKZGAf50o0lsbvwb+IfFGS3bR22s5DNsyeCRtMjy54npSHh+xhuEyp8pfzR5fOSpO6CYI4/Wompb5y21ifmmdzFfmnzcwOh29R0kzTFixaZ2SdrTG4EyoYcBRz1jMdcU1pC9EbCi5tUMsZYnJbIAOP1sHExH51Z6X4ahw1zUEKAFiCCP2RPABkD3NVXhHwszXT8zCWoGTO/OAIaYAE96vWd3IAd9hP/wBRTKmFJYbemQCXJkQPtRJ+JggviPg1uWYs58q/Qdr+UTPr9J4JoOhuW9pcMNOoLG3KkiRA3A83MdZMk9Iik7+vBLbXCuOSWZjgAEkRMD6sdTR9LrVu2wty3uVQD5GUAlepHaZ49ZpU62PRWeKWXI3fNVpxAA2lc+aOMjcfal9czbhbkhlzBjt+1IJHb7/arx9SBaPy7ZKKfLAyog7mOP6gzVPct3r6ylrAJDMsKCd0xPLN79461UWDLf4a8MQMGuyG8uWEDzYnJmZmQfSvYU1QVQOwivF/CLbrcKFsJgAyRO6SRP4+9bez4mxHNaxs344prZrjrxQH1q7gZ4BrNf3z1oF3VmOapsukbGz4mqlZMmnE8VGcgVgRqYIzxRBro60GUopm7TxXHI/o1BvFxmsd/iR718fFSOtMzcV+GDiFUIzLbElpH1SDOTLbjPPSKmNQqwm8gAZ3N0ciBJPmJ7VPSsHY9CCMlQe4BAPr1MHBNSTTqSI822IlgVLA5O0eWRPJzXF/0QHVIOQX8x4CmCCYmA2TjieKR1HhCklru0gDEJtMR1Y5PH2+9W96wV8xKgZnHPSJOcHP50tqPKY+YLZYzLAueMAQJng49aE/wGjLeI+AMo3AGTkW44GZzJmI/Oo+C/Et7TE7fp6o8xPT7e1aIatre/dqDdxKhQA47yMk9cVJmt3GfaqkCJleFImWJE/h3rePK4mT40wS/wBpzBc2Ru4ndA/CJoT/ANpV8Kf0SA9ORHseaa03hdhAHtW0diuGEEEcnbuMBj37fauXvBLmpKC8gClSd85B6LwDH7/StP8AI2R8CLr4R/tP3XBavKEngzI3dvSa1XjXhVrU7ThW7jtXnn/S2n2kKG55mX6cRx9oq70eva15QSUUASWkjpHrxU/NFs6+J4rFmd8b+H2tO2CIxOYM4/GrbwnSoiL8xWY7YHmG1MmXDQRJ3FpHoAea3mmvWr1kKYYe3J5rE63T3zeYbillZg5AMHIMRIzJmlyb0E4VtCtnxBWuqLQDH9YAYRRA+r6maIzifaj+KgXGfzAmPpBLAS+AV4P2HrWf0LfLvsd/RghySSfLIGe89asbXw6xLN8wANJ3N/5SCQDE8CMRNZtJGSbGtTqAik2bQUhfKRAliCDMiRjEfT9pkm1/ig07KXtrubJVTtjAjjsRxHSeRSOs1JS2EUAHC/rZMYyex/gao/FdpdXWSWE8qc94AgDPHrSjGymx/WfETXQVZF/055JEnGOnrSthSxJW5kuuD+sRBIiYyYEemY4qvLHgxu6mc5kx2prwu3cEusMQYUdREkwOkATWuNLRF2M/3lWdg36MZBYxuDbjM5gd8TEVaW9ZZtWlWV3cnasheu3fjcZksRjMD0zvymdwqqdzEEYnmDnnHqenNaHw7w+0DN0ByoHSbYCsCRIiD1kzOJ4FKVJbKV2K+I+LFwEDnKnkxicA9AfUdfxq58K1i2dMkssmeY2gliWkqfwPpUdN8KXNW/6C2FtggF2hYnt1K4+n1zW50v8AZrpraoL9xmI6Eqqbj2xPoATScLRXT2Ufwv4XY1l1xdksoi26uwMDseozwZq18Q+ErtkTbb5iDkGFYf8AB/Kr8fD40qzp1JbrMEx6D8Kt2tkgbgI2+YR1/hzVpVopyXaPJ73iKo2xztI9D1nExE4OPtTukVHyQ2eMz9j6/YVrfF/gy1eO8IiXMQY5jiR1FZm+jWbgW6mzJIY5AUYkEYk9BzFYTyQ7s3vgHw7p209p2sJvKjdyRPXn1qyHw9p/8i3/AKRVZ8B6vfp2H7F1gPsYYR6eatJXocdOKZ5021JqxAeA6f8Aybf+gfwo1vw20v020H2UfwpmvquiLZ+dTrmbcoB3SCd24wpMemPxod7UwHRWDPA7AZMyRHlHAnqagb1xDl7a2lEEKTvJI6kjmSe9NWfDgCNgguQXZgSzQJknAA7D8q8qkj0ALvsCqJYkxCnAY8+cgiZmvrY2puKqrCQSSGbdORPEjv8AlU9batm4oNzjJXpgHA6DnqKX1atsdYZlERndu6nHt9U+1AHNpYy1uTjzKQcRuiYkZA+9BF9AwtRAdt0NO59o5ZiRPHBFQ0puAt8+4EE4UyvMMFmOATJoHh+mU3WZGJLBsk/MCJiScwCeg5q6EW66lN2xEWR9RAgnEDjC+lMvZuuXO7HCoCAVGDMzjFD0mwq2yRJIn6QOx+/2g805pbG1fL5ljp1Ygczz35rJlC9rTEyxZt0nk5ORgSJiR15qepYv5CkrOSWA9+Dme1d+YBugwSYLbhiBnJxgHgV9YuDhVAgk4E7u0sZg9T1z0oGMaa8bbBl4JyCY9hP9Zq91OvS7ZZViWHHHTIP7qzJ8oZy+4gnyoDBMARzJP4TVt4N4HcvfRbO0iGJJUTAMc8/Y+9aRk6opS8M1a+HgtzfcO1UaFyQDtgzmfKvBETzS3impbBnaSZVtuwseQ7D1WInvTfxHc+VdIe0wZJULuz1gz1xn1NV2u1XzVQqJMBQJkghRkfw7j8bV9swbQBbNx2W024k5xgiTknMACJM9atm8ND7Y3XE83JGAn0iBmTBwe5pzSeFGyGuaiAdvH1M33mMQIwOs1PU2rFp4yPq3hfLsKkhjMmYODn+SlL8GkV1jw603lChWcYG+BbHWCQZJ5HPWrr4f+AV1DwrnasF7g5HMIvcmJJjE1Vai7ZdwyqWYsrEop3FiIAPE5J6e5r174R8Ca3YUXFCAiSq4yerHqY6CBTipNjbUVYPwr4D0tmNloFgI3sdzfnxjtTej+DrCLHyUzzOevr14/CtEFAr57grpwRz/ADSfRU2/DltH9HbUAiTAAyIj/mhazw0OF3Med2c+32yRVlcvCkb16plRtDJ7GhG0f1x60O20kk8Til7DTim7VjO2cD+oqbsTSj2EFkmvm0wghlBB5ByD7cU1athRA4rvvWmJzubK/wAP8Ot2N/ykCbzuYDgmImOBgDin1ueldK1yqWiW7JfM9Ki2pUEAmCeJ61zdXGUYPankxUfnv5amSW/R24YnZkkScNxPPA60x/eS4P8A2wYguAd/OInoAvrmk7t1921bZKqQQTAEiYMnJjHFVfjWpRm2MPmsFmFLea4ZkCDwOpzXnqNujuuhzUpvDqWQKQYAMGCc56zEYxg1M3YOxHgAAkydoMYkcdOnaqzR2zbTb9NwjjdLICMZI7Sfcjk0xavEWlll3MB9QIMHBJydxjoO9U0Fg2N25d/TKpSJVpBHby4OepHoKstKqeYKgVUgbdu18DdBxznOevWl0vW0XahUbjtBU5k4xgRwf5xVrpASFVW2gZIB3EiJPIjOJqZMEE02nYpkkgSApgAyTILR5VyPw9aa+X5SSoSIMLET2GJ4jp0ig6Z+4gZjzAgHoAOCevapXVk5PGYEMx4iTMAD05rMsBYsbwxdlVfXcMbvMZMQQKbsWkhQoWDiBxt+4HJPr3pVbAdS9xrhDN9LfSRM/SBwR3omqElD9Kr/ANsNtnt5Y4HYUxE7w25UwT2zyciT1P4Vpv8Aqb5VpbdrAVQPWesx61k18RhoYbCW2gQScdTGB/Oh6jUDIVCxHBUbpjBMSJHFXCWLKUqHvE7q6g77sE8fag6LwkATbkuskEAAEwRO45ETIgTQG0UrP6x4VSAAOm4kc4mp6Z7yZtncuO8nmfuBW3yxeiXvbK3V6XUNdBAiAQCD5R/A+tNWdNcCnyDdBUEZncSSSWEEkx+FFHiuZIInv/Grfw/xy2I3AEeveqxjQq2aH4D+D/kxqLuXKwFGAo6f161s7GqOZJ9FP6o4569/espo/jJIjFL+I/F4jB9qE66CULezXX/EwnWqjW/Eo6c1gtb8Tsx5quu+LmmUopHoLfEMCSR+NJXfikTAOKwTeIM3WuLejJNSWetaHxVQvMtj3J4FXOl1yxA6DzH1614xo/FGXzTnn7dBWz8B1b+VWPlADOe5PC1N4ifHGRvhqaJbudTVJb8TDGKYXVjvVqdmD4Gi2F3Ga++YOtU93XAc11PEAafyEf47LgsKhumq06qetdOqjij5A+FngaqLW1na4WMEgbSuQQAOYzGZpi5rgqBxa2zInhgv2J3GSeIpF7Nz5gLNaboZ8xUckbogR6xXy6tzcOwEhRAEKXYkzMkQF54rnaNQdrU7i727QuOeMgYABAg53SSaHpdC12yQUBklSdwH22HrCge80wdJef5Zbglt84K7hAJPEc4nHvRdNo/0aozXDMHyMDC8rMfTIgDvVWkhErPheVBtlQg3B28wECAcCOs1Z6CxsQqHN240sW+8e0+nWoWbS7mO8N+rEnavqYOSI5JFTtHpMSJJ5JQ+45zxWTdlk3uNwAGVZkmOeBA78k/cUN0GZUvIwm4yesEiB/KaklzcqwAgJgbiIEe+WIqOqZU2qxAkQAuWdiSInnnr60kAPUK7EMu1WLAfURAEZiSGgHqOgqPiNpiVKlQoEbyDjzZIUDJgHkY96P8ALFtFkBCIJG6esfVPm9x74qKlmcs27YFOSfq3Y8o6gRzHMUxDOlsbc7hJk+ZuATiROBQGtDylSFUSWCgQxHUtOBPTPFJ6qzvw+5QMZdcyPMTg+gmltBpdieS421v12G0RBJCzAjqSR7U6AvNdcfOzMD1kz0Ec4pZG8oDMwO4BiTxAmFgAADiaDbsb0tMjADduw58wGDyOJHcCkdNdc74T9Irx1KgE95gn+FKh2WxZUUkSeIJEgyfSc9KgLVu4u7aFaSNq4Jg856ev41C/qlUoCtz6hDZZhP8A48SfuTkU2bsxAImYBBAAyTIGVPvS2gBN4URJD7ByA3pzM55/o0rdsXB9QP8A65/MU6CDAO1YMTExAnjPafajXFPK7iAZJ2+YgxmAfLnpzFWptAUxYAxtyeO5pkeGXD02/cjPXEU/aB4ZN2YnjygZHJOZJpgXFUYAGegOenHtFN8rGUv+HGTsaSphpGOn05lufQU//gaxBc7uokY9vSmA7pIRANxiZPbkxzJJ7c0TT3oUq2cZb6c+0kD+FZub/Rlf/g20A/M+0jHbmjrq7tpSBJzMiT6c/wBRTOoQAKSp7ADIE9dpGePzr4NbZ9ozcAmJYcGCT2z3prkfo1onpvi0qBI/j705Y+MMjP8ACqzVeHBhLCGEZjk5kAdvvVde0T21BBHqCc/b1rROI836bS18Qm4cn+sU8niU9fWOa89/vzpyrD7iPz/nU18dPTBj1n99FFqaPSU1w61M+Ir3FefWfGXOOf6696asa9ye2c0NMq0Y75vlG5SoO7yxBMDrIMxTN3VlVYuGICyCRJJJwAJG4jAiIrrX2uFWBUAEwG8wJ6sIk4if+abtsiuq83CTkhiQFy2eBz0/GkcgF/D1Ntd28Sd05B3HPuc/bPApzTqLcSGEQqjlicBZMD3HSp23jLHczEAkAiewP259aWuvB2r8uTJaGPlHMxAk4qbsYx/e1lUQEdysY9SeJMUzaETmJPJjvgQSaXWQNu7anUIp3Et0DDjpP76iLyKDxM8Ek5OdpPBx0+9IZO6ilhkkgHaZB5yY7mMTHFDVBu+YwJg+U7pK4Insv58ma+SSwMAkDKgSJ4ADRlQAeCB0qd7STCghc5XH09BHWZ9qQAJQqxnPBwWPEx0MyT1qNssThxLEE+UrGJCAk/UQTjpRNfqGCkIC0Mu8gqDM4EHnA496X063LjEyybLn0FpVpgSdvUkDg8A00I6pfYF+qX83mGQGzBMg8cYop0huNPzM8QG2COTiSOwPoK+fQ7QsspMqCAuxT5gYgTIJPB5jNM6e2W3sYMQMAEDvMLgxz7U7AUv2XUgAEW5mARmBGCM9I2x71zSMbaxaCloJ2bgW3seS3A7fcU3aguwg4G3kGOTHEiZ55qFnTFMhdnlgTniT9QGSY/qaV6AOlx0UAhS/JYAlZmOpnt6UEhy07UKCdu1vqPAUiB+VfW7j20YkKWLE5JCx5RGRJMLMRQb63SQVBI7YVfqzk4X+ppDC6LSnzFrQtgkeUGdzRknEe3pn1MEIbdtGDMyBAHrxJqVtAFCgwD0Bz6+pGTn3ocmdoWQOFjd28xYwCeO8UDArqjduwdyheZBEmCYHAIECT9qsQ4ULDQo6Hng/89MVHVDEFgAB0MkNBgbYjHrihLsRYO0nMsDLkwJJPvxSYBTfG4hWBwMAwcyOYiJHWp6XVwT+qDgQZHBmABG3mM96Q8PUFrhVGiRLbcPg/TkZBJPWKatWzIE9OuffbMR/LvQ0Mkzb2YQQsDzN5QBPE8jvNNWrcAsA0cAgSTHWQZb0qQbyiTuBJHG4nqBtGBQEgsFV2EEE4wD1HbjEdOaQETa3qBvPOJzjgjPecY/GKFqtDDoxut8tAAtvgE8TuicfarLUWQBuQieJJnnnqBjNBOl84P1EAEzwoOMQufSnYALTIBJg9FzMk8E+nr2+9E0nw9avlAylSxyyHOfaMe9EIQGCwHXJzH/Kx39KLa1KsZCztwPMcxmR1waE2tioh4v/AGdanTS1ofPQdsNGT9HXjofaqbSeJAA7lg8RxB9a930F/wCbaRyI3orEHpImPzqo8e+CNNqQSyQ+YdfK0+p/W95rvfFatHLHnadSPGvIcD9YHupjGeMCfxoVl4lbcq0SC+ZntEnoamLu0TcJZv2JG0TiIB48xzQtReuEgoUFpTLlpluOPTpXGdAe+XLBNpCxhw+ZngIBj70JNXt37bhuEkSVSYkkBRH5iZ5oGr+aQSqrvMQdwODnEcYnBPtTeh03y12qFAkEtPLBerDkyM+hijwD5dRdNwIi7VGS7RJPeJ8pPTp6UdNMVME7jkwYPMdfxHOaCLZg8oWB/wDkuSQDjIOJgZzU7GhIhtxZuS7fSPLjyzAP50gCoxBVmaJEHywx54g+2BjvU0tyZQBB0JwZ4kYkc9aTNsDa11RcaCoIDc9cSdq8ffmvrniT79mxlBiCAF3GJOIMKO7HqKKAFr7N8KEswWySSRMmCOeScUS3aNuyq3GRXA8x67mk8gHJ7+v2rticttCZxLwT0lRwPtxxRbunS5cAeH2gEqZjsD5TG6eB6U/4AK3dRHIULuiXYZYA/wDx546jFCvm7cVxadkIMBcbs4kkcd45xVhqGKA8DdIUL0jie5x1quuXGVYUgs+ADmJ6T1bJJHNL+gSLfISC4aMMxVQXacgTwf51K3dM8FYUsxkjHTrGTIEdu1KLbZSAygxhRuG0DmSe4z71z/FFUZbcXMywx9JgbRyMc8U6Aa0nigbLLG2SktEgHvyTI4qb+LM4ZbFlmucNuXCj74DE9u1VltzcB+sI2dpjoT2EjoYx0zVr4PFlQmVBMnc0tniARg8CO9DpDDW9O6gn5dq2uQDJwoB6EYHp1qVrQMASXJLYLEHrkwvUflTAKhst3wTz0wOTk9aPa252bgZAkkbjGBzkAZwBUWMrdV4aYkMSRHkjEzzMk96ZtW2CqIZjMMd0x1O7bxAxRNrCAj+YCTuXgHpIHfvyaJYO1QWMtzuiMY8u3pRYAWvklFYbdxjZmADnt0AwPvQ7upKMQts3XMmN/k2z1bBDZ7UxpnYs25RtbO6ZLH1XoB7cCm7WmPIKiTukDPSYkCKAE0u3IMqoaBgyVHBmIk5xij6Ulhua2xAxDLtGD0kxmOe1C1t1SwUv5mYyQRgxukx9IHpQE1rEgkwiycncpxAH5T70hliyboBWABJODzIGTgRznmh/NJkKwMj6sMDHCxM7hzPFJajbcQhi2w8lG2rHrBniBAFfNcCJgBLW2AwWfKMDHIngc/nToAty1tJZ8gDLAAkrjyQMwD370nYNz6rYCE+Y7hgBiZ6SOeP50wmsCrcO0gDAPLNz5iBImV/KpeF6wXFDbgEIMg5G4iSSVACwMdjPrVCPXfhHVG5o7LEFfLEHBgEqPyFXNUvwg4OjswIAWPwJFXVepx/VHnS+zPzZY0jW2c/NljBEgzkHkdpM+1TBYsvzLm5nOIEDA6dqNfUoJLAKQv0wGbkY9/3zRbTfLIyfMCIzKiegmAOfMc8V5l2dxD5IRSGZ5+/r+6epFcs6km55VwPKvmmRAkDoaJf1CZ2iWPIiSQDO2TyeB6VHSIC3zLtsW24UdQojJIGDBgD/APtIYVtOgcXXjfwAP1V6kmMHJ5zxX13VT5luKgmcATJn3J/j1oj3d2EV8CVIHl9IkxI/KgNdYnaxYEfTiMZP2IAEdhFAEbl0qrBVCKvJZoGTmT68ccmkdRCklQr/ADMYgAycHfuOAB06xip6zUhWVflrcDFZYKCZzysZgDk96l4fpCjtcuASRl22iZyNqiQTA5gVS0gG/wDDywBYgoMhFBiSZMkiSPURntR007Anaqies7cxgbjlo/4oN4ypuM3kWDugGMxI2wCBz7Gg37I1OxVJKAgkhhMdo5BxJqQDWtKpeS25h5lJcHZMZAGBx171m/FL7/PW2gDbWMEZwJJIHP0nOZPpWh1Iu24S0pG4iWKkwD1gc4EVV6jw0Je2b22gBthB3gtJLDIhTI/dVxaW2DFdNqyHW3J3N9W1SSuAYgjEmft2q1sXJEQTDbQQQeQO8d496XTTtsI+bKkjkNuOc5Pp2/LNPadlaVUwMztiQB745HHFKTsaOtohIdkHPlBghfYEbmMR/WZpr1clfMCsMxiPY8gDIEUFNIqkNBYhgdm4kYMqc4HcxUwWXdcJG5d21UwNx6/f+NQMnN4k/NVGz5VByCD1YQf402t9t+5mG0Y2AHDfUWLckAY7Vn/FPGnlEmX4KqCVggbsnqeZPE8UbT3Z8stuYFypEgCZMd4J9ZkRVYvsVmhGv3LhgRP1ZA7YBMtGT27Vy5sYedz0MnjcByR07+3FUbae67AKNgROSSFA+pjzJJJjI4xTCTdb5YYErjaMKCYnyjn7iPvmlQFv/eF2Day39uQCcy3cyY6fj7Ujf09xVYgi2M5ZoyZk8ebPApJVbYReKMpYoCpje2ck/qgDAApe58Mm6ZNzaY8ywWj9mDwAB++ikvQLaxbmDtDwIUt5mYDBMgQOv1Ac1L+4NcRRuKR0WIEgeWCImPwofhibBgnYJkFRkLHmI3Tkj2oOo1VxlK2/JeJgGGgKRzJHPXHFL0Z9dsujbQQ1vzCJAP4jpj8RFOWLoVhyQg2qq4mIye+cAR0Jqs0TCwq2nZnuMYJZTEkgADOV/n9qsTpl2k2yFxJIyCfbjpiJ+9NiPtQg1IZCjR5SwYFB1glsH8Pfmo+I3iBFjfCEbwgUxumYnG0QKWvam4CLbSrbNxuA7gT5ZEbeJ/PrTfh2j3kszM1zkgQAD08gMZHM54o6A9d+BEYaDT753FZM55JI/KKv5qn+ErhOi05KlT8sAqcEEYIj2q5r1IfVHnS7Z+dtknzNKnzKe2DJB4+2KAq27jENbNtB9LM43tzJ6lemaFbaGx+yTwOeB+VOW1BRDAkkKT6QxgdsgcV5vR6APTqoCWkTO0E7swD3Y4PHSjXktIo3nzZJE+YyM4nI+3FRu3SL20HylZI/9o/dQvErxRLpXBG0AwJEsJg9KKsDoui6rwWCyArEFMAfUPQEx6xTen8LULJZ4BVmlp3QIiIxkiZ/4qs8K1TGylyfO7wzdSIUf0amqb4RvpJWQCRMkTJEE0VuhDt5wqlZ22yCWYCIk5HcycGp/wBzt3FRiC5EEEtEnsFnGOp7Uv48gtWm+X5YBGO3lpgNG0Dg7ZHeTmpGT1N9V2jY7MVgACZA448oGRgelK6bWJvYC55lYeUqJjiCeSTIye3FAckXmAJAIVeTxu4Gce1T0PhduGO3JcyZM4cgde1NJCuh+9eTYVbmB5d4GeRLAyJrL2Lz3773A3yyg2hsRgwQTu6AnjBirC/bBVVjyvdCsO6icTyBjpTPiOgt2SgtoqgtkAczTTUUHbJ27TBR5rZRZmJzj0AkZnvULOslQttfMSRAGJLcyR9OPehXGPMmdvMnpu/OlNRr3XTIVbaSygwAOS04A5Pfmpouy0uXChLGD/4gjaAMSB9jVF4il24wKuoQtjcGBnJgiAI6+461C1qWbVBSxiYjuI696vgg3tjh8dh5J445zVfViexWzori5uPkcBAJAI82W6nHmPSo617duS5IkL0MzztmD2k8UbxHUMW2k4IkiBzvUfuNMW7IZwGEjbMdPqNSmPorvCdVcuBmdZtwSuTPoOR0k/hTGk0m8yzFFAwEQbvMYC7u54I9eac+SHF7cJ2YUdFGwHA45NdbyW0C4EA/v/hQ5fgkC1aFsB7a2xwACd8S0n8D3Jpe295dxwU2+Vd8FuxA/UHcHtFJ626Uu+UxC/fjImeferzRDdayAZCyYycDk9aG6QFVr9W0oFuqXAHlLbUGIxnB+/4UXw/R37hZ7xDACFBG7IjIHBjvVJ43plRjsG2FLCJ53xP3itN4Of0NtjklVOc58wmDxgD8KuWo6EtssLlth9asMiBzyT5mJPJ59JilB4aACiO1pB2O8EGcExjiZHU0PTXSWBJJOxm/9t5WfUwAKt9KOucx1P8AXWs7ooU03hSgEqxDPG7eZJB4kE/fAoxKBwuFjMhc9pKnlZAMxVf40xW8oBIBOc+hqfgD/PDm75yuBIGMDtR2B65/Z+R/ckAf5kM43RH6xPHTFaSsd/ZX/wDYn/8Aa/8AwK2Nenx/RHnz+zP/2Q=="/>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0116" name="Picture 4" descr="peat soil"/>
          <p:cNvPicPr>
            <a:picLocks noChangeAspect="1" noChangeArrowheads="1"/>
          </p:cNvPicPr>
          <p:nvPr/>
        </p:nvPicPr>
        <p:blipFill>
          <a:blip r:embed="rId2" cstate="print"/>
          <a:srcRect/>
          <a:stretch>
            <a:fillRect/>
          </a:stretch>
        </p:blipFill>
        <p:spPr bwMode="auto">
          <a:xfrm>
            <a:off x="5939884" y="-1"/>
            <a:ext cx="3204116" cy="2420889"/>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1412776"/>
            <a:ext cx="7498080" cy="1143000"/>
          </a:xfrm>
        </p:spPr>
        <p:txBody>
          <a:bodyPr/>
          <a:lstStyle/>
          <a:p>
            <a:r>
              <a:rPr lang="en-US" dirty="0" smtClean="0">
                <a:solidFill>
                  <a:srgbClr val="0070C0"/>
                </a:solidFill>
                <a:latin typeface="+mn-lt"/>
              </a:rPr>
              <a:t>6. </a:t>
            </a:r>
            <a:r>
              <a:rPr lang="en-US" b="1" dirty="0" smtClean="0">
                <a:solidFill>
                  <a:srgbClr val="0070C0"/>
                </a:solidFill>
                <a:latin typeface="+mn-lt"/>
              </a:rPr>
              <a:t>Chalky Soil</a:t>
            </a:r>
            <a:endParaRPr lang="en-US" dirty="0">
              <a:solidFill>
                <a:srgbClr val="0070C0"/>
              </a:solidFill>
              <a:latin typeface="+mn-lt"/>
            </a:endParaRPr>
          </a:p>
        </p:txBody>
      </p:sp>
      <p:sp>
        <p:nvSpPr>
          <p:cNvPr id="2" name="Content Placeholder 1"/>
          <p:cNvSpPr>
            <a:spLocks noGrp="1"/>
          </p:cNvSpPr>
          <p:nvPr>
            <p:ph idx="1"/>
          </p:nvPr>
        </p:nvSpPr>
        <p:spPr>
          <a:xfrm>
            <a:off x="611560" y="2708920"/>
            <a:ext cx="7272808" cy="4728592"/>
          </a:xfrm>
        </p:spPr>
        <p:txBody>
          <a:bodyPr/>
          <a:lstStyle/>
          <a:p>
            <a:pPr algn="just">
              <a:buNone/>
            </a:pPr>
            <a:r>
              <a:rPr lang="en-US" b="1" dirty="0" smtClean="0"/>
              <a:t>	</a:t>
            </a:r>
            <a:r>
              <a:rPr lang="en-US" dirty="0" smtClean="0"/>
              <a:t>Unlike peaty soil, chalky soil is very alkaline in nature, pale in colour and consists of a large number of stones. </a:t>
            </a:r>
          </a:p>
          <a:p>
            <a:pPr algn="just">
              <a:buNone/>
            </a:pPr>
            <a:endParaRPr lang="en-US" dirty="0" smtClean="0"/>
          </a:p>
          <a:p>
            <a:pPr algn="just">
              <a:buNone/>
            </a:pPr>
            <a:r>
              <a:rPr lang="en-US" dirty="0" smtClean="0"/>
              <a:t>   The fertility of this kind of soil depends on the depth of the soil that is on the bed of chalk.</a:t>
            </a:r>
            <a:endParaRPr lang="en-US" dirty="0"/>
          </a:p>
        </p:txBody>
      </p:sp>
      <p:pic>
        <p:nvPicPr>
          <p:cNvPr id="89090" name="Picture 2" descr="chalk soil"/>
          <p:cNvPicPr>
            <a:picLocks noChangeAspect="1" noChangeArrowheads="1"/>
          </p:cNvPicPr>
          <p:nvPr/>
        </p:nvPicPr>
        <p:blipFill>
          <a:blip r:embed="rId2" cstate="print"/>
          <a:srcRect/>
          <a:stretch>
            <a:fillRect/>
          </a:stretch>
        </p:blipFill>
        <p:spPr bwMode="auto">
          <a:xfrm>
            <a:off x="5580112" y="0"/>
            <a:ext cx="3563888" cy="2729330"/>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2507512"/>
            <a:ext cx="5256584" cy="646331"/>
          </a:xfrm>
          <a:prstGeom prst="rect">
            <a:avLst/>
          </a:prstGeom>
          <a:noFill/>
        </p:spPr>
        <p:txBody>
          <a:bodyPr wrap="square" rtlCol="0">
            <a:spAutoFit/>
          </a:bodyPr>
          <a:lstStyle/>
          <a:p>
            <a:pPr algn="ctr"/>
            <a:r>
              <a:rPr lang="en-GB" sz="3600" dirty="0" smtClean="0"/>
              <a:t>SAMPLES</a:t>
            </a:r>
            <a:endParaRPr lang="en-GB" sz="3600" dirty="0"/>
          </a:p>
        </p:txBody>
      </p:sp>
    </p:spTree>
    <p:extLst>
      <p:ext uri="{BB962C8B-B14F-4D97-AF65-F5344CB8AC3E}">
        <p14:creationId xmlns:p14="http://schemas.microsoft.com/office/powerpoint/2010/main" val="73089195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15616" y="274638"/>
            <a:ext cx="7818072" cy="1143000"/>
          </a:xfrm>
        </p:spPr>
        <p:txBody>
          <a:bodyPr/>
          <a:lstStyle/>
          <a:p>
            <a:r>
              <a:rPr lang="en-US" dirty="0" smtClean="0">
                <a:solidFill>
                  <a:srgbClr val="0070C0"/>
                </a:solidFill>
                <a:latin typeface="+mn-lt"/>
              </a:rPr>
              <a:t>Sand</a:t>
            </a:r>
          </a:p>
        </p:txBody>
      </p:sp>
      <p:sp>
        <p:nvSpPr>
          <p:cNvPr id="26627" name="Rectangle 3"/>
          <p:cNvSpPr>
            <a:spLocks noGrp="1" noChangeArrowheads="1"/>
          </p:cNvSpPr>
          <p:nvPr>
            <p:ph idx="1"/>
          </p:nvPr>
        </p:nvSpPr>
        <p:spPr>
          <a:xfrm>
            <a:off x="1043608" y="1268760"/>
            <a:ext cx="5347320" cy="2664296"/>
          </a:xfrm>
        </p:spPr>
        <p:txBody>
          <a:bodyPr>
            <a:normAutofit/>
          </a:bodyPr>
          <a:lstStyle/>
          <a:p>
            <a:pPr>
              <a:buNone/>
              <a:defRPr/>
            </a:pPr>
            <a:r>
              <a:rPr lang="en-US" sz="3400" dirty="0" smtClean="0"/>
              <a:t>Feels gritty </a:t>
            </a:r>
          </a:p>
          <a:p>
            <a:pPr>
              <a:buNone/>
              <a:defRPr/>
            </a:pPr>
            <a:r>
              <a:rPr lang="en-US" sz="3400" dirty="0" smtClean="0"/>
              <a:t>Considered non-cohesive</a:t>
            </a:r>
          </a:p>
          <a:p>
            <a:pPr>
              <a:buNone/>
              <a:defRPr/>
            </a:pPr>
            <a:r>
              <a:rPr lang="en-US" sz="3400" dirty="0"/>
              <a:t>D</a:t>
            </a:r>
            <a:r>
              <a:rPr lang="en-US" sz="3400" dirty="0" smtClean="0"/>
              <a:t>oes not stick together in a</a:t>
            </a:r>
          </a:p>
          <a:p>
            <a:pPr>
              <a:buNone/>
              <a:defRPr/>
            </a:pPr>
            <a:r>
              <a:rPr lang="en-US" sz="3400" dirty="0" smtClean="0"/>
              <a:t>mass unless it is very wet.</a:t>
            </a:r>
          </a:p>
          <a:p>
            <a:pPr>
              <a:buNone/>
              <a:defRPr/>
            </a:pPr>
            <a:endParaRPr lang="en-US" sz="3400" dirty="0"/>
          </a:p>
          <a:p>
            <a:pPr>
              <a:buNone/>
              <a:defRPr/>
            </a:pPr>
            <a:endParaRPr lang="en-US" sz="3400" dirty="0" smtClean="0"/>
          </a:p>
          <a:p>
            <a:pPr>
              <a:buNone/>
              <a:defRPr/>
            </a:pPr>
            <a:endParaRPr lang="en-US" sz="3400" dirty="0" smtClean="0"/>
          </a:p>
          <a:p>
            <a:pPr>
              <a:buNone/>
              <a:defRPr/>
            </a:pPr>
            <a:endParaRPr lang="en-US" sz="3400" dirty="0" smtClean="0"/>
          </a:p>
          <a:p>
            <a:pPr>
              <a:buNone/>
              <a:defRPr/>
            </a:pPr>
            <a:endParaRPr lang="en-US" sz="3400" dirty="0" smtClean="0"/>
          </a:p>
          <a:p>
            <a:pPr>
              <a:buNone/>
              <a:defRPr/>
            </a:pPr>
            <a:endParaRPr lang="en-US" sz="3400" dirty="0" smtClean="0"/>
          </a:p>
          <a:p>
            <a:pPr>
              <a:buNone/>
              <a:defRPr/>
            </a:pPr>
            <a:endParaRPr lang="en-US" sz="3400" dirty="0" smtClean="0"/>
          </a:p>
        </p:txBody>
      </p:sp>
      <p:pic>
        <p:nvPicPr>
          <p:cNvPr id="7172" name="Picture 4" descr="image4a"/>
          <p:cNvPicPr>
            <a:picLocks noChangeAspect="1" noChangeArrowheads="1"/>
          </p:cNvPicPr>
          <p:nvPr/>
        </p:nvPicPr>
        <p:blipFill>
          <a:blip r:embed="rId3" cstate="print"/>
          <a:srcRect/>
          <a:stretch>
            <a:fillRect/>
          </a:stretch>
        </p:blipFill>
        <p:spPr bwMode="auto">
          <a:xfrm>
            <a:off x="6100315" y="0"/>
            <a:ext cx="3043685" cy="2492871"/>
          </a:xfrm>
          <a:prstGeom prst="rect">
            <a:avLst/>
          </a:prstGeom>
          <a:noFill/>
          <a:ln w="19050">
            <a:solidFill>
              <a:schemeClr val="tx1"/>
            </a:solidFill>
            <a:miter lim="800000"/>
            <a:headEnd/>
            <a:tailEnd/>
          </a:ln>
        </p:spPr>
      </p:pic>
      <p:sp>
        <p:nvSpPr>
          <p:cNvPr id="5" name="Rectangle 4"/>
          <p:cNvSpPr/>
          <p:nvPr/>
        </p:nvSpPr>
        <p:spPr>
          <a:xfrm>
            <a:off x="1115616" y="3861048"/>
            <a:ext cx="7272808" cy="2708434"/>
          </a:xfrm>
          <a:prstGeom prst="rect">
            <a:avLst/>
          </a:prstGeom>
        </p:spPr>
        <p:txBody>
          <a:bodyPr wrap="square">
            <a:spAutoFit/>
          </a:bodyPr>
          <a:lstStyle/>
          <a:p>
            <a:pPr>
              <a:defRPr/>
            </a:pPr>
            <a:r>
              <a:rPr lang="en-US" sz="3400" dirty="0" smtClean="0"/>
              <a:t>Sand has less nutrients for plants than smaller particles.</a:t>
            </a:r>
          </a:p>
          <a:p>
            <a:pPr>
              <a:defRPr/>
            </a:pPr>
            <a:r>
              <a:rPr lang="en-US" sz="3400" dirty="0" smtClean="0"/>
              <a:t>Voids between sand particles promote free drainage and entry of air.</a:t>
            </a:r>
          </a:p>
          <a:p>
            <a:pPr>
              <a:defRPr/>
            </a:pPr>
            <a:r>
              <a:rPr lang="en-US" sz="3400" dirty="0" smtClean="0"/>
              <a:t>Holds little water and prone to drought</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187624" y="274638"/>
            <a:ext cx="7746064" cy="1143000"/>
          </a:xfrm>
        </p:spPr>
        <p:txBody>
          <a:bodyPr/>
          <a:lstStyle/>
          <a:p>
            <a:r>
              <a:rPr lang="en-US" b="1" dirty="0" smtClean="0">
                <a:solidFill>
                  <a:srgbClr val="0070C0"/>
                </a:solidFill>
                <a:effectLst/>
                <a:latin typeface="+mn-lt"/>
              </a:rPr>
              <a:t>Silt</a:t>
            </a:r>
          </a:p>
        </p:txBody>
      </p:sp>
      <p:sp>
        <p:nvSpPr>
          <p:cNvPr id="29699" name="Rectangle 3"/>
          <p:cNvSpPr>
            <a:spLocks noGrp="1" noChangeArrowheads="1"/>
          </p:cNvSpPr>
          <p:nvPr>
            <p:ph idx="1"/>
          </p:nvPr>
        </p:nvSpPr>
        <p:spPr>
          <a:xfrm>
            <a:off x="755576" y="1052736"/>
            <a:ext cx="5257800" cy="4800600"/>
          </a:xfrm>
        </p:spPr>
        <p:txBody>
          <a:bodyPr/>
          <a:lstStyle/>
          <a:p>
            <a:pPr>
              <a:lnSpc>
                <a:spcPct val="80000"/>
              </a:lnSpc>
              <a:defRPr/>
            </a:pPr>
            <a:endParaRPr lang="en-US" dirty="0" smtClean="0"/>
          </a:p>
          <a:p>
            <a:pPr>
              <a:lnSpc>
                <a:spcPct val="80000"/>
              </a:lnSpc>
              <a:buNone/>
              <a:defRPr/>
            </a:pPr>
            <a:r>
              <a:rPr lang="en-US" dirty="0" smtClean="0">
                <a:latin typeface="Comic Sans MS" pitchFamily="66" charset="0"/>
              </a:rPr>
              <a:t> </a:t>
            </a:r>
            <a:r>
              <a:rPr lang="en-US" dirty="0" smtClean="0"/>
              <a:t>Does not feel gritty</a:t>
            </a:r>
          </a:p>
          <a:p>
            <a:pPr>
              <a:lnSpc>
                <a:spcPct val="80000"/>
              </a:lnSpc>
              <a:buNone/>
              <a:defRPr/>
            </a:pPr>
            <a:r>
              <a:rPr lang="en-US" dirty="0" smtClean="0"/>
              <a:t> Floury feel –smooth</a:t>
            </a:r>
          </a:p>
          <a:p>
            <a:pPr>
              <a:lnSpc>
                <a:spcPct val="80000"/>
              </a:lnSpc>
              <a:buNone/>
              <a:defRPr/>
            </a:pPr>
            <a:r>
              <a:rPr lang="en-US" dirty="0" smtClean="0"/>
              <a:t> </a:t>
            </a:r>
            <a:endParaRPr lang="en-US" dirty="0" smtClean="0">
              <a:latin typeface="Comic Sans MS" pitchFamily="66" charset="0"/>
            </a:endParaRPr>
          </a:p>
        </p:txBody>
      </p:sp>
      <p:pic>
        <p:nvPicPr>
          <p:cNvPr id="10244" name="Picture 4" descr="g690-09"/>
          <p:cNvPicPr>
            <a:picLocks noChangeAspect="1" noChangeArrowheads="1"/>
          </p:cNvPicPr>
          <p:nvPr/>
        </p:nvPicPr>
        <p:blipFill>
          <a:blip r:embed="rId3" cstate="print"/>
          <a:srcRect/>
          <a:stretch>
            <a:fillRect/>
          </a:stretch>
        </p:blipFill>
        <p:spPr bwMode="auto">
          <a:xfrm>
            <a:off x="5181600" y="152400"/>
            <a:ext cx="3733800" cy="3217863"/>
          </a:xfrm>
          <a:prstGeom prst="rect">
            <a:avLst/>
          </a:prstGeom>
          <a:noFill/>
          <a:ln w="9525">
            <a:noFill/>
            <a:miter lim="800000"/>
            <a:headEnd/>
            <a:tailEnd/>
          </a:ln>
        </p:spPr>
      </p:pic>
      <p:sp>
        <p:nvSpPr>
          <p:cNvPr id="5" name="Rectangle 4"/>
          <p:cNvSpPr/>
          <p:nvPr/>
        </p:nvSpPr>
        <p:spPr>
          <a:xfrm>
            <a:off x="869317" y="5584884"/>
            <a:ext cx="6611297" cy="584775"/>
          </a:xfrm>
          <a:prstGeom prst="rect">
            <a:avLst/>
          </a:prstGeom>
        </p:spPr>
        <p:txBody>
          <a:bodyPr wrap="none">
            <a:spAutoFit/>
          </a:bodyPr>
          <a:lstStyle/>
          <a:p>
            <a:r>
              <a:rPr lang="en-US" sz="3200" dirty="0" smtClean="0"/>
              <a:t> Quartz often dominant mineral in silt </a:t>
            </a:r>
            <a:endParaRPr lang="en-GB" sz="3200" dirty="0"/>
          </a:p>
        </p:txBody>
      </p:sp>
      <p:sp>
        <p:nvSpPr>
          <p:cNvPr id="6" name="Rectangle 5"/>
          <p:cNvSpPr/>
          <p:nvPr/>
        </p:nvSpPr>
        <p:spPr>
          <a:xfrm>
            <a:off x="971600" y="3861048"/>
            <a:ext cx="5441939" cy="584775"/>
          </a:xfrm>
          <a:prstGeom prst="rect">
            <a:avLst/>
          </a:prstGeom>
        </p:spPr>
        <p:txBody>
          <a:bodyPr wrap="none">
            <a:spAutoFit/>
          </a:bodyPr>
          <a:lstStyle/>
          <a:p>
            <a:pPr>
              <a:defRPr/>
            </a:pPr>
            <a:r>
              <a:rPr lang="en-US" sz="3200" dirty="0" smtClean="0"/>
              <a:t>Not visible without microscope</a:t>
            </a:r>
          </a:p>
        </p:txBody>
      </p:sp>
      <p:sp>
        <p:nvSpPr>
          <p:cNvPr id="7" name="Rectangle 6"/>
          <p:cNvSpPr/>
          <p:nvPr/>
        </p:nvSpPr>
        <p:spPr>
          <a:xfrm>
            <a:off x="971600" y="4581127"/>
            <a:ext cx="7344816" cy="880241"/>
          </a:xfrm>
          <a:prstGeom prst="rect">
            <a:avLst/>
          </a:prstGeom>
        </p:spPr>
        <p:txBody>
          <a:bodyPr wrap="square">
            <a:spAutoFit/>
          </a:bodyPr>
          <a:lstStyle/>
          <a:p>
            <a:pPr>
              <a:lnSpc>
                <a:spcPct val="80000"/>
              </a:lnSpc>
              <a:defRPr/>
            </a:pPr>
            <a:r>
              <a:rPr lang="en-US" sz="3200" dirty="0" smtClean="0"/>
              <a:t>Smaller particles – retains more water for plants and have slower drainage than sand.</a:t>
            </a:r>
          </a:p>
        </p:txBody>
      </p:sp>
      <p:sp>
        <p:nvSpPr>
          <p:cNvPr id="8" name="Rectangle 7"/>
          <p:cNvSpPr/>
          <p:nvPr/>
        </p:nvSpPr>
        <p:spPr>
          <a:xfrm>
            <a:off x="971600" y="3429000"/>
            <a:ext cx="6493060" cy="486287"/>
          </a:xfrm>
          <a:prstGeom prst="rect">
            <a:avLst/>
          </a:prstGeom>
        </p:spPr>
        <p:txBody>
          <a:bodyPr wrap="none">
            <a:spAutoFit/>
          </a:bodyPr>
          <a:lstStyle/>
          <a:p>
            <a:pPr>
              <a:lnSpc>
                <a:spcPct val="80000"/>
              </a:lnSpc>
              <a:defRPr/>
            </a:pPr>
            <a:r>
              <a:rPr lang="en-US" sz="3200" dirty="0" smtClean="0"/>
              <a:t>Holds more plant nutrients than sand.</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115616" y="0"/>
            <a:ext cx="3708412" cy="1259632"/>
          </a:xfrm>
        </p:spPr>
        <p:txBody>
          <a:bodyPr/>
          <a:lstStyle/>
          <a:p>
            <a:r>
              <a:rPr lang="en-US" b="1" dirty="0" smtClean="0">
                <a:solidFill>
                  <a:srgbClr val="0070C0"/>
                </a:solidFill>
                <a:effectLst/>
                <a:latin typeface="+mn-lt"/>
              </a:rPr>
              <a:t>Clay</a:t>
            </a:r>
          </a:p>
        </p:txBody>
      </p:sp>
      <p:sp>
        <p:nvSpPr>
          <p:cNvPr id="32771" name="Rectangle 3"/>
          <p:cNvSpPr>
            <a:spLocks noGrp="1" noChangeArrowheads="1"/>
          </p:cNvSpPr>
          <p:nvPr>
            <p:ph idx="1"/>
          </p:nvPr>
        </p:nvSpPr>
        <p:spPr>
          <a:xfrm>
            <a:off x="683568" y="908720"/>
            <a:ext cx="5760640" cy="4511824"/>
          </a:xfrm>
        </p:spPr>
        <p:txBody>
          <a:bodyPr/>
          <a:lstStyle/>
          <a:p>
            <a:pPr>
              <a:buNone/>
              <a:defRPr/>
            </a:pPr>
            <a:r>
              <a:rPr lang="en-US" dirty="0" smtClean="0"/>
              <a:t>  </a:t>
            </a:r>
            <a:r>
              <a:rPr lang="en-US" sz="2400" dirty="0" smtClean="0"/>
              <a:t>Wet clay is very sticky </a:t>
            </a:r>
            <a:r>
              <a:rPr lang="en-GB" sz="2400" dirty="0" smtClean="0"/>
              <a:t>flakes of minerals </a:t>
            </a:r>
            <a:r>
              <a:rPr lang="en-GB" sz="2400" dirty="0"/>
              <a:t>with irregular edges and one smooth </a:t>
            </a:r>
            <a:endParaRPr lang="en-GB" sz="2400" dirty="0" smtClean="0"/>
          </a:p>
          <a:p>
            <a:pPr>
              <a:buNone/>
              <a:defRPr/>
            </a:pPr>
            <a:r>
              <a:rPr lang="en-GB" sz="2400" dirty="0"/>
              <a:t> </a:t>
            </a:r>
            <a:r>
              <a:rPr lang="en-GB" sz="2400" dirty="0" smtClean="0"/>
              <a:t>   side</a:t>
            </a:r>
            <a:r>
              <a:rPr lang="en-US" sz="2400" dirty="0" smtClean="0"/>
              <a:t> and is plastic or it can be moulded </a:t>
            </a:r>
          </a:p>
          <a:p>
            <a:pPr>
              <a:buNone/>
              <a:defRPr/>
            </a:pPr>
            <a:r>
              <a:rPr lang="en-US" sz="2400" dirty="0"/>
              <a:t> </a:t>
            </a:r>
            <a:r>
              <a:rPr lang="en-US" sz="2400" dirty="0" smtClean="0"/>
              <a:t>   readily into a shape or rod.</a:t>
            </a:r>
          </a:p>
          <a:p>
            <a:pPr>
              <a:buNone/>
              <a:defRPr/>
            </a:pPr>
            <a:r>
              <a:rPr lang="en-US" sz="2800" dirty="0" smtClean="0"/>
              <a:t>   </a:t>
            </a:r>
            <a:r>
              <a:rPr lang="en-US" sz="2400" dirty="0" smtClean="0"/>
              <a:t>Easily formed into long ribbons </a:t>
            </a:r>
          </a:p>
        </p:txBody>
      </p:sp>
      <p:pic>
        <p:nvPicPr>
          <p:cNvPr id="14340" name="Picture 4" descr="175a"/>
          <p:cNvPicPr>
            <a:picLocks noChangeAspect="1" noChangeArrowheads="1"/>
          </p:cNvPicPr>
          <p:nvPr/>
        </p:nvPicPr>
        <p:blipFill>
          <a:blip r:embed="rId3" cstate="print"/>
          <a:srcRect/>
          <a:stretch>
            <a:fillRect/>
          </a:stretch>
        </p:blipFill>
        <p:spPr bwMode="auto">
          <a:xfrm>
            <a:off x="6156176" y="0"/>
            <a:ext cx="2987824" cy="2908819"/>
          </a:xfrm>
          <a:prstGeom prst="rect">
            <a:avLst/>
          </a:prstGeom>
          <a:noFill/>
          <a:ln w="19050">
            <a:solidFill>
              <a:schemeClr val="tx1"/>
            </a:solidFill>
            <a:miter lim="800000"/>
            <a:headEnd/>
            <a:tailEnd/>
          </a:ln>
        </p:spPr>
      </p:pic>
      <p:sp>
        <p:nvSpPr>
          <p:cNvPr id="5" name="Rectangle 4"/>
          <p:cNvSpPr/>
          <p:nvPr/>
        </p:nvSpPr>
        <p:spPr>
          <a:xfrm>
            <a:off x="971600" y="3573015"/>
            <a:ext cx="7907420" cy="2086725"/>
          </a:xfrm>
          <a:prstGeom prst="rect">
            <a:avLst/>
          </a:prstGeom>
        </p:spPr>
        <p:txBody>
          <a:bodyPr wrap="square">
            <a:spAutoFit/>
          </a:bodyPr>
          <a:lstStyle/>
          <a:p>
            <a:pPr>
              <a:lnSpc>
                <a:spcPct val="90000"/>
              </a:lnSpc>
              <a:defRPr/>
            </a:pPr>
            <a:r>
              <a:rPr lang="en-US" sz="2400" dirty="0" smtClean="0"/>
              <a:t>Pore spaces are very small </a:t>
            </a:r>
          </a:p>
          <a:p>
            <a:pPr>
              <a:lnSpc>
                <a:spcPct val="90000"/>
              </a:lnSpc>
              <a:defRPr/>
            </a:pPr>
            <a:r>
              <a:rPr lang="en-US" sz="2400" dirty="0" smtClean="0"/>
              <a:t>Movement of water and air very slow</a:t>
            </a:r>
          </a:p>
          <a:p>
            <a:pPr>
              <a:lnSpc>
                <a:spcPct val="90000"/>
              </a:lnSpc>
              <a:defRPr/>
            </a:pPr>
            <a:r>
              <a:rPr lang="en-US" sz="2400" dirty="0" smtClean="0"/>
              <a:t>Huge capacity to adsorb (</a:t>
            </a:r>
            <a:r>
              <a:rPr lang="en-US" sz="2400" b="1" dirty="0" smtClean="0">
                <a:solidFill>
                  <a:srgbClr val="0070C0"/>
                </a:solidFill>
              </a:rPr>
              <a:t>surface</a:t>
            </a:r>
            <a:r>
              <a:rPr lang="en-US" sz="2400" dirty="0" smtClean="0"/>
              <a:t> not penetrating) water.</a:t>
            </a:r>
          </a:p>
          <a:p>
            <a:pPr>
              <a:lnSpc>
                <a:spcPct val="90000"/>
              </a:lnSpc>
              <a:defRPr/>
            </a:pPr>
            <a:r>
              <a:rPr lang="en-GB" sz="2400" dirty="0" smtClean="0"/>
              <a:t>Water </a:t>
            </a:r>
            <a:r>
              <a:rPr lang="en-GB" sz="2400" dirty="0"/>
              <a:t>molecules hold more tightly to the fine particles of a clay soil than to coarser particles of a sandy soil, so clays generally retain more water </a:t>
            </a:r>
            <a:endParaRPr lang="en-US" sz="2400"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620688"/>
            <a:ext cx="7632848" cy="4154984"/>
          </a:xfrm>
          <a:prstGeom prst="rect">
            <a:avLst/>
          </a:prstGeom>
        </p:spPr>
        <p:txBody>
          <a:bodyPr wrap="square">
            <a:spAutoFit/>
          </a:bodyPr>
          <a:lstStyle/>
          <a:p>
            <a:r>
              <a:rPr lang="en-GB" sz="3200" b="1" dirty="0" smtClean="0">
                <a:solidFill>
                  <a:srgbClr val="0070C0"/>
                </a:solidFill>
              </a:rPr>
              <a:t>Engineering definitions:</a:t>
            </a:r>
          </a:p>
          <a:p>
            <a:endParaRPr lang="en-GB" sz="2000" b="1" dirty="0" smtClean="0">
              <a:solidFill>
                <a:srgbClr val="0070C0"/>
              </a:solidFill>
            </a:endParaRPr>
          </a:p>
          <a:p>
            <a:r>
              <a:rPr lang="en-GB" sz="2400" b="1" dirty="0" smtClean="0">
                <a:solidFill>
                  <a:srgbClr val="0070C0"/>
                </a:solidFill>
              </a:rPr>
              <a:t>Civil Engineering:</a:t>
            </a:r>
          </a:p>
          <a:p>
            <a:r>
              <a:rPr lang="en-GB" sz="2000" b="1" dirty="0" smtClean="0"/>
              <a:t>Soil is the earth material that can be disaggregated in water by gentle agitation.</a:t>
            </a:r>
          </a:p>
          <a:p>
            <a:r>
              <a:rPr lang="en-GB" sz="2400" b="1" dirty="0" smtClean="0">
                <a:solidFill>
                  <a:srgbClr val="0070C0"/>
                </a:solidFill>
              </a:rPr>
              <a:t>Construction:</a:t>
            </a:r>
          </a:p>
          <a:p>
            <a:r>
              <a:rPr lang="en-GB" sz="2000" b="1" dirty="0" smtClean="0"/>
              <a:t>Soil is material that can be removed by conventional means without blasting, similar to the definition of </a:t>
            </a:r>
            <a:r>
              <a:rPr lang="en-GB" sz="2000" b="1" dirty="0" err="1" smtClean="0">
                <a:solidFill>
                  <a:srgbClr val="0070C0"/>
                </a:solidFill>
              </a:rPr>
              <a:t>regolith</a:t>
            </a:r>
            <a:r>
              <a:rPr lang="en-GB" sz="2000" b="1" dirty="0" smtClean="0"/>
              <a:t> in geological terms.</a:t>
            </a:r>
          </a:p>
          <a:p>
            <a:r>
              <a:rPr lang="en-GB" sz="2400" b="1" dirty="0" smtClean="0">
                <a:solidFill>
                  <a:srgbClr val="0070C0"/>
                </a:solidFill>
              </a:rPr>
              <a:t>Agronomy:</a:t>
            </a:r>
          </a:p>
          <a:p>
            <a:r>
              <a:rPr lang="en-GB" sz="2000" b="1" dirty="0" smtClean="0"/>
              <a:t>Soil consists of the thin layers of the earth’s crust formed by surface weathering that are able to support plant life.</a:t>
            </a:r>
            <a:endParaRPr lang="en-GB" sz="2000" dirty="0"/>
          </a:p>
        </p:txBody>
      </p:sp>
      <p:sp>
        <p:nvSpPr>
          <p:cNvPr id="3" name="Rectangle 2"/>
          <p:cNvSpPr/>
          <p:nvPr/>
        </p:nvSpPr>
        <p:spPr>
          <a:xfrm>
            <a:off x="1043608" y="4941168"/>
            <a:ext cx="7488832" cy="1754326"/>
          </a:xfrm>
          <a:prstGeom prst="rect">
            <a:avLst/>
          </a:prstGeom>
        </p:spPr>
        <p:txBody>
          <a:bodyPr wrap="square">
            <a:spAutoFit/>
          </a:bodyPr>
          <a:lstStyle/>
          <a:p>
            <a:pPr algn="just"/>
            <a:r>
              <a:rPr lang="en-GB" sz="3600" b="1" dirty="0" smtClean="0">
                <a:solidFill>
                  <a:srgbClr val="0070C0"/>
                </a:solidFill>
              </a:rPr>
              <a:t>Soil mechanics </a:t>
            </a:r>
            <a:r>
              <a:rPr lang="en-GB" sz="2400" b="1" dirty="0" smtClean="0">
                <a:solidFill>
                  <a:srgbClr val="0070C0"/>
                </a:solidFill>
              </a:rPr>
              <a:t>is a fundamental subject of Geotechnical Engineering, which applies the geological and soil knowledge into foundation engineering and highway engineering.</a:t>
            </a:r>
          </a:p>
        </p:txBody>
      </p:sp>
      <p:sp>
        <p:nvSpPr>
          <p:cNvPr id="4" name="Rectangle 3"/>
          <p:cNvSpPr/>
          <p:nvPr/>
        </p:nvSpPr>
        <p:spPr>
          <a:xfrm>
            <a:off x="971600" y="0"/>
            <a:ext cx="6048672" cy="646331"/>
          </a:xfrm>
          <a:prstGeom prst="rect">
            <a:avLst/>
          </a:prstGeom>
        </p:spPr>
        <p:txBody>
          <a:bodyPr wrap="square">
            <a:spAutoFit/>
          </a:bodyPr>
          <a:lstStyle/>
          <a:p>
            <a:r>
              <a:rPr lang="en-GB" sz="3600" b="1" u="sng" dirty="0" smtClean="0">
                <a:solidFill>
                  <a:srgbClr val="0070C0"/>
                </a:solidFill>
              </a:rPr>
              <a:t>Definitions for SOIL</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288" y="116632"/>
            <a:ext cx="8085584" cy="1143000"/>
          </a:xfrm>
        </p:spPr>
        <p:txBody>
          <a:bodyPr/>
          <a:lstStyle/>
          <a:p>
            <a:pPr algn="l"/>
            <a:r>
              <a:rPr lang="en-GB" dirty="0" smtClean="0">
                <a:solidFill>
                  <a:srgbClr val="0070C0"/>
                </a:solidFill>
              </a:rPr>
              <a:t>Soil mechanics </a:t>
            </a:r>
            <a:endParaRPr lang="en-GB" dirty="0">
              <a:solidFill>
                <a:srgbClr val="0070C0"/>
              </a:solidFill>
            </a:endParaRPr>
          </a:p>
        </p:txBody>
      </p:sp>
      <p:sp>
        <p:nvSpPr>
          <p:cNvPr id="3" name="Rectangle 2"/>
          <p:cNvSpPr/>
          <p:nvPr/>
        </p:nvSpPr>
        <p:spPr>
          <a:xfrm>
            <a:off x="1043608" y="1101116"/>
            <a:ext cx="8100392" cy="5016758"/>
          </a:xfrm>
          <a:prstGeom prst="rect">
            <a:avLst/>
          </a:prstGeom>
        </p:spPr>
        <p:txBody>
          <a:bodyPr wrap="square">
            <a:spAutoFit/>
          </a:bodyPr>
          <a:lstStyle/>
          <a:p>
            <a:pPr>
              <a:buFont typeface="Arial" pitchFamily="34" charset="0"/>
              <a:buChar char="•"/>
            </a:pPr>
            <a:r>
              <a:rPr lang="en-GB" sz="2000" dirty="0" smtClean="0"/>
              <a:t> Soil mechanics is defined as </a:t>
            </a:r>
            <a:r>
              <a:rPr lang="en-GB" sz="2000" i="1" dirty="0" smtClean="0">
                <a:solidFill>
                  <a:srgbClr val="0070C0"/>
                </a:solidFill>
              </a:rPr>
              <a:t>the application of the laws and principles of </a:t>
            </a:r>
          </a:p>
          <a:p>
            <a:r>
              <a:rPr lang="en-GB" sz="2000" i="1" dirty="0">
                <a:solidFill>
                  <a:srgbClr val="0070C0"/>
                </a:solidFill>
              </a:rPr>
              <a:t> </a:t>
            </a:r>
            <a:r>
              <a:rPr lang="en-GB" sz="2000" i="1" dirty="0" smtClean="0">
                <a:solidFill>
                  <a:srgbClr val="0070C0"/>
                </a:solidFill>
              </a:rPr>
              <a:t> mechanics and hydraulics to engineering problems dealing with soil as an    </a:t>
            </a:r>
          </a:p>
          <a:p>
            <a:r>
              <a:rPr lang="en-GB" sz="2000" i="1" dirty="0">
                <a:solidFill>
                  <a:srgbClr val="0070C0"/>
                </a:solidFill>
              </a:rPr>
              <a:t> </a:t>
            </a:r>
            <a:r>
              <a:rPr lang="en-GB" sz="2000" i="1" dirty="0" smtClean="0">
                <a:solidFill>
                  <a:srgbClr val="0070C0"/>
                </a:solidFill>
              </a:rPr>
              <a:t> engineering material.  </a:t>
            </a:r>
          </a:p>
          <a:p>
            <a:endParaRPr lang="en-GB" sz="2000" i="1" dirty="0"/>
          </a:p>
          <a:p>
            <a:pPr>
              <a:buFont typeface="Arial" pitchFamily="34" charset="0"/>
              <a:buChar char="•"/>
            </a:pPr>
            <a:r>
              <a:rPr lang="en-GB" sz="2000" dirty="0" smtClean="0"/>
              <a:t> It is concerned with the </a:t>
            </a:r>
            <a:r>
              <a:rPr lang="en-GB" sz="2000" b="1" i="1" dirty="0" smtClean="0">
                <a:solidFill>
                  <a:srgbClr val="0070C0"/>
                </a:solidFill>
              </a:rPr>
              <a:t>deformation and strength of bodies of soil.</a:t>
            </a:r>
          </a:p>
          <a:p>
            <a:pPr>
              <a:buFont typeface="Arial" pitchFamily="34" charset="0"/>
              <a:buChar char="•"/>
            </a:pPr>
            <a:endParaRPr lang="en-GB" sz="2000" dirty="0" smtClean="0"/>
          </a:p>
          <a:p>
            <a:pPr>
              <a:buFont typeface="Arial" pitchFamily="34" charset="0"/>
              <a:buChar char="•"/>
            </a:pPr>
            <a:r>
              <a:rPr lang="en-GB" sz="2000" dirty="0" smtClean="0"/>
              <a:t> It deals with the </a:t>
            </a:r>
            <a:r>
              <a:rPr lang="en-GB" sz="2000" b="1" dirty="0" smtClean="0">
                <a:solidFill>
                  <a:srgbClr val="0070C0"/>
                </a:solidFill>
              </a:rPr>
              <a:t>mechanical properties </a:t>
            </a:r>
            <a:r>
              <a:rPr lang="en-GB" sz="2000" dirty="0" smtClean="0"/>
              <a:t>of the soil materials and </a:t>
            </a:r>
          </a:p>
          <a:p>
            <a:r>
              <a:rPr lang="en-GB" sz="2000" dirty="0" smtClean="0"/>
              <a:t>  with   the   application of the knowledge of these properties to </a:t>
            </a:r>
          </a:p>
          <a:p>
            <a:r>
              <a:rPr lang="en-GB" sz="2000" dirty="0"/>
              <a:t> </a:t>
            </a:r>
            <a:r>
              <a:rPr lang="en-GB" sz="2000" dirty="0" smtClean="0"/>
              <a:t> engineering problems.</a:t>
            </a:r>
          </a:p>
          <a:p>
            <a:pPr>
              <a:buFont typeface="Arial" pitchFamily="34" charset="0"/>
              <a:buChar char="•"/>
            </a:pPr>
            <a:r>
              <a:rPr lang="en-GB" sz="2000" dirty="0" smtClean="0"/>
              <a:t> In particular, it is concerned with the </a:t>
            </a:r>
            <a:r>
              <a:rPr lang="en-GB" sz="2000" b="1" dirty="0" smtClean="0">
                <a:solidFill>
                  <a:srgbClr val="0070C0"/>
                </a:solidFill>
              </a:rPr>
              <a:t>interaction of structures with</a:t>
            </a:r>
          </a:p>
          <a:p>
            <a:r>
              <a:rPr lang="en-GB" sz="2000" b="1" dirty="0">
                <a:solidFill>
                  <a:srgbClr val="0070C0"/>
                </a:solidFill>
              </a:rPr>
              <a:t> </a:t>
            </a:r>
            <a:r>
              <a:rPr lang="en-GB" sz="2000" b="1" dirty="0" smtClean="0">
                <a:solidFill>
                  <a:srgbClr val="0070C0"/>
                </a:solidFill>
              </a:rPr>
              <a:t> their foundation</a:t>
            </a:r>
            <a:r>
              <a:rPr lang="en-GB" sz="2000" dirty="0" smtClean="0"/>
              <a:t> material.  </a:t>
            </a:r>
          </a:p>
          <a:p>
            <a:endParaRPr lang="en-GB" sz="2000" dirty="0" smtClean="0"/>
          </a:p>
          <a:p>
            <a:r>
              <a:rPr lang="en-GB" sz="2000" dirty="0"/>
              <a:t> </a:t>
            </a:r>
            <a:r>
              <a:rPr lang="en-GB" sz="2000" dirty="0" smtClean="0"/>
              <a:t> This includes both conventional structures</a:t>
            </a:r>
          </a:p>
          <a:p>
            <a:r>
              <a:rPr lang="en-GB" sz="2000" dirty="0" smtClean="0"/>
              <a:t>  and also structures such as </a:t>
            </a:r>
            <a:r>
              <a:rPr lang="en-GB" sz="2000" b="1" dirty="0" smtClean="0">
                <a:solidFill>
                  <a:srgbClr val="0070C0"/>
                </a:solidFill>
              </a:rPr>
              <a:t>earth dams, </a:t>
            </a:r>
          </a:p>
          <a:p>
            <a:r>
              <a:rPr lang="en-GB" sz="2000" b="1" dirty="0" smtClean="0">
                <a:solidFill>
                  <a:srgbClr val="0070C0"/>
                </a:solidFill>
              </a:rPr>
              <a:t>  embankments and roads</a:t>
            </a:r>
            <a:r>
              <a:rPr lang="en-GB" sz="2000" dirty="0" smtClean="0"/>
              <a:t> which </a:t>
            </a:r>
          </a:p>
          <a:p>
            <a:r>
              <a:rPr lang="en-GB" sz="2000" dirty="0"/>
              <a:t> </a:t>
            </a:r>
            <a:r>
              <a:rPr lang="en-GB" sz="2000" dirty="0" smtClean="0"/>
              <a:t> are made of soil.</a:t>
            </a:r>
            <a:endParaRPr lang="en-GB" sz="2000" dirty="0"/>
          </a:p>
        </p:txBody>
      </p:sp>
      <p:pic>
        <p:nvPicPr>
          <p:cNvPr id="14338" name="Picture 2" descr="http://upload.wikimedia.org/wikipedia/commons/thumb/3/31/Tataragi_Dam01n4272.jpg/220px-Tataragi_Dam01n4272.jpg">
            <a:hlinkClick r:id="rId2"/>
          </p:cNvPr>
          <p:cNvPicPr>
            <a:picLocks noChangeAspect="1" noChangeArrowheads="1"/>
          </p:cNvPicPr>
          <p:nvPr/>
        </p:nvPicPr>
        <p:blipFill>
          <a:blip r:embed="rId3" cstate="print"/>
          <a:srcRect/>
          <a:stretch>
            <a:fillRect/>
          </a:stretch>
        </p:blipFill>
        <p:spPr bwMode="auto">
          <a:xfrm>
            <a:off x="5868144" y="4365104"/>
            <a:ext cx="3198233" cy="2400314"/>
          </a:xfrm>
          <a:prstGeom prst="rect">
            <a:avLst/>
          </a:prstGeom>
          <a:noFill/>
          <a:ln w="28575">
            <a:solidFill>
              <a:schemeClr val="tx1"/>
            </a:solidFill>
          </a:ln>
        </p:spPr>
      </p:pic>
      <p:sp>
        <p:nvSpPr>
          <p:cNvPr id="5" name="Rectangle 4"/>
          <p:cNvSpPr/>
          <p:nvPr/>
        </p:nvSpPr>
        <p:spPr>
          <a:xfrm>
            <a:off x="6732240" y="4365103"/>
            <a:ext cx="3851920" cy="307777"/>
          </a:xfrm>
          <a:prstGeom prst="rect">
            <a:avLst/>
          </a:prstGeom>
        </p:spPr>
        <p:txBody>
          <a:bodyPr wrap="square">
            <a:spAutoFit/>
          </a:bodyPr>
          <a:lstStyle/>
          <a:p>
            <a:r>
              <a:rPr lang="en-GB" sz="1400" dirty="0" smtClean="0"/>
              <a:t>Tataragi Dam in Asago, Japan.</a:t>
            </a:r>
            <a:endParaRPr lang="en-GB" sz="1400" dirty="0"/>
          </a:p>
        </p:txBody>
      </p:sp>
    </p:spTree>
    <p:extLst>
      <p:ext uri="{BB962C8B-B14F-4D97-AF65-F5344CB8AC3E}">
        <p14:creationId xmlns:p14="http://schemas.microsoft.com/office/powerpoint/2010/main" val="33607038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564904"/>
            <a:ext cx="7920880" cy="3508653"/>
          </a:xfrm>
          <a:prstGeom prst="rect">
            <a:avLst/>
          </a:prstGeom>
        </p:spPr>
        <p:txBody>
          <a:bodyPr wrap="square">
            <a:spAutoFit/>
          </a:bodyPr>
          <a:lstStyle/>
          <a:p>
            <a:pPr algn="just"/>
            <a:r>
              <a:rPr lang="en-GB" sz="2800" b="1" dirty="0" smtClean="0">
                <a:solidFill>
                  <a:srgbClr val="0070C0"/>
                </a:solidFill>
              </a:rPr>
              <a:t>‘Index properties’ </a:t>
            </a:r>
            <a:r>
              <a:rPr lang="en-GB" sz="2200" dirty="0" smtClean="0"/>
              <a:t>describe the observable physical</a:t>
            </a:r>
          </a:p>
          <a:p>
            <a:pPr algn="just"/>
            <a:r>
              <a:rPr lang="en-GB" sz="2200" dirty="0" smtClean="0"/>
              <a:t> characteristics with significant influence on a soil’s behaviour. </a:t>
            </a:r>
          </a:p>
          <a:p>
            <a:pPr algn="just"/>
            <a:r>
              <a:rPr lang="en-GB" sz="2200" b="1" dirty="0" smtClean="0">
                <a:solidFill>
                  <a:srgbClr val="0070C0"/>
                </a:solidFill>
              </a:rPr>
              <a:t> Index properties include the descriptions of:</a:t>
            </a:r>
          </a:p>
          <a:p>
            <a:pPr algn="just"/>
            <a:endParaRPr lang="en-GB" sz="2200" b="1" dirty="0" smtClean="0">
              <a:solidFill>
                <a:srgbClr val="0070C0"/>
              </a:solidFill>
            </a:endParaRPr>
          </a:p>
          <a:p>
            <a:pPr algn="just"/>
            <a:r>
              <a:rPr lang="en-GB" sz="2200" b="1" dirty="0" smtClean="0">
                <a:solidFill>
                  <a:srgbClr val="0070C0"/>
                </a:solidFill>
              </a:rPr>
              <a:t>1.</a:t>
            </a:r>
            <a:r>
              <a:rPr lang="en-GB" sz="2800" b="1" dirty="0" smtClean="0">
                <a:solidFill>
                  <a:srgbClr val="0070C0"/>
                </a:solidFill>
              </a:rPr>
              <a:t>Soil Texture </a:t>
            </a:r>
            <a:r>
              <a:rPr lang="en-GB" sz="2200" b="1" dirty="0" smtClean="0"/>
              <a:t>- </a:t>
            </a:r>
            <a:r>
              <a:rPr lang="en-GB" sz="2200" dirty="0" smtClean="0"/>
              <a:t>The description of the grain size distribution of soil particles according to their </a:t>
            </a:r>
            <a:r>
              <a:rPr lang="en-GB" sz="2200" dirty="0" smtClean="0">
                <a:solidFill>
                  <a:srgbClr val="0070C0"/>
                </a:solidFill>
              </a:rPr>
              <a:t>texture</a:t>
            </a:r>
            <a:r>
              <a:rPr lang="en-GB" sz="2200" dirty="0" smtClean="0"/>
              <a:t> (particle size, shape, and gradation).</a:t>
            </a:r>
          </a:p>
          <a:p>
            <a:pPr algn="just"/>
            <a:r>
              <a:rPr lang="en-GB" sz="2800" b="1" dirty="0">
                <a:solidFill>
                  <a:srgbClr val="0070C0"/>
                </a:solidFill>
              </a:rPr>
              <a:t>2</a:t>
            </a:r>
            <a:r>
              <a:rPr lang="en-GB" sz="2800" b="1" dirty="0" smtClean="0">
                <a:solidFill>
                  <a:srgbClr val="0070C0"/>
                </a:solidFill>
              </a:rPr>
              <a:t>. Soil Consistency </a:t>
            </a:r>
            <a:r>
              <a:rPr lang="en-GB" sz="2200" b="1" dirty="0" smtClean="0"/>
              <a:t>- </a:t>
            </a:r>
            <a:r>
              <a:rPr lang="en-GB" sz="2200" b="1" dirty="0" smtClean="0">
                <a:solidFill>
                  <a:srgbClr val="0070C0"/>
                </a:solidFill>
              </a:rPr>
              <a:t>The relative ease with which a soil can be deformed</a:t>
            </a:r>
            <a:r>
              <a:rPr lang="en-GB" sz="2200" dirty="0" smtClean="0"/>
              <a:t>. Uses the terms of </a:t>
            </a:r>
            <a:r>
              <a:rPr lang="en-GB" sz="2800" dirty="0" smtClean="0">
                <a:solidFill>
                  <a:srgbClr val="0070C0"/>
                </a:solidFill>
              </a:rPr>
              <a:t>soft, firm, or hard</a:t>
            </a:r>
          </a:p>
        </p:txBody>
      </p:sp>
      <p:sp>
        <p:nvSpPr>
          <p:cNvPr id="4" name="Rectangle 3"/>
          <p:cNvSpPr/>
          <p:nvPr/>
        </p:nvSpPr>
        <p:spPr>
          <a:xfrm>
            <a:off x="1115616" y="908720"/>
            <a:ext cx="7632848" cy="1569660"/>
          </a:xfrm>
          <a:prstGeom prst="rect">
            <a:avLst/>
          </a:prstGeom>
        </p:spPr>
        <p:txBody>
          <a:bodyPr wrap="square">
            <a:spAutoFit/>
          </a:bodyPr>
          <a:lstStyle/>
          <a:p>
            <a:r>
              <a:rPr lang="en-GB" sz="2400" b="1" dirty="0" smtClean="0"/>
              <a:t>•Soil Classifications</a:t>
            </a:r>
          </a:p>
          <a:p>
            <a:r>
              <a:rPr lang="en-GB" sz="2400" b="1" dirty="0" smtClean="0"/>
              <a:t>•Soil Consistency</a:t>
            </a:r>
          </a:p>
          <a:p>
            <a:r>
              <a:rPr lang="en-GB" sz="2400" b="1" dirty="0" smtClean="0"/>
              <a:t>•Permeability/hydraulic conductivity/Cohesion</a:t>
            </a:r>
          </a:p>
          <a:p>
            <a:r>
              <a:rPr lang="en-GB" sz="2400" b="1" dirty="0" smtClean="0"/>
              <a:t>•Shear Strength and Stability in ground motion</a:t>
            </a:r>
            <a:endParaRPr lang="en-GB" sz="2400" dirty="0"/>
          </a:p>
        </p:txBody>
      </p:sp>
      <p:sp>
        <p:nvSpPr>
          <p:cNvPr id="5" name="Rectangle 4"/>
          <p:cNvSpPr/>
          <p:nvPr/>
        </p:nvSpPr>
        <p:spPr>
          <a:xfrm>
            <a:off x="1115616" y="188640"/>
            <a:ext cx="6903236" cy="646331"/>
          </a:xfrm>
          <a:prstGeom prst="rect">
            <a:avLst/>
          </a:prstGeom>
        </p:spPr>
        <p:txBody>
          <a:bodyPr wrap="none">
            <a:spAutoFit/>
          </a:bodyPr>
          <a:lstStyle/>
          <a:p>
            <a:r>
              <a:rPr lang="en-GB" sz="3600" b="1" dirty="0" smtClean="0">
                <a:solidFill>
                  <a:srgbClr val="0070C0"/>
                </a:solidFill>
              </a:rPr>
              <a:t>Soil mechanics related subjects</a:t>
            </a:r>
          </a:p>
        </p:txBody>
      </p:sp>
      <p:sp>
        <p:nvSpPr>
          <p:cNvPr id="3" name="Rectangle 2"/>
          <p:cNvSpPr/>
          <p:nvPr/>
        </p:nvSpPr>
        <p:spPr>
          <a:xfrm>
            <a:off x="1119654" y="6073557"/>
            <a:ext cx="2546787" cy="523220"/>
          </a:xfrm>
          <a:prstGeom prst="rect">
            <a:avLst/>
          </a:prstGeom>
        </p:spPr>
        <p:txBody>
          <a:bodyPr wrap="none">
            <a:spAutoFit/>
          </a:bodyPr>
          <a:lstStyle/>
          <a:p>
            <a:pPr algn="just"/>
            <a:r>
              <a:rPr lang="en-GB" sz="2800" b="1" dirty="0">
                <a:solidFill>
                  <a:srgbClr val="0070C0"/>
                </a:solidFill>
              </a:rPr>
              <a:t>3</a:t>
            </a:r>
            <a:r>
              <a:rPr lang="en-GB" sz="2800" b="1" dirty="0" smtClean="0">
                <a:solidFill>
                  <a:srgbClr val="0070C0"/>
                </a:solidFill>
              </a:rPr>
              <a:t>. </a:t>
            </a:r>
            <a:r>
              <a:rPr lang="en-GB" sz="2800" b="1" dirty="0">
                <a:solidFill>
                  <a:srgbClr val="0070C0"/>
                </a:solidFill>
              </a:rPr>
              <a:t>Soil Density</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043608" y="188640"/>
            <a:ext cx="7776864" cy="1143000"/>
          </a:xfrm>
          <a:noFill/>
        </p:spPr>
        <p:txBody>
          <a:bodyPr>
            <a:noAutofit/>
          </a:bodyPr>
          <a:lstStyle/>
          <a:p>
            <a:r>
              <a:rPr lang="en-US" sz="4400" b="1" dirty="0" smtClean="0">
                <a:solidFill>
                  <a:srgbClr val="0070C0"/>
                </a:solidFill>
                <a:effectLst/>
                <a:latin typeface="+mn-lt"/>
              </a:rPr>
              <a:t>1</a:t>
            </a:r>
            <a:r>
              <a:rPr lang="en-US" sz="3600" b="1" dirty="0" smtClean="0">
                <a:solidFill>
                  <a:srgbClr val="0070C0"/>
                </a:solidFill>
                <a:effectLst/>
                <a:latin typeface="+mn-lt"/>
              </a:rPr>
              <a:t>.Soil Texture = % Sand, Silt &amp; Clay </a:t>
            </a:r>
            <a:br>
              <a:rPr lang="en-US" sz="3600" b="1" dirty="0" smtClean="0">
                <a:solidFill>
                  <a:srgbClr val="0070C0"/>
                </a:solidFill>
                <a:effectLst/>
                <a:latin typeface="+mn-lt"/>
              </a:rPr>
            </a:br>
            <a:r>
              <a:rPr lang="en-US" sz="3600" b="1" dirty="0" smtClean="0">
                <a:solidFill>
                  <a:srgbClr val="0070C0"/>
                </a:solidFill>
                <a:effectLst/>
                <a:latin typeface="+mn-lt"/>
              </a:rPr>
              <a:t>                                  in a soil.</a:t>
            </a:r>
          </a:p>
        </p:txBody>
      </p:sp>
      <p:sp>
        <p:nvSpPr>
          <p:cNvPr id="4099" name="Rectangle 3"/>
          <p:cNvSpPr>
            <a:spLocks noGrp="1" noChangeArrowheads="1"/>
          </p:cNvSpPr>
          <p:nvPr>
            <p:ph idx="1"/>
          </p:nvPr>
        </p:nvSpPr>
        <p:spPr/>
        <p:txBody>
          <a:bodyPr>
            <a:normAutofit lnSpcReduction="10000"/>
          </a:bodyPr>
          <a:lstStyle/>
          <a:p>
            <a:pPr algn="just">
              <a:lnSpc>
                <a:spcPct val="130000"/>
              </a:lnSpc>
              <a:defRPr/>
            </a:pPr>
            <a:r>
              <a:rPr lang="en-US" sz="2800" dirty="0" smtClean="0"/>
              <a:t>Soil texture is </a:t>
            </a:r>
            <a:r>
              <a:rPr lang="en-US" sz="2800" b="1" dirty="0" smtClean="0">
                <a:solidFill>
                  <a:srgbClr val="0070C0"/>
                </a:solidFill>
              </a:rPr>
              <a:t>the single most important physical property of the soil. </a:t>
            </a:r>
            <a:r>
              <a:rPr lang="en-US" sz="2800" dirty="0" smtClean="0"/>
              <a:t> Knowing the soil texture alone will provide information about: </a:t>
            </a:r>
          </a:p>
          <a:p>
            <a:pPr>
              <a:lnSpc>
                <a:spcPct val="130000"/>
              </a:lnSpc>
              <a:defRPr/>
            </a:pPr>
            <a:r>
              <a:rPr lang="en-US" sz="2400" b="1" dirty="0" smtClean="0">
                <a:solidFill>
                  <a:srgbClr val="0070C0"/>
                </a:solidFill>
              </a:rPr>
              <a:t>1) Water flow potential</a:t>
            </a:r>
          </a:p>
          <a:p>
            <a:pPr>
              <a:lnSpc>
                <a:spcPct val="130000"/>
              </a:lnSpc>
              <a:defRPr/>
            </a:pPr>
            <a:r>
              <a:rPr lang="en-US" sz="2400" b="1" dirty="0" smtClean="0">
                <a:solidFill>
                  <a:srgbClr val="0070C0"/>
                </a:solidFill>
              </a:rPr>
              <a:t>2) Water holding capacity</a:t>
            </a:r>
          </a:p>
          <a:p>
            <a:pPr>
              <a:lnSpc>
                <a:spcPct val="130000"/>
              </a:lnSpc>
              <a:defRPr/>
            </a:pPr>
            <a:r>
              <a:rPr lang="en-US" sz="2400" b="1" dirty="0" smtClean="0">
                <a:solidFill>
                  <a:srgbClr val="0070C0"/>
                </a:solidFill>
              </a:rPr>
              <a:t>3) Fertility potential</a:t>
            </a:r>
          </a:p>
          <a:p>
            <a:pPr>
              <a:lnSpc>
                <a:spcPct val="130000"/>
              </a:lnSpc>
              <a:defRPr/>
            </a:pPr>
            <a:r>
              <a:rPr lang="en-US" sz="2400" b="1" dirty="0" smtClean="0">
                <a:solidFill>
                  <a:srgbClr val="0070C0"/>
                </a:solidFill>
              </a:rPr>
              <a:t>4) Suitability for many urban                                                             uses in its bearing capacity</a:t>
            </a:r>
          </a:p>
        </p:txBody>
      </p:sp>
      <p:pic>
        <p:nvPicPr>
          <p:cNvPr id="4100" name="Picture 4" descr="handsholdingsoil"/>
          <p:cNvPicPr>
            <a:picLocks noChangeAspect="1" noChangeArrowheads="1"/>
          </p:cNvPicPr>
          <p:nvPr/>
        </p:nvPicPr>
        <p:blipFill>
          <a:blip r:embed="rId3" cstate="print"/>
          <a:srcRect/>
          <a:stretch>
            <a:fillRect/>
          </a:stretch>
        </p:blipFill>
        <p:spPr bwMode="auto">
          <a:xfrm>
            <a:off x="6096594" y="3212976"/>
            <a:ext cx="2895600" cy="2533650"/>
          </a:xfrm>
          <a:prstGeom prst="rect">
            <a:avLst/>
          </a:prstGeom>
          <a:noFill/>
          <a:ln w="9525">
            <a:noFill/>
            <a:miter lim="800000"/>
            <a:headEnd/>
            <a:tailEnd/>
          </a:ln>
        </p:spPr>
      </p:pic>
      <p:sp>
        <p:nvSpPr>
          <p:cNvPr id="5" name="TextBox 4"/>
          <p:cNvSpPr txBox="1"/>
          <p:nvPr/>
        </p:nvSpPr>
        <p:spPr>
          <a:xfrm>
            <a:off x="1115616" y="6248400"/>
            <a:ext cx="8028384" cy="646331"/>
          </a:xfrm>
          <a:prstGeom prst="rect">
            <a:avLst/>
          </a:prstGeom>
          <a:noFill/>
        </p:spPr>
        <p:txBody>
          <a:bodyPr wrap="square" rtlCol="0">
            <a:spAutoFit/>
          </a:bodyPr>
          <a:lstStyle/>
          <a:p>
            <a:r>
              <a:rPr lang="en-GB" b="1" dirty="0" smtClean="0">
                <a:solidFill>
                  <a:srgbClr val="0070C0"/>
                </a:solidFill>
              </a:rPr>
              <a:t>WHAT LABORATORY ANALYSIS DO WE USE  TO ANALYSE THE SOILS COMPOSITE NATURE...... ACCORDING TO TEXTURE  ?</a:t>
            </a:r>
            <a:endParaRPr lang="en-GB" b="1" dirty="0">
              <a:solidFill>
                <a:srgbClr val="0070C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dissolve">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dissolve">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dissolve">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dissolve">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dissolve">
                                      <p:cBhvr>
                                        <p:cTn id="27"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b="1" dirty="0" smtClean="0">
                <a:solidFill>
                  <a:srgbClr val="0070C0"/>
                </a:solidFill>
                <a:effectLst/>
                <a:latin typeface="+mn-lt"/>
              </a:rPr>
              <a:t>Particle Diameter Size</a:t>
            </a:r>
          </a:p>
        </p:txBody>
      </p:sp>
      <p:sp>
        <p:nvSpPr>
          <p:cNvPr id="23555" name="Rectangle 3"/>
          <p:cNvSpPr>
            <a:spLocks noGrp="1" noChangeArrowheads="1"/>
          </p:cNvSpPr>
          <p:nvPr>
            <p:ph idx="1"/>
          </p:nvPr>
        </p:nvSpPr>
        <p:spPr>
          <a:xfrm>
            <a:off x="1115616" y="1752600"/>
            <a:ext cx="4320480" cy="4953000"/>
          </a:xfrm>
        </p:spPr>
        <p:txBody>
          <a:bodyPr>
            <a:normAutofit fontScale="92500" lnSpcReduction="10000"/>
          </a:bodyPr>
          <a:lstStyle/>
          <a:p>
            <a:pPr>
              <a:defRPr/>
            </a:pPr>
            <a:r>
              <a:rPr lang="en-US" dirty="0" smtClean="0"/>
              <a:t>Soil particle diameters range over 6 orders of magnitude</a:t>
            </a:r>
          </a:p>
          <a:p>
            <a:pPr lvl="1">
              <a:defRPr/>
            </a:pPr>
            <a:r>
              <a:rPr lang="en-US" dirty="0" smtClean="0"/>
              <a:t>2 m boulders </a:t>
            </a:r>
          </a:p>
          <a:p>
            <a:pPr lvl="1">
              <a:defRPr/>
            </a:pPr>
            <a:r>
              <a:rPr lang="en-US" dirty="0" smtClean="0"/>
              <a:t>Coarse fragments  &gt; 2 mm</a:t>
            </a:r>
          </a:p>
          <a:p>
            <a:pPr lvl="1">
              <a:defRPr/>
            </a:pPr>
            <a:r>
              <a:rPr lang="en-US" dirty="0" smtClean="0"/>
              <a:t>Sand  &lt; 2 mm to 0.05 mm</a:t>
            </a:r>
          </a:p>
          <a:p>
            <a:pPr lvl="1">
              <a:defRPr/>
            </a:pPr>
            <a:r>
              <a:rPr lang="en-US" dirty="0" smtClean="0"/>
              <a:t>Silt  &lt; 0.05 mm to 0.002 mm</a:t>
            </a:r>
          </a:p>
          <a:p>
            <a:pPr lvl="1">
              <a:defRPr/>
            </a:pPr>
            <a:r>
              <a:rPr lang="en-US" dirty="0" smtClean="0"/>
              <a:t>Clay &lt; 0.002 m</a:t>
            </a:r>
          </a:p>
          <a:p>
            <a:pPr lvl="1">
              <a:buFont typeface="Monotype Sorts" pitchFamily="2" charset="2"/>
              <a:buNone/>
              <a:defRPr/>
            </a:pPr>
            <a:endParaRPr lang="en-US" dirty="0" smtClean="0"/>
          </a:p>
        </p:txBody>
      </p:sp>
      <p:pic>
        <p:nvPicPr>
          <p:cNvPr id="6148" name="Picture 4" descr="sieve"/>
          <p:cNvPicPr>
            <a:picLocks noChangeAspect="1" noChangeArrowheads="1"/>
          </p:cNvPicPr>
          <p:nvPr/>
        </p:nvPicPr>
        <p:blipFill>
          <a:blip r:embed="rId3" cstate="print"/>
          <a:srcRect/>
          <a:stretch>
            <a:fillRect/>
          </a:stretch>
        </p:blipFill>
        <p:spPr bwMode="auto">
          <a:xfrm>
            <a:off x="5652120" y="1772816"/>
            <a:ext cx="3124200" cy="2190750"/>
          </a:xfrm>
          <a:prstGeom prst="rect">
            <a:avLst/>
          </a:prstGeom>
          <a:noFill/>
          <a:ln w="9525">
            <a:noFill/>
            <a:miter lim="800000"/>
            <a:headEnd/>
            <a:tailEnd/>
          </a:ln>
        </p:spPr>
      </p:pic>
      <p:pic>
        <p:nvPicPr>
          <p:cNvPr id="5" name="Picture 4"/>
          <p:cNvPicPr>
            <a:picLocks noChangeAspect="1" noChangeArrowheads="1"/>
          </p:cNvPicPr>
          <p:nvPr/>
        </p:nvPicPr>
        <p:blipFill>
          <a:blip r:embed="rId4" cstate="print"/>
          <a:srcRect/>
          <a:stretch>
            <a:fillRect/>
          </a:stretch>
        </p:blipFill>
        <p:spPr bwMode="auto">
          <a:xfrm>
            <a:off x="0" y="0"/>
            <a:ext cx="9144000" cy="7029400"/>
          </a:xfrm>
          <a:prstGeom prst="rect">
            <a:avLst/>
          </a:prstGeom>
          <a:noFill/>
          <a:ln w="9525">
            <a:noFill/>
            <a:miter lim="800000"/>
            <a:headEnd/>
            <a:tailEnd/>
          </a:ln>
          <a:effectLst/>
        </p:spPr>
      </p:pic>
      <p:sp>
        <p:nvSpPr>
          <p:cNvPr id="6" name="TextBox 5"/>
          <p:cNvSpPr txBox="1"/>
          <p:nvPr/>
        </p:nvSpPr>
        <p:spPr>
          <a:xfrm>
            <a:off x="179512" y="0"/>
            <a:ext cx="4176464" cy="584775"/>
          </a:xfrm>
          <a:prstGeom prst="rect">
            <a:avLst/>
          </a:prstGeom>
          <a:noFill/>
        </p:spPr>
        <p:txBody>
          <a:bodyPr wrap="square" rtlCol="0">
            <a:spAutoFit/>
          </a:bodyPr>
          <a:lstStyle/>
          <a:p>
            <a:r>
              <a:rPr lang="en-GB" sz="3200" b="1" dirty="0" smtClean="0"/>
              <a:t>SIEVE ANALYSIS</a:t>
            </a:r>
            <a:endParaRPr lang="en-GB" sz="3200" b="1"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12520" y="116632"/>
            <a:ext cx="7498080" cy="1046692"/>
          </a:xfrm>
        </p:spPr>
        <p:txBody>
          <a:bodyPr/>
          <a:lstStyle/>
          <a:p>
            <a:r>
              <a:rPr lang="en-US" dirty="0" smtClean="0">
                <a:solidFill>
                  <a:srgbClr val="0070C0"/>
                </a:solidFill>
              </a:rPr>
              <a:t>Sieve Analysis</a:t>
            </a:r>
            <a:endParaRPr lang="en-US" dirty="0">
              <a:solidFill>
                <a:srgbClr val="0070C0"/>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5297332" y="4038600"/>
            <a:ext cx="3552178" cy="2362200"/>
          </a:xfrm>
          <a:prstGeom prst="rect">
            <a:avLst/>
          </a:prstGeom>
          <a:noFill/>
          <a:ln w="19050">
            <a:solidFill>
              <a:schemeClr val="tx1"/>
            </a:solidFill>
          </a:ln>
        </p:spPr>
      </p:pic>
      <p:sp>
        <p:nvSpPr>
          <p:cNvPr id="7" name="TextBox 6"/>
          <p:cNvSpPr txBox="1"/>
          <p:nvPr/>
        </p:nvSpPr>
        <p:spPr>
          <a:xfrm>
            <a:off x="971600" y="1295400"/>
            <a:ext cx="6877000" cy="4801314"/>
          </a:xfrm>
          <a:prstGeom prst="rect">
            <a:avLst/>
          </a:prstGeom>
          <a:noFill/>
        </p:spPr>
        <p:txBody>
          <a:bodyPr wrap="square" rtlCol="0">
            <a:spAutoFit/>
          </a:bodyPr>
          <a:lstStyle/>
          <a:p>
            <a:pPr marL="342900" indent="-342900">
              <a:buAutoNum type="arabicPeriod"/>
            </a:pPr>
            <a:r>
              <a:rPr lang="en-US" dirty="0" smtClean="0"/>
              <a:t>The sample is dried in a kiln, cooled and weighed.</a:t>
            </a:r>
          </a:p>
          <a:p>
            <a:pPr marL="342900" indent="-342900">
              <a:buAutoNum type="arabicPeriod"/>
            </a:pPr>
            <a:endParaRPr lang="en-US" dirty="0" smtClean="0"/>
          </a:p>
          <a:p>
            <a:pPr marL="342900" indent="-342900">
              <a:buAutoNum type="arabicPeriod"/>
            </a:pPr>
            <a:r>
              <a:rPr lang="en-US" dirty="0" smtClean="0"/>
              <a:t>The sample is then passed through a series of sieves of reducing mesh size by mechanical vibration.</a:t>
            </a:r>
          </a:p>
          <a:p>
            <a:pPr marL="342900" indent="-342900">
              <a:buAutoNum type="arabicPeriod"/>
            </a:pPr>
            <a:endParaRPr lang="en-US" dirty="0" smtClean="0"/>
          </a:p>
          <a:p>
            <a:pPr marL="342900" indent="-342900">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p>
          <a:p>
            <a:pPr marL="342900" indent="-342900"/>
            <a:endParaRPr lang="en-US" dirty="0" smtClean="0"/>
          </a:p>
          <a:p>
            <a:pPr marL="342900" indent="-342900"/>
            <a:r>
              <a:rPr lang="en-US" dirty="0" smtClean="0"/>
              <a:t>5. The Silt in the sample is retained </a:t>
            </a:r>
          </a:p>
          <a:p>
            <a:pPr marL="342900" indent="-342900"/>
            <a:r>
              <a:rPr lang="en-US" dirty="0"/>
              <a:t>	</a:t>
            </a:r>
            <a:r>
              <a:rPr lang="en-US" dirty="0" smtClean="0"/>
              <a:t>within a solid dish at the bottom </a:t>
            </a:r>
          </a:p>
          <a:p>
            <a:pPr marL="342900" indent="-342900"/>
            <a:r>
              <a:rPr lang="en-US" dirty="0"/>
              <a:t> </a:t>
            </a:r>
            <a:r>
              <a:rPr lang="en-US" dirty="0" smtClean="0"/>
              <a:t>   of the stack.</a:t>
            </a:r>
            <a:endParaRPr lang="en-US" dirty="0"/>
          </a:p>
        </p:txBody>
      </p:sp>
    </p:spTree>
    <p:extLst>
      <p:ext uri="{BB962C8B-B14F-4D97-AF65-F5344CB8AC3E}">
        <p14:creationId xmlns:p14="http://schemas.microsoft.com/office/powerpoint/2010/main" val="509925639"/>
      </p:ext>
    </p:extLst>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4"/>
          <p:cNvSpPr>
            <a:spLocks noGrp="1"/>
          </p:cNvSpPr>
          <p:nvPr>
            <p:ph type="sldNum" sz="quarter" idx="12"/>
          </p:nvPr>
        </p:nvSpPr>
        <p:spPr/>
        <p:txBody>
          <a:bodyPr/>
          <a:lstStyle/>
          <a:p>
            <a:fld id="{6BB84FCE-F5B5-492B-9FA4-6CEA42B2E2B9}" type="slidenum">
              <a:rPr lang="en-IN"/>
              <a:pPr/>
              <a:t>59</a:t>
            </a:fld>
            <a:endParaRPr lang="en-IN"/>
          </a:p>
        </p:txBody>
      </p:sp>
      <p:sp>
        <p:nvSpPr>
          <p:cNvPr id="68610" name="Rectangle 2"/>
          <p:cNvSpPr>
            <a:spLocks noGrp="1" noChangeArrowheads="1"/>
          </p:cNvSpPr>
          <p:nvPr>
            <p:ph type="title"/>
          </p:nvPr>
        </p:nvSpPr>
        <p:spPr/>
        <p:txBody>
          <a:bodyPr/>
          <a:lstStyle/>
          <a:p>
            <a:r>
              <a:rPr lang="en-US"/>
              <a:t>Sieve Analyses</a:t>
            </a:r>
          </a:p>
        </p:txBody>
      </p:sp>
      <p:pic>
        <p:nvPicPr>
          <p:cNvPr id="68611" name="Picture 3" descr="gravels-sands-fines"/>
          <p:cNvPicPr>
            <a:picLocks noChangeAspect="1" noChangeArrowheads="1"/>
          </p:cNvPicPr>
          <p:nvPr/>
        </p:nvPicPr>
        <p:blipFill>
          <a:blip r:embed="rId2" cstate="print">
            <a:lum contrast="24000"/>
          </a:blip>
          <a:srcRect t="13914" b="15273"/>
          <a:stretch>
            <a:fillRect/>
          </a:stretch>
        </p:blipFill>
        <p:spPr bwMode="auto">
          <a:xfrm>
            <a:off x="1331640" y="1412776"/>
            <a:ext cx="4660900" cy="4953000"/>
          </a:xfrm>
          <a:prstGeom prst="rect">
            <a:avLst/>
          </a:prstGeom>
          <a:noFill/>
          <a:ln w="28575">
            <a:solidFill>
              <a:schemeClr val="tx1"/>
            </a:solidFill>
          </a:ln>
        </p:spPr>
      </p:pic>
      <p:pic>
        <p:nvPicPr>
          <p:cNvPr id="5" name="Picture 6" descr="File:Laborsiebmaschine BMK.jpg">
            <a:hlinkClick r:id="rId3"/>
          </p:cNvPr>
          <p:cNvPicPr>
            <a:picLocks noChangeAspect="1" noChangeArrowheads="1"/>
          </p:cNvPicPr>
          <p:nvPr/>
        </p:nvPicPr>
        <p:blipFill>
          <a:blip r:embed="rId4" cstate="print"/>
          <a:srcRect/>
          <a:stretch>
            <a:fillRect/>
          </a:stretch>
        </p:blipFill>
        <p:spPr bwMode="auto">
          <a:xfrm>
            <a:off x="6588224" y="2631976"/>
            <a:ext cx="2265172" cy="3733800"/>
          </a:xfrm>
          <a:prstGeom prst="rect">
            <a:avLst/>
          </a:prstGeom>
          <a:noFill/>
          <a:ln w="19050">
            <a:solidFill>
              <a:schemeClr val="tx1"/>
            </a:solidFill>
          </a:ln>
        </p:spPr>
      </p:pic>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16632"/>
            <a:ext cx="8153400" cy="6131768"/>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a:effectLst/>
        </p:spPr>
      </p:pic>
      <p:sp>
        <p:nvSpPr>
          <p:cNvPr id="2" name="Rectangle 1"/>
          <p:cNvSpPr/>
          <p:nvPr/>
        </p:nvSpPr>
        <p:spPr>
          <a:xfrm>
            <a:off x="5338497" y="2009307"/>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910333" y="620688"/>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3336087" y="2517138"/>
            <a:ext cx="1811977"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3692696"/>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429866" y="1124744"/>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620339" y="2771053"/>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288776"/>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411760" y="3429000"/>
            <a:ext cx="76200" cy="283335"/>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1981199" y="4581128"/>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22807297"/>
      </p:ext>
    </p:extLst>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6632"/>
            <a:ext cx="7416824" cy="3877985"/>
          </a:xfrm>
          <a:prstGeom prst="rect">
            <a:avLst/>
          </a:prstGeom>
          <a:noFill/>
        </p:spPr>
        <p:txBody>
          <a:bodyPr wrap="square" rtlCol="0">
            <a:spAutoFit/>
          </a:bodyPr>
          <a:lstStyle/>
          <a:p>
            <a:r>
              <a:rPr lang="en-GB" sz="3200" dirty="0" smtClean="0"/>
              <a:t>Example 1:</a:t>
            </a:r>
          </a:p>
          <a:p>
            <a:endParaRPr lang="en-GB" dirty="0"/>
          </a:p>
          <a:p>
            <a:r>
              <a:rPr lang="en-GB" sz="2800" dirty="0" smtClean="0"/>
              <a:t>A sieve analysis was carried out on a sandy gravel and gave the results shown below.</a:t>
            </a:r>
          </a:p>
          <a:p>
            <a:endParaRPr lang="en-GB" sz="2800" dirty="0" smtClean="0"/>
          </a:p>
          <a:p>
            <a:r>
              <a:rPr lang="en-GB" sz="2800" dirty="0" smtClean="0"/>
              <a:t>Determine the percentages passing each sieve and hence draw the particle size distribution curve.</a:t>
            </a:r>
          </a:p>
          <a:p>
            <a:endParaRPr lang="en-GB" sz="2800" dirty="0"/>
          </a:p>
          <a:p>
            <a:r>
              <a:rPr lang="en-GB" sz="2800" dirty="0" smtClean="0"/>
              <a:t>The original sample was of mass 300g</a:t>
            </a:r>
            <a:endParaRPr lang="en-GB" sz="2800" dirty="0"/>
          </a:p>
        </p:txBody>
      </p:sp>
      <p:graphicFrame>
        <p:nvGraphicFramePr>
          <p:cNvPr id="3" name="Table 2"/>
          <p:cNvGraphicFramePr>
            <a:graphicFrameLocks noGrp="1"/>
          </p:cNvGraphicFramePr>
          <p:nvPr>
            <p:extLst>
              <p:ext uri="{D42A27DB-BD31-4B8C-83A1-F6EECF244321}">
                <p14:modId xmlns:p14="http://schemas.microsoft.com/office/powerpoint/2010/main" val="1990812911"/>
              </p:ext>
            </p:extLst>
          </p:nvPr>
        </p:nvGraphicFramePr>
        <p:xfrm>
          <a:off x="1187624" y="4149080"/>
          <a:ext cx="7560840" cy="2232248"/>
        </p:xfrm>
        <a:graphic>
          <a:graphicData uri="http://schemas.openxmlformats.org/drawingml/2006/table">
            <a:tbl>
              <a:tblPr firstRow="1" bandRow="1">
                <a:tableStyleId>{5C22544A-7EE6-4342-B048-85BDC9FD1C3A}</a:tableStyleId>
              </a:tblPr>
              <a:tblGrid>
                <a:gridCol w="1572637">
                  <a:extLst>
                    <a:ext uri="{9D8B030D-6E8A-4147-A177-3AD203B41FA5}">
                      <a16:colId xmlns:a16="http://schemas.microsoft.com/office/drawing/2014/main" val="20000"/>
                    </a:ext>
                  </a:extLst>
                </a:gridCol>
                <a:gridCol w="877135">
                  <a:extLst>
                    <a:ext uri="{9D8B030D-6E8A-4147-A177-3AD203B41FA5}">
                      <a16:colId xmlns:a16="http://schemas.microsoft.com/office/drawing/2014/main" val="20001"/>
                    </a:ext>
                  </a:extLst>
                </a:gridCol>
                <a:gridCol w="707686">
                  <a:extLst>
                    <a:ext uri="{9D8B030D-6E8A-4147-A177-3AD203B41FA5}">
                      <a16:colId xmlns:a16="http://schemas.microsoft.com/office/drawing/2014/main" val="20002"/>
                    </a:ext>
                  </a:extLst>
                </a:gridCol>
                <a:gridCol w="786318">
                  <a:extLst>
                    <a:ext uri="{9D8B030D-6E8A-4147-A177-3AD203B41FA5}">
                      <a16:colId xmlns:a16="http://schemas.microsoft.com/office/drawing/2014/main" val="20003"/>
                    </a:ext>
                  </a:extLst>
                </a:gridCol>
                <a:gridCol w="864950">
                  <a:extLst>
                    <a:ext uri="{9D8B030D-6E8A-4147-A177-3AD203B41FA5}">
                      <a16:colId xmlns:a16="http://schemas.microsoft.com/office/drawing/2014/main" val="20004"/>
                    </a:ext>
                  </a:extLst>
                </a:gridCol>
                <a:gridCol w="786318">
                  <a:extLst>
                    <a:ext uri="{9D8B030D-6E8A-4147-A177-3AD203B41FA5}">
                      <a16:colId xmlns:a16="http://schemas.microsoft.com/office/drawing/2014/main" val="20005"/>
                    </a:ext>
                  </a:extLst>
                </a:gridCol>
                <a:gridCol w="864950">
                  <a:extLst>
                    <a:ext uri="{9D8B030D-6E8A-4147-A177-3AD203B41FA5}">
                      <a16:colId xmlns:a16="http://schemas.microsoft.com/office/drawing/2014/main" val="20006"/>
                    </a:ext>
                  </a:extLst>
                </a:gridCol>
                <a:gridCol w="1100846">
                  <a:extLst>
                    <a:ext uri="{9D8B030D-6E8A-4147-A177-3AD203B41FA5}">
                      <a16:colId xmlns:a16="http://schemas.microsoft.com/office/drawing/2014/main" val="20007"/>
                    </a:ext>
                  </a:extLst>
                </a:gridCol>
              </a:tblGrid>
              <a:tr h="1044341">
                <a:tc>
                  <a:txBody>
                    <a:bodyPr/>
                    <a:lstStyle/>
                    <a:p>
                      <a:r>
                        <a:rPr lang="en-GB" dirty="0" smtClean="0">
                          <a:solidFill>
                            <a:schemeClr val="tx1"/>
                          </a:solidFill>
                        </a:rPr>
                        <a:t>Collected on</a:t>
                      </a:r>
                      <a:endParaRPr lang="en-GB" dirty="0">
                        <a:solidFill>
                          <a:schemeClr val="tx1"/>
                        </a:solidFill>
                      </a:endParaRPr>
                    </a:p>
                  </a:txBody>
                  <a:tcPr/>
                </a:tc>
                <a:tc>
                  <a:txBody>
                    <a:bodyPr/>
                    <a:lstStyle/>
                    <a:p>
                      <a:r>
                        <a:rPr lang="en-GB" dirty="0" smtClean="0">
                          <a:solidFill>
                            <a:schemeClr val="tx1"/>
                          </a:solidFill>
                        </a:rPr>
                        <a:t>5mm</a:t>
                      </a:r>
                      <a:endParaRPr lang="en-GB" dirty="0">
                        <a:solidFill>
                          <a:schemeClr val="tx1"/>
                        </a:solidFill>
                      </a:endParaRPr>
                    </a:p>
                  </a:txBody>
                  <a:tcPr/>
                </a:tc>
                <a:tc>
                  <a:txBody>
                    <a:bodyPr/>
                    <a:lstStyle/>
                    <a:p>
                      <a:r>
                        <a:rPr lang="en-GB" dirty="0" smtClean="0">
                          <a:solidFill>
                            <a:schemeClr val="tx1"/>
                          </a:solidFill>
                        </a:rPr>
                        <a:t>2.36</a:t>
                      </a:r>
                      <a:endParaRPr lang="en-GB" dirty="0">
                        <a:solidFill>
                          <a:schemeClr val="tx1"/>
                        </a:solidFill>
                      </a:endParaRPr>
                    </a:p>
                  </a:txBody>
                  <a:tcPr/>
                </a:tc>
                <a:tc>
                  <a:txBody>
                    <a:bodyPr/>
                    <a:lstStyle/>
                    <a:p>
                      <a:r>
                        <a:rPr lang="en-GB" dirty="0" smtClean="0">
                          <a:solidFill>
                            <a:schemeClr val="tx1"/>
                          </a:solidFill>
                        </a:rPr>
                        <a:t>1.18</a:t>
                      </a:r>
                      <a:endParaRPr lang="en-GB" dirty="0">
                        <a:solidFill>
                          <a:schemeClr val="tx1"/>
                        </a:solidFill>
                      </a:endParaRPr>
                    </a:p>
                  </a:txBody>
                  <a:tcPr/>
                </a:tc>
                <a:tc>
                  <a:txBody>
                    <a:bodyPr/>
                    <a:lstStyle/>
                    <a:p>
                      <a:r>
                        <a:rPr lang="en-GB" dirty="0" smtClean="0">
                          <a:solidFill>
                            <a:schemeClr val="tx1"/>
                          </a:solidFill>
                        </a:rPr>
                        <a:t>600 Mic.</a:t>
                      </a:r>
                      <a:endParaRPr lang="en-GB" dirty="0">
                        <a:solidFill>
                          <a:schemeClr val="tx1"/>
                        </a:solidFill>
                      </a:endParaRPr>
                    </a:p>
                  </a:txBody>
                  <a:tcPr/>
                </a:tc>
                <a:tc>
                  <a:txBody>
                    <a:bodyPr/>
                    <a:lstStyle/>
                    <a:p>
                      <a:r>
                        <a:rPr lang="en-GB" dirty="0" smtClean="0">
                          <a:solidFill>
                            <a:schemeClr val="tx1"/>
                          </a:solidFill>
                        </a:rPr>
                        <a:t>300</a:t>
                      </a:r>
                    </a:p>
                    <a:p>
                      <a:r>
                        <a:rPr lang="en-GB" dirty="0" smtClean="0">
                          <a:solidFill>
                            <a:schemeClr val="tx1"/>
                          </a:solidFill>
                        </a:rPr>
                        <a:t>Mic.</a:t>
                      </a:r>
                      <a:endParaRPr lang="en-GB" dirty="0">
                        <a:solidFill>
                          <a:schemeClr val="tx1"/>
                        </a:solidFill>
                      </a:endParaRPr>
                    </a:p>
                  </a:txBody>
                  <a:tcPr/>
                </a:tc>
                <a:tc>
                  <a:txBody>
                    <a:bodyPr/>
                    <a:lstStyle/>
                    <a:p>
                      <a:r>
                        <a:rPr lang="en-GB" dirty="0" smtClean="0">
                          <a:solidFill>
                            <a:schemeClr val="tx1"/>
                          </a:solidFill>
                        </a:rPr>
                        <a:t>150</a:t>
                      </a:r>
                    </a:p>
                    <a:p>
                      <a:r>
                        <a:rPr lang="en-GB" dirty="0" smtClean="0">
                          <a:solidFill>
                            <a:schemeClr val="tx1"/>
                          </a:solidFill>
                        </a:rPr>
                        <a:t>Mic.</a:t>
                      </a:r>
                      <a:endParaRPr lang="en-GB" dirty="0">
                        <a:solidFill>
                          <a:schemeClr val="tx1"/>
                        </a:solidFill>
                      </a:endParaRPr>
                    </a:p>
                  </a:txBody>
                  <a:tcPr/>
                </a:tc>
                <a:tc>
                  <a:txBody>
                    <a:bodyPr/>
                    <a:lstStyle/>
                    <a:p>
                      <a:r>
                        <a:rPr lang="en-GB" dirty="0" smtClean="0">
                          <a:solidFill>
                            <a:schemeClr val="tx1"/>
                          </a:solidFill>
                        </a:rPr>
                        <a:t>TRAY</a:t>
                      </a:r>
                      <a:r>
                        <a:rPr lang="en-GB" baseline="0" dirty="0" smtClean="0">
                          <a:solidFill>
                            <a:schemeClr val="tx1"/>
                          </a:solidFill>
                        </a:rPr>
                        <a:t> / PAN</a:t>
                      </a:r>
                      <a:endParaRPr lang="en-GB" dirty="0">
                        <a:solidFill>
                          <a:schemeClr val="tx1"/>
                        </a:solidFill>
                      </a:endParaRPr>
                    </a:p>
                  </a:txBody>
                  <a:tcPr/>
                </a:tc>
                <a:extLst>
                  <a:ext uri="{0D108BD9-81ED-4DB2-BD59-A6C34878D82A}">
                    <a16:rowId xmlns:a16="http://schemas.microsoft.com/office/drawing/2014/main" val="10000"/>
                  </a:ext>
                </a:extLst>
              </a:tr>
              <a:tr h="1187907">
                <a:tc>
                  <a:txBody>
                    <a:bodyPr/>
                    <a:lstStyle/>
                    <a:p>
                      <a:r>
                        <a:rPr lang="en-GB" sz="2000" dirty="0" smtClean="0"/>
                        <a:t>Grams</a:t>
                      </a:r>
                      <a:endParaRPr lang="en-GB" sz="2000" dirty="0"/>
                    </a:p>
                  </a:txBody>
                  <a:tcPr/>
                </a:tc>
                <a:tc>
                  <a:txBody>
                    <a:bodyPr/>
                    <a:lstStyle/>
                    <a:p>
                      <a:pPr algn="ctr"/>
                      <a:r>
                        <a:rPr lang="en-GB" sz="2400" dirty="0" smtClean="0"/>
                        <a:t>12</a:t>
                      </a:r>
                      <a:endParaRPr lang="en-GB" sz="2400" dirty="0"/>
                    </a:p>
                  </a:txBody>
                  <a:tcPr/>
                </a:tc>
                <a:tc>
                  <a:txBody>
                    <a:bodyPr/>
                    <a:lstStyle/>
                    <a:p>
                      <a:pPr algn="ctr"/>
                      <a:r>
                        <a:rPr lang="en-GB" sz="2400" dirty="0" smtClean="0"/>
                        <a:t>54</a:t>
                      </a:r>
                      <a:endParaRPr lang="en-GB" sz="2400" dirty="0"/>
                    </a:p>
                  </a:txBody>
                  <a:tcPr/>
                </a:tc>
                <a:tc>
                  <a:txBody>
                    <a:bodyPr/>
                    <a:lstStyle/>
                    <a:p>
                      <a:pPr algn="ctr"/>
                      <a:r>
                        <a:rPr lang="en-GB" sz="2400" dirty="0" smtClean="0"/>
                        <a:t>60</a:t>
                      </a:r>
                      <a:endParaRPr lang="en-GB" sz="2400" dirty="0"/>
                    </a:p>
                  </a:txBody>
                  <a:tcPr/>
                </a:tc>
                <a:tc>
                  <a:txBody>
                    <a:bodyPr/>
                    <a:lstStyle/>
                    <a:p>
                      <a:pPr algn="ctr"/>
                      <a:r>
                        <a:rPr lang="en-GB" sz="2400" dirty="0" smtClean="0"/>
                        <a:t>66</a:t>
                      </a:r>
                      <a:endParaRPr lang="en-GB" sz="2400" dirty="0"/>
                    </a:p>
                  </a:txBody>
                  <a:tcPr/>
                </a:tc>
                <a:tc>
                  <a:txBody>
                    <a:bodyPr/>
                    <a:lstStyle/>
                    <a:p>
                      <a:pPr algn="ctr"/>
                      <a:r>
                        <a:rPr lang="en-GB" sz="2400" dirty="0" smtClean="0"/>
                        <a:t>63</a:t>
                      </a:r>
                      <a:endParaRPr lang="en-GB" sz="2400" dirty="0"/>
                    </a:p>
                  </a:txBody>
                  <a:tcPr/>
                </a:tc>
                <a:tc>
                  <a:txBody>
                    <a:bodyPr/>
                    <a:lstStyle/>
                    <a:p>
                      <a:pPr algn="ctr"/>
                      <a:r>
                        <a:rPr lang="en-GB" sz="2400" dirty="0" smtClean="0"/>
                        <a:t>39</a:t>
                      </a:r>
                      <a:endParaRPr lang="en-GB" sz="2400" dirty="0"/>
                    </a:p>
                  </a:txBody>
                  <a:tcPr/>
                </a:tc>
                <a:tc>
                  <a:txBody>
                    <a:bodyPr/>
                    <a:lstStyle/>
                    <a:p>
                      <a:pPr algn="ctr"/>
                      <a:r>
                        <a:rPr lang="en-GB" sz="2400" dirty="0" smtClean="0"/>
                        <a:t>6</a:t>
                      </a:r>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139432912"/>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nvPr>
        </p:nvGraphicFramePr>
        <p:xfrm>
          <a:off x="1043608" y="980726"/>
          <a:ext cx="7704855" cy="5617740"/>
        </p:xfrm>
        <a:graphic>
          <a:graphicData uri="http://schemas.openxmlformats.org/drawingml/2006/table">
            <a:tbl>
              <a:tblPr firstRow="1" bandRow="1">
                <a:tableStyleId>{5C22544A-7EE6-4342-B048-85BDC9FD1C3A}</a:tableStyleId>
              </a:tblPr>
              <a:tblGrid>
                <a:gridCol w="1540971">
                  <a:extLst>
                    <a:ext uri="{9D8B030D-6E8A-4147-A177-3AD203B41FA5}">
                      <a16:colId xmlns:a16="http://schemas.microsoft.com/office/drawing/2014/main" val="20000"/>
                    </a:ext>
                  </a:extLst>
                </a:gridCol>
                <a:gridCol w="1540971">
                  <a:extLst>
                    <a:ext uri="{9D8B030D-6E8A-4147-A177-3AD203B41FA5}">
                      <a16:colId xmlns:a16="http://schemas.microsoft.com/office/drawing/2014/main" val="20001"/>
                    </a:ext>
                  </a:extLst>
                </a:gridCol>
                <a:gridCol w="1540971">
                  <a:extLst>
                    <a:ext uri="{9D8B030D-6E8A-4147-A177-3AD203B41FA5}">
                      <a16:colId xmlns:a16="http://schemas.microsoft.com/office/drawing/2014/main" val="20002"/>
                    </a:ext>
                  </a:extLst>
                </a:gridCol>
                <a:gridCol w="1785799">
                  <a:extLst>
                    <a:ext uri="{9D8B030D-6E8A-4147-A177-3AD203B41FA5}">
                      <a16:colId xmlns:a16="http://schemas.microsoft.com/office/drawing/2014/main" val="20003"/>
                    </a:ext>
                  </a:extLst>
                </a:gridCol>
                <a:gridCol w="1296143">
                  <a:extLst>
                    <a:ext uri="{9D8B030D-6E8A-4147-A177-3AD203B41FA5}">
                      <a16:colId xmlns:a16="http://schemas.microsoft.com/office/drawing/2014/main" val="20004"/>
                    </a:ext>
                  </a:extLst>
                </a:gridCol>
              </a:tblGrid>
              <a:tr h="1585542">
                <a:tc>
                  <a:txBody>
                    <a:bodyPr/>
                    <a:lstStyle/>
                    <a:p>
                      <a:pPr algn="ctr"/>
                      <a:r>
                        <a:rPr lang="en-GB" dirty="0" smtClean="0"/>
                        <a:t>SIEVE</a:t>
                      </a:r>
                      <a:endParaRPr lang="en-GB" dirty="0"/>
                    </a:p>
                  </a:txBody>
                  <a:tcPr/>
                </a:tc>
                <a:tc>
                  <a:txBody>
                    <a:bodyPr/>
                    <a:lstStyle/>
                    <a:p>
                      <a:pPr algn="ctr"/>
                      <a:r>
                        <a:rPr lang="en-GB" dirty="0" smtClean="0"/>
                        <a:t>MASS</a:t>
                      </a:r>
                      <a:endParaRPr lang="en-GB" dirty="0"/>
                    </a:p>
                  </a:txBody>
                  <a:tcPr/>
                </a:tc>
                <a:tc>
                  <a:txBody>
                    <a:bodyPr/>
                    <a:lstStyle/>
                    <a:p>
                      <a:pPr algn="ctr"/>
                      <a:r>
                        <a:rPr lang="en-GB" dirty="0" smtClean="0"/>
                        <a:t> % on Sieve</a:t>
                      </a:r>
                      <a:endParaRPr lang="en-GB" dirty="0"/>
                    </a:p>
                  </a:txBody>
                  <a:tcPr/>
                </a:tc>
                <a:tc>
                  <a:txBody>
                    <a:bodyPr/>
                    <a:lstStyle/>
                    <a:p>
                      <a:pPr algn="ctr"/>
                      <a:r>
                        <a:rPr lang="en-GB" dirty="0" smtClean="0"/>
                        <a:t>%</a:t>
                      </a:r>
                    </a:p>
                    <a:p>
                      <a:pPr algn="ctr"/>
                      <a:r>
                        <a:rPr lang="en-GB" dirty="0" smtClean="0"/>
                        <a:t>Total</a:t>
                      </a:r>
                    </a:p>
                    <a:p>
                      <a:pPr algn="ctr"/>
                      <a:r>
                        <a:rPr lang="en-GB" dirty="0" smtClean="0"/>
                        <a:t>Retained</a:t>
                      </a:r>
                      <a:endParaRPr lang="en-GB" dirty="0"/>
                    </a:p>
                  </a:txBody>
                  <a:tcPr/>
                </a:tc>
                <a:tc>
                  <a:txBody>
                    <a:bodyPr/>
                    <a:lstStyle/>
                    <a:p>
                      <a:pPr algn="ctr"/>
                      <a:r>
                        <a:rPr lang="en-GB" dirty="0" smtClean="0"/>
                        <a:t>%</a:t>
                      </a:r>
                    </a:p>
                    <a:p>
                      <a:pPr algn="ctr"/>
                      <a:r>
                        <a:rPr lang="en-GB" dirty="0" smtClean="0"/>
                        <a:t>Passing</a:t>
                      </a:r>
                      <a:endParaRPr lang="en-GB" dirty="0"/>
                    </a:p>
                  </a:txBody>
                  <a:tcPr/>
                </a:tc>
                <a:extLst>
                  <a:ext uri="{0D108BD9-81ED-4DB2-BD59-A6C34878D82A}">
                    <a16:rowId xmlns:a16="http://schemas.microsoft.com/office/drawing/2014/main" val="10000"/>
                  </a:ext>
                </a:extLst>
              </a:tr>
              <a:tr h="643026">
                <a:tc>
                  <a:txBody>
                    <a:bodyPr/>
                    <a:lstStyle/>
                    <a:p>
                      <a:r>
                        <a:rPr lang="en-GB" sz="2000" dirty="0" smtClean="0"/>
                        <a:t>5.00mm</a:t>
                      </a:r>
                      <a:endParaRPr lang="en-GB" sz="2000" dirty="0"/>
                    </a:p>
                  </a:txBody>
                  <a:tcPr/>
                </a:tc>
                <a:tc>
                  <a:txBody>
                    <a:bodyPr/>
                    <a:lstStyle/>
                    <a:p>
                      <a:pPr algn="ctr"/>
                      <a:r>
                        <a:rPr lang="en-GB" sz="2000" dirty="0" smtClean="0"/>
                        <a:t>12</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643026">
                <a:tc>
                  <a:txBody>
                    <a:bodyPr/>
                    <a:lstStyle/>
                    <a:p>
                      <a:r>
                        <a:rPr lang="en-GB" sz="2000" dirty="0" smtClean="0"/>
                        <a:t>2.36mm</a:t>
                      </a:r>
                      <a:endParaRPr lang="en-GB" sz="2000" dirty="0"/>
                    </a:p>
                  </a:txBody>
                  <a:tcPr/>
                </a:tc>
                <a:tc>
                  <a:txBody>
                    <a:bodyPr/>
                    <a:lstStyle/>
                    <a:p>
                      <a:pPr algn="ctr"/>
                      <a:r>
                        <a:rPr lang="en-GB" sz="2000" dirty="0" smtClean="0"/>
                        <a:t>54</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643026">
                <a:tc>
                  <a:txBody>
                    <a:bodyPr/>
                    <a:lstStyle/>
                    <a:p>
                      <a:r>
                        <a:rPr lang="en-GB" sz="2000" dirty="0" smtClean="0"/>
                        <a:t>1.18mm</a:t>
                      </a:r>
                      <a:endParaRPr lang="en-GB" sz="2000" dirty="0"/>
                    </a:p>
                  </a:txBody>
                  <a:tcPr/>
                </a:tc>
                <a:tc>
                  <a:txBody>
                    <a:bodyPr/>
                    <a:lstStyle/>
                    <a:p>
                      <a:pPr algn="ctr"/>
                      <a:r>
                        <a:rPr lang="en-GB" sz="2000" dirty="0" smtClean="0"/>
                        <a:t>60</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643026">
                <a:tc>
                  <a:txBody>
                    <a:bodyPr/>
                    <a:lstStyle/>
                    <a:p>
                      <a:r>
                        <a:rPr lang="en-GB" sz="2000" dirty="0" smtClean="0"/>
                        <a:t>600 micron</a:t>
                      </a:r>
                    </a:p>
                    <a:p>
                      <a:r>
                        <a:rPr lang="en-GB" sz="2000" dirty="0" smtClean="0"/>
                        <a:t>(.06mm)</a:t>
                      </a:r>
                      <a:endParaRPr lang="en-GB" sz="2000" dirty="0"/>
                    </a:p>
                  </a:txBody>
                  <a:tcPr/>
                </a:tc>
                <a:tc>
                  <a:txBody>
                    <a:bodyPr/>
                    <a:lstStyle/>
                    <a:p>
                      <a:pPr algn="ctr"/>
                      <a:r>
                        <a:rPr lang="en-GB" sz="2000" dirty="0" smtClean="0"/>
                        <a:t>66</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4"/>
                  </a:ext>
                </a:extLst>
              </a:tr>
              <a:tr h="643026">
                <a:tc>
                  <a:txBody>
                    <a:bodyPr/>
                    <a:lstStyle/>
                    <a:p>
                      <a:r>
                        <a:rPr lang="en-GB" sz="2000" dirty="0" smtClean="0"/>
                        <a:t>300 micron</a:t>
                      </a:r>
                    </a:p>
                    <a:p>
                      <a:r>
                        <a:rPr lang="en-GB" sz="2000" dirty="0" smtClean="0"/>
                        <a:t>(.03mm)</a:t>
                      </a:r>
                      <a:endParaRPr lang="en-GB" sz="2000" dirty="0"/>
                    </a:p>
                  </a:txBody>
                  <a:tcPr/>
                </a:tc>
                <a:tc>
                  <a:txBody>
                    <a:bodyPr/>
                    <a:lstStyle/>
                    <a:p>
                      <a:pPr algn="ctr"/>
                      <a:r>
                        <a:rPr lang="en-GB" sz="2000" dirty="0" smtClean="0"/>
                        <a:t>63</a:t>
                      </a:r>
                      <a:endParaRPr lang="en-GB" sz="20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643026">
                <a:tc>
                  <a:txBody>
                    <a:bodyPr/>
                    <a:lstStyle/>
                    <a:p>
                      <a:r>
                        <a:rPr lang="en-GB" sz="2000" dirty="0" smtClean="0"/>
                        <a:t>150 micron</a:t>
                      </a:r>
                    </a:p>
                    <a:p>
                      <a:r>
                        <a:rPr lang="en-GB" sz="2000" dirty="0" smtClean="0"/>
                        <a:t>(.015mm)</a:t>
                      </a:r>
                      <a:endParaRPr lang="en-GB" sz="2000" dirty="0"/>
                    </a:p>
                  </a:txBody>
                  <a:tcPr/>
                </a:tc>
                <a:tc>
                  <a:txBody>
                    <a:bodyPr/>
                    <a:lstStyle/>
                    <a:p>
                      <a:pPr algn="ctr"/>
                      <a:r>
                        <a:rPr lang="en-GB" sz="2000" dirty="0" smtClean="0"/>
                        <a:t>39</a:t>
                      </a:r>
                      <a:endParaRPr lang="en-GB" sz="2000"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1115616" y="188640"/>
            <a:ext cx="2304256" cy="584775"/>
          </a:xfrm>
          <a:prstGeom prst="rect">
            <a:avLst/>
          </a:prstGeom>
        </p:spPr>
        <p:txBody>
          <a:bodyPr wrap="square">
            <a:spAutoFit/>
          </a:bodyPr>
          <a:lstStyle/>
          <a:p>
            <a:r>
              <a:rPr lang="en-GB" sz="3200" dirty="0"/>
              <a:t>Example 1:</a:t>
            </a:r>
          </a:p>
        </p:txBody>
      </p:sp>
      <p:sp>
        <p:nvSpPr>
          <p:cNvPr id="4" name="Rectangle 3"/>
          <p:cNvSpPr/>
          <p:nvPr/>
        </p:nvSpPr>
        <p:spPr>
          <a:xfrm>
            <a:off x="5148064" y="481027"/>
            <a:ext cx="3692036" cy="369332"/>
          </a:xfrm>
          <a:prstGeom prst="rect">
            <a:avLst/>
          </a:prstGeom>
        </p:spPr>
        <p:txBody>
          <a:bodyPr wrap="none">
            <a:spAutoFit/>
          </a:bodyPr>
          <a:lstStyle/>
          <a:p>
            <a:r>
              <a:rPr lang="en-GB" dirty="0"/>
              <a:t>The original sample was of mass 300g</a:t>
            </a:r>
          </a:p>
        </p:txBody>
      </p:sp>
    </p:spTree>
    <p:extLst>
      <p:ext uri="{BB962C8B-B14F-4D97-AF65-F5344CB8AC3E}">
        <p14:creationId xmlns:p14="http://schemas.microsoft.com/office/powerpoint/2010/main" val="3798250718"/>
      </p:ext>
    </p:extLst>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294386427"/>
              </p:ext>
            </p:extLst>
          </p:nvPr>
        </p:nvGraphicFramePr>
        <p:xfrm>
          <a:off x="1043608" y="980726"/>
          <a:ext cx="7704855" cy="5617740"/>
        </p:xfrm>
        <a:graphic>
          <a:graphicData uri="http://schemas.openxmlformats.org/drawingml/2006/table">
            <a:tbl>
              <a:tblPr firstRow="1" bandRow="1">
                <a:tableStyleId>{5C22544A-7EE6-4342-B048-85BDC9FD1C3A}</a:tableStyleId>
              </a:tblPr>
              <a:tblGrid>
                <a:gridCol w="1540971">
                  <a:extLst>
                    <a:ext uri="{9D8B030D-6E8A-4147-A177-3AD203B41FA5}">
                      <a16:colId xmlns:a16="http://schemas.microsoft.com/office/drawing/2014/main" val="20000"/>
                    </a:ext>
                  </a:extLst>
                </a:gridCol>
                <a:gridCol w="1540971">
                  <a:extLst>
                    <a:ext uri="{9D8B030D-6E8A-4147-A177-3AD203B41FA5}">
                      <a16:colId xmlns:a16="http://schemas.microsoft.com/office/drawing/2014/main" val="20001"/>
                    </a:ext>
                  </a:extLst>
                </a:gridCol>
                <a:gridCol w="1540971">
                  <a:extLst>
                    <a:ext uri="{9D8B030D-6E8A-4147-A177-3AD203B41FA5}">
                      <a16:colId xmlns:a16="http://schemas.microsoft.com/office/drawing/2014/main" val="20002"/>
                    </a:ext>
                  </a:extLst>
                </a:gridCol>
                <a:gridCol w="1785799">
                  <a:extLst>
                    <a:ext uri="{9D8B030D-6E8A-4147-A177-3AD203B41FA5}">
                      <a16:colId xmlns:a16="http://schemas.microsoft.com/office/drawing/2014/main" val="20003"/>
                    </a:ext>
                  </a:extLst>
                </a:gridCol>
                <a:gridCol w="1296143">
                  <a:extLst>
                    <a:ext uri="{9D8B030D-6E8A-4147-A177-3AD203B41FA5}">
                      <a16:colId xmlns:a16="http://schemas.microsoft.com/office/drawing/2014/main" val="20004"/>
                    </a:ext>
                  </a:extLst>
                </a:gridCol>
              </a:tblGrid>
              <a:tr h="1585542">
                <a:tc>
                  <a:txBody>
                    <a:bodyPr/>
                    <a:lstStyle/>
                    <a:p>
                      <a:pPr algn="ctr"/>
                      <a:r>
                        <a:rPr lang="en-GB" dirty="0" smtClean="0"/>
                        <a:t>SIEVE</a:t>
                      </a:r>
                      <a:endParaRPr lang="en-GB" dirty="0"/>
                    </a:p>
                  </a:txBody>
                  <a:tcPr/>
                </a:tc>
                <a:tc>
                  <a:txBody>
                    <a:bodyPr/>
                    <a:lstStyle/>
                    <a:p>
                      <a:pPr algn="ctr"/>
                      <a:r>
                        <a:rPr lang="en-GB" dirty="0" smtClean="0"/>
                        <a:t>MASS</a:t>
                      </a:r>
                      <a:endParaRPr lang="en-GB" dirty="0"/>
                    </a:p>
                  </a:txBody>
                  <a:tcPr/>
                </a:tc>
                <a:tc>
                  <a:txBody>
                    <a:bodyPr/>
                    <a:lstStyle/>
                    <a:p>
                      <a:pPr algn="ctr"/>
                      <a:r>
                        <a:rPr lang="en-GB" dirty="0" smtClean="0"/>
                        <a:t> % on Sieve</a:t>
                      </a:r>
                      <a:endParaRPr lang="en-GB" dirty="0"/>
                    </a:p>
                  </a:txBody>
                  <a:tcPr/>
                </a:tc>
                <a:tc>
                  <a:txBody>
                    <a:bodyPr/>
                    <a:lstStyle/>
                    <a:p>
                      <a:pPr algn="ctr"/>
                      <a:r>
                        <a:rPr lang="en-GB" dirty="0" smtClean="0"/>
                        <a:t>%</a:t>
                      </a:r>
                    </a:p>
                    <a:p>
                      <a:pPr algn="ctr"/>
                      <a:r>
                        <a:rPr lang="en-GB" dirty="0" smtClean="0"/>
                        <a:t>Total</a:t>
                      </a:r>
                    </a:p>
                    <a:p>
                      <a:pPr algn="ctr"/>
                      <a:r>
                        <a:rPr lang="en-GB" dirty="0" smtClean="0"/>
                        <a:t>Retained</a:t>
                      </a:r>
                      <a:endParaRPr lang="en-GB" dirty="0"/>
                    </a:p>
                  </a:txBody>
                  <a:tcPr/>
                </a:tc>
                <a:tc>
                  <a:txBody>
                    <a:bodyPr/>
                    <a:lstStyle/>
                    <a:p>
                      <a:pPr algn="ctr"/>
                      <a:r>
                        <a:rPr lang="en-GB" dirty="0" smtClean="0"/>
                        <a:t>%</a:t>
                      </a:r>
                    </a:p>
                    <a:p>
                      <a:pPr algn="ctr"/>
                      <a:r>
                        <a:rPr lang="en-GB" dirty="0" smtClean="0"/>
                        <a:t>Passing</a:t>
                      </a:r>
                      <a:endParaRPr lang="en-GB" dirty="0"/>
                    </a:p>
                  </a:txBody>
                  <a:tcPr/>
                </a:tc>
                <a:extLst>
                  <a:ext uri="{0D108BD9-81ED-4DB2-BD59-A6C34878D82A}">
                    <a16:rowId xmlns:a16="http://schemas.microsoft.com/office/drawing/2014/main" val="10000"/>
                  </a:ext>
                </a:extLst>
              </a:tr>
              <a:tr h="643026">
                <a:tc>
                  <a:txBody>
                    <a:bodyPr/>
                    <a:lstStyle/>
                    <a:p>
                      <a:r>
                        <a:rPr lang="en-GB" sz="2000" dirty="0" smtClean="0"/>
                        <a:t>5.00mm</a:t>
                      </a:r>
                      <a:endParaRPr lang="en-GB" sz="2000" dirty="0"/>
                    </a:p>
                  </a:txBody>
                  <a:tcPr/>
                </a:tc>
                <a:tc>
                  <a:txBody>
                    <a:bodyPr/>
                    <a:lstStyle/>
                    <a:p>
                      <a:pPr algn="ctr"/>
                      <a:r>
                        <a:rPr lang="en-GB" sz="2000" dirty="0" smtClean="0"/>
                        <a:t>12</a:t>
                      </a:r>
                      <a:endParaRPr lang="en-GB" sz="2000" dirty="0"/>
                    </a:p>
                  </a:txBody>
                  <a:tcPr/>
                </a:tc>
                <a:tc>
                  <a:txBody>
                    <a:bodyPr/>
                    <a:lstStyle/>
                    <a:p>
                      <a:r>
                        <a:rPr lang="en-GB" dirty="0" smtClean="0"/>
                        <a:t>4</a:t>
                      </a:r>
                      <a:endParaRPr lang="en-GB" dirty="0"/>
                    </a:p>
                  </a:txBody>
                  <a:tcPr/>
                </a:tc>
                <a:tc>
                  <a:txBody>
                    <a:bodyPr/>
                    <a:lstStyle/>
                    <a:p>
                      <a:r>
                        <a:rPr lang="en-GB" dirty="0" smtClean="0"/>
                        <a:t>4</a:t>
                      </a:r>
                      <a:endParaRPr lang="en-GB" dirty="0"/>
                    </a:p>
                  </a:txBody>
                  <a:tcPr/>
                </a:tc>
                <a:tc>
                  <a:txBody>
                    <a:bodyPr/>
                    <a:lstStyle/>
                    <a:p>
                      <a:r>
                        <a:rPr lang="en-GB" dirty="0" smtClean="0"/>
                        <a:t>96</a:t>
                      </a:r>
                      <a:endParaRPr lang="en-GB" dirty="0"/>
                    </a:p>
                  </a:txBody>
                  <a:tcPr/>
                </a:tc>
                <a:extLst>
                  <a:ext uri="{0D108BD9-81ED-4DB2-BD59-A6C34878D82A}">
                    <a16:rowId xmlns:a16="http://schemas.microsoft.com/office/drawing/2014/main" val="10001"/>
                  </a:ext>
                </a:extLst>
              </a:tr>
              <a:tr h="643026">
                <a:tc>
                  <a:txBody>
                    <a:bodyPr/>
                    <a:lstStyle/>
                    <a:p>
                      <a:r>
                        <a:rPr lang="en-GB" sz="2000" dirty="0" smtClean="0"/>
                        <a:t>2.36mm</a:t>
                      </a:r>
                      <a:endParaRPr lang="en-GB" sz="2000" dirty="0"/>
                    </a:p>
                  </a:txBody>
                  <a:tcPr/>
                </a:tc>
                <a:tc>
                  <a:txBody>
                    <a:bodyPr/>
                    <a:lstStyle/>
                    <a:p>
                      <a:pPr algn="ctr"/>
                      <a:r>
                        <a:rPr lang="en-GB" sz="2000" dirty="0" smtClean="0"/>
                        <a:t>54</a:t>
                      </a:r>
                      <a:endParaRPr lang="en-GB" sz="2000" dirty="0"/>
                    </a:p>
                  </a:txBody>
                  <a:tcPr/>
                </a:tc>
                <a:tc>
                  <a:txBody>
                    <a:bodyPr/>
                    <a:lstStyle/>
                    <a:p>
                      <a:r>
                        <a:rPr lang="en-GB" dirty="0" smtClean="0"/>
                        <a:t>18</a:t>
                      </a:r>
                      <a:endParaRPr lang="en-GB" dirty="0"/>
                    </a:p>
                  </a:txBody>
                  <a:tcPr/>
                </a:tc>
                <a:tc>
                  <a:txBody>
                    <a:bodyPr/>
                    <a:lstStyle/>
                    <a:p>
                      <a:r>
                        <a:rPr lang="en-GB" dirty="0" smtClean="0"/>
                        <a:t>22</a:t>
                      </a:r>
                      <a:endParaRPr lang="en-GB" dirty="0"/>
                    </a:p>
                  </a:txBody>
                  <a:tcPr/>
                </a:tc>
                <a:tc>
                  <a:txBody>
                    <a:bodyPr/>
                    <a:lstStyle/>
                    <a:p>
                      <a:r>
                        <a:rPr lang="en-GB" dirty="0" smtClean="0"/>
                        <a:t>78</a:t>
                      </a:r>
                      <a:endParaRPr lang="en-GB" dirty="0"/>
                    </a:p>
                  </a:txBody>
                  <a:tcPr/>
                </a:tc>
                <a:extLst>
                  <a:ext uri="{0D108BD9-81ED-4DB2-BD59-A6C34878D82A}">
                    <a16:rowId xmlns:a16="http://schemas.microsoft.com/office/drawing/2014/main" val="10002"/>
                  </a:ext>
                </a:extLst>
              </a:tr>
              <a:tr h="643026">
                <a:tc>
                  <a:txBody>
                    <a:bodyPr/>
                    <a:lstStyle/>
                    <a:p>
                      <a:r>
                        <a:rPr lang="en-GB" sz="2000" dirty="0" smtClean="0"/>
                        <a:t>1.18mm</a:t>
                      </a:r>
                      <a:endParaRPr lang="en-GB" sz="2000" dirty="0"/>
                    </a:p>
                  </a:txBody>
                  <a:tcPr/>
                </a:tc>
                <a:tc>
                  <a:txBody>
                    <a:bodyPr/>
                    <a:lstStyle/>
                    <a:p>
                      <a:pPr algn="ctr"/>
                      <a:r>
                        <a:rPr lang="en-GB" sz="2000" dirty="0" smtClean="0"/>
                        <a:t>60</a:t>
                      </a:r>
                      <a:endParaRPr lang="en-GB" sz="2000" dirty="0"/>
                    </a:p>
                  </a:txBody>
                  <a:tcPr/>
                </a:tc>
                <a:tc>
                  <a:txBody>
                    <a:bodyPr/>
                    <a:lstStyle/>
                    <a:p>
                      <a:r>
                        <a:rPr lang="en-GB" dirty="0" smtClean="0"/>
                        <a:t>20</a:t>
                      </a:r>
                      <a:endParaRPr lang="en-GB" dirty="0"/>
                    </a:p>
                  </a:txBody>
                  <a:tcPr/>
                </a:tc>
                <a:tc>
                  <a:txBody>
                    <a:bodyPr/>
                    <a:lstStyle/>
                    <a:p>
                      <a:r>
                        <a:rPr lang="en-GB" dirty="0" smtClean="0"/>
                        <a:t>42</a:t>
                      </a:r>
                      <a:endParaRPr lang="en-GB" dirty="0"/>
                    </a:p>
                  </a:txBody>
                  <a:tcPr/>
                </a:tc>
                <a:tc>
                  <a:txBody>
                    <a:bodyPr/>
                    <a:lstStyle/>
                    <a:p>
                      <a:r>
                        <a:rPr lang="en-GB" dirty="0" smtClean="0"/>
                        <a:t>58</a:t>
                      </a:r>
                      <a:endParaRPr lang="en-GB" dirty="0"/>
                    </a:p>
                  </a:txBody>
                  <a:tcPr/>
                </a:tc>
                <a:extLst>
                  <a:ext uri="{0D108BD9-81ED-4DB2-BD59-A6C34878D82A}">
                    <a16:rowId xmlns:a16="http://schemas.microsoft.com/office/drawing/2014/main" val="10003"/>
                  </a:ext>
                </a:extLst>
              </a:tr>
              <a:tr h="643026">
                <a:tc>
                  <a:txBody>
                    <a:bodyPr/>
                    <a:lstStyle/>
                    <a:p>
                      <a:r>
                        <a:rPr lang="en-GB" sz="2000" dirty="0" smtClean="0"/>
                        <a:t>600 micron</a:t>
                      </a:r>
                    </a:p>
                    <a:p>
                      <a:r>
                        <a:rPr lang="en-GB" sz="2000" dirty="0" smtClean="0"/>
                        <a:t>(.06mm)</a:t>
                      </a:r>
                      <a:endParaRPr lang="en-GB" sz="2000" dirty="0"/>
                    </a:p>
                  </a:txBody>
                  <a:tcPr/>
                </a:tc>
                <a:tc>
                  <a:txBody>
                    <a:bodyPr/>
                    <a:lstStyle/>
                    <a:p>
                      <a:pPr algn="ctr"/>
                      <a:r>
                        <a:rPr lang="en-GB" sz="2000" dirty="0" smtClean="0"/>
                        <a:t>66</a:t>
                      </a:r>
                      <a:endParaRPr lang="en-GB" sz="2000" dirty="0"/>
                    </a:p>
                  </a:txBody>
                  <a:tcPr/>
                </a:tc>
                <a:tc>
                  <a:txBody>
                    <a:bodyPr/>
                    <a:lstStyle/>
                    <a:p>
                      <a:r>
                        <a:rPr lang="en-GB" dirty="0" smtClean="0"/>
                        <a:t>22</a:t>
                      </a:r>
                      <a:endParaRPr lang="en-GB" dirty="0"/>
                    </a:p>
                  </a:txBody>
                  <a:tcPr/>
                </a:tc>
                <a:tc>
                  <a:txBody>
                    <a:bodyPr/>
                    <a:lstStyle/>
                    <a:p>
                      <a:r>
                        <a:rPr lang="en-GB" dirty="0" smtClean="0"/>
                        <a:t>64</a:t>
                      </a:r>
                      <a:endParaRPr lang="en-GB" dirty="0"/>
                    </a:p>
                  </a:txBody>
                  <a:tcPr/>
                </a:tc>
                <a:tc>
                  <a:txBody>
                    <a:bodyPr/>
                    <a:lstStyle/>
                    <a:p>
                      <a:r>
                        <a:rPr lang="en-GB" dirty="0" smtClean="0"/>
                        <a:t>36</a:t>
                      </a:r>
                      <a:endParaRPr lang="en-GB" dirty="0"/>
                    </a:p>
                  </a:txBody>
                  <a:tcPr/>
                </a:tc>
                <a:extLst>
                  <a:ext uri="{0D108BD9-81ED-4DB2-BD59-A6C34878D82A}">
                    <a16:rowId xmlns:a16="http://schemas.microsoft.com/office/drawing/2014/main" val="10004"/>
                  </a:ext>
                </a:extLst>
              </a:tr>
              <a:tr h="643026">
                <a:tc>
                  <a:txBody>
                    <a:bodyPr/>
                    <a:lstStyle/>
                    <a:p>
                      <a:r>
                        <a:rPr lang="en-GB" sz="2000" dirty="0" smtClean="0"/>
                        <a:t>300 micron</a:t>
                      </a:r>
                    </a:p>
                    <a:p>
                      <a:r>
                        <a:rPr lang="en-GB" sz="2000" dirty="0" smtClean="0"/>
                        <a:t>(.03mm)</a:t>
                      </a:r>
                      <a:endParaRPr lang="en-GB" sz="2000" dirty="0"/>
                    </a:p>
                  </a:txBody>
                  <a:tcPr/>
                </a:tc>
                <a:tc>
                  <a:txBody>
                    <a:bodyPr/>
                    <a:lstStyle/>
                    <a:p>
                      <a:pPr algn="ctr"/>
                      <a:r>
                        <a:rPr lang="en-GB" sz="2000" dirty="0" smtClean="0"/>
                        <a:t>63</a:t>
                      </a:r>
                      <a:endParaRPr lang="en-GB" sz="2000" dirty="0"/>
                    </a:p>
                  </a:txBody>
                  <a:tcPr/>
                </a:tc>
                <a:tc>
                  <a:txBody>
                    <a:bodyPr/>
                    <a:lstStyle/>
                    <a:p>
                      <a:r>
                        <a:rPr lang="en-GB" dirty="0" smtClean="0"/>
                        <a:t>21</a:t>
                      </a:r>
                      <a:endParaRPr lang="en-GB" dirty="0"/>
                    </a:p>
                  </a:txBody>
                  <a:tcPr/>
                </a:tc>
                <a:tc>
                  <a:txBody>
                    <a:bodyPr/>
                    <a:lstStyle/>
                    <a:p>
                      <a:r>
                        <a:rPr lang="en-GB" dirty="0" smtClean="0"/>
                        <a:t>85</a:t>
                      </a:r>
                      <a:endParaRPr lang="en-GB" dirty="0"/>
                    </a:p>
                  </a:txBody>
                  <a:tcPr/>
                </a:tc>
                <a:tc>
                  <a:txBody>
                    <a:bodyPr/>
                    <a:lstStyle/>
                    <a:p>
                      <a:r>
                        <a:rPr lang="en-GB" dirty="0" smtClean="0"/>
                        <a:t>15</a:t>
                      </a:r>
                      <a:endParaRPr lang="en-GB" dirty="0"/>
                    </a:p>
                  </a:txBody>
                  <a:tcPr/>
                </a:tc>
                <a:extLst>
                  <a:ext uri="{0D108BD9-81ED-4DB2-BD59-A6C34878D82A}">
                    <a16:rowId xmlns:a16="http://schemas.microsoft.com/office/drawing/2014/main" val="10005"/>
                  </a:ext>
                </a:extLst>
              </a:tr>
              <a:tr h="643026">
                <a:tc>
                  <a:txBody>
                    <a:bodyPr/>
                    <a:lstStyle/>
                    <a:p>
                      <a:r>
                        <a:rPr lang="en-GB" sz="2000" dirty="0" smtClean="0"/>
                        <a:t>150 micron</a:t>
                      </a:r>
                    </a:p>
                    <a:p>
                      <a:r>
                        <a:rPr lang="en-GB" sz="2000" dirty="0" smtClean="0"/>
                        <a:t>(.015mm)</a:t>
                      </a:r>
                      <a:endParaRPr lang="en-GB" sz="2000" dirty="0"/>
                    </a:p>
                  </a:txBody>
                  <a:tcPr/>
                </a:tc>
                <a:tc>
                  <a:txBody>
                    <a:bodyPr/>
                    <a:lstStyle/>
                    <a:p>
                      <a:pPr algn="ctr"/>
                      <a:r>
                        <a:rPr lang="en-GB" sz="2000" dirty="0" smtClean="0"/>
                        <a:t>39</a:t>
                      </a:r>
                      <a:endParaRPr lang="en-GB" sz="2000" dirty="0"/>
                    </a:p>
                  </a:txBody>
                  <a:tcPr/>
                </a:tc>
                <a:tc>
                  <a:txBody>
                    <a:bodyPr/>
                    <a:lstStyle/>
                    <a:p>
                      <a:r>
                        <a:rPr lang="en-GB" dirty="0" smtClean="0"/>
                        <a:t>13</a:t>
                      </a:r>
                      <a:endParaRPr lang="en-GB" dirty="0"/>
                    </a:p>
                  </a:txBody>
                  <a:tcPr/>
                </a:tc>
                <a:tc>
                  <a:txBody>
                    <a:bodyPr/>
                    <a:lstStyle/>
                    <a:p>
                      <a:r>
                        <a:rPr lang="en-GB" dirty="0" smtClean="0"/>
                        <a:t>98</a:t>
                      </a:r>
                      <a:endParaRPr lang="en-GB" dirty="0"/>
                    </a:p>
                  </a:txBody>
                  <a:tcPr/>
                </a:tc>
                <a:tc>
                  <a:txBody>
                    <a:bodyPr/>
                    <a:lstStyle/>
                    <a:p>
                      <a:r>
                        <a:rPr lang="en-GB" dirty="0" smtClean="0"/>
                        <a:t>2</a:t>
                      </a:r>
                      <a:endParaRPr lang="en-GB" dirty="0"/>
                    </a:p>
                  </a:txBody>
                  <a:tcPr/>
                </a:tc>
                <a:extLst>
                  <a:ext uri="{0D108BD9-81ED-4DB2-BD59-A6C34878D82A}">
                    <a16:rowId xmlns:a16="http://schemas.microsoft.com/office/drawing/2014/main" val="10006"/>
                  </a:ext>
                </a:extLst>
              </a:tr>
            </a:tbl>
          </a:graphicData>
        </a:graphic>
      </p:graphicFrame>
      <p:sp>
        <p:nvSpPr>
          <p:cNvPr id="3" name="Rectangle 2"/>
          <p:cNvSpPr/>
          <p:nvPr/>
        </p:nvSpPr>
        <p:spPr>
          <a:xfrm>
            <a:off x="1115616" y="188640"/>
            <a:ext cx="2304256" cy="584775"/>
          </a:xfrm>
          <a:prstGeom prst="rect">
            <a:avLst/>
          </a:prstGeom>
        </p:spPr>
        <p:txBody>
          <a:bodyPr wrap="square">
            <a:spAutoFit/>
          </a:bodyPr>
          <a:lstStyle/>
          <a:p>
            <a:r>
              <a:rPr lang="en-GB" sz="3200" dirty="0"/>
              <a:t>Example 1:</a:t>
            </a:r>
          </a:p>
        </p:txBody>
      </p:sp>
      <p:sp>
        <p:nvSpPr>
          <p:cNvPr id="4" name="Rectangle 3"/>
          <p:cNvSpPr/>
          <p:nvPr/>
        </p:nvSpPr>
        <p:spPr>
          <a:xfrm>
            <a:off x="5148064" y="481027"/>
            <a:ext cx="3692036" cy="369332"/>
          </a:xfrm>
          <a:prstGeom prst="rect">
            <a:avLst/>
          </a:prstGeom>
        </p:spPr>
        <p:txBody>
          <a:bodyPr wrap="none">
            <a:spAutoFit/>
          </a:bodyPr>
          <a:lstStyle/>
          <a:p>
            <a:r>
              <a:rPr lang="en-GB" dirty="0"/>
              <a:t>The original sample was of mass 300g</a:t>
            </a:r>
          </a:p>
        </p:txBody>
      </p:sp>
    </p:spTree>
    <p:extLst>
      <p:ext uri="{BB962C8B-B14F-4D97-AF65-F5344CB8AC3E}">
        <p14:creationId xmlns:p14="http://schemas.microsoft.com/office/powerpoint/2010/main" val="127297405"/>
      </p:ext>
    </p:extLst>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2195736" y="1196752"/>
            <a:ext cx="0" cy="4248472"/>
          </a:xfrm>
          <a:prstGeom prst="line">
            <a:avLst/>
          </a:prstGeom>
        </p:spPr>
        <p:style>
          <a:lnRef idx="2">
            <a:schemeClr val="dk1"/>
          </a:lnRef>
          <a:fillRef idx="0">
            <a:schemeClr val="dk1"/>
          </a:fillRef>
          <a:effectRef idx="1">
            <a:schemeClr val="dk1"/>
          </a:effectRef>
          <a:fontRef idx="minor">
            <a:schemeClr val="tx1"/>
          </a:fontRef>
        </p:style>
      </p:cxnSp>
      <p:cxnSp>
        <p:nvCxnSpPr>
          <p:cNvPr id="5" name="Straight Connector 4"/>
          <p:cNvCxnSpPr/>
          <p:nvPr/>
        </p:nvCxnSpPr>
        <p:spPr>
          <a:xfrm flipH="1">
            <a:off x="2195736" y="5427139"/>
            <a:ext cx="6336704" cy="0"/>
          </a:xfrm>
          <a:prstGeom prst="line">
            <a:avLst/>
          </a:prstGeom>
        </p:spPr>
        <p:style>
          <a:lnRef idx="2">
            <a:schemeClr val="dk1"/>
          </a:lnRef>
          <a:fillRef idx="0">
            <a:schemeClr val="dk1"/>
          </a:fillRef>
          <a:effectRef idx="1">
            <a:schemeClr val="dk1"/>
          </a:effectRef>
          <a:fontRef idx="minor">
            <a:schemeClr val="tx1"/>
          </a:fontRef>
        </p:style>
      </p:cxnSp>
      <p:graphicFrame>
        <p:nvGraphicFramePr>
          <p:cNvPr id="7" name="Table 6"/>
          <p:cNvGraphicFramePr>
            <a:graphicFrameLocks noGrp="1"/>
          </p:cNvGraphicFramePr>
          <p:nvPr>
            <p:extLst>
              <p:ext uri="{D42A27DB-BD31-4B8C-83A1-F6EECF244321}">
                <p14:modId xmlns:p14="http://schemas.microsoft.com/office/powerpoint/2010/main" val="329149731"/>
              </p:ext>
            </p:extLst>
          </p:nvPr>
        </p:nvGraphicFramePr>
        <p:xfrm>
          <a:off x="2304790" y="1484784"/>
          <a:ext cx="6118596" cy="3870088"/>
        </p:xfrm>
        <a:graphic>
          <a:graphicData uri="http://schemas.openxmlformats.org/drawingml/2006/table">
            <a:tbl>
              <a:tblPr firstRow="1" bandRow="1">
                <a:tableStyleId>{5C22544A-7EE6-4342-B048-85BDC9FD1C3A}</a:tableStyleId>
              </a:tblPr>
              <a:tblGrid>
                <a:gridCol w="1019766">
                  <a:extLst>
                    <a:ext uri="{9D8B030D-6E8A-4147-A177-3AD203B41FA5}">
                      <a16:colId xmlns:a16="http://schemas.microsoft.com/office/drawing/2014/main" val="20000"/>
                    </a:ext>
                  </a:extLst>
                </a:gridCol>
                <a:gridCol w="1019766">
                  <a:extLst>
                    <a:ext uri="{9D8B030D-6E8A-4147-A177-3AD203B41FA5}">
                      <a16:colId xmlns:a16="http://schemas.microsoft.com/office/drawing/2014/main" val="20001"/>
                    </a:ext>
                  </a:extLst>
                </a:gridCol>
                <a:gridCol w="1019766">
                  <a:extLst>
                    <a:ext uri="{9D8B030D-6E8A-4147-A177-3AD203B41FA5}">
                      <a16:colId xmlns:a16="http://schemas.microsoft.com/office/drawing/2014/main" val="20002"/>
                    </a:ext>
                  </a:extLst>
                </a:gridCol>
                <a:gridCol w="1019766">
                  <a:extLst>
                    <a:ext uri="{9D8B030D-6E8A-4147-A177-3AD203B41FA5}">
                      <a16:colId xmlns:a16="http://schemas.microsoft.com/office/drawing/2014/main" val="20003"/>
                    </a:ext>
                  </a:extLst>
                </a:gridCol>
                <a:gridCol w="1019766">
                  <a:extLst>
                    <a:ext uri="{9D8B030D-6E8A-4147-A177-3AD203B41FA5}">
                      <a16:colId xmlns:a16="http://schemas.microsoft.com/office/drawing/2014/main" val="20004"/>
                    </a:ext>
                  </a:extLst>
                </a:gridCol>
                <a:gridCol w="1019766">
                  <a:extLst>
                    <a:ext uri="{9D8B030D-6E8A-4147-A177-3AD203B41FA5}">
                      <a16:colId xmlns:a16="http://schemas.microsoft.com/office/drawing/2014/main" val="20005"/>
                    </a:ext>
                  </a:extLst>
                </a:gridCol>
              </a:tblGrid>
              <a:tr h="831624">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759616">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759616">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759616">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759616">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cxnSp>
        <p:nvCxnSpPr>
          <p:cNvPr id="11" name="Straight Connector 10"/>
          <p:cNvCxnSpPr/>
          <p:nvPr/>
        </p:nvCxnSpPr>
        <p:spPr>
          <a:xfrm>
            <a:off x="1907704" y="1484784"/>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907704" y="2276872"/>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904333" y="3068960"/>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904333" y="386104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904333" y="4581128"/>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888355" y="5427139"/>
            <a:ext cx="2880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336899" y="5442078"/>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2195736" y="5445611"/>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355976" y="544914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364088" y="544522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372200" y="544914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380312" y="5449144"/>
            <a:ext cx="0" cy="2977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8388424" y="5449144"/>
            <a:ext cx="0" cy="297733"/>
          </a:xfrm>
          <a:prstGeom prst="line">
            <a:avLst/>
          </a:prstGeom>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187624" y="1219029"/>
            <a:ext cx="576064" cy="4801314"/>
          </a:xfrm>
          <a:prstGeom prst="rect">
            <a:avLst/>
          </a:prstGeom>
          <a:noFill/>
        </p:spPr>
        <p:txBody>
          <a:bodyPr wrap="square" rtlCol="0">
            <a:spAutoFit/>
          </a:bodyPr>
          <a:lstStyle/>
          <a:p>
            <a:r>
              <a:rPr lang="en-GB" dirty="0" smtClean="0"/>
              <a:t>100</a:t>
            </a:r>
          </a:p>
          <a:p>
            <a:endParaRPr lang="en-GB" dirty="0"/>
          </a:p>
          <a:p>
            <a:endParaRPr lang="en-GB" dirty="0" smtClean="0"/>
          </a:p>
          <a:p>
            <a:r>
              <a:rPr lang="en-GB" dirty="0" smtClean="0"/>
              <a:t>80</a:t>
            </a:r>
          </a:p>
          <a:p>
            <a:endParaRPr lang="en-GB" dirty="0"/>
          </a:p>
          <a:p>
            <a:endParaRPr lang="en-GB" dirty="0" smtClean="0"/>
          </a:p>
          <a:p>
            <a:r>
              <a:rPr lang="en-GB" dirty="0" smtClean="0"/>
              <a:t>60</a:t>
            </a:r>
          </a:p>
          <a:p>
            <a:endParaRPr lang="en-GB" dirty="0"/>
          </a:p>
          <a:p>
            <a:endParaRPr lang="en-GB" dirty="0" smtClean="0"/>
          </a:p>
          <a:p>
            <a:r>
              <a:rPr lang="en-GB" dirty="0" smtClean="0"/>
              <a:t>40</a:t>
            </a:r>
          </a:p>
          <a:p>
            <a:endParaRPr lang="en-GB" dirty="0"/>
          </a:p>
          <a:p>
            <a:endParaRPr lang="en-GB" dirty="0" smtClean="0"/>
          </a:p>
          <a:p>
            <a:r>
              <a:rPr lang="en-GB" dirty="0" smtClean="0"/>
              <a:t>20</a:t>
            </a:r>
          </a:p>
          <a:p>
            <a:endParaRPr lang="en-GB" dirty="0" smtClean="0"/>
          </a:p>
          <a:p>
            <a:endParaRPr lang="en-GB" dirty="0"/>
          </a:p>
          <a:p>
            <a:r>
              <a:rPr lang="en-GB" dirty="0" smtClean="0"/>
              <a:t>0</a:t>
            </a:r>
          </a:p>
          <a:p>
            <a:endParaRPr lang="en-GB" dirty="0"/>
          </a:p>
        </p:txBody>
      </p:sp>
      <p:sp>
        <p:nvSpPr>
          <p:cNvPr id="28" name="TextBox 27"/>
          <p:cNvSpPr txBox="1"/>
          <p:nvPr/>
        </p:nvSpPr>
        <p:spPr>
          <a:xfrm>
            <a:off x="1115616" y="332656"/>
            <a:ext cx="1060771" cy="707886"/>
          </a:xfrm>
          <a:prstGeom prst="rect">
            <a:avLst/>
          </a:prstGeom>
          <a:noFill/>
        </p:spPr>
        <p:txBody>
          <a:bodyPr wrap="square" rtlCol="0">
            <a:spAutoFit/>
          </a:bodyPr>
          <a:lstStyle/>
          <a:p>
            <a:r>
              <a:rPr lang="en-GB" sz="2000" b="1" dirty="0" smtClean="0"/>
              <a:t>% passing</a:t>
            </a:r>
            <a:endParaRPr lang="en-GB" sz="2000" b="1" dirty="0"/>
          </a:p>
        </p:txBody>
      </p:sp>
      <p:sp>
        <p:nvSpPr>
          <p:cNvPr id="29" name="TextBox 28"/>
          <p:cNvSpPr txBox="1"/>
          <p:nvPr/>
        </p:nvSpPr>
        <p:spPr>
          <a:xfrm>
            <a:off x="2056291" y="5840515"/>
            <a:ext cx="6912768" cy="369332"/>
          </a:xfrm>
          <a:prstGeom prst="rect">
            <a:avLst/>
          </a:prstGeom>
          <a:noFill/>
        </p:spPr>
        <p:txBody>
          <a:bodyPr wrap="square" rtlCol="0">
            <a:spAutoFit/>
          </a:bodyPr>
          <a:lstStyle/>
          <a:p>
            <a:r>
              <a:rPr lang="en-GB" dirty="0" smtClean="0"/>
              <a:t>150mic    300mic      600mic     1.18mm   2.36mm    5.00mm</a:t>
            </a:r>
            <a:endParaRPr lang="en-GB" dirty="0"/>
          </a:p>
        </p:txBody>
      </p:sp>
      <p:sp>
        <p:nvSpPr>
          <p:cNvPr id="30" name="TextBox 29"/>
          <p:cNvSpPr txBox="1"/>
          <p:nvPr/>
        </p:nvSpPr>
        <p:spPr>
          <a:xfrm>
            <a:off x="3923928" y="6237312"/>
            <a:ext cx="3096344" cy="461665"/>
          </a:xfrm>
          <a:prstGeom prst="rect">
            <a:avLst/>
          </a:prstGeom>
          <a:noFill/>
        </p:spPr>
        <p:txBody>
          <a:bodyPr wrap="square" rtlCol="0">
            <a:spAutoFit/>
          </a:bodyPr>
          <a:lstStyle/>
          <a:p>
            <a:pPr algn="ctr"/>
            <a:r>
              <a:rPr lang="en-GB" sz="2400" b="1" dirty="0" smtClean="0"/>
              <a:t>Sieve Size</a:t>
            </a:r>
            <a:endParaRPr lang="en-GB" sz="2400" b="1" dirty="0"/>
          </a:p>
        </p:txBody>
      </p:sp>
      <p:sp>
        <p:nvSpPr>
          <p:cNvPr id="31" name="Rectangle 30"/>
          <p:cNvSpPr/>
          <p:nvPr/>
        </p:nvSpPr>
        <p:spPr>
          <a:xfrm>
            <a:off x="4139952" y="147990"/>
            <a:ext cx="1893097" cy="523220"/>
          </a:xfrm>
          <a:prstGeom prst="rect">
            <a:avLst/>
          </a:prstGeom>
        </p:spPr>
        <p:txBody>
          <a:bodyPr wrap="square">
            <a:spAutoFit/>
          </a:bodyPr>
          <a:lstStyle/>
          <a:p>
            <a:r>
              <a:rPr lang="en-GB" sz="2800" dirty="0"/>
              <a:t>Example 1:</a:t>
            </a:r>
          </a:p>
        </p:txBody>
      </p:sp>
    </p:spTree>
    <p:extLst>
      <p:ext uri="{BB962C8B-B14F-4D97-AF65-F5344CB8AC3E}">
        <p14:creationId xmlns:p14="http://schemas.microsoft.com/office/powerpoint/2010/main" val="832242699"/>
      </p:ext>
    </p:extLst>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b="1" dirty="0" smtClean="0">
                <a:solidFill>
                  <a:srgbClr val="0070C0"/>
                </a:solidFill>
                <a:effectLst/>
                <a:latin typeface="+mn-lt"/>
              </a:rPr>
              <a:t>S</a:t>
            </a:r>
            <a:r>
              <a:rPr b="1" cap="all" dirty="0" smtClean="0">
                <a:solidFill>
                  <a:srgbClr val="0070C0"/>
                </a:solidFill>
                <a:effectLst/>
                <a:latin typeface="+mn-lt"/>
              </a:rPr>
              <a:t>oil </a:t>
            </a:r>
            <a:r>
              <a:rPr lang="en-GB" b="1" cap="all" dirty="0" smtClean="0">
                <a:solidFill>
                  <a:srgbClr val="0070C0"/>
                </a:solidFill>
                <a:effectLst/>
                <a:latin typeface="+mn-lt"/>
              </a:rPr>
              <a:t>TEXTURE</a:t>
            </a:r>
            <a:endParaRPr lang="en-US" dirty="0">
              <a:solidFill>
                <a:srgbClr val="0070C0"/>
              </a:solidFill>
              <a:effectLst/>
              <a:latin typeface="+mn-lt"/>
            </a:endParaRPr>
          </a:p>
        </p:txBody>
      </p:sp>
      <p:sp>
        <p:nvSpPr>
          <p:cNvPr id="2" name="Content Placeholder 1"/>
          <p:cNvSpPr>
            <a:spLocks noGrp="1"/>
          </p:cNvSpPr>
          <p:nvPr>
            <p:ph idx="1"/>
          </p:nvPr>
        </p:nvSpPr>
        <p:spPr>
          <a:xfrm>
            <a:off x="1435608" y="1447800"/>
            <a:ext cx="7312856" cy="4800600"/>
          </a:xfrm>
        </p:spPr>
        <p:txBody>
          <a:bodyPr>
            <a:normAutofit lnSpcReduction="10000"/>
          </a:bodyPr>
          <a:lstStyle/>
          <a:p>
            <a:pPr algn="just"/>
            <a:r>
              <a:rPr lang="en-US" sz="3000" b="1" dirty="0" smtClean="0"/>
              <a:t>The Textural Classification of Soil </a:t>
            </a:r>
            <a:r>
              <a:rPr lang="en-US" sz="3000" dirty="0" smtClean="0"/>
              <a:t>is based purely on the grain size distribution and is classified into three groups, namely </a:t>
            </a:r>
            <a:r>
              <a:rPr lang="en-US" sz="3000" b="1" dirty="0" smtClean="0"/>
              <a:t>sand, silt </a:t>
            </a:r>
            <a:r>
              <a:rPr lang="en-US" sz="3000" dirty="0" smtClean="0"/>
              <a:t>and </a:t>
            </a:r>
            <a:r>
              <a:rPr lang="en-US" sz="3000" b="1" dirty="0" smtClean="0"/>
              <a:t>clay. </a:t>
            </a:r>
          </a:p>
          <a:p>
            <a:pPr algn="just"/>
            <a:endParaRPr lang="en-US" dirty="0" smtClean="0"/>
          </a:p>
          <a:p>
            <a:pPr algn="just"/>
            <a:r>
              <a:rPr lang="en-US" b="1" dirty="0" smtClean="0">
                <a:solidFill>
                  <a:srgbClr val="0070C0"/>
                </a:solidFill>
              </a:rPr>
              <a:t>The position of every point inside the triangle represents the sieve analysis of soil of particular grading. </a:t>
            </a:r>
            <a:r>
              <a:rPr lang="en-US" dirty="0" smtClean="0"/>
              <a:t>After determining the grain size of a sample, the chart is read as follows:</a:t>
            </a:r>
          </a:p>
        </p:txBody>
      </p:sp>
      <p:sp>
        <p:nvSpPr>
          <p:cNvPr id="4" name="TextBox 3"/>
          <p:cNvSpPr txBox="1"/>
          <p:nvPr/>
        </p:nvSpPr>
        <p:spPr>
          <a:xfrm>
            <a:off x="1907704" y="3140968"/>
            <a:ext cx="1836712" cy="523220"/>
          </a:xfrm>
          <a:prstGeom prst="rect">
            <a:avLst/>
          </a:prstGeom>
          <a:noFill/>
        </p:spPr>
        <p:txBody>
          <a:bodyPr wrap="square" rtlCol="0">
            <a:spAutoFit/>
          </a:bodyPr>
          <a:lstStyle/>
          <a:p>
            <a:r>
              <a:rPr lang="en-GB" sz="2800" b="1" dirty="0" smtClean="0">
                <a:solidFill>
                  <a:srgbClr val="0070C0"/>
                </a:solidFill>
              </a:rPr>
              <a:t>Hand out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11760" y="2348880"/>
            <a:ext cx="5652120" cy="1815882"/>
          </a:xfrm>
          <a:prstGeom prst="rect">
            <a:avLst/>
          </a:prstGeom>
        </p:spPr>
        <p:txBody>
          <a:bodyPr wrap="square">
            <a:spAutoFit/>
          </a:bodyPr>
          <a:lstStyle/>
          <a:p>
            <a:pPr algn="just"/>
            <a:r>
              <a:rPr lang="en-US" sz="2800" b="1" dirty="0" smtClean="0"/>
              <a:t>Particles are:</a:t>
            </a:r>
          </a:p>
          <a:p>
            <a:pPr lvl="1" algn="just"/>
            <a:r>
              <a:rPr lang="en-US" sz="2800" b="1" dirty="0" smtClean="0">
                <a:solidFill>
                  <a:srgbClr val="0070C0"/>
                </a:solidFill>
              </a:rPr>
              <a:t>Clay: less than 0.002mm</a:t>
            </a:r>
          </a:p>
          <a:p>
            <a:pPr lvl="1" algn="just"/>
            <a:r>
              <a:rPr lang="en-US" sz="2800" b="1" dirty="0" smtClean="0">
                <a:solidFill>
                  <a:srgbClr val="0070C0"/>
                </a:solidFill>
              </a:rPr>
              <a:t>Silt: 0.002mm – 0.063mm</a:t>
            </a:r>
          </a:p>
          <a:p>
            <a:pPr lvl="1" algn="just"/>
            <a:r>
              <a:rPr lang="en-US" sz="2800" b="1" dirty="0" smtClean="0">
                <a:solidFill>
                  <a:srgbClr val="0070C0"/>
                </a:solidFill>
              </a:rPr>
              <a:t>Sand: 0.063mm – 2mm</a:t>
            </a:r>
          </a:p>
        </p:txBody>
      </p:sp>
      <p:sp>
        <p:nvSpPr>
          <p:cNvPr id="3" name="TextBox 2"/>
          <p:cNvSpPr txBox="1"/>
          <p:nvPr/>
        </p:nvSpPr>
        <p:spPr>
          <a:xfrm>
            <a:off x="1475656" y="836712"/>
            <a:ext cx="6912768" cy="1077218"/>
          </a:xfrm>
          <a:prstGeom prst="rect">
            <a:avLst/>
          </a:prstGeom>
          <a:noFill/>
        </p:spPr>
        <p:txBody>
          <a:bodyPr wrap="square" rtlCol="0">
            <a:spAutoFit/>
          </a:bodyPr>
          <a:lstStyle/>
          <a:p>
            <a:pPr algn="ctr"/>
            <a:r>
              <a:rPr lang="en-GB" sz="3200" dirty="0" smtClean="0"/>
              <a:t>From our data we can work out the % of sand, silt and clay in the sample</a:t>
            </a:r>
            <a:endParaRPr lang="en-US" sz="3200" dirty="0"/>
          </a:p>
        </p:txBody>
      </p:sp>
    </p:spTree>
    <p:extLst>
      <p:ext uri="{BB962C8B-B14F-4D97-AF65-F5344CB8AC3E}">
        <p14:creationId xmlns:p14="http://schemas.microsoft.com/office/powerpoint/2010/main" val="3572110908"/>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3" descr="soiltriangle_large"/>
          <p:cNvPicPr>
            <a:picLocks noChangeAspect="1" noChangeArrowheads="1"/>
          </p:cNvPicPr>
          <p:nvPr/>
        </p:nvPicPr>
        <p:blipFill>
          <a:blip r:embed="rId3" cstate="print"/>
          <a:srcRect/>
          <a:stretch>
            <a:fillRect/>
          </a:stretch>
        </p:blipFill>
        <p:spPr bwMode="auto">
          <a:xfrm>
            <a:off x="1763688" y="908720"/>
            <a:ext cx="5581650" cy="4981575"/>
          </a:xfrm>
          <a:prstGeom prst="rect">
            <a:avLst/>
          </a:prstGeom>
          <a:noFill/>
          <a:ln w="9525">
            <a:noFill/>
            <a:miter lim="800000"/>
            <a:headEnd/>
            <a:tailEnd/>
          </a:ln>
        </p:spPr>
      </p:pic>
      <p:sp>
        <p:nvSpPr>
          <p:cNvPr id="44034" name="Rectangle 2"/>
          <p:cNvSpPr>
            <a:spLocks noGrp="1" noChangeArrowheads="1"/>
          </p:cNvSpPr>
          <p:nvPr>
            <p:ph type="title"/>
          </p:nvPr>
        </p:nvSpPr>
        <p:spPr>
          <a:xfrm>
            <a:off x="0" y="0"/>
            <a:ext cx="9144000" cy="762000"/>
          </a:xfrm>
        </p:spPr>
        <p:txBody>
          <a:bodyPr>
            <a:normAutofit/>
          </a:bodyPr>
          <a:lstStyle/>
          <a:p>
            <a:pPr algn="ctr"/>
            <a:r>
              <a:rPr lang="en-US" sz="4000" dirty="0" smtClean="0">
                <a:solidFill>
                  <a:srgbClr val="0070C0"/>
                </a:solidFill>
                <a:latin typeface="Calibri" pitchFamily="34" charset="0"/>
              </a:rPr>
              <a:t>Triangular graph of </a:t>
            </a:r>
            <a:r>
              <a:rPr lang="en-US" sz="4000" b="1" u="sng" dirty="0" smtClean="0">
                <a:solidFill>
                  <a:srgbClr val="0070C0"/>
                </a:solidFill>
                <a:latin typeface="Calibri" pitchFamily="34" charset="0"/>
              </a:rPr>
              <a:t>Soil Texture</a:t>
            </a:r>
          </a:p>
        </p:txBody>
      </p:sp>
    </p:spTree>
    <p:extLst>
      <p:ext uri="{BB962C8B-B14F-4D97-AF65-F5344CB8AC3E}">
        <p14:creationId xmlns:p14="http://schemas.microsoft.com/office/powerpoint/2010/main" val="11952737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3" descr="soiltriangle_large"/>
          <p:cNvPicPr>
            <a:picLocks noChangeAspect="1" noChangeArrowheads="1"/>
          </p:cNvPicPr>
          <p:nvPr/>
        </p:nvPicPr>
        <p:blipFill>
          <a:blip r:embed="rId3" cstate="print"/>
          <a:srcRect/>
          <a:stretch>
            <a:fillRect/>
          </a:stretch>
        </p:blipFill>
        <p:spPr bwMode="auto">
          <a:xfrm>
            <a:off x="1763688" y="908720"/>
            <a:ext cx="5581650" cy="4981575"/>
          </a:xfrm>
          <a:prstGeom prst="rect">
            <a:avLst/>
          </a:prstGeom>
          <a:noFill/>
          <a:ln w="9525">
            <a:noFill/>
            <a:miter lim="800000"/>
            <a:headEnd/>
            <a:tailEnd/>
          </a:ln>
        </p:spPr>
      </p:pic>
      <p:sp>
        <p:nvSpPr>
          <p:cNvPr id="44034" name="Rectangle 2"/>
          <p:cNvSpPr>
            <a:spLocks noGrp="1" noChangeArrowheads="1"/>
          </p:cNvSpPr>
          <p:nvPr>
            <p:ph type="title"/>
          </p:nvPr>
        </p:nvSpPr>
        <p:spPr>
          <a:xfrm>
            <a:off x="0" y="0"/>
            <a:ext cx="9144000" cy="762000"/>
          </a:xfrm>
        </p:spPr>
        <p:txBody>
          <a:bodyPr>
            <a:normAutofit/>
          </a:bodyPr>
          <a:lstStyle/>
          <a:p>
            <a:pPr algn="ctr"/>
            <a:r>
              <a:rPr lang="en-US" sz="4000" dirty="0" smtClean="0">
                <a:solidFill>
                  <a:srgbClr val="0070C0"/>
                </a:solidFill>
                <a:latin typeface="Calibri" pitchFamily="34" charset="0"/>
              </a:rPr>
              <a:t>Triangular graph of </a:t>
            </a:r>
            <a:r>
              <a:rPr lang="en-US" sz="4000" b="1" u="sng" dirty="0" smtClean="0">
                <a:solidFill>
                  <a:srgbClr val="0070C0"/>
                </a:solidFill>
                <a:latin typeface="Calibri" pitchFamily="34" charset="0"/>
              </a:rPr>
              <a:t>Soil Texture</a:t>
            </a:r>
          </a:p>
        </p:txBody>
      </p:sp>
      <p:sp>
        <p:nvSpPr>
          <p:cNvPr id="44037" name="Line 5"/>
          <p:cNvSpPr>
            <a:spLocks noChangeShapeType="1"/>
          </p:cNvSpPr>
          <p:nvPr/>
        </p:nvSpPr>
        <p:spPr bwMode="auto">
          <a:xfrm flipH="1">
            <a:off x="1835696" y="5949280"/>
            <a:ext cx="5715000" cy="0"/>
          </a:xfrm>
          <a:prstGeom prst="line">
            <a:avLst/>
          </a:prstGeom>
          <a:noFill/>
          <a:ln w="63500">
            <a:solidFill>
              <a:srgbClr val="FF0000"/>
            </a:solidFill>
            <a:round/>
            <a:headEnd/>
            <a:tailEnd type="triangle" w="med" len="med"/>
          </a:ln>
        </p:spPr>
        <p:txBody>
          <a:bodyPr/>
          <a:lstStyle/>
          <a:p>
            <a:endParaRPr lang="en-GB"/>
          </a:p>
        </p:txBody>
      </p:sp>
      <p:sp>
        <p:nvSpPr>
          <p:cNvPr id="44038" name="Line 6"/>
          <p:cNvSpPr>
            <a:spLocks noChangeShapeType="1"/>
          </p:cNvSpPr>
          <p:nvPr/>
        </p:nvSpPr>
        <p:spPr bwMode="auto">
          <a:xfrm flipV="1">
            <a:off x="1331640" y="1196752"/>
            <a:ext cx="2438400" cy="4038600"/>
          </a:xfrm>
          <a:prstGeom prst="line">
            <a:avLst/>
          </a:prstGeom>
          <a:noFill/>
          <a:ln w="63500">
            <a:solidFill>
              <a:srgbClr val="FF0000"/>
            </a:solidFill>
            <a:round/>
            <a:headEnd/>
            <a:tailEnd type="triangle" w="med" len="med"/>
          </a:ln>
        </p:spPr>
        <p:txBody>
          <a:bodyPr/>
          <a:lstStyle/>
          <a:p>
            <a:endParaRPr lang="en-GB"/>
          </a:p>
        </p:txBody>
      </p:sp>
      <p:sp>
        <p:nvSpPr>
          <p:cNvPr id="44039" name="Line 7"/>
          <p:cNvSpPr>
            <a:spLocks noChangeShapeType="1"/>
          </p:cNvSpPr>
          <p:nvPr/>
        </p:nvSpPr>
        <p:spPr bwMode="auto">
          <a:xfrm>
            <a:off x="5364088" y="1124744"/>
            <a:ext cx="2286000" cy="4114800"/>
          </a:xfrm>
          <a:prstGeom prst="line">
            <a:avLst/>
          </a:prstGeom>
          <a:noFill/>
          <a:ln w="63500">
            <a:solidFill>
              <a:srgbClr val="FF0000"/>
            </a:solidFill>
            <a:round/>
            <a:headEnd/>
            <a:tailEnd type="triangle" w="med" len="med"/>
          </a:ln>
        </p:spPr>
        <p:txBody>
          <a:bodyPr/>
          <a:lstStyle/>
          <a:p>
            <a:endParaRPr lang="en-GB"/>
          </a:p>
        </p:txBody>
      </p:sp>
      <p:sp>
        <p:nvSpPr>
          <p:cNvPr id="44043" name="AutoShape 11"/>
          <p:cNvSpPr>
            <a:spLocks noChangeArrowheads="1"/>
          </p:cNvSpPr>
          <p:nvPr/>
        </p:nvSpPr>
        <p:spPr bwMode="auto">
          <a:xfrm>
            <a:off x="4067944" y="3140968"/>
            <a:ext cx="304800" cy="228600"/>
          </a:xfrm>
          <a:prstGeom prst="star5">
            <a:avLst/>
          </a:prstGeom>
          <a:solidFill>
            <a:srgbClr val="FF0000"/>
          </a:solidFill>
          <a:ln w="9525">
            <a:solidFill>
              <a:schemeClr val="tx1"/>
            </a:solidFill>
            <a:miter lim="800000"/>
            <a:headEnd/>
            <a:tailEnd/>
          </a:ln>
          <a:effectLst/>
          <a:extLst/>
        </p:spPr>
        <p:txBody>
          <a:bodyPr wrap="none" anchor="ctr"/>
          <a:lstStyle/>
          <a:p>
            <a:pPr>
              <a:defRPr/>
            </a:pPr>
            <a:endParaRPr lang="en-US"/>
          </a:p>
        </p:txBody>
      </p:sp>
      <p:sp>
        <p:nvSpPr>
          <p:cNvPr id="10" name="TextBox 9"/>
          <p:cNvSpPr txBox="1"/>
          <p:nvPr/>
        </p:nvSpPr>
        <p:spPr>
          <a:xfrm>
            <a:off x="179512" y="692696"/>
            <a:ext cx="2411760" cy="2292935"/>
          </a:xfrm>
          <a:prstGeom prst="rect">
            <a:avLst/>
          </a:prstGeom>
          <a:solidFill>
            <a:schemeClr val="bg1"/>
          </a:solidFill>
          <a:ln>
            <a:noFill/>
          </a:ln>
        </p:spPr>
        <p:txBody>
          <a:bodyPr wrap="square" rtlCol="0">
            <a:spAutoFit/>
          </a:bodyPr>
          <a:lstStyle/>
          <a:p>
            <a:pPr lvl="0" algn="just"/>
            <a:r>
              <a:rPr lang="en-US" sz="1300" dirty="0" smtClean="0"/>
              <a:t>1. Spaces vertically upward starting from zero at the bottom represent clay percentage.</a:t>
            </a:r>
          </a:p>
          <a:p>
            <a:pPr lvl="0" algn="just"/>
            <a:r>
              <a:rPr lang="en-US" sz="1300" dirty="0" smtClean="0"/>
              <a:t>2. Spaces from left to right diagonally downward starting with zero at the left, represents silts.</a:t>
            </a:r>
          </a:p>
          <a:p>
            <a:pPr lvl="0" algn="just"/>
            <a:r>
              <a:rPr lang="en-US" sz="1300" dirty="0" smtClean="0"/>
              <a:t>3. Spaces from right to left diagonally downward starting with zero at the left, represents sand.</a:t>
            </a:r>
            <a:endParaRPr lang="en-US" dirty="0"/>
          </a:p>
        </p:txBody>
      </p:sp>
      <p:grpSp>
        <p:nvGrpSpPr>
          <p:cNvPr id="28" name="Group 27"/>
          <p:cNvGrpSpPr/>
          <p:nvPr/>
        </p:nvGrpSpPr>
        <p:grpSpPr>
          <a:xfrm>
            <a:off x="6979204" y="1209328"/>
            <a:ext cx="2133600" cy="2708434"/>
            <a:chOff x="6979204" y="1209328"/>
            <a:chExt cx="2133600" cy="2708434"/>
          </a:xfrm>
        </p:grpSpPr>
        <p:sp>
          <p:nvSpPr>
            <p:cNvPr id="44040" name="Text Box 8"/>
            <p:cNvSpPr txBox="1">
              <a:spLocks noChangeArrowheads="1"/>
            </p:cNvSpPr>
            <p:nvPr/>
          </p:nvSpPr>
          <p:spPr bwMode="auto">
            <a:xfrm>
              <a:off x="6979204" y="1209328"/>
              <a:ext cx="2133600" cy="2708434"/>
            </a:xfrm>
            <a:prstGeom prst="rect">
              <a:avLst/>
            </a:prstGeom>
            <a:noFill/>
            <a:ln w="9525">
              <a:noFill/>
              <a:miter lim="800000"/>
              <a:headEnd/>
              <a:tailEnd/>
            </a:ln>
          </p:spPr>
          <p:txBody>
            <a:bodyPr wrap="square">
              <a:spAutoFit/>
            </a:bodyPr>
            <a:lstStyle/>
            <a:p>
              <a:pPr>
                <a:spcBef>
                  <a:spcPct val="50000"/>
                </a:spcBef>
              </a:pPr>
              <a:endParaRPr lang="en-US" sz="2000" b="1" dirty="0" smtClean="0">
                <a:solidFill>
                  <a:schemeClr val="hlink"/>
                </a:solidFill>
                <a:latin typeface="Arial" charset="0"/>
              </a:endParaRPr>
            </a:p>
            <a:p>
              <a:pPr>
                <a:spcBef>
                  <a:spcPct val="50000"/>
                </a:spcBef>
              </a:pPr>
              <a:endParaRPr lang="en-US" sz="2000" b="1" dirty="0" smtClean="0">
                <a:solidFill>
                  <a:schemeClr val="hlink"/>
                </a:solidFill>
                <a:latin typeface="Arial" charset="0"/>
              </a:endParaRPr>
            </a:p>
            <a:p>
              <a:pPr>
                <a:spcBef>
                  <a:spcPct val="50000"/>
                </a:spcBef>
              </a:pPr>
              <a:r>
                <a:rPr lang="en-US" sz="2000" b="1" dirty="0" smtClean="0">
                  <a:solidFill>
                    <a:schemeClr val="hlink"/>
                  </a:solidFill>
                  <a:latin typeface="Arial" charset="0"/>
                </a:rPr>
                <a:t>     Indicates …</a:t>
              </a:r>
            </a:p>
            <a:p>
              <a:pPr>
                <a:spcBef>
                  <a:spcPct val="50000"/>
                </a:spcBef>
              </a:pPr>
              <a:r>
                <a:rPr lang="en-US" sz="2000" b="1" dirty="0" smtClean="0">
                  <a:solidFill>
                    <a:schemeClr val="hlink"/>
                  </a:solidFill>
                  <a:latin typeface="Arial" charset="0"/>
                </a:rPr>
                <a:t>30</a:t>
              </a:r>
              <a:r>
                <a:rPr lang="en-US" sz="2000" b="1" dirty="0">
                  <a:solidFill>
                    <a:schemeClr val="hlink"/>
                  </a:solidFill>
                  <a:latin typeface="Arial" charset="0"/>
                </a:rPr>
                <a:t>% sand</a:t>
              </a:r>
            </a:p>
            <a:p>
              <a:pPr>
                <a:spcBef>
                  <a:spcPct val="50000"/>
                </a:spcBef>
              </a:pPr>
              <a:r>
                <a:rPr lang="en-US" sz="2000" b="1" dirty="0">
                  <a:solidFill>
                    <a:schemeClr val="hlink"/>
                  </a:solidFill>
                  <a:latin typeface="Arial" charset="0"/>
                </a:rPr>
                <a:t>50% clay</a:t>
              </a:r>
            </a:p>
            <a:p>
              <a:pPr>
                <a:spcBef>
                  <a:spcPct val="50000"/>
                </a:spcBef>
              </a:pPr>
              <a:r>
                <a:rPr lang="en-US" sz="2000" b="1" dirty="0">
                  <a:solidFill>
                    <a:schemeClr val="hlink"/>
                  </a:solidFill>
                  <a:latin typeface="Arial" charset="0"/>
                </a:rPr>
                <a:t>20% silt</a:t>
              </a:r>
            </a:p>
          </p:txBody>
        </p:sp>
        <p:sp>
          <p:nvSpPr>
            <p:cNvPr id="11" name="AutoShape 11"/>
            <p:cNvSpPr>
              <a:spLocks noChangeArrowheads="1"/>
            </p:cNvSpPr>
            <p:nvPr/>
          </p:nvSpPr>
          <p:spPr bwMode="auto">
            <a:xfrm>
              <a:off x="6979204" y="2204864"/>
              <a:ext cx="304800" cy="228600"/>
            </a:xfrm>
            <a:prstGeom prst="star5">
              <a:avLst/>
            </a:prstGeom>
            <a:solidFill>
              <a:srgbClr val="FF0000"/>
            </a:solidFill>
            <a:ln w="9525">
              <a:noFill/>
              <a:miter lim="800000"/>
              <a:headEnd/>
              <a:tailEnd/>
            </a:ln>
            <a:effectLst/>
            <a:extLst/>
          </p:spPr>
          <p:txBody>
            <a:bodyPr wrap="none" anchor="ctr"/>
            <a:lstStyle/>
            <a:p>
              <a:pPr>
                <a:defRPr/>
              </a:pPr>
              <a:endParaRPr lang="en-US"/>
            </a:p>
          </p:txBody>
        </p:sp>
      </p:grpSp>
      <p:cxnSp>
        <p:nvCxnSpPr>
          <p:cNvPr id="14" name="Straight Connector 13"/>
          <p:cNvCxnSpPr/>
          <p:nvPr/>
        </p:nvCxnSpPr>
        <p:spPr>
          <a:xfrm flipH="1" flipV="1">
            <a:off x="4355976" y="3429000"/>
            <a:ext cx="1080120" cy="1944216"/>
          </a:xfrm>
          <a:prstGeom prst="line">
            <a:avLst/>
          </a:prstGeom>
          <a:effectLst>
            <a:glow rad="1016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cxnSp>
        <p:nvCxnSpPr>
          <p:cNvPr id="19" name="Straight Connector 18"/>
          <p:cNvCxnSpPr/>
          <p:nvPr/>
        </p:nvCxnSpPr>
        <p:spPr>
          <a:xfrm flipH="1">
            <a:off x="4283968" y="1916832"/>
            <a:ext cx="720080" cy="1265312"/>
          </a:xfrm>
          <a:prstGeom prst="line">
            <a:avLst/>
          </a:prstGeom>
          <a:effectLst>
            <a:glow rad="1397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cxnSp>
        <p:nvCxnSpPr>
          <p:cNvPr id="22" name="Straight Connector 21"/>
          <p:cNvCxnSpPr>
            <a:endCxn id="44043" idx="1"/>
          </p:cNvCxnSpPr>
          <p:nvPr/>
        </p:nvCxnSpPr>
        <p:spPr>
          <a:xfrm flipV="1">
            <a:off x="3275856" y="3228285"/>
            <a:ext cx="792088" cy="41390"/>
          </a:xfrm>
          <a:prstGeom prst="line">
            <a:avLst/>
          </a:prstGeom>
          <a:effectLst>
            <a:glow rad="139700">
              <a:schemeClr val="accent1">
                <a:satMod val="175000"/>
                <a:alpha val="40000"/>
              </a:schemeClr>
            </a:glow>
            <a:outerShdw blurRad="63500" dist="25400" dir="5400000" rotWithShape="0">
              <a:srgbClr val="000000">
                <a:alpha val="43137"/>
              </a:srgbClr>
            </a:outerShdw>
          </a:effectLst>
        </p:spPr>
        <p:style>
          <a:lnRef idx="3">
            <a:schemeClr val="dk1"/>
          </a:lnRef>
          <a:fillRef idx="0">
            <a:schemeClr val="dk1"/>
          </a:fillRef>
          <a:effectRef idx="2">
            <a:schemeClr val="dk1"/>
          </a:effectRef>
          <a:fontRef idx="minor">
            <a:schemeClr val="tx1"/>
          </a:fontRef>
        </p:style>
      </p:cxnSp>
      <p:sp>
        <p:nvSpPr>
          <p:cNvPr id="4" name="TextBox 3"/>
          <p:cNvSpPr txBox="1"/>
          <p:nvPr/>
        </p:nvSpPr>
        <p:spPr>
          <a:xfrm>
            <a:off x="5868144" y="836712"/>
            <a:ext cx="3024336" cy="830997"/>
          </a:xfrm>
          <a:prstGeom prst="rect">
            <a:avLst/>
          </a:prstGeom>
          <a:noFill/>
        </p:spPr>
        <p:txBody>
          <a:bodyPr wrap="square" rtlCol="0">
            <a:spAutoFit/>
          </a:bodyPr>
          <a:lstStyle/>
          <a:p>
            <a:r>
              <a:rPr lang="en-GB" sz="1600" dirty="0" smtClean="0"/>
              <a:t>Mark on your graph a soil sample  with:</a:t>
            </a:r>
          </a:p>
          <a:p>
            <a:r>
              <a:rPr lang="en-GB" sz="1600" dirty="0" smtClean="0"/>
              <a:t>30% Sand, 50% Clay and 20% Silt.</a:t>
            </a:r>
            <a:endParaRPr lang="en-GB" sz="1600" dirty="0"/>
          </a:p>
        </p:txBody>
      </p:sp>
      <p:sp>
        <p:nvSpPr>
          <p:cNvPr id="16" name="Rectangle 15"/>
          <p:cNvSpPr/>
          <p:nvPr/>
        </p:nvSpPr>
        <p:spPr>
          <a:xfrm>
            <a:off x="0" y="5903893"/>
            <a:ext cx="3851920" cy="954107"/>
          </a:xfrm>
          <a:prstGeom prst="rect">
            <a:avLst/>
          </a:prstGeom>
        </p:spPr>
        <p:txBody>
          <a:bodyPr wrap="square">
            <a:spAutoFit/>
          </a:bodyPr>
          <a:lstStyle/>
          <a:p>
            <a:pPr algn="just"/>
            <a:r>
              <a:rPr lang="en-US" sz="1400" b="1" dirty="0" smtClean="0"/>
              <a:t>Particles are:</a:t>
            </a:r>
          </a:p>
          <a:p>
            <a:pPr lvl="1" algn="just"/>
            <a:r>
              <a:rPr lang="en-US" sz="1400" b="1" dirty="0" smtClean="0">
                <a:solidFill>
                  <a:srgbClr val="0070C0"/>
                </a:solidFill>
              </a:rPr>
              <a:t>Clay: less than 0.002mm</a:t>
            </a:r>
          </a:p>
          <a:p>
            <a:pPr lvl="1" algn="just"/>
            <a:r>
              <a:rPr lang="en-US" sz="1400" b="1" dirty="0" smtClean="0">
                <a:solidFill>
                  <a:srgbClr val="0070C0"/>
                </a:solidFill>
              </a:rPr>
              <a:t>Silt: 0.002mm – 0.063mm</a:t>
            </a:r>
          </a:p>
          <a:p>
            <a:pPr lvl="1" algn="just"/>
            <a:r>
              <a:rPr lang="en-US" sz="1400" b="1" dirty="0" smtClean="0">
                <a:solidFill>
                  <a:srgbClr val="0070C0"/>
                </a:solidFill>
              </a:rPr>
              <a:t>Sand: 0.063mm – 2mm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44037"/>
                                        </p:tgtEl>
                                        <p:attrNameLst>
                                          <p:attrName>style.visibility</p:attrName>
                                        </p:attrNameLst>
                                      </p:cBhvr>
                                      <p:to>
                                        <p:strVal val="visible"/>
                                      </p:to>
                                    </p:set>
                                    <p:anim calcmode="lin" valueType="num">
                                      <p:cBhvr additive="base">
                                        <p:cTn id="12" dur="500" fill="hold"/>
                                        <p:tgtEl>
                                          <p:spTgt spid="44037"/>
                                        </p:tgtEl>
                                        <p:attrNameLst>
                                          <p:attrName>ppt_x</p:attrName>
                                        </p:attrNameLst>
                                      </p:cBhvr>
                                      <p:tavLst>
                                        <p:tav tm="0">
                                          <p:val>
                                            <p:strVal val="1+#ppt_w/2"/>
                                          </p:val>
                                        </p:tav>
                                        <p:tav tm="100000">
                                          <p:val>
                                            <p:strVal val="#ppt_x"/>
                                          </p:val>
                                        </p:tav>
                                      </p:tavLst>
                                    </p:anim>
                                    <p:anim calcmode="lin" valueType="num">
                                      <p:cBhvr additive="base">
                                        <p:cTn id="13" dur="500" fill="hold"/>
                                        <p:tgtEl>
                                          <p:spTgt spid="44037"/>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44038"/>
                                        </p:tgtEl>
                                        <p:attrNameLst>
                                          <p:attrName>style.visibility</p:attrName>
                                        </p:attrNameLst>
                                      </p:cBhvr>
                                      <p:to>
                                        <p:strVal val="visible"/>
                                      </p:to>
                                    </p:set>
                                    <p:anim calcmode="lin" valueType="num">
                                      <p:cBhvr additive="base">
                                        <p:cTn id="18" dur="500" fill="hold"/>
                                        <p:tgtEl>
                                          <p:spTgt spid="44038"/>
                                        </p:tgtEl>
                                        <p:attrNameLst>
                                          <p:attrName>ppt_x</p:attrName>
                                        </p:attrNameLst>
                                      </p:cBhvr>
                                      <p:tavLst>
                                        <p:tav tm="0">
                                          <p:val>
                                            <p:strVal val="0-#ppt_w/2"/>
                                          </p:val>
                                        </p:tav>
                                        <p:tav tm="100000">
                                          <p:val>
                                            <p:strVal val="#ppt_x"/>
                                          </p:val>
                                        </p:tav>
                                      </p:tavLst>
                                    </p:anim>
                                    <p:anim calcmode="lin" valueType="num">
                                      <p:cBhvr additive="base">
                                        <p:cTn id="19" dur="500" fill="hold"/>
                                        <p:tgtEl>
                                          <p:spTgt spid="44038"/>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44039"/>
                                        </p:tgtEl>
                                        <p:attrNameLst>
                                          <p:attrName>style.visibility</p:attrName>
                                        </p:attrNameLst>
                                      </p:cBhvr>
                                      <p:to>
                                        <p:strVal val="visible"/>
                                      </p:to>
                                    </p:set>
                                    <p:anim calcmode="lin" valueType="num">
                                      <p:cBhvr additive="base">
                                        <p:cTn id="24" dur="500" fill="hold"/>
                                        <p:tgtEl>
                                          <p:spTgt spid="44039"/>
                                        </p:tgtEl>
                                        <p:attrNameLst>
                                          <p:attrName>ppt_x</p:attrName>
                                        </p:attrNameLst>
                                      </p:cBhvr>
                                      <p:tavLst>
                                        <p:tav tm="0">
                                          <p:val>
                                            <p:strVal val="0-#ppt_w/2"/>
                                          </p:val>
                                        </p:tav>
                                        <p:tav tm="100000">
                                          <p:val>
                                            <p:strVal val="#ppt_x"/>
                                          </p:val>
                                        </p:tav>
                                      </p:tavLst>
                                    </p:anim>
                                    <p:anim calcmode="lin" valueType="num">
                                      <p:cBhvr additive="base">
                                        <p:cTn id="25" dur="500" fill="hold"/>
                                        <p:tgtEl>
                                          <p:spTgt spid="44039"/>
                                        </p:tgtEl>
                                        <p:attrNameLst>
                                          <p:attrName>ppt_y</p:attrName>
                                        </p:attrNameLst>
                                      </p:cBhvr>
                                      <p:tavLst>
                                        <p:tav tm="0">
                                          <p:val>
                                            <p:strVal val="0-#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55" presetClass="entr" presetSubtype="0" fill="hold" nodeType="clickEffect">
                                  <p:stCondLst>
                                    <p:cond delay="0"/>
                                  </p:stCondLst>
                                  <p:childTnLst>
                                    <p:set>
                                      <p:cBhvr>
                                        <p:cTn id="29" dur="1" fill="hold">
                                          <p:stCondLst>
                                            <p:cond delay="0"/>
                                          </p:stCondLst>
                                        </p:cTn>
                                        <p:tgtEl>
                                          <p:spTgt spid="44043"/>
                                        </p:tgtEl>
                                        <p:attrNameLst>
                                          <p:attrName>style.visibility</p:attrName>
                                        </p:attrNameLst>
                                      </p:cBhvr>
                                      <p:to>
                                        <p:strVal val="visible"/>
                                      </p:to>
                                    </p:set>
                                    <p:anim calcmode="lin" valueType="num">
                                      <p:cBhvr>
                                        <p:cTn id="30" dur="2000" fill="hold"/>
                                        <p:tgtEl>
                                          <p:spTgt spid="44043"/>
                                        </p:tgtEl>
                                        <p:attrNameLst>
                                          <p:attrName>ppt_w</p:attrName>
                                        </p:attrNameLst>
                                      </p:cBhvr>
                                      <p:tavLst>
                                        <p:tav tm="0">
                                          <p:val>
                                            <p:strVal val="#ppt_w*0.70"/>
                                          </p:val>
                                        </p:tav>
                                        <p:tav tm="100000">
                                          <p:val>
                                            <p:strVal val="#ppt_w"/>
                                          </p:val>
                                        </p:tav>
                                      </p:tavLst>
                                    </p:anim>
                                    <p:anim calcmode="lin" valueType="num">
                                      <p:cBhvr>
                                        <p:cTn id="31" dur="2000" fill="hold"/>
                                        <p:tgtEl>
                                          <p:spTgt spid="44043"/>
                                        </p:tgtEl>
                                        <p:attrNameLst>
                                          <p:attrName>ppt_h</p:attrName>
                                        </p:attrNameLst>
                                      </p:cBhvr>
                                      <p:tavLst>
                                        <p:tav tm="0">
                                          <p:val>
                                            <p:strVal val="#ppt_h"/>
                                          </p:val>
                                        </p:tav>
                                        <p:tav tm="100000">
                                          <p:val>
                                            <p:strVal val="#ppt_h"/>
                                          </p:val>
                                        </p:tav>
                                      </p:tavLst>
                                    </p:anim>
                                    <p:animEffect transition="in" filter="fade">
                                      <p:cBhvr>
                                        <p:cTn id="32" dur="2000"/>
                                        <p:tgtEl>
                                          <p:spTgt spid="44043"/>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2"/>
                                        </p:tgtEl>
                                        <p:attrNameLst>
                                          <p:attrName>style.visibility</p:attrName>
                                        </p:attrNameLst>
                                      </p:cBhvr>
                                      <p:to>
                                        <p:strVal val="visible"/>
                                      </p:to>
                                    </p:set>
                                    <p:anim calcmode="lin" valueType="num">
                                      <p:cBhvr additive="base">
                                        <p:cTn id="43" dur="500" fill="hold"/>
                                        <p:tgtEl>
                                          <p:spTgt spid="22"/>
                                        </p:tgtEl>
                                        <p:attrNameLst>
                                          <p:attrName>ppt_x</p:attrName>
                                        </p:attrNameLst>
                                      </p:cBhvr>
                                      <p:tavLst>
                                        <p:tav tm="0">
                                          <p:val>
                                            <p:strVal val="#ppt_x"/>
                                          </p:val>
                                        </p:tav>
                                        <p:tav tm="100000">
                                          <p:val>
                                            <p:strVal val="#ppt_x"/>
                                          </p:val>
                                        </p:tav>
                                      </p:tavLst>
                                    </p:anim>
                                    <p:anim calcmode="lin" valueType="num">
                                      <p:cBhvr additive="base">
                                        <p:cTn id="4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8"/>
                                        </p:tgtEl>
                                        <p:attrNameLst>
                                          <p:attrName>style.visibility</p:attrName>
                                        </p:attrNameLst>
                                      </p:cBhvr>
                                      <p:to>
                                        <p:strVal val="visible"/>
                                      </p:to>
                                    </p:set>
                                    <p:anim calcmode="lin" valueType="num">
                                      <p:cBhvr additive="base">
                                        <p:cTn id="55" dur="500" fill="hold"/>
                                        <p:tgtEl>
                                          <p:spTgt spid="28"/>
                                        </p:tgtEl>
                                        <p:attrNameLst>
                                          <p:attrName>ppt_x</p:attrName>
                                        </p:attrNameLst>
                                      </p:cBhvr>
                                      <p:tavLst>
                                        <p:tav tm="0">
                                          <p:val>
                                            <p:strVal val="#ppt_x"/>
                                          </p:val>
                                        </p:tav>
                                        <p:tav tm="100000">
                                          <p:val>
                                            <p:strVal val="#ppt_x"/>
                                          </p:val>
                                        </p:tav>
                                      </p:tavLst>
                                    </p:anim>
                                    <p:anim calcmode="lin" valueType="num">
                                      <p:cBhvr additive="base">
                                        <p:cTn id="5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7" grpId="0" animBg="1"/>
      <p:bldP spid="44038" grpId="0" animBg="1"/>
      <p:bldP spid="44039" grpId="0" animBg="1"/>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dirty="0" smtClean="0">
                <a:solidFill>
                  <a:srgbClr val="0070C0"/>
                </a:solidFill>
                <a:latin typeface="+mn-lt"/>
              </a:rPr>
              <a:t>Sandy Soils</a:t>
            </a:r>
          </a:p>
        </p:txBody>
      </p:sp>
      <p:sp>
        <p:nvSpPr>
          <p:cNvPr id="37891" name="Rectangle 3"/>
          <p:cNvSpPr>
            <a:spLocks noGrp="1" noChangeArrowheads="1"/>
          </p:cNvSpPr>
          <p:nvPr>
            <p:ph idx="1"/>
          </p:nvPr>
        </p:nvSpPr>
        <p:spPr>
          <a:xfrm>
            <a:off x="1115616" y="1628800"/>
            <a:ext cx="3124200" cy="4114800"/>
          </a:xfrm>
        </p:spPr>
        <p:txBody>
          <a:bodyPr/>
          <a:lstStyle/>
          <a:p>
            <a:pPr>
              <a:defRPr/>
            </a:pPr>
            <a:r>
              <a:rPr lang="en-US" dirty="0" smtClean="0"/>
              <a:t>Coarse texture</a:t>
            </a:r>
          </a:p>
          <a:p>
            <a:pPr lvl="1">
              <a:defRPr/>
            </a:pPr>
            <a:r>
              <a:rPr lang="en-US" dirty="0" smtClean="0"/>
              <a:t>Sands</a:t>
            </a:r>
          </a:p>
          <a:p>
            <a:pPr lvl="1">
              <a:defRPr/>
            </a:pPr>
            <a:r>
              <a:rPr lang="en-US" dirty="0" smtClean="0"/>
              <a:t>Loamy sands</a:t>
            </a:r>
          </a:p>
        </p:txBody>
      </p:sp>
      <p:pic>
        <p:nvPicPr>
          <p:cNvPr id="17412" name="Picture 4" descr="Texture_sand"/>
          <p:cNvPicPr>
            <a:picLocks noChangeAspect="1" noChangeArrowheads="1"/>
          </p:cNvPicPr>
          <p:nvPr/>
        </p:nvPicPr>
        <p:blipFill>
          <a:blip r:embed="rId3" cstate="print"/>
          <a:srcRect/>
          <a:stretch>
            <a:fillRect/>
          </a:stretch>
        </p:blipFill>
        <p:spPr bwMode="auto">
          <a:xfrm>
            <a:off x="3748169" y="2060848"/>
            <a:ext cx="5167230" cy="4492352"/>
          </a:xfrm>
          <a:prstGeom prst="rect">
            <a:avLst/>
          </a:prstGeom>
          <a:noFill/>
          <a:ln w="9525">
            <a:noFill/>
            <a:miter lim="800000"/>
            <a:headEnd/>
            <a:tailEnd/>
          </a:ln>
        </p:spPr>
      </p:pic>
    </p:spTree>
    <p:extLst>
      <p:ext uri="{BB962C8B-B14F-4D97-AF65-F5344CB8AC3E}">
        <p14:creationId xmlns:p14="http://schemas.microsoft.com/office/powerpoint/2010/main" val="193180304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dirty="0" smtClean="0">
                <a:solidFill>
                  <a:srgbClr val="0070C0"/>
                </a:solidFill>
                <a:latin typeface="+mn-lt"/>
              </a:rPr>
              <a:t>Loam / Silt Soils - Medium</a:t>
            </a:r>
          </a:p>
        </p:txBody>
      </p:sp>
      <p:sp>
        <p:nvSpPr>
          <p:cNvPr id="39939" name="Rectangle 3"/>
          <p:cNvSpPr>
            <a:spLocks noGrp="1" noChangeArrowheads="1"/>
          </p:cNvSpPr>
          <p:nvPr>
            <p:ph idx="1"/>
          </p:nvPr>
        </p:nvSpPr>
        <p:spPr>
          <a:xfrm>
            <a:off x="723900" y="1484784"/>
            <a:ext cx="5257800" cy="4114800"/>
          </a:xfrm>
        </p:spPr>
        <p:txBody>
          <a:bodyPr/>
          <a:lstStyle/>
          <a:p>
            <a:pPr>
              <a:defRPr/>
            </a:pPr>
            <a:r>
              <a:rPr lang="en-US" sz="2800" dirty="0" smtClean="0"/>
              <a:t>Medium texture</a:t>
            </a:r>
          </a:p>
          <a:p>
            <a:pPr lvl="1">
              <a:defRPr/>
            </a:pPr>
            <a:r>
              <a:rPr lang="en-US" sz="2400" dirty="0" smtClean="0"/>
              <a:t>Very fine</a:t>
            </a:r>
            <a:br>
              <a:rPr lang="en-US" sz="2400" dirty="0" smtClean="0"/>
            </a:br>
            <a:r>
              <a:rPr lang="en-US" sz="2400" dirty="0" smtClean="0"/>
              <a:t> sandy loam</a:t>
            </a:r>
          </a:p>
          <a:p>
            <a:pPr lvl="1">
              <a:defRPr/>
            </a:pPr>
            <a:r>
              <a:rPr lang="en-US" sz="2400" dirty="0" smtClean="0"/>
              <a:t>Loam</a:t>
            </a:r>
          </a:p>
          <a:p>
            <a:pPr lvl="1">
              <a:defRPr/>
            </a:pPr>
            <a:r>
              <a:rPr lang="en-US" sz="2400" dirty="0" smtClean="0"/>
              <a:t>Silt loam</a:t>
            </a:r>
          </a:p>
          <a:p>
            <a:pPr lvl="1">
              <a:defRPr/>
            </a:pPr>
            <a:r>
              <a:rPr lang="en-US" sz="2400" dirty="0" smtClean="0"/>
              <a:t>Silt</a:t>
            </a:r>
          </a:p>
        </p:txBody>
      </p:sp>
      <p:pic>
        <p:nvPicPr>
          <p:cNvPr id="19460" name="Picture 4" descr="Texture_Loamy_Medium"/>
          <p:cNvPicPr>
            <a:picLocks noChangeAspect="1" noChangeArrowheads="1"/>
          </p:cNvPicPr>
          <p:nvPr/>
        </p:nvPicPr>
        <p:blipFill>
          <a:blip r:embed="rId3" cstate="print"/>
          <a:srcRect/>
          <a:stretch>
            <a:fillRect/>
          </a:stretch>
        </p:blipFill>
        <p:spPr bwMode="auto">
          <a:xfrm>
            <a:off x="3124200" y="1905000"/>
            <a:ext cx="5715000" cy="4632325"/>
          </a:xfrm>
          <a:prstGeom prst="rect">
            <a:avLst/>
          </a:prstGeom>
          <a:noFill/>
          <a:ln w="9525">
            <a:noFill/>
            <a:miter lim="800000"/>
            <a:headEnd/>
            <a:tailEnd/>
          </a:ln>
        </p:spPr>
      </p:pic>
    </p:spTree>
    <p:extLst>
      <p:ext uri="{BB962C8B-B14F-4D97-AF65-F5344CB8AC3E}">
        <p14:creationId xmlns:p14="http://schemas.microsoft.com/office/powerpoint/2010/main" val="388137925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dirty="0" smtClean="0">
                <a:solidFill>
                  <a:srgbClr val="0070C0"/>
                </a:solidFill>
                <a:latin typeface="+mn-lt"/>
              </a:rPr>
              <a:t>Loam - Silt Soils - Fine</a:t>
            </a:r>
          </a:p>
        </p:txBody>
      </p:sp>
      <p:sp>
        <p:nvSpPr>
          <p:cNvPr id="40963" name="Rectangle 3"/>
          <p:cNvSpPr>
            <a:spLocks noGrp="1" noChangeArrowheads="1"/>
          </p:cNvSpPr>
          <p:nvPr>
            <p:ph idx="1"/>
          </p:nvPr>
        </p:nvSpPr>
        <p:spPr>
          <a:xfrm>
            <a:off x="892964" y="1484784"/>
            <a:ext cx="5257800" cy="4114800"/>
          </a:xfrm>
        </p:spPr>
        <p:txBody>
          <a:bodyPr/>
          <a:lstStyle/>
          <a:p>
            <a:pPr>
              <a:defRPr/>
            </a:pPr>
            <a:r>
              <a:rPr lang="en-US" sz="2800" dirty="0" smtClean="0"/>
              <a:t>Moderately </a:t>
            </a:r>
            <a:br>
              <a:rPr lang="en-US" sz="2800" dirty="0" smtClean="0"/>
            </a:br>
            <a:r>
              <a:rPr lang="en-US" sz="2800" dirty="0" smtClean="0"/>
              <a:t>fine texture</a:t>
            </a:r>
          </a:p>
          <a:p>
            <a:pPr lvl="1">
              <a:defRPr/>
            </a:pPr>
            <a:r>
              <a:rPr lang="en-US" sz="2400" dirty="0" smtClean="0"/>
              <a:t>Sandy </a:t>
            </a:r>
            <a:br>
              <a:rPr lang="en-US" sz="2400" dirty="0" smtClean="0"/>
            </a:br>
            <a:r>
              <a:rPr lang="en-US" sz="2400" dirty="0" smtClean="0"/>
              <a:t>clay loam</a:t>
            </a:r>
          </a:p>
          <a:p>
            <a:pPr lvl="1">
              <a:defRPr/>
            </a:pPr>
            <a:r>
              <a:rPr lang="en-US" sz="2400" dirty="0" smtClean="0"/>
              <a:t>Clay loam</a:t>
            </a:r>
          </a:p>
          <a:p>
            <a:pPr lvl="1">
              <a:defRPr/>
            </a:pPr>
            <a:r>
              <a:rPr lang="en-US" sz="2400" dirty="0" smtClean="0"/>
              <a:t>Silty </a:t>
            </a:r>
            <a:br>
              <a:rPr lang="en-US" sz="2400" dirty="0" smtClean="0"/>
            </a:br>
            <a:r>
              <a:rPr lang="en-US" sz="2400" dirty="0" smtClean="0"/>
              <a:t>clay loam</a:t>
            </a:r>
          </a:p>
          <a:p>
            <a:pPr lvl="1">
              <a:defRPr/>
            </a:pPr>
            <a:endParaRPr lang="en-US" sz="2400" dirty="0" smtClean="0">
              <a:latin typeface="Comic Sans MS" pitchFamily="66" charset="0"/>
            </a:endParaRPr>
          </a:p>
        </p:txBody>
      </p:sp>
      <p:pic>
        <p:nvPicPr>
          <p:cNvPr id="20484" name="Picture 4" descr="Texture_Loamy_Fine"/>
          <p:cNvPicPr>
            <a:picLocks noChangeAspect="1" noChangeArrowheads="1"/>
          </p:cNvPicPr>
          <p:nvPr/>
        </p:nvPicPr>
        <p:blipFill>
          <a:blip r:embed="rId3" cstate="print"/>
          <a:srcRect/>
          <a:stretch>
            <a:fillRect/>
          </a:stretch>
        </p:blipFill>
        <p:spPr bwMode="auto">
          <a:xfrm>
            <a:off x="3469318" y="2132856"/>
            <a:ext cx="5293682" cy="4420344"/>
          </a:xfrm>
          <a:prstGeom prst="rect">
            <a:avLst/>
          </a:prstGeom>
          <a:noFill/>
          <a:ln w="9525">
            <a:noFill/>
            <a:miter lim="800000"/>
            <a:headEnd/>
            <a:tailEnd/>
          </a:ln>
        </p:spPr>
      </p:pic>
    </p:spTree>
    <p:extLst>
      <p:ext uri="{BB962C8B-B14F-4D97-AF65-F5344CB8AC3E}">
        <p14:creationId xmlns:p14="http://schemas.microsoft.com/office/powerpoint/2010/main" val="117194462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dirty="0" smtClean="0">
                <a:solidFill>
                  <a:srgbClr val="0070C0"/>
                </a:solidFill>
                <a:latin typeface="+mn-lt"/>
              </a:rPr>
              <a:t>Clay Soils</a:t>
            </a:r>
          </a:p>
        </p:txBody>
      </p:sp>
      <p:sp>
        <p:nvSpPr>
          <p:cNvPr id="41987" name="Rectangle 3"/>
          <p:cNvSpPr>
            <a:spLocks noGrp="1" noChangeArrowheads="1"/>
          </p:cNvSpPr>
          <p:nvPr>
            <p:ph idx="1"/>
          </p:nvPr>
        </p:nvSpPr>
        <p:spPr>
          <a:xfrm>
            <a:off x="827584" y="1484784"/>
            <a:ext cx="3097483" cy="4114800"/>
          </a:xfrm>
        </p:spPr>
        <p:txBody>
          <a:bodyPr/>
          <a:lstStyle/>
          <a:p>
            <a:pPr>
              <a:defRPr/>
            </a:pPr>
            <a:r>
              <a:rPr lang="en-US" dirty="0" smtClean="0"/>
              <a:t>Fine texture</a:t>
            </a:r>
          </a:p>
          <a:p>
            <a:pPr lvl="1">
              <a:defRPr/>
            </a:pPr>
            <a:r>
              <a:rPr lang="en-US" dirty="0" smtClean="0"/>
              <a:t>Silty clay</a:t>
            </a:r>
          </a:p>
          <a:p>
            <a:pPr lvl="1">
              <a:defRPr/>
            </a:pPr>
            <a:r>
              <a:rPr lang="en-US" dirty="0" smtClean="0"/>
              <a:t>Clay</a:t>
            </a:r>
          </a:p>
          <a:p>
            <a:pPr lvl="1">
              <a:defRPr/>
            </a:pPr>
            <a:r>
              <a:rPr lang="en-US" dirty="0" smtClean="0"/>
              <a:t>Sandy clay</a:t>
            </a:r>
          </a:p>
        </p:txBody>
      </p:sp>
      <p:pic>
        <p:nvPicPr>
          <p:cNvPr id="21508" name="Picture 4" descr="Texture_Fine"/>
          <p:cNvPicPr>
            <a:picLocks noChangeAspect="1" noChangeArrowheads="1"/>
          </p:cNvPicPr>
          <p:nvPr/>
        </p:nvPicPr>
        <p:blipFill>
          <a:blip r:embed="rId3" cstate="print"/>
          <a:srcRect/>
          <a:stretch>
            <a:fillRect/>
          </a:stretch>
        </p:blipFill>
        <p:spPr bwMode="auto">
          <a:xfrm>
            <a:off x="3386159" y="1772816"/>
            <a:ext cx="5333582" cy="4119637"/>
          </a:xfrm>
          <a:prstGeom prst="rect">
            <a:avLst/>
          </a:prstGeom>
          <a:noFill/>
          <a:ln w="9525">
            <a:noFill/>
            <a:miter lim="800000"/>
            <a:headEnd/>
            <a:tailEnd/>
          </a:ln>
        </p:spPr>
      </p:pic>
    </p:spTree>
    <p:extLst>
      <p:ext uri="{BB962C8B-B14F-4D97-AF65-F5344CB8AC3E}">
        <p14:creationId xmlns:p14="http://schemas.microsoft.com/office/powerpoint/2010/main" val="378062923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7804" y="1484784"/>
            <a:ext cx="7632848" cy="3754874"/>
          </a:xfrm>
          <a:prstGeom prst="rect">
            <a:avLst/>
          </a:prstGeom>
        </p:spPr>
        <p:txBody>
          <a:bodyPr wrap="square">
            <a:spAutoFit/>
          </a:bodyPr>
          <a:lstStyle/>
          <a:p>
            <a:pPr algn="just"/>
            <a:r>
              <a:rPr lang="en-GB" sz="2000" b="1" dirty="0" smtClean="0">
                <a:latin typeface="Calibri" pitchFamily="34" charset="0"/>
              </a:rPr>
              <a:t>For engineering purposes, soils can also be divided into:</a:t>
            </a:r>
          </a:p>
          <a:p>
            <a:pPr algn="just"/>
            <a:endParaRPr lang="en-GB" sz="2000" b="1" dirty="0" smtClean="0">
              <a:latin typeface="Calibri" pitchFamily="34" charset="0"/>
            </a:endParaRPr>
          </a:p>
          <a:p>
            <a:pPr algn="just"/>
            <a:r>
              <a:rPr lang="en-GB" b="1" dirty="0" smtClean="0">
                <a:solidFill>
                  <a:srgbClr val="0070C0"/>
                </a:solidFill>
                <a:latin typeface="Calibri" pitchFamily="34" charset="0"/>
              </a:rPr>
              <a:t>Cohesive</a:t>
            </a:r>
            <a:r>
              <a:rPr lang="en-GB" b="1" dirty="0" smtClean="0">
                <a:latin typeface="Calibri" pitchFamily="34" charset="0"/>
              </a:rPr>
              <a:t> and </a:t>
            </a:r>
            <a:r>
              <a:rPr lang="en-GB" b="1" dirty="0" smtClean="0">
                <a:solidFill>
                  <a:srgbClr val="0070C0"/>
                </a:solidFill>
                <a:latin typeface="Calibri" pitchFamily="34" charset="0"/>
              </a:rPr>
              <a:t>Non-Cohesive</a:t>
            </a:r>
            <a:r>
              <a:rPr lang="en-GB" b="1" dirty="0" smtClean="0">
                <a:latin typeface="Calibri" pitchFamily="34" charset="0"/>
              </a:rPr>
              <a:t> soils. </a:t>
            </a:r>
          </a:p>
          <a:p>
            <a:pPr algn="just"/>
            <a:endParaRPr lang="en-GB" b="1" dirty="0" smtClean="0">
              <a:latin typeface="Calibri" pitchFamily="34" charset="0"/>
            </a:endParaRPr>
          </a:p>
          <a:p>
            <a:pPr algn="just"/>
            <a:r>
              <a:rPr lang="en-GB" b="1" dirty="0">
                <a:solidFill>
                  <a:srgbClr val="0070C0"/>
                </a:solidFill>
                <a:latin typeface="Calibri" pitchFamily="34" charset="0"/>
              </a:rPr>
              <a:t>Cohesive soil contains </a:t>
            </a:r>
            <a:r>
              <a:rPr lang="en-GB" b="1" dirty="0" smtClean="0">
                <a:solidFill>
                  <a:srgbClr val="0070C0"/>
                </a:solidFill>
                <a:latin typeface="Calibri" pitchFamily="34" charset="0"/>
              </a:rPr>
              <a:t>high clay minerals % </a:t>
            </a:r>
            <a:r>
              <a:rPr lang="en-GB" b="1" dirty="0">
                <a:solidFill>
                  <a:srgbClr val="0070C0"/>
                </a:solidFill>
                <a:latin typeface="Calibri" pitchFamily="34" charset="0"/>
              </a:rPr>
              <a:t>and posses plasticity.</a:t>
            </a:r>
          </a:p>
          <a:p>
            <a:pPr algn="just"/>
            <a:endParaRPr lang="en-GB" b="1" dirty="0">
              <a:latin typeface="Calibri" pitchFamily="34" charset="0"/>
            </a:endParaRPr>
          </a:p>
          <a:p>
            <a:pPr algn="just"/>
            <a:r>
              <a:rPr lang="en-GB" b="1" dirty="0" smtClean="0">
                <a:solidFill>
                  <a:srgbClr val="0070C0"/>
                </a:solidFill>
                <a:latin typeface="Calibri" pitchFamily="34" charset="0"/>
              </a:rPr>
              <a:t>Non-cohesive (sand) means the soil has ‘no shear strength if no confinement’.</a:t>
            </a:r>
          </a:p>
          <a:p>
            <a:pPr algn="just"/>
            <a:endParaRPr lang="en-GB" b="1" dirty="0" smtClean="0">
              <a:solidFill>
                <a:srgbClr val="0070C0"/>
              </a:solidFill>
              <a:latin typeface="Calibri" pitchFamily="34" charset="0"/>
            </a:endParaRPr>
          </a:p>
          <a:p>
            <a:pPr algn="just"/>
            <a:r>
              <a:rPr lang="en-GB" b="1" dirty="0" smtClean="0">
                <a:solidFill>
                  <a:srgbClr val="7030A0"/>
                </a:solidFill>
                <a:latin typeface="Calibri" pitchFamily="34" charset="0"/>
              </a:rPr>
              <a:t>In soil engineering practice, plasticity is defined as the ability of the soil  to be rolled into thin threads before breaking into pieces</a:t>
            </a:r>
            <a:r>
              <a:rPr lang="en-GB" b="1" dirty="0">
                <a:solidFill>
                  <a:srgbClr val="7030A0"/>
                </a:solidFill>
                <a:latin typeface="Calibri" pitchFamily="34" charset="0"/>
              </a:rPr>
              <a:t> </a:t>
            </a:r>
            <a:r>
              <a:rPr lang="en-GB" b="1" dirty="0" smtClean="0">
                <a:solidFill>
                  <a:srgbClr val="7030A0"/>
                </a:solidFill>
                <a:latin typeface="Calibri" pitchFamily="34" charset="0"/>
              </a:rPr>
              <a:t>(Atterburg)</a:t>
            </a:r>
          </a:p>
          <a:p>
            <a:pPr algn="just"/>
            <a:endParaRPr lang="en-GB" b="1" dirty="0" smtClean="0">
              <a:latin typeface="Calibri" pitchFamily="34" charset="0"/>
            </a:endParaRPr>
          </a:p>
          <a:p>
            <a:pPr algn="just"/>
            <a:r>
              <a:rPr lang="en-GB" b="1" dirty="0" smtClean="0">
                <a:solidFill>
                  <a:srgbClr val="0070C0"/>
                </a:solidFill>
                <a:latin typeface="Calibri" pitchFamily="34" charset="0"/>
              </a:rPr>
              <a:t>Clay is cohesive and plastic.</a:t>
            </a:r>
          </a:p>
          <a:p>
            <a:pPr algn="just"/>
            <a:r>
              <a:rPr lang="en-GB" b="1" dirty="0" smtClean="0">
                <a:solidFill>
                  <a:srgbClr val="0070C0"/>
                </a:solidFill>
                <a:latin typeface="Calibri" pitchFamily="34" charset="0"/>
              </a:rPr>
              <a:t>Sand on the other hand is non-cohesive and non-plastic. </a:t>
            </a:r>
          </a:p>
        </p:txBody>
      </p:sp>
      <p:sp>
        <p:nvSpPr>
          <p:cNvPr id="3" name="Rectangle 2"/>
          <p:cNvSpPr/>
          <p:nvPr/>
        </p:nvSpPr>
        <p:spPr>
          <a:xfrm>
            <a:off x="1043608" y="18459"/>
            <a:ext cx="7920880" cy="1785104"/>
          </a:xfrm>
          <a:prstGeom prst="rect">
            <a:avLst/>
          </a:prstGeom>
        </p:spPr>
        <p:txBody>
          <a:bodyPr wrap="square">
            <a:spAutoFit/>
          </a:bodyPr>
          <a:lstStyle/>
          <a:p>
            <a:endParaRPr lang="en-GB" dirty="0" smtClean="0"/>
          </a:p>
          <a:p>
            <a:pPr algn="just"/>
            <a:r>
              <a:rPr lang="en-GB" sz="4400" b="1" dirty="0" smtClean="0">
                <a:solidFill>
                  <a:srgbClr val="0070C0"/>
                </a:solidFill>
                <a:latin typeface="Calibri" pitchFamily="34" charset="0"/>
              </a:rPr>
              <a:t>2</a:t>
            </a:r>
            <a:r>
              <a:rPr lang="en-GB" sz="3600" b="1" dirty="0" smtClean="0">
                <a:solidFill>
                  <a:srgbClr val="0070C0"/>
                </a:solidFill>
                <a:latin typeface="Calibri" pitchFamily="34" charset="0"/>
              </a:rPr>
              <a:t>. Soil Consistency – </a:t>
            </a:r>
          </a:p>
          <a:p>
            <a:pPr algn="just"/>
            <a:r>
              <a:rPr lang="en-GB" sz="2800" b="1" dirty="0">
                <a:solidFill>
                  <a:srgbClr val="0070C0"/>
                </a:solidFill>
                <a:latin typeface="Calibri" pitchFamily="34" charset="0"/>
              </a:rPr>
              <a:t> </a:t>
            </a:r>
            <a:r>
              <a:rPr lang="en-GB" sz="2000" b="1" dirty="0" smtClean="0">
                <a:latin typeface="Calibri" pitchFamily="34" charset="0"/>
              </a:rPr>
              <a:t>Largely depends on </a:t>
            </a:r>
            <a:r>
              <a:rPr lang="en-GB" sz="2000" b="1" dirty="0" smtClean="0">
                <a:solidFill>
                  <a:srgbClr val="0070C0"/>
                </a:solidFill>
                <a:latin typeface="Calibri" pitchFamily="34" charset="0"/>
              </a:rPr>
              <a:t>soil minerals </a:t>
            </a:r>
            <a:r>
              <a:rPr lang="en-GB" sz="2000" b="1" dirty="0" smtClean="0">
                <a:latin typeface="Calibri" pitchFamily="34" charset="0"/>
              </a:rPr>
              <a:t>and the </a:t>
            </a:r>
            <a:r>
              <a:rPr lang="en-GB" sz="2000" b="1" dirty="0" smtClean="0">
                <a:solidFill>
                  <a:srgbClr val="0070C0"/>
                </a:solidFill>
                <a:latin typeface="Calibri" pitchFamily="34" charset="0"/>
              </a:rPr>
              <a:t>water content</a:t>
            </a:r>
            <a:r>
              <a:rPr lang="en-GB" sz="2000" b="1" dirty="0" smtClean="0">
                <a:latin typeface="Calibri" pitchFamily="34" charset="0"/>
              </a:rPr>
              <a:t>. </a:t>
            </a:r>
          </a:p>
          <a:p>
            <a:pPr algn="just"/>
            <a:endParaRPr lang="en-GB" sz="2000" b="1" dirty="0" smtClean="0">
              <a:latin typeface="Calibri" pitchFamily="34" charset="0"/>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5616" y="1736812"/>
            <a:ext cx="7614846" cy="85725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2000" dirty="0" smtClean="0">
              <a:latin typeface="Arial" pitchFamily="34" charset="0"/>
              <a:cs typeface="Arial" pitchFamily="34" charset="0"/>
            </a:endParaRPr>
          </a:p>
          <a:p>
            <a:pPr algn="ctr"/>
            <a:r>
              <a:rPr lang="en-US" sz="2800" dirty="0" smtClean="0">
                <a:solidFill>
                  <a:srgbClr val="FF0000"/>
                </a:solidFill>
                <a:latin typeface="Arial" pitchFamily="34" charset="0"/>
                <a:cs typeface="Arial" pitchFamily="34" charset="0"/>
              </a:rPr>
              <a:t>Potential of Deformation of soil</a:t>
            </a:r>
          </a:p>
          <a:p>
            <a:pPr algn="ctr"/>
            <a:endParaRPr lang="en-MY" sz="2400" dirty="0">
              <a:solidFill>
                <a:srgbClr val="FF0000"/>
              </a:solidFill>
              <a:latin typeface="Arial" pitchFamily="34" charset="0"/>
              <a:cs typeface="Arial" pitchFamily="34" charset="0"/>
            </a:endParaRPr>
          </a:p>
        </p:txBody>
      </p:sp>
      <p:sp>
        <p:nvSpPr>
          <p:cNvPr id="8" name="Rectangle 7"/>
          <p:cNvSpPr/>
          <p:nvPr/>
        </p:nvSpPr>
        <p:spPr>
          <a:xfrm>
            <a:off x="1259632" y="3224629"/>
            <a:ext cx="7704856" cy="339718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dirty="0" smtClean="0">
              <a:solidFill>
                <a:schemeClr val="tx1"/>
              </a:solidFill>
              <a:latin typeface="Arial" pitchFamily="34" charset="0"/>
              <a:cs typeface="Arial" pitchFamily="34" charset="0"/>
            </a:endParaRPr>
          </a:p>
          <a:p>
            <a:endParaRPr lang="en-US" dirty="0" smtClean="0">
              <a:solidFill>
                <a:schemeClr val="tx1"/>
              </a:solidFill>
              <a:latin typeface="Arial" pitchFamily="34" charset="0"/>
              <a:cs typeface="Arial" pitchFamily="34" charset="0"/>
            </a:endParaRPr>
          </a:p>
          <a:p>
            <a:endParaRPr lang="en-US" dirty="0" smtClean="0">
              <a:solidFill>
                <a:schemeClr val="tx1"/>
              </a:solidFill>
              <a:latin typeface="Arial" pitchFamily="34" charset="0"/>
              <a:cs typeface="Arial" pitchFamily="34" charset="0"/>
            </a:endParaRPr>
          </a:p>
          <a:p>
            <a:endParaRPr lang="en-US" dirty="0" smtClean="0">
              <a:solidFill>
                <a:schemeClr val="tx1"/>
              </a:solidFill>
              <a:latin typeface="Arial" pitchFamily="34" charset="0"/>
              <a:cs typeface="Arial" pitchFamily="34" charset="0"/>
            </a:endParaRPr>
          </a:p>
          <a:p>
            <a:pPr>
              <a:buFont typeface="Wingdings" pitchFamily="2" charset="2"/>
              <a:buChar char="Ø"/>
            </a:pPr>
            <a:r>
              <a:rPr lang="en-US" sz="2400" b="1" dirty="0" smtClean="0">
                <a:solidFill>
                  <a:srgbClr val="0070C0"/>
                </a:solidFill>
                <a:latin typeface="Calibri" pitchFamily="34" charset="0"/>
                <a:cs typeface="Arial" pitchFamily="34" charset="0"/>
              </a:rPr>
              <a:t>Liquid Limit (LL), Plastic Limit (PL), Shrinkage Limit (SL)</a:t>
            </a:r>
          </a:p>
          <a:p>
            <a:endParaRPr lang="en-US" sz="2000" dirty="0" smtClean="0">
              <a:solidFill>
                <a:schemeClr val="tx1"/>
              </a:solidFill>
              <a:latin typeface="Calibri" pitchFamily="34" charset="0"/>
              <a:cs typeface="Arial" pitchFamily="34" charset="0"/>
            </a:endParaRPr>
          </a:p>
          <a:p>
            <a:pPr>
              <a:buFont typeface="Wingdings" pitchFamily="2" charset="2"/>
              <a:buChar char="Ø"/>
            </a:pPr>
            <a:r>
              <a:rPr lang="en-US" sz="2400" b="1" dirty="0" smtClean="0">
                <a:solidFill>
                  <a:srgbClr val="0070C0"/>
                </a:solidFill>
                <a:latin typeface="Calibri" pitchFamily="34" charset="0"/>
                <a:cs typeface="Arial" pitchFamily="34" charset="0"/>
              </a:rPr>
              <a:t>Plasticity Index </a:t>
            </a:r>
            <a:r>
              <a:rPr lang="en-US" sz="2000" b="1" dirty="0" smtClean="0">
                <a:solidFill>
                  <a:srgbClr val="0070C0"/>
                </a:solidFill>
                <a:latin typeface="Calibri" pitchFamily="34" charset="0"/>
                <a:cs typeface="Arial" pitchFamily="34" charset="0"/>
              </a:rPr>
              <a:t>(LL-PL) </a:t>
            </a:r>
            <a:r>
              <a:rPr lang="en-US" sz="2000" dirty="0" smtClean="0">
                <a:solidFill>
                  <a:schemeClr val="tx1"/>
                </a:solidFill>
                <a:latin typeface="Calibri" pitchFamily="34" charset="0"/>
                <a:cs typeface="Arial" pitchFamily="34" charset="0"/>
              </a:rPr>
              <a:t>- Indicates how much water can be</a:t>
            </a:r>
          </a:p>
          <a:p>
            <a:r>
              <a:rPr lang="en-US" sz="2000" dirty="0" smtClean="0">
                <a:solidFill>
                  <a:schemeClr val="tx1"/>
                </a:solidFill>
                <a:latin typeface="Calibri" pitchFamily="34" charset="0"/>
                <a:cs typeface="Arial" pitchFamily="34" charset="0"/>
              </a:rPr>
              <a:t>                                                       </a:t>
            </a:r>
            <a:r>
              <a:rPr lang="en-US" sz="2000" b="1" dirty="0" smtClean="0">
                <a:solidFill>
                  <a:srgbClr val="0070C0"/>
                </a:solidFill>
                <a:latin typeface="Calibri" pitchFamily="34" charset="0"/>
                <a:cs typeface="Arial" pitchFamily="34" charset="0"/>
              </a:rPr>
              <a:t>absorbed/adsorbed</a:t>
            </a:r>
            <a:r>
              <a:rPr lang="en-US" sz="2000" dirty="0" smtClean="0">
                <a:solidFill>
                  <a:schemeClr val="tx1"/>
                </a:solidFill>
                <a:latin typeface="Calibri" pitchFamily="34" charset="0"/>
                <a:cs typeface="Arial" pitchFamily="34" charset="0"/>
              </a:rPr>
              <a:t> by a soil particle</a:t>
            </a:r>
          </a:p>
          <a:p>
            <a:r>
              <a:rPr lang="en-US" sz="2000" dirty="0">
                <a:solidFill>
                  <a:schemeClr val="tx1"/>
                </a:solidFill>
                <a:latin typeface="Calibri" pitchFamily="34" charset="0"/>
                <a:cs typeface="Arial" pitchFamily="34" charset="0"/>
              </a:rPr>
              <a:t> </a:t>
            </a:r>
            <a:r>
              <a:rPr lang="en-US" sz="2000" dirty="0" smtClean="0">
                <a:solidFill>
                  <a:schemeClr val="tx1"/>
                </a:solidFill>
                <a:latin typeface="Calibri" pitchFamily="34" charset="0"/>
                <a:cs typeface="Arial" pitchFamily="34" charset="0"/>
              </a:rPr>
              <a:t>                                                                    (before a change of state)</a:t>
            </a:r>
            <a:endParaRPr lang="en-US" sz="2000" dirty="0">
              <a:solidFill>
                <a:schemeClr val="tx1"/>
              </a:solidFill>
              <a:latin typeface="Calibri" pitchFamily="34" charset="0"/>
              <a:cs typeface="Arial" pitchFamily="34" charset="0"/>
            </a:endParaRPr>
          </a:p>
          <a:p>
            <a:r>
              <a:rPr lang="en-US" sz="2000" dirty="0" smtClean="0">
                <a:solidFill>
                  <a:schemeClr val="tx1"/>
                </a:solidFill>
                <a:latin typeface="Calibri" pitchFamily="34" charset="0"/>
                <a:cs typeface="Arial" pitchFamily="34" charset="0"/>
              </a:rPr>
              <a:t> </a:t>
            </a:r>
          </a:p>
          <a:p>
            <a:r>
              <a:rPr lang="en-US" sz="2000" b="1" dirty="0" smtClean="0">
                <a:solidFill>
                  <a:schemeClr val="tx1"/>
                </a:solidFill>
                <a:latin typeface="Calibri" pitchFamily="34" charset="0"/>
                <a:cs typeface="Arial" pitchFamily="34" charset="0"/>
              </a:rPr>
              <a:t>High Plasticity index </a:t>
            </a:r>
            <a:r>
              <a:rPr lang="en-US" sz="2000" b="1" dirty="0">
                <a:solidFill>
                  <a:schemeClr val="tx1"/>
                </a:solidFill>
                <a:latin typeface="Calibri" pitchFamily="34" charset="0"/>
                <a:cs typeface="Arial" pitchFamily="34" charset="0"/>
              </a:rPr>
              <a:t> </a:t>
            </a:r>
            <a:r>
              <a:rPr lang="en-US" sz="2000" b="1" dirty="0" smtClean="0">
                <a:solidFill>
                  <a:schemeClr val="tx1"/>
                </a:solidFill>
                <a:latin typeface="Calibri" pitchFamily="34" charset="0"/>
                <a:cs typeface="Arial" pitchFamily="34" charset="0"/>
              </a:rPr>
              <a:t>is displayed by clay, </a:t>
            </a:r>
          </a:p>
          <a:p>
            <a:r>
              <a:rPr lang="en-US" sz="2000" b="1" dirty="0" smtClean="0">
                <a:solidFill>
                  <a:schemeClr val="tx1"/>
                </a:solidFill>
                <a:latin typeface="Calibri" pitchFamily="34" charset="0"/>
                <a:cs typeface="Arial" pitchFamily="34" charset="0"/>
              </a:rPr>
              <a:t>while low index is displayed by silts, and very low by sands.</a:t>
            </a:r>
          </a:p>
          <a:p>
            <a:pPr algn="ctr"/>
            <a:endParaRPr lang="en-MY" dirty="0">
              <a:solidFill>
                <a:schemeClr val="tx1"/>
              </a:solidFill>
            </a:endParaRPr>
          </a:p>
        </p:txBody>
      </p:sp>
      <p:sp>
        <p:nvSpPr>
          <p:cNvPr id="9" name="Rectangle 8"/>
          <p:cNvSpPr/>
          <p:nvPr/>
        </p:nvSpPr>
        <p:spPr>
          <a:xfrm>
            <a:off x="1763688" y="260648"/>
            <a:ext cx="6336704" cy="1215016"/>
          </a:xfrm>
          <a:prstGeom prst="rect">
            <a:avLst/>
          </a:prstGeom>
          <a:solidFill>
            <a:schemeClr val="bg1">
              <a:lumMod val="9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b="1" dirty="0" smtClean="0">
              <a:solidFill>
                <a:schemeClr val="tx1"/>
              </a:solidFill>
              <a:latin typeface="Arial" pitchFamily="34" charset="0"/>
              <a:cs typeface="Arial" pitchFamily="34" charset="0"/>
            </a:endParaRPr>
          </a:p>
          <a:p>
            <a:pPr algn="ctr"/>
            <a:r>
              <a:rPr lang="en-US" sz="3600" b="1" dirty="0" smtClean="0">
                <a:solidFill>
                  <a:srgbClr val="0070C0"/>
                </a:solidFill>
                <a:cs typeface="Arial" pitchFamily="34" charset="0"/>
              </a:rPr>
              <a:t>Soil Consistency </a:t>
            </a:r>
          </a:p>
          <a:p>
            <a:r>
              <a:rPr lang="en-US" dirty="0" smtClean="0">
                <a:solidFill>
                  <a:schemeClr val="tx1"/>
                </a:solidFill>
                <a:latin typeface="Arial" pitchFamily="34" charset="0"/>
                <a:cs typeface="Arial" pitchFamily="34" charset="0"/>
              </a:rPr>
              <a:t> </a:t>
            </a:r>
            <a:endParaRPr lang="en-US" sz="1600" dirty="0" smtClean="0">
              <a:solidFill>
                <a:schemeClr val="tx1"/>
              </a:solidFill>
              <a:latin typeface="Arial" pitchFamily="34" charset="0"/>
              <a:cs typeface="Arial" pitchFamily="34" charset="0"/>
            </a:endParaRPr>
          </a:p>
          <a:p>
            <a:pPr algn="ctr"/>
            <a:endParaRPr lang="en-MY" dirty="0">
              <a:solidFill>
                <a:schemeClr val="tx1"/>
              </a:solidFill>
            </a:endParaRPr>
          </a:p>
        </p:txBody>
      </p:sp>
      <p:cxnSp>
        <p:nvCxnSpPr>
          <p:cNvPr id="10" name="Straight Arrow Connector 9"/>
          <p:cNvCxnSpPr/>
          <p:nvPr/>
        </p:nvCxnSpPr>
        <p:spPr>
          <a:xfrm>
            <a:off x="4572000" y="2389254"/>
            <a:ext cx="0" cy="792088"/>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4572000" y="1484784"/>
            <a:ext cx="0" cy="432048"/>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2002998" y="2270902"/>
            <a:ext cx="5305306" cy="646331"/>
          </a:xfrm>
          <a:prstGeom prst="rect">
            <a:avLst/>
          </a:prstGeom>
          <a:solidFill>
            <a:schemeClr val="bg1"/>
          </a:solidFill>
        </p:spPr>
        <p:txBody>
          <a:bodyPr wrap="square">
            <a:spAutoFit/>
          </a:bodyPr>
          <a:lstStyle/>
          <a:p>
            <a:pPr algn="ctr"/>
            <a:r>
              <a:rPr lang="en-US" dirty="0" smtClean="0">
                <a:latin typeface="Arial" pitchFamily="34" charset="0"/>
                <a:cs typeface="Arial" pitchFamily="34" charset="0"/>
              </a:rPr>
              <a:t> Deformation behaviour linked to  </a:t>
            </a:r>
          </a:p>
          <a:p>
            <a:pPr algn="ctr"/>
            <a:r>
              <a:rPr lang="en-US" b="1" dirty="0" smtClean="0">
                <a:solidFill>
                  <a:srgbClr val="0070C0"/>
                </a:solidFill>
                <a:latin typeface="Arial" pitchFamily="34" charset="0"/>
                <a:cs typeface="Arial" pitchFamily="34" charset="0"/>
              </a:rPr>
              <a:t>moisture  content, plasticity and cohesion.</a:t>
            </a:r>
            <a:endParaRPr lang="en-GB" b="1" dirty="0">
              <a:solidFill>
                <a:srgbClr val="0070C0"/>
              </a:solidFill>
            </a:endParaRPr>
          </a:p>
        </p:txBody>
      </p:sp>
      <p:sp>
        <p:nvSpPr>
          <p:cNvPr id="11" name="Rectangle 10"/>
          <p:cNvSpPr/>
          <p:nvPr/>
        </p:nvSpPr>
        <p:spPr>
          <a:xfrm>
            <a:off x="1331640" y="3284984"/>
            <a:ext cx="7560840" cy="800219"/>
          </a:xfrm>
          <a:prstGeom prst="rect">
            <a:avLst/>
          </a:prstGeom>
          <a:solidFill>
            <a:schemeClr val="bg1"/>
          </a:solidFill>
        </p:spPr>
        <p:txBody>
          <a:bodyPr wrap="square">
            <a:spAutoFit/>
          </a:bodyPr>
          <a:lstStyle/>
          <a:p>
            <a:pPr algn="just"/>
            <a:r>
              <a:rPr lang="en-GB" sz="2800" b="1" dirty="0" smtClean="0">
                <a:solidFill>
                  <a:srgbClr val="0070C0"/>
                </a:solidFill>
                <a:latin typeface="Calibri" pitchFamily="34" charset="0"/>
              </a:rPr>
              <a:t>Atterberg limits... </a:t>
            </a:r>
            <a:r>
              <a:rPr lang="en-GB" b="1" dirty="0" smtClean="0">
                <a:latin typeface="Calibri" pitchFamily="34" charset="0"/>
              </a:rPr>
              <a:t>are the limits of water content used to define soil</a:t>
            </a:r>
          </a:p>
          <a:p>
            <a:pPr algn="just"/>
            <a:r>
              <a:rPr lang="en-GB" b="1" dirty="0" smtClean="0">
                <a:latin typeface="Calibri" pitchFamily="34" charset="0"/>
              </a:rPr>
              <a:t>                                                                                      behaviour. </a:t>
            </a:r>
            <a:endParaRPr lang="en-GB" dirty="0">
              <a:latin typeface="Calibri" pitchFamily="34" charset="0"/>
            </a:endParaRPr>
          </a:p>
        </p:txBody>
      </p:sp>
      <p:sp>
        <p:nvSpPr>
          <p:cNvPr id="15" name="TextBox 14"/>
          <p:cNvSpPr txBox="1"/>
          <p:nvPr/>
        </p:nvSpPr>
        <p:spPr>
          <a:xfrm>
            <a:off x="1547664" y="3698375"/>
            <a:ext cx="2016224" cy="461665"/>
          </a:xfrm>
          <a:prstGeom prst="rect">
            <a:avLst/>
          </a:prstGeom>
          <a:noFill/>
        </p:spPr>
        <p:txBody>
          <a:bodyPr wrap="square" rtlCol="0">
            <a:spAutoFit/>
          </a:bodyPr>
          <a:lstStyle/>
          <a:p>
            <a:r>
              <a:rPr lang="en-US" sz="2400" dirty="0" smtClean="0">
                <a:latin typeface="Calibri" pitchFamily="34" charset="0"/>
              </a:rPr>
              <a:t>Parameters :</a:t>
            </a:r>
            <a:endParaRPr lang="en-GB" sz="2400" dirty="0">
              <a:latin typeface="Calibri" pitchFamily="34" charset="0"/>
            </a:endParaRPr>
          </a:p>
        </p:txBody>
      </p:sp>
      <p:sp>
        <p:nvSpPr>
          <p:cNvPr id="3" name="TextBox 2"/>
          <p:cNvSpPr txBox="1"/>
          <p:nvPr/>
        </p:nvSpPr>
        <p:spPr>
          <a:xfrm>
            <a:off x="1781690" y="1106332"/>
            <a:ext cx="6660740" cy="369332"/>
          </a:xfrm>
          <a:prstGeom prst="rect">
            <a:avLst/>
          </a:prstGeom>
          <a:noFill/>
        </p:spPr>
        <p:txBody>
          <a:bodyPr wrap="square" rtlCol="0">
            <a:spAutoFit/>
          </a:bodyPr>
          <a:lstStyle/>
          <a:p>
            <a:r>
              <a:rPr lang="en-GB" dirty="0" smtClean="0"/>
              <a:t>Why is COHESIVE or NON-COHESIVE identification important</a:t>
            </a:r>
            <a:endParaRPr lang="en-GB" dirty="0"/>
          </a:p>
        </p:txBody>
      </p:sp>
    </p:spTree>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05923" y="188638"/>
            <a:ext cx="7560840" cy="3139321"/>
          </a:xfrm>
          <a:prstGeom prst="rect">
            <a:avLst/>
          </a:prstGeom>
        </p:spPr>
        <p:txBody>
          <a:bodyPr wrap="square">
            <a:spAutoFit/>
          </a:bodyPr>
          <a:lstStyle/>
          <a:p>
            <a:pPr marL="285750" indent="-285750">
              <a:buFont typeface="Wingdings" panose="05000000000000000000" pitchFamily="2" charset="2"/>
              <a:buChar char="§"/>
            </a:pPr>
            <a:r>
              <a:rPr lang="en-GB" b="1" dirty="0" smtClean="0">
                <a:solidFill>
                  <a:srgbClr val="7030A0"/>
                </a:solidFill>
              </a:rPr>
              <a:t>Liquid Limit </a:t>
            </a:r>
            <a:r>
              <a:rPr lang="en-GB" sz="1200" b="1" dirty="0" smtClean="0">
                <a:solidFill>
                  <a:srgbClr val="0070C0"/>
                </a:solidFill>
              </a:rPr>
              <a:t>(LL)     </a:t>
            </a:r>
            <a:r>
              <a:rPr lang="en-GB" b="1" dirty="0" smtClean="0"/>
              <a:t>The lowest water content </a:t>
            </a:r>
            <a:r>
              <a:rPr lang="en-GB" b="1" dirty="0" smtClean="0">
                <a:solidFill>
                  <a:srgbClr val="0070C0"/>
                </a:solidFill>
              </a:rPr>
              <a:t>above which </a:t>
            </a:r>
            <a:r>
              <a:rPr lang="en-GB" b="1" dirty="0" smtClean="0"/>
              <a:t>soil </a:t>
            </a:r>
          </a:p>
          <a:p>
            <a:r>
              <a:rPr lang="en-GB" b="1" dirty="0"/>
              <a:t> </a:t>
            </a:r>
            <a:r>
              <a:rPr lang="en-GB" b="1" dirty="0" smtClean="0"/>
              <a:t>                                  behaves like liquid.</a:t>
            </a:r>
          </a:p>
          <a:p>
            <a:endParaRPr lang="en-GB" b="1" dirty="0" smtClean="0">
              <a:solidFill>
                <a:srgbClr val="0070C0"/>
              </a:solidFill>
            </a:endParaRPr>
          </a:p>
          <a:p>
            <a:pPr marL="285750" indent="-285750">
              <a:buFont typeface="Wingdings" panose="05000000000000000000" pitchFamily="2" charset="2"/>
              <a:buChar char="§"/>
            </a:pPr>
            <a:r>
              <a:rPr lang="en-GB" b="1" dirty="0" smtClean="0">
                <a:solidFill>
                  <a:srgbClr val="7030A0"/>
                </a:solidFill>
              </a:rPr>
              <a:t>Plastic Limit </a:t>
            </a:r>
            <a:r>
              <a:rPr lang="en-GB" sz="1200" b="1" dirty="0" smtClean="0">
                <a:solidFill>
                  <a:srgbClr val="0070C0"/>
                </a:solidFill>
              </a:rPr>
              <a:t>(PL)</a:t>
            </a:r>
            <a:r>
              <a:rPr lang="en-GB" b="1" dirty="0" smtClean="0">
                <a:solidFill>
                  <a:srgbClr val="0070C0"/>
                </a:solidFill>
              </a:rPr>
              <a:t>   </a:t>
            </a:r>
            <a:r>
              <a:rPr lang="en-GB" b="1" dirty="0" smtClean="0"/>
              <a:t>The lowest water content </a:t>
            </a:r>
            <a:r>
              <a:rPr lang="en-GB" b="1" dirty="0" smtClean="0">
                <a:solidFill>
                  <a:srgbClr val="0070C0"/>
                </a:solidFill>
              </a:rPr>
              <a:t>at which </a:t>
            </a:r>
            <a:r>
              <a:rPr lang="en-GB" b="1" dirty="0" smtClean="0"/>
              <a:t>soil behaves</a:t>
            </a:r>
          </a:p>
          <a:p>
            <a:r>
              <a:rPr lang="en-GB" b="1" dirty="0"/>
              <a:t> </a:t>
            </a:r>
            <a:r>
              <a:rPr lang="en-GB" b="1" dirty="0" smtClean="0"/>
              <a:t>                                  like a plastic material.</a:t>
            </a:r>
          </a:p>
          <a:p>
            <a:endParaRPr lang="en-GB" b="1" dirty="0" smtClean="0"/>
          </a:p>
          <a:p>
            <a:pPr marL="285750" indent="-285750">
              <a:buFont typeface="Wingdings" panose="05000000000000000000" pitchFamily="2" charset="2"/>
              <a:buChar char="§"/>
            </a:pPr>
            <a:r>
              <a:rPr lang="en-GB" b="1" dirty="0" smtClean="0">
                <a:solidFill>
                  <a:srgbClr val="7030A0"/>
                </a:solidFill>
              </a:rPr>
              <a:t>Plastic Index </a:t>
            </a:r>
            <a:r>
              <a:rPr lang="en-GB" sz="1200" b="1" dirty="0" smtClean="0">
                <a:solidFill>
                  <a:srgbClr val="0070C0"/>
                </a:solidFill>
              </a:rPr>
              <a:t>(PI)    </a:t>
            </a:r>
            <a:r>
              <a:rPr lang="en-GB" b="1" dirty="0" smtClean="0"/>
              <a:t>The range between LL and PL</a:t>
            </a:r>
          </a:p>
          <a:p>
            <a:endParaRPr lang="en-GB" b="1" dirty="0" smtClean="0"/>
          </a:p>
          <a:p>
            <a:pPr marL="285750" indent="-285750">
              <a:buFont typeface="Arial" panose="020B0604020202020204" pitchFamily="34" charset="0"/>
              <a:buChar char="•"/>
            </a:pPr>
            <a:r>
              <a:rPr lang="en-GB" b="1" dirty="0" smtClean="0">
                <a:solidFill>
                  <a:srgbClr val="7030A0"/>
                </a:solidFill>
              </a:rPr>
              <a:t>Shrinkage Limit  </a:t>
            </a:r>
            <a:r>
              <a:rPr lang="en-GB" b="1" dirty="0" smtClean="0"/>
              <a:t>The water content below which soils do not </a:t>
            </a:r>
          </a:p>
          <a:p>
            <a:r>
              <a:rPr lang="en-GB" b="1" dirty="0"/>
              <a:t> </a:t>
            </a:r>
            <a:r>
              <a:rPr lang="en-GB" b="1" dirty="0" smtClean="0"/>
              <a:t>                                 decrease their volume anymore as they continue </a:t>
            </a:r>
          </a:p>
          <a:p>
            <a:r>
              <a:rPr lang="en-GB" b="1" dirty="0"/>
              <a:t> </a:t>
            </a:r>
            <a:r>
              <a:rPr lang="en-GB" b="1" dirty="0" smtClean="0"/>
              <a:t>                                 to dry out.</a:t>
            </a:r>
          </a:p>
        </p:txBody>
      </p:sp>
      <p:pic>
        <p:nvPicPr>
          <p:cNvPr id="1026" name="Picture 2"/>
          <p:cNvPicPr>
            <a:picLocks noChangeAspect="1" noChangeArrowheads="1"/>
          </p:cNvPicPr>
          <p:nvPr/>
        </p:nvPicPr>
        <p:blipFill>
          <a:blip r:embed="rId2" cstate="print"/>
          <a:srcRect/>
          <a:stretch>
            <a:fillRect/>
          </a:stretch>
        </p:blipFill>
        <p:spPr bwMode="auto">
          <a:xfrm>
            <a:off x="1452069" y="3367078"/>
            <a:ext cx="7031950" cy="3418914"/>
          </a:xfrm>
          <a:prstGeom prst="rect">
            <a:avLst/>
          </a:prstGeom>
          <a:noFill/>
          <a:ln w="28575">
            <a:noFill/>
            <a:miter lim="800000"/>
            <a:headEnd/>
            <a:tailEnd/>
          </a:ln>
        </p:spPr>
      </p:pic>
      <p:sp>
        <p:nvSpPr>
          <p:cNvPr id="3" name="TextBox 2"/>
          <p:cNvSpPr txBox="1"/>
          <p:nvPr/>
        </p:nvSpPr>
        <p:spPr>
          <a:xfrm>
            <a:off x="1331640" y="4268995"/>
            <a:ext cx="2273874" cy="400110"/>
          </a:xfrm>
          <a:prstGeom prst="rect">
            <a:avLst/>
          </a:prstGeom>
          <a:noFill/>
        </p:spPr>
        <p:txBody>
          <a:bodyPr wrap="square" rtlCol="0">
            <a:spAutoFit/>
          </a:bodyPr>
          <a:lstStyle/>
          <a:p>
            <a:r>
              <a:rPr lang="en-GB" sz="2000" b="1" dirty="0" smtClean="0">
                <a:latin typeface="Arial" panose="020B0604020202020204" pitchFamily="34" charset="0"/>
                <a:cs typeface="Arial" panose="020B0604020202020204" pitchFamily="34" charset="0"/>
              </a:rPr>
              <a:t>Soil Sample</a:t>
            </a:r>
            <a:endParaRPr lang="en-GB" sz="2000" b="1" dirty="0">
              <a:latin typeface="Arial" panose="020B0604020202020204" pitchFamily="34" charset="0"/>
              <a:cs typeface="Arial" panose="020B0604020202020204" pitchFamily="34" charset="0"/>
            </a:endParaRPr>
          </a:p>
        </p:txBody>
      </p:sp>
      <p:sp>
        <p:nvSpPr>
          <p:cNvPr id="4" name="Rectangle 3"/>
          <p:cNvSpPr/>
          <p:nvPr/>
        </p:nvSpPr>
        <p:spPr>
          <a:xfrm>
            <a:off x="-20007" y="-20629"/>
            <a:ext cx="1551559" cy="646331"/>
          </a:xfrm>
          <a:prstGeom prst="rect">
            <a:avLst/>
          </a:prstGeom>
          <a:solidFill>
            <a:schemeClr val="bg1">
              <a:lumMod val="95000"/>
            </a:schemeClr>
          </a:solidFill>
          <a:ln>
            <a:solidFill>
              <a:schemeClr val="tx1"/>
            </a:solidFill>
          </a:ln>
        </p:spPr>
        <p:txBody>
          <a:bodyPr wrap="square">
            <a:spAutoFit/>
          </a:bodyPr>
          <a:lstStyle/>
          <a:p>
            <a:pPr algn="ctr"/>
            <a:r>
              <a:rPr lang="en-US" b="1" dirty="0" smtClean="0">
                <a:solidFill>
                  <a:srgbClr val="0070C0"/>
                </a:solidFill>
                <a:cs typeface="Arial" pitchFamily="34" charset="0"/>
              </a:rPr>
              <a:t>Soil </a:t>
            </a:r>
            <a:endParaRPr lang="en-US" b="1" dirty="0">
              <a:solidFill>
                <a:srgbClr val="0070C0"/>
              </a:solidFill>
              <a:cs typeface="Arial" pitchFamily="34" charset="0"/>
            </a:endParaRPr>
          </a:p>
          <a:p>
            <a:pPr algn="ctr"/>
            <a:r>
              <a:rPr lang="en-US" b="1" dirty="0" smtClean="0">
                <a:solidFill>
                  <a:srgbClr val="0070C0"/>
                </a:solidFill>
                <a:cs typeface="Arial" pitchFamily="34" charset="0"/>
              </a:rPr>
              <a:t>Consistency </a:t>
            </a:r>
            <a:endParaRPr lang="en-US" b="1" dirty="0">
              <a:solidFill>
                <a:srgbClr val="0070C0"/>
              </a:solidFill>
              <a:cs typeface="Arial" pitchFamily="34" charset="0"/>
            </a:endParaRPr>
          </a:p>
        </p:txBody>
      </p:sp>
      <p:sp>
        <p:nvSpPr>
          <p:cNvPr id="5" name="TextBox 4"/>
          <p:cNvSpPr txBox="1"/>
          <p:nvPr/>
        </p:nvSpPr>
        <p:spPr>
          <a:xfrm>
            <a:off x="1907704" y="3367078"/>
            <a:ext cx="6120680" cy="461665"/>
          </a:xfrm>
          <a:prstGeom prst="rect">
            <a:avLst/>
          </a:prstGeom>
          <a:solidFill>
            <a:schemeClr val="bg1">
              <a:lumMod val="95000"/>
            </a:schemeClr>
          </a:solidFill>
          <a:ln>
            <a:solidFill>
              <a:schemeClr val="tx1"/>
            </a:solidFill>
          </a:ln>
        </p:spPr>
        <p:txBody>
          <a:bodyPr wrap="square" rtlCol="0">
            <a:spAutoFit/>
          </a:bodyPr>
          <a:lstStyle/>
          <a:p>
            <a:pPr algn="ctr"/>
            <a:r>
              <a:rPr lang="en-GB" sz="2400" dirty="0" smtClean="0"/>
              <a:t>Soil Consistency Behaviour Conditions</a:t>
            </a:r>
            <a:endParaRPr lang="en-GB" sz="2400" dirty="0"/>
          </a:p>
        </p:txBody>
      </p:sp>
      <p:sp>
        <p:nvSpPr>
          <p:cNvPr id="7" name="TextBox 6"/>
          <p:cNvSpPr txBox="1"/>
          <p:nvPr/>
        </p:nvSpPr>
        <p:spPr>
          <a:xfrm>
            <a:off x="1907704" y="2636912"/>
            <a:ext cx="576064" cy="276999"/>
          </a:xfrm>
          <a:prstGeom prst="rect">
            <a:avLst/>
          </a:prstGeom>
          <a:noFill/>
        </p:spPr>
        <p:txBody>
          <a:bodyPr wrap="square" rtlCol="0">
            <a:spAutoFit/>
          </a:bodyPr>
          <a:lstStyle/>
          <a:p>
            <a:r>
              <a:rPr lang="en-US" sz="1200" b="1" dirty="0" smtClean="0">
                <a:solidFill>
                  <a:srgbClr val="0070C0"/>
                </a:solidFill>
              </a:rPr>
              <a:t>(SL)</a:t>
            </a:r>
            <a:endParaRPr lang="en-GB" sz="1200" b="1" dirty="0">
              <a:solidFill>
                <a:srgbClr val="0070C0"/>
              </a:solidFill>
            </a:endParaRP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78695" y="1928802"/>
            <a:ext cx="3143272" cy="12858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latin typeface="Arial" pitchFamily="34" charset="0"/>
              <a:cs typeface="Arial" pitchFamily="34" charset="0"/>
            </a:endParaRPr>
          </a:p>
          <a:p>
            <a:pPr algn="ctr"/>
            <a:endParaRPr lang="en-US" b="1" dirty="0" smtClean="0">
              <a:solidFill>
                <a:schemeClr val="tx1"/>
              </a:solidFill>
              <a:latin typeface="Arial" pitchFamily="34" charset="0"/>
              <a:cs typeface="Arial" pitchFamily="34" charset="0"/>
            </a:endParaRPr>
          </a:p>
          <a:p>
            <a:pPr algn="ctr"/>
            <a:r>
              <a:rPr lang="en-US" sz="2800" b="1" dirty="0" smtClean="0">
                <a:solidFill>
                  <a:schemeClr val="tx1"/>
                </a:solidFill>
                <a:latin typeface="Arial" pitchFamily="34" charset="0"/>
                <a:cs typeface="Arial" pitchFamily="34" charset="0"/>
              </a:rPr>
              <a:t>Compressibility.</a:t>
            </a:r>
          </a:p>
          <a:p>
            <a:pPr algn="ctr"/>
            <a:endParaRPr lang="en-US" b="1" dirty="0" smtClean="0">
              <a:solidFill>
                <a:schemeClr val="tx1"/>
              </a:solidFill>
              <a:latin typeface="Arial" pitchFamily="34" charset="0"/>
              <a:cs typeface="Arial" pitchFamily="34" charset="0"/>
            </a:endParaRPr>
          </a:p>
          <a:p>
            <a:pPr algn="ctr">
              <a:buFont typeface="Wingdings" pitchFamily="2" charset="2"/>
              <a:buChar char="Ø"/>
            </a:pPr>
            <a:r>
              <a:rPr lang="en-US" dirty="0" smtClean="0">
                <a:solidFill>
                  <a:schemeClr val="tx1"/>
                </a:solidFill>
                <a:latin typeface="Arial" pitchFamily="34" charset="0"/>
                <a:cs typeface="Arial" pitchFamily="34" charset="0"/>
              </a:rPr>
              <a:t>Volume change when under load.</a:t>
            </a:r>
          </a:p>
          <a:p>
            <a:pPr algn="ctr"/>
            <a:endParaRPr lang="en-US" dirty="0" smtClean="0">
              <a:solidFill>
                <a:schemeClr val="tx1"/>
              </a:solidFill>
              <a:latin typeface="Arial" pitchFamily="34" charset="0"/>
              <a:cs typeface="Arial" pitchFamily="34" charset="0"/>
            </a:endParaRPr>
          </a:p>
          <a:p>
            <a:pPr algn="ctr"/>
            <a:endParaRPr lang="en-MY" dirty="0">
              <a:solidFill>
                <a:schemeClr val="tx1"/>
              </a:solidFill>
              <a:latin typeface="Arial" pitchFamily="34" charset="0"/>
              <a:cs typeface="Arial" pitchFamily="34" charset="0"/>
            </a:endParaRPr>
          </a:p>
        </p:txBody>
      </p:sp>
      <p:sp>
        <p:nvSpPr>
          <p:cNvPr id="5" name="Rectangle 4"/>
          <p:cNvSpPr/>
          <p:nvPr/>
        </p:nvSpPr>
        <p:spPr>
          <a:xfrm>
            <a:off x="3406575" y="214290"/>
            <a:ext cx="4214842" cy="121444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solidFill>
                <a:schemeClr val="tx1"/>
              </a:solidFill>
              <a:latin typeface="Arial" pitchFamily="34" charset="0"/>
              <a:cs typeface="Arial" pitchFamily="34" charset="0"/>
            </a:endParaRPr>
          </a:p>
          <a:p>
            <a:pPr algn="ctr"/>
            <a:endParaRPr lang="en-US" dirty="0" smtClean="0">
              <a:solidFill>
                <a:schemeClr val="tx1"/>
              </a:solidFill>
              <a:latin typeface="Arial" pitchFamily="34" charset="0"/>
              <a:cs typeface="Arial" pitchFamily="34" charset="0"/>
            </a:endParaRPr>
          </a:p>
          <a:p>
            <a:pPr algn="ctr"/>
            <a:r>
              <a:rPr lang="en-US" sz="2000" b="1" dirty="0" smtClean="0">
                <a:solidFill>
                  <a:srgbClr val="FF0000"/>
                </a:solidFill>
                <a:latin typeface="Arial" pitchFamily="34" charset="0"/>
                <a:cs typeface="Arial" pitchFamily="34" charset="0"/>
              </a:rPr>
              <a:t>Engineering Properties of soil</a:t>
            </a:r>
          </a:p>
          <a:p>
            <a:pPr algn="ctr">
              <a:buFont typeface="Wingdings" pitchFamily="2" charset="2"/>
              <a:buChar char="Ø"/>
            </a:pPr>
            <a:r>
              <a:rPr lang="en-US" dirty="0" smtClean="0">
                <a:solidFill>
                  <a:schemeClr val="tx1"/>
                </a:solidFill>
                <a:latin typeface="Arial" pitchFamily="34" charset="0"/>
                <a:cs typeface="Arial" pitchFamily="34" charset="0"/>
              </a:rPr>
              <a:t>Will determine the suitability of soil under loaded conditions</a:t>
            </a:r>
          </a:p>
          <a:p>
            <a:pPr algn="ctr"/>
            <a:endParaRPr lang="en-US" dirty="0" smtClean="0">
              <a:solidFill>
                <a:schemeClr val="tx1"/>
              </a:solidFill>
              <a:latin typeface="Arial" pitchFamily="34" charset="0"/>
              <a:cs typeface="Arial" pitchFamily="34" charset="0"/>
            </a:endParaRPr>
          </a:p>
          <a:p>
            <a:pPr algn="ctr"/>
            <a:endParaRPr lang="en-MY" dirty="0">
              <a:solidFill>
                <a:schemeClr val="tx1"/>
              </a:solidFill>
              <a:latin typeface="Arial" pitchFamily="34" charset="0"/>
              <a:cs typeface="Arial" pitchFamily="34" charset="0"/>
            </a:endParaRPr>
          </a:p>
        </p:txBody>
      </p:sp>
      <p:sp>
        <p:nvSpPr>
          <p:cNvPr id="6" name="Rectangle 5"/>
          <p:cNvSpPr/>
          <p:nvPr/>
        </p:nvSpPr>
        <p:spPr>
          <a:xfrm>
            <a:off x="1500166" y="3571876"/>
            <a:ext cx="3857652" cy="300039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MY" dirty="0" smtClean="0">
                <a:solidFill>
                  <a:schemeClr val="tx1"/>
                </a:solidFill>
                <a:latin typeface="Arial" pitchFamily="34" charset="0"/>
                <a:cs typeface="Arial" pitchFamily="34" charset="0"/>
              </a:rPr>
              <a:t> </a:t>
            </a:r>
            <a:endParaRPr lang="en-MY" dirty="0" smtClean="0">
              <a:solidFill>
                <a:schemeClr val="tx1"/>
              </a:solidFill>
              <a:latin typeface="Arial" pitchFamily="34" charset="0"/>
              <a:cs typeface="Arial" pitchFamily="34" charset="0"/>
              <a:sym typeface="Wingdings" pitchFamily="2" charset="2"/>
            </a:endParaRPr>
          </a:p>
          <a:p>
            <a:pPr>
              <a:buFont typeface="Wingdings" pitchFamily="2" charset="2"/>
              <a:buChar char="Ø"/>
            </a:pPr>
            <a:r>
              <a:rPr lang="en-MY" dirty="0" smtClean="0">
                <a:solidFill>
                  <a:schemeClr val="tx1"/>
                </a:solidFill>
                <a:latin typeface="Arial" pitchFamily="34" charset="0"/>
                <a:cs typeface="Arial" pitchFamily="34" charset="0"/>
                <a:sym typeface="Wingdings" pitchFamily="2" charset="2"/>
              </a:rPr>
              <a:t> Total consolidation </a:t>
            </a:r>
          </a:p>
          <a:p>
            <a:r>
              <a:rPr lang="en-MY" dirty="0" smtClean="0">
                <a:solidFill>
                  <a:schemeClr val="tx1"/>
                </a:solidFill>
                <a:latin typeface="Arial" pitchFamily="34" charset="0"/>
                <a:cs typeface="Arial" pitchFamily="34" charset="0"/>
                <a:sym typeface="Wingdings" pitchFamily="2" charset="2"/>
              </a:rPr>
              <a:t>    (max vertical displacement )</a:t>
            </a:r>
          </a:p>
          <a:p>
            <a:endParaRPr lang="en-MY" dirty="0" smtClean="0">
              <a:solidFill>
                <a:schemeClr val="tx1"/>
              </a:solidFill>
              <a:latin typeface="Arial" pitchFamily="34" charset="0"/>
              <a:cs typeface="Arial" pitchFamily="34" charset="0"/>
            </a:endParaRPr>
          </a:p>
          <a:p>
            <a:pPr>
              <a:buFont typeface="Wingdings" pitchFamily="2" charset="2"/>
              <a:buChar char="Ø"/>
            </a:pPr>
            <a:r>
              <a:rPr lang="en-US" dirty="0" smtClean="0">
                <a:solidFill>
                  <a:schemeClr val="tx1"/>
                </a:solidFill>
                <a:latin typeface="Arial" pitchFamily="34" charset="0"/>
                <a:cs typeface="Arial" pitchFamily="34" charset="0"/>
              </a:rPr>
              <a:t>‘</a:t>
            </a:r>
            <a:r>
              <a:rPr lang="en-US" b="1" dirty="0" smtClean="0">
                <a:solidFill>
                  <a:srgbClr val="0070C0"/>
                </a:solidFill>
                <a:latin typeface="Arial" pitchFamily="34" charset="0"/>
                <a:cs typeface="Arial" pitchFamily="34" charset="0"/>
              </a:rPr>
              <a:t>Compaction Testing</a:t>
            </a:r>
            <a:r>
              <a:rPr lang="en-US" dirty="0" smtClean="0">
                <a:solidFill>
                  <a:schemeClr val="tx1"/>
                </a:solidFill>
                <a:latin typeface="Arial" pitchFamily="34" charset="0"/>
                <a:cs typeface="Arial" pitchFamily="34" charset="0"/>
              </a:rPr>
              <a:t>’</a:t>
            </a:r>
            <a:endParaRPr lang="en-MY" dirty="0">
              <a:solidFill>
                <a:schemeClr val="tx1"/>
              </a:solidFill>
              <a:latin typeface="Arial" pitchFamily="34" charset="0"/>
              <a:cs typeface="Arial" pitchFamily="34" charset="0"/>
            </a:endParaRPr>
          </a:p>
        </p:txBody>
      </p:sp>
      <p:sp>
        <p:nvSpPr>
          <p:cNvPr id="7" name="Rectangle 6"/>
          <p:cNvSpPr/>
          <p:nvPr/>
        </p:nvSpPr>
        <p:spPr>
          <a:xfrm>
            <a:off x="5715008" y="2071678"/>
            <a:ext cx="3033456" cy="292895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smtClean="0">
              <a:solidFill>
                <a:schemeClr val="tx1"/>
              </a:solidFill>
              <a:latin typeface="Arial" pitchFamily="34" charset="0"/>
              <a:cs typeface="Arial" pitchFamily="34" charset="0"/>
            </a:endParaRPr>
          </a:p>
          <a:p>
            <a:pPr algn="ctr"/>
            <a:r>
              <a:rPr lang="en-US" sz="2800" b="1" dirty="0" smtClean="0">
                <a:solidFill>
                  <a:schemeClr val="tx1"/>
                </a:solidFill>
                <a:latin typeface="Arial" pitchFamily="34" charset="0"/>
                <a:cs typeface="Arial" pitchFamily="34" charset="0"/>
              </a:rPr>
              <a:t>Shear strength</a:t>
            </a:r>
          </a:p>
          <a:p>
            <a:pPr algn="ctr"/>
            <a:endParaRPr lang="en-US" b="1" dirty="0" smtClean="0">
              <a:solidFill>
                <a:schemeClr val="tx1"/>
              </a:solidFill>
              <a:latin typeface="Arial" pitchFamily="34" charset="0"/>
              <a:cs typeface="Arial" pitchFamily="34" charset="0"/>
            </a:endParaRPr>
          </a:p>
          <a:p>
            <a:pPr>
              <a:buFont typeface="Wingdings" pitchFamily="2" charset="2"/>
              <a:buChar char="Ø"/>
            </a:pPr>
            <a:r>
              <a:rPr lang="en-US" dirty="0" smtClean="0">
                <a:solidFill>
                  <a:schemeClr val="tx1"/>
                </a:solidFill>
                <a:latin typeface="Arial" pitchFamily="34" charset="0"/>
                <a:cs typeface="Arial" pitchFamily="34" charset="0"/>
              </a:rPr>
              <a:t>Resistance of soil to</a:t>
            </a:r>
          </a:p>
          <a:p>
            <a:r>
              <a:rPr lang="en-US" dirty="0" smtClean="0">
                <a:solidFill>
                  <a:schemeClr val="tx1"/>
                </a:solidFill>
                <a:latin typeface="Arial" pitchFamily="34" charset="0"/>
                <a:cs typeface="Arial" pitchFamily="34" charset="0"/>
              </a:rPr>
              <a:t>                 ‘sliding’.</a:t>
            </a:r>
          </a:p>
          <a:p>
            <a:endParaRPr lang="en-US" dirty="0" smtClean="0">
              <a:solidFill>
                <a:schemeClr val="tx1"/>
              </a:solidFill>
              <a:latin typeface="Arial" pitchFamily="34" charset="0"/>
              <a:cs typeface="Arial" pitchFamily="34" charset="0"/>
            </a:endParaRPr>
          </a:p>
          <a:p>
            <a:pPr>
              <a:buFont typeface="Wingdings" pitchFamily="2" charset="2"/>
              <a:buChar char="Ø"/>
            </a:pPr>
            <a:r>
              <a:rPr lang="en-US" dirty="0" smtClean="0">
                <a:solidFill>
                  <a:schemeClr val="tx1"/>
                </a:solidFill>
                <a:latin typeface="Arial" pitchFamily="34" charset="0"/>
                <a:cs typeface="Arial" pitchFamily="34" charset="0"/>
              </a:rPr>
              <a:t>Measurement </a:t>
            </a:r>
            <a:r>
              <a:rPr lang="en-US" dirty="0" smtClean="0">
                <a:solidFill>
                  <a:schemeClr val="tx1"/>
                </a:solidFill>
                <a:latin typeface="Arial" pitchFamily="34" charset="0"/>
                <a:cs typeface="Arial" pitchFamily="34" charset="0"/>
                <a:sym typeface="Wingdings" pitchFamily="2" charset="2"/>
              </a:rPr>
              <a:t> </a:t>
            </a:r>
          </a:p>
          <a:p>
            <a:r>
              <a:rPr lang="en-US" dirty="0">
                <a:solidFill>
                  <a:schemeClr val="tx1"/>
                </a:solidFill>
                <a:latin typeface="Arial" pitchFamily="34" charset="0"/>
                <a:cs typeface="Arial" pitchFamily="34" charset="0"/>
                <a:sym typeface="Wingdings" pitchFamily="2" charset="2"/>
              </a:rPr>
              <a:t> </a:t>
            </a:r>
            <a:r>
              <a:rPr lang="en-US" dirty="0" smtClean="0">
                <a:solidFill>
                  <a:schemeClr val="tx1"/>
                </a:solidFill>
                <a:latin typeface="Arial" pitchFamily="34" charset="0"/>
                <a:cs typeface="Arial" pitchFamily="34" charset="0"/>
                <a:sym typeface="Wingdings" pitchFamily="2" charset="2"/>
              </a:rPr>
              <a:t> ‘</a:t>
            </a:r>
            <a:r>
              <a:rPr lang="en-US" b="1" dirty="0" smtClean="0">
                <a:solidFill>
                  <a:srgbClr val="0070C0"/>
                </a:solidFill>
                <a:latin typeface="Arial" pitchFamily="34" charset="0"/>
                <a:cs typeface="Arial" pitchFamily="34" charset="0"/>
                <a:sym typeface="Wingdings" pitchFamily="2" charset="2"/>
              </a:rPr>
              <a:t>Direct </a:t>
            </a:r>
            <a:r>
              <a:rPr lang="en-US" b="1" dirty="0">
                <a:solidFill>
                  <a:srgbClr val="0070C0"/>
                </a:solidFill>
                <a:latin typeface="Arial" pitchFamily="34" charset="0"/>
                <a:cs typeface="Arial" pitchFamily="34" charset="0"/>
                <a:sym typeface="Wingdings" pitchFamily="2" charset="2"/>
              </a:rPr>
              <a:t>S</a:t>
            </a:r>
            <a:r>
              <a:rPr lang="en-US" b="1" dirty="0" smtClean="0">
                <a:solidFill>
                  <a:srgbClr val="0070C0"/>
                </a:solidFill>
                <a:latin typeface="Arial" pitchFamily="34" charset="0"/>
                <a:cs typeface="Arial" pitchFamily="34" charset="0"/>
                <a:sym typeface="Wingdings" pitchFamily="2" charset="2"/>
              </a:rPr>
              <a:t>hear Box Test</a:t>
            </a:r>
            <a:r>
              <a:rPr lang="en-US" dirty="0" smtClean="0">
                <a:solidFill>
                  <a:schemeClr val="tx1"/>
                </a:solidFill>
                <a:latin typeface="Arial" pitchFamily="34" charset="0"/>
                <a:cs typeface="Arial" pitchFamily="34" charset="0"/>
                <a:sym typeface="Wingdings" pitchFamily="2" charset="2"/>
              </a:rPr>
              <a:t>’  </a:t>
            </a:r>
          </a:p>
          <a:p>
            <a:r>
              <a:rPr lang="en-US" dirty="0" smtClean="0">
                <a:solidFill>
                  <a:schemeClr val="tx1"/>
                </a:solidFill>
                <a:latin typeface="Arial" pitchFamily="34" charset="0"/>
                <a:cs typeface="Arial" pitchFamily="34" charset="0"/>
                <a:sym typeface="Wingdings" pitchFamily="2" charset="2"/>
              </a:rPr>
              <a:t>   and </a:t>
            </a:r>
          </a:p>
          <a:p>
            <a:r>
              <a:rPr lang="en-US" dirty="0">
                <a:solidFill>
                  <a:schemeClr val="tx1"/>
                </a:solidFill>
                <a:latin typeface="Arial" pitchFamily="34" charset="0"/>
                <a:cs typeface="Arial" pitchFamily="34" charset="0"/>
                <a:sym typeface="Wingdings" pitchFamily="2" charset="2"/>
              </a:rPr>
              <a:t> </a:t>
            </a:r>
            <a:r>
              <a:rPr lang="en-US" dirty="0" smtClean="0">
                <a:solidFill>
                  <a:schemeClr val="tx1"/>
                </a:solidFill>
                <a:latin typeface="Arial" pitchFamily="34" charset="0"/>
                <a:cs typeface="Arial" pitchFamily="34" charset="0"/>
                <a:sym typeface="Wingdings" pitchFamily="2" charset="2"/>
              </a:rPr>
              <a:t> ‘</a:t>
            </a:r>
            <a:r>
              <a:rPr lang="en-US" b="1" dirty="0" smtClean="0">
                <a:solidFill>
                  <a:srgbClr val="0070C0"/>
                </a:solidFill>
                <a:latin typeface="Arial" pitchFamily="34" charset="0"/>
                <a:cs typeface="Arial" pitchFamily="34" charset="0"/>
                <a:sym typeface="Wingdings" pitchFamily="2" charset="2"/>
              </a:rPr>
              <a:t>Tri-Axial testing</a:t>
            </a:r>
            <a:r>
              <a:rPr lang="en-US" dirty="0" smtClean="0">
                <a:solidFill>
                  <a:schemeClr val="tx1"/>
                </a:solidFill>
                <a:latin typeface="Arial" pitchFamily="34" charset="0"/>
                <a:cs typeface="Arial" pitchFamily="34" charset="0"/>
                <a:sym typeface="Wingdings" pitchFamily="2" charset="2"/>
              </a:rPr>
              <a:t>’</a:t>
            </a:r>
            <a:endParaRPr lang="en-MY" dirty="0" smtClean="0">
              <a:solidFill>
                <a:schemeClr val="tx1"/>
              </a:solidFill>
              <a:latin typeface="Arial" pitchFamily="34" charset="0"/>
              <a:cs typeface="Arial" pitchFamily="34" charset="0"/>
            </a:endParaRPr>
          </a:p>
          <a:p>
            <a:pPr algn="ctr"/>
            <a:endParaRPr lang="en-MY" dirty="0">
              <a:solidFill>
                <a:schemeClr val="tx1"/>
              </a:solidFill>
              <a:latin typeface="Arial" pitchFamily="34" charset="0"/>
              <a:cs typeface="Arial" pitchFamily="34" charset="0"/>
            </a:endParaRPr>
          </a:p>
        </p:txBody>
      </p:sp>
      <p:cxnSp>
        <p:nvCxnSpPr>
          <p:cNvPr id="9" name="Straight Arrow Connector 8"/>
          <p:cNvCxnSpPr/>
          <p:nvPr/>
        </p:nvCxnSpPr>
        <p:spPr>
          <a:xfrm>
            <a:off x="7429520" y="1428736"/>
            <a:ext cx="0" cy="642942"/>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1691680" y="1106842"/>
            <a:ext cx="1737312" cy="82196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211960" y="3214686"/>
            <a:ext cx="0" cy="357190"/>
          </a:xfrm>
          <a:prstGeom prst="straightConnector1">
            <a:avLst/>
          </a:prstGeom>
          <a:ln w="38100">
            <a:solidFill>
              <a:srgbClr val="7030A0"/>
            </a:solidFill>
            <a:tailEnd type="arrow"/>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691680" y="3789040"/>
            <a:ext cx="3666138" cy="523220"/>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Consolidation</a:t>
            </a:r>
            <a:endParaRPr lang="en-GB" sz="2800" b="1" dirty="0">
              <a:latin typeface="Arial" panose="020B0604020202020204" pitchFamily="34" charset="0"/>
              <a:cs typeface="Arial" panose="020B0604020202020204" pitchFamily="34" charset="0"/>
            </a:endParaRPr>
          </a:p>
        </p:txBody>
      </p:sp>
      <p:sp>
        <p:nvSpPr>
          <p:cNvPr id="8" name="Rectangle 7"/>
          <p:cNvSpPr/>
          <p:nvPr/>
        </p:nvSpPr>
        <p:spPr>
          <a:xfrm>
            <a:off x="-12073" y="0"/>
            <a:ext cx="2603598" cy="1077218"/>
          </a:xfrm>
          <a:prstGeom prst="rect">
            <a:avLst/>
          </a:prstGeom>
          <a:solidFill>
            <a:schemeClr val="bg1">
              <a:lumMod val="95000"/>
            </a:schemeClr>
          </a:solidFill>
          <a:ln w="12700">
            <a:solidFill>
              <a:schemeClr val="tx1"/>
            </a:solidFill>
          </a:ln>
        </p:spPr>
        <p:txBody>
          <a:bodyPr wrap="none">
            <a:spAutoFit/>
          </a:bodyPr>
          <a:lstStyle/>
          <a:p>
            <a:pPr algn="ctr"/>
            <a:r>
              <a:rPr lang="en-US" sz="3200" b="1" dirty="0">
                <a:solidFill>
                  <a:srgbClr val="0070C0"/>
                </a:solidFill>
                <a:cs typeface="Arial" pitchFamily="34" charset="0"/>
              </a:rPr>
              <a:t>Soil </a:t>
            </a:r>
            <a:endParaRPr lang="en-US" sz="3200" b="1" dirty="0" smtClean="0">
              <a:solidFill>
                <a:srgbClr val="0070C0"/>
              </a:solidFill>
              <a:cs typeface="Arial" pitchFamily="34" charset="0"/>
            </a:endParaRPr>
          </a:p>
          <a:p>
            <a:pPr algn="ctr"/>
            <a:r>
              <a:rPr lang="en-US" sz="3200" b="1" dirty="0" smtClean="0">
                <a:solidFill>
                  <a:srgbClr val="0070C0"/>
                </a:solidFill>
                <a:cs typeface="Arial" pitchFamily="34" charset="0"/>
              </a:rPr>
              <a:t>Consistency </a:t>
            </a:r>
            <a:endParaRPr lang="en-US" sz="3200" b="1" dirty="0">
              <a:solidFill>
                <a:srgbClr val="0070C0"/>
              </a:solidFill>
              <a:cs typeface="Arial" pitchFamily="34" charset="0"/>
            </a:endParaRPr>
          </a:p>
        </p:txBody>
      </p:sp>
    </p:spTree>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1995" y="188639"/>
            <a:ext cx="4104456" cy="646331"/>
          </a:xfrm>
          <a:prstGeom prst="rect">
            <a:avLst/>
          </a:prstGeom>
          <a:noFill/>
        </p:spPr>
        <p:txBody>
          <a:bodyPr wrap="square" rtlCol="0">
            <a:spAutoFit/>
          </a:bodyPr>
          <a:lstStyle/>
          <a:p>
            <a:r>
              <a:rPr lang="en-GB" sz="3600" u="sng" smtClean="0">
                <a:solidFill>
                  <a:srgbClr val="0070C0"/>
                </a:solidFill>
              </a:rPr>
              <a:t>SOIL MODEL - </a:t>
            </a:r>
            <a:endParaRPr lang="en-GB" sz="3600" u="sng" dirty="0">
              <a:solidFill>
                <a:srgbClr val="0070C0"/>
              </a:solidFill>
            </a:endParaRPr>
          </a:p>
        </p:txBody>
      </p:sp>
      <p:pic>
        <p:nvPicPr>
          <p:cNvPr id="1026" name="Picture 2" descr="C:\Users\fad-an\Desktop\Soils mode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7694" y="978987"/>
            <a:ext cx="8616794" cy="561836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721130" y="1196752"/>
            <a:ext cx="1152128" cy="738664"/>
          </a:xfrm>
          <a:prstGeom prst="rect">
            <a:avLst/>
          </a:prstGeom>
          <a:solidFill>
            <a:srgbClr val="FFFF00"/>
          </a:solidFill>
          <a:ln w="28575">
            <a:solidFill>
              <a:schemeClr val="tx1"/>
            </a:solidFill>
          </a:ln>
        </p:spPr>
        <p:txBody>
          <a:bodyPr wrap="square" rtlCol="0">
            <a:spAutoFit/>
          </a:bodyPr>
          <a:lstStyle/>
          <a:p>
            <a:pPr algn="ctr"/>
            <a:r>
              <a:rPr lang="en-GB" sz="1400" b="1" dirty="0" smtClean="0"/>
              <a:t>SOIL </a:t>
            </a:r>
          </a:p>
          <a:p>
            <a:pPr algn="ctr"/>
            <a:r>
              <a:rPr lang="en-GB" sz="1400" b="1" dirty="0" smtClean="0"/>
              <a:t>COLUMN</a:t>
            </a:r>
          </a:p>
          <a:p>
            <a:pPr algn="ctr"/>
            <a:endParaRPr lang="en-GB" sz="1400" dirty="0"/>
          </a:p>
        </p:txBody>
      </p:sp>
      <p:cxnSp>
        <p:nvCxnSpPr>
          <p:cNvPr id="5" name="Straight Arrow Connector 4"/>
          <p:cNvCxnSpPr/>
          <p:nvPr/>
        </p:nvCxnSpPr>
        <p:spPr>
          <a:xfrm>
            <a:off x="5298378" y="492497"/>
            <a:ext cx="0" cy="68494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539552" y="6021288"/>
            <a:ext cx="4752528" cy="369332"/>
          </a:xfrm>
          <a:prstGeom prst="rect">
            <a:avLst/>
          </a:prstGeom>
          <a:solidFill>
            <a:schemeClr val="bg1">
              <a:lumMod val="95000"/>
            </a:schemeClr>
          </a:solidFill>
        </p:spPr>
        <p:txBody>
          <a:bodyPr wrap="square" rtlCol="0">
            <a:spAutoFit/>
          </a:bodyPr>
          <a:lstStyle/>
          <a:p>
            <a:r>
              <a:rPr lang="en-GB" dirty="0" smtClean="0"/>
              <a:t>Soil Model – Volume and Mass relationships</a:t>
            </a:r>
            <a:endParaRPr lang="en-GB" dirty="0"/>
          </a:p>
        </p:txBody>
      </p:sp>
      <p:sp>
        <p:nvSpPr>
          <p:cNvPr id="4" name="Rectangle 3"/>
          <p:cNvSpPr/>
          <p:nvPr/>
        </p:nvSpPr>
        <p:spPr>
          <a:xfrm>
            <a:off x="6948264" y="5951021"/>
            <a:ext cx="1925960" cy="646331"/>
          </a:xfrm>
          <a:prstGeom prst="rect">
            <a:avLst/>
          </a:prstGeom>
        </p:spPr>
        <p:txBody>
          <a:bodyPr wrap="square">
            <a:spAutoFit/>
          </a:bodyPr>
          <a:lstStyle/>
          <a:p>
            <a:pPr algn="r"/>
            <a:r>
              <a:rPr lang="en-GB" dirty="0"/>
              <a:t>Density = m</a:t>
            </a:r>
            <a:r>
              <a:rPr lang="en-GB" dirty="0" smtClean="0"/>
              <a:t> </a:t>
            </a:r>
            <a:r>
              <a:rPr lang="en-GB" dirty="0"/>
              <a:t>/ </a:t>
            </a:r>
            <a:r>
              <a:rPr lang="en-GB" dirty="0" smtClean="0"/>
              <a:t>V</a:t>
            </a:r>
          </a:p>
          <a:p>
            <a:pPr algn="r"/>
            <a:r>
              <a:rPr lang="en-GB" dirty="0" smtClean="0"/>
              <a:t>Weight  = m </a:t>
            </a:r>
            <a:r>
              <a:rPr lang="en-GB" sz="1200" dirty="0" smtClean="0"/>
              <a:t>x</a:t>
            </a:r>
            <a:r>
              <a:rPr lang="en-GB" dirty="0" smtClean="0"/>
              <a:t> g</a:t>
            </a:r>
            <a:endParaRPr lang="en-GB" dirty="0"/>
          </a:p>
        </p:txBody>
      </p:sp>
    </p:spTree>
    <p:extLst>
      <p:ext uri="{BB962C8B-B14F-4D97-AF65-F5344CB8AC3E}">
        <p14:creationId xmlns:p14="http://schemas.microsoft.com/office/powerpoint/2010/main" val="34686310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24744"/>
            <a:ext cx="7498080" cy="1143000"/>
          </a:xfrm>
        </p:spPr>
        <p:txBody>
          <a:bodyPr>
            <a:normAutofit fontScale="90000"/>
          </a:bodyPr>
          <a:lstStyle/>
          <a:p>
            <a:r>
              <a:rPr lang="en-GB" sz="3600" b="1" dirty="0" smtClean="0">
                <a:solidFill>
                  <a:srgbClr val="0070C0"/>
                </a:solidFill>
                <a:effectLst/>
              </a:rPr>
              <a:t>Soil </a:t>
            </a:r>
            <a:br>
              <a:rPr lang="en-GB" sz="3600" b="1" dirty="0" smtClean="0">
                <a:solidFill>
                  <a:srgbClr val="0070C0"/>
                </a:solidFill>
                <a:effectLst/>
              </a:rPr>
            </a:br>
            <a:r>
              <a:rPr lang="en-GB" sz="3600" b="1" dirty="0" smtClean="0">
                <a:solidFill>
                  <a:srgbClr val="0070C0"/>
                </a:solidFill>
                <a:effectLst/>
              </a:rPr>
              <a:t>Mechanics </a:t>
            </a:r>
            <a:r>
              <a:rPr lang="en-GB" sz="3600" b="1" dirty="0">
                <a:solidFill>
                  <a:srgbClr val="0070C0"/>
                </a:solidFill>
                <a:effectLst/>
              </a:rPr>
              <a:t/>
            </a:r>
            <a:br>
              <a:rPr lang="en-GB" sz="3600" b="1" dirty="0">
                <a:solidFill>
                  <a:srgbClr val="0070C0"/>
                </a:solidFill>
                <a:effectLst/>
              </a:rPr>
            </a:br>
            <a:r>
              <a:rPr lang="en-GB" sz="3600" b="1" dirty="0" smtClean="0">
                <a:solidFill>
                  <a:srgbClr val="0070C0"/>
                </a:solidFill>
                <a:effectLst/>
              </a:rPr>
              <a:t>Model </a:t>
            </a:r>
            <a:br>
              <a:rPr lang="en-GB" sz="3600" b="1" dirty="0" smtClean="0">
                <a:solidFill>
                  <a:srgbClr val="0070C0"/>
                </a:solidFill>
                <a:effectLst/>
              </a:rPr>
            </a:br>
            <a:r>
              <a:rPr lang="en-GB" sz="3600" b="1" dirty="0" smtClean="0">
                <a:solidFill>
                  <a:srgbClr val="0070C0"/>
                </a:solidFill>
                <a:effectLst/>
              </a:rPr>
              <a:t>Expressions</a:t>
            </a:r>
            <a:endParaRPr lang="en-GB" sz="3600" b="1" dirty="0">
              <a:solidFill>
                <a:srgbClr val="0070C0"/>
              </a:solidFill>
              <a:effectLst/>
            </a:endParaRPr>
          </a:p>
        </p:txBody>
      </p:sp>
      <p:pic>
        <p:nvPicPr>
          <p:cNvPr id="2050" name="Picture 2" descr="C:\Users\fad-an\Desktop\Soils equ.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8593" y="-3155"/>
            <a:ext cx="520078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067944" y="6624013"/>
            <a:ext cx="4572000" cy="230832"/>
          </a:xfrm>
          <a:prstGeom prst="rect">
            <a:avLst/>
          </a:prstGeom>
        </p:spPr>
        <p:txBody>
          <a:bodyPr>
            <a:spAutoFit/>
          </a:bodyPr>
          <a:lstStyle/>
          <a:p>
            <a:r>
              <a:rPr lang="en-GB" sz="900" dirty="0" smtClean="0">
                <a:solidFill>
                  <a:schemeClr val="bg1">
                    <a:lumMod val="50000"/>
                  </a:schemeClr>
                </a:solidFill>
              </a:rPr>
              <a:t>Mega-grams </a:t>
            </a:r>
            <a:r>
              <a:rPr lang="en-GB" sz="900" dirty="0">
                <a:solidFill>
                  <a:schemeClr val="bg1">
                    <a:lumMod val="50000"/>
                  </a:schemeClr>
                </a:solidFill>
              </a:rPr>
              <a:t>(metric tons) per cubic metre (</a:t>
            </a:r>
            <a:r>
              <a:rPr lang="en-GB" sz="900" b="1" i="1" dirty="0">
                <a:solidFill>
                  <a:schemeClr val="bg1">
                    <a:lumMod val="50000"/>
                  </a:schemeClr>
                </a:solidFill>
              </a:rPr>
              <a:t>Mg</a:t>
            </a:r>
            <a:r>
              <a:rPr lang="en-GB" sz="900" dirty="0">
                <a:solidFill>
                  <a:schemeClr val="bg1">
                    <a:lumMod val="50000"/>
                  </a:schemeClr>
                </a:solidFill>
              </a:rPr>
              <a:t>/m3</a:t>
            </a:r>
            <a:r>
              <a:rPr lang="en-GB" sz="900" dirty="0" smtClean="0">
                <a:solidFill>
                  <a:schemeClr val="bg1">
                    <a:lumMod val="50000"/>
                  </a:schemeClr>
                </a:solidFill>
              </a:rPr>
              <a:t>) – Water has density of 1000kg/m3</a:t>
            </a:r>
            <a:endParaRPr lang="en-GB" sz="900" dirty="0">
              <a:solidFill>
                <a:schemeClr val="bg1">
                  <a:lumMod val="50000"/>
                </a:schemeClr>
              </a:solidFill>
            </a:endParaRPr>
          </a:p>
        </p:txBody>
      </p:sp>
      <p:sp>
        <p:nvSpPr>
          <p:cNvPr id="4" name="TextBox 3"/>
          <p:cNvSpPr txBox="1"/>
          <p:nvPr/>
        </p:nvSpPr>
        <p:spPr>
          <a:xfrm>
            <a:off x="1570522" y="6423958"/>
            <a:ext cx="2304256" cy="461665"/>
          </a:xfrm>
          <a:prstGeom prst="rect">
            <a:avLst/>
          </a:prstGeom>
          <a:noFill/>
        </p:spPr>
        <p:txBody>
          <a:bodyPr wrap="square" rtlCol="0">
            <a:spAutoFit/>
          </a:bodyPr>
          <a:lstStyle/>
          <a:p>
            <a:pPr algn="r"/>
            <a:r>
              <a:rPr lang="en-GB" sz="1200" dirty="0" smtClean="0"/>
              <a:t>Density = m / V</a:t>
            </a:r>
          </a:p>
          <a:p>
            <a:pPr algn="r"/>
            <a:r>
              <a:rPr lang="en-GB" sz="1200" dirty="0" smtClean="0"/>
              <a:t>Weight  = mg</a:t>
            </a:r>
            <a:endParaRPr lang="en-GB" sz="1200" dirty="0"/>
          </a:p>
        </p:txBody>
      </p:sp>
    </p:spTree>
    <p:extLst>
      <p:ext uri="{BB962C8B-B14F-4D97-AF65-F5344CB8AC3E}">
        <p14:creationId xmlns:p14="http://schemas.microsoft.com/office/powerpoint/2010/main" val="9323991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2286</TotalTime>
  <Words>3329</Words>
  <Application>Microsoft Office PowerPoint</Application>
  <PresentationFormat>On-screen Show (4:3)</PresentationFormat>
  <Paragraphs>683</Paragraphs>
  <Slides>78</Slides>
  <Notes>11</Notes>
  <HiddenSlides>14</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78</vt:i4>
      </vt:variant>
    </vt:vector>
  </HeadingPairs>
  <TitlesOfParts>
    <vt:vector size="92" baseType="lpstr">
      <vt:lpstr>Arial</vt:lpstr>
      <vt:lpstr>Calibri</vt:lpstr>
      <vt:lpstr>Century Gothic</vt:lpstr>
      <vt:lpstr>Comic Sans MS</vt:lpstr>
      <vt:lpstr>Gill Sans MT</vt:lpstr>
      <vt:lpstr>Lucida Sans Unicode</vt:lpstr>
      <vt:lpstr>Monotype Sorts</vt:lpstr>
      <vt:lpstr>Tahoma</vt:lpstr>
      <vt:lpstr>Verdana</vt:lpstr>
      <vt:lpstr>Wingdings</vt:lpstr>
      <vt:lpstr>Wingdings 2</vt:lpstr>
      <vt:lpstr>Wingdings 3</vt:lpstr>
      <vt:lpstr>Solstice</vt:lpstr>
      <vt:lpstr>Slice</vt:lpstr>
      <vt:lpstr>1. Fundamental Soil Properties</vt:lpstr>
      <vt:lpstr>PowerPoint Presentation</vt:lpstr>
      <vt:lpstr>PowerPoint Presentation</vt:lpstr>
      <vt:lpstr>What is a Soil composed of ?</vt:lpstr>
      <vt:lpstr>Soil Characteristics </vt:lpstr>
      <vt:lpstr>PowerPoint Presentation</vt:lpstr>
      <vt:lpstr>How is Soil Produced?</vt:lpstr>
      <vt:lpstr>PowerPoint Presentation</vt:lpstr>
      <vt:lpstr>Weathering of Rock</vt:lpstr>
      <vt:lpstr>PowerPoint Presentation</vt:lpstr>
      <vt:lpstr>1. Mechanical Weathering</vt:lpstr>
      <vt:lpstr>Exfoliation</vt:lpstr>
      <vt:lpstr>Ice Wedging</vt:lpstr>
      <vt:lpstr>Abrasion</vt:lpstr>
      <vt:lpstr>Plant &amp; Animal Activity</vt:lpstr>
      <vt:lpstr>2. Chemical Weathering</vt:lpstr>
      <vt:lpstr>Oxidation</vt:lpstr>
      <vt:lpstr>Hydrolysis</vt:lpstr>
      <vt:lpstr>Carbonation</vt:lpstr>
      <vt:lpstr>Organic Acids</vt:lpstr>
      <vt:lpstr>Acid Rain</vt:lpstr>
      <vt:lpstr>PowerPoint Presentation</vt:lpstr>
      <vt:lpstr>Formation of Soil</vt:lpstr>
      <vt:lpstr>Formation of Soil</vt:lpstr>
      <vt:lpstr>Formation of Soil</vt:lpstr>
      <vt:lpstr>PowerPoint Presentation</vt:lpstr>
      <vt:lpstr>PowerPoint Presentation</vt:lpstr>
      <vt:lpstr>Soil Horizons</vt:lpstr>
      <vt:lpstr>Soil Horizons</vt:lpstr>
      <vt:lpstr>Soil Horizons</vt:lpstr>
      <vt:lpstr>Soil Horizons</vt:lpstr>
      <vt:lpstr>Soil Horizons</vt:lpstr>
      <vt:lpstr>What changes a Soil Profile?</vt:lpstr>
      <vt:lpstr>Characteristics of soil</vt:lpstr>
      <vt:lpstr>Soil Characteristics</vt:lpstr>
      <vt:lpstr>Soil Characteristics</vt:lpstr>
      <vt:lpstr>PowerPoint Presentation</vt:lpstr>
      <vt:lpstr>Effects of Particle Sizes</vt:lpstr>
      <vt:lpstr>Porosity:</vt:lpstr>
      <vt:lpstr>PowerPoint Presentation</vt:lpstr>
      <vt:lpstr> Saturation</vt:lpstr>
      <vt:lpstr>SOIL TYPES</vt:lpstr>
      <vt:lpstr>Soil Types </vt:lpstr>
      <vt:lpstr>2. Silty Soil</vt:lpstr>
      <vt:lpstr>3. Clay Soil</vt:lpstr>
      <vt:lpstr>4. Loamy Soil</vt:lpstr>
      <vt:lpstr>5. Peaty Soil</vt:lpstr>
      <vt:lpstr>6. Chalky Soil</vt:lpstr>
      <vt:lpstr>PowerPoint Presentation</vt:lpstr>
      <vt:lpstr>Sand</vt:lpstr>
      <vt:lpstr>Silt</vt:lpstr>
      <vt:lpstr>Clay</vt:lpstr>
      <vt:lpstr>PowerPoint Presentation</vt:lpstr>
      <vt:lpstr>Soil mechanics </vt:lpstr>
      <vt:lpstr>PowerPoint Presentation</vt:lpstr>
      <vt:lpstr>1.Soil Texture = % Sand, Silt &amp; Clay                                    in a soil.</vt:lpstr>
      <vt:lpstr>Particle Diameter Size</vt:lpstr>
      <vt:lpstr>Sieve Analysis</vt:lpstr>
      <vt:lpstr>Sieve Analyses</vt:lpstr>
      <vt:lpstr>PowerPoint Presentation</vt:lpstr>
      <vt:lpstr>PowerPoint Presentation</vt:lpstr>
      <vt:lpstr>PowerPoint Presentation</vt:lpstr>
      <vt:lpstr>PowerPoint Presentation</vt:lpstr>
      <vt:lpstr>PowerPoint Presentation</vt:lpstr>
      <vt:lpstr>Soil TEXTURE</vt:lpstr>
      <vt:lpstr>PowerPoint Presentation</vt:lpstr>
      <vt:lpstr>Triangular graph of Soil Texture</vt:lpstr>
      <vt:lpstr>Triangular graph of Soil Texture</vt:lpstr>
      <vt:lpstr>Sandy Soils</vt:lpstr>
      <vt:lpstr>Loam / Silt Soils - Medium</vt:lpstr>
      <vt:lpstr>Loam - Silt Soils - Fine</vt:lpstr>
      <vt:lpstr>Clay Soils</vt:lpstr>
      <vt:lpstr>PowerPoint Presentation</vt:lpstr>
      <vt:lpstr>PowerPoint Presentation</vt:lpstr>
      <vt:lpstr>PowerPoint Presentation</vt:lpstr>
      <vt:lpstr>PowerPoint Presentation</vt:lpstr>
      <vt:lpstr>PowerPoint Presentation</vt:lpstr>
      <vt:lpstr>Soil  Mechanics  Model  Expressions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Alan Nantel</cp:lastModifiedBy>
  <cp:revision>184</cp:revision>
  <cp:lastPrinted>2020-01-06T09:56:51Z</cp:lastPrinted>
  <dcterms:created xsi:type="dcterms:W3CDTF">2013-07-17T09:28:19Z</dcterms:created>
  <dcterms:modified xsi:type="dcterms:W3CDTF">2020-01-20T12:39:27Z</dcterms:modified>
</cp:coreProperties>
</file>