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B7A0C2-3353-4E6F-B081-6732A49EE750}" type="datetimeFigureOut">
              <a:rPr lang="en-GB" smtClean="0"/>
              <a:t>22/05/2020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C4A1E-4D6C-4D96-A296-1D16B9257EF7}" type="slidenum">
              <a:rPr lang="en-GB" smtClean="0"/>
              <a:t>‹#›</a:t>
            </a:fld>
            <a:endParaRPr lang="en-GB"/>
          </a:p>
        </p:txBody>
      </p:sp>
    </p:spTree>
    <p:extLst>
      <p:ext uri="{BB962C8B-B14F-4D97-AF65-F5344CB8AC3E}">
        <p14:creationId xmlns:p14="http://schemas.microsoft.com/office/powerpoint/2010/main" val="1987807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844482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79441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0521896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EA7C236-6FF7-4B67-83EC-28B566C9877F}" type="datetimeFigureOut">
              <a:rPr lang="en-GB" smtClean="0"/>
              <a:t>22/05/2020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52291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EA7C236-6FF7-4B67-83EC-28B566C9877F}" type="datetimeFigureOut">
              <a:rPr lang="en-GB" smtClean="0"/>
              <a:t>22/05/2020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AFBDC2-1AB7-4CED-A711-A75138D4E55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565066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A7C236-6FF7-4B67-83EC-28B566C9877F}" type="datetimeFigureOut">
              <a:rPr lang="en-GB" smtClean="0"/>
              <a:t>22/05/2020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146470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A7C236-6FF7-4B67-83EC-28B566C9877F}" type="datetimeFigureOut">
              <a:rPr lang="en-GB" smtClean="0"/>
              <a:t>22/05/2020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0029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EA7C236-6FF7-4B67-83EC-28B566C9877F}" type="datetimeFigureOut">
              <a:rPr lang="en-GB" smtClean="0"/>
              <a:t>22/05/2020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1937631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EA7C236-6FF7-4B67-83EC-28B566C9877F}" type="datetimeFigureOut">
              <a:rPr lang="en-GB" smtClean="0"/>
              <a:t>22/05/2020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240991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A7C236-6FF7-4B67-83EC-28B566C9877F}"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428939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A7C236-6FF7-4B67-83EC-28B566C9877F}" type="datetimeFigureOut">
              <a:rPr lang="en-GB" smtClean="0"/>
              <a:t>22/05/2020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AFBDC2-1AB7-4CED-A711-A75138D4E559}" type="slidenum">
              <a:rPr lang="en-GB" smtClean="0"/>
              <a:t>‹#›</a:t>
            </a:fld>
            <a:endParaRPr lang="en-GB"/>
          </a:p>
        </p:txBody>
      </p:sp>
    </p:spTree>
    <p:extLst>
      <p:ext uri="{BB962C8B-B14F-4D97-AF65-F5344CB8AC3E}">
        <p14:creationId xmlns:p14="http://schemas.microsoft.com/office/powerpoint/2010/main" val="3488028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EA7C236-6FF7-4B67-83EC-28B566C9877F}" type="datetimeFigureOut">
              <a:rPr lang="en-GB" smtClean="0"/>
              <a:t>22/05/2020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7AFBDC2-1AB7-4CED-A711-A75138D4E559}" type="slidenum">
              <a:rPr lang="en-GB" smtClean="0"/>
              <a:t>‹#›</a:t>
            </a:fld>
            <a:endParaRPr lang="en-GB"/>
          </a:p>
        </p:txBody>
      </p:sp>
    </p:spTree>
    <p:extLst>
      <p:ext uri="{BB962C8B-B14F-4D97-AF65-F5344CB8AC3E}">
        <p14:creationId xmlns:p14="http://schemas.microsoft.com/office/powerpoint/2010/main" val="24188655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childreninwales.org.uk/our-work/rights/" TargetMode="External"/><Relationship Id="rId3" Type="http://schemas.openxmlformats.org/officeDocument/2006/relationships/hyperlink" Target="https://digital.com/blog/maslows-hierarchy/" TargetMode="External"/><Relationship Id="rId7" Type="http://schemas.openxmlformats.org/officeDocument/2006/relationships/hyperlink" Target="https://www.nidirect.gov.uk/articles/how-play-helps-childrens-development" TargetMode="External"/><Relationship Id="rId2" Type="http://schemas.openxmlformats.org/officeDocument/2006/relationships/hyperlink" Target="https://www.estyn.gov.wales/effective-practice/keeping-pupils-centre-teaching-and-learning"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11" Type="http://schemas.openxmlformats.org/officeDocument/2006/relationships/hyperlink" Target="https://www.unicef.org/child-rights-convention/child-rights-why-they-matter" TargetMode="External"/><Relationship Id="rId5" Type="http://schemas.openxmlformats.org/officeDocument/2006/relationships/hyperlink" Target="https://gov.wales/childrens-rights-in-wales" TargetMode="External"/><Relationship Id="rId10" Type="http://schemas.openxmlformats.org/officeDocument/2006/relationships/hyperlink" Target="https://resourcecentre.savethechildren.net/library/un-convention-rights-child-child-friendly-language" TargetMode="External"/><Relationship Id="rId4" Type="http://schemas.openxmlformats.org/officeDocument/2006/relationships/hyperlink" Target="https://www.humanium.org/en/water/" TargetMode="External"/><Relationship Id="rId9" Type="http://schemas.openxmlformats.org/officeDocument/2006/relationships/hyperlink" Target="https://www.playwales.org.uk/eng/outdoorplay"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playwales.org.uk/eng/outdoorplay" TargetMode="External"/><Relationship Id="rId3" Type="http://schemas.openxmlformats.org/officeDocument/2006/relationships/hyperlink" Target="http://www.earlyyearsmatters.co.uk/eyfs/positive-relationships/key-person-attachment/" TargetMode="External"/><Relationship Id="rId7" Type="http://schemas.openxmlformats.org/officeDocument/2006/relationships/hyperlink" Target="https://www.ysgolparcytywyn.co.uk/" TargetMode="External"/><Relationship Id="rId2" Type="http://schemas.openxmlformats.org/officeDocument/2006/relationships/hyperlink" Target="https://app.croneri.co.uk/topics/planning-early-years/indepth" TargetMode="External"/><Relationship Id="rId1" Type="http://schemas.openxmlformats.org/officeDocument/2006/relationships/slideLayout" Target="../slideLayouts/slideLayout2.xml"/><Relationship Id="rId6" Type="http://schemas.openxmlformats.org/officeDocument/2006/relationships/hyperlink" Target="https://www.pacey.org.uk/parents/working-with-your-childcarer/helping-your-child-settle-in/" TargetMode="External"/><Relationship Id="rId5" Type="http://schemas.openxmlformats.org/officeDocument/2006/relationships/hyperlink" Target="https://www.earlyyearscareers.com/eyc/early-years-practice/parent-partnerships-important/" TargetMode="External"/><Relationship Id="rId4" Type="http://schemas.openxmlformats.org/officeDocument/2006/relationships/hyperlink" Target="https://www.estyn.gov.wales/effective-practice/learning-through-play-support-independent-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A7A0-C9AD-439B-8AA6-1AAFBEA39248}"/>
              </a:ext>
            </a:extLst>
          </p:cNvPr>
          <p:cNvSpPr>
            <a:spLocks noGrp="1"/>
          </p:cNvSpPr>
          <p:nvPr>
            <p:ph type="ctrTitle"/>
          </p:nvPr>
        </p:nvSpPr>
        <p:spPr/>
        <p:txBody>
          <a:bodyPr/>
          <a:lstStyle/>
          <a:p>
            <a:r>
              <a:rPr lang="en-GB" dirty="0" err="1"/>
              <a:t>Papur</a:t>
            </a:r>
            <a:r>
              <a:rPr lang="en-GB" dirty="0"/>
              <a:t> </a:t>
            </a:r>
            <a:r>
              <a:rPr lang="en-GB" dirty="0" err="1"/>
              <a:t>briffio</a:t>
            </a:r>
            <a:r>
              <a:rPr lang="en-GB" dirty="0"/>
              <a:t> </a:t>
            </a:r>
          </a:p>
        </p:txBody>
      </p:sp>
    </p:spTree>
    <p:extLst>
      <p:ext uri="{BB962C8B-B14F-4D97-AF65-F5344CB8AC3E}">
        <p14:creationId xmlns:p14="http://schemas.microsoft.com/office/powerpoint/2010/main" val="813184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0E458C-1495-416C-909D-7E21415C9C11}"/>
              </a:ext>
            </a:extLst>
          </p:cNvPr>
          <p:cNvSpPr txBox="1"/>
          <p:nvPr/>
        </p:nvSpPr>
        <p:spPr>
          <a:xfrm>
            <a:off x="13761" y="-109434"/>
            <a:ext cx="3495056" cy="5638531"/>
          </a:xfrm>
          <a:prstGeom prst="rect">
            <a:avLst/>
          </a:prstGeom>
          <a:noFill/>
        </p:spPr>
        <p:txBody>
          <a:bodyPr wrap="square" rtlCol="0">
            <a:spAutoFit/>
          </a:bodyPr>
          <a:lstStyle/>
          <a:p>
            <a:pPr algn="just">
              <a:lnSpc>
                <a:spcPct val="150000"/>
              </a:lnSpc>
            </a:pPr>
            <a:r>
              <a:rPr lang="cy-GB" b="1" u="sng" dirty="0">
                <a:latin typeface="Arial" panose="020B0604020202020204" pitchFamily="34" charset="0"/>
                <a:cs typeface="Arial" panose="020B0604020202020204" pitchFamily="34" charset="0"/>
              </a:rPr>
              <a:t>Cyflwyniad</a:t>
            </a:r>
          </a:p>
          <a:p>
            <a:pPr algn="just">
              <a:lnSpc>
                <a:spcPct val="150000"/>
              </a:lnSpc>
            </a:pPr>
            <a:r>
              <a:rPr lang="cy-GB" sz="1400" dirty="0">
                <a:latin typeface="Arial" panose="020B0604020202020204" pitchFamily="34" charset="0"/>
                <a:cs typeface="Arial" panose="020B0604020202020204" pitchFamily="34" charset="0"/>
              </a:rPr>
              <a:t>Yn 1989 roedd y United Nations Convention on the rights of the child wedi cael ei cynllunio i gadw plant yn ddiogel. (Plant yng  Nghymru, dim dyddiad). Mae’r United Nations Convention on the Rights of the Child yn gyda 54 erthygl ond dim ond 42 hawliau plant. Mae erthygl 1 i 42 yn hawliau'r plant ac 43 i 54 yn esbonio gwahanol lywodraethau a sut maen nhw yn delio gyda’r hawliau. Mae’n mor bwysig bod y plant yn adnabod yr 42 hawl a bod y plant yn gyda rhyddhad pryd bynnag. Mae angen siarad am 4 hawl plentyn sydd yn addas gyda rhan 1. Ond mae llawer o hawliau sydd yn addas am hyn hefyd. </a:t>
            </a:r>
          </a:p>
        </p:txBody>
      </p:sp>
      <p:sp>
        <p:nvSpPr>
          <p:cNvPr id="2" name="TextBox 1">
            <a:extLst>
              <a:ext uri="{FF2B5EF4-FFF2-40B4-BE49-F238E27FC236}">
                <a16:creationId xmlns:a16="http://schemas.microsoft.com/office/drawing/2014/main" id="{870BECB0-8006-4E66-B0C5-FA26F8DABD81}"/>
              </a:ext>
            </a:extLst>
          </p:cNvPr>
          <p:cNvSpPr txBox="1"/>
          <p:nvPr/>
        </p:nvSpPr>
        <p:spPr>
          <a:xfrm>
            <a:off x="3494548" y="-139354"/>
            <a:ext cx="4120917" cy="6931193"/>
          </a:xfrm>
          <a:prstGeom prst="rect">
            <a:avLst/>
          </a:prstGeom>
          <a:noFill/>
        </p:spPr>
        <p:txBody>
          <a:bodyPr wrap="square" rtlCol="0">
            <a:spAutoFit/>
          </a:bodyPr>
          <a:lstStyle/>
          <a:p>
            <a:pPr algn="just">
              <a:lnSpc>
                <a:spcPct val="150000"/>
              </a:lnSpc>
            </a:pPr>
            <a:r>
              <a:rPr lang="en-GB" b="1" u="sng" dirty="0" err="1">
                <a:latin typeface="Arial" panose="020B0604020202020204" pitchFamily="34" charset="0"/>
                <a:cs typeface="Arial" panose="020B0604020202020204" pitchFamily="34" charset="0"/>
              </a:rPr>
              <a:t>Erthygl</a:t>
            </a:r>
            <a:r>
              <a:rPr lang="en-GB" b="1" u="sng" dirty="0">
                <a:latin typeface="Arial" panose="020B0604020202020204" pitchFamily="34" charset="0"/>
                <a:cs typeface="Arial" panose="020B0604020202020204" pitchFamily="34" charset="0"/>
              </a:rPr>
              <a:t> 31</a:t>
            </a:r>
          </a:p>
          <a:p>
            <a:pPr algn="just">
              <a:lnSpc>
                <a:spcPct val="150000"/>
              </a:lnSpc>
            </a:pPr>
            <a:r>
              <a:rPr lang="cy-GB" sz="1400" dirty="0">
                <a:latin typeface="Arial" panose="020B0604020202020204" pitchFamily="34" charset="0"/>
                <a:cs typeface="Arial" panose="020B0604020202020204" pitchFamily="34" charset="0"/>
              </a:rPr>
              <a:t>Mae erthygl 31 yn esbonio bod plant yn gyda'r hawl i chwarae. </a:t>
            </a:r>
          </a:p>
          <a:p>
            <a:pPr algn="just">
              <a:lnSpc>
                <a:spcPct val="150000"/>
              </a:lnSpc>
            </a:pPr>
            <a:r>
              <a:rPr lang="cy-GB" sz="1400" dirty="0">
                <a:latin typeface="Arial" panose="020B0604020202020204" pitchFamily="34" charset="0"/>
                <a:cs typeface="Arial" panose="020B0604020202020204" pitchFamily="34" charset="0"/>
              </a:rPr>
              <a:t>Mae chwarae yn mor bwysig i blant. Play Wales (dim dyddiad) yn nodi bod y plant yn dysgu a datblygu sgiliau gwahanol. Hefyd mae Play Wales (dim dyddiad) yn nodi bod unrhyw blant yn gyda hawl i chwarae. </a:t>
            </a:r>
          </a:p>
          <a:p>
            <a:pPr algn="just">
              <a:lnSpc>
                <a:spcPct val="150000"/>
              </a:lnSpc>
            </a:pPr>
            <a:r>
              <a:rPr lang="cy-GB" sz="1400" dirty="0">
                <a:latin typeface="Arial" panose="020B0604020202020204" pitchFamily="34" charset="0"/>
                <a:cs typeface="Arial" panose="020B0604020202020204" pitchFamily="34" charset="0"/>
              </a:rPr>
              <a:t>Mae yna fathau gwahanol o chwarae. Un fath o chwarae yw chwarae rhydd, pryd mae’r plant yn gallu dewis beth nhw eisiau chwarae gyda neu yn chwarae dychymyg hefyd. (Nidirect, dim dyddiad). Nidirect (dim dyddiad) yn credu wrth chwarae mae’r plant yn dod yn fwy hyderus ac yn datblygu llawer o sgiliau eraill. </a:t>
            </a:r>
          </a:p>
          <a:p>
            <a:pPr algn="just">
              <a:lnSpc>
                <a:spcPct val="150000"/>
              </a:lnSpc>
            </a:pPr>
            <a:r>
              <a:rPr lang="cy-GB" sz="1400" dirty="0">
                <a:latin typeface="Arial" panose="020B0604020202020204" pitchFamily="34" charset="0"/>
                <a:cs typeface="Arial" panose="020B0604020202020204" pitchFamily="34" charset="0"/>
              </a:rPr>
              <a:t>Rydym yn cefnogi chwarae gyda’r plant wrth fod nhw yn gydag amser chwarae bore, cino a phrynhawn hefyd mae’r plant yn gallu dewis beth nhw eisiau chwarae gydag ar ôl gorffen gwaith neu orffen yr heriau. Mae’r plant yn gallu chwarae gyda beth bynnag nhw eisiau chwarae gyda. </a:t>
            </a:r>
          </a:p>
        </p:txBody>
      </p:sp>
      <p:sp>
        <p:nvSpPr>
          <p:cNvPr id="3" name="TextBox 2">
            <a:extLst>
              <a:ext uri="{FF2B5EF4-FFF2-40B4-BE49-F238E27FC236}">
                <a16:creationId xmlns:a16="http://schemas.microsoft.com/office/drawing/2014/main" id="{27DF28C5-EFAC-4FBC-B67E-1445D8024736}"/>
              </a:ext>
            </a:extLst>
          </p:cNvPr>
          <p:cNvSpPr txBox="1"/>
          <p:nvPr/>
        </p:nvSpPr>
        <p:spPr>
          <a:xfrm>
            <a:off x="7629734" y="-135938"/>
            <a:ext cx="4515629" cy="6608027"/>
          </a:xfrm>
          <a:prstGeom prst="rect">
            <a:avLst/>
          </a:prstGeom>
          <a:noFill/>
        </p:spPr>
        <p:txBody>
          <a:bodyPr wrap="square" rtlCol="0">
            <a:spAutoFit/>
          </a:bodyPr>
          <a:lstStyle/>
          <a:p>
            <a:pPr algn="just">
              <a:lnSpc>
                <a:spcPct val="150000"/>
              </a:lnSpc>
            </a:pPr>
            <a:r>
              <a:rPr lang="cy-GB" b="1" u="sng" dirty="0">
                <a:latin typeface="Arial" panose="020B0604020202020204" pitchFamily="34" charset="0"/>
                <a:cs typeface="Arial" panose="020B0604020202020204" pitchFamily="34" charset="0"/>
              </a:rPr>
              <a:t>Erthygl 12</a:t>
            </a:r>
          </a:p>
          <a:p>
            <a:pPr algn="just">
              <a:lnSpc>
                <a:spcPct val="150000"/>
              </a:lnSpc>
            </a:pPr>
            <a:r>
              <a:rPr lang="cy-GB" sz="1400" dirty="0">
                <a:latin typeface="Arial" panose="020B0604020202020204" pitchFamily="34" charset="0"/>
                <a:cs typeface="Arial" panose="020B0604020202020204" pitchFamily="34" charset="0"/>
              </a:rPr>
              <a:t>Mae erthygl 12 yn esbonio bod plant yn gyda’r hawl i bobl i wrando arnyn nhw. </a:t>
            </a:r>
          </a:p>
          <a:p>
            <a:pPr algn="just">
              <a:lnSpc>
                <a:spcPct val="150000"/>
              </a:lnSpc>
            </a:pPr>
            <a:r>
              <a:rPr lang="cy-GB" sz="1400" dirty="0">
                <a:latin typeface="Arial" panose="020B0604020202020204" pitchFamily="34" charset="0"/>
                <a:cs typeface="Arial" panose="020B0604020202020204" pitchFamily="34" charset="0"/>
              </a:rPr>
              <a:t>Dywed Estyn (dim dyddiad) bod y plant yn cael dweud mewn cynllunio pethau dyddiol. Hefyd dywed Estyn (dim dyddiad) wrth fod y plant yn dweud barn a rhoi syniadau wrth fod athrawon yn gwrando ar y plant bydd y plentyn yn gallu bod yn greadigol. Bydd y plant yn teimlo parch wrth fod yr athrawon yn gwrando. (Estyn, dim dyddiad). Mae Estyn (dim dyddiad) yn esbonio wrth fod yr  athrawon yn gofyn y plant cwestiynau am gynllunio a pa weithgareddau nhw eisiau gwneud mae’r plentyn yn gwneud dewisiadau nhw eisiau er enghraifft sut ydyn nhw yn dysgu, a phenderfynu beth nhw dysgu am, er enghraifft pa ffordd er enghraifft, chwarae gyda dŵr neu beint. </a:t>
            </a:r>
          </a:p>
          <a:p>
            <a:pPr algn="just">
              <a:lnSpc>
                <a:spcPct val="150000"/>
              </a:lnSpc>
            </a:pPr>
            <a:r>
              <a:rPr lang="cy-GB" sz="1400" dirty="0">
                <a:latin typeface="Arial" panose="020B0604020202020204" pitchFamily="34" charset="0"/>
                <a:cs typeface="Arial" panose="020B0604020202020204" pitchFamily="34" charset="0"/>
              </a:rPr>
              <a:t>Rydym yn cefnogi llais y plentyn. Bydd lle ar y wal yn y dosbarth o’r enw “llais y plentyn” ac mae hyn lle mae’r plant yn rhoi syniadau. Mae’r plant yn rhoi syniadau ar ba weithgareddau i wneud am heriau'r wythnos. </a:t>
            </a:r>
          </a:p>
        </p:txBody>
      </p:sp>
      <p:pic>
        <p:nvPicPr>
          <p:cNvPr id="1026" name="Picture 2" descr="UN Convention on the Rights of the Child In Child Friendly ...">
            <a:extLst>
              <a:ext uri="{FF2B5EF4-FFF2-40B4-BE49-F238E27FC236}">
                <a16:creationId xmlns:a16="http://schemas.microsoft.com/office/drawing/2014/main" id="{9F1A8D96-8A57-4A8F-B518-19EDC7183F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37" y="5559017"/>
            <a:ext cx="2060459" cy="13108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C62194-8072-444D-A141-22F38579B3EA}"/>
              </a:ext>
            </a:extLst>
          </p:cNvPr>
          <p:cNvSpPr txBox="1"/>
          <p:nvPr/>
        </p:nvSpPr>
        <p:spPr>
          <a:xfrm>
            <a:off x="1434089" y="5637816"/>
            <a:ext cx="1423182" cy="1021883"/>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Fynhonnell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Resouce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Center</a:t>
            </a:r>
            <a:r>
              <a:rPr lang="en-GB" sz="1400" dirty="0">
                <a:latin typeface="Arial" panose="020B0604020202020204" pitchFamily="34" charset="0"/>
                <a:cs typeface="Arial" panose="020B0604020202020204" pitchFamily="34" charset="0"/>
              </a:rPr>
              <a:t>, 2010)  </a:t>
            </a:r>
          </a:p>
        </p:txBody>
      </p:sp>
    </p:spTree>
    <p:extLst>
      <p:ext uri="{BB962C8B-B14F-4D97-AF65-F5344CB8AC3E}">
        <p14:creationId xmlns:p14="http://schemas.microsoft.com/office/powerpoint/2010/main" val="345630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429AC8-24BB-4E70-B28D-9CB83DF33FE2}"/>
              </a:ext>
            </a:extLst>
          </p:cNvPr>
          <p:cNvSpPr txBox="1"/>
          <p:nvPr/>
        </p:nvSpPr>
        <p:spPr>
          <a:xfrm>
            <a:off x="0" y="-46689"/>
            <a:ext cx="5088835" cy="6608027"/>
          </a:xfrm>
          <a:prstGeom prst="rect">
            <a:avLst/>
          </a:prstGeom>
          <a:noFill/>
        </p:spPr>
        <p:txBody>
          <a:bodyPr wrap="square" rtlCol="0">
            <a:spAutoFit/>
          </a:bodyPr>
          <a:lstStyle/>
          <a:p>
            <a:pPr>
              <a:lnSpc>
                <a:spcPct val="150000"/>
              </a:lnSpc>
            </a:pPr>
            <a:r>
              <a:rPr lang="en-GB" b="1" u="sng" dirty="0" err="1">
                <a:latin typeface="Arial" panose="020B0604020202020204" pitchFamily="34" charset="0"/>
                <a:cs typeface="Arial" panose="020B0604020202020204" pitchFamily="34" charset="0"/>
              </a:rPr>
              <a:t>Erthygl</a:t>
            </a:r>
            <a:r>
              <a:rPr lang="en-GB" b="1" u="sng" dirty="0">
                <a:latin typeface="Arial" panose="020B0604020202020204" pitchFamily="34" charset="0"/>
                <a:cs typeface="Arial" panose="020B0604020202020204" pitchFamily="34" charset="0"/>
              </a:rPr>
              <a:t> 24</a:t>
            </a:r>
          </a:p>
          <a:p>
            <a:pPr algn="just">
              <a:lnSpc>
                <a:spcPct val="150000"/>
              </a:lnSpc>
            </a:pPr>
            <a:r>
              <a:rPr lang="cy-GB" sz="1400" dirty="0">
                <a:latin typeface="Arial" panose="020B0604020202020204" pitchFamily="34" charset="0"/>
                <a:cs typeface="Arial" panose="020B0604020202020204" pitchFamily="34" charset="0"/>
              </a:rPr>
              <a:t>Mae erthygl 24 yn esbonio'r hawl i blant cael bwyd a dŵr glan.</a:t>
            </a:r>
          </a:p>
          <a:p>
            <a:pPr algn="just">
              <a:lnSpc>
                <a:spcPct val="150000"/>
              </a:lnSpc>
            </a:pPr>
            <a:r>
              <a:rPr lang="cy-GB" sz="1400" dirty="0">
                <a:latin typeface="Arial" panose="020B0604020202020204" pitchFamily="34" charset="0"/>
                <a:cs typeface="Arial" panose="020B0604020202020204" pitchFamily="34" charset="0"/>
              </a:rPr>
              <a:t>Dywed Humanium (dim dyddiad) wrth fod plant yn cael bwyd a dŵr glân mae’r hyn yn mor bwysig mewn datblygiad plentyn. Mae Humanium (dim dyddiad) yn dweud “thanks to food and water that a child can grow up healthy.”. Mae plant yn angen fwy o dŵr nag oedolyn. (Humanium, dim dyddiad). Mae plant yn angen fwy o ddŵr oherwydd mae’r plant yn symud o gwmpas fwy. Hefyd mae Humanium (dim dyddiad) yn esbonio os bod plentyn ddim yn cael dŵr mae hyn yn gallu gwneud niwed ar ddatblygiad meddygol. Mae Maslow yn gyda phyramid sydd gyda 5 rhan ac y rhan cyntaf o’r pyramid yw i blant cael bwyd a dŵr glan. Mae McLeod (2020) yn esbonio i gyrraedd y brig o’r pyramid mae angen gwneud yn siŵr chi’n gwneud neu gyrraedd pob lefel. Rydym yn gwneud yn siŵr bod y plentyn yn cael dŵr glan a chael bwyd. Mae’r plant yn dod a photel dŵr i’r dosbarth ac mae’r botel yn cael ei aros lle ble mae’r plant yn gallu ôl y botel pryd mae’r plant yn eisiau. Hefyd mae’r plant yn cael yr opsiwn i gael bwyd ysgol neu gael bocs bwyd ond mae’r plant yn cael amser i fwyta. </a:t>
            </a:r>
          </a:p>
        </p:txBody>
      </p:sp>
      <p:sp>
        <p:nvSpPr>
          <p:cNvPr id="3" name="TextBox 2">
            <a:extLst>
              <a:ext uri="{FF2B5EF4-FFF2-40B4-BE49-F238E27FC236}">
                <a16:creationId xmlns:a16="http://schemas.microsoft.com/office/drawing/2014/main" id="{C1BB3CFE-FF50-4B08-B038-7C750DA88466}"/>
              </a:ext>
            </a:extLst>
          </p:cNvPr>
          <p:cNvSpPr txBox="1"/>
          <p:nvPr/>
        </p:nvSpPr>
        <p:spPr>
          <a:xfrm>
            <a:off x="4996070" y="-73193"/>
            <a:ext cx="3730487" cy="6608027"/>
          </a:xfrm>
          <a:prstGeom prst="rect">
            <a:avLst/>
          </a:prstGeom>
          <a:noFill/>
        </p:spPr>
        <p:txBody>
          <a:bodyPr wrap="square" rtlCol="0">
            <a:spAutoFit/>
          </a:bodyPr>
          <a:lstStyle/>
          <a:p>
            <a:pPr>
              <a:lnSpc>
                <a:spcPct val="150000"/>
              </a:lnSpc>
            </a:pPr>
            <a:r>
              <a:rPr lang="cy-GB" b="1" u="sng" dirty="0">
                <a:latin typeface="Arial" panose="020B0604020202020204" pitchFamily="34" charset="0"/>
                <a:cs typeface="Arial" panose="020B0604020202020204" pitchFamily="34" charset="0"/>
              </a:rPr>
              <a:t>Erthygl 29</a:t>
            </a:r>
          </a:p>
          <a:p>
            <a:pPr algn="just">
              <a:lnSpc>
                <a:spcPct val="150000"/>
              </a:lnSpc>
            </a:pPr>
            <a:r>
              <a:rPr lang="cy-GB" sz="1400" dirty="0">
                <a:latin typeface="Arial" panose="020B0604020202020204" pitchFamily="34" charset="0"/>
                <a:cs typeface="Arial" panose="020B0604020202020204" pitchFamily="34" charset="0"/>
              </a:rPr>
              <a:t>Mae erthygl 29 yn esbonio hawl i blant i gyrraedd potensial llawn.</a:t>
            </a:r>
          </a:p>
          <a:p>
            <a:pPr algn="just">
              <a:lnSpc>
                <a:spcPct val="150000"/>
              </a:lnSpc>
            </a:pPr>
            <a:r>
              <a:rPr lang="cy-GB" sz="1400" dirty="0">
                <a:latin typeface="Arial" panose="020B0604020202020204" pitchFamily="34" charset="0"/>
                <a:cs typeface="Arial" panose="020B0604020202020204" pitchFamily="34" charset="0"/>
              </a:rPr>
              <a:t>Mae hyn yn meddwl bod y plant yn cyrraedd potensial llawn. Bydd potensial llawn plant yn wahanol. Mae hyn yn debynu a pa oedran yw’r plant. (UNICEF, dim dyddiad).</a:t>
            </a:r>
          </a:p>
          <a:p>
            <a:pPr algn="just">
              <a:lnSpc>
                <a:spcPct val="150000"/>
              </a:lnSpc>
            </a:pPr>
            <a:r>
              <a:rPr lang="cy-GB" sz="1400" dirty="0">
                <a:latin typeface="Arial" panose="020B0604020202020204" pitchFamily="34" charset="0"/>
                <a:cs typeface="Arial" panose="020B0604020202020204" pitchFamily="34" charset="0"/>
              </a:rPr>
              <a:t>Gyda phyramid Maslow os mae’r plentyn yn cyrraedd y brig mae’r plentyn yn cyrraedd potensial llawn. Ond mae hyn yn cymred amser. Mae McLeod (2020) yn  esbonio bod y brig yn meddwl bod y plentyn yn gwneud y gorau gall y plant yn fod. </a:t>
            </a:r>
          </a:p>
          <a:p>
            <a:pPr algn="just">
              <a:lnSpc>
                <a:spcPct val="150000"/>
              </a:lnSpc>
            </a:pPr>
            <a:r>
              <a:rPr lang="cy-GB" sz="1400" dirty="0">
                <a:latin typeface="Arial" panose="020B0604020202020204" pitchFamily="34" charset="0"/>
                <a:cs typeface="Arial" panose="020B0604020202020204" pitchFamily="34" charset="0"/>
              </a:rPr>
              <a:t>Yn siŵr bod y plentyn yn cyrraedd potensial llawn wrth help nhw pryd mae angen a hefyd gwneud yn siŵr bod y plentyn yn gwneud pob lefel o’r pyramid ar amser y plant. Mae angen cefnogi'r plant ar bob adeg a gwneud yn siŵr bod y plentyn yn teimlo’n hapus ac yn hyderus. </a:t>
            </a:r>
            <a:endParaRPr lang="cy-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894500C-B402-4EDB-928F-7628535A4EAD}"/>
              </a:ext>
            </a:extLst>
          </p:cNvPr>
          <p:cNvSpPr txBox="1"/>
          <p:nvPr/>
        </p:nvSpPr>
        <p:spPr>
          <a:xfrm>
            <a:off x="8726557" y="-86445"/>
            <a:ext cx="3465443" cy="4992200"/>
          </a:xfrm>
          <a:prstGeom prst="rect">
            <a:avLst/>
          </a:prstGeom>
          <a:noFill/>
        </p:spPr>
        <p:txBody>
          <a:bodyPr wrap="square" rtlCol="0">
            <a:spAutoFit/>
          </a:bodyPr>
          <a:lstStyle/>
          <a:p>
            <a:pPr>
              <a:lnSpc>
                <a:spcPct val="150000"/>
              </a:lnSpc>
            </a:pPr>
            <a:r>
              <a:rPr lang="cy-GB" b="1" u="sng" dirty="0">
                <a:latin typeface="Arial" panose="020B0604020202020204" pitchFamily="34" charset="0"/>
                <a:cs typeface="Arial" panose="020B0604020202020204" pitchFamily="34" charset="0"/>
              </a:rPr>
              <a:t>Diweddglo</a:t>
            </a:r>
          </a:p>
          <a:p>
            <a:pPr algn="just">
              <a:lnSpc>
                <a:spcPct val="150000"/>
              </a:lnSpc>
            </a:pPr>
            <a:r>
              <a:rPr lang="cy-GB" sz="1400" dirty="0">
                <a:latin typeface="Arial" panose="020B0604020202020204" pitchFamily="34" charset="0"/>
                <a:cs typeface="Arial" panose="020B0604020202020204" pitchFamily="34" charset="0"/>
              </a:rPr>
              <a:t>I gloi, wrth edrych ôl ar yr erthyglau, mae angen parchu hawliau'r plant. </a:t>
            </a:r>
          </a:p>
          <a:p>
            <a:pPr algn="just">
              <a:lnSpc>
                <a:spcPct val="150000"/>
              </a:lnSpc>
            </a:pPr>
            <a:r>
              <a:rPr lang="cy-GB" sz="1400" dirty="0">
                <a:latin typeface="Arial" panose="020B0604020202020204" pitchFamily="34" charset="0"/>
                <a:cs typeface="Arial" panose="020B0604020202020204" pitchFamily="34" charset="0"/>
              </a:rPr>
              <a:t>Rydym yn cefnogi hawliau'r plant. Mae yna hawliau gwahanol o amgylch yr ysgol felly mae’r plant yn gallu darllen yr hawliau pryd bynnag. Dywed Llywodraeth Cymru (2019) bod y hawliau plant yn am y blant sydd yn 18 neu ifancach.  Mae UNICEF (dim dyddiad) yn esbonio bod yr hawliau plant yn bwysig oherwydd mae’r plant yn dilyn y hawliau ac cyrraedd potential llawn. Mae’r plant yn cyrraedd potenial llawn wrth cyrraedd brig y pyramid Maslow. </a:t>
            </a:r>
            <a:r>
              <a:rPr lang="cy-GB" sz="1400">
                <a:latin typeface="Arial" panose="020B0604020202020204" pitchFamily="34" charset="0"/>
                <a:cs typeface="Arial" panose="020B0604020202020204" pitchFamily="34" charset="0"/>
              </a:rPr>
              <a:t>(McLeod, 2020). </a:t>
            </a:r>
            <a:endParaRPr lang="cy-GB" sz="1400" dirty="0">
              <a:latin typeface="Arial" panose="020B0604020202020204" pitchFamily="34" charset="0"/>
              <a:cs typeface="Arial" panose="020B0604020202020204" pitchFamily="34" charset="0"/>
            </a:endParaRPr>
          </a:p>
        </p:txBody>
      </p:sp>
      <p:pic>
        <p:nvPicPr>
          <p:cNvPr id="2050" name="Picture 2" descr="Maslow's Hierarchy of Needs: Why It Still Matters In 2020 ...">
            <a:extLst>
              <a:ext uri="{FF2B5EF4-FFF2-40B4-BE49-F238E27FC236}">
                <a16:creationId xmlns:a16="http://schemas.microsoft.com/office/drawing/2014/main" id="{24BDFC34-3D70-42AF-93C3-BFE6058558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2634" y="5565912"/>
            <a:ext cx="3273287" cy="9689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CE1F03-128A-41CC-B168-F79847C5F636}"/>
              </a:ext>
            </a:extLst>
          </p:cNvPr>
          <p:cNvSpPr txBox="1"/>
          <p:nvPr/>
        </p:nvSpPr>
        <p:spPr>
          <a:xfrm>
            <a:off x="8825948" y="5796169"/>
            <a:ext cx="1258957"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Ffynhonell</a:t>
            </a:r>
            <a:r>
              <a:rPr lang="en-GB" sz="1400" dirty="0">
                <a:latin typeface="Arial" panose="020B0604020202020204" pitchFamily="34" charset="0"/>
                <a:cs typeface="Arial" panose="020B0604020202020204" pitchFamily="34" charset="0"/>
              </a:rPr>
              <a:t>: Gossett, 2019)</a:t>
            </a:r>
          </a:p>
        </p:txBody>
      </p:sp>
    </p:spTree>
    <p:extLst>
      <p:ext uri="{BB962C8B-B14F-4D97-AF65-F5344CB8AC3E}">
        <p14:creationId xmlns:p14="http://schemas.microsoft.com/office/powerpoint/2010/main" val="3784530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0D58-AA3A-4290-9A7F-DF10A6FF1B36}"/>
              </a:ext>
            </a:extLst>
          </p:cNvPr>
          <p:cNvSpPr>
            <a:spLocks noGrp="1"/>
          </p:cNvSpPr>
          <p:nvPr>
            <p:ph type="title"/>
          </p:nvPr>
        </p:nvSpPr>
        <p:spPr>
          <a:xfrm>
            <a:off x="0" y="0"/>
            <a:ext cx="7729728" cy="516835"/>
          </a:xfrm>
        </p:spPr>
        <p:txBody>
          <a:bodyPr>
            <a:normAutofit fontScale="90000"/>
          </a:bodyPr>
          <a:lstStyle/>
          <a:p>
            <a:r>
              <a:rPr lang="en-GB" dirty="0" err="1"/>
              <a:t>Rhestyr</a:t>
            </a:r>
            <a:r>
              <a:rPr lang="en-GB" dirty="0"/>
              <a:t> </a:t>
            </a:r>
            <a:r>
              <a:rPr lang="en-GB" dirty="0" err="1"/>
              <a:t>cyfeirnodi</a:t>
            </a:r>
            <a:r>
              <a:rPr lang="en-GB" dirty="0"/>
              <a:t> am </a:t>
            </a:r>
            <a:r>
              <a:rPr lang="en-GB" dirty="0" err="1"/>
              <a:t>papur</a:t>
            </a:r>
            <a:r>
              <a:rPr lang="en-GB" dirty="0"/>
              <a:t> </a:t>
            </a:r>
            <a:r>
              <a:rPr lang="en-GB" dirty="0" err="1"/>
              <a:t>briffio</a:t>
            </a:r>
            <a:r>
              <a:rPr lang="en-GB" dirty="0"/>
              <a:t> </a:t>
            </a:r>
          </a:p>
        </p:txBody>
      </p:sp>
      <p:sp>
        <p:nvSpPr>
          <p:cNvPr id="5" name="TextBox 4">
            <a:extLst>
              <a:ext uri="{FF2B5EF4-FFF2-40B4-BE49-F238E27FC236}">
                <a16:creationId xmlns:a16="http://schemas.microsoft.com/office/drawing/2014/main" id="{3513278E-91E5-4772-89CA-A7C770C134D5}"/>
              </a:ext>
            </a:extLst>
          </p:cNvPr>
          <p:cNvSpPr txBox="1"/>
          <p:nvPr/>
        </p:nvSpPr>
        <p:spPr>
          <a:xfrm>
            <a:off x="0" y="543340"/>
            <a:ext cx="12192000" cy="6278642"/>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Estyn.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Keeping pupils at the centre of teaching and learning.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2"/>
              </a:rPr>
              <a:t>https://www.estyn.gov.wales/effective-practice/keeping-pupils-centre-teaching-and-learning</a:t>
            </a:r>
            <a:r>
              <a:rPr lang="en-GB" sz="1600" dirty="0">
                <a:latin typeface="Arial" panose="020B0604020202020204" pitchFamily="34" charset="0"/>
                <a:cs typeface="Arial" panose="020B0604020202020204" pitchFamily="34" charset="0"/>
              </a:rPr>
              <a:t> [Accessed 12/5/2020].</a:t>
            </a:r>
          </a:p>
          <a:p>
            <a:pPr>
              <a:lnSpc>
                <a:spcPct val="150000"/>
              </a:lnSpc>
            </a:pPr>
            <a:r>
              <a:rPr lang="en-GB" sz="1600" dirty="0">
                <a:latin typeface="Arial" panose="020B0604020202020204" pitchFamily="34" charset="0"/>
                <a:cs typeface="Arial" panose="020B0604020202020204" pitchFamily="34" charset="0"/>
              </a:rPr>
              <a:t>Gossett, S. (2019. </a:t>
            </a:r>
            <a:r>
              <a:rPr lang="en-GB" sz="1600" i="1" dirty="0">
                <a:latin typeface="Arial" panose="020B0604020202020204" pitchFamily="34" charset="0"/>
                <a:cs typeface="Arial" panose="020B0604020202020204" pitchFamily="34" charset="0"/>
              </a:rPr>
              <a:t>Maslow’s Hierarchy of needs: Why it still matters in 2020.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3"/>
              </a:rPr>
              <a:t>https://digital.com/blog/maslows-hierarchy/</a:t>
            </a:r>
            <a:r>
              <a:rPr lang="en-GB" sz="1600" dirty="0">
                <a:latin typeface="Arial" panose="020B0604020202020204" pitchFamily="34" charset="0"/>
                <a:cs typeface="Arial" panose="020B0604020202020204" pitchFamily="34" charset="0"/>
              </a:rPr>
              <a:t> [Accessed 14/5/2020].</a:t>
            </a:r>
          </a:p>
          <a:p>
            <a:pPr>
              <a:lnSpc>
                <a:spcPct val="150000"/>
              </a:lnSpc>
            </a:pPr>
            <a:r>
              <a:rPr lang="en-GB" sz="1600" dirty="0" err="1">
                <a:latin typeface="Arial" panose="020B0604020202020204" pitchFamily="34" charset="0"/>
                <a:cs typeface="Arial" panose="020B0604020202020204" pitchFamily="34" charset="0"/>
              </a:rPr>
              <a:t>Humanium</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The right to water also helps to achieve the right to health and to education.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4"/>
              </a:rPr>
              <a:t>https://www.humanium.org/en/water/</a:t>
            </a:r>
            <a:r>
              <a:rPr lang="en-GB" sz="1600" dirty="0">
                <a:latin typeface="Arial" panose="020B0604020202020204" pitchFamily="34" charset="0"/>
                <a:cs typeface="Arial" panose="020B0604020202020204" pitchFamily="34" charset="0"/>
              </a:rPr>
              <a:t> [Accessed 13/5/2020].</a:t>
            </a:r>
          </a:p>
          <a:p>
            <a:pPr>
              <a:lnSpc>
                <a:spcPct val="150000"/>
              </a:lnSpc>
            </a:pPr>
            <a:r>
              <a:rPr lang="en-GB" sz="1600" dirty="0" err="1">
                <a:latin typeface="Arial" panose="020B0604020202020204" pitchFamily="34" charset="0"/>
                <a:cs typeface="Arial" panose="020B0604020202020204" pitchFamily="34" charset="0"/>
              </a:rPr>
              <a:t>Llywodraeth</a:t>
            </a:r>
            <a:r>
              <a:rPr lang="en-GB" sz="1600" dirty="0">
                <a:latin typeface="Arial" panose="020B0604020202020204" pitchFamily="34" charset="0"/>
                <a:cs typeface="Arial" panose="020B0604020202020204" pitchFamily="34" charset="0"/>
              </a:rPr>
              <a:t> Cymru. (2019) </a:t>
            </a:r>
            <a:r>
              <a:rPr lang="en-GB" sz="1600" i="1" dirty="0">
                <a:latin typeface="Arial" panose="020B0604020202020204" pitchFamily="34" charset="0"/>
                <a:cs typeface="Arial" panose="020B0604020202020204" pitchFamily="34" charset="0"/>
              </a:rPr>
              <a:t>Children’s Rights in Wales.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5"/>
              </a:rPr>
              <a:t>https://gov.wales/childrens-rights-in-wales</a:t>
            </a:r>
            <a:r>
              <a:rPr lang="en-GB" sz="1600" dirty="0">
                <a:latin typeface="Arial" panose="020B0604020202020204" pitchFamily="34" charset="0"/>
                <a:cs typeface="Arial" panose="020B0604020202020204" pitchFamily="34" charset="0"/>
              </a:rPr>
              <a:t> [Accessed 12/5/2020].</a:t>
            </a:r>
          </a:p>
          <a:p>
            <a:pPr>
              <a:lnSpc>
                <a:spcPct val="150000"/>
              </a:lnSpc>
            </a:pPr>
            <a:r>
              <a:rPr lang="en-GB" sz="1600" dirty="0">
                <a:latin typeface="Arial" panose="020B0604020202020204" pitchFamily="34" charset="0"/>
                <a:cs typeface="Arial" panose="020B0604020202020204" pitchFamily="34" charset="0"/>
              </a:rPr>
              <a:t>McLeod, S. (2020) </a:t>
            </a:r>
            <a:r>
              <a:rPr lang="en-GB" sz="1600" i="1" dirty="0">
                <a:latin typeface="Arial" panose="020B0604020202020204" pitchFamily="34" charset="0"/>
                <a:cs typeface="Arial" panose="020B0604020202020204" pitchFamily="34" charset="0"/>
              </a:rPr>
              <a:t>Maslow’s Hierarchy of Needs.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6"/>
              </a:rPr>
              <a:t>https://www.simplypsychology.org/maslow.html</a:t>
            </a:r>
            <a:r>
              <a:rPr lang="en-GB" sz="1600" dirty="0">
                <a:latin typeface="Arial" panose="020B0604020202020204" pitchFamily="34" charset="0"/>
                <a:cs typeface="Arial" panose="020B0604020202020204" pitchFamily="34" charset="0"/>
              </a:rPr>
              <a:t> [Accessed 11/5/2020].</a:t>
            </a:r>
          </a:p>
          <a:p>
            <a:pPr>
              <a:lnSpc>
                <a:spcPct val="150000"/>
              </a:lnSpc>
            </a:pPr>
            <a:r>
              <a:rPr lang="en-GB" sz="1600" dirty="0" err="1">
                <a:latin typeface="Arial" panose="020B0604020202020204" pitchFamily="34" charset="0"/>
                <a:cs typeface="Arial" panose="020B0604020202020204" pitchFamily="34" charset="0"/>
              </a:rPr>
              <a:t>NiDirect</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How play helps children’s development.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7"/>
              </a:rPr>
              <a:t>https://www.nidirect.gov.uk/articles/how-play-helps-childrens-development</a:t>
            </a:r>
            <a:r>
              <a:rPr lang="en-GB" sz="1600" dirty="0">
                <a:latin typeface="Arial" panose="020B0604020202020204" pitchFamily="34" charset="0"/>
                <a:cs typeface="Arial" panose="020B0604020202020204" pitchFamily="34" charset="0"/>
              </a:rPr>
              <a:t> [Accessed 13/5/2020].</a:t>
            </a:r>
          </a:p>
          <a:p>
            <a:pPr>
              <a:lnSpc>
                <a:spcPct val="150000"/>
              </a:lnSpc>
            </a:pPr>
            <a:r>
              <a:rPr lang="en-GB" sz="1600" dirty="0">
                <a:latin typeface="Arial" panose="020B0604020202020204" pitchFamily="34" charset="0"/>
                <a:cs typeface="Arial" panose="020B0604020202020204" pitchFamily="34" charset="0"/>
              </a:rPr>
              <a:t>Plant </a:t>
            </a:r>
            <a:r>
              <a:rPr lang="en-GB" sz="1600" dirty="0" err="1">
                <a:latin typeface="Arial" panose="020B0604020202020204" pitchFamily="34" charset="0"/>
                <a:cs typeface="Arial" panose="020B0604020202020204" pitchFamily="34" charset="0"/>
              </a:rPr>
              <a:t>Yng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Nghymru</a:t>
            </a:r>
            <a:r>
              <a:rPr lang="en-GB" sz="1600" dirty="0">
                <a:latin typeface="Arial" panose="020B0604020202020204" pitchFamily="34" charset="0"/>
                <a:cs typeface="Arial" panose="020B0604020202020204" pitchFamily="34" charset="0"/>
              </a:rPr>
              <a:t>.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Rights.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8"/>
              </a:rPr>
              <a:t>https://www.childreninwales.org.uk/our-work/rights/</a:t>
            </a:r>
            <a:r>
              <a:rPr lang="en-GB" sz="1600" dirty="0">
                <a:latin typeface="Arial" panose="020B0604020202020204" pitchFamily="34" charset="0"/>
                <a:cs typeface="Arial" panose="020B0604020202020204" pitchFamily="34" charset="0"/>
              </a:rPr>
              <a:t> [Accessed 13/5/2020]. </a:t>
            </a:r>
          </a:p>
          <a:p>
            <a:pPr>
              <a:lnSpc>
                <a:spcPct val="150000"/>
              </a:lnSpc>
            </a:pPr>
            <a:r>
              <a:rPr lang="en-GB" sz="1600" dirty="0">
                <a:latin typeface="Arial" panose="020B0604020202020204" pitchFamily="34" charset="0"/>
                <a:cs typeface="Arial" panose="020B0604020202020204" pitchFamily="34" charset="0"/>
              </a:rPr>
              <a:t>Play Wales.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Outdoor play.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9"/>
              </a:rPr>
              <a:t>https://www.playwales.org.uk/eng/outdoorplay</a:t>
            </a:r>
            <a:r>
              <a:rPr lang="en-GB" sz="1600" dirty="0">
                <a:latin typeface="Arial" panose="020B0604020202020204" pitchFamily="34" charset="0"/>
                <a:cs typeface="Arial" panose="020B0604020202020204" pitchFamily="34" charset="0"/>
              </a:rPr>
              <a:t> [Accessed 12/5/2020].</a:t>
            </a:r>
          </a:p>
          <a:p>
            <a:pPr>
              <a:lnSpc>
                <a:spcPct val="150000"/>
              </a:lnSpc>
            </a:pPr>
            <a:r>
              <a:rPr lang="cy-GB" sz="1600" dirty="0">
                <a:latin typeface="Arial" panose="020B0604020202020204" pitchFamily="34" charset="0"/>
                <a:cs typeface="Arial" panose="020B0604020202020204" pitchFamily="34" charset="0"/>
              </a:rPr>
              <a:t>Resource Center. (2010) </a:t>
            </a:r>
            <a:r>
              <a:rPr lang="cy-GB" sz="1600" i="1" dirty="0">
                <a:latin typeface="Arial" panose="020B0604020202020204" pitchFamily="34" charset="0"/>
                <a:cs typeface="Arial" panose="020B0604020202020204" pitchFamily="34" charset="0"/>
              </a:rPr>
              <a:t>UN Convention on the Rights of the Child in Child Friendly Language</a:t>
            </a:r>
            <a:r>
              <a:rPr lang="cy-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10"/>
              </a:rPr>
              <a:t>https://resourcecentre.savethechildren.net/library/un-convention-rights-child-child-friendly-language</a:t>
            </a:r>
            <a:r>
              <a:rPr lang="en-GB" sz="1600" dirty="0">
                <a:latin typeface="Arial" panose="020B0604020202020204" pitchFamily="34" charset="0"/>
                <a:cs typeface="Arial" panose="020B0604020202020204" pitchFamily="34" charset="0"/>
              </a:rPr>
              <a:t> [Accessed 13/5/2020]. </a:t>
            </a:r>
          </a:p>
          <a:p>
            <a:pPr>
              <a:lnSpc>
                <a:spcPct val="150000"/>
              </a:lnSpc>
            </a:pPr>
            <a:r>
              <a:rPr lang="en-GB" sz="1600" dirty="0">
                <a:latin typeface="Arial" panose="020B0604020202020204" pitchFamily="34" charset="0"/>
                <a:cs typeface="Arial" panose="020B0604020202020204" pitchFamily="34" charset="0"/>
              </a:rPr>
              <a:t>UNICEF.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Child rights and why they matter.</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11"/>
              </a:rPr>
              <a:t>https://www.unicef.org/child-rights-convention/child-rights-why-they-matter</a:t>
            </a:r>
            <a:r>
              <a:rPr lang="en-GB" sz="1600" dirty="0">
                <a:latin typeface="Arial" panose="020B0604020202020204" pitchFamily="34" charset="0"/>
                <a:cs typeface="Arial" panose="020B0604020202020204" pitchFamily="34" charset="0"/>
              </a:rPr>
              <a:t> [Accessed 12/5/2020]. </a:t>
            </a:r>
          </a:p>
          <a:p>
            <a:endParaRPr lang="en-GB" dirty="0"/>
          </a:p>
        </p:txBody>
      </p:sp>
    </p:spTree>
    <p:extLst>
      <p:ext uri="{BB962C8B-B14F-4D97-AF65-F5344CB8AC3E}">
        <p14:creationId xmlns:p14="http://schemas.microsoft.com/office/powerpoint/2010/main" val="3022940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5F26C-8074-4A0D-8632-CF4CE9174840}"/>
              </a:ext>
            </a:extLst>
          </p:cNvPr>
          <p:cNvSpPr>
            <a:spLocks noGrp="1"/>
          </p:cNvSpPr>
          <p:nvPr>
            <p:ph type="title"/>
          </p:nvPr>
        </p:nvSpPr>
        <p:spPr>
          <a:xfrm>
            <a:off x="0" y="0"/>
            <a:ext cx="7729728" cy="424070"/>
          </a:xfrm>
        </p:spPr>
        <p:txBody>
          <a:bodyPr>
            <a:normAutofit fontScale="90000"/>
          </a:bodyPr>
          <a:lstStyle/>
          <a:p>
            <a:r>
              <a:rPr lang="en-GB" dirty="0" err="1"/>
              <a:t>Rhestyr</a:t>
            </a:r>
            <a:r>
              <a:rPr lang="en-GB" dirty="0"/>
              <a:t> </a:t>
            </a:r>
            <a:r>
              <a:rPr lang="en-GB" dirty="0" err="1"/>
              <a:t>cyfeirnodi</a:t>
            </a:r>
            <a:r>
              <a:rPr lang="en-GB" dirty="0"/>
              <a:t> am </a:t>
            </a:r>
            <a:r>
              <a:rPr lang="en-GB" dirty="0" err="1"/>
              <a:t>gyflwyniad</a:t>
            </a:r>
            <a:endParaRPr lang="en-GB" dirty="0"/>
          </a:p>
        </p:txBody>
      </p:sp>
      <p:sp>
        <p:nvSpPr>
          <p:cNvPr id="6" name="TextBox 5">
            <a:extLst>
              <a:ext uri="{FF2B5EF4-FFF2-40B4-BE49-F238E27FC236}">
                <a16:creationId xmlns:a16="http://schemas.microsoft.com/office/drawing/2014/main" id="{E2AFDA29-59CE-48DA-B471-E968DB8B2278}"/>
              </a:ext>
            </a:extLst>
          </p:cNvPr>
          <p:cNvSpPr txBox="1"/>
          <p:nvPr/>
        </p:nvSpPr>
        <p:spPr>
          <a:xfrm>
            <a:off x="0" y="671691"/>
            <a:ext cx="11794435" cy="4801314"/>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Croner-I. (no date) </a:t>
            </a:r>
            <a:r>
              <a:rPr lang="en-GB" sz="1600" i="1" dirty="0">
                <a:latin typeface="Arial" panose="020B0604020202020204" pitchFamily="34" charset="0"/>
                <a:cs typeface="Arial" panose="020B0604020202020204" pitchFamily="34" charset="0"/>
              </a:rPr>
              <a:t>Planning for the individual child: personalised learning.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2"/>
              </a:rPr>
              <a:t>https://app.croneri.co.uk/topics/planning-early-years/indepth</a:t>
            </a:r>
            <a:r>
              <a:rPr lang="en-GB" sz="1600" dirty="0">
                <a:latin typeface="Arial" panose="020B0604020202020204" pitchFamily="34" charset="0"/>
                <a:cs typeface="Arial" panose="020B0604020202020204" pitchFamily="34" charset="0"/>
              </a:rPr>
              <a:t> [Accessed 8/5/2020].</a:t>
            </a:r>
          </a:p>
          <a:p>
            <a:pPr>
              <a:lnSpc>
                <a:spcPct val="150000"/>
              </a:lnSpc>
            </a:pPr>
            <a:r>
              <a:rPr lang="en-GB" sz="1600" dirty="0">
                <a:latin typeface="Arial" panose="020B0604020202020204" pitchFamily="34" charset="0"/>
                <a:cs typeface="Arial" panose="020B0604020202020204" pitchFamily="34" charset="0"/>
              </a:rPr>
              <a:t>Early Years Matters. (no date) </a:t>
            </a:r>
            <a:r>
              <a:rPr lang="en-GB" sz="1600" i="1" dirty="0">
                <a:latin typeface="Arial" panose="020B0604020202020204" pitchFamily="34" charset="0"/>
                <a:cs typeface="Arial" panose="020B0604020202020204" pitchFamily="34" charset="0"/>
              </a:rPr>
              <a:t>Key Person &amp; Attachment. </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3"/>
              </a:rPr>
              <a:t>http://www.earlyyearsmatters.co.uk/eyfs/positive-relationships/key-person-attachment/</a:t>
            </a:r>
            <a:r>
              <a:rPr lang="en-GB" sz="1600" dirty="0">
                <a:latin typeface="Arial" panose="020B0604020202020204" pitchFamily="34" charset="0"/>
                <a:cs typeface="Arial" panose="020B0604020202020204" pitchFamily="34" charset="0"/>
              </a:rPr>
              <a:t> [Accessed 7/5/2020].</a:t>
            </a:r>
          </a:p>
          <a:p>
            <a:pPr>
              <a:lnSpc>
                <a:spcPct val="150000"/>
              </a:lnSpc>
            </a:pPr>
            <a:r>
              <a:rPr lang="en-GB" sz="1600" dirty="0">
                <a:latin typeface="Arial" panose="020B0604020202020204" pitchFamily="34" charset="0"/>
                <a:cs typeface="Arial" panose="020B0604020202020204" pitchFamily="34" charset="0"/>
              </a:rPr>
              <a:t>Estyn. (no date) </a:t>
            </a:r>
            <a:r>
              <a:rPr lang="en-GB" sz="1600" i="1" dirty="0">
                <a:latin typeface="Arial" panose="020B0604020202020204" pitchFamily="34" charset="0"/>
                <a:cs typeface="Arial" panose="020B0604020202020204" pitchFamily="34" charset="0"/>
              </a:rPr>
              <a:t>Learning through play to support independent learning. </a:t>
            </a:r>
            <a:r>
              <a:rPr lang="en-GB" sz="1600" dirty="0">
                <a:latin typeface="Arial" panose="020B0604020202020204" pitchFamily="34" charset="0"/>
                <a:cs typeface="Arial" panose="020B0604020202020204" pitchFamily="34" charset="0"/>
              </a:rPr>
              <a:t>Available at:</a:t>
            </a:r>
            <a:r>
              <a:rPr lang="en-GB" sz="1600" b="1"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hlinkClick r:id="rId4"/>
              </a:rPr>
              <a:t>https://www.estyn.gov.wales/effective-practice/learning-through-play-support-independent-learning</a:t>
            </a:r>
            <a:r>
              <a:rPr lang="en-GB" sz="1600" dirty="0">
                <a:latin typeface="Arial" panose="020B0604020202020204" pitchFamily="34" charset="0"/>
                <a:cs typeface="Arial" panose="020B0604020202020204" pitchFamily="34" charset="0"/>
              </a:rPr>
              <a:t> [Accessed at 7/5/2020].</a:t>
            </a:r>
          </a:p>
          <a:p>
            <a:pPr>
              <a:lnSpc>
                <a:spcPct val="150000"/>
              </a:lnSpc>
            </a:pPr>
            <a:r>
              <a:rPr lang="en-GB" sz="1600" dirty="0">
                <a:latin typeface="Arial" panose="020B0604020202020204" pitchFamily="34" charset="0"/>
                <a:cs typeface="Arial" panose="020B0604020202020204" pitchFamily="34" charset="0"/>
              </a:rPr>
              <a:t>Kelly. (2016) </a:t>
            </a:r>
            <a:r>
              <a:rPr lang="en-GB" sz="1600" i="1" dirty="0">
                <a:latin typeface="Arial" panose="020B0604020202020204" pitchFamily="34" charset="0"/>
                <a:cs typeface="Arial" panose="020B0604020202020204" pitchFamily="34" charset="0"/>
              </a:rPr>
              <a:t>Why parents partnership are so important.</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https://www.earlyyearscareers.com/eyc/early-years-practice/parent-partnerships-important/</a:t>
            </a:r>
            <a:r>
              <a:rPr lang="en-GB" sz="1600" dirty="0">
                <a:latin typeface="Arial" panose="020B0604020202020204" pitchFamily="34" charset="0"/>
                <a:cs typeface="Arial" panose="020B0604020202020204" pitchFamily="34" charset="0"/>
              </a:rPr>
              <a:t> [Accessed 7/5/2020].</a:t>
            </a:r>
          </a:p>
          <a:p>
            <a:pPr>
              <a:lnSpc>
                <a:spcPct val="150000"/>
              </a:lnSpc>
            </a:pPr>
            <a:r>
              <a:rPr lang="cy-GB" sz="1600" dirty="0">
                <a:latin typeface="Arial" panose="020B0604020202020204" pitchFamily="34" charset="0"/>
                <a:cs typeface="Arial" panose="020B0604020202020204" pitchFamily="34" charset="0"/>
              </a:rPr>
              <a:t>Pacey. (dim dyddiad) </a:t>
            </a:r>
            <a:r>
              <a:rPr lang="cy-GB" sz="1600" i="1" dirty="0">
                <a:latin typeface="Arial" panose="020B0604020202020204" pitchFamily="34" charset="0"/>
                <a:cs typeface="Arial" panose="020B0604020202020204" pitchFamily="34" charset="0"/>
              </a:rPr>
              <a:t>Settling in period.</a:t>
            </a:r>
            <a:r>
              <a:rPr lang="cy-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https://www.pacey.org.uk/parents/working-with-your-childcarer/helping-your-child-settle-in/</a:t>
            </a:r>
            <a:r>
              <a:rPr lang="en-GB" sz="1600" dirty="0">
                <a:latin typeface="Arial" panose="020B0604020202020204" pitchFamily="34" charset="0"/>
                <a:cs typeface="Arial" panose="020B0604020202020204" pitchFamily="34" charset="0"/>
              </a:rPr>
              <a:t> [Accessed 4/4/2020].</a:t>
            </a:r>
          </a:p>
          <a:p>
            <a:pPr>
              <a:lnSpc>
                <a:spcPct val="150000"/>
              </a:lnSpc>
            </a:pPr>
            <a:r>
              <a:rPr lang="cy-GB" sz="1600" dirty="0">
                <a:latin typeface="Arial" panose="020B0604020202020204" pitchFamily="34" charset="0"/>
                <a:cs typeface="Arial" panose="020B0604020202020204" pitchFamily="34" charset="0"/>
              </a:rPr>
              <a:t>Parc y tywyn. (dim dyddiad) </a:t>
            </a:r>
            <a:r>
              <a:rPr lang="cy-GB" sz="1600" i="1" dirty="0">
                <a:latin typeface="Arial" panose="020B0604020202020204" pitchFamily="34" charset="0"/>
                <a:cs typeface="Arial" panose="020B0604020202020204" pitchFamily="34" charset="0"/>
              </a:rPr>
              <a:t>Polisiau. </a:t>
            </a:r>
            <a:r>
              <a:rPr lang="cy-GB" sz="1600" dirty="0">
                <a:latin typeface="Arial" panose="020B0604020202020204" pitchFamily="34" charset="0"/>
                <a:cs typeface="Arial" panose="020B0604020202020204" pitchFamily="34" charset="0"/>
              </a:rPr>
              <a:t>Available at: </a:t>
            </a:r>
            <a:r>
              <a:rPr lang="cy-GB" sz="1600" u="sng" dirty="0">
                <a:latin typeface="Arial" panose="020B0604020202020204" pitchFamily="34" charset="0"/>
                <a:cs typeface="Arial" panose="020B0604020202020204" pitchFamily="34" charset="0"/>
                <a:hlinkClick r:id="rId7"/>
              </a:rPr>
              <a:t>https://www.ysgolparcytywyn.co.uk/</a:t>
            </a:r>
            <a:r>
              <a:rPr lang="cy-GB" sz="1600" dirty="0">
                <a:latin typeface="Arial" panose="020B0604020202020204" pitchFamily="34" charset="0"/>
                <a:cs typeface="Arial" panose="020B0604020202020204" pitchFamily="34" charset="0"/>
              </a:rPr>
              <a:t> [Accessed 20/4/2020].</a:t>
            </a: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Play wales. (dim </a:t>
            </a:r>
            <a:r>
              <a:rPr lang="en-GB" sz="1600" dirty="0" err="1">
                <a:latin typeface="Arial" panose="020B0604020202020204" pitchFamily="34" charset="0"/>
                <a:cs typeface="Arial" panose="020B0604020202020204" pitchFamily="34" charset="0"/>
              </a:rPr>
              <a:t>dyddiad</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Outdoor Play.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https://www.playwales.org.uk/eng/outdoorplay</a:t>
            </a:r>
            <a:r>
              <a:rPr lang="en-GB" sz="1600" dirty="0">
                <a:latin typeface="Arial" panose="020B0604020202020204" pitchFamily="34" charset="0"/>
                <a:cs typeface="Arial" panose="020B0604020202020204" pitchFamily="34" charset="0"/>
              </a:rPr>
              <a:t> [Accessed 6/5/2020]. </a:t>
            </a:r>
          </a:p>
          <a:p>
            <a:endParaRPr lang="en-GB" dirty="0"/>
          </a:p>
        </p:txBody>
      </p:sp>
    </p:spTree>
    <p:extLst>
      <p:ext uri="{BB962C8B-B14F-4D97-AF65-F5344CB8AC3E}">
        <p14:creationId xmlns:p14="http://schemas.microsoft.com/office/powerpoint/2010/main" val="380083759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583</TotalTime>
  <Words>1579</Words>
  <Application>Microsoft Office PowerPoint</Application>
  <PresentationFormat>Widescreen</PresentationFormat>
  <Paragraphs>44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Gill Sans MT</vt:lpstr>
      <vt:lpstr>Parcel</vt:lpstr>
      <vt:lpstr>Papur briffio </vt:lpstr>
      <vt:lpstr>PowerPoint Presentation</vt:lpstr>
      <vt:lpstr>PowerPoint Presentation</vt:lpstr>
      <vt:lpstr>Rhestyr cyfeirnodi am papur briffio </vt:lpstr>
      <vt:lpstr>Rhestyr cyfeirnodi am gyflwyniad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Papur brifio </dc:title>
  <dc:creator>Emily Petche (1907458)</dc:creator>
  <cp:lastModifiedBy>Emily Petche (1907458)</cp:lastModifiedBy>
  <cp:revision>69</cp:revision>
  <dcterms:created xsi:type="dcterms:W3CDTF">2020-05-11T16:39:01Z</dcterms:created>
  <dcterms:modified xsi:type="dcterms:W3CDTF">2020-05-22T21:34:15Z</dcterms:modified>
</cp:coreProperties>
</file>